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3" r:id="rId2"/>
    <p:sldId id="438" r:id="rId3"/>
    <p:sldId id="324" r:id="rId4"/>
    <p:sldId id="400" r:id="rId5"/>
    <p:sldId id="401" r:id="rId6"/>
    <p:sldId id="440" r:id="rId7"/>
    <p:sldId id="351" r:id="rId8"/>
    <p:sldId id="352" r:id="rId9"/>
    <p:sldId id="448" r:id="rId10"/>
    <p:sldId id="442" r:id="rId11"/>
    <p:sldId id="353" r:id="rId12"/>
    <p:sldId id="443" r:id="rId13"/>
    <p:sldId id="445" r:id="rId14"/>
    <p:sldId id="449" r:id="rId15"/>
    <p:sldId id="446" r:id="rId16"/>
    <p:sldId id="447" r:id="rId1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00"/>
    <a:srgbClr val="FF0000"/>
    <a:srgbClr val="FF99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E929C0-6295-4A9B-A032-EA82CAF7FB6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5007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BF2418-A806-4DDD-B2E5-3CF8A1F35864}" type="slidenum">
              <a:rPr lang="it-IT" altLang="it-IT"/>
              <a:pPr eaLnBrk="1" hangingPunct="1">
                <a:spcBef>
                  <a:spcPct val="0"/>
                </a:spcBef>
              </a:pPr>
              <a:t>1</a:t>
            </a:fld>
            <a:endParaRPr lang="it-IT" altLang="it-IT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5400" y="798513"/>
            <a:ext cx="4270375" cy="3203575"/>
          </a:xfrm>
          <a:ln w="12700"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3001768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192C45-C3C5-46A3-8F7F-66BACC55A31F}" type="slidenum">
              <a:rPr lang="it-IT" altLang="it-IT"/>
              <a:pPr eaLnBrk="1" hangingPunct="1">
                <a:spcBef>
                  <a:spcPct val="0"/>
                </a:spcBef>
              </a:pPr>
              <a:t>16</a:t>
            </a:fld>
            <a:endParaRPr lang="it-IT" altLang="it-IT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mtClean="0"/>
              <a:t>Copertura fiscal gap. A parità di fabbisogno il trasferimento è maggiore per i governi locali con minore capacità fiscale, a parità di capacità fiscale il trasferimento è maggiore per i governi locali con maggiore fabbisogno</a:t>
            </a:r>
          </a:p>
        </p:txBody>
      </p:sp>
    </p:spTree>
    <p:extLst>
      <p:ext uri="{BB962C8B-B14F-4D97-AF65-F5344CB8AC3E}">
        <p14:creationId xmlns:p14="http://schemas.microsoft.com/office/powerpoint/2010/main" val="1446500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2A782C-5098-49B5-81A3-9B92164BD4AC}" type="slidenum">
              <a:rPr lang="it-IT" altLang="it-IT"/>
              <a:pPr eaLnBrk="1" hangingPunct="1">
                <a:spcBef>
                  <a:spcPct val="0"/>
                </a:spcBef>
              </a:pPr>
              <a:t>2</a:t>
            </a:fld>
            <a:endParaRPr lang="it-IT" altLang="it-IT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5400" y="798513"/>
            <a:ext cx="4270375" cy="3203575"/>
          </a:xfrm>
          <a:ln w="12700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272984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440F41-B4C4-45C7-9051-02A747ED73C3}" type="slidenum">
              <a:rPr lang="it-IT" altLang="it-IT"/>
              <a:pPr eaLnBrk="1" hangingPunct="1">
                <a:spcBef>
                  <a:spcPct val="0"/>
                </a:spcBef>
              </a:pPr>
              <a:t>4</a:t>
            </a:fld>
            <a:endParaRPr lang="it-IT" altLang="it-IT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5400" y="798513"/>
            <a:ext cx="4270375" cy="3203575"/>
          </a:xfrm>
          <a:ln w="12700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391260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745B8F-08B2-4F10-926E-C40ABA690804}" type="slidenum">
              <a:rPr lang="it-IT" altLang="it-IT"/>
              <a:pPr eaLnBrk="1" hangingPunct="1">
                <a:spcBef>
                  <a:spcPct val="0"/>
                </a:spcBef>
              </a:pPr>
              <a:t>5</a:t>
            </a:fld>
            <a:endParaRPr lang="it-IT" altLang="it-IT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5400" y="798513"/>
            <a:ext cx="4270375" cy="3203575"/>
          </a:xfrm>
          <a:ln w="12700"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2360192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D30F24-C315-4CD6-9D86-FE1C84CD0191}" type="slidenum">
              <a:rPr lang="it-IT" altLang="it-IT"/>
              <a:pPr eaLnBrk="1" hangingPunct="1">
                <a:spcBef>
                  <a:spcPct val="0"/>
                </a:spcBef>
              </a:pPr>
              <a:t>6</a:t>
            </a:fld>
            <a:endParaRPr lang="it-IT" altLang="it-IT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95400" y="798513"/>
            <a:ext cx="4270375" cy="3203575"/>
          </a:xfrm>
          <a:ln w="12700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7" rIns="92075" bIns="46037"/>
          <a:lstStyle/>
          <a:p>
            <a:pPr eaLnBrk="1" hangingPunct="1"/>
            <a:endParaRPr lang="es-ES" altLang="it-IT" smtClean="0"/>
          </a:p>
        </p:txBody>
      </p:sp>
    </p:spTree>
    <p:extLst>
      <p:ext uri="{BB962C8B-B14F-4D97-AF65-F5344CB8AC3E}">
        <p14:creationId xmlns:p14="http://schemas.microsoft.com/office/powerpoint/2010/main" val="915259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/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92A0C3-690F-4D15-AB95-37F0F03E9E46}" type="slidenum">
              <a:rPr lang="it-IT" altLang="it-IT"/>
              <a:pPr eaLnBrk="1" hangingPunct="1">
                <a:spcBef>
                  <a:spcPct val="0"/>
                </a:spcBef>
              </a:pPr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5690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2ACA74-C9F3-4B81-953B-9E64EACD1885}" type="slidenum">
              <a:rPr lang="it-IT" altLang="it-IT"/>
              <a:pPr eaLnBrk="1" hangingPunct="1">
                <a:spcBef>
                  <a:spcPct val="0"/>
                </a:spcBef>
              </a:pPr>
              <a:t>13</a:t>
            </a:fld>
            <a:endParaRPr lang="it-IT" altLang="it-IT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mtClean="0"/>
              <a:t>Copertura fiscal gap. A parità di fabbisogno il trasferimento è maggiore per i governi locali con minore capacità fiscale, a parità di capacità fiscale il trasferimento è maggiore per i governi locali con maggiore fabbisogno</a:t>
            </a:r>
          </a:p>
        </p:txBody>
      </p:sp>
    </p:spTree>
    <p:extLst>
      <p:ext uri="{BB962C8B-B14F-4D97-AF65-F5344CB8AC3E}">
        <p14:creationId xmlns:p14="http://schemas.microsoft.com/office/powerpoint/2010/main" val="3344706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AB0523-8D2E-4602-9405-6AD71D568B8A}" type="slidenum">
              <a:rPr lang="it-IT" altLang="it-IT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it-IT" altLang="it-IT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mtClean="0"/>
              <a:t>Copertura fiscal gap. A parità di fabbisogno il trasferimento è maggiore per i governi locali con minore capacità fiscale, a parità di capacità fiscale il trasferimento è maggiore per i governi locali con maggiore fabbisogno</a:t>
            </a:r>
          </a:p>
        </p:txBody>
      </p:sp>
    </p:spTree>
    <p:extLst>
      <p:ext uri="{BB962C8B-B14F-4D97-AF65-F5344CB8AC3E}">
        <p14:creationId xmlns:p14="http://schemas.microsoft.com/office/powerpoint/2010/main" val="4203983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BE6206-3634-4BF7-BF80-2A316F44C01C}" type="slidenum">
              <a:rPr lang="it-IT" altLang="it-IT"/>
              <a:pPr eaLnBrk="1" hangingPunct="1">
                <a:spcBef>
                  <a:spcPct val="0"/>
                </a:spcBef>
              </a:pPr>
              <a:t>15</a:t>
            </a:fld>
            <a:endParaRPr lang="it-IT" altLang="it-IT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smtClean="0"/>
              <a:t>Copertura fiscal gap. A parità di fabbisogno il trasferimento è maggiore per i governi locali con minore capacità fiscale, a parità di capacità fiscale il trasferimento è maggiore per i governi locali con maggiore fabbisogno</a:t>
            </a:r>
          </a:p>
        </p:txBody>
      </p:sp>
    </p:spTree>
    <p:extLst>
      <p:ext uri="{BB962C8B-B14F-4D97-AF65-F5344CB8AC3E}">
        <p14:creationId xmlns:p14="http://schemas.microsoft.com/office/powerpoint/2010/main" val="206825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BD80A-E122-42E2-A755-60C410F6683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492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20AD9-0E0F-457A-A70D-20A5F7A898A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7990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B8578-9392-4B23-9BE5-68E7DF1372C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0778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5E449-27BB-49A0-B959-0EAC2FC166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079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84052-DEE7-4795-B7FC-7482A5072BE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304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616DA-0BD1-4732-9D94-16F4A5D473F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308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69DB3-80B9-47A0-8EA3-6B8453BB86B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226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5C8F82-DA68-472D-A494-592F17E82E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0600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32933-1500-46F9-BF4E-573D0C4DC2C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8679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D4E6B-FFCA-4E67-AE8B-AB994753887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516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442CF-672C-4E2D-B7E0-7A730A15FE7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745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E71EC2-7A73-4E93-A881-CEB07EB0E9A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 title="Trasferimenti intergovernativi e perequazione"/>
          <p:cNvGrpSpPr>
            <a:grpSpLocks/>
          </p:cNvGrpSpPr>
          <p:nvPr/>
        </p:nvGrpSpPr>
        <p:grpSpPr bwMode="auto">
          <a:xfrm>
            <a:off x="1066800" y="1752600"/>
            <a:ext cx="7200900" cy="2079625"/>
            <a:chOff x="624" y="1824"/>
            <a:chExt cx="4536" cy="1310"/>
          </a:xfrm>
        </p:grpSpPr>
        <p:sp>
          <p:nvSpPr>
            <p:cNvPr id="2053" name="Rectangle 3"/>
            <p:cNvSpPr>
              <a:spLocks noChangeArrowheads="1"/>
            </p:cNvSpPr>
            <p:nvPr/>
          </p:nvSpPr>
          <p:spPr bwMode="auto">
            <a:xfrm>
              <a:off x="642" y="1824"/>
              <a:ext cx="4488" cy="12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92164" name="Text Box 4"/>
            <p:cNvSpPr txBox="1">
              <a:spLocks noChangeArrowheads="1"/>
            </p:cNvSpPr>
            <p:nvPr/>
          </p:nvSpPr>
          <p:spPr bwMode="auto">
            <a:xfrm>
              <a:off x="624" y="1924"/>
              <a:ext cx="4536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sz="4000" b="1" dirty="0">
                  <a:latin typeface="Verdana" pitchFamily="34" charset="0"/>
                </a:rPr>
                <a:t>Trasferimenti intergovernativi e perequazione</a:t>
              </a:r>
              <a:endParaRPr lang="it-IT" sz="4000" b="1" dirty="0">
                <a:solidFill>
                  <a:srgbClr val="E87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2" name="Tito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latin typeface="Verdana" pitchFamily="34" charset="0"/>
              </a:rPr>
              <a:t>Trasferimenti intergovernativi e perequazione</a:t>
            </a:r>
            <a:r>
              <a:rPr lang="it-IT" b="1" dirty="0" smtClean="0">
                <a:solidFill>
                  <a:srgbClr val="E87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it-IT" b="1" dirty="0" smtClean="0">
                <a:solidFill>
                  <a:srgbClr val="E87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endParaRPr lang="it-IT" dirty="0"/>
          </a:p>
        </p:txBody>
      </p:sp>
      <p:sp>
        <p:nvSpPr>
          <p:cNvPr id="2052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DE78C6-A871-4DE0-BEDE-831381F780EF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>
                <a:latin typeface="Verdana" panose="020B0604030504040204" pitchFamily="34" charset="0"/>
              </a:rPr>
              <a:t>Fabbisogno di spesa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/>
              <a:t>Stima del fabbisogno secondo due tecniche</a:t>
            </a:r>
          </a:p>
        </p:txBody>
      </p:sp>
      <p:sp>
        <p:nvSpPr>
          <p:cNvPr id="328708" name="AutoShape 4" title="Doppia freccia"/>
          <p:cNvSpPr>
            <a:spLocks noChangeArrowheads="1"/>
          </p:cNvSpPr>
          <p:nvPr/>
        </p:nvSpPr>
        <p:spPr bwMode="auto">
          <a:xfrm rot="8023401" flipH="1">
            <a:off x="4091781" y="2918619"/>
            <a:ext cx="1366838" cy="1473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914400" y="4114800"/>
            <a:ext cx="29718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Combinazione </a:t>
            </a: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di indicatori </a:t>
            </a: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di fabbisogno</a:t>
            </a:r>
            <a:endParaRPr lang="it-IT" sz="2200" b="1">
              <a:latin typeface="Verdana" pitchFamily="34" charset="0"/>
            </a:endParaRPr>
          </a:p>
          <a:p>
            <a:pPr algn="ctr">
              <a:defRPr/>
            </a:pPr>
            <a:endParaRPr lang="it-IT" sz="24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5562600" y="4114800"/>
            <a:ext cx="28956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econometrica</a:t>
            </a:r>
            <a:endParaRPr lang="it-IT" sz="2400">
              <a:latin typeface="Verdana" pitchFamily="34" charset="0"/>
            </a:endParaRPr>
          </a:p>
          <a:p>
            <a:pPr algn="ctr">
              <a:defRPr/>
            </a:pPr>
            <a:endParaRPr lang="it-IT" sz="24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127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F5EAE4-6A58-44E0-B902-519CC7A9FB9E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8" grpId="0" animBg="1"/>
      <p:bldP spid="328709" grpId="0" animBg="1" autoUpdateAnimBg="0"/>
      <p:bldP spid="32871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dirty="0" smtClean="0">
                <a:latin typeface="Verdana" panose="020B0604030504040204" pitchFamily="34" charset="0"/>
              </a:rPr>
              <a:t>Fabbisogno di </a:t>
            </a:r>
            <a:r>
              <a:rPr lang="it-IT" altLang="it-IT" sz="3200" b="1" dirty="0" smtClean="0">
                <a:latin typeface="Verdana" panose="020B0604030504040204" pitchFamily="34" charset="0"/>
              </a:rPr>
              <a:t>spesa 2</a:t>
            </a:r>
            <a:endParaRPr lang="it-IT" altLang="it-IT" sz="3200" b="1" dirty="0" smtClean="0">
              <a:latin typeface="Verdana" panose="020B0604030504040204" pitchFamily="34" charset="0"/>
            </a:endParaRPr>
          </a:p>
        </p:txBody>
      </p:sp>
      <p:grpSp>
        <p:nvGrpSpPr>
          <p:cNvPr id="155653" name="Group 5" title="Fabbisogno di spesa 1"/>
          <p:cNvGrpSpPr>
            <a:grpSpLocks/>
          </p:cNvGrpSpPr>
          <p:nvPr/>
        </p:nvGrpSpPr>
        <p:grpSpPr bwMode="auto">
          <a:xfrm>
            <a:off x="228600" y="3369729"/>
            <a:ext cx="8005763" cy="1138238"/>
            <a:chOff x="720" y="2592"/>
            <a:chExt cx="5043" cy="717"/>
          </a:xfrm>
        </p:grpSpPr>
        <p:sp>
          <p:nvSpPr>
            <p:cNvPr id="12298" name="Text Box 6"/>
            <p:cNvSpPr txBox="1">
              <a:spLocks noChangeArrowheads="1"/>
            </p:cNvSpPr>
            <p:nvPr/>
          </p:nvSpPr>
          <p:spPr bwMode="auto">
            <a:xfrm>
              <a:off x="768" y="2592"/>
              <a:ext cx="4995" cy="7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dirty="0">
                  <a:latin typeface="Verdana" panose="020B0604030504040204" pitchFamily="34" charset="0"/>
                </a:rPr>
                <a:t>      	</a:t>
              </a: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Per ciascun governo locale si calcola il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	rapporto tra indicatore locale ed indicatore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	aggregato</a:t>
              </a:r>
              <a:r>
                <a:rPr lang="it-IT" altLang="it-IT" sz="2200" b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.</a:t>
              </a:r>
              <a:endParaRPr lang="it-IT" altLang="it-IT" sz="2200" b="1" i="1" dirty="0">
                <a:solidFill>
                  <a:srgbClr val="000099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12299" name="AutoShape 7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</p:grpSp>
      <p:grpSp>
        <p:nvGrpSpPr>
          <p:cNvPr id="155656" name="Group 8" title="Fabbisogno di spesa 2"/>
          <p:cNvGrpSpPr>
            <a:grpSpLocks/>
          </p:cNvGrpSpPr>
          <p:nvPr/>
        </p:nvGrpSpPr>
        <p:grpSpPr bwMode="auto">
          <a:xfrm>
            <a:off x="228600" y="4508499"/>
            <a:ext cx="9139238" cy="2154238"/>
            <a:chOff x="720" y="2408"/>
            <a:chExt cx="5757" cy="1357"/>
          </a:xfrm>
        </p:grpSpPr>
        <p:sp>
          <p:nvSpPr>
            <p:cNvPr id="12296" name="Text Box 9"/>
            <p:cNvSpPr txBox="1">
              <a:spLocks noChangeArrowheads="1"/>
            </p:cNvSpPr>
            <p:nvPr/>
          </p:nvSpPr>
          <p:spPr bwMode="auto">
            <a:xfrm>
              <a:off x="766" y="2408"/>
              <a:ext cx="5711" cy="13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4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     </a:t>
              </a: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La somma, per ogni governo locale,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 di questi rapporti, ponderati con 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	il peso assegnato a ciascun indicatore, 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	determina il fabbisogno di spesa del governo 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locale, espresso come quota percentuale della spesa </a:t>
              </a:r>
            </a:p>
            <a:p>
              <a:pPr lvl="1"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200" b="1" i="1" dirty="0">
                  <a:solidFill>
                    <a:srgbClr val="000099"/>
                  </a:solidFill>
                  <a:latin typeface="Verdana" panose="020B0604030504040204" pitchFamily="34" charset="0"/>
                </a:rPr>
                <a:t>complessivamente sostenuta dai governi locali.</a:t>
              </a:r>
            </a:p>
          </p:txBody>
        </p:sp>
        <p:sp>
          <p:nvSpPr>
            <p:cNvPr id="12297" name="AutoShape 10"/>
            <p:cNvSpPr>
              <a:spLocks noChangeArrowheads="1"/>
            </p:cNvSpPr>
            <p:nvPr/>
          </p:nvSpPr>
          <p:spPr bwMode="auto">
            <a:xfrm>
              <a:off x="720" y="2736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gradFill rotWithShape="0">
              <a:gsLst>
                <a:gs pos="0">
                  <a:srgbClr val="FFF1B7"/>
                </a:gs>
                <a:gs pos="100000">
                  <a:schemeClr val="accent2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</p:grp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762000" y="1676400"/>
            <a:ext cx="7696200" cy="1565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Combinazione di indicatori di fabbisogno</a:t>
            </a:r>
            <a:r>
              <a:rPr lang="it-IT" altLang="it-IT" sz="2400" b="1">
                <a:latin typeface="Verdana" panose="020B0604030504040204" pitchFamily="34" charset="0"/>
              </a:rPr>
              <a:t> a ciascun indicatore viene attribuito un peso la cui somma è uguale ad 1.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12295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6705600" y="6205537"/>
            <a:ext cx="1905000" cy="45720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93DA9EC-C0AE-482D-A3A2-2AF4B2A3E75B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dirty="0" smtClean="0">
                <a:latin typeface="Verdana" panose="020B0604030504040204" pitchFamily="34" charset="0"/>
              </a:rPr>
              <a:t>Fabbisogno di </a:t>
            </a:r>
            <a:r>
              <a:rPr lang="it-IT" altLang="it-IT" sz="3600" b="1" dirty="0" smtClean="0">
                <a:latin typeface="Verdana" panose="020B0604030504040204" pitchFamily="34" charset="0"/>
              </a:rPr>
              <a:t>spesa 3</a:t>
            </a:r>
            <a:endParaRPr lang="it-IT" altLang="it-IT" sz="3600" b="1" dirty="0" smtClean="0">
              <a:latin typeface="Verdana" panose="020B0604030504040204" pitchFamily="34" charset="0"/>
            </a:endParaRPr>
          </a:p>
        </p:txBody>
      </p:sp>
      <p:sp>
        <p:nvSpPr>
          <p:cNvPr id="329738" name="Text Box 10"/>
          <p:cNvSpPr txBox="1">
            <a:spLocks noChangeArrowheads="1"/>
          </p:cNvSpPr>
          <p:nvPr/>
        </p:nvSpPr>
        <p:spPr bwMode="auto">
          <a:xfrm>
            <a:off x="762000" y="1676400"/>
            <a:ext cx="7696200" cy="1565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Econometria</a:t>
            </a:r>
            <a:r>
              <a:rPr lang="it-IT" altLang="it-IT" sz="2400" b="1">
                <a:latin typeface="Verdana" panose="020B0604030504040204" pitchFamily="34" charset="0"/>
              </a:rPr>
              <a:t> stima partendo dai dati di spesa storica ed utilizzando come variabili indipendenti i vari indicatori di fabbisogno.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329739" name="Text Box 11"/>
          <p:cNvSpPr txBox="1">
            <a:spLocks noChangeArrowheads="1"/>
          </p:cNvSpPr>
          <p:nvPr/>
        </p:nvSpPr>
        <p:spPr bwMode="auto">
          <a:xfrm>
            <a:off x="762000" y="3505200"/>
            <a:ext cx="7696200" cy="1565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latin typeface="Verdana" panose="020B0604030504040204" pitchFamily="34" charset="0"/>
              </a:rPr>
              <a:t>I coefficienti stimati sono i pesi assegnati ai vari indicatori. Il fabbisogno è pari ai </a:t>
            </a:r>
            <a:r>
              <a:rPr lang="it-IT" altLang="it-IT" sz="2400" b="1" i="1">
                <a:latin typeface="Verdana" panose="020B0604030504040204" pitchFamily="34" charset="0"/>
              </a:rPr>
              <a:t>fitted values </a:t>
            </a:r>
            <a:r>
              <a:rPr lang="it-IT" altLang="it-IT" sz="2400" b="1">
                <a:latin typeface="Verdana" panose="020B0604030504040204" pitchFamily="34" charset="0"/>
              </a:rPr>
              <a:t>ricavati dal modello stimato.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i="1">
              <a:latin typeface="Verdana" panose="020B0604030504040204" pitchFamily="34" charset="0"/>
            </a:endParaRPr>
          </a:p>
        </p:txBody>
      </p:sp>
      <p:sp>
        <p:nvSpPr>
          <p:cNvPr id="1331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7F45EF6-A683-4335-B34C-C4C8ABDC5F65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8" grpId="0" animBg="1" autoUpdateAnimBg="0"/>
      <p:bldP spid="32973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smtClean="0">
                <a:latin typeface="Verdana" panose="020B0604030504040204" pitchFamily="34" charset="0"/>
              </a:rPr>
              <a:t>Il riparto dei trasferimenti</a:t>
            </a:r>
          </a:p>
        </p:txBody>
      </p:sp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7696200" cy="1565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Riparto in base alla capacità fiscale. </a:t>
            </a:r>
            <a:r>
              <a:rPr lang="it-IT" altLang="it-IT" sz="2400" b="1">
                <a:latin typeface="Verdana" panose="020B0604030504040204" pitchFamily="34" charset="0"/>
              </a:rPr>
              <a:t>Trasferimento dato solo ai governi locali con capacità fiscale inferiore alla capacità fiscale standard.</a:t>
            </a: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746125" y="3336925"/>
            <a:ext cx="7696200" cy="35385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latin typeface="Verdana" panose="020B0604030504040204" pitchFamily="34" charset="0"/>
              </a:rPr>
              <a:t>Il trasferimento è in proporzione ad un  rapporto ove il numeratore è dato dalla differenza tra capacità fiscale standard e </a:t>
            </a:r>
            <a:r>
              <a:rPr lang="it-IT" altLang="it-IT" sz="2000" b="1">
                <a:solidFill>
                  <a:srgbClr val="000000"/>
                </a:solidFill>
                <a:latin typeface="Verdana" panose="020B0604030504040204" pitchFamily="34" charset="0"/>
              </a:rPr>
              <a:t>capacità fiscale e </a:t>
            </a:r>
            <a:r>
              <a:rPr lang="it-IT" altLang="it-IT" sz="2000" b="1">
                <a:latin typeface="Verdana" panose="020B0604030504040204" pitchFamily="34" charset="0"/>
              </a:rPr>
              <a:t>il denominatore dalla somma di queste differenze quando sono positive. Nel caso in cui le differenze siano negative il trasferimento è nullo. Si perequa la capacità fiscale dell’ente </a:t>
            </a:r>
            <a:r>
              <a:rPr lang="it-IT" altLang="it-IT" sz="2000" b="1">
                <a:solidFill>
                  <a:srgbClr val="000000"/>
                </a:solidFill>
                <a:latin typeface="Verdana" panose="020B0604030504040204" pitchFamily="34" charset="0"/>
              </a:rPr>
              <a:t>con capacità fiscale inferiore alla capacità fiscale standard, che è l’indice di capacità fiscale medio della nazione moltiplicato per la popolazione dell’ente locale.</a:t>
            </a:r>
            <a:endParaRPr lang="it-IT" altLang="it-IT" sz="2000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14342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35C0DE-B41D-41B3-98C3-77CBA89F0016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4" grpId="0" animBg="1" autoUpdateAnimBg="0"/>
      <p:bldP spid="33280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dirty="0" smtClean="0">
                <a:latin typeface="Verdana" panose="020B0604030504040204" pitchFamily="34" charset="0"/>
              </a:rPr>
              <a:t>Il riparto dei </a:t>
            </a:r>
            <a:r>
              <a:rPr lang="it-IT" altLang="it-IT" sz="3600" b="1" dirty="0" smtClean="0">
                <a:latin typeface="Verdana" panose="020B0604030504040204" pitchFamily="34" charset="0"/>
              </a:rPr>
              <a:t>trasferimenti 2</a:t>
            </a:r>
            <a:endParaRPr lang="it-IT" altLang="it-IT" sz="3600" b="1" dirty="0" smtClean="0">
              <a:latin typeface="Verdana" panose="020B0604030504040204" pitchFamily="34" charset="0"/>
            </a:endParaRPr>
          </a:p>
        </p:txBody>
      </p:sp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7696200" cy="1565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Riparto in base alla sforzo fiscale.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Trasferimento dato solo ai governi locali con sforzo fiscale superiore allo sforzo fiscale standard.</a:t>
            </a: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720725" y="3352800"/>
            <a:ext cx="7696200" cy="28622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000" b="1">
                <a:solidFill>
                  <a:srgbClr val="000000"/>
                </a:solidFill>
                <a:latin typeface="Verdana" panose="020B0604030504040204" pitchFamily="34" charset="0"/>
              </a:rPr>
              <a:t>Il trasferimento è in proporzione ad un  rapporto ove il numeratore è dato dalla differenza tra sforzo fiscale e sforzo fiscale standard e il denominatore dalla somma di queste differenze quando sono positive. Nel caso in cui le differenze siano negative il trasferimento è nullo. Si premia l’ente con sforzo fiscale superiore allo sforzo fiscale standard, che è l’indice di sforzo fiscale medio della nazione moltiplicato per il reddito dell’ente locale.</a:t>
            </a:r>
            <a:endParaRPr lang="it-IT" altLang="it-IT" sz="2000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15366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73DAD68-D456-4C10-8CE0-106D3A7ED30C}" type="slidenum">
              <a:rPr lang="it-IT" altLang="it-IT" sz="14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4" grpId="0" animBg="1" autoUpdateAnimBg="0"/>
      <p:bldP spid="33280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dirty="0" smtClean="0">
                <a:latin typeface="Verdana" panose="020B0604030504040204" pitchFamily="34" charset="0"/>
              </a:rPr>
              <a:t>Il riparto dei </a:t>
            </a:r>
            <a:r>
              <a:rPr lang="it-IT" altLang="it-IT" sz="3600" b="1" dirty="0" smtClean="0">
                <a:latin typeface="Verdana" panose="020B0604030504040204" pitchFamily="34" charset="0"/>
              </a:rPr>
              <a:t>trasferimenti 3</a:t>
            </a:r>
            <a:endParaRPr lang="it-IT" altLang="it-IT" sz="3600" b="1" dirty="0" smtClean="0">
              <a:latin typeface="Verdana" panose="020B0604030504040204" pitchFamily="34" charset="0"/>
            </a:endParaRPr>
          </a:p>
        </p:txBody>
      </p:sp>
      <p:sp>
        <p:nvSpPr>
          <p:cNvPr id="334852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7696200" cy="15700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Riparto in base al fabbisogno di spesa. </a:t>
            </a:r>
            <a:r>
              <a:rPr lang="it-IT" altLang="it-IT" sz="2400" b="1">
                <a:latin typeface="Verdana" panose="020B0604030504040204" pitchFamily="34" charset="0"/>
              </a:rPr>
              <a:t>Trasferimento dato solo ai governi locali in proporzione alla stima del </a:t>
            </a:r>
            <a:r>
              <a:rPr lang="it-IT" altLang="it-IT" sz="2400" b="1">
                <a:solidFill>
                  <a:srgbClr val="FF9900"/>
                </a:solidFill>
                <a:latin typeface="Verdana" panose="020B0604030504040204" pitchFamily="34" charset="0"/>
              </a:rPr>
              <a:t>fabbisogno di spesa</a:t>
            </a: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16389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565113-10C7-457A-AFE3-20366D78BFC3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2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 b="1" smtClean="0">
                <a:latin typeface="Verdana" panose="020B0604030504040204" pitchFamily="34" charset="0"/>
              </a:rPr>
              <a:t>Il riparto </a:t>
            </a:r>
            <a:r>
              <a:rPr lang="it-IT" altLang="it-IT" sz="3600" b="1" smtClean="0">
                <a:latin typeface="Verdana" panose="020B0604030504040204" pitchFamily="34" charset="0"/>
              </a:rPr>
              <a:t>dei </a:t>
            </a:r>
            <a:r>
              <a:rPr lang="it-IT" altLang="it-IT" sz="3600" b="1" smtClean="0">
                <a:latin typeface="Verdana" panose="020B0604030504040204" pitchFamily="34" charset="0"/>
              </a:rPr>
              <a:t>trasferimenti 4</a:t>
            </a:r>
            <a:endParaRPr lang="it-IT" altLang="it-IT" sz="3600" b="1" smtClean="0">
              <a:latin typeface="Verdana" panose="020B0604030504040204" pitchFamily="34" charset="0"/>
            </a:endParaRPr>
          </a:p>
        </p:txBody>
      </p:sp>
      <p:sp>
        <p:nvSpPr>
          <p:cNvPr id="336900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7696200" cy="1200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Riparto misto. </a:t>
            </a:r>
            <a:r>
              <a:rPr lang="it-IT" altLang="it-IT" sz="2400" b="1">
                <a:latin typeface="Verdana" panose="020B0604030504040204" pitchFamily="34" charset="0"/>
              </a:rPr>
              <a:t>Si attribuisce un peso a ciascun criterio e si assegnano le risorse disponibili in proporzione ai pesi stabiliti</a:t>
            </a: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17413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D6E050-2F3A-438E-86F6-6F5F24EB363F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490" name="Group 2" title="Non perfetta corrispondenza tra entrate ed uscite per ogni livello di governo"/>
          <p:cNvGrpSpPr>
            <a:grpSpLocks/>
          </p:cNvGrpSpPr>
          <p:nvPr/>
        </p:nvGrpSpPr>
        <p:grpSpPr bwMode="auto">
          <a:xfrm>
            <a:off x="914400" y="1143000"/>
            <a:ext cx="7200900" cy="2057400"/>
            <a:chOff x="624" y="1824"/>
            <a:chExt cx="4536" cy="1296"/>
          </a:xfrm>
        </p:grpSpPr>
        <p:sp>
          <p:nvSpPr>
            <p:cNvPr id="3084" name="Rectangle 3"/>
            <p:cNvSpPr>
              <a:spLocks noChangeArrowheads="1"/>
            </p:cNvSpPr>
            <p:nvPr/>
          </p:nvSpPr>
          <p:spPr bwMode="auto">
            <a:xfrm>
              <a:off x="642" y="1824"/>
              <a:ext cx="4488" cy="129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ECFF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319492" name="Text Box 4" title="Non perfetta corrispondenza tra entrate ed uscite per ogni livello di governo"/>
            <p:cNvSpPr txBox="1">
              <a:spLocks noChangeArrowheads="1"/>
            </p:cNvSpPr>
            <p:nvPr/>
          </p:nvSpPr>
          <p:spPr bwMode="auto">
            <a:xfrm>
              <a:off x="624" y="1924"/>
              <a:ext cx="4536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it-IT" sz="2600" b="1" dirty="0">
                  <a:latin typeface="Verdana" pitchFamily="34" charset="0"/>
                </a:rPr>
                <a:t>Non perfetta corrispondenza tra entrate ed uscite per ogni livello di governo</a:t>
              </a:r>
              <a:endParaRPr lang="it-IT" sz="2600" b="1" dirty="0">
                <a:solidFill>
                  <a:srgbClr val="E874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016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4000" b="1" smtClean="0">
                <a:latin typeface="Verdana" panose="020B0604030504040204" pitchFamily="34" charset="0"/>
              </a:rPr>
              <a:t>Vertical fiscal imbalance</a:t>
            </a:r>
          </a:p>
        </p:txBody>
      </p:sp>
      <p:grpSp>
        <p:nvGrpSpPr>
          <p:cNvPr id="319495" name="Group 7" title="Gettito di cui dispongono i governi locali non è sufficiente a coprire le spese cui devono far fronte"/>
          <p:cNvGrpSpPr>
            <a:grpSpLocks/>
          </p:cNvGrpSpPr>
          <p:nvPr/>
        </p:nvGrpSpPr>
        <p:grpSpPr bwMode="auto">
          <a:xfrm>
            <a:off x="1143000" y="3581400"/>
            <a:ext cx="7011988" cy="1344613"/>
            <a:chOff x="720" y="2256"/>
            <a:chExt cx="4417" cy="847"/>
          </a:xfrm>
        </p:grpSpPr>
        <p:sp>
          <p:nvSpPr>
            <p:cNvPr id="3082" name="AutoShape 8"/>
            <p:cNvSpPr>
              <a:spLocks noChangeArrowheads="1"/>
            </p:cNvSpPr>
            <p:nvPr/>
          </p:nvSpPr>
          <p:spPr bwMode="auto">
            <a:xfrm>
              <a:off x="720" y="2256"/>
              <a:ext cx="4368" cy="8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3083" name="Text Box 9" title="Gettito di cui dispongono i governi locali non è sufficiente a coprire le spese cui devono far fronte"/>
            <p:cNvSpPr txBox="1">
              <a:spLocks noChangeArrowheads="1"/>
            </p:cNvSpPr>
            <p:nvPr/>
          </p:nvSpPr>
          <p:spPr bwMode="auto">
            <a:xfrm>
              <a:off x="875" y="2355"/>
              <a:ext cx="4262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solidFill>
                    <a:schemeClr val="accent2"/>
                  </a:solidFill>
                  <a:latin typeface="Verdana" panose="020B0604030504040204" pitchFamily="34" charset="0"/>
                </a:rPr>
                <a:t>Gettito di cui dispongono i governi locali non è sufficiente a coprire le spese cui devono far fronte</a:t>
              </a:r>
              <a:endParaRPr lang="it-IT" altLang="it-IT" sz="2400" b="1" dirty="0">
                <a:latin typeface="Times" panose="02020603050405020304" pitchFamily="18" charset="0"/>
              </a:endParaRPr>
            </a:p>
          </p:txBody>
        </p:sp>
      </p:grpSp>
      <p:grpSp>
        <p:nvGrpSpPr>
          <p:cNvPr id="319498" name="Group 10" title="Gettito di cui dispongono i governi locali non è sufficiente a coprire le spese cui devono far fronte"/>
          <p:cNvGrpSpPr>
            <a:grpSpLocks/>
          </p:cNvGrpSpPr>
          <p:nvPr/>
        </p:nvGrpSpPr>
        <p:grpSpPr bwMode="auto">
          <a:xfrm>
            <a:off x="1143000" y="5105400"/>
            <a:ext cx="7011988" cy="1338263"/>
            <a:chOff x="720" y="2256"/>
            <a:chExt cx="4417" cy="843"/>
          </a:xfrm>
        </p:grpSpPr>
        <p:sp>
          <p:nvSpPr>
            <p:cNvPr id="3080" name="AutoShape 11"/>
            <p:cNvSpPr>
              <a:spLocks noChangeArrowheads="1"/>
            </p:cNvSpPr>
            <p:nvPr/>
          </p:nvSpPr>
          <p:spPr bwMode="auto">
            <a:xfrm>
              <a:off x="720" y="2256"/>
              <a:ext cx="4368" cy="8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38100">
              <a:solidFill>
                <a:srgbClr val="FFCC00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3081" name="Text Box 12" title="Il governo federale che ha entrate superiori alle spese finanzia con trasferimenti i deficit dei governi locali"/>
            <p:cNvSpPr txBox="1">
              <a:spLocks noChangeArrowheads="1"/>
            </p:cNvSpPr>
            <p:nvPr/>
          </p:nvSpPr>
          <p:spPr bwMode="auto">
            <a:xfrm>
              <a:off x="875" y="2355"/>
              <a:ext cx="4262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it-IT" altLang="it-IT" sz="2000" b="1" dirty="0">
                  <a:solidFill>
                    <a:schemeClr val="accent2"/>
                  </a:solidFill>
                  <a:latin typeface="Verdana" panose="020B0604030504040204" pitchFamily="34" charset="0"/>
                </a:rPr>
                <a:t>Il governo federale che ha entrate superiori alle spese finanzia con trasferimenti i deficit dei governi locali</a:t>
              </a:r>
              <a:endParaRPr lang="it-IT" altLang="it-IT" sz="2000" b="1" dirty="0">
                <a:latin typeface="Times" panose="02020603050405020304" pitchFamily="18" charset="0"/>
              </a:endParaRPr>
            </a:p>
          </p:txBody>
        </p:sp>
      </p:grpSp>
      <p:sp>
        <p:nvSpPr>
          <p:cNvPr id="3079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2FEFC0-B3F0-40FA-A657-03BDF15C0B1E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b="1" dirty="0" smtClean="0">
                <a:latin typeface="Verdana" panose="020B0604030504040204" pitchFamily="34" charset="0"/>
              </a:rPr>
              <a:t>Vertical fiscal </a:t>
            </a:r>
            <a:r>
              <a:rPr lang="it-IT" altLang="it-IT" sz="4000" b="1" dirty="0" err="1" smtClean="0">
                <a:latin typeface="Verdana" panose="020B0604030504040204" pitchFamily="34" charset="0"/>
              </a:rPr>
              <a:t>imbalance</a:t>
            </a:r>
            <a:r>
              <a:rPr lang="it-IT" altLang="it-IT" sz="4000" b="1" dirty="0" smtClean="0">
                <a:latin typeface="Verdana" panose="020B0604030504040204" pitchFamily="34" charset="0"/>
              </a:rPr>
              <a:t> 2</a:t>
            </a:r>
            <a:endParaRPr lang="it-IT" altLang="it-IT" sz="4000" b="1" dirty="0" smtClean="0">
              <a:latin typeface="Verdana" panose="020B060403050404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smtClean="0"/>
              <a:t>Trasferimenti intergovernativi svolgono un doppio ruolo nel colmare gap fiscale:</a:t>
            </a:r>
          </a:p>
        </p:txBody>
      </p:sp>
      <p:sp>
        <p:nvSpPr>
          <p:cNvPr id="118788" name="AutoShape 4" title="Doppia freccia"/>
          <p:cNvSpPr>
            <a:spLocks noChangeArrowheads="1"/>
          </p:cNvSpPr>
          <p:nvPr/>
        </p:nvSpPr>
        <p:spPr bwMode="auto">
          <a:xfrm rot="8023401" flipH="1">
            <a:off x="4091781" y="2918619"/>
            <a:ext cx="1366838" cy="1473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3085 w 21600"/>
              <a:gd name="T25" fmla="*/ 12343 h 21600"/>
              <a:gd name="T26" fmla="*/ 18514 w 21600"/>
              <a:gd name="T27" fmla="*/ 18514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lnTo>
                  <a:pt x="15429" y="0"/>
                </a:ln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it-IT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914400" y="4114800"/>
            <a:ext cx="29718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verticale</a:t>
            </a:r>
            <a:endParaRPr lang="it-IT" sz="2200" b="1">
              <a:latin typeface="Verdana" pitchFamily="34" charset="0"/>
            </a:endParaRPr>
          </a:p>
          <a:p>
            <a:pPr algn="ctr">
              <a:defRPr/>
            </a:pPr>
            <a:endParaRPr lang="it-IT" sz="24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5562600" y="4114800"/>
            <a:ext cx="2895600" cy="1143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it-IT" sz="2200" b="1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orizzontale</a:t>
            </a:r>
            <a:endParaRPr lang="it-IT" sz="2400">
              <a:latin typeface="Verdana" pitchFamily="34" charset="0"/>
            </a:endParaRPr>
          </a:p>
          <a:p>
            <a:pPr algn="ctr">
              <a:defRPr/>
            </a:pPr>
            <a:endParaRPr lang="it-IT" sz="24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103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2D1EF73-B429-4631-8CB3-719336D4B1C6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  <p:bldP spid="118789" grpId="0" animBg="1" autoUpdateAnimBg="0"/>
      <p:bldP spid="11879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834" name="Group 2" title="vertical fiscal imbalance"/>
          <p:cNvGrpSpPr>
            <a:grpSpLocks/>
          </p:cNvGrpSpPr>
          <p:nvPr/>
        </p:nvGrpSpPr>
        <p:grpSpPr bwMode="auto">
          <a:xfrm>
            <a:off x="1066800" y="1905000"/>
            <a:ext cx="7034213" cy="2073275"/>
            <a:chOff x="672" y="1200"/>
            <a:chExt cx="4431" cy="1306"/>
          </a:xfrm>
        </p:grpSpPr>
        <p:sp>
          <p:nvSpPr>
            <p:cNvPr id="5131" name="AutoShape 3"/>
            <p:cNvSpPr>
              <a:spLocks noChangeArrowheads="1"/>
            </p:cNvSpPr>
            <p:nvPr/>
          </p:nvSpPr>
          <p:spPr bwMode="auto">
            <a:xfrm>
              <a:off x="672" y="1200"/>
              <a:ext cx="4431" cy="110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CC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248836" name="Text Box 4" title="Copertura gap verticale"/>
            <p:cNvSpPr txBox="1">
              <a:spLocks noChangeArrowheads="1"/>
            </p:cNvSpPr>
            <p:nvPr/>
          </p:nvSpPr>
          <p:spPr bwMode="auto">
            <a:xfrm>
              <a:off x="684" y="1298"/>
              <a:ext cx="4416" cy="1208"/>
            </a:xfrm>
            <a:prstGeom prst="rect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it-IT" sz="2400" b="1" dirty="0">
                  <a:latin typeface="Verdana" pitchFamily="34" charset="0"/>
                </a:rPr>
                <a:t>Copertura </a:t>
              </a:r>
              <a:r>
                <a:rPr lang="it-IT" sz="2400" b="1" dirty="0">
                  <a:solidFill>
                    <a:srgbClr val="EC76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gap verticale</a:t>
              </a:r>
              <a:r>
                <a:rPr lang="it-IT" sz="2400" b="1" dirty="0">
                  <a:latin typeface="Verdana" pitchFamily="34" charset="0"/>
                </a:rPr>
                <a:t> evitando comportamenti opportunistici: spendere di più di quanto si sarebbe speso dovendo finanziare la spesa con risorse proprie</a:t>
              </a:r>
              <a:endParaRPr lang="it-IT" sz="2400" dirty="0">
                <a:latin typeface="Times" pitchFamily="18" charset="0"/>
              </a:endParaRPr>
            </a:p>
          </p:txBody>
        </p:sp>
      </p:grpSp>
      <p:grpSp>
        <p:nvGrpSpPr>
          <p:cNvPr id="248837" name="Group 5" title="Vertical fiscal imbalance 2"/>
          <p:cNvGrpSpPr>
            <a:grpSpLocks/>
          </p:cNvGrpSpPr>
          <p:nvPr/>
        </p:nvGrpSpPr>
        <p:grpSpPr bwMode="auto">
          <a:xfrm>
            <a:off x="1071563" y="3671888"/>
            <a:ext cx="7034212" cy="2562225"/>
            <a:chOff x="675" y="2313"/>
            <a:chExt cx="4431" cy="1614"/>
          </a:xfrm>
        </p:grpSpPr>
        <p:grpSp>
          <p:nvGrpSpPr>
            <p:cNvPr id="5127" name="Group 6"/>
            <p:cNvGrpSpPr>
              <a:grpSpLocks/>
            </p:cNvGrpSpPr>
            <p:nvPr/>
          </p:nvGrpSpPr>
          <p:grpSpPr bwMode="auto">
            <a:xfrm>
              <a:off x="675" y="2583"/>
              <a:ext cx="4431" cy="1344"/>
              <a:chOff x="675" y="2583"/>
              <a:chExt cx="4431" cy="1344"/>
            </a:xfrm>
          </p:grpSpPr>
          <p:sp>
            <p:nvSpPr>
              <p:cNvPr id="5129" name="AutoShape 7"/>
              <p:cNvSpPr>
                <a:spLocks noChangeArrowheads="1"/>
              </p:cNvSpPr>
              <p:nvPr/>
            </p:nvSpPr>
            <p:spPr bwMode="auto">
              <a:xfrm>
                <a:off x="675" y="2583"/>
                <a:ext cx="4431" cy="134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CCECFF"/>
                  </a:gs>
                </a:gsLst>
                <a:lin ang="5400000" scaled="1"/>
              </a:gradFill>
              <a:ln w="38100">
                <a:solidFill>
                  <a:srgbClr val="FFCC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endParaRPr lang="es-ES" altLang="it-IT" sz="2200" b="1">
                  <a:solidFill>
                    <a:schemeClr val="bg1"/>
                  </a:solidFill>
                  <a:latin typeface="Times" panose="02020603050405020304" pitchFamily="18" charset="0"/>
                </a:endParaRPr>
              </a:p>
            </p:txBody>
          </p:sp>
          <p:sp>
            <p:nvSpPr>
              <p:cNvPr id="248840" name="Text Box 8" title="Copertura gap orizzontale  "/>
              <p:cNvSpPr txBox="1">
                <a:spLocks noChangeArrowheads="1"/>
              </p:cNvSpPr>
              <p:nvPr/>
            </p:nvSpPr>
            <p:spPr bwMode="auto">
              <a:xfrm>
                <a:off x="684" y="2664"/>
                <a:ext cx="4416" cy="1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E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r>
                  <a:rPr lang="it-IT" sz="2400" b="1" dirty="0">
                    <a:latin typeface="Verdana" pitchFamily="34" charset="0"/>
                  </a:rPr>
                  <a:t>Copertura </a:t>
                </a:r>
                <a:r>
                  <a:rPr lang="it-IT" sz="2400" b="1" dirty="0">
                    <a:solidFill>
                      <a:srgbClr val="EC76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gap orizzontale </a:t>
                </a:r>
                <a:r>
                  <a:rPr lang="it-IT" sz="2400" b="1" dirty="0">
                    <a:latin typeface="Verdana" pitchFamily="34" charset="0"/>
                  </a:rPr>
                  <a:t> in modo da ottenere perequazione delle risorse finanziarie disponibili a livello locale e uniformità nell’erogazione dei beni pubblici locali</a:t>
                </a:r>
              </a:p>
            </p:txBody>
          </p:sp>
        </p:grpSp>
        <p:sp>
          <p:nvSpPr>
            <p:cNvPr id="5128" name="Line 9"/>
            <p:cNvSpPr>
              <a:spLocks noChangeShapeType="1"/>
            </p:cNvSpPr>
            <p:nvPr/>
          </p:nvSpPr>
          <p:spPr bwMode="auto">
            <a:xfrm>
              <a:off x="2892" y="2313"/>
              <a:ext cx="0" cy="27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5124" name="Rectangle 10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it-IT" altLang="it-IT" sz="4000" b="1" dirty="0" smtClean="0">
                <a:latin typeface="Verdana" panose="020B0604030504040204" pitchFamily="34" charset="0"/>
              </a:rPr>
              <a:t>Vertical fiscal </a:t>
            </a:r>
            <a:r>
              <a:rPr lang="it-IT" altLang="it-IT" sz="4000" b="1" dirty="0" err="1" smtClean="0">
                <a:latin typeface="Verdana" panose="020B0604030504040204" pitchFamily="34" charset="0"/>
              </a:rPr>
              <a:t>imbalance</a:t>
            </a:r>
            <a:r>
              <a:rPr lang="it-IT" altLang="it-IT" sz="4000" b="1" dirty="0" smtClean="0">
                <a:latin typeface="Verdana" panose="020B0604030504040204" pitchFamily="34" charset="0"/>
              </a:rPr>
              <a:t> 3</a:t>
            </a:r>
            <a:endParaRPr lang="it-IT" altLang="it-IT" sz="4000" b="1" dirty="0" smtClean="0">
              <a:latin typeface="Verdana" panose="020B0604030504040204" pitchFamily="34" charset="0"/>
            </a:endParaRPr>
          </a:p>
        </p:txBody>
      </p:sp>
      <p:sp>
        <p:nvSpPr>
          <p:cNvPr id="5126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337F36E-B8FC-4489-8C84-A5717BDDCBC8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8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882" name="Group 2" title="Il bilancio dello stato"/>
          <p:cNvGrpSpPr>
            <a:grpSpLocks/>
          </p:cNvGrpSpPr>
          <p:nvPr/>
        </p:nvGrpSpPr>
        <p:grpSpPr bwMode="auto">
          <a:xfrm>
            <a:off x="914400" y="3581400"/>
            <a:ext cx="7254875" cy="2514600"/>
            <a:chOff x="576" y="2304"/>
            <a:chExt cx="4570" cy="1584"/>
          </a:xfrm>
        </p:grpSpPr>
        <p:sp>
          <p:nvSpPr>
            <p:cNvPr id="6153" name="Rectangle 3"/>
            <p:cNvSpPr>
              <a:spLocks noChangeArrowheads="1"/>
            </p:cNvSpPr>
            <p:nvPr/>
          </p:nvSpPr>
          <p:spPr bwMode="auto">
            <a:xfrm>
              <a:off x="662" y="2304"/>
              <a:ext cx="4484" cy="15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DC95"/>
                </a:gs>
              </a:gsLst>
              <a:lin ang="5400000" scaled="1"/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6154" name="Text Box 4" title="gap fiscale orizzontale "/>
            <p:cNvSpPr txBox="1">
              <a:spLocks noChangeArrowheads="1"/>
            </p:cNvSpPr>
            <p:nvPr/>
          </p:nvSpPr>
          <p:spPr bwMode="auto">
            <a:xfrm>
              <a:off x="576" y="2400"/>
              <a:ext cx="4560" cy="1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400" b="1" dirty="0">
                  <a:latin typeface="Verdana" panose="020B0604030504040204" pitchFamily="34" charset="0"/>
                </a:rPr>
                <a:t>L’entità</a:t>
              </a:r>
              <a:r>
                <a:rPr lang="it-IT" altLang="it-IT" sz="2400" b="1" dirty="0">
                  <a:solidFill>
                    <a:schemeClr val="accent2"/>
                  </a:solidFill>
                  <a:latin typeface="Verdana" panose="020B0604030504040204" pitchFamily="34" charset="0"/>
                </a:rPr>
                <a:t> del gap fiscale orizzontale</a:t>
              </a:r>
              <a:r>
                <a:rPr lang="it-IT" altLang="it-IT" sz="2400" b="1" dirty="0">
                  <a:latin typeface="Verdana" panose="020B0604030504040204" pitchFamily="34" charset="0"/>
                </a:rPr>
                <a:t> dipende dal grado di </a:t>
              </a:r>
              <a:r>
                <a:rPr lang="it-IT" altLang="it-IT" sz="2400" b="1" dirty="0">
                  <a:solidFill>
                    <a:srgbClr val="FF9900"/>
                  </a:solidFill>
                  <a:latin typeface="Verdana" panose="020B0604030504040204" pitchFamily="34" charset="0"/>
                </a:rPr>
                <a:t>eterogeneità</a:t>
              </a:r>
              <a:r>
                <a:rPr lang="it-IT" altLang="it-IT" sz="2400" b="1" dirty="0">
                  <a:latin typeface="Verdana" panose="020B0604030504040204" pitchFamily="34" charset="0"/>
                </a:rPr>
                <a:t> esistente tra </a:t>
              </a:r>
              <a:r>
                <a:rPr lang="it-IT" altLang="it-IT" sz="2400" b="1" dirty="0">
                  <a:solidFill>
                    <a:srgbClr val="3333CC"/>
                  </a:solidFill>
                  <a:latin typeface="Verdana" panose="020B0604030504040204" pitchFamily="34" charset="0"/>
                </a:rPr>
                <a:t>territori locali</a:t>
              </a:r>
              <a:r>
                <a:rPr lang="it-IT" altLang="it-IT" sz="2400" b="1" dirty="0">
                  <a:latin typeface="Verdana" panose="020B0604030504040204" pitchFamily="34" charset="0"/>
                </a:rPr>
                <a:t>, relativo alle basi imponibili a parità di fabbisogno, o al fabbisogno a parità di basi imponibili</a:t>
              </a:r>
              <a:endParaRPr lang="it-IT" altLang="it-IT" sz="2400" b="1" dirty="0">
                <a:solidFill>
                  <a:srgbClr val="3333CC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250885" name="Group 5" title="gap fiscale verticale"/>
          <p:cNvGrpSpPr>
            <a:grpSpLocks/>
          </p:cNvGrpSpPr>
          <p:nvPr/>
        </p:nvGrpSpPr>
        <p:grpSpPr bwMode="auto">
          <a:xfrm>
            <a:off x="1066800" y="1524000"/>
            <a:ext cx="7129463" cy="1981200"/>
            <a:chOff x="672" y="960"/>
            <a:chExt cx="4491" cy="1248"/>
          </a:xfrm>
        </p:grpSpPr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672" y="960"/>
              <a:ext cx="4488" cy="1248"/>
            </a:xfrm>
            <a:prstGeom prst="rect">
              <a:avLst/>
            </a:prstGeom>
            <a:gradFill rotWithShape="0">
              <a:gsLst>
                <a:gs pos="0">
                  <a:srgbClr val="FFDC95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6152" name="Text Box 7" title="gap fiscale verticale "/>
            <p:cNvSpPr txBox="1">
              <a:spLocks noChangeArrowheads="1"/>
            </p:cNvSpPr>
            <p:nvPr/>
          </p:nvSpPr>
          <p:spPr bwMode="auto">
            <a:xfrm>
              <a:off x="675" y="1008"/>
              <a:ext cx="4488" cy="11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600" b="1" dirty="0">
                  <a:latin typeface="Verdana" panose="020B0604030504040204" pitchFamily="34" charset="0"/>
                </a:rPr>
                <a:t>L’entità</a:t>
              </a:r>
              <a:r>
                <a:rPr lang="it-IT" altLang="it-IT" sz="2600" b="1" dirty="0">
                  <a:solidFill>
                    <a:schemeClr val="accent2"/>
                  </a:solidFill>
                  <a:latin typeface="Verdana" panose="020B0604030504040204" pitchFamily="34" charset="0"/>
                </a:rPr>
                <a:t> del gap fiscale verticale</a:t>
              </a:r>
              <a:r>
                <a:rPr lang="it-IT" altLang="it-IT" sz="2600" b="1" dirty="0">
                  <a:latin typeface="Verdana" panose="020B0604030504040204" pitchFamily="34" charset="0"/>
                </a:rPr>
                <a:t> dipende dall’allocazione delle funzioni di  </a:t>
              </a:r>
              <a:r>
                <a:rPr lang="it-IT" altLang="it-IT" sz="2600" b="1" dirty="0">
                  <a:solidFill>
                    <a:srgbClr val="FF9900"/>
                  </a:solidFill>
                  <a:latin typeface="Verdana" panose="020B0604030504040204" pitchFamily="34" charset="0"/>
                </a:rPr>
                <a:t>entrata e spesa </a:t>
              </a:r>
              <a:r>
                <a:rPr lang="it-IT" altLang="it-IT" sz="2600" b="1" dirty="0">
                  <a:latin typeface="Verdana" panose="020B0604030504040204" pitchFamily="34" charset="0"/>
                </a:rPr>
                <a:t>tra </a:t>
              </a:r>
              <a:r>
                <a:rPr lang="it-IT" altLang="it-IT" sz="2600" b="1" dirty="0">
                  <a:solidFill>
                    <a:srgbClr val="3333CC"/>
                  </a:solidFill>
                  <a:latin typeface="Verdana" panose="020B0604030504040204" pitchFamily="34" charset="0"/>
                </a:rPr>
                <a:t>governo centrale e governi locali</a:t>
              </a:r>
              <a:endParaRPr lang="it-IT" altLang="it-IT" sz="2600" b="1" dirty="0">
                <a:solidFill>
                  <a:srgbClr val="FF9900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016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4000" b="1" smtClean="0">
                <a:latin typeface="Verdana" panose="020B0604030504040204" pitchFamily="34" charset="0"/>
              </a:rPr>
              <a:t>Il bilancio dello Stato</a:t>
            </a:r>
            <a:endParaRPr lang="it-IT" altLang="it-IT" smtClean="0">
              <a:latin typeface="Verdana" panose="020B0604030504040204" pitchFamily="34" charset="0"/>
            </a:endParaRPr>
          </a:p>
        </p:txBody>
      </p:sp>
      <p:sp>
        <p:nvSpPr>
          <p:cNvPr id="6150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72F75A1-056F-4502-8648-1713673BDE03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5634" name="Group 2" title="il bilancio dello Stato 2"/>
          <p:cNvGrpSpPr>
            <a:grpSpLocks/>
          </p:cNvGrpSpPr>
          <p:nvPr/>
        </p:nvGrpSpPr>
        <p:grpSpPr bwMode="auto">
          <a:xfrm>
            <a:off x="914400" y="3581400"/>
            <a:ext cx="7254875" cy="2514600"/>
            <a:chOff x="576" y="2304"/>
            <a:chExt cx="4570" cy="1584"/>
          </a:xfrm>
        </p:grpSpPr>
        <p:sp>
          <p:nvSpPr>
            <p:cNvPr id="7177" name="Rectangle 3"/>
            <p:cNvSpPr>
              <a:spLocks noChangeArrowheads="1"/>
            </p:cNvSpPr>
            <p:nvPr/>
          </p:nvSpPr>
          <p:spPr bwMode="auto">
            <a:xfrm>
              <a:off x="662" y="2304"/>
              <a:ext cx="4484" cy="15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DC95"/>
                </a:gs>
              </a:gsLst>
              <a:lin ang="5400000" scaled="1"/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7178" name="Text Box 4"/>
            <p:cNvSpPr txBox="1">
              <a:spLocks noChangeArrowheads="1"/>
            </p:cNvSpPr>
            <p:nvPr/>
          </p:nvSpPr>
          <p:spPr bwMode="auto">
            <a:xfrm>
              <a:off x="576" y="2400"/>
              <a:ext cx="4560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2000" b="1" dirty="0">
                  <a:latin typeface="Verdana" panose="020B0604030504040204" pitchFamily="34" charset="0"/>
                </a:rPr>
                <a:t>Necessità di definire </a:t>
              </a:r>
              <a:r>
                <a:rPr lang="it-IT" altLang="it-IT" sz="2000" b="1" dirty="0">
                  <a:solidFill>
                    <a:srgbClr val="3333CC"/>
                  </a:solidFill>
                  <a:latin typeface="Verdana" panose="020B0604030504040204" pitchFamily="34" charset="0"/>
                </a:rPr>
                <a:t>fabbisogno di spesa standard</a:t>
              </a:r>
              <a:r>
                <a:rPr lang="it-IT" altLang="it-IT" sz="2000" b="1" dirty="0">
                  <a:latin typeface="Verdana" panose="020B0604030504040204" pitchFamily="34" charset="0"/>
                </a:rPr>
                <a:t> ed </a:t>
              </a:r>
              <a:r>
                <a:rPr lang="it-IT" altLang="it-IT" sz="2000" b="1" dirty="0">
                  <a:solidFill>
                    <a:srgbClr val="3333CC"/>
                  </a:solidFill>
                  <a:latin typeface="Verdana" panose="020B0604030504040204" pitchFamily="34" charset="0"/>
                </a:rPr>
                <a:t>entrate proprie standard</a:t>
              </a:r>
              <a:r>
                <a:rPr lang="it-IT" altLang="it-IT" sz="2000" b="1" dirty="0">
                  <a:latin typeface="Verdana" panose="020B0604030504040204" pitchFamily="34" charset="0"/>
                </a:rPr>
                <a:t>, la cui differenza definisce l’entità del gap, che il governo centrale deve coprire con un trasferimento all’ente locale.</a:t>
              </a:r>
              <a:endParaRPr lang="it-IT" altLang="it-IT" sz="2000" b="1" dirty="0">
                <a:solidFill>
                  <a:srgbClr val="3333CC"/>
                </a:solidFill>
                <a:latin typeface="Verdana" panose="020B0604030504040204" pitchFamily="34" charset="0"/>
              </a:endParaRPr>
            </a:p>
          </p:txBody>
        </p:sp>
      </p:grpSp>
      <p:grpSp>
        <p:nvGrpSpPr>
          <p:cNvPr id="325637" name="Group 5" title="IL Bilancio dello Stato"/>
          <p:cNvGrpSpPr>
            <a:grpSpLocks/>
          </p:cNvGrpSpPr>
          <p:nvPr/>
        </p:nvGrpSpPr>
        <p:grpSpPr bwMode="auto">
          <a:xfrm>
            <a:off x="1066800" y="1524000"/>
            <a:ext cx="7129463" cy="1981200"/>
            <a:chOff x="672" y="960"/>
            <a:chExt cx="4491" cy="1248"/>
          </a:xfrm>
        </p:grpSpPr>
        <p:sp>
          <p:nvSpPr>
            <p:cNvPr id="7175" name="Rectangle 6"/>
            <p:cNvSpPr>
              <a:spLocks noChangeArrowheads="1"/>
            </p:cNvSpPr>
            <p:nvPr/>
          </p:nvSpPr>
          <p:spPr bwMode="auto">
            <a:xfrm>
              <a:off x="672" y="960"/>
              <a:ext cx="4488" cy="1248"/>
            </a:xfrm>
            <a:prstGeom prst="rect">
              <a:avLst/>
            </a:prstGeom>
            <a:gradFill rotWithShape="0">
              <a:gsLst>
                <a:gs pos="0">
                  <a:srgbClr val="FFDC95"/>
                </a:gs>
                <a:gs pos="100000">
                  <a:srgbClr val="FFFFFF"/>
                </a:gs>
              </a:gsLst>
              <a:lin ang="5400000" scaled="1"/>
            </a:gradFill>
            <a:ln w="38100">
              <a:solidFill>
                <a:srgbClr val="FF990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it-IT" altLang="it-IT" sz="2000"/>
            </a:p>
          </p:txBody>
        </p:sp>
        <p:sp>
          <p:nvSpPr>
            <p:cNvPr id="7176" name="Text Box 7"/>
            <p:cNvSpPr txBox="1">
              <a:spLocks noChangeArrowheads="1"/>
            </p:cNvSpPr>
            <p:nvPr/>
          </p:nvSpPr>
          <p:spPr bwMode="auto">
            <a:xfrm>
              <a:off x="675" y="1008"/>
              <a:ext cx="4488" cy="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latin typeface="Verdana" panose="020B0604030504040204" pitchFamily="34" charset="0"/>
                </a:rPr>
                <a:t>No copertura gap  tramite un trasferimento basato sulla differenza tra </a:t>
              </a:r>
              <a:r>
                <a:rPr lang="it-IT" altLang="it-IT" sz="1800" b="1" dirty="0">
                  <a:solidFill>
                    <a:srgbClr val="3333CC"/>
                  </a:solidFill>
                  <a:latin typeface="Verdana" panose="020B0604030504040204" pitchFamily="34" charset="0"/>
                </a:rPr>
                <a:t>spesa effettivamente sostenuta e risorse proprie effettivamente raccolte </a:t>
              </a:r>
              <a:r>
                <a:rPr lang="it-IT" altLang="it-IT" sz="1800" b="1" dirty="0">
                  <a:latin typeface="Verdana" panose="020B0604030504040204" pitchFamily="34" charset="0"/>
                </a:rPr>
                <a:t>per evitare incentivi perversi all’espansione della spesa o al ricorso ad entrate proprie.</a:t>
              </a:r>
            </a:p>
          </p:txBody>
        </p:sp>
      </p:grpSp>
      <p:sp>
        <p:nvSpPr>
          <p:cNvPr id="7172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016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altLang="it-IT" sz="4000" b="1" dirty="0" smtClean="0">
                <a:latin typeface="Verdana" panose="020B0604030504040204" pitchFamily="34" charset="0"/>
              </a:rPr>
              <a:t>Il bilancio dello </a:t>
            </a:r>
            <a:r>
              <a:rPr lang="it-IT" altLang="it-IT" sz="4000" b="1" dirty="0" smtClean="0">
                <a:latin typeface="Verdana" panose="020B0604030504040204" pitchFamily="34" charset="0"/>
              </a:rPr>
              <a:t>Stato 2</a:t>
            </a:r>
            <a:endParaRPr lang="it-IT" altLang="it-IT" dirty="0" smtClean="0">
              <a:latin typeface="Verdana" panose="020B0604030504040204" pitchFamily="34" charset="0"/>
            </a:endParaRPr>
          </a:p>
        </p:txBody>
      </p:sp>
      <p:sp>
        <p:nvSpPr>
          <p:cNvPr id="7174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1B2322-F19A-4861-858A-9237998784F9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smtClean="0">
                <a:latin typeface="Verdana" panose="020B0604030504040204" pitchFamily="34" charset="0"/>
              </a:rPr>
              <a:t>La capacità fiscale e lo sforzo fiscale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696200" cy="19383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Capacità fiscale</a:t>
            </a:r>
            <a:r>
              <a:rPr lang="it-IT" altLang="it-IT" sz="2400" b="1">
                <a:latin typeface="Verdana" panose="020B0604030504040204" pitchFamily="34" charset="0"/>
              </a:rPr>
              <a:t> gettito che l’ente è potenzialmente in grado di raccogliere, tassando le basi imponibili locali. Una buona proxy è data dal reddito locale.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793750" y="3811588"/>
            <a:ext cx="7696200" cy="30464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Lo sforzo fiscale</a:t>
            </a:r>
            <a:r>
              <a:rPr lang="it-IT" altLang="it-IT" sz="2400" b="1">
                <a:latin typeface="Verdana" panose="020B0604030504040204" pitchFamily="34" charset="0"/>
              </a:rPr>
              <a:t> è un indicatore del grado si utilizzo della propria base imponibile locale. Dipende dalla scelta di aliquote, deduzioni e detrazioni e attività di accertamento e contrasto all’evasione. Una buona proxy è data dal livello di gettito delle imposte locali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8198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2E0590-33F4-4349-A07B-5DFA5FB9DDA8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animBg="1" autoUpdateAnimBg="0"/>
      <p:bldP spid="1536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smtClean="0">
                <a:latin typeface="Verdana" panose="020B0604030504040204" pitchFamily="34" charset="0"/>
              </a:rPr>
              <a:t>Indici di capacità fiscale e sforzo fiscale</a:t>
            </a:r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381000" y="4572000"/>
            <a:ext cx="7696200" cy="19383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Indice di sforzo fiscale</a:t>
            </a:r>
            <a:r>
              <a:rPr lang="it-IT" altLang="it-IT" sz="2400" b="1">
                <a:latin typeface="Verdana" panose="020B0604030504040204" pitchFamily="34" charset="0"/>
              </a:rPr>
              <a:t> può essere misurato dal rapporto tra gettito effettivo  e una qualche misura della capacità fiscale (reddito)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  <p:sp>
        <p:nvSpPr>
          <p:cNvPr id="9221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BA4343C-2679-4DC6-BBED-C23AB45F5385}" type="slidenum">
              <a:rPr lang="it-IT" altLang="it-IT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08000" y="2341563"/>
            <a:ext cx="7696200" cy="1570037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Indice di capacità fiscale </a:t>
            </a:r>
            <a:r>
              <a:rPr lang="it-IT" altLang="it-IT" sz="2400" b="1">
                <a:latin typeface="Verdana" panose="020B0604030504040204" pitchFamily="34" charset="0"/>
              </a:rPr>
              <a:t>è dato dalla capacità fiscale (reddito) diviso la popolazione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5" grpId="0" animBg="1" autoUpdateAnimBg="0"/>
      <p:bldP spid="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200" b="1" smtClean="0">
                <a:latin typeface="Verdana" panose="020B0604030504040204" pitchFamily="34" charset="0"/>
              </a:rPr>
              <a:t>Capacità fiscale standard  e sforzo fiscale standard</a:t>
            </a:r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390525" y="4419600"/>
            <a:ext cx="7696200" cy="2308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Sforzo fiscale standard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è dato dall’indice di sforzo fiscale medio della nazione (imposte locali tot/reddito tot ) moltiplicato per reddito di riferimento dell’ente locale o regione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0245" name="Segnaposto numero diapositiva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560DE7-45EC-4287-BF01-22172816DC4D}" type="slidenum">
              <a:rPr lang="it-IT" altLang="it-IT" sz="14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>
              <a:solidFill>
                <a:srgbClr val="000000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73075" y="1905000"/>
            <a:ext cx="7696200" cy="23082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1B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>
                <a:solidFill>
                  <a:srgbClr val="FF0000"/>
                </a:solidFill>
                <a:latin typeface="Verdana" panose="020B0604030504040204" pitchFamily="34" charset="0"/>
              </a:rPr>
              <a:t>Capacità fiscale standard </a:t>
            </a:r>
            <a:r>
              <a:rPr lang="it-IT" altLang="it-IT" sz="2400" b="1">
                <a:solidFill>
                  <a:srgbClr val="000000"/>
                </a:solidFill>
                <a:latin typeface="Verdana" panose="020B0604030504040204" pitchFamily="34" charset="0"/>
              </a:rPr>
              <a:t>è data dall’indice di capacità fiscale medio della nazione (reddito tot/popolazione tot ) moltiplicato per la popolazione di riferimento dell’ente locale o regione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5" grpId="0" animBg="1" autoUpdateAnimBg="0"/>
      <p:bldP spid="7" grpId="0" animBg="1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8130</TotalTime>
  <Words>966</Words>
  <Application>Microsoft Office PowerPoint</Application>
  <PresentationFormat>Presentazione su schermo (4:3)</PresentationFormat>
  <Paragraphs>92</Paragraphs>
  <Slides>16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Verdana</vt:lpstr>
      <vt:lpstr>Times</vt:lpstr>
      <vt:lpstr>Struttura predefinita</vt:lpstr>
      <vt:lpstr>Trasferimenti intergovernativi e perequazione </vt:lpstr>
      <vt:lpstr>Vertical fiscal imbalance</vt:lpstr>
      <vt:lpstr>Vertical fiscal imbalance 2</vt:lpstr>
      <vt:lpstr>Vertical fiscal imbalance 3</vt:lpstr>
      <vt:lpstr>Il bilancio dello Stato</vt:lpstr>
      <vt:lpstr>Il bilancio dello Stato 2</vt:lpstr>
      <vt:lpstr>La capacità fiscale e lo sforzo fiscale</vt:lpstr>
      <vt:lpstr>Indici di capacità fiscale e sforzo fiscale</vt:lpstr>
      <vt:lpstr>Capacità fiscale standard  e sforzo fiscale standard</vt:lpstr>
      <vt:lpstr>Fabbisogno di spesa</vt:lpstr>
      <vt:lpstr>Fabbisogno di spesa 2</vt:lpstr>
      <vt:lpstr>Fabbisogno di spesa 3</vt:lpstr>
      <vt:lpstr>Il riparto dei trasferimenti</vt:lpstr>
      <vt:lpstr>Il riparto dei trasferimenti 2</vt:lpstr>
      <vt:lpstr>Il riparto dei trasferimenti 3</vt:lpstr>
      <vt:lpstr>Il riparto dei trasferimenti 4</vt:lpstr>
    </vt:vector>
  </TitlesOfParts>
  <Company>U.C.S.C. Milano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U.C.S.C. Milano</dc:creator>
  <cp:lastModifiedBy>user</cp:lastModifiedBy>
  <cp:revision>73</cp:revision>
  <dcterms:created xsi:type="dcterms:W3CDTF">2006-09-21T13:48:52Z</dcterms:created>
  <dcterms:modified xsi:type="dcterms:W3CDTF">2018-02-13T22:01:58Z</dcterms:modified>
</cp:coreProperties>
</file>