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5" r:id="rId4"/>
    <p:sldId id="258" r:id="rId5"/>
    <p:sldId id="259" r:id="rId6"/>
    <p:sldId id="260" r:id="rId7"/>
    <p:sldId id="261" r:id="rId8"/>
    <p:sldId id="263" r:id="rId9"/>
    <p:sldId id="264" r:id="rId10"/>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1" d="100"/>
          <a:sy n="101" d="100"/>
        </p:scale>
        <p:origin x="-270"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1B2EC12B-00D1-424F-8720-2F1B1EAAC296}" type="datetimeFigureOut">
              <a:rPr lang="it-IT" smtClean="0"/>
              <a:t>16/05/2019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ACD8B74-F9E1-4CE4-80F0-1DBFE06168D7}" type="slidenum">
              <a:rPr lang="it-IT" smtClean="0"/>
              <a:t>‹N›</a:t>
            </a:fld>
            <a:endParaRPr lang="it-IT"/>
          </a:p>
        </p:txBody>
      </p:sp>
    </p:spTree>
    <p:extLst>
      <p:ext uri="{BB962C8B-B14F-4D97-AF65-F5344CB8AC3E}">
        <p14:creationId xmlns:p14="http://schemas.microsoft.com/office/powerpoint/2010/main" val="20132192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1B2EC12B-00D1-424F-8720-2F1B1EAAC296}" type="datetimeFigureOut">
              <a:rPr lang="it-IT" smtClean="0"/>
              <a:t>16/05/2019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ACD8B74-F9E1-4CE4-80F0-1DBFE06168D7}" type="slidenum">
              <a:rPr lang="it-IT" smtClean="0"/>
              <a:t>‹N›</a:t>
            </a:fld>
            <a:endParaRPr lang="it-IT"/>
          </a:p>
        </p:txBody>
      </p:sp>
    </p:spTree>
    <p:extLst>
      <p:ext uri="{BB962C8B-B14F-4D97-AF65-F5344CB8AC3E}">
        <p14:creationId xmlns:p14="http://schemas.microsoft.com/office/powerpoint/2010/main" val="20118464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1B2EC12B-00D1-424F-8720-2F1B1EAAC296}" type="datetimeFigureOut">
              <a:rPr lang="it-IT" smtClean="0"/>
              <a:t>16/05/2019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ACD8B74-F9E1-4CE4-80F0-1DBFE06168D7}" type="slidenum">
              <a:rPr lang="it-IT" smtClean="0"/>
              <a:t>‹N›</a:t>
            </a:fld>
            <a:endParaRPr lang="it-IT"/>
          </a:p>
        </p:txBody>
      </p:sp>
    </p:spTree>
    <p:extLst>
      <p:ext uri="{BB962C8B-B14F-4D97-AF65-F5344CB8AC3E}">
        <p14:creationId xmlns:p14="http://schemas.microsoft.com/office/powerpoint/2010/main" val="6959063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1B2EC12B-00D1-424F-8720-2F1B1EAAC296}" type="datetimeFigureOut">
              <a:rPr lang="it-IT" smtClean="0"/>
              <a:t>16/05/2019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ACD8B74-F9E1-4CE4-80F0-1DBFE06168D7}" type="slidenum">
              <a:rPr lang="it-IT" smtClean="0"/>
              <a:t>‹N›</a:t>
            </a:fld>
            <a:endParaRPr lang="it-IT"/>
          </a:p>
        </p:txBody>
      </p:sp>
    </p:spTree>
    <p:extLst>
      <p:ext uri="{BB962C8B-B14F-4D97-AF65-F5344CB8AC3E}">
        <p14:creationId xmlns:p14="http://schemas.microsoft.com/office/powerpoint/2010/main" val="10891859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1B2EC12B-00D1-424F-8720-2F1B1EAAC296}" type="datetimeFigureOut">
              <a:rPr lang="it-IT" smtClean="0"/>
              <a:t>16/05/2019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ACD8B74-F9E1-4CE4-80F0-1DBFE06168D7}" type="slidenum">
              <a:rPr lang="it-IT" smtClean="0"/>
              <a:t>‹N›</a:t>
            </a:fld>
            <a:endParaRPr lang="it-IT"/>
          </a:p>
        </p:txBody>
      </p:sp>
    </p:spTree>
    <p:extLst>
      <p:ext uri="{BB962C8B-B14F-4D97-AF65-F5344CB8AC3E}">
        <p14:creationId xmlns:p14="http://schemas.microsoft.com/office/powerpoint/2010/main" val="14205229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1B2EC12B-00D1-424F-8720-2F1B1EAAC296}" type="datetimeFigureOut">
              <a:rPr lang="it-IT" smtClean="0"/>
              <a:t>16/05/2019</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8ACD8B74-F9E1-4CE4-80F0-1DBFE06168D7}" type="slidenum">
              <a:rPr lang="it-IT" smtClean="0"/>
              <a:t>‹N›</a:t>
            </a:fld>
            <a:endParaRPr lang="it-IT"/>
          </a:p>
        </p:txBody>
      </p:sp>
    </p:spTree>
    <p:extLst>
      <p:ext uri="{BB962C8B-B14F-4D97-AF65-F5344CB8AC3E}">
        <p14:creationId xmlns:p14="http://schemas.microsoft.com/office/powerpoint/2010/main" val="1435934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1B2EC12B-00D1-424F-8720-2F1B1EAAC296}" type="datetimeFigureOut">
              <a:rPr lang="it-IT" smtClean="0"/>
              <a:t>16/05/2019</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8ACD8B74-F9E1-4CE4-80F0-1DBFE06168D7}" type="slidenum">
              <a:rPr lang="it-IT" smtClean="0"/>
              <a:t>‹N›</a:t>
            </a:fld>
            <a:endParaRPr lang="it-IT"/>
          </a:p>
        </p:txBody>
      </p:sp>
    </p:spTree>
    <p:extLst>
      <p:ext uri="{BB962C8B-B14F-4D97-AF65-F5344CB8AC3E}">
        <p14:creationId xmlns:p14="http://schemas.microsoft.com/office/powerpoint/2010/main" val="41862909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1B2EC12B-00D1-424F-8720-2F1B1EAAC296}" type="datetimeFigureOut">
              <a:rPr lang="it-IT" smtClean="0"/>
              <a:t>16/05/2019</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8ACD8B74-F9E1-4CE4-80F0-1DBFE06168D7}" type="slidenum">
              <a:rPr lang="it-IT" smtClean="0"/>
              <a:t>‹N›</a:t>
            </a:fld>
            <a:endParaRPr lang="it-IT"/>
          </a:p>
        </p:txBody>
      </p:sp>
    </p:spTree>
    <p:extLst>
      <p:ext uri="{BB962C8B-B14F-4D97-AF65-F5344CB8AC3E}">
        <p14:creationId xmlns:p14="http://schemas.microsoft.com/office/powerpoint/2010/main" val="21729401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1B2EC12B-00D1-424F-8720-2F1B1EAAC296}" type="datetimeFigureOut">
              <a:rPr lang="it-IT" smtClean="0"/>
              <a:t>16/05/2019</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8ACD8B74-F9E1-4CE4-80F0-1DBFE06168D7}" type="slidenum">
              <a:rPr lang="it-IT" smtClean="0"/>
              <a:t>‹N›</a:t>
            </a:fld>
            <a:endParaRPr lang="it-IT"/>
          </a:p>
        </p:txBody>
      </p:sp>
    </p:spTree>
    <p:extLst>
      <p:ext uri="{BB962C8B-B14F-4D97-AF65-F5344CB8AC3E}">
        <p14:creationId xmlns:p14="http://schemas.microsoft.com/office/powerpoint/2010/main" val="24951896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1B2EC12B-00D1-424F-8720-2F1B1EAAC296}" type="datetimeFigureOut">
              <a:rPr lang="it-IT" smtClean="0"/>
              <a:t>16/05/2019</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8ACD8B74-F9E1-4CE4-80F0-1DBFE06168D7}" type="slidenum">
              <a:rPr lang="it-IT" smtClean="0"/>
              <a:t>‹N›</a:t>
            </a:fld>
            <a:endParaRPr lang="it-IT"/>
          </a:p>
        </p:txBody>
      </p:sp>
    </p:spTree>
    <p:extLst>
      <p:ext uri="{BB962C8B-B14F-4D97-AF65-F5344CB8AC3E}">
        <p14:creationId xmlns:p14="http://schemas.microsoft.com/office/powerpoint/2010/main" val="1206619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1B2EC12B-00D1-424F-8720-2F1B1EAAC296}" type="datetimeFigureOut">
              <a:rPr lang="it-IT" smtClean="0"/>
              <a:t>16/05/2019</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8ACD8B74-F9E1-4CE4-80F0-1DBFE06168D7}" type="slidenum">
              <a:rPr lang="it-IT" smtClean="0"/>
              <a:t>‹N›</a:t>
            </a:fld>
            <a:endParaRPr lang="it-IT"/>
          </a:p>
        </p:txBody>
      </p:sp>
    </p:spTree>
    <p:extLst>
      <p:ext uri="{BB962C8B-B14F-4D97-AF65-F5344CB8AC3E}">
        <p14:creationId xmlns:p14="http://schemas.microsoft.com/office/powerpoint/2010/main" val="5872723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2EC12B-00D1-424F-8720-2F1B1EAAC296}" type="datetimeFigureOut">
              <a:rPr lang="it-IT" smtClean="0"/>
              <a:t>16/05/2019</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CD8B74-F9E1-4CE4-80F0-1DBFE06168D7}" type="slidenum">
              <a:rPr lang="it-IT" smtClean="0"/>
              <a:t>‹N›</a:t>
            </a:fld>
            <a:endParaRPr lang="it-IT"/>
          </a:p>
        </p:txBody>
      </p:sp>
    </p:spTree>
    <p:extLst>
      <p:ext uri="{BB962C8B-B14F-4D97-AF65-F5344CB8AC3E}">
        <p14:creationId xmlns:p14="http://schemas.microsoft.com/office/powerpoint/2010/main" val="5085460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inps.it/nuovoportaleinps/default.aspx?sPathID=;0;49420;&amp;lastMenu=49420&amp;iMenu=1&amp;itemDir=49950"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381000"/>
            <a:ext cx="7772400" cy="1470025"/>
          </a:xfrm>
        </p:spPr>
        <p:txBody>
          <a:bodyPr/>
          <a:lstStyle/>
          <a:p>
            <a:r>
              <a:rPr lang="it-IT" dirty="0" smtClean="0"/>
              <a:t>Sistema di calcolo della pensioni</a:t>
            </a:r>
            <a:endParaRPr lang="it-IT" dirty="0"/>
          </a:p>
        </p:txBody>
      </p:sp>
      <p:sp>
        <p:nvSpPr>
          <p:cNvPr id="3" name="Sottotitolo 2"/>
          <p:cNvSpPr>
            <a:spLocks noGrp="1"/>
          </p:cNvSpPr>
          <p:nvPr>
            <p:ph type="subTitle" idx="1"/>
          </p:nvPr>
        </p:nvSpPr>
        <p:spPr>
          <a:xfrm>
            <a:off x="1371600" y="1752600"/>
            <a:ext cx="6400800" cy="3886200"/>
          </a:xfrm>
        </p:spPr>
        <p:txBody>
          <a:bodyPr>
            <a:normAutofit fontScale="70000" lnSpcReduction="20000"/>
          </a:bodyPr>
          <a:lstStyle/>
          <a:p>
            <a:pPr algn="just"/>
            <a:r>
              <a:rPr lang="it-IT" b="0" i="0" dirty="0" smtClean="0">
                <a:solidFill>
                  <a:srgbClr val="49535D"/>
                </a:solidFill>
                <a:effectLst/>
                <a:latin typeface="Titillium Web"/>
              </a:rPr>
              <a:t>La pensione è calcolata con il </a:t>
            </a:r>
            <a:r>
              <a:rPr lang="it-IT" b="1" i="0" dirty="0" smtClean="0">
                <a:solidFill>
                  <a:srgbClr val="49535D"/>
                </a:solidFill>
                <a:effectLst/>
                <a:latin typeface="Titillium Web"/>
              </a:rPr>
              <a:t>sistema di calcolo contributivo</a:t>
            </a:r>
            <a:r>
              <a:rPr lang="it-IT" b="0" i="0" dirty="0" smtClean="0">
                <a:solidFill>
                  <a:srgbClr val="49535D"/>
                </a:solidFill>
                <a:effectLst/>
                <a:latin typeface="Titillium Web"/>
              </a:rPr>
              <a:t> per i lavoratori privi di anzianità contributiva al 31 dicembre 1995. </a:t>
            </a:r>
          </a:p>
          <a:p>
            <a:pPr algn="just"/>
            <a:r>
              <a:rPr lang="it-IT" b="0" i="0" dirty="0" smtClean="0">
                <a:solidFill>
                  <a:srgbClr val="49535D"/>
                </a:solidFill>
                <a:effectLst/>
                <a:latin typeface="Titillium Web"/>
              </a:rPr>
              <a:t>La pensione è calcolata con il </a:t>
            </a:r>
            <a:r>
              <a:rPr lang="it-IT" b="1" i="0" dirty="0" smtClean="0">
                <a:solidFill>
                  <a:srgbClr val="49535D"/>
                </a:solidFill>
                <a:effectLst/>
                <a:latin typeface="Titillium Web"/>
              </a:rPr>
              <a:t>sistema retributivo e misto</a:t>
            </a:r>
            <a:r>
              <a:rPr lang="it-IT" b="0" i="0" dirty="0" smtClean="0">
                <a:solidFill>
                  <a:srgbClr val="49535D"/>
                </a:solidFill>
                <a:effectLst/>
                <a:latin typeface="Titillium Web"/>
              </a:rPr>
              <a:t> (una quota con il sistema retributivo e una quota con il sistema contributivo) per i lavoratori con anzianità contributiva al 31 dicembre 1995.</a:t>
            </a:r>
          </a:p>
          <a:p>
            <a:pPr algn="just"/>
            <a:r>
              <a:rPr lang="it-IT" b="0" i="0" dirty="0" smtClean="0">
                <a:solidFill>
                  <a:srgbClr val="49535D"/>
                </a:solidFill>
                <a:effectLst/>
                <a:latin typeface="Titillium Web"/>
              </a:rPr>
              <a:t>Dal 1° gennaio 2012, a tutti i lavoratori viene applicato il sistema di calcolo contributivo sulla quota di pensione corrispondente alle anzianità contributive maturate a decorrere dal 1° gennaio 2012.</a:t>
            </a:r>
          </a:p>
          <a:p>
            <a:endParaRPr lang="it-IT" b="0" i="0" dirty="0" smtClean="0">
              <a:solidFill>
                <a:srgbClr val="49535D"/>
              </a:solidFill>
              <a:effectLst/>
              <a:latin typeface="Titillium Web"/>
            </a:endParaRPr>
          </a:p>
          <a:p>
            <a:endParaRPr lang="it-IT" dirty="0"/>
          </a:p>
        </p:txBody>
      </p:sp>
    </p:spTree>
    <p:extLst>
      <p:ext uri="{BB962C8B-B14F-4D97-AF65-F5344CB8AC3E}">
        <p14:creationId xmlns:p14="http://schemas.microsoft.com/office/powerpoint/2010/main" val="27180777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Sistema retributivo</a:t>
            </a:r>
            <a:endParaRPr lang="it-IT" dirty="0"/>
          </a:p>
        </p:txBody>
      </p:sp>
      <p:sp>
        <p:nvSpPr>
          <p:cNvPr id="3" name="Segnaposto contenuto 2"/>
          <p:cNvSpPr>
            <a:spLocks noGrp="1"/>
          </p:cNvSpPr>
          <p:nvPr>
            <p:ph idx="1"/>
          </p:nvPr>
        </p:nvSpPr>
        <p:spPr/>
        <p:txBody>
          <a:bodyPr>
            <a:normAutofit fontScale="77500" lnSpcReduction="20000"/>
          </a:bodyPr>
          <a:lstStyle/>
          <a:p>
            <a:r>
              <a:rPr lang="it-IT" b="0" i="0" dirty="0" smtClean="0">
                <a:solidFill>
                  <a:srgbClr val="49535D"/>
                </a:solidFill>
                <a:effectLst/>
                <a:latin typeface="Titillium Web"/>
              </a:rPr>
              <a:t>Il sistema retributivo si applica alle anzianità contributive maturate fino al 31 dicembre 2011 dai lavoratori con almeno 18 anni di contributi al 31 dicembre 1995.</a:t>
            </a:r>
          </a:p>
          <a:p>
            <a:r>
              <a:rPr lang="it-IT" b="0" i="0" dirty="0" smtClean="0">
                <a:solidFill>
                  <a:srgbClr val="49535D"/>
                </a:solidFill>
                <a:effectLst/>
                <a:latin typeface="Titillium Web"/>
              </a:rPr>
              <a:t>Secondo tale sistema, la pensione è rapportata alla media delle retribuzioni (o redditi per i lavoratori autonomi) degli ultimi anni lavorativi.</a:t>
            </a:r>
          </a:p>
          <a:p>
            <a:r>
              <a:rPr lang="it-IT" b="0" i="0" dirty="0" smtClean="0">
                <a:solidFill>
                  <a:srgbClr val="49535D"/>
                </a:solidFill>
                <a:effectLst/>
                <a:latin typeface="Titillium Web"/>
              </a:rPr>
              <a:t>Si basa su tre elementi:</a:t>
            </a:r>
          </a:p>
          <a:p>
            <a:pPr>
              <a:buFont typeface="Arial"/>
              <a:buChar char="•"/>
            </a:pPr>
            <a:r>
              <a:rPr lang="it-IT" b="0" i="0" dirty="0" smtClean="0">
                <a:solidFill>
                  <a:srgbClr val="49535D"/>
                </a:solidFill>
                <a:effectLst/>
                <a:latin typeface="Titillium Web"/>
              </a:rPr>
              <a:t>l'</a:t>
            </a:r>
            <a:r>
              <a:rPr lang="it-IT" b="1" i="0" dirty="0" smtClean="0">
                <a:solidFill>
                  <a:srgbClr val="49535D"/>
                </a:solidFill>
                <a:effectLst/>
                <a:latin typeface="Titillium Web"/>
              </a:rPr>
              <a:t>anzianità contributiva</a:t>
            </a:r>
            <a:r>
              <a:rPr lang="it-IT" b="0" i="0" dirty="0" smtClean="0">
                <a:solidFill>
                  <a:srgbClr val="49535D"/>
                </a:solidFill>
                <a:effectLst/>
                <a:latin typeface="Titillium Web"/>
              </a:rPr>
              <a:t>, data dal totale dei contributi fino a un massimo di 40 anni;</a:t>
            </a:r>
          </a:p>
          <a:p>
            <a:pPr>
              <a:buFont typeface="Arial"/>
              <a:buChar char="•"/>
            </a:pPr>
            <a:r>
              <a:rPr lang="it-IT" b="0" i="0" dirty="0" smtClean="0">
                <a:solidFill>
                  <a:srgbClr val="49535D"/>
                </a:solidFill>
                <a:effectLst/>
                <a:latin typeface="Titillium Web"/>
              </a:rPr>
              <a:t>la </a:t>
            </a:r>
            <a:r>
              <a:rPr lang="it-IT" b="1" i="0" dirty="0" smtClean="0">
                <a:solidFill>
                  <a:srgbClr val="49535D"/>
                </a:solidFill>
                <a:effectLst/>
                <a:latin typeface="Titillium Web"/>
              </a:rPr>
              <a:t>retribuzione/reddito pensionabile</a:t>
            </a:r>
            <a:r>
              <a:rPr lang="it-IT" b="0" i="0" dirty="0" smtClean="0">
                <a:solidFill>
                  <a:srgbClr val="49535D"/>
                </a:solidFill>
                <a:effectLst/>
                <a:latin typeface="Titillium Web"/>
              </a:rPr>
              <a:t>;</a:t>
            </a:r>
          </a:p>
          <a:p>
            <a:pPr>
              <a:buFont typeface="Arial"/>
              <a:buChar char="•"/>
            </a:pPr>
            <a:r>
              <a:rPr lang="it-IT" b="0" i="0" dirty="0" smtClean="0">
                <a:solidFill>
                  <a:srgbClr val="49535D"/>
                </a:solidFill>
                <a:effectLst/>
                <a:latin typeface="Titillium Web"/>
              </a:rPr>
              <a:t>l'</a:t>
            </a:r>
            <a:r>
              <a:rPr lang="it-IT" b="1" i="0" dirty="0" smtClean="0">
                <a:solidFill>
                  <a:srgbClr val="49535D"/>
                </a:solidFill>
                <a:effectLst/>
                <a:latin typeface="Titillium Web"/>
              </a:rPr>
              <a:t>aliquota di rendimento</a:t>
            </a:r>
            <a:r>
              <a:rPr lang="it-IT" b="0" i="0" dirty="0" smtClean="0">
                <a:solidFill>
                  <a:srgbClr val="49535D"/>
                </a:solidFill>
                <a:effectLst/>
                <a:latin typeface="Titillium Web"/>
              </a:rPr>
              <a:t>, pari al 2% annuo della retribuzione/reddito</a:t>
            </a:r>
            <a:endParaRPr lang="it-IT" dirty="0"/>
          </a:p>
        </p:txBody>
      </p:sp>
    </p:spTree>
    <p:extLst>
      <p:ext uri="{BB962C8B-B14F-4D97-AF65-F5344CB8AC3E}">
        <p14:creationId xmlns:p14="http://schemas.microsoft.com/office/powerpoint/2010/main" val="31960361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endParaRPr lang="it-IT" dirty="0"/>
          </a:p>
        </p:txBody>
      </p:sp>
      <p:pic>
        <p:nvPicPr>
          <p:cNvPr id="2050" name="Picture 2" descr="D:\Dropbox\corso_triennio\2019\lezioni\PENSIONI\aliquot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152400"/>
            <a:ext cx="9418695" cy="7543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719091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Sistema retributivo</a:t>
            </a:r>
            <a:endParaRPr lang="it-IT" dirty="0"/>
          </a:p>
        </p:txBody>
      </p:sp>
      <p:sp>
        <p:nvSpPr>
          <p:cNvPr id="3" name="Segnaposto contenuto 2"/>
          <p:cNvSpPr>
            <a:spLocks noGrp="1"/>
          </p:cNvSpPr>
          <p:nvPr>
            <p:ph idx="1"/>
          </p:nvPr>
        </p:nvSpPr>
        <p:spPr/>
        <p:txBody>
          <a:bodyPr>
            <a:normAutofit fontScale="77500" lnSpcReduction="20000"/>
          </a:bodyPr>
          <a:lstStyle/>
          <a:p>
            <a:r>
              <a:rPr lang="it-IT" b="0" i="0" dirty="0" smtClean="0">
                <a:solidFill>
                  <a:srgbClr val="49535D"/>
                </a:solidFill>
                <a:effectLst/>
                <a:latin typeface="Titillium Web"/>
              </a:rPr>
              <a:t>L'importo della pensione con il sistema retributivo si compone di due quote.</a:t>
            </a:r>
          </a:p>
          <a:p>
            <a:r>
              <a:rPr lang="it-IT" b="0" i="0" dirty="0" smtClean="0">
                <a:solidFill>
                  <a:srgbClr val="49535D"/>
                </a:solidFill>
                <a:effectLst/>
                <a:latin typeface="Titillium Web"/>
              </a:rPr>
              <a:t>La </a:t>
            </a:r>
            <a:r>
              <a:rPr lang="it-IT" b="1" i="0" dirty="0" smtClean="0">
                <a:solidFill>
                  <a:srgbClr val="49535D"/>
                </a:solidFill>
                <a:effectLst/>
                <a:latin typeface="Titillium Web"/>
              </a:rPr>
              <a:t>quota A</a:t>
            </a:r>
            <a:r>
              <a:rPr lang="it-IT" b="0" i="0" dirty="0" smtClean="0">
                <a:solidFill>
                  <a:srgbClr val="49535D"/>
                </a:solidFill>
                <a:effectLst/>
                <a:latin typeface="Titillium Web"/>
              </a:rPr>
              <a:t> è determinata sulla base dell'anzianità contributiva maturata al 31 dicembre 1992 e sulla media delle retribuzioni degli ultimi 5 anni precedenti la data di pensionamento per i lavoratori dipendenti, e dei 10 </a:t>
            </a:r>
            <a:r>
              <a:rPr lang="it-IT" b="0" i="0" smtClean="0">
                <a:solidFill>
                  <a:srgbClr val="49535D"/>
                </a:solidFill>
                <a:effectLst/>
                <a:latin typeface="Titillium Web"/>
              </a:rPr>
              <a:t>anni immediatamente </a:t>
            </a:r>
            <a:r>
              <a:rPr lang="it-IT" b="0" i="0" dirty="0" smtClean="0">
                <a:solidFill>
                  <a:srgbClr val="49535D"/>
                </a:solidFill>
                <a:effectLst/>
                <a:latin typeface="Titillium Web"/>
              </a:rPr>
              <a:t>precedenti la data di pensionamento per i lavoratori autonomi.</a:t>
            </a:r>
          </a:p>
          <a:p>
            <a:r>
              <a:rPr lang="it-IT" b="0" i="0" dirty="0" smtClean="0">
                <a:solidFill>
                  <a:srgbClr val="49535D"/>
                </a:solidFill>
                <a:effectLst/>
                <a:latin typeface="Titillium Web"/>
              </a:rPr>
              <a:t>La</a:t>
            </a:r>
            <a:r>
              <a:rPr lang="it-IT" b="1" i="0" dirty="0" smtClean="0">
                <a:solidFill>
                  <a:srgbClr val="49535D"/>
                </a:solidFill>
                <a:effectLst/>
                <a:latin typeface="Titillium Web"/>
              </a:rPr>
              <a:t> quota B</a:t>
            </a:r>
            <a:r>
              <a:rPr lang="it-IT" b="0" i="0" dirty="0" smtClean="0">
                <a:solidFill>
                  <a:srgbClr val="49535D"/>
                </a:solidFill>
                <a:effectLst/>
                <a:latin typeface="Titillium Web"/>
              </a:rPr>
              <a:t> è determinata sulla base dell'anzianità contributiva maturata dal 1° gennaio 1993 alla data di decorrenza della pensione e sulla media delle retribuzioni/redditi degli ultimi dieci anni per i lavoratori dipendenti e degli ultimi 15 anni per gli autonomi.</a:t>
            </a:r>
          </a:p>
          <a:p>
            <a:endParaRPr lang="it-IT" dirty="0"/>
          </a:p>
        </p:txBody>
      </p:sp>
    </p:spTree>
    <p:extLst>
      <p:ext uri="{BB962C8B-B14F-4D97-AF65-F5344CB8AC3E}">
        <p14:creationId xmlns:p14="http://schemas.microsoft.com/office/powerpoint/2010/main" val="33574514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Sistema misto</a:t>
            </a:r>
            <a:endParaRPr lang="it-IT" dirty="0"/>
          </a:p>
        </p:txBody>
      </p:sp>
      <p:sp>
        <p:nvSpPr>
          <p:cNvPr id="3" name="Segnaposto contenuto 2"/>
          <p:cNvSpPr>
            <a:spLocks noGrp="1"/>
          </p:cNvSpPr>
          <p:nvPr>
            <p:ph idx="1"/>
          </p:nvPr>
        </p:nvSpPr>
        <p:spPr/>
        <p:txBody>
          <a:bodyPr>
            <a:normAutofit fontScale="70000" lnSpcReduction="20000"/>
          </a:bodyPr>
          <a:lstStyle/>
          <a:p>
            <a:r>
              <a:rPr lang="it-IT" b="0" i="0" dirty="0" smtClean="0">
                <a:solidFill>
                  <a:srgbClr val="49535D"/>
                </a:solidFill>
                <a:effectLst/>
                <a:latin typeface="Titillium Web"/>
              </a:rPr>
              <a:t>.</a:t>
            </a:r>
          </a:p>
          <a:p>
            <a:r>
              <a:rPr lang="it-IT" b="0" i="0" dirty="0" smtClean="0">
                <a:solidFill>
                  <a:srgbClr val="49535D"/>
                </a:solidFill>
                <a:effectLst/>
                <a:latin typeface="Titillium Web"/>
              </a:rPr>
              <a:t>Per i lavoratori con un'anzianità contributiva inferiore a 18 anni al 31 dicembre 1995 la pensione viene calcolata in parte secondo il sistema retributivo, per l'anzianità maturata fino al 31 dicembre 1995, in parte con il sistema contributivo, per l'anzianità maturata dal 1° gennaio 1996.</a:t>
            </a:r>
          </a:p>
          <a:p>
            <a:r>
              <a:rPr lang="it-IT" b="0" i="0" dirty="0" smtClean="0">
                <a:solidFill>
                  <a:srgbClr val="49535D"/>
                </a:solidFill>
                <a:effectLst/>
                <a:latin typeface="Titillium Web"/>
              </a:rPr>
              <a:t>Per i lavoratori con un'anzianità contributiva pari o superiore a 18 anni al 31 dicembre 1995 la pensione viene calcolata in parte secondo il sistema retributivo, per l'anzianità maturata fino al 31 dicembre 2011 secondo le modalità descritte nel paragrafo relativo al sistema retributivo, e in parte con il sistema contributivo, per l'anzianità contributiva maturata dal 1° gennaio 2012.</a:t>
            </a:r>
          </a:p>
          <a:p>
            <a:endParaRPr lang="it-IT" dirty="0"/>
          </a:p>
        </p:txBody>
      </p:sp>
    </p:spTree>
    <p:extLst>
      <p:ext uri="{BB962C8B-B14F-4D97-AF65-F5344CB8AC3E}">
        <p14:creationId xmlns:p14="http://schemas.microsoft.com/office/powerpoint/2010/main" val="5052618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Sistema contributivo</a:t>
            </a:r>
            <a:endParaRPr lang="it-IT" dirty="0"/>
          </a:p>
        </p:txBody>
      </p:sp>
      <p:sp>
        <p:nvSpPr>
          <p:cNvPr id="3" name="Segnaposto contenuto 2"/>
          <p:cNvSpPr>
            <a:spLocks noGrp="1"/>
          </p:cNvSpPr>
          <p:nvPr>
            <p:ph idx="1"/>
          </p:nvPr>
        </p:nvSpPr>
        <p:spPr/>
        <p:txBody>
          <a:bodyPr>
            <a:normAutofit fontScale="70000" lnSpcReduction="20000"/>
          </a:bodyPr>
          <a:lstStyle/>
          <a:p>
            <a:r>
              <a:rPr lang="it-IT" b="0" i="0" dirty="0" smtClean="0">
                <a:solidFill>
                  <a:srgbClr val="49535D"/>
                </a:solidFill>
                <a:effectLst/>
                <a:latin typeface="Titillium Web"/>
              </a:rPr>
              <a:t>La pensione è calcolata esclusivamente con il </a:t>
            </a:r>
            <a:r>
              <a:rPr lang="it-IT" b="1" i="0" dirty="0" smtClean="0">
                <a:solidFill>
                  <a:srgbClr val="49535D"/>
                </a:solidFill>
                <a:effectLst/>
                <a:latin typeface="Titillium Web"/>
              </a:rPr>
              <a:t>sistema di calcolo contributivo</a:t>
            </a:r>
            <a:r>
              <a:rPr lang="it-IT" b="0" i="0" dirty="0" smtClean="0">
                <a:solidFill>
                  <a:srgbClr val="49535D"/>
                </a:solidFill>
                <a:effectLst/>
                <a:latin typeface="Titillium Web"/>
              </a:rPr>
              <a:t> per i lavoratori privi di anzianità contributiva al 1° gennaio 1996.</a:t>
            </a:r>
          </a:p>
          <a:p>
            <a:r>
              <a:rPr lang="it-IT" b="0" i="0" dirty="0" smtClean="0">
                <a:solidFill>
                  <a:srgbClr val="49535D"/>
                </a:solidFill>
                <a:effectLst/>
                <a:latin typeface="Titillium Web"/>
              </a:rPr>
              <a:t>Ai fini del calcolo occorre:</a:t>
            </a:r>
          </a:p>
          <a:p>
            <a:pPr>
              <a:buFont typeface="Arial"/>
              <a:buChar char="•"/>
            </a:pPr>
            <a:r>
              <a:rPr lang="it-IT" b="0" i="0" dirty="0" smtClean="0">
                <a:solidFill>
                  <a:srgbClr val="49535D"/>
                </a:solidFill>
                <a:effectLst/>
                <a:latin typeface="Titillium Web"/>
              </a:rPr>
              <a:t>individuare la retribuzione annua dei lavoratori dipendenti o i redditi conseguiti dai lavoratori autonomi o parasubordinati;</a:t>
            </a:r>
          </a:p>
          <a:p>
            <a:pPr>
              <a:buFont typeface="Arial"/>
              <a:buChar char="•"/>
            </a:pPr>
            <a:r>
              <a:rPr lang="it-IT" b="0" i="0" dirty="0" smtClean="0">
                <a:solidFill>
                  <a:srgbClr val="49535D"/>
                </a:solidFill>
                <a:effectLst/>
                <a:latin typeface="Titillium Web"/>
              </a:rPr>
              <a:t>calcolare i contributi di ogni anno sulla base dell'aliquota di computo (33% per i dipendenti).</a:t>
            </a:r>
          </a:p>
          <a:p>
            <a:pPr>
              <a:buFont typeface="Arial"/>
              <a:buChar char="•"/>
            </a:pPr>
            <a:r>
              <a:rPr lang="it-IT" b="0" i="0" dirty="0" smtClean="0">
                <a:solidFill>
                  <a:srgbClr val="49535D"/>
                </a:solidFill>
                <a:effectLst/>
                <a:latin typeface="Titillium Web"/>
              </a:rPr>
              <a:t>determinare il montante individuale che si ottiene sommando i contributi di ciascun anno opportunamente rivalutati sulla base del tasso annuo di capitalizzazione (variazione media quinquennale del PIL;</a:t>
            </a:r>
          </a:p>
          <a:p>
            <a:pPr>
              <a:buFont typeface="Arial"/>
              <a:buChar char="•"/>
            </a:pPr>
            <a:r>
              <a:rPr lang="it-IT" b="0" i="0" dirty="0" smtClean="0">
                <a:solidFill>
                  <a:srgbClr val="49535D"/>
                </a:solidFill>
                <a:effectLst/>
                <a:latin typeface="Titillium Web"/>
              </a:rPr>
              <a:t>applicare al montante contributivo il </a:t>
            </a:r>
            <a:r>
              <a:rPr lang="it-IT" b="0" i="0" u="none" strike="noStrike" dirty="0" smtClean="0">
                <a:solidFill>
                  <a:srgbClr val="49535D"/>
                </a:solidFill>
                <a:effectLst/>
                <a:latin typeface="Titillium Web"/>
                <a:hlinkClick r:id="rId2"/>
              </a:rPr>
              <a:t>coefficiente di trasformazione</a:t>
            </a:r>
            <a:r>
              <a:rPr lang="it-IT" b="0" i="0" dirty="0" smtClean="0">
                <a:solidFill>
                  <a:srgbClr val="49535D"/>
                </a:solidFill>
                <a:effectLst/>
                <a:latin typeface="Titillium Web"/>
              </a:rPr>
              <a:t>, che varia in funzione dell'età del lavoratore, al momento della pensione.</a:t>
            </a:r>
          </a:p>
          <a:p>
            <a:endParaRPr lang="it-IT" dirty="0"/>
          </a:p>
        </p:txBody>
      </p:sp>
    </p:spTree>
    <p:extLst>
      <p:ext uri="{BB962C8B-B14F-4D97-AF65-F5344CB8AC3E}">
        <p14:creationId xmlns:p14="http://schemas.microsoft.com/office/powerpoint/2010/main" val="34422171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endParaRPr lang="it-IT" dirty="0"/>
          </a:p>
        </p:txBody>
      </p:sp>
      <p:pic>
        <p:nvPicPr>
          <p:cNvPr id="1026" name="Picture 2" descr="D:\Dropbox\corso_triennio\2019\lezioni\PENSIONI\coefficienti di trasformazione.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0933" y="228600"/>
            <a:ext cx="15121467" cy="85058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674377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Il montante contributivo</a:t>
            </a:r>
            <a:endParaRPr lang="it-IT" dirty="0"/>
          </a:p>
        </p:txBody>
      </p:sp>
      <p:sp>
        <p:nvSpPr>
          <p:cNvPr id="3" name="Segnaposto contenuto 2"/>
          <p:cNvSpPr>
            <a:spLocks noGrp="1"/>
          </p:cNvSpPr>
          <p:nvPr>
            <p:ph idx="1"/>
          </p:nvPr>
        </p:nvSpPr>
        <p:spPr/>
        <p:txBody>
          <a:bodyPr>
            <a:normAutofit fontScale="47500" lnSpcReduction="20000"/>
          </a:bodyPr>
          <a:lstStyle/>
          <a:p>
            <a:r>
              <a:rPr lang="it-IT" b="0" i="0" dirty="0" smtClean="0">
                <a:solidFill>
                  <a:srgbClr val="49535D"/>
                </a:solidFill>
                <a:effectLst/>
                <a:latin typeface="Titillium Web"/>
              </a:rPr>
              <a:t>Il </a:t>
            </a:r>
            <a:r>
              <a:rPr lang="it-IT" b="1" i="0" dirty="0" smtClean="0">
                <a:solidFill>
                  <a:srgbClr val="49535D"/>
                </a:solidFill>
                <a:effectLst/>
                <a:latin typeface="Titillium Web"/>
              </a:rPr>
              <a:t>montante individuale</a:t>
            </a:r>
            <a:r>
              <a:rPr lang="it-IT" b="0" i="0" dirty="0" smtClean="0">
                <a:solidFill>
                  <a:srgbClr val="49535D"/>
                </a:solidFill>
                <a:effectLst/>
                <a:latin typeface="Titillium Web"/>
              </a:rPr>
              <a:t> </a:t>
            </a:r>
            <a:r>
              <a:rPr lang="it-IT" b="1" i="0" dirty="0" smtClean="0">
                <a:solidFill>
                  <a:srgbClr val="49535D"/>
                </a:solidFill>
                <a:effectLst/>
                <a:latin typeface="Titillium Web"/>
              </a:rPr>
              <a:t>rappresenta il capitale che il lavoratore ha accumulato nel corso degli anni lavorativi</a:t>
            </a:r>
            <a:r>
              <a:rPr lang="it-IT" b="0" i="0" dirty="0" smtClean="0">
                <a:solidFill>
                  <a:srgbClr val="49535D"/>
                </a:solidFill>
                <a:effectLst/>
                <a:latin typeface="Titillium Web"/>
              </a:rPr>
              <a:t>.</a:t>
            </a:r>
            <a:br>
              <a:rPr lang="it-IT" b="0" i="0" dirty="0" smtClean="0">
                <a:solidFill>
                  <a:srgbClr val="49535D"/>
                </a:solidFill>
                <a:effectLst/>
                <a:latin typeface="Titillium Web"/>
              </a:rPr>
            </a:br>
            <a:r>
              <a:rPr lang="it-IT" b="0" i="0" dirty="0" smtClean="0">
                <a:solidFill>
                  <a:srgbClr val="49535D"/>
                </a:solidFill>
                <a:effectLst/>
                <a:latin typeface="Titillium Web"/>
              </a:rPr>
              <a:t/>
            </a:r>
            <a:br>
              <a:rPr lang="it-IT" b="0" i="0" dirty="0" smtClean="0">
                <a:solidFill>
                  <a:srgbClr val="49535D"/>
                </a:solidFill>
                <a:effectLst/>
                <a:latin typeface="Titillium Web"/>
              </a:rPr>
            </a:br>
            <a:r>
              <a:rPr lang="it-IT" b="0" i="0" dirty="0" smtClean="0">
                <a:solidFill>
                  <a:srgbClr val="49535D"/>
                </a:solidFill>
                <a:effectLst/>
                <a:latin typeface="Titillium Web"/>
              </a:rPr>
              <a:t>Per determinare il montante individuale dei contributi occorre:</a:t>
            </a:r>
          </a:p>
          <a:p>
            <a:pPr>
              <a:buFont typeface="Arial"/>
              <a:buChar char="•"/>
            </a:pPr>
            <a:r>
              <a:rPr lang="it-IT" b="0" i="0" dirty="0" smtClean="0">
                <a:solidFill>
                  <a:srgbClr val="49535D"/>
                </a:solidFill>
                <a:effectLst/>
                <a:latin typeface="Titillium Web"/>
              </a:rPr>
              <a:t>individuare la base imponibile annua, cioè la retribuzione annua per gli iscritti alle gestioni pensionistiche dei lavoratori dipendenti ovvero il reddito annuo per gli iscritti alle gestioni previdenziali dei lavoratori;</a:t>
            </a:r>
          </a:p>
          <a:p>
            <a:pPr>
              <a:buFont typeface="Arial"/>
              <a:buChar char="•"/>
            </a:pPr>
            <a:r>
              <a:rPr lang="it-IT" b="0" i="0" dirty="0" smtClean="0">
                <a:solidFill>
                  <a:srgbClr val="49535D"/>
                </a:solidFill>
                <a:effectLst/>
                <a:latin typeface="Titillium Web"/>
              </a:rPr>
              <a:t>calcolare l'ammontare dei contributi di ciascun anno moltiplicando la base imponibile annua per l'aliquota di computo del 33% per i periodi di contribuzione da lavoratore dipendente, ovvero per l'aliquota di computo di anno in anno vigente per i lavoratori autonomi e per i parasubordinati;</a:t>
            </a:r>
          </a:p>
          <a:p>
            <a:pPr>
              <a:buFont typeface="Arial"/>
              <a:buChar char="•"/>
            </a:pPr>
            <a:r>
              <a:rPr lang="it-IT" b="0" i="0" dirty="0" smtClean="0">
                <a:solidFill>
                  <a:srgbClr val="49535D"/>
                </a:solidFill>
                <a:effectLst/>
                <a:latin typeface="Titillium Web"/>
              </a:rPr>
              <a:t>sommare l'ammontare dei contributi di ciascun anno, rivalutato annualmente sulla base del tasso annuo di capitalizzazione Il tasso di capitalizzazione è stato modificato da ultimo dal decreto legge 21 maggio 2015, n. 65.</a:t>
            </a:r>
          </a:p>
          <a:p>
            <a:r>
              <a:rPr lang="it-IT" b="0" i="0" dirty="0" smtClean="0">
                <a:solidFill>
                  <a:srgbClr val="49535D"/>
                </a:solidFill>
                <a:effectLst/>
                <a:latin typeface="Titillium Web"/>
              </a:rPr>
              <a:t>L'importo così ottenuto costituisce la quota di montante individuale dei contributi per i periodi maturati successivamente al 31 dicembre 1995.</a:t>
            </a:r>
            <a:br>
              <a:rPr lang="it-IT" b="0" i="0" dirty="0" smtClean="0">
                <a:solidFill>
                  <a:srgbClr val="49535D"/>
                </a:solidFill>
                <a:effectLst/>
                <a:latin typeface="Titillium Web"/>
              </a:rPr>
            </a:br>
            <a:r>
              <a:rPr lang="it-IT" b="0" i="0" dirty="0" smtClean="0">
                <a:solidFill>
                  <a:srgbClr val="49535D"/>
                </a:solidFill>
                <a:effectLst/>
                <a:latin typeface="Titillium Web"/>
              </a:rPr>
              <a:t/>
            </a:r>
            <a:br>
              <a:rPr lang="it-IT" b="0" i="0" dirty="0" smtClean="0">
                <a:solidFill>
                  <a:srgbClr val="49535D"/>
                </a:solidFill>
                <a:effectLst/>
                <a:latin typeface="Titillium Web"/>
              </a:rPr>
            </a:br>
            <a:r>
              <a:rPr lang="it-IT" b="0" i="0" dirty="0" smtClean="0">
                <a:solidFill>
                  <a:srgbClr val="49535D"/>
                </a:solidFill>
                <a:effectLst/>
                <a:latin typeface="Titillium Web"/>
              </a:rPr>
              <a:t>La rivalutazione del montante contributivo su base composta deve essere operata il 31 dicembre di ciascun anno con esclusione della contribuzione dello stesso anno e ha effetto per le pensioni aventi decorrenza dal 1° gennaio dell'anno immediatamente successivo.</a:t>
            </a:r>
          </a:p>
          <a:p>
            <a:endParaRPr lang="it-IT" dirty="0"/>
          </a:p>
        </p:txBody>
      </p:sp>
    </p:spTree>
    <p:extLst>
      <p:ext uri="{BB962C8B-B14F-4D97-AF65-F5344CB8AC3E}">
        <p14:creationId xmlns:p14="http://schemas.microsoft.com/office/powerpoint/2010/main" val="38889370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dirty="0"/>
          </a:p>
        </p:txBody>
      </p:sp>
      <p:sp>
        <p:nvSpPr>
          <p:cNvPr id="5" name="Segnaposto contenuto 4"/>
          <p:cNvSpPr>
            <a:spLocks noGrp="1"/>
          </p:cNvSpPr>
          <p:nvPr>
            <p:ph idx="1"/>
          </p:nvPr>
        </p:nvSpPr>
        <p:spPr/>
        <p:txBody>
          <a:bodyPr/>
          <a:lstStyle/>
          <a:p>
            <a:endParaRPr lang="it-IT"/>
          </a:p>
        </p:txBody>
      </p:sp>
      <p:pic>
        <p:nvPicPr>
          <p:cNvPr id="3073" name="Picture 1" descr="D:\Dropbox\corso_triennio\2019\lezioni\PENSIONI\coefficienti-capitalizzazione.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8945" y="0"/>
            <a:ext cx="7391400" cy="725833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15432792"/>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1069</TotalTime>
  <Words>234</Words>
  <Application>Microsoft Office PowerPoint</Application>
  <PresentationFormat>Presentazione su schermo (4:3)</PresentationFormat>
  <Paragraphs>32</Paragraphs>
  <Slides>9</Slides>
  <Notes>0</Notes>
  <HiddenSlides>0</HiddenSlides>
  <MMClips>0</MMClips>
  <ScaleCrop>false</ScaleCrop>
  <HeadingPairs>
    <vt:vector size="4" baseType="variant">
      <vt:variant>
        <vt:lpstr>Tema</vt:lpstr>
      </vt:variant>
      <vt:variant>
        <vt:i4>1</vt:i4>
      </vt:variant>
      <vt:variant>
        <vt:lpstr>Titoli diapositive</vt:lpstr>
      </vt:variant>
      <vt:variant>
        <vt:i4>9</vt:i4>
      </vt:variant>
    </vt:vector>
  </HeadingPairs>
  <TitlesOfParts>
    <vt:vector size="10" baseType="lpstr">
      <vt:lpstr>Tema di Office</vt:lpstr>
      <vt:lpstr>Sistema di calcolo della pensioni</vt:lpstr>
      <vt:lpstr>Sistema retributivo</vt:lpstr>
      <vt:lpstr>Presentazione standard di PowerPoint</vt:lpstr>
      <vt:lpstr>Sistema retributivo</vt:lpstr>
      <vt:lpstr>Sistema misto</vt:lpstr>
      <vt:lpstr>Sistema contributivo</vt:lpstr>
      <vt:lpstr>Presentazione standard di PowerPoint</vt:lpstr>
      <vt:lpstr>Il montante contributivo</vt:lpstr>
      <vt:lpstr>Presentazione standard di PowerPoint</vt:lpstr>
    </vt:vector>
  </TitlesOfParts>
  <Company>user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Sistema di calcolo della pensioni</dc:title>
  <dc:creator>user</dc:creator>
  <cp:lastModifiedBy>user</cp:lastModifiedBy>
  <cp:revision>8</cp:revision>
  <dcterms:created xsi:type="dcterms:W3CDTF">2019-05-15T13:53:43Z</dcterms:created>
  <dcterms:modified xsi:type="dcterms:W3CDTF">2019-05-16T07:47:31Z</dcterms:modified>
</cp:coreProperties>
</file>