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383" r:id="rId2"/>
    <p:sldId id="314" r:id="rId3"/>
    <p:sldId id="315" r:id="rId4"/>
    <p:sldId id="316" r:id="rId5"/>
    <p:sldId id="391" r:id="rId6"/>
    <p:sldId id="392" r:id="rId7"/>
    <p:sldId id="341" r:id="rId8"/>
    <p:sldId id="342" r:id="rId9"/>
    <p:sldId id="343" r:id="rId10"/>
    <p:sldId id="388" r:id="rId11"/>
    <p:sldId id="389" r:id="rId12"/>
    <p:sldId id="390" r:id="rId13"/>
    <p:sldId id="345" r:id="rId14"/>
    <p:sldId id="346" r:id="rId15"/>
    <p:sldId id="347" r:id="rId16"/>
    <p:sldId id="348" r:id="rId17"/>
    <p:sldId id="349" r:id="rId18"/>
    <p:sldId id="393" r:id="rId19"/>
    <p:sldId id="394" r:id="rId20"/>
    <p:sldId id="350" r:id="rId21"/>
    <p:sldId id="351" r:id="rId22"/>
    <p:sldId id="395" r:id="rId23"/>
    <p:sldId id="362" r:id="rId24"/>
    <p:sldId id="363" r:id="rId25"/>
    <p:sldId id="354" r:id="rId26"/>
    <p:sldId id="355" r:id="rId27"/>
    <p:sldId id="356" r:id="rId28"/>
    <p:sldId id="357" r:id="rId29"/>
    <p:sldId id="358" r:id="rId30"/>
    <p:sldId id="359" r:id="rId31"/>
    <p:sldId id="364" r:id="rId32"/>
    <p:sldId id="365" r:id="rId33"/>
    <p:sldId id="366" r:id="rId34"/>
    <p:sldId id="435" r:id="rId35"/>
    <p:sldId id="436" r:id="rId36"/>
    <p:sldId id="437" r:id="rId37"/>
    <p:sldId id="406" r:id="rId38"/>
    <p:sldId id="407" r:id="rId39"/>
    <p:sldId id="408" r:id="rId40"/>
    <p:sldId id="409" r:id="rId41"/>
    <p:sldId id="410" r:id="rId42"/>
    <p:sldId id="411" r:id="rId43"/>
  </p:sldIdLst>
  <p:sldSz cx="9144000" cy="6858000" type="screen4x3"/>
  <p:notesSz cx="6858000" cy="9144000"/>
  <p:defaultTextStyle>
    <a:defPPr>
      <a:defRPr lang="it-IT"/>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520" autoAdjust="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62FE99-783B-43C9-B791-644B37E91E5D}"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it-IT"/>
        </a:p>
      </dgm:t>
    </dgm:pt>
    <dgm:pt modelId="{AB83BF6D-69D0-41FD-9DE5-A66C86DD31AF}">
      <dgm:prSet phldrT="[Testo]"/>
      <dgm:spPr/>
      <dgm:t>
        <a:bodyPr/>
        <a:lstStyle/>
        <a:p>
          <a:r>
            <a:rPr lang="it-IT" dirty="0"/>
            <a:t>Accertamento</a:t>
          </a:r>
        </a:p>
      </dgm:t>
    </dgm:pt>
    <dgm:pt modelId="{86857FBC-ADE3-4983-A5BF-A88A3774114D}" type="parTrans" cxnId="{730C763C-218E-4ABC-B5F4-9E4C633F00BE}">
      <dgm:prSet/>
      <dgm:spPr/>
      <dgm:t>
        <a:bodyPr/>
        <a:lstStyle/>
        <a:p>
          <a:endParaRPr lang="it-IT"/>
        </a:p>
      </dgm:t>
    </dgm:pt>
    <dgm:pt modelId="{3F0B5065-B67B-4F1B-B84C-BE5819EFA888}" type="sibTrans" cxnId="{730C763C-218E-4ABC-B5F4-9E4C633F00BE}">
      <dgm:prSet/>
      <dgm:spPr/>
      <dgm:t>
        <a:bodyPr/>
        <a:lstStyle/>
        <a:p>
          <a:endParaRPr lang="it-IT"/>
        </a:p>
      </dgm:t>
    </dgm:pt>
    <dgm:pt modelId="{C3E62D2F-55A8-4EDB-B2E3-DF21257D71C2}">
      <dgm:prSet phldrT="[Testo]"/>
      <dgm:spPr/>
      <dgm:t>
        <a:bodyPr/>
        <a:lstStyle/>
        <a:p>
          <a:r>
            <a:rPr lang="it-IT" dirty="0"/>
            <a:t>Riscossione</a:t>
          </a:r>
        </a:p>
      </dgm:t>
    </dgm:pt>
    <dgm:pt modelId="{D22217DF-AA68-4262-ADEC-12DDA13BCECD}" type="parTrans" cxnId="{34044897-71EF-4547-A324-7302FC701D5E}">
      <dgm:prSet/>
      <dgm:spPr/>
      <dgm:t>
        <a:bodyPr/>
        <a:lstStyle/>
        <a:p>
          <a:endParaRPr lang="it-IT"/>
        </a:p>
      </dgm:t>
    </dgm:pt>
    <dgm:pt modelId="{38D2ADD3-061C-4DB7-AFCF-1B45D5F4578F}" type="sibTrans" cxnId="{34044897-71EF-4547-A324-7302FC701D5E}">
      <dgm:prSet/>
      <dgm:spPr/>
      <dgm:t>
        <a:bodyPr/>
        <a:lstStyle/>
        <a:p>
          <a:endParaRPr lang="it-IT"/>
        </a:p>
      </dgm:t>
    </dgm:pt>
    <dgm:pt modelId="{0D5130DD-D1B4-470A-A40A-52FA26202209}">
      <dgm:prSet phldrT="[Testo]"/>
      <dgm:spPr/>
      <dgm:t>
        <a:bodyPr/>
        <a:lstStyle/>
        <a:p>
          <a:r>
            <a:rPr lang="it-IT" dirty="0"/>
            <a:t>Versamento</a:t>
          </a:r>
        </a:p>
      </dgm:t>
    </dgm:pt>
    <dgm:pt modelId="{98D43863-8E98-4959-B684-E9B16DB0B325}" type="parTrans" cxnId="{C5CAE7EB-F1CA-4F80-955E-7369BFD0AAE2}">
      <dgm:prSet/>
      <dgm:spPr/>
      <dgm:t>
        <a:bodyPr/>
        <a:lstStyle/>
        <a:p>
          <a:endParaRPr lang="it-IT"/>
        </a:p>
      </dgm:t>
    </dgm:pt>
    <dgm:pt modelId="{C71098A1-DFBD-4B59-8CB0-4851D836498C}" type="sibTrans" cxnId="{C5CAE7EB-F1CA-4F80-955E-7369BFD0AAE2}">
      <dgm:prSet/>
      <dgm:spPr/>
      <dgm:t>
        <a:bodyPr/>
        <a:lstStyle/>
        <a:p>
          <a:endParaRPr lang="it-IT"/>
        </a:p>
      </dgm:t>
    </dgm:pt>
    <dgm:pt modelId="{5FBECC82-139D-4BCD-A765-8FADE651B76B}" type="pres">
      <dgm:prSet presAssocID="{4E62FE99-783B-43C9-B791-644B37E91E5D}" presName="Name0" presStyleCnt="0">
        <dgm:presLayoutVars>
          <dgm:dir/>
          <dgm:animLvl val="lvl"/>
          <dgm:resizeHandles val="exact"/>
        </dgm:presLayoutVars>
      </dgm:prSet>
      <dgm:spPr/>
    </dgm:pt>
    <dgm:pt modelId="{8B15767E-467F-4622-8DFE-0E13EA73D81E}" type="pres">
      <dgm:prSet presAssocID="{0D5130DD-D1B4-470A-A40A-52FA26202209}" presName="boxAndChildren" presStyleCnt="0"/>
      <dgm:spPr/>
    </dgm:pt>
    <dgm:pt modelId="{DE9E5367-66CE-42E7-AD6D-2C03430A08EF}" type="pres">
      <dgm:prSet presAssocID="{0D5130DD-D1B4-470A-A40A-52FA26202209}" presName="parentTextBox" presStyleLbl="node1" presStyleIdx="0" presStyleCnt="3"/>
      <dgm:spPr/>
    </dgm:pt>
    <dgm:pt modelId="{26E2BE8A-8694-4851-89A0-E650E93615C5}" type="pres">
      <dgm:prSet presAssocID="{38D2ADD3-061C-4DB7-AFCF-1B45D5F4578F}" presName="sp" presStyleCnt="0"/>
      <dgm:spPr/>
    </dgm:pt>
    <dgm:pt modelId="{494EC8D3-164F-4BA4-86EF-3C2D5D23F9A8}" type="pres">
      <dgm:prSet presAssocID="{C3E62D2F-55A8-4EDB-B2E3-DF21257D71C2}" presName="arrowAndChildren" presStyleCnt="0"/>
      <dgm:spPr/>
    </dgm:pt>
    <dgm:pt modelId="{E15D73D1-C9F8-4891-83B3-28277A189EA6}" type="pres">
      <dgm:prSet presAssocID="{C3E62D2F-55A8-4EDB-B2E3-DF21257D71C2}" presName="parentTextArrow" presStyleLbl="node1" presStyleIdx="1" presStyleCnt="3"/>
      <dgm:spPr/>
    </dgm:pt>
    <dgm:pt modelId="{DF500A4E-FACE-4ED0-AD08-1149C4D03765}" type="pres">
      <dgm:prSet presAssocID="{3F0B5065-B67B-4F1B-B84C-BE5819EFA888}" presName="sp" presStyleCnt="0"/>
      <dgm:spPr/>
    </dgm:pt>
    <dgm:pt modelId="{FA17B2B6-1B76-4FC8-9F2E-9AAD794FABD9}" type="pres">
      <dgm:prSet presAssocID="{AB83BF6D-69D0-41FD-9DE5-A66C86DD31AF}" presName="arrowAndChildren" presStyleCnt="0"/>
      <dgm:spPr/>
    </dgm:pt>
    <dgm:pt modelId="{7FAF0212-36A9-42CD-98E7-D65E5A4D9483}" type="pres">
      <dgm:prSet presAssocID="{AB83BF6D-69D0-41FD-9DE5-A66C86DD31AF}" presName="parentTextArrow" presStyleLbl="node1" presStyleIdx="2" presStyleCnt="3"/>
      <dgm:spPr/>
    </dgm:pt>
  </dgm:ptLst>
  <dgm:cxnLst>
    <dgm:cxn modelId="{A6FA6505-BF32-4067-B77A-1A4CD9F6AD72}" type="presOf" srcId="{4E62FE99-783B-43C9-B791-644B37E91E5D}" destId="{5FBECC82-139D-4BCD-A765-8FADE651B76B}" srcOrd="0" destOrd="0" presId="urn:microsoft.com/office/officeart/2005/8/layout/process4"/>
    <dgm:cxn modelId="{65A94833-6AE1-412C-93EB-E7AA0E9CDB48}" type="presOf" srcId="{0D5130DD-D1B4-470A-A40A-52FA26202209}" destId="{DE9E5367-66CE-42E7-AD6D-2C03430A08EF}" srcOrd="0" destOrd="0" presId="urn:microsoft.com/office/officeart/2005/8/layout/process4"/>
    <dgm:cxn modelId="{730C763C-218E-4ABC-B5F4-9E4C633F00BE}" srcId="{4E62FE99-783B-43C9-B791-644B37E91E5D}" destId="{AB83BF6D-69D0-41FD-9DE5-A66C86DD31AF}" srcOrd="0" destOrd="0" parTransId="{86857FBC-ADE3-4983-A5BF-A88A3774114D}" sibTransId="{3F0B5065-B67B-4F1B-B84C-BE5819EFA888}"/>
    <dgm:cxn modelId="{5CBD9548-2E66-4056-BB8D-162E52377C48}" type="presOf" srcId="{C3E62D2F-55A8-4EDB-B2E3-DF21257D71C2}" destId="{E15D73D1-C9F8-4891-83B3-28277A189EA6}" srcOrd="0" destOrd="0" presId="urn:microsoft.com/office/officeart/2005/8/layout/process4"/>
    <dgm:cxn modelId="{75849F86-BED7-4DF0-9A91-B06369249E04}" type="presOf" srcId="{AB83BF6D-69D0-41FD-9DE5-A66C86DD31AF}" destId="{7FAF0212-36A9-42CD-98E7-D65E5A4D9483}" srcOrd="0" destOrd="0" presId="urn:microsoft.com/office/officeart/2005/8/layout/process4"/>
    <dgm:cxn modelId="{34044897-71EF-4547-A324-7302FC701D5E}" srcId="{4E62FE99-783B-43C9-B791-644B37E91E5D}" destId="{C3E62D2F-55A8-4EDB-B2E3-DF21257D71C2}" srcOrd="1" destOrd="0" parTransId="{D22217DF-AA68-4262-ADEC-12DDA13BCECD}" sibTransId="{38D2ADD3-061C-4DB7-AFCF-1B45D5F4578F}"/>
    <dgm:cxn modelId="{C5CAE7EB-F1CA-4F80-955E-7369BFD0AAE2}" srcId="{4E62FE99-783B-43C9-B791-644B37E91E5D}" destId="{0D5130DD-D1B4-470A-A40A-52FA26202209}" srcOrd="2" destOrd="0" parTransId="{98D43863-8E98-4959-B684-E9B16DB0B325}" sibTransId="{C71098A1-DFBD-4B59-8CB0-4851D836498C}"/>
    <dgm:cxn modelId="{6004F705-E21D-4333-A492-ACE8D59FEA69}" type="presParOf" srcId="{5FBECC82-139D-4BCD-A765-8FADE651B76B}" destId="{8B15767E-467F-4622-8DFE-0E13EA73D81E}" srcOrd="0" destOrd="0" presId="urn:microsoft.com/office/officeart/2005/8/layout/process4"/>
    <dgm:cxn modelId="{C7461FDC-0267-4C19-9E82-69657C265AF7}" type="presParOf" srcId="{8B15767E-467F-4622-8DFE-0E13EA73D81E}" destId="{DE9E5367-66CE-42E7-AD6D-2C03430A08EF}" srcOrd="0" destOrd="0" presId="urn:microsoft.com/office/officeart/2005/8/layout/process4"/>
    <dgm:cxn modelId="{9AE3BA65-25B4-4B4D-A8A9-9C1D6C3D7359}" type="presParOf" srcId="{5FBECC82-139D-4BCD-A765-8FADE651B76B}" destId="{26E2BE8A-8694-4851-89A0-E650E93615C5}" srcOrd="1" destOrd="0" presId="urn:microsoft.com/office/officeart/2005/8/layout/process4"/>
    <dgm:cxn modelId="{355EBC34-2E71-4E1A-9830-E42BB1A43663}" type="presParOf" srcId="{5FBECC82-139D-4BCD-A765-8FADE651B76B}" destId="{494EC8D3-164F-4BA4-86EF-3C2D5D23F9A8}" srcOrd="2" destOrd="0" presId="urn:microsoft.com/office/officeart/2005/8/layout/process4"/>
    <dgm:cxn modelId="{79049FFD-11A5-46CC-9F1E-757F630FA099}" type="presParOf" srcId="{494EC8D3-164F-4BA4-86EF-3C2D5D23F9A8}" destId="{E15D73D1-C9F8-4891-83B3-28277A189EA6}" srcOrd="0" destOrd="0" presId="urn:microsoft.com/office/officeart/2005/8/layout/process4"/>
    <dgm:cxn modelId="{81157A1A-2534-417D-860B-FED7E20D33D5}" type="presParOf" srcId="{5FBECC82-139D-4BCD-A765-8FADE651B76B}" destId="{DF500A4E-FACE-4ED0-AD08-1149C4D03765}" srcOrd="3" destOrd="0" presId="urn:microsoft.com/office/officeart/2005/8/layout/process4"/>
    <dgm:cxn modelId="{187C0AFE-3410-46BE-A192-317F137538A2}" type="presParOf" srcId="{5FBECC82-139D-4BCD-A765-8FADE651B76B}" destId="{FA17B2B6-1B76-4FC8-9F2E-9AAD794FABD9}" srcOrd="4" destOrd="0" presId="urn:microsoft.com/office/officeart/2005/8/layout/process4"/>
    <dgm:cxn modelId="{F5C63323-6DCD-4839-B580-67BCD9E5AFF1}" type="presParOf" srcId="{FA17B2B6-1B76-4FC8-9F2E-9AAD794FABD9}" destId="{7FAF0212-36A9-42CD-98E7-D65E5A4D948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62FE99-783B-43C9-B791-644B37E91E5D}"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it-IT"/>
        </a:p>
      </dgm:t>
    </dgm:pt>
    <dgm:pt modelId="{AB83BF6D-69D0-41FD-9DE5-A66C86DD31AF}">
      <dgm:prSet phldrT="[Testo]"/>
      <dgm:spPr/>
      <dgm:t>
        <a:bodyPr/>
        <a:lstStyle/>
        <a:p>
          <a:r>
            <a:rPr lang="it-IT" dirty="0"/>
            <a:t>Accertamento</a:t>
          </a:r>
        </a:p>
      </dgm:t>
    </dgm:pt>
    <dgm:pt modelId="{86857FBC-ADE3-4983-A5BF-A88A3774114D}" type="parTrans" cxnId="{730C763C-218E-4ABC-B5F4-9E4C633F00BE}">
      <dgm:prSet/>
      <dgm:spPr/>
      <dgm:t>
        <a:bodyPr/>
        <a:lstStyle/>
        <a:p>
          <a:endParaRPr lang="it-IT"/>
        </a:p>
      </dgm:t>
    </dgm:pt>
    <dgm:pt modelId="{3F0B5065-B67B-4F1B-B84C-BE5819EFA888}" type="sibTrans" cxnId="{730C763C-218E-4ABC-B5F4-9E4C633F00BE}">
      <dgm:prSet/>
      <dgm:spPr/>
      <dgm:t>
        <a:bodyPr/>
        <a:lstStyle/>
        <a:p>
          <a:endParaRPr lang="it-IT"/>
        </a:p>
      </dgm:t>
    </dgm:pt>
    <dgm:pt modelId="{C3E62D2F-55A8-4EDB-B2E3-DF21257D71C2}">
      <dgm:prSet phldrT="[Testo]"/>
      <dgm:spPr/>
      <dgm:t>
        <a:bodyPr/>
        <a:lstStyle/>
        <a:p>
          <a:r>
            <a:rPr lang="it-IT" dirty="0"/>
            <a:t>Riscossione</a:t>
          </a:r>
        </a:p>
      </dgm:t>
    </dgm:pt>
    <dgm:pt modelId="{D22217DF-AA68-4262-ADEC-12DDA13BCECD}" type="parTrans" cxnId="{34044897-71EF-4547-A324-7302FC701D5E}">
      <dgm:prSet/>
      <dgm:spPr/>
      <dgm:t>
        <a:bodyPr/>
        <a:lstStyle/>
        <a:p>
          <a:endParaRPr lang="it-IT"/>
        </a:p>
      </dgm:t>
    </dgm:pt>
    <dgm:pt modelId="{38D2ADD3-061C-4DB7-AFCF-1B45D5F4578F}" type="sibTrans" cxnId="{34044897-71EF-4547-A324-7302FC701D5E}">
      <dgm:prSet/>
      <dgm:spPr/>
      <dgm:t>
        <a:bodyPr/>
        <a:lstStyle/>
        <a:p>
          <a:endParaRPr lang="it-IT"/>
        </a:p>
      </dgm:t>
    </dgm:pt>
    <dgm:pt modelId="{0D5130DD-D1B4-470A-A40A-52FA26202209}">
      <dgm:prSet phldrT="[Testo]"/>
      <dgm:spPr/>
      <dgm:t>
        <a:bodyPr/>
        <a:lstStyle/>
        <a:p>
          <a:r>
            <a:rPr lang="it-IT" dirty="0"/>
            <a:t>Versamento</a:t>
          </a:r>
        </a:p>
      </dgm:t>
    </dgm:pt>
    <dgm:pt modelId="{98D43863-8E98-4959-B684-E9B16DB0B325}" type="parTrans" cxnId="{C5CAE7EB-F1CA-4F80-955E-7369BFD0AAE2}">
      <dgm:prSet/>
      <dgm:spPr/>
      <dgm:t>
        <a:bodyPr/>
        <a:lstStyle/>
        <a:p>
          <a:endParaRPr lang="it-IT"/>
        </a:p>
      </dgm:t>
    </dgm:pt>
    <dgm:pt modelId="{C71098A1-DFBD-4B59-8CB0-4851D836498C}" type="sibTrans" cxnId="{C5CAE7EB-F1CA-4F80-955E-7369BFD0AAE2}">
      <dgm:prSet/>
      <dgm:spPr/>
      <dgm:t>
        <a:bodyPr/>
        <a:lstStyle/>
        <a:p>
          <a:endParaRPr lang="it-IT"/>
        </a:p>
      </dgm:t>
    </dgm:pt>
    <dgm:pt modelId="{5FBECC82-139D-4BCD-A765-8FADE651B76B}" type="pres">
      <dgm:prSet presAssocID="{4E62FE99-783B-43C9-B791-644B37E91E5D}" presName="Name0" presStyleCnt="0">
        <dgm:presLayoutVars>
          <dgm:dir/>
          <dgm:animLvl val="lvl"/>
          <dgm:resizeHandles val="exact"/>
        </dgm:presLayoutVars>
      </dgm:prSet>
      <dgm:spPr/>
    </dgm:pt>
    <dgm:pt modelId="{8B15767E-467F-4622-8DFE-0E13EA73D81E}" type="pres">
      <dgm:prSet presAssocID="{0D5130DD-D1B4-470A-A40A-52FA26202209}" presName="boxAndChildren" presStyleCnt="0"/>
      <dgm:spPr/>
    </dgm:pt>
    <dgm:pt modelId="{DE9E5367-66CE-42E7-AD6D-2C03430A08EF}" type="pres">
      <dgm:prSet presAssocID="{0D5130DD-D1B4-470A-A40A-52FA26202209}" presName="parentTextBox" presStyleLbl="node1" presStyleIdx="0" presStyleCnt="3"/>
      <dgm:spPr/>
    </dgm:pt>
    <dgm:pt modelId="{26E2BE8A-8694-4851-89A0-E650E93615C5}" type="pres">
      <dgm:prSet presAssocID="{38D2ADD3-061C-4DB7-AFCF-1B45D5F4578F}" presName="sp" presStyleCnt="0"/>
      <dgm:spPr/>
    </dgm:pt>
    <dgm:pt modelId="{494EC8D3-164F-4BA4-86EF-3C2D5D23F9A8}" type="pres">
      <dgm:prSet presAssocID="{C3E62D2F-55A8-4EDB-B2E3-DF21257D71C2}" presName="arrowAndChildren" presStyleCnt="0"/>
      <dgm:spPr/>
    </dgm:pt>
    <dgm:pt modelId="{E15D73D1-C9F8-4891-83B3-28277A189EA6}" type="pres">
      <dgm:prSet presAssocID="{C3E62D2F-55A8-4EDB-B2E3-DF21257D71C2}" presName="parentTextArrow" presStyleLbl="node1" presStyleIdx="1" presStyleCnt="3"/>
      <dgm:spPr/>
    </dgm:pt>
    <dgm:pt modelId="{DF500A4E-FACE-4ED0-AD08-1149C4D03765}" type="pres">
      <dgm:prSet presAssocID="{3F0B5065-B67B-4F1B-B84C-BE5819EFA888}" presName="sp" presStyleCnt="0"/>
      <dgm:spPr/>
    </dgm:pt>
    <dgm:pt modelId="{FA17B2B6-1B76-4FC8-9F2E-9AAD794FABD9}" type="pres">
      <dgm:prSet presAssocID="{AB83BF6D-69D0-41FD-9DE5-A66C86DD31AF}" presName="arrowAndChildren" presStyleCnt="0"/>
      <dgm:spPr/>
    </dgm:pt>
    <dgm:pt modelId="{7FAF0212-36A9-42CD-98E7-D65E5A4D9483}" type="pres">
      <dgm:prSet presAssocID="{AB83BF6D-69D0-41FD-9DE5-A66C86DD31AF}" presName="parentTextArrow" presStyleLbl="node1" presStyleIdx="2" presStyleCnt="3"/>
      <dgm:spPr/>
    </dgm:pt>
  </dgm:ptLst>
  <dgm:cxnLst>
    <dgm:cxn modelId="{45DD080C-CCF7-4864-9F48-A2F435DDC081}" type="presOf" srcId="{0D5130DD-D1B4-470A-A40A-52FA26202209}" destId="{DE9E5367-66CE-42E7-AD6D-2C03430A08EF}" srcOrd="0" destOrd="0" presId="urn:microsoft.com/office/officeart/2005/8/layout/process4"/>
    <dgm:cxn modelId="{A4B77137-E3DF-4EF8-A869-BEDAB4EF508E}" type="presOf" srcId="{AB83BF6D-69D0-41FD-9DE5-A66C86DD31AF}" destId="{7FAF0212-36A9-42CD-98E7-D65E5A4D9483}" srcOrd="0" destOrd="0" presId="urn:microsoft.com/office/officeart/2005/8/layout/process4"/>
    <dgm:cxn modelId="{730C763C-218E-4ABC-B5F4-9E4C633F00BE}" srcId="{4E62FE99-783B-43C9-B791-644B37E91E5D}" destId="{AB83BF6D-69D0-41FD-9DE5-A66C86DD31AF}" srcOrd="0" destOrd="0" parTransId="{86857FBC-ADE3-4983-A5BF-A88A3774114D}" sibTransId="{3F0B5065-B67B-4F1B-B84C-BE5819EFA888}"/>
    <dgm:cxn modelId="{C083688E-F92F-499C-B99A-A29674E29910}" type="presOf" srcId="{C3E62D2F-55A8-4EDB-B2E3-DF21257D71C2}" destId="{E15D73D1-C9F8-4891-83B3-28277A189EA6}" srcOrd="0" destOrd="0" presId="urn:microsoft.com/office/officeart/2005/8/layout/process4"/>
    <dgm:cxn modelId="{34044897-71EF-4547-A324-7302FC701D5E}" srcId="{4E62FE99-783B-43C9-B791-644B37E91E5D}" destId="{C3E62D2F-55A8-4EDB-B2E3-DF21257D71C2}" srcOrd="1" destOrd="0" parTransId="{D22217DF-AA68-4262-ADEC-12DDA13BCECD}" sibTransId="{38D2ADD3-061C-4DB7-AFCF-1B45D5F4578F}"/>
    <dgm:cxn modelId="{F25826D5-7E66-4617-B06B-EF52E248CD3D}" type="presOf" srcId="{4E62FE99-783B-43C9-B791-644B37E91E5D}" destId="{5FBECC82-139D-4BCD-A765-8FADE651B76B}" srcOrd="0" destOrd="0" presId="urn:microsoft.com/office/officeart/2005/8/layout/process4"/>
    <dgm:cxn modelId="{C5CAE7EB-F1CA-4F80-955E-7369BFD0AAE2}" srcId="{4E62FE99-783B-43C9-B791-644B37E91E5D}" destId="{0D5130DD-D1B4-470A-A40A-52FA26202209}" srcOrd="2" destOrd="0" parTransId="{98D43863-8E98-4959-B684-E9B16DB0B325}" sibTransId="{C71098A1-DFBD-4B59-8CB0-4851D836498C}"/>
    <dgm:cxn modelId="{04D3CC89-C6D9-4335-95D6-899F67E2285A}" type="presParOf" srcId="{5FBECC82-139D-4BCD-A765-8FADE651B76B}" destId="{8B15767E-467F-4622-8DFE-0E13EA73D81E}" srcOrd="0" destOrd="0" presId="urn:microsoft.com/office/officeart/2005/8/layout/process4"/>
    <dgm:cxn modelId="{5E57A233-F3E0-4DEF-A50C-A283349BF4E1}" type="presParOf" srcId="{8B15767E-467F-4622-8DFE-0E13EA73D81E}" destId="{DE9E5367-66CE-42E7-AD6D-2C03430A08EF}" srcOrd="0" destOrd="0" presId="urn:microsoft.com/office/officeart/2005/8/layout/process4"/>
    <dgm:cxn modelId="{B963457D-EFF7-42BC-A87D-2AD0120F128C}" type="presParOf" srcId="{5FBECC82-139D-4BCD-A765-8FADE651B76B}" destId="{26E2BE8A-8694-4851-89A0-E650E93615C5}" srcOrd="1" destOrd="0" presId="urn:microsoft.com/office/officeart/2005/8/layout/process4"/>
    <dgm:cxn modelId="{48486F98-6E49-4893-9F37-916F9D6D5139}" type="presParOf" srcId="{5FBECC82-139D-4BCD-A765-8FADE651B76B}" destId="{494EC8D3-164F-4BA4-86EF-3C2D5D23F9A8}" srcOrd="2" destOrd="0" presId="urn:microsoft.com/office/officeart/2005/8/layout/process4"/>
    <dgm:cxn modelId="{0DEDDA02-3AE2-452F-BDE6-39CD15EF2F70}" type="presParOf" srcId="{494EC8D3-164F-4BA4-86EF-3C2D5D23F9A8}" destId="{E15D73D1-C9F8-4891-83B3-28277A189EA6}" srcOrd="0" destOrd="0" presId="urn:microsoft.com/office/officeart/2005/8/layout/process4"/>
    <dgm:cxn modelId="{D97E177E-43D0-4340-9054-D55124A3E7BB}" type="presParOf" srcId="{5FBECC82-139D-4BCD-A765-8FADE651B76B}" destId="{DF500A4E-FACE-4ED0-AD08-1149C4D03765}" srcOrd="3" destOrd="0" presId="urn:microsoft.com/office/officeart/2005/8/layout/process4"/>
    <dgm:cxn modelId="{6DA3C39A-4AC3-40C3-B5CF-EBD521B200F9}" type="presParOf" srcId="{5FBECC82-139D-4BCD-A765-8FADE651B76B}" destId="{FA17B2B6-1B76-4FC8-9F2E-9AAD794FABD9}" srcOrd="4" destOrd="0" presId="urn:microsoft.com/office/officeart/2005/8/layout/process4"/>
    <dgm:cxn modelId="{911ACEDB-D453-46EF-AF9B-9ECEFDD907B9}" type="presParOf" srcId="{FA17B2B6-1B76-4FC8-9F2E-9AAD794FABD9}" destId="{7FAF0212-36A9-42CD-98E7-D65E5A4D948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E62FE99-783B-43C9-B791-644B37E91E5D}"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it-IT"/>
        </a:p>
      </dgm:t>
    </dgm:pt>
    <dgm:pt modelId="{AB83BF6D-69D0-41FD-9DE5-A66C86DD31AF}">
      <dgm:prSet phldrT="[Testo]"/>
      <dgm:spPr/>
      <dgm:t>
        <a:bodyPr/>
        <a:lstStyle/>
        <a:p>
          <a:r>
            <a:rPr lang="it-IT" dirty="0"/>
            <a:t>Impegno</a:t>
          </a:r>
        </a:p>
      </dgm:t>
    </dgm:pt>
    <dgm:pt modelId="{86857FBC-ADE3-4983-A5BF-A88A3774114D}" type="parTrans" cxnId="{730C763C-218E-4ABC-B5F4-9E4C633F00BE}">
      <dgm:prSet/>
      <dgm:spPr/>
      <dgm:t>
        <a:bodyPr/>
        <a:lstStyle/>
        <a:p>
          <a:endParaRPr lang="it-IT"/>
        </a:p>
      </dgm:t>
    </dgm:pt>
    <dgm:pt modelId="{3F0B5065-B67B-4F1B-B84C-BE5819EFA888}" type="sibTrans" cxnId="{730C763C-218E-4ABC-B5F4-9E4C633F00BE}">
      <dgm:prSet/>
      <dgm:spPr/>
      <dgm:t>
        <a:bodyPr/>
        <a:lstStyle/>
        <a:p>
          <a:endParaRPr lang="it-IT"/>
        </a:p>
      </dgm:t>
    </dgm:pt>
    <dgm:pt modelId="{0D5130DD-D1B4-470A-A40A-52FA26202209}">
      <dgm:prSet phldrT="[Testo]"/>
      <dgm:spPr/>
      <dgm:t>
        <a:bodyPr/>
        <a:lstStyle/>
        <a:p>
          <a:r>
            <a:rPr lang="it-IT" dirty="0"/>
            <a:t>Ordinazione</a:t>
          </a:r>
        </a:p>
      </dgm:t>
    </dgm:pt>
    <dgm:pt modelId="{98D43863-8E98-4959-B684-E9B16DB0B325}" type="parTrans" cxnId="{C5CAE7EB-F1CA-4F80-955E-7369BFD0AAE2}">
      <dgm:prSet/>
      <dgm:spPr/>
      <dgm:t>
        <a:bodyPr/>
        <a:lstStyle/>
        <a:p>
          <a:endParaRPr lang="it-IT"/>
        </a:p>
      </dgm:t>
    </dgm:pt>
    <dgm:pt modelId="{C71098A1-DFBD-4B59-8CB0-4851D836498C}" type="sibTrans" cxnId="{C5CAE7EB-F1CA-4F80-955E-7369BFD0AAE2}">
      <dgm:prSet/>
      <dgm:spPr/>
      <dgm:t>
        <a:bodyPr/>
        <a:lstStyle/>
        <a:p>
          <a:endParaRPr lang="it-IT"/>
        </a:p>
      </dgm:t>
    </dgm:pt>
    <dgm:pt modelId="{8C4FEA55-9C50-42A5-9494-B12CEB5C3FF1}">
      <dgm:prSet phldrT="[Testo]"/>
      <dgm:spPr/>
      <dgm:t>
        <a:bodyPr/>
        <a:lstStyle/>
        <a:p>
          <a:r>
            <a:rPr lang="it-IT" dirty="0"/>
            <a:t>Liquidazione</a:t>
          </a:r>
        </a:p>
      </dgm:t>
    </dgm:pt>
    <dgm:pt modelId="{00FA8EB6-62BF-49C7-9230-75D8E6324A5A}" type="parTrans" cxnId="{E3EE5BF3-3882-4693-8DFA-725922D56439}">
      <dgm:prSet/>
      <dgm:spPr/>
      <dgm:t>
        <a:bodyPr/>
        <a:lstStyle/>
        <a:p>
          <a:endParaRPr lang="it-IT"/>
        </a:p>
      </dgm:t>
    </dgm:pt>
    <dgm:pt modelId="{EA0AC4CC-667B-4CFE-97DF-B138673F3E59}" type="sibTrans" cxnId="{E3EE5BF3-3882-4693-8DFA-725922D56439}">
      <dgm:prSet/>
      <dgm:spPr/>
      <dgm:t>
        <a:bodyPr/>
        <a:lstStyle/>
        <a:p>
          <a:endParaRPr lang="it-IT"/>
        </a:p>
      </dgm:t>
    </dgm:pt>
    <dgm:pt modelId="{0BDF4CD0-41F5-4B04-97B1-3F0C9B5DE371}">
      <dgm:prSet phldrT="[Testo]"/>
      <dgm:spPr/>
      <dgm:t>
        <a:bodyPr/>
        <a:lstStyle/>
        <a:p>
          <a:r>
            <a:rPr lang="it-IT" dirty="0"/>
            <a:t>Pagamento</a:t>
          </a:r>
        </a:p>
      </dgm:t>
    </dgm:pt>
    <dgm:pt modelId="{2183F4A7-A23B-4DD7-9783-4FBDCA794D52}" type="parTrans" cxnId="{C03139D8-79F6-4F66-BDEB-1E26DFF76D65}">
      <dgm:prSet/>
      <dgm:spPr/>
      <dgm:t>
        <a:bodyPr/>
        <a:lstStyle/>
        <a:p>
          <a:endParaRPr lang="it-IT"/>
        </a:p>
      </dgm:t>
    </dgm:pt>
    <dgm:pt modelId="{D33719D4-A36D-40B9-B8F9-D892E7050B20}" type="sibTrans" cxnId="{C03139D8-79F6-4F66-BDEB-1E26DFF76D65}">
      <dgm:prSet/>
      <dgm:spPr/>
      <dgm:t>
        <a:bodyPr/>
        <a:lstStyle/>
        <a:p>
          <a:endParaRPr lang="it-IT"/>
        </a:p>
      </dgm:t>
    </dgm:pt>
    <dgm:pt modelId="{5FBECC82-139D-4BCD-A765-8FADE651B76B}" type="pres">
      <dgm:prSet presAssocID="{4E62FE99-783B-43C9-B791-644B37E91E5D}" presName="Name0" presStyleCnt="0">
        <dgm:presLayoutVars>
          <dgm:dir/>
          <dgm:animLvl val="lvl"/>
          <dgm:resizeHandles val="exact"/>
        </dgm:presLayoutVars>
      </dgm:prSet>
      <dgm:spPr/>
    </dgm:pt>
    <dgm:pt modelId="{33BCA4EF-7662-4866-8902-282595485FEB}" type="pres">
      <dgm:prSet presAssocID="{0BDF4CD0-41F5-4B04-97B1-3F0C9B5DE371}" presName="boxAndChildren" presStyleCnt="0"/>
      <dgm:spPr/>
    </dgm:pt>
    <dgm:pt modelId="{8696EDA0-A61B-47F2-B5AD-12769937869B}" type="pres">
      <dgm:prSet presAssocID="{0BDF4CD0-41F5-4B04-97B1-3F0C9B5DE371}" presName="parentTextBox" presStyleLbl="node1" presStyleIdx="0" presStyleCnt="4"/>
      <dgm:spPr/>
    </dgm:pt>
    <dgm:pt modelId="{25F7486A-24BA-4DEC-97E3-BFAD29F98267}" type="pres">
      <dgm:prSet presAssocID="{C71098A1-DFBD-4B59-8CB0-4851D836498C}" presName="sp" presStyleCnt="0"/>
      <dgm:spPr/>
    </dgm:pt>
    <dgm:pt modelId="{31358A82-4FAF-41BC-AA26-84599B2AD73B}" type="pres">
      <dgm:prSet presAssocID="{0D5130DD-D1B4-470A-A40A-52FA26202209}" presName="arrowAndChildren" presStyleCnt="0"/>
      <dgm:spPr/>
    </dgm:pt>
    <dgm:pt modelId="{3CC71D60-A77B-42D2-AAA0-24B993F906D6}" type="pres">
      <dgm:prSet presAssocID="{0D5130DD-D1B4-470A-A40A-52FA26202209}" presName="parentTextArrow" presStyleLbl="node1" presStyleIdx="1" presStyleCnt="4"/>
      <dgm:spPr/>
    </dgm:pt>
    <dgm:pt modelId="{244479DB-8785-406A-B9D9-7BD9496E9837}" type="pres">
      <dgm:prSet presAssocID="{EA0AC4CC-667B-4CFE-97DF-B138673F3E59}" presName="sp" presStyleCnt="0"/>
      <dgm:spPr/>
    </dgm:pt>
    <dgm:pt modelId="{64ACB8B1-3B6F-4245-9736-408D11EFD8E0}" type="pres">
      <dgm:prSet presAssocID="{8C4FEA55-9C50-42A5-9494-B12CEB5C3FF1}" presName="arrowAndChildren" presStyleCnt="0"/>
      <dgm:spPr/>
    </dgm:pt>
    <dgm:pt modelId="{87BABD65-9AB4-46C7-894F-59E0A22A7272}" type="pres">
      <dgm:prSet presAssocID="{8C4FEA55-9C50-42A5-9494-B12CEB5C3FF1}" presName="parentTextArrow" presStyleLbl="node1" presStyleIdx="2" presStyleCnt="4"/>
      <dgm:spPr/>
    </dgm:pt>
    <dgm:pt modelId="{DF500A4E-FACE-4ED0-AD08-1149C4D03765}" type="pres">
      <dgm:prSet presAssocID="{3F0B5065-B67B-4F1B-B84C-BE5819EFA888}" presName="sp" presStyleCnt="0"/>
      <dgm:spPr/>
    </dgm:pt>
    <dgm:pt modelId="{FA17B2B6-1B76-4FC8-9F2E-9AAD794FABD9}" type="pres">
      <dgm:prSet presAssocID="{AB83BF6D-69D0-41FD-9DE5-A66C86DD31AF}" presName="arrowAndChildren" presStyleCnt="0"/>
      <dgm:spPr/>
    </dgm:pt>
    <dgm:pt modelId="{7FAF0212-36A9-42CD-98E7-D65E5A4D9483}" type="pres">
      <dgm:prSet presAssocID="{AB83BF6D-69D0-41FD-9DE5-A66C86DD31AF}" presName="parentTextArrow" presStyleLbl="node1" presStyleIdx="3" presStyleCnt="4"/>
      <dgm:spPr/>
    </dgm:pt>
  </dgm:ptLst>
  <dgm:cxnLst>
    <dgm:cxn modelId="{730C763C-218E-4ABC-B5F4-9E4C633F00BE}" srcId="{4E62FE99-783B-43C9-B791-644B37E91E5D}" destId="{AB83BF6D-69D0-41FD-9DE5-A66C86DD31AF}" srcOrd="0" destOrd="0" parTransId="{86857FBC-ADE3-4983-A5BF-A88A3774114D}" sibTransId="{3F0B5065-B67B-4F1B-B84C-BE5819EFA888}"/>
    <dgm:cxn modelId="{C7CE0A5D-D956-4FE0-9268-4508D35C5202}" type="presOf" srcId="{0BDF4CD0-41F5-4B04-97B1-3F0C9B5DE371}" destId="{8696EDA0-A61B-47F2-B5AD-12769937869B}" srcOrd="0" destOrd="0" presId="urn:microsoft.com/office/officeart/2005/8/layout/process4"/>
    <dgm:cxn modelId="{D460FF54-1D76-46A1-9D51-9B739267CF39}" type="presOf" srcId="{AB83BF6D-69D0-41FD-9DE5-A66C86DD31AF}" destId="{7FAF0212-36A9-42CD-98E7-D65E5A4D9483}" srcOrd="0" destOrd="0" presId="urn:microsoft.com/office/officeart/2005/8/layout/process4"/>
    <dgm:cxn modelId="{F18E1392-7FAF-4D9D-8E3D-B0A91091C23E}" type="presOf" srcId="{8C4FEA55-9C50-42A5-9494-B12CEB5C3FF1}" destId="{87BABD65-9AB4-46C7-894F-59E0A22A7272}" srcOrd="0" destOrd="0" presId="urn:microsoft.com/office/officeart/2005/8/layout/process4"/>
    <dgm:cxn modelId="{AE3CDF97-7304-4BAC-B4D3-1EA26DE47AFC}" type="presOf" srcId="{0D5130DD-D1B4-470A-A40A-52FA26202209}" destId="{3CC71D60-A77B-42D2-AAA0-24B993F906D6}" srcOrd="0" destOrd="0" presId="urn:microsoft.com/office/officeart/2005/8/layout/process4"/>
    <dgm:cxn modelId="{C03139D8-79F6-4F66-BDEB-1E26DFF76D65}" srcId="{4E62FE99-783B-43C9-B791-644B37E91E5D}" destId="{0BDF4CD0-41F5-4B04-97B1-3F0C9B5DE371}" srcOrd="3" destOrd="0" parTransId="{2183F4A7-A23B-4DD7-9783-4FBDCA794D52}" sibTransId="{D33719D4-A36D-40B9-B8F9-D892E7050B20}"/>
    <dgm:cxn modelId="{C5CAE7EB-F1CA-4F80-955E-7369BFD0AAE2}" srcId="{4E62FE99-783B-43C9-B791-644B37E91E5D}" destId="{0D5130DD-D1B4-470A-A40A-52FA26202209}" srcOrd="2" destOrd="0" parTransId="{98D43863-8E98-4959-B684-E9B16DB0B325}" sibTransId="{C71098A1-DFBD-4B59-8CB0-4851D836498C}"/>
    <dgm:cxn modelId="{53D7B8F2-88C0-4A96-9E02-B2BE9038CF3E}" type="presOf" srcId="{4E62FE99-783B-43C9-B791-644B37E91E5D}" destId="{5FBECC82-139D-4BCD-A765-8FADE651B76B}" srcOrd="0" destOrd="0" presId="urn:microsoft.com/office/officeart/2005/8/layout/process4"/>
    <dgm:cxn modelId="{E3EE5BF3-3882-4693-8DFA-725922D56439}" srcId="{4E62FE99-783B-43C9-B791-644B37E91E5D}" destId="{8C4FEA55-9C50-42A5-9494-B12CEB5C3FF1}" srcOrd="1" destOrd="0" parTransId="{00FA8EB6-62BF-49C7-9230-75D8E6324A5A}" sibTransId="{EA0AC4CC-667B-4CFE-97DF-B138673F3E59}"/>
    <dgm:cxn modelId="{E157B9AA-2639-457E-BA15-9477B7CA3F0F}" type="presParOf" srcId="{5FBECC82-139D-4BCD-A765-8FADE651B76B}" destId="{33BCA4EF-7662-4866-8902-282595485FEB}" srcOrd="0" destOrd="0" presId="urn:microsoft.com/office/officeart/2005/8/layout/process4"/>
    <dgm:cxn modelId="{E73F5D76-D536-481C-BF80-CAEF8343B2E9}" type="presParOf" srcId="{33BCA4EF-7662-4866-8902-282595485FEB}" destId="{8696EDA0-A61B-47F2-B5AD-12769937869B}" srcOrd="0" destOrd="0" presId="urn:microsoft.com/office/officeart/2005/8/layout/process4"/>
    <dgm:cxn modelId="{83ED2F39-2C13-4865-82DC-84E2E74C5F63}" type="presParOf" srcId="{5FBECC82-139D-4BCD-A765-8FADE651B76B}" destId="{25F7486A-24BA-4DEC-97E3-BFAD29F98267}" srcOrd="1" destOrd="0" presId="urn:microsoft.com/office/officeart/2005/8/layout/process4"/>
    <dgm:cxn modelId="{84952241-1B88-47F8-A12E-A5296FE9381A}" type="presParOf" srcId="{5FBECC82-139D-4BCD-A765-8FADE651B76B}" destId="{31358A82-4FAF-41BC-AA26-84599B2AD73B}" srcOrd="2" destOrd="0" presId="urn:microsoft.com/office/officeart/2005/8/layout/process4"/>
    <dgm:cxn modelId="{73FF4481-C1D9-4469-BA06-C5911636B76C}" type="presParOf" srcId="{31358A82-4FAF-41BC-AA26-84599B2AD73B}" destId="{3CC71D60-A77B-42D2-AAA0-24B993F906D6}" srcOrd="0" destOrd="0" presId="urn:microsoft.com/office/officeart/2005/8/layout/process4"/>
    <dgm:cxn modelId="{D107FCFD-6C49-45A5-8285-10F29B88B7F4}" type="presParOf" srcId="{5FBECC82-139D-4BCD-A765-8FADE651B76B}" destId="{244479DB-8785-406A-B9D9-7BD9496E9837}" srcOrd="3" destOrd="0" presId="urn:microsoft.com/office/officeart/2005/8/layout/process4"/>
    <dgm:cxn modelId="{1560E792-CBA7-4517-97F8-B16D94E7CCC8}" type="presParOf" srcId="{5FBECC82-139D-4BCD-A765-8FADE651B76B}" destId="{64ACB8B1-3B6F-4245-9736-408D11EFD8E0}" srcOrd="4" destOrd="0" presId="urn:microsoft.com/office/officeart/2005/8/layout/process4"/>
    <dgm:cxn modelId="{E1CFD23E-63BE-4DF2-A621-82D0CB68B184}" type="presParOf" srcId="{64ACB8B1-3B6F-4245-9736-408D11EFD8E0}" destId="{87BABD65-9AB4-46C7-894F-59E0A22A7272}" srcOrd="0" destOrd="0" presId="urn:microsoft.com/office/officeart/2005/8/layout/process4"/>
    <dgm:cxn modelId="{4F54C1B8-5DA4-4D8A-A72D-2DC68F823BF4}" type="presParOf" srcId="{5FBECC82-139D-4BCD-A765-8FADE651B76B}" destId="{DF500A4E-FACE-4ED0-AD08-1149C4D03765}" srcOrd="5" destOrd="0" presId="urn:microsoft.com/office/officeart/2005/8/layout/process4"/>
    <dgm:cxn modelId="{D86CDA1D-2C1B-4B74-8E81-73EF3F51335A}" type="presParOf" srcId="{5FBECC82-139D-4BCD-A765-8FADE651B76B}" destId="{FA17B2B6-1B76-4FC8-9F2E-9AAD794FABD9}" srcOrd="6" destOrd="0" presId="urn:microsoft.com/office/officeart/2005/8/layout/process4"/>
    <dgm:cxn modelId="{17D7A5F2-6165-4C3F-8667-8E59A886E743}" type="presParOf" srcId="{FA17B2B6-1B76-4FC8-9F2E-9AAD794FABD9}" destId="{7FAF0212-36A9-42CD-98E7-D65E5A4D948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E62FE99-783B-43C9-B791-644B37E91E5D}"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it-IT"/>
        </a:p>
      </dgm:t>
    </dgm:pt>
    <dgm:pt modelId="{AB83BF6D-69D0-41FD-9DE5-A66C86DD31AF}">
      <dgm:prSet phldrT="[Testo]"/>
      <dgm:spPr/>
      <dgm:t>
        <a:bodyPr/>
        <a:lstStyle/>
        <a:p>
          <a:r>
            <a:rPr lang="it-IT" dirty="0"/>
            <a:t>Impegno</a:t>
          </a:r>
        </a:p>
      </dgm:t>
    </dgm:pt>
    <dgm:pt modelId="{86857FBC-ADE3-4983-A5BF-A88A3774114D}" type="parTrans" cxnId="{730C763C-218E-4ABC-B5F4-9E4C633F00BE}">
      <dgm:prSet/>
      <dgm:spPr/>
      <dgm:t>
        <a:bodyPr/>
        <a:lstStyle/>
        <a:p>
          <a:endParaRPr lang="it-IT"/>
        </a:p>
      </dgm:t>
    </dgm:pt>
    <dgm:pt modelId="{3F0B5065-B67B-4F1B-B84C-BE5819EFA888}" type="sibTrans" cxnId="{730C763C-218E-4ABC-B5F4-9E4C633F00BE}">
      <dgm:prSet/>
      <dgm:spPr/>
      <dgm:t>
        <a:bodyPr/>
        <a:lstStyle/>
        <a:p>
          <a:endParaRPr lang="it-IT"/>
        </a:p>
      </dgm:t>
    </dgm:pt>
    <dgm:pt modelId="{0D5130DD-D1B4-470A-A40A-52FA26202209}">
      <dgm:prSet phldrT="[Testo]"/>
      <dgm:spPr/>
      <dgm:t>
        <a:bodyPr/>
        <a:lstStyle/>
        <a:p>
          <a:r>
            <a:rPr lang="it-IT" dirty="0"/>
            <a:t>Ordinazione</a:t>
          </a:r>
        </a:p>
      </dgm:t>
    </dgm:pt>
    <dgm:pt modelId="{98D43863-8E98-4959-B684-E9B16DB0B325}" type="parTrans" cxnId="{C5CAE7EB-F1CA-4F80-955E-7369BFD0AAE2}">
      <dgm:prSet/>
      <dgm:spPr/>
      <dgm:t>
        <a:bodyPr/>
        <a:lstStyle/>
        <a:p>
          <a:endParaRPr lang="it-IT"/>
        </a:p>
      </dgm:t>
    </dgm:pt>
    <dgm:pt modelId="{C71098A1-DFBD-4B59-8CB0-4851D836498C}" type="sibTrans" cxnId="{C5CAE7EB-F1CA-4F80-955E-7369BFD0AAE2}">
      <dgm:prSet/>
      <dgm:spPr/>
      <dgm:t>
        <a:bodyPr/>
        <a:lstStyle/>
        <a:p>
          <a:endParaRPr lang="it-IT"/>
        </a:p>
      </dgm:t>
    </dgm:pt>
    <dgm:pt modelId="{8C4FEA55-9C50-42A5-9494-B12CEB5C3FF1}">
      <dgm:prSet phldrT="[Testo]"/>
      <dgm:spPr/>
      <dgm:t>
        <a:bodyPr/>
        <a:lstStyle/>
        <a:p>
          <a:r>
            <a:rPr lang="it-IT" dirty="0"/>
            <a:t>Liquidazione</a:t>
          </a:r>
        </a:p>
      </dgm:t>
    </dgm:pt>
    <dgm:pt modelId="{00FA8EB6-62BF-49C7-9230-75D8E6324A5A}" type="parTrans" cxnId="{E3EE5BF3-3882-4693-8DFA-725922D56439}">
      <dgm:prSet/>
      <dgm:spPr/>
      <dgm:t>
        <a:bodyPr/>
        <a:lstStyle/>
        <a:p>
          <a:endParaRPr lang="it-IT"/>
        </a:p>
      </dgm:t>
    </dgm:pt>
    <dgm:pt modelId="{EA0AC4CC-667B-4CFE-97DF-B138673F3E59}" type="sibTrans" cxnId="{E3EE5BF3-3882-4693-8DFA-725922D56439}">
      <dgm:prSet/>
      <dgm:spPr/>
      <dgm:t>
        <a:bodyPr/>
        <a:lstStyle/>
        <a:p>
          <a:endParaRPr lang="it-IT"/>
        </a:p>
      </dgm:t>
    </dgm:pt>
    <dgm:pt modelId="{0BDF4CD0-41F5-4B04-97B1-3F0C9B5DE371}">
      <dgm:prSet phldrT="[Testo]"/>
      <dgm:spPr/>
      <dgm:t>
        <a:bodyPr/>
        <a:lstStyle/>
        <a:p>
          <a:r>
            <a:rPr lang="it-IT" dirty="0"/>
            <a:t>Pagamento</a:t>
          </a:r>
        </a:p>
      </dgm:t>
    </dgm:pt>
    <dgm:pt modelId="{2183F4A7-A23B-4DD7-9783-4FBDCA794D52}" type="parTrans" cxnId="{C03139D8-79F6-4F66-BDEB-1E26DFF76D65}">
      <dgm:prSet/>
      <dgm:spPr/>
      <dgm:t>
        <a:bodyPr/>
        <a:lstStyle/>
        <a:p>
          <a:endParaRPr lang="it-IT"/>
        </a:p>
      </dgm:t>
    </dgm:pt>
    <dgm:pt modelId="{D33719D4-A36D-40B9-B8F9-D892E7050B20}" type="sibTrans" cxnId="{C03139D8-79F6-4F66-BDEB-1E26DFF76D65}">
      <dgm:prSet/>
      <dgm:spPr/>
      <dgm:t>
        <a:bodyPr/>
        <a:lstStyle/>
        <a:p>
          <a:endParaRPr lang="it-IT"/>
        </a:p>
      </dgm:t>
    </dgm:pt>
    <dgm:pt modelId="{5FBECC82-139D-4BCD-A765-8FADE651B76B}" type="pres">
      <dgm:prSet presAssocID="{4E62FE99-783B-43C9-B791-644B37E91E5D}" presName="Name0" presStyleCnt="0">
        <dgm:presLayoutVars>
          <dgm:dir/>
          <dgm:animLvl val="lvl"/>
          <dgm:resizeHandles val="exact"/>
        </dgm:presLayoutVars>
      </dgm:prSet>
      <dgm:spPr/>
    </dgm:pt>
    <dgm:pt modelId="{33BCA4EF-7662-4866-8902-282595485FEB}" type="pres">
      <dgm:prSet presAssocID="{0BDF4CD0-41F5-4B04-97B1-3F0C9B5DE371}" presName="boxAndChildren" presStyleCnt="0"/>
      <dgm:spPr/>
    </dgm:pt>
    <dgm:pt modelId="{8696EDA0-A61B-47F2-B5AD-12769937869B}" type="pres">
      <dgm:prSet presAssocID="{0BDF4CD0-41F5-4B04-97B1-3F0C9B5DE371}" presName="parentTextBox" presStyleLbl="node1" presStyleIdx="0" presStyleCnt="4"/>
      <dgm:spPr/>
    </dgm:pt>
    <dgm:pt modelId="{25F7486A-24BA-4DEC-97E3-BFAD29F98267}" type="pres">
      <dgm:prSet presAssocID="{C71098A1-DFBD-4B59-8CB0-4851D836498C}" presName="sp" presStyleCnt="0"/>
      <dgm:spPr/>
    </dgm:pt>
    <dgm:pt modelId="{31358A82-4FAF-41BC-AA26-84599B2AD73B}" type="pres">
      <dgm:prSet presAssocID="{0D5130DD-D1B4-470A-A40A-52FA26202209}" presName="arrowAndChildren" presStyleCnt="0"/>
      <dgm:spPr/>
    </dgm:pt>
    <dgm:pt modelId="{3CC71D60-A77B-42D2-AAA0-24B993F906D6}" type="pres">
      <dgm:prSet presAssocID="{0D5130DD-D1B4-470A-A40A-52FA26202209}" presName="parentTextArrow" presStyleLbl="node1" presStyleIdx="1" presStyleCnt="4"/>
      <dgm:spPr/>
    </dgm:pt>
    <dgm:pt modelId="{244479DB-8785-406A-B9D9-7BD9496E9837}" type="pres">
      <dgm:prSet presAssocID="{EA0AC4CC-667B-4CFE-97DF-B138673F3E59}" presName="sp" presStyleCnt="0"/>
      <dgm:spPr/>
    </dgm:pt>
    <dgm:pt modelId="{64ACB8B1-3B6F-4245-9736-408D11EFD8E0}" type="pres">
      <dgm:prSet presAssocID="{8C4FEA55-9C50-42A5-9494-B12CEB5C3FF1}" presName="arrowAndChildren" presStyleCnt="0"/>
      <dgm:spPr/>
    </dgm:pt>
    <dgm:pt modelId="{87BABD65-9AB4-46C7-894F-59E0A22A7272}" type="pres">
      <dgm:prSet presAssocID="{8C4FEA55-9C50-42A5-9494-B12CEB5C3FF1}" presName="parentTextArrow" presStyleLbl="node1" presStyleIdx="2" presStyleCnt="4"/>
      <dgm:spPr/>
    </dgm:pt>
    <dgm:pt modelId="{DF500A4E-FACE-4ED0-AD08-1149C4D03765}" type="pres">
      <dgm:prSet presAssocID="{3F0B5065-B67B-4F1B-B84C-BE5819EFA888}" presName="sp" presStyleCnt="0"/>
      <dgm:spPr/>
    </dgm:pt>
    <dgm:pt modelId="{FA17B2B6-1B76-4FC8-9F2E-9AAD794FABD9}" type="pres">
      <dgm:prSet presAssocID="{AB83BF6D-69D0-41FD-9DE5-A66C86DD31AF}" presName="arrowAndChildren" presStyleCnt="0"/>
      <dgm:spPr/>
    </dgm:pt>
    <dgm:pt modelId="{7FAF0212-36A9-42CD-98E7-D65E5A4D9483}" type="pres">
      <dgm:prSet presAssocID="{AB83BF6D-69D0-41FD-9DE5-A66C86DD31AF}" presName="parentTextArrow" presStyleLbl="node1" presStyleIdx="3" presStyleCnt="4"/>
      <dgm:spPr/>
    </dgm:pt>
  </dgm:ptLst>
  <dgm:cxnLst>
    <dgm:cxn modelId="{730C763C-218E-4ABC-B5F4-9E4C633F00BE}" srcId="{4E62FE99-783B-43C9-B791-644B37E91E5D}" destId="{AB83BF6D-69D0-41FD-9DE5-A66C86DD31AF}" srcOrd="0" destOrd="0" parTransId="{86857FBC-ADE3-4983-A5BF-A88A3774114D}" sibTransId="{3F0B5065-B67B-4F1B-B84C-BE5819EFA888}"/>
    <dgm:cxn modelId="{CCED624E-5175-4E9D-9051-0E2DAA591D75}" type="presOf" srcId="{0D5130DD-D1B4-470A-A40A-52FA26202209}" destId="{3CC71D60-A77B-42D2-AAA0-24B993F906D6}" srcOrd="0" destOrd="0" presId="urn:microsoft.com/office/officeart/2005/8/layout/process4"/>
    <dgm:cxn modelId="{CA893A7A-28C3-4841-B86C-C3CA2A4BA5A3}" type="presOf" srcId="{4E62FE99-783B-43C9-B791-644B37E91E5D}" destId="{5FBECC82-139D-4BCD-A765-8FADE651B76B}" srcOrd="0" destOrd="0" presId="urn:microsoft.com/office/officeart/2005/8/layout/process4"/>
    <dgm:cxn modelId="{ECF503AB-894E-439C-A86C-CEB9C92B2EEC}" type="presOf" srcId="{AB83BF6D-69D0-41FD-9DE5-A66C86DD31AF}" destId="{7FAF0212-36A9-42CD-98E7-D65E5A4D9483}" srcOrd="0" destOrd="0" presId="urn:microsoft.com/office/officeart/2005/8/layout/process4"/>
    <dgm:cxn modelId="{C666F9AB-ADD0-407A-AB89-1947F3233F30}" type="presOf" srcId="{0BDF4CD0-41F5-4B04-97B1-3F0C9B5DE371}" destId="{8696EDA0-A61B-47F2-B5AD-12769937869B}" srcOrd="0" destOrd="0" presId="urn:microsoft.com/office/officeart/2005/8/layout/process4"/>
    <dgm:cxn modelId="{422837B3-1011-449B-9E22-C93B8D1529A1}" type="presOf" srcId="{8C4FEA55-9C50-42A5-9494-B12CEB5C3FF1}" destId="{87BABD65-9AB4-46C7-894F-59E0A22A7272}" srcOrd="0" destOrd="0" presId="urn:microsoft.com/office/officeart/2005/8/layout/process4"/>
    <dgm:cxn modelId="{C03139D8-79F6-4F66-BDEB-1E26DFF76D65}" srcId="{4E62FE99-783B-43C9-B791-644B37E91E5D}" destId="{0BDF4CD0-41F5-4B04-97B1-3F0C9B5DE371}" srcOrd="3" destOrd="0" parTransId="{2183F4A7-A23B-4DD7-9783-4FBDCA794D52}" sibTransId="{D33719D4-A36D-40B9-B8F9-D892E7050B20}"/>
    <dgm:cxn modelId="{C5CAE7EB-F1CA-4F80-955E-7369BFD0AAE2}" srcId="{4E62FE99-783B-43C9-B791-644B37E91E5D}" destId="{0D5130DD-D1B4-470A-A40A-52FA26202209}" srcOrd="2" destOrd="0" parTransId="{98D43863-8E98-4959-B684-E9B16DB0B325}" sibTransId="{C71098A1-DFBD-4B59-8CB0-4851D836498C}"/>
    <dgm:cxn modelId="{E3EE5BF3-3882-4693-8DFA-725922D56439}" srcId="{4E62FE99-783B-43C9-B791-644B37E91E5D}" destId="{8C4FEA55-9C50-42A5-9494-B12CEB5C3FF1}" srcOrd="1" destOrd="0" parTransId="{00FA8EB6-62BF-49C7-9230-75D8E6324A5A}" sibTransId="{EA0AC4CC-667B-4CFE-97DF-B138673F3E59}"/>
    <dgm:cxn modelId="{AEBFEB5C-278B-44AF-B11A-0DF0365A94B8}" type="presParOf" srcId="{5FBECC82-139D-4BCD-A765-8FADE651B76B}" destId="{33BCA4EF-7662-4866-8902-282595485FEB}" srcOrd="0" destOrd="0" presId="urn:microsoft.com/office/officeart/2005/8/layout/process4"/>
    <dgm:cxn modelId="{6CA37E28-ABDA-4E4E-8C8A-C39D77181A24}" type="presParOf" srcId="{33BCA4EF-7662-4866-8902-282595485FEB}" destId="{8696EDA0-A61B-47F2-B5AD-12769937869B}" srcOrd="0" destOrd="0" presId="urn:microsoft.com/office/officeart/2005/8/layout/process4"/>
    <dgm:cxn modelId="{56AAA964-075F-4341-80B9-900997B84952}" type="presParOf" srcId="{5FBECC82-139D-4BCD-A765-8FADE651B76B}" destId="{25F7486A-24BA-4DEC-97E3-BFAD29F98267}" srcOrd="1" destOrd="0" presId="urn:microsoft.com/office/officeart/2005/8/layout/process4"/>
    <dgm:cxn modelId="{75D42232-2BDD-4996-9C87-A175E5B190D1}" type="presParOf" srcId="{5FBECC82-139D-4BCD-A765-8FADE651B76B}" destId="{31358A82-4FAF-41BC-AA26-84599B2AD73B}" srcOrd="2" destOrd="0" presId="urn:microsoft.com/office/officeart/2005/8/layout/process4"/>
    <dgm:cxn modelId="{58A6F7DE-D2BD-42D9-BF41-0890C86E99CA}" type="presParOf" srcId="{31358A82-4FAF-41BC-AA26-84599B2AD73B}" destId="{3CC71D60-A77B-42D2-AAA0-24B993F906D6}" srcOrd="0" destOrd="0" presId="urn:microsoft.com/office/officeart/2005/8/layout/process4"/>
    <dgm:cxn modelId="{2640292A-ADD4-4312-96D7-3EE21B784B31}" type="presParOf" srcId="{5FBECC82-139D-4BCD-A765-8FADE651B76B}" destId="{244479DB-8785-406A-B9D9-7BD9496E9837}" srcOrd="3" destOrd="0" presId="urn:microsoft.com/office/officeart/2005/8/layout/process4"/>
    <dgm:cxn modelId="{BC1CE7DC-9B67-4BEF-8E09-E4B595BD3B42}" type="presParOf" srcId="{5FBECC82-139D-4BCD-A765-8FADE651B76B}" destId="{64ACB8B1-3B6F-4245-9736-408D11EFD8E0}" srcOrd="4" destOrd="0" presId="urn:microsoft.com/office/officeart/2005/8/layout/process4"/>
    <dgm:cxn modelId="{95381E86-2804-48D8-AC43-0ED317F4578C}" type="presParOf" srcId="{64ACB8B1-3B6F-4245-9736-408D11EFD8E0}" destId="{87BABD65-9AB4-46C7-894F-59E0A22A7272}" srcOrd="0" destOrd="0" presId="urn:microsoft.com/office/officeart/2005/8/layout/process4"/>
    <dgm:cxn modelId="{EF424580-22E2-4F1B-8BBC-2EBAC04820E4}" type="presParOf" srcId="{5FBECC82-139D-4BCD-A765-8FADE651B76B}" destId="{DF500A4E-FACE-4ED0-AD08-1149C4D03765}" srcOrd="5" destOrd="0" presId="urn:microsoft.com/office/officeart/2005/8/layout/process4"/>
    <dgm:cxn modelId="{ADBB3190-6CD2-4183-9A06-903236A274FD}" type="presParOf" srcId="{5FBECC82-139D-4BCD-A765-8FADE651B76B}" destId="{FA17B2B6-1B76-4FC8-9F2E-9AAD794FABD9}" srcOrd="6" destOrd="0" presId="urn:microsoft.com/office/officeart/2005/8/layout/process4"/>
    <dgm:cxn modelId="{993CB668-175F-4C79-B64E-C23FDE4D4694}" type="presParOf" srcId="{FA17B2B6-1B76-4FC8-9F2E-9AAD794FABD9}" destId="{7FAF0212-36A9-42CD-98E7-D65E5A4D948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E62FE99-783B-43C9-B791-644B37E91E5D}"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it-IT"/>
        </a:p>
      </dgm:t>
    </dgm:pt>
    <dgm:pt modelId="{AB83BF6D-69D0-41FD-9DE5-A66C86DD31AF}">
      <dgm:prSet phldrT="[Testo]"/>
      <dgm:spPr/>
      <dgm:t>
        <a:bodyPr/>
        <a:lstStyle/>
        <a:p>
          <a:r>
            <a:rPr lang="it-IT" dirty="0"/>
            <a:t>Impegno</a:t>
          </a:r>
        </a:p>
      </dgm:t>
    </dgm:pt>
    <dgm:pt modelId="{86857FBC-ADE3-4983-A5BF-A88A3774114D}" type="parTrans" cxnId="{730C763C-218E-4ABC-B5F4-9E4C633F00BE}">
      <dgm:prSet/>
      <dgm:spPr/>
      <dgm:t>
        <a:bodyPr/>
        <a:lstStyle/>
        <a:p>
          <a:endParaRPr lang="it-IT"/>
        </a:p>
      </dgm:t>
    </dgm:pt>
    <dgm:pt modelId="{3F0B5065-B67B-4F1B-B84C-BE5819EFA888}" type="sibTrans" cxnId="{730C763C-218E-4ABC-B5F4-9E4C633F00BE}">
      <dgm:prSet/>
      <dgm:spPr/>
      <dgm:t>
        <a:bodyPr/>
        <a:lstStyle/>
        <a:p>
          <a:endParaRPr lang="it-IT"/>
        </a:p>
      </dgm:t>
    </dgm:pt>
    <dgm:pt modelId="{0D5130DD-D1B4-470A-A40A-52FA26202209}">
      <dgm:prSet phldrT="[Testo]"/>
      <dgm:spPr/>
      <dgm:t>
        <a:bodyPr/>
        <a:lstStyle/>
        <a:p>
          <a:r>
            <a:rPr lang="it-IT" dirty="0"/>
            <a:t>Ordinazione</a:t>
          </a:r>
        </a:p>
      </dgm:t>
    </dgm:pt>
    <dgm:pt modelId="{98D43863-8E98-4959-B684-E9B16DB0B325}" type="parTrans" cxnId="{C5CAE7EB-F1CA-4F80-955E-7369BFD0AAE2}">
      <dgm:prSet/>
      <dgm:spPr/>
      <dgm:t>
        <a:bodyPr/>
        <a:lstStyle/>
        <a:p>
          <a:endParaRPr lang="it-IT"/>
        </a:p>
      </dgm:t>
    </dgm:pt>
    <dgm:pt modelId="{C71098A1-DFBD-4B59-8CB0-4851D836498C}" type="sibTrans" cxnId="{C5CAE7EB-F1CA-4F80-955E-7369BFD0AAE2}">
      <dgm:prSet/>
      <dgm:spPr/>
      <dgm:t>
        <a:bodyPr/>
        <a:lstStyle/>
        <a:p>
          <a:endParaRPr lang="it-IT"/>
        </a:p>
      </dgm:t>
    </dgm:pt>
    <dgm:pt modelId="{8C4FEA55-9C50-42A5-9494-B12CEB5C3FF1}">
      <dgm:prSet phldrT="[Testo]"/>
      <dgm:spPr/>
      <dgm:t>
        <a:bodyPr/>
        <a:lstStyle/>
        <a:p>
          <a:r>
            <a:rPr lang="it-IT" dirty="0"/>
            <a:t>Liquidazione</a:t>
          </a:r>
        </a:p>
      </dgm:t>
    </dgm:pt>
    <dgm:pt modelId="{00FA8EB6-62BF-49C7-9230-75D8E6324A5A}" type="parTrans" cxnId="{E3EE5BF3-3882-4693-8DFA-725922D56439}">
      <dgm:prSet/>
      <dgm:spPr/>
      <dgm:t>
        <a:bodyPr/>
        <a:lstStyle/>
        <a:p>
          <a:endParaRPr lang="it-IT"/>
        </a:p>
      </dgm:t>
    </dgm:pt>
    <dgm:pt modelId="{EA0AC4CC-667B-4CFE-97DF-B138673F3E59}" type="sibTrans" cxnId="{E3EE5BF3-3882-4693-8DFA-725922D56439}">
      <dgm:prSet/>
      <dgm:spPr/>
      <dgm:t>
        <a:bodyPr/>
        <a:lstStyle/>
        <a:p>
          <a:endParaRPr lang="it-IT"/>
        </a:p>
      </dgm:t>
    </dgm:pt>
    <dgm:pt modelId="{0BDF4CD0-41F5-4B04-97B1-3F0C9B5DE371}">
      <dgm:prSet phldrT="[Testo]"/>
      <dgm:spPr/>
      <dgm:t>
        <a:bodyPr/>
        <a:lstStyle/>
        <a:p>
          <a:r>
            <a:rPr lang="it-IT" dirty="0"/>
            <a:t>Pagamento</a:t>
          </a:r>
        </a:p>
      </dgm:t>
    </dgm:pt>
    <dgm:pt modelId="{2183F4A7-A23B-4DD7-9783-4FBDCA794D52}" type="parTrans" cxnId="{C03139D8-79F6-4F66-BDEB-1E26DFF76D65}">
      <dgm:prSet/>
      <dgm:spPr/>
      <dgm:t>
        <a:bodyPr/>
        <a:lstStyle/>
        <a:p>
          <a:endParaRPr lang="it-IT"/>
        </a:p>
      </dgm:t>
    </dgm:pt>
    <dgm:pt modelId="{D33719D4-A36D-40B9-B8F9-D892E7050B20}" type="sibTrans" cxnId="{C03139D8-79F6-4F66-BDEB-1E26DFF76D65}">
      <dgm:prSet/>
      <dgm:spPr/>
      <dgm:t>
        <a:bodyPr/>
        <a:lstStyle/>
        <a:p>
          <a:endParaRPr lang="it-IT"/>
        </a:p>
      </dgm:t>
    </dgm:pt>
    <dgm:pt modelId="{5FBECC82-139D-4BCD-A765-8FADE651B76B}" type="pres">
      <dgm:prSet presAssocID="{4E62FE99-783B-43C9-B791-644B37E91E5D}" presName="Name0" presStyleCnt="0">
        <dgm:presLayoutVars>
          <dgm:dir/>
          <dgm:animLvl val="lvl"/>
          <dgm:resizeHandles val="exact"/>
        </dgm:presLayoutVars>
      </dgm:prSet>
      <dgm:spPr/>
    </dgm:pt>
    <dgm:pt modelId="{33BCA4EF-7662-4866-8902-282595485FEB}" type="pres">
      <dgm:prSet presAssocID="{0BDF4CD0-41F5-4B04-97B1-3F0C9B5DE371}" presName="boxAndChildren" presStyleCnt="0"/>
      <dgm:spPr/>
    </dgm:pt>
    <dgm:pt modelId="{8696EDA0-A61B-47F2-B5AD-12769937869B}" type="pres">
      <dgm:prSet presAssocID="{0BDF4CD0-41F5-4B04-97B1-3F0C9B5DE371}" presName="parentTextBox" presStyleLbl="node1" presStyleIdx="0" presStyleCnt="4"/>
      <dgm:spPr/>
    </dgm:pt>
    <dgm:pt modelId="{25F7486A-24BA-4DEC-97E3-BFAD29F98267}" type="pres">
      <dgm:prSet presAssocID="{C71098A1-DFBD-4B59-8CB0-4851D836498C}" presName="sp" presStyleCnt="0"/>
      <dgm:spPr/>
    </dgm:pt>
    <dgm:pt modelId="{31358A82-4FAF-41BC-AA26-84599B2AD73B}" type="pres">
      <dgm:prSet presAssocID="{0D5130DD-D1B4-470A-A40A-52FA26202209}" presName="arrowAndChildren" presStyleCnt="0"/>
      <dgm:spPr/>
    </dgm:pt>
    <dgm:pt modelId="{3CC71D60-A77B-42D2-AAA0-24B993F906D6}" type="pres">
      <dgm:prSet presAssocID="{0D5130DD-D1B4-470A-A40A-52FA26202209}" presName="parentTextArrow" presStyleLbl="node1" presStyleIdx="1" presStyleCnt="4"/>
      <dgm:spPr/>
    </dgm:pt>
    <dgm:pt modelId="{244479DB-8785-406A-B9D9-7BD9496E9837}" type="pres">
      <dgm:prSet presAssocID="{EA0AC4CC-667B-4CFE-97DF-B138673F3E59}" presName="sp" presStyleCnt="0"/>
      <dgm:spPr/>
    </dgm:pt>
    <dgm:pt modelId="{64ACB8B1-3B6F-4245-9736-408D11EFD8E0}" type="pres">
      <dgm:prSet presAssocID="{8C4FEA55-9C50-42A5-9494-B12CEB5C3FF1}" presName="arrowAndChildren" presStyleCnt="0"/>
      <dgm:spPr/>
    </dgm:pt>
    <dgm:pt modelId="{87BABD65-9AB4-46C7-894F-59E0A22A7272}" type="pres">
      <dgm:prSet presAssocID="{8C4FEA55-9C50-42A5-9494-B12CEB5C3FF1}" presName="parentTextArrow" presStyleLbl="node1" presStyleIdx="2" presStyleCnt="4"/>
      <dgm:spPr/>
    </dgm:pt>
    <dgm:pt modelId="{DF500A4E-FACE-4ED0-AD08-1149C4D03765}" type="pres">
      <dgm:prSet presAssocID="{3F0B5065-B67B-4F1B-B84C-BE5819EFA888}" presName="sp" presStyleCnt="0"/>
      <dgm:spPr/>
    </dgm:pt>
    <dgm:pt modelId="{FA17B2B6-1B76-4FC8-9F2E-9AAD794FABD9}" type="pres">
      <dgm:prSet presAssocID="{AB83BF6D-69D0-41FD-9DE5-A66C86DD31AF}" presName="arrowAndChildren" presStyleCnt="0"/>
      <dgm:spPr/>
    </dgm:pt>
    <dgm:pt modelId="{7FAF0212-36A9-42CD-98E7-D65E5A4D9483}" type="pres">
      <dgm:prSet presAssocID="{AB83BF6D-69D0-41FD-9DE5-A66C86DD31AF}" presName="parentTextArrow" presStyleLbl="node1" presStyleIdx="3" presStyleCnt="4"/>
      <dgm:spPr/>
    </dgm:pt>
  </dgm:ptLst>
  <dgm:cxnLst>
    <dgm:cxn modelId="{7F772833-D5C7-4147-BC4E-499159692D89}" type="presOf" srcId="{4E62FE99-783B-43C9-B791-644B37E91E5D}" destId="{5FBECC82-139D-4BCD-A765-8FADE651B76B}" srcOrd="0" destOrd="0" presId="urn:microsoft.com/office/officeart/2005/8/layout/process4"/>
    <dgm:cxn modelId="{5DD8E635-92E1-425A-B3DD-70AD45B1A55C}" type="presOf" srcId="{AB83BF6D-69D0-41FD-9DE5-A66C86DD31AF}" destId="{7FAF0212-36A9-42CD-98E7-D65E5A4D9483}" srcOrd="0" destOrd="0" presId="urn:microsoft.com/office/officeart/2005/8/layout/process4"/>
    <dgm:cxn modelId="{730C763C-218E-4ABC-B5F4-9E4C633F00BE}" srcId="{4E62FE99-783B-43C9-B791-644B37E91E5D}" destId="{AB83BF6D-69D0-41FD-9DE5-A66C86DD31AF}" srcOrd="0" destOrd="0" parTransId="{86857FBC-ADE3-4983-A5BF-A88A3774114D}" sibTransId="{3F0B5065-B67B-4F1B-B84C-BE5819EFA888}"/>
    <dgm:cxn modelId="{755F3079-1E0E-46AB-9C15-9E85EB23CF6B}" type="presOf" srcId="{8C4FEA55-9C50-42A5-9494-B12CEB5C3FF1}" destId="{87BABD65-9AB4-46C7-894F-59E0A22A7272}" srcOrd="0" destOrd="0" presId="urn:microsoft.com/office/officeart/2005/8/layout/process4"/>
    <dgm:cxn modelId="{B7E16ED2-F7BC-434A-807A-BCFCD4A27344}" type="presOf" srcId="{0BDF4CD0-41F5-4B04-97B1-3F0C9B5DE371}" destId="{8696EDA0-A61B-47F2-B5AD-12769937869B}" srcOrd="0" destOrd="0" presId="urn:microsoft.com/office/officeart/2005/8/layout/process4"/>
    <dgm:cxn modelId="{C03139D8-79F6-4F66-BDEB-1E26DFF76D65}" srcId="{4E62FE99-783B-43C9-B791-644B37E91E5D}" destId="{0BDF4CD0-41F5-4B04-97B1-3F0C9B5DE371}" srcOrd="3" destOrd="0" parTransId="{2183F4A7-A23B-4DD7-9783-4FBDCA794D52}" sibTransId="{D33719D4-A36D-40B9-B8F9-D892E7050B20}"/>
    <dgm:cxn modelId="{8B4355DE-CE60-42EF-AE62-9A394D414DCA}" type="presOf" srcId="{0D5130DD-D1B4-470A-A40A-52FA26202209}" destId="{3CC71D60-A77B-42D2-AAA0-24B993F906D6}" srcOrd="0" destOrd="0" presId="urn:microsoft.com/office/officeart/2005/8/layout/process4"/>
    <dgm:cxn modelId="{C5CAE7EB-F1CA-4F80-955E-7369BFD0AAE2}" srcId="{4E62FE99-783B-43C9-B791-644B37E91E5D}" destId="{0D5130DD-D1B4-470A-A40A-52FA26202209}" srcOrd="2" destOrd="0" parTransId="{98D43863-8E98-4959-B684-E9B16DB0B325}" sibTransId="{C71098A1-DFBD-4B59-8CB0-4851D836498C}"/>
    <dgm:cxn modelId="{E3EE5BF3-3882-4693-8DFA-725922D56439}" srcId="{4E62FE99-783B-43C9-B791-644B37E91E5D}" destId="{8C4FEA55-9C50-42A5-9494-B12CEB5C3FF1}" srcOrd="1" destOrd="0" parTransId="{00FA8EB6-62BF-49C7-9230-75D8E6324A5A}" sibTransId="{EA0AC4CC-667B-4CFE-97DF-B138673F3E59}"/>
    <dgm:cxn modelId="{85680BCA-8097-40DC-BFEF-B7F59F32E207}" type="presParOf" srcId="{5FBECC82-139D-4BCD-A765-8FADE651B76B}" destId="{33BCA4EF-7662-4866-8902-282595485FEB}" srcOrd="0" destOrd="0" presId="urn:microsoft.com/office/officeart/2005/8/layout/process4"/>
    <dgm:cxn modelId="{65015033-5298-429E-B576-76E67B61C5CB}" type="presParOf" srcId="{33BCA4EF-7662-4866-8902-282595485FEB}" destId="{8696EDA0-A61B-47F2-B5AD-12769937869B}" srcOrd="0" destOrd="0" presId="urn:microsoft.com/office/officeart/2005/8/layout/process4"/>
    <dgm:cxn modelId="{FB226FFF-43AF-42E8-98CE-78774EC7317D}" type="presParOf" srcId="{5FBECC82-139D-4BCD-A765-8FADE651B76B}" destId="{25F7486A-24BA-4DEC-97E3-BFAD29F98267}" srcOrd="1" destOrd="0" presId="urn:microsoft.com/office/officeart/2005/8/layout/process4"/>
    <dgm:cxn modelId="{1C156591-DEE3-448E-985E-43B3F95B0AD5}" type="presParOf" srcId="{5FBECC82-139D-4BCD-A765-8FADE651B76B}" destId="{31358A82-4FAF-41BC-AA26-84599B2AD73B}" srcOrd="2" destOrd="0" presId="urn:microsoft.com/office/officeart/2005/8/layout/process4"/>
    <dgm:cxn modelId="{D154B6B8-FB19-4872-9B04-D3AA6AE82B0D}" type="presParOf" srcId="{31358A82-4FAF-41BC-AA26-84599B2AD73B}" destId="{3CC71D60-A77B-42D2-AAA0-24B993F906D6}" srcOrd="0" destOrd="0" presId="urn:microsoft.com/office/officeart/2005/8/layout/process4"/>
    <dgm:cxn modelId="{2CDA8531-2878-43F4-8633-A01849BE21ED}" type="presParOf" srcId="{5FBECC82-139D-4BCD-A765-8FADE651B76B}" destId="{244479DB-8785-406A-B9D9-7BD9496E9837}" srcOrd="3" destOrd="0" presId="urn:microsoft.com/office/officeart/2005/8/layout/process4"/>
    <dgm:cxn modelId="{09CBCBB1-F970-4CCC-AA94-548FDF6ECEE3}" type="presParOf" srcId="{5FBECC82-139D-4BCD-A765-8FADE651B76B}" destId="{64ACB8B1-3B6F-4245-9736-408D11EFD8E0}" srcOrd="4" destOrd="0" presId="urn:microsoft.com/office/officeart/2005/8/layout/process4"/>
    <dgm:cxn modelId="{9C5F8F56-E399-41B8-89B9-1C2E562437F4}" type="presParOf" srcId="{64ACB8B1-3B6F-4245-9736-408D11EFD8E0}" destId="{87BABD65-9AB4-46C7-894F-59E0A22A7272}" srcOrd="0" destOrd="0" presId="urn:microsoft.com/office/officeart/2005/8/layout/process4"/>
    <dgm:cxn modelId="{41AA39D5-5F30-409F-B626-AEA2B3700C9D}" type="presParOf" srcId="{5FBECC82-139D-4BCD-A765-8FADE651B76B}" destId="{DF500A4E-FACE-4ED0-AD08-1149C4D03765}" srcOrd="5" destOrd="0" presId="urn:microsoft.com/office/officeart/2005/8/layout/process4"/>
    <dgm:cxn modelId="{DB020B85-439C-45E1-B27D-4428DE42745B}" type="presParOf" srcId="{5FBECC82-139D-4BCD-A765-8FADE651B76B}" destId="{FA17B2B6-1B76-4FC8-9F2E-9AAD794FABD9}" srcOrd="6" destOrd="0" presId="urn:microsoft.com/office/officeart/2005/8/layout/process4"/>
    <dgm:cxn modelId="{539F55C6-CE0B-40FA-A2EB-0A328F4F799D}" type="presParOf" srcId="{FA17B2B6-1B76-4FC8-9F2E-9AAD794FABD9}" destId="{7FAF0212-36A9-42CD-98E7-D65E5A4D948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0DD923E-07A7-43B5-B01E-03180A35D57B}"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8BCC325E-1F4D-4020-82A2-84CC22E7EFF3}">
      <dgm:prSet phldrT="[Testo]"/>
      <dgm:spPr/>
      <dgm:t>
        <a:bodyPr/>
        <a:lstStyle/>
        <a:p>
          <a:r>
            <a:rPr lang="it-IT" dirty="0"/>
            <a:t>Risultato di amministrazione</a:t>
          </a:r>
        </a:p>
      </dgm:t>
    </dgm:pt>
    <dgm:pt modelId="{F5940333-A2C9-4373-AE34-CB21C172B64A}" type="parTrans" cxnId="{5C16FCF1-E047-4E7B-92CE-B440051D69C9}">
      <dgm:prSet/>
      <dgm:spPr/>
      <dgm:t>
        <a:bodyPr/>
        <a:lstStyle/>
        <a:p>
          <a:endParaRPr lang="it-IT"/>
        </a:p>
      </dgm:t>
    </dgm:pt>
    <dgm:pt modelId="{9BD2173C-F55C-43F1-914A-C6A74C763103}" type="sibTrans" cxnId="{5C16FCF1-E047-4E7B-92CE-B440051D69C9}">
      <dgm:prSet/>
      <dgm:spPr/>
      <dgm:t>
        <a:bodyPr/>
        <a:lstStyle/>
        <a:p>
          <a:endParaRPr lang="it-IT"/>
        </a:p>
      </dgm:t>
    </dgm:pt>
    <dgm:pt modelId="{95FF2C6B-A518-4A79-BD51-D0938BA17C7D}">
      <dgm:prSet phldrT="[Testo]"/>
      <dgm:spPr/>
      <dgm:t>
        <a:bodyPr/>
        <a:lstStyle/>
        <a:p>
          <a:r>
            <a:rPr lang="it-IT" dirty="0"/>
            <a:t>Fondi liberi</a:t>
          </a:r>
        </a:p>
      </dgm:t>
    </dgm:pt>
    <dgm:pt modelId="{30E324B0-E973-46D2-85E4-5E0D9CDB9A2C}" type="parTrans" cxnId="{C1B91ABC-6457-4369-80B1-28CA0B35CF06}">
      <dgm:prSet/>
      <dgm:spPr/>
      <dgm:t>
        <a:bodyPr/>
        <a:lstStyle/>
        <a:p>
          <a:endParaRPr lang="it-IT"/>
        </a:p>
      </dgm:t>
    </dgm:pt>
    <dgm:pt modelId="{E4BFAB12-07CF-4E24-B401-218E0C56CBB3}" type="sibTrans" cxnId="{C1B91ABC-6457-4369-80B1-28CA0B35CF06}">
      <dgm:prSet/>
      <dgm:spPr/>
      <dgm:t>
        <a:bodyPr/>
        <a:lstStyle/>
        <a:p>
          <a:endParaRPr lang="it-IT"/>
        </a:p>
      </dgm:t>
    </dgm:pt>
    <dgm:pt modelId="{2638357E-6ABC-47DC-80D5-2ABAA470F023}">
      <dgm:prSet phldrT="[Testo]"/>
      <dgm:spPr/>
      <dgm:t>
        <a:bodyPr/>
        <a:lstStyle/>
        <a:p>
          <a:r>
            <a:rPr lang="it-IT" dirty="0"/>
            <a:t>Fondi accantonati</a:t>
          </a:r>
        </a:p>
      </dgm:t>
    </dgm:pt>
    <dgm:pt modelId="{1F3C2475-2DC7-4F03-AA5F-EB9381C1D660}" type="parTrans" cxnId="{05D59038-F735-4D9E-8AD2-ED83EF8EE18B}">
      <dgm:prSet/>
      <dgm:spPr/>
      <dgm:t>
        <a:bodyPr/>
        <a:lstStyle/>
        <a:p>
          <a:endParaRPr lang="it-IT"/>
        </a:p>
      </dgm:t>
    </dgm:pt>
    <dgm:pt modelId="{5D4BCC0F-631F-421A-A4D6-C9484FBBA799}" type="sibTrans" cxnId="{05D59038-F735-4D9E-8AD2-ED83EF8EE18B}">
      <dgm:prSet/>
      <dgm:spPr/>
      <dgm:t>
        <a:bodyPr/>
        <a:lstStyle/>
        <a:p>
          <a:endParaRPr lang="it-IT"/>
        </a:p>
      </dgm:t>
    </dgm:pt>
    <dgm:pt modelId="{FE9DB09D-ADAB-49AB-A4AF-433876873439}">
      <dgm:prSet phldrT="[Testo]"/>
      <dgm:spPr/>
      <dgm:t>
        <a:bodyPr/>
        <a:lstStyle/>
        <a:p>
          <a:r>
            <a:rPr lang="it-IT" dirty="0"/>
            <a:t>Fondi destinati agli investimenti</a:t>
          </a:r>
        </a:p>
      </dgm:t>
    </dgm:pt>
    <dgm:pt modelId="{7BCEBAF3-BB6A-4198-A8B8-9A701FF18FB1}" type="parTrans" cxnId="{AA9C469F-90BD-4199-9F75-401FC21D24FA}">
      <dgm:prSet/>
      <dgm:spPr/>
      <dgm:t>
        <a:bodyPr/>
        <a:lstStyle/>
        <a:p>
          <a:endParaRPr lang="it-IT"/>
        </a:p>
      </dgm:t>
    </dgm:pt>
    <dgm:pt modelId="{A6EBCF94-E93C-4E8E-A97F-3EE79FBEE525}" type="sibTrans" cxnId="{AA9C469F-90BD-4199-9F75-401FC21D24FA}">
      <dgm:prSet/>
      <dgm:spPr/>
      <dgm:t>
        <a:bodyPr/>
        <a:lstStyle/>
        <a:p>
          <a:endParaRPr lang="it-IT"/>
        </a:p>
      </dgm:t>
    </dgm:pt>
    <dgm:pt modelId="{43F86C1E-5FFB-42D9-8A88-2AB5587A3DDE}">
      <dgm:prSet phldrT="[Testo]"/>
      <dgm:spPr/>
      <dgm:t>
        <a:bodyPr/>
        <a:lstStyle/>
        <a:p>
          <a:r>
            <a:rPr lang="it-IT" dirty="0"/>
            <a:t>Fondi vincolati</a:t>
          </a:r>
        </a:p>
      </dgm:t>
    </dgm:pt>
    <dgm:pt modelId="{6719B037-5C4A-43B3-B13F-A879B15BBFF0}" type="parTrans" cxnId="{3F8C6A4B-08E8-4EB8-AF06-CC807B06C2D6}">
      <dgm:prSet/>
      <dgm:spPr/>
      <dgm:t>
        <a:bodyPr/>
        <a:lstStyle/>
        <a:p>
          <a:endParaRPr lang="it-IT"/>
        </a:p>
      </dgm:t>
    </dgm:pt>
    <dgm:pt modelId="{4FBEB939-D0FB-484E-ADF4-0DDD89B60EA6}" type="sibTrans" cxnId="{3F8C6A4B-08E8-4EB8-AF06-CC807B06C2D6}">
      <dgm:prSet/>
      <dgm:spPr/>
      <dgm:t>
        <a:bodyPr/>
        <a:lstStyle/>
        <a:p>
          <a:endParaRPr lang="it-IT"/>
        </a:p>
      </dgm:t>
    </dgm:pt>
    <dgm:pt modelId="{932D47D0-A4A3-4679-A3AF-45A5E005B02A}" type="pres">
      <dgm:prSet presAssocID="{20DD923E-07A7-43B5-B01E-03180A35D57B}" presName="diagram" presStyleCnt="0">
        <dgm:presLayoutVars>
          <dgm:chPref val="1"/>
          <dgm:dir/>
          <dgm:animOne val="branch"/>
          <dgm:animLvl val="lvl"/>
          <dgm:resizeHandles/>
        </dgm:presLayoutVars>
      </dgm:prSet>
      <dgm:spPr/>
    </dgm:pt>
    <dgm:pt modelId="{13484298-E339-4F3D-9B66-46AB3C057C29}" type="pres">
      <dgm:prSet presAssocID="{8BCC325E-1F4D-4020-82A2-84CC22E7EFF3}" presName="root" presStyleCnt="0"/>
      <dgm:spPr/>
    </dgm:pt>
    <dgm:pt modelId="{9E9E87B9-060E-4268-ADC5-F19201FDD2CE}" type="pres">
      <dgm:prSet presAssocID="{8BCC325E-1F4D-4020-82A2-84CC22E7EFF3}" presName="rootComposite" presStyleCnt="0"/>
      <dgm:spPr/>
    </dgm:pt>
    <dgm:pt modelId="{5B04E3E0-8202-460F-AEE3-1B2F014EF6D7}" type="pres">
      <dgm:prSet presAssocID="{8BCC325E-1F4D-4020-82A2-84CC22E7EFF3}" presName="rootText" presStyleLbl="node1" presStyleIdx="0" presStyleCnt="1"/>
      <dgm:spPr/>
    </dgm:pt>
    <dgm:pt modelId="{31D9DB0C-9E4B-4DEC-963C-E36289E1CD69}" type="pres">
      <dgm:prSet presAssocID="{8BCC325E-1F4D-4020-82A2-84CC22E7EFF3}" presName="rootConnector" presStyleLbl="node1" presStyleIdx="0" presStyleCnt="1"/>
      <dgm:spPr/>
    </dgm:pt>
    <dgm:pt modelId="{DF0A5179-DA69-41BD-B6F5-8484C11EA9D5}" type="pres">
      <dgm:prSet presAssocID="{8BCC325E-1F4D-4020-82A2-84CC22E7EFF3}" presName="childShape" presStyleCnt="0"/>
      <dgm:spPr/>
    </dgm:pt>
    <dgm:pt modelId="{1DA9BC51-DC94-403B-B995-EA065167ABD9}" type="pres">
      <dgm:prSet presAssocID="{30E324B0-E973-46D2-85E4-5E0D9CDB9A2C}" presName="Name13" presStyleLbl="parChTrans1D2" presStyleIdx="0" presStyleCnt="4"/>
      <dgm:spPr/>
    </dgm:pt>
    <dgm:pt modelId="{ADFE9449-8BF6-4DB0-BC29-F08C578C27B7}" type="pres">
      <dgm:prSet presAssocID="{95FF2C6B-A518-4A79-BD51-D0938BA17C7D}" presName="childText" presStyleLbl="bgAcc1" presStyleIdx="0" presStyleCnt="4">
        <dgm:presLayoutVars>
          <dgm:bulletEnabled val="1"/>
        </dgm:presLayoutVars>
      </dgm:prSet>
      <dgm:spPr/>
    </dgm:pt>
    <dgm:pt modelId="{A4A83D70-BF67-4B37-8B13-F486D408BF0A}" type="pres">
      <dgm:prSet presAssocID="{1F3C2475-2DC7-4F03-AA5F-EB9381C1D660}" presName="Name13" presStyleLbl="parChTrans1D2" presStyleIdx="1" presStyleCnt="4"/>
      <dgm:spPr/>
    </dgm:pt>
    <dgm:pt modelId="{91145253-9903-4769-9BA3-256E53991FC6}" type="pres">
      <dgm:prSet presAssocID="{2638357E-6ABC-47DC-80D5-2ABAA470F023}" presName="childText" presStyleLbl="bgAcc1" presStyleIdx="1" presStyleCnt="4">
        <dgm:presLayoutVars>
          <dgm:bulletEnabled val="1"/>
        </dgm:presLayoutVars>
      </dgm:prSet>
      <dgm:spPr/>
    </dgm:pt>
    <dgm:pt modelId="{87E740D4-DDED-4F94-95F0-1469155FB584}" type="pres">
      <dgm:prSet presAssocID="{7BCEBAF3-BB6A-4198-A8B8-9A701FF18FB1}" presName="Name13" presStyleLbl="parChTrans1D2" presStyleIdx="2" presStyleCnt="4"/>
      <dgm:spPr/>
    </dgm:pt>
    <dgm:pt modelId="{C43E5FBB-BEDE-4908-B2D0-21DAF5F57808}" type="pres">
      <dgm:prSet presAssocID="{FE9DB09D-ADAB-49AB-A4AF-433876873439}" presName="childText" presStyleLbl="bgAcc1" presStyleIdx="2" presStyleCnt="4">
        <dgm:presLayoutVars>
          <dgm:bulletEnabled val="1"/>
        </dgm:presLayoutVars>
      </dgm:prSet>
      <dgm:spPr/>
    </dgm:pt>
    <dgm:pt modelId="{8A75B03B-9202-471F-A0A2-A74E2F3248E7}" type="pres">
      <dgm:prSet presAssocID="{6719B037-5C4A-43B3-B13F-A879B15BBFF0}" presName="Name13" presStyleLbl="parChTrans1D2" presStyleIdx="3" presStyleCnt="4"/>
      <dgm:spPr/>
    </dgm:pt>
    <dgm:pt modelId="{873098BB-362A-4E6C-9531-8BC6AF5AD577}" type="pres">
      <dgm:prSet presAssocID="{43F86C1E-5FFB-42D9-8A88-2AB5587A3DDE}" presName="childText" presStyleLbl="bgAcc1" presStyleIdx="3" presStyleCnt="4">
        <dgm:presLayoutVars>
          <dgm:bulletEnabled val="1"/>
        </dgm:presLayoutVars>
      </dgm:prSet>
      <dgm:spPr/>
    </dgm:pt>
  </dgm:ptLst>
  <dgm:cxnLst>
    <dgm:cxn modelId="{518AEB10-6ACA-4D49-BACA-4EAAE52EE48D}" type="presOf" srcId="{7BCEBAF3-BB6A-4198-A8B8-9A701FF18FB1}" destId="{87E740D4-DDED-4F94-95F0-1469155FB584}" srcOrd="0" destOrd="0" presId="urn:microsoft.com/office/officeart/2005/8/layout/hierarchy3"/>
    <dgm:cxn modelId="{D8529A1A-CA91-4926-B7C9-F9E7ABCE6300}" type="presOf" srcId="{8BCC325E-1F4D-4020-82A2-84CC22E7EFF3}" destId="{31D9DB0C-9E4B-4DEC-963C-E36289E1CD69}" srcOrd="1" destOrd="0" presId="urn:microsoft.com/office/officeart/2005/8/layout/hierarchy3"/>
    <dgm:cxn modelId="{9443171D-E46C-488E-817E-79BEEE44423E}" type="presOf" srcId="{43F86C1E-5FFB-42D9-8A88-2AB5587A3DDE}" destId="{873098BB-362A-4E6C-9531-8BC6AF5AD577}" srcOrd="0" destOrd="0" presId="urn:microsoft.com/office/officeart/2005/8/layout/hierarchy3"/>
    <dgm:cxn modelId="{FF606A32-86A3-47BF-938F-32E928487569}" type="presOf" srcId="{95FF2C6B-A518-4A79-BD51-D0938BA17C7D}" destId="{ADFE9449-8BF6-4DB0-BC29-F08C578C27B7}" srcOrd="0" destOrd="0" presId="urn:microsoft.com/office/officeart/2005/8/layout/hierarchy3"/>
    <dgm:cxn modelId="{05D59038-F735-4D9E-8AD2-ED83EF8EE18B}" srcId="{8BCC325E-1F4D-4020-82A2-84CC22E7EFF3}" destId="{2638357E-6ABC-47DC-80D5-2ABAA470F023}" srcOrd="1" destOrd="0" parTransId="{1F3C2475-2DC7-4F03-AA5F-EB9381C1D660}" sibTransId="{5D4BCC0F-631F-421A-A4D6-C9484FBBA799}"/>
    <dgm:cxn modelId="{907F273C-B595-4A92-87EB-4A774857AF06}" type="presOf" srcId="{FE9DB09D-ADAB-49AB-A4AF-433876873439}" destId="{C43E5FBB-BEDE-4908-B2D0-21DAF5F57808}" srcOrd="0" destOrd="0" presId="urn:microsoft.com/office/officeart/2005/8/layout/hierarchy3"/>
    <dgm:cxn modelId="{C41F5D65-43C1-4AD8-895C-5DF6D7718F64}" type="presOf" srcId="{2638357E-6ABC-47DC-80D5-2ABAA470F023}" destId="{91145253-9903-4769-9BA3-256E53991FC6}" srcOrd="0" destOrd="0" presId="urn:microsoft.com/office/officeart/2005/8/layout/hierarchy3"/>
    <dgm:cxn modelId="{3F8C6A4B-08E8-4EB8-AF06-CC807B06C2D6}" srcId="{8BCC325E-1F4D-4020-82A2-84CC22E7EFF3}" destId="{43F86C1E-5FFB-42D9-8A88-2AB5587A3DDE}" srcOrd="3" destOrd="0" parTransId="{6719B037-5C4A-43B3-B13F-A879B15BBFF0}" sibTransId="{4FBEB939-D0FB-484E-ADF4-0DDD89B60EA6}"/>
    <dgm:cxn modelId="{B48BE972-FA59-4540-96AE-D8F2FF36FD5F}" type="presOf" srcId="{30E324B0-E973-46D2-85E4-5E0D9CDB9A2C}" destId="{1DA9BC51-DC94-403B-B995-EA065167ABD9}" srcOrd="0" destOrd="0" presId="urn:microsoft.com/office/officeart/2005/8/layout/hierarchy3"/>
    <dgm:cxn modelId="{AA9C469F-90BD-4199-9F75-401FC21D24FA}" srcId="{8BCC325E-1F4D-4020-82A2-84CC22E7EFF3}" destId="{FE9DB09D-ADAB-49AB-A4AF-433876873439}" srcOrd="2" destOrd="0" parTransId="{7BCEBAF3-BB6A-4198-A8B8-9A701FF18FB1}" sibTransId="{A6EBCF94-E93C-4E8E-A97F-3EE79FBEE525}"/>
    <dgm:cxn modelId="{03AC0FA3-E94D-47D5-987E-FA1BF52DA58D}" type="presOf" srcId="{1F3C2475-2DC7-4F03-AA5F-EB9381C1D660}" destId="{A4A83D70-BF67-4B37-8B13-F486D408BF0A}" srcOrd="0" destOrd="0" presId="urn:microsoft.com/office/officeart/2005/8/layout/hierarchy3"/>
    <dgm:cxn modelId="{566750A7-2202-412C-AA7A-FD48D4134781}" type="presOf" srcId="{20DD923E-07A7-43B5-B01E-03180A35D57B}" destId="{932D47D0-A4A3-4679-A3AF-45A5E005B02A}" srcOrd="0" destOrd="0" presId="urn:microsoft.com/office/officeart/2005/8/layout/hierarchy3"/>
    <dgm:cxn modelId="{C1B91ABC-6457-4369-80B1-28CA0B35CF06}" srcId="{8BCC325E-1F4D-4020-82A2-84CC22E7EFF3}" destId="{95FF2C6B-A518-4A79-BD51-D0938BA17C7D}" srcOrd="0" destOrd="0" parTransId="{30E324B0-E973-46D2-85E4-5E0D9CDB9A2C}" sibTransId="{E4BFAB12-07CF-4E24-B401-218E0C56CBB3}"/>
    <dgm:cxn modelId="{B9F62ED0-D61A-4ABD-AEE8-883B5A10D883}" type="presOf" srcId="{6719B037-5C4A-43B3-B13F-A879B15BBFF0}" destId="{8A75B03B-9202-471F-A0A2-A74E2F3248E7}" srcOrd="0" destOrd="0" presId="urn:microsoft.com/office/officeart/2005/8/layout/hierarchy3"/>
    <dgm:cxn modelId="{A85EE7DF-B383-4E35-A3D2-E92570426864}" type="presOf" srcId="{8BCC325E-1F4D-4020-82A2-84CC22E7EFF3}" destId="{5B04E3E0-8202-460F-AEE3-1B2F014EF6D7}" srcOrd="0" destOrd="0" presId="urn:microsoft.com/office/officeart/2005/8/layout/hierarchy3"/>
    <dgm:cxn modelId="{5C16FCF1-E047-4E7B-92CE-B440051D69C9}" srcId="{20DD923E-07A7-43B5-B01E-03180A35D57B}" destId="{8BCC325E-1F4D-4020-82A2-84CC22E7EFF3}" srcOrd="0" destOrd="0" parTransId="{F5940333-A2C9-4373-AE34-CB21C172B64A}" sibTransId="{9BD2173C-F55C-43F1-914A-C6A74C763103}"/>
    <dgm:cxn modelId="{32621F03-1CEF-465B-83B4-7591FDEFA3CC}" type="presParOf" srcId="{932D47D0-A4A3-4679-A3AF-45A5E005B02A}" destId="{13484298-E339-4F3D-9B66-46AB3C057C29}" srcOrd="0" destOrd="0" presId="urn:microsoft.com/office/officeart/2005/8/layout/hierarchy3"/>
    <dgm:cxn modelId="{D508479E-84CD-4684-A2BB-EABDA5A075B6}" type="presParOf" srcId="{13484298-E339-4F3D-9B66-46AB3C057C29}" destId="{9E9E87B9-060E-4268-ADC5-F19201FDD2CE}" srcOrd="0" destOrd="0" presId="urn:microsoft.com/office/officeart/2005/8/layout/hierarchy3"/>
    <dgm:cxn modelId="{1352F829-FCEE-4308-82AA-DD945B739E92}" type="presParOf" srcId="{9E9E87B9-060E-4268-ADC5-F19201FDD2CE}" destId="{5B04E3E0-8202-460F-AEE3-1B2F014EF6D7}" srcOrd="0" destOrd="0" presId="urn:microsoft.com/office/officeart/2005/8/layout/hierarchy3"/>
    <dgm:cxn modelId="{03409F96-F23F-481E-93F3-DD275192AAF7}" type="presParOf" srcId="{9E9E87B9-060E-4268-ADC5-F19201FDD2CE}" destId="{31D9DB0C-9E4B-4DEC-963C-E36289E1CD69}" srcOrd="1" destOrd="0" presId="urn:microsoft.com/office/officeart/2005/8/layout/hierarchy3"/>
    <dgm:cxn modelId="{F6EC8AF7-F8D9-4A8E-B606-E8C5AED1B229}" type="presParOf" srcId="{13484298-E339-4F3D-9B66-46AB3C057C29}" destId="{DF0A5179-DA69-41BD-B6F5-8484C11EA9D5}" srcOrd="1" destOrd="0" presId="urn:microsoft.com/office/officeart/2005/8/layout/hierarchy3"/>
    <dgm:cxn modelId="{90B12314-E003-414C-B188-7236A4239997}" type="presParOf" srcId="{DF0A5179-DA69-41BD-B6F5-8484C11EA9D5}" destId="{1DA9BC51-DC94-403B-B995-EA065167ABD9}" srcOrd="0" destOrd="0" presId="urn:microsoft.com/office/officeart/2005/8/layout/hierarchy3"/>
    <dgm:cxn modelId="{3FA5A50C-E5FB-4227-AD25-EB77A7D787CE}" type="presParOf" srcId="{DF0A5179-DA69-41BD-B6F5-8484C11EA9D5}" destId="{ADFE9449-8BF6-4DB0-BC29-F08C578C27B7}" srcOrd="1" destOrd="0" presId="urn:microsoft.com/office/officeart/2005/8/layout/hierarchy3"/>
    <dgm:cxn modelId="{60020AE0-858D-4582-AAAB-9141A4A630A3}" type="presParOf" srcId="{DF0A5179-DA69-41BD-B6F5-8484C11EA9D5}" destId="{A4A83D70-BF67-4B37-8B13-F486D408BF0A}" srcOrd="2" destOrd="0" presId="urn:microsoft.com/office/officeart/2005/8/layout/hierarchy3"/>
    <dgm:cxn modelId="{63E960AC-1E7B-432C-B47F-6E4EDDB8D9ED}" type="presParOf" srcId="{DF0A5179-DA69-41BD-B6F5-8484C11EA9D5}" destId="{91145253-9903-4769-9BA3-256E53991FC6}" srcOrd="3" destOrd="0" presId="urn:microsoft.com/office/officeart/2005/8/layout/hierarchy3"/>
    <dgm:cxn modelId="{E41F4CA5-8F1E-45AC-BCCE-00B696A52B15}" type="presParOf" srcId="{DF0A5179-DA69-41BD-B6F5-8484C11EA9D5}" destId="{87E740D4-DDED-4F94-95F0-1469155FB584}" srcOrd="4" destOrd="0" presId="urn:microsoft.com/office/officeart/2005/8/layout/hierarchy3"/>
    <dgm:cxn modelId="{23088434-D3B1-4BC4-985C-3A57AC6252EE}" type="presParOf" srcId="{DF0A5179-DA69-41BD-B6F5-8484C11EA9D5}" destId="{C43E5FBB-BEDE-4908-B2D0-21DAF5F57808}" srcOrd="5" destOrd="0" presId="urn:microsoft.com/office/officeart/2005/8/layout/hierarchy3"/>
    <dgm:cxn modelId="{3CE1B59E-912A-4F16-8F2A-1E11A68B4305}" type="presParOf" srcId="{DF0A5179-DA69-41BD-B6F5-8484C11EA9D5}" destId="{8A75B03B-9202-471F-A0A2-A74E2F3248E7}" srcOrd="6" destOrd="0" presId="urn:microsoft.com/office/officeart/2005/8/layout/hierarchy3"/>
    <dgm:cxn modelId="{BDE3F7E2-29FE-423A-A1A8-7CC965127624}" type="presParOf" srcId="{DF0A5179-DA69-41BD-B6F5-8484C11EA9D5}" destId="{873098BB-362A-4E6C-9531-8BC6AF5AD577}"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0DD923E-07A7-43B5-B01E-03180A35D57B}"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8BCC325E-1F4D-4020-82A2-84CC22E7EFF3}">
      <dgm:prSet phldrT="[Testo]"/>
      <dgm:spPr/>
      <dgm:t>
        <a:bodyPr/>
        <a:lstStyle/>
        <a:p>
          <a:r>
            <a:rPr lang="it-IT" dirty="0"/>
            <a:t>Risultato di amministrazione</a:t>
          </a:r>
        </a:p>
      </dgm:t>
    </dgm:pt>
    <dgm:pt modelId="{F5940333-A2C9-4373-AE34-CB21C172B64A}" type="parTrans" cxnId="{5C16FCF1-E047-4E7B-92CE-B440051D69C9}">
      <dgm:prSet/>
      <dgm:spPr/>
      <dgm:t>
        <a:bodyPr/>
        <a:lstStyle/>
        <a:p>
          <a:endParaRPr lang="it-IT"/>
        </a:p>
      </dgm:t>
    </dgm:pt>
    <dgm:pt modelId="{9BD2173C-F55C-43F1-914A-C6A74C763103}" type="sibTrans" cxnId="{5C16FCF1-E047-4E7B-92CE-B440051D69C9}">
      <dgm:prSet/>
      <dgm:spPr/>
      <dgm:t>
        <a:bodyPr/>
        <a:lstStyle/>
        <a:p>
          <a:endParaRPr lang="it-IT"/>
        </a:p>
      </dgm:t>
    </dgm:pt>
    <dgm:pt modelId="{95FF2C6B-A518-4A79-BD51-D0938BA17C7D}">
      <dgm:prSet phldrT="[Testo]"/>
      <dgm:spPr/>
      <dgm:t>
        <a:bodyPr/>
        <a:lstStyle/>
        <a:p>
          <a:r>
            <a:rPr lang="it-IT" dirty="0"/>
            <a:t>Fondi liberi</a:t>
          </a:r>
        </a:p>
      </dgm:t>
    </dgm:pt>
    <dgm:pt modelId="{30E324B0-E973-46D2-85E4-5E0D9CDB9A2C}" type="parTrans" cxnId="{C1B91ABC-6457-4369-80B1-28CA0B35CF06}">
      <dgm:prSet/>
      <dgm:spPr/>
      <dgm:t>
        <a:bodyPr/>
        <a:lstStyle/>
        <a:p>
          <a:endParaRPr lang="it-IT"/>
        </a:p>
      </dgm:t>
    </dgm:pt>
    <dgm:pt modelId="{E4BFAB12-07CF-4E24-B401-218E0C56CBB3}" type="sibTrans" cxnId="{C1B91ABC-6457-4369-80B1-28CA0B35CF06}">
      <dgm:prSet/>
      <dgm:spPr/>
      <dgm:t>
        <a:bodyPr/>
        <a:lstStyle/>
        <a:p>
          <a:endParaRPr lang="it-IT"/>
        </a:p>
      </dgm:t>
    </dgm:pt>
    <dgm:pt modelId="{2638357E-6ABC-47DC-80D5-2ABAA470F023}">
      <dgm:prSet phldrT="[Testo]"/>
      <dgm:spPr/>
      <dgm:t>
        <a:bodyPr/>
        <a:lstStyle/>
        <a:p>
          <a:r>
            <a:rPr lang="it-IT" dirty="0"/>
            <a:t>Fondi accantonati</a:t>
          </a:r>
        </a:p>
      </dgm:t>
    </dgm:pt>
    <dgm:pt modelId="{1F3C2475-2DC7-4F03-AA5F-EB9381C1D660}" type="parTrans" cxnId="{05D59038-F735-4D9E-8AD2-ED83EF8EE18B}">
      <dgm:prSet/>
      <dgm:spPr/>
      <dgm:t>
        <a:bodyPr/>
        <a:lstStyle/>
        <a:p>
          <a:endParaRPr lang="it-IT"/>
        </a:p>
      </dgm:t>
    </dgm:pt>
    <dgm:pt modelId="{5D4BCC0F-631F-421A-A4D6-C9484FBBA799}" type="sibTrans" cxnId="{05D59038-F735-4D9E-8AD2-ED83EF8EE18B}">
      <dgm:prSet/>
      <dgm:spPr/>
      <dgm:t>
        <a:bodyPr/>
        <a:lstStyle/>
        <a:p>
          <a:endParaRPr lang="it-IT"/>
        </a:p>
      </dgm:t>
    </dgm:pt>
    <dgm:pt modelId="{FE9DB09D-ADAB-49AB-A4AF-433876873439}">
      <dgm:prSet phldrT="[Testo]"/>
      <dgm:spPr/>
      <dgm:t>
        <a:bodyPr/>
        <a:lstStyle/>
        <a:p>
          <a:r>
            <a:rPr lang="it-IT" dirty="0"/>
            <a:t>Fondi destinati agli investimenti</a:t>
          </a:r>
        </a:p>
      </dgm:t>
    </dgm:pt>
    <dgm:pt modelId="{7BCEBAF3-BB6A-4198-A8B8-9A701FF18FB1}" type="parTrans" cxnId="{AA9C469F-90BD-4199-9F75-401FC21D24FA}">
      <dgm:prSet/>
      <dgm:spPr/>
      <dgm:t>
        <a:bodyPr/>
        <a:lstStyle/>
        <a:p>
          <a:endParaRPr lang="it-IT"/>
        </a:p>
      </dgm:t>
    </dgm:pt>
    <dgm:pt modelId="{A6EBCF94-E93C-4E8E-A97F-3EE79FBEE525}" type="sibTrans" cxnId="{AA9C469F-90BD-4199-9F75-401FC21D24FA}">
      <dgm:prSet/>
      <dgm:spPr/>
      <dgm:t>
        <a:bodyPr/>
        <a:lstStyle/>
        <a:p>
          <a:endParaRPr lang="it-IT"/>
        </a:p>
      </dgm:t>
    </dgm:pt>
    <dgm:pt modelId="{43F86C1E-5FFB-42D9-8A88-2AB5587A3DDE}">
      <dgm:prSet phldrT="[Testo]"/>
      <dgm:spPr/>
      <dgm:t>
        <a:bodyPr/>
        <a:lstStyle/>
        <a:p>
          <a:r>
            <a:rPr lang="it-IT" dirty="0"/>
            <a:t>Fondi vincolati</a:t>
          </a:r>
        </a:p>
      </dgm:t>
    </dgm:pt>
    <dgm:pt modelId="{6719B037-5C4A-43B3-B13F-A879B15BBFF0}" type="parTrans" cxnId="{3F8C6A4B-08E8-4EB8-AF06-CC807B06C2D6}">
      <dgm:prSet/>
      <dgm:spPr/>
      <dgm:t>
        <a:bodyPr/>
        <a:lstStyle/>
        <a:p>
          <a:endParaRPr lang="it-IT"/>
        </a:p>
      </dgm:t>
    </dgm:pt>
    <dgm:pt modelId="{4FBEB939-D0FB-484E-ADF4-0DDD89B60EA6}" type="sibTrans" cxnId="{3F8C6A4B-08E8-4EB8-AF06-CC807B06C2D6}">
      <dgm:prSet/>
      <dgm:spPr/>
      <dgm:t>
        <a:bodyPr/>
        <a:lstStyle/>
        <a:p>
          <a:endParaRPr lang="it-IT"/>
        </a:p>
      </dgm:t>
    </dgm:pt>
    <dgm:pt modelId="{932D47D0-A4A3-4679-A3AF-45A5E005B02A}" type="pres">
      <dgm:prSet presAssocID="{20DD923E-07A7-43B5-B01E-03180A35D57B}" presName="diagram" presStyleCnt="0">
        <dgm:presLayoutVars>
          <dgm:chPref val="1"/>
          <dgm:dir/>
          <dgm:animOne val="branch"/>
          <dgm:animLvl val="lvl"/>
          <dgm:resizeHandles/>
        </dgm:presLayoutVars>
      </dgm:prSet>
      <dgm:spPr/>
    </dgm:pt>
    <dgm:pt modelId="{13484298-E339-4F3D-9B66-46AB3C057C29}" type="pres">
      <dgm:prSet presAssocID="{8BCC325E-1F4D-4020-82A2-84CC22E7EFF3}" presName="root" presStyleCnt="0"/>
      <dgm:spPr/>
    </dgm:pt>
    <dgm:pt modelId="{9E9E87B9-060E-4268-ADC5-F19201FDD2CE}" type="pres">
      <dgm:prSet presAssocID="{8BCC325E-1F4D-4020-82A2-84CC22E7EFF3}" presName="rootComposite" presStyleCnt="0"/>
      <dgm:spPr/>
    </dgm:pt>
    <dgm:pt modelId="{5B04E3E0-8202-460F-AEE3-1B2F014EF6D7}" type="pres">
      <dgm:prSet presAssocID="{8BCC325E-1F4D-4020-82A2-84CC22E7EFF3}" presName="rootText" presStyleLbl="node1" presStyleIdx="0" presStyleCnt="1"/>
      <dgm:spPr/>
    </dgm:pt>
    <dgm:pt modelId="{31D9DB0C-9E4B-4DEC-963C-E36289E1CD69}" type="pres">
      <dgm:prSet presAssocID="{8BCC325E-1F4D-4020-82A2-84CC22E7EFF3}" presName="rootConnector" presStyleLbl="node1" presStyleIdx="0" presStyleCnt="1"/>
      <dgm:spPr/>
    </dgm:pt>
    <dgm:pt modelId="{DF0A5179-DA69-41BD-B6F5-8484C11EA9D5}" type="pres">
      <dgm:prSet presAssocID="{8BCC325E-1F4D-4020-82A2-84CC22E7EFF3}" presName="childShape" presStyleCnt="0"/>
      <dgm:spPr/>
    </dgm:pt>
    <dgm:pt modelId="{1DA9BC51-DC94-403B-B995-EA065167ABD9}" type="pres">
      <dgm:prSet presAssocID="{30E324B0-E973-46D2-85E4-5E0D9CDB9A2C}" presName="Name13" presStyleLbl="parChTrans1D2" presStyleIdx="0" presStyleCnt="4"/>
      <dgm:spPr/>
    </dgm:pt>
    <dgm:pt modelId="{ADFE9449-8BF6-4DB0-BC29-F08C578C27B7}" type="pres">
      <dgm:prSet presAssocID="{95FF2C6B-A518-4A79-BD51-D0938BA17C7D}" presName="childText" presStyleLbl="bgAcc1" presStyleIdx="0" presStyleCnt="4">
        <dgm:presLayoutVars>
          <dgm:bulletEnabled val="1"/>
        </dgm:presLayoutVars>
      </dgm:prSet>
      <dgm:spPr/>
    </dgm:pt>
    <dgm:pt modelId="{A4A83D70-BF67-4B37-8B13-F486D408BF0A}" type="pres">
      <dgm:prSet presAssocID="{1F3C2475-2DC7-4F03-AA5F-EB9381C1D660}" presName="Name13" presStyleLbl="parChTrans1D2" presStyleIdx="1" presStyleCnt="4"/>
      <dgm:spPr/>
    </dgm:pt>
    <dgm:pt modelId="{91145253-9903-4769-9BA3-256E53991FC6}" type="pres">
      <dgm:prSet presAssocID="{2638357E-6ABC-47DC-80D5-2ABAA470F023}" presName="childText" presStyleLbl="bgAcc1" presStyleIdx="1" presStyleCnt="4">
        <dgm:presLayoutVars>
          <dgm:bulletEnabled val="1"/>
        </dgm:presLayoutVars>
      </dgm:prSet>
      <dgm:spPr/>
    </dgm:pt>
    <dgm:pt modelId="{87E740D4-DDED-4F94-95F0-1469155FB584}" type="pres">
      <dgm:prSet presAssocID="{7BCEBAF3-BB6A-4198-A8B8-9A701FF18FB1}" presName="Name13" presStyleLbl="parChTrans1D2" presStyleIdx="2" presStyleCnt="4"/>
      <dgm:spPr/>
    </dgm:pt>
    <dgm:pt modelId="{C43E5FBB-BEDE-4908-B2D0-21DAF5F57808}" type="pres">
      <dgm:prSet presAssocID="{FE9DB09D-ADAB-49AB-A4AF-433876873439}" presName="childText" presStyleLbl="bgAcc1" presStyleIdx="2" presStyleCnt="4">
        <dgm:presLayoutVars>
          <dgm:bulletEnabled val="1"/>
        </dgm:presLayoutVars>
      </dgm:prSet>
      <dgm:spPr/>
    </dgm:pt>
    <dgm:pt modelId="{8A75B03B-9202-471F-A0A2-A74E2F3248E7}" type="pres">
      <dgm:prSet presAssocID="{6719B037-5C4A-43B3-B13F-A879B15BBFF0}" presName="Name13" presStyleLbl="parChTrans1D2" presStyleIdx="3" presStyleCnt="4"/>
      <dgm:spPr/>
    </dgm:pt>
    <dgm:pt modelId="{873098BB-362A-4E6C-9531-8BC6AF5AD577}" type="pres">
      <dgm:prSet presAssocID="{43F86C1E-5FFB-42D9-8A88-2AB5587A3DDE}" presName="childText" presStyleLbl="bgAcc1" presStyleIdx="3" presStyleCnt="4">
        <dgm:presLayoutVars>
          <dgm:bulletEnabled val="1"/>
        </dgm:presLayoutVars>
      </dgm:prSet>
      <dgm:spPr/>
    </dgm:pt>
  </dgm:ptLst>
  <dgm:cxnLst>
    <dgm:cxn modelId="{7682E816-F4CE-42DC-BA7F-BD3659ECF996}" type="presOf" srcId="{8BCC325E-1F4D-4020-82A2-84CC22E7EFF3}" destId="{31D9DB0C-9E4B-4DEC-963C-E36289E1CD69}" srcOrd="1" destOrd="0" presId="urn:microsoft.com/office/officeart/2005/8/layout/hierarchy3"/>
    <dgm:cxn modelId="{6F0CB82D-FE24-454E-8014-535E527EA348}" type="presOf" srcId="{43F86C1E-5FFB-42D9-8A88-2AB5587A3DDE}" destId="{873098BB-362A-4E6C-9531-8BC6AF5AD577}" srcOrd="0" destOrd="0" presId="urn:microsoft.com/office/officeart/2005/8/layout/hierarchy3"/>
    <dgm:cxn modelId="{05D59038-F735-4D9E-8AD2-ED83EF8EE18B}" srcId="{8BCC325E-1F4D-4020-82A2-84CC22E7EFF3}" destId="{2638357E-6ABC-47DC-80D5-2ABAA470F023}" srcOrd="1" destOrd="0" parTransId="{1F3C2475-2DC7-4F03-AA5F-EB9381C1D660}" sibTransId="{5D4BCC0F-631F-421A-A4D6-C9484FBBA799}"/>
    <dgm:cxn modelId="{3F8C6A4B-08E8-4EB8-AF06-CC807B06C2D6}" srcId="{8BCC325E-1F4D-4020-82A2-84CC22E7EFF3}" destId="{43F86C1E-5FFB-42D9-8A88-2AB5587A3DDE}" srcOrd="3" destOrd="0" parTransId="{6719B037-5C4A-43B3-B13F-A879B15BBFF0}" sibTransId="{4FBEB939-D0FB-484E-ADF4-0DDD89B60EA6}"/>
    <dgm:cxn modelId="{A275527D-3CC8-4FB8-8DED-D0B990E8AF3A}" type="presOf" srcId="{FE9DB09D-ADAB-49AB-A4AF-433876873439}" destId="{C43E5FBB-BEDE-4908-B2D0-21DAF5F57808}" srcOrd="0" destOrd="0" presId="urn:microsoft.com/office/officeart/2005/8/layout/hierarchy3"/>
    <dgm:cxn modelId="{A6182A89-D470-4863-9E86-754E02B20018}" type="presOf" srcId="{6719B037-5C4A-43B3-B13F-A879B15BBFF0}" destId="{8A75B03B-9202-471F-A0A2-A74E2F3248E7}" srcOrd="0" destOrd="0" presId="urn:microsoft.com/office/officeart/2005/8/layout/hierarchy3"/>
    <dgm:cxn modelId="{AA9C469F-90BD-4199-9F75-401FC21D24FA}" srcId="{8BCC325E-1F4D-4020-82A2-84CC22E7EFF3}" destId="{FE9DB09D-ADAB-49AB-A4AF-433876873439}" srcOrd="2" destOrd="0" parTransId="{7BCEBAF3-BB6A-4198-A8B8-9A701FF18FB1}" sibTransId="{A6EBCF94-E93C-4E8E-A97F-3EE79FBEE525}"/>
    <dgm:cxn modelId="{B7EC9BA5-E047-48D8-891B-4185C5DD301B}" type="presOf" srcId="{7BCEBAF3-BB6A-4198-A8B8-9A701FF18FB1}" destId="{87E740D4-DDED-4F94-95F0-1469155FB584}" srcOrd="0" destOrd="0" presId="urn:microsoft.com/office/officeart/2005/8/layout/hierarchy3"/>
    <dgm:cxn modelId="{A01209AB-80C0-4D15-A2D3-0CFC8743F3AB}" type="presOf" srcId="{1F3C2475-2DC7-4F03-AA5F-EB9381C1D660}" destId="{A4A83D70-BF67-4B37-8B13-F486D408BF0A}" srcOrd="0" destOrd="0" presId="urn:microsoft.com/office/officeart/2005/8/layout/hierarchy3"/>
    <dgm:cxn modelId="{E3940AAD-B3E6-4730-860B-9A16CC82C210}" type="presOf" srcId="{95FF2C6B-A518-4A79-BD51-D0938BA17C7D}" destId="{ADFE9449-8BF6-4DB0-BC29-F08C578C27B7}" srcOrd="0" destOrd="0" presId="urn:microsoft.com/office/officeart/2005/8/layout/hierarchy3"/>
    <dgm:cxn modelId="{DFCDD3BB-8004-486A-B01B-335B5D5C8B6C}" type="presOf" srcId="{8BCC325E-1F4D-4020-82A2-84CC22E7EFF3}" destId="{5B04E3E0-8202-460F-AEE3-1B2F014EF6D7}" srcOrd="0" destOrd="0" presId="urn:microsoft.com/office/officeart/2005/8/layout/hierarchy3"/>
    <dgm:cxn modelId="{C1B91ABC-6457-4369-80B1-28CA0B35CF06}" srcId="{8BCC325E-1F4D-4020-82A2-84CC22E7EFF3}" destId="{95FF2C6B-A518-4A79-BD51-D0938BA17C7D}" srcOrd="0" destOrd="0" parTransId="{30E324B0-E973-46D2-85E4-5E0D9CDB9A2C}" sibTransId="{E4BFAB12-07CF-4E24-B401-218E0C56CBB3}"/>
    <dgm:cxn modelId="{B315B0E4-2234-4072-85D1-F4EAC0FDB897}" type="presOf" srcId="{20DD923E-07A7-43B5-B01E-03180A35D57B}" destId="{932D47D0-A4A3-4679-A3AF-45A5E005B02A}" srcOrd="0" destOrd="0" presId="urn:microsoft.com/office/officeart/2005/8/layout/hierarchy3"/>
    <dgm:cxn modelId="{5C16FCF1-E047-4E7B-92CE-B440051D69C9}" srcId="{20DD923E-07A7-43B5-B01E-03180A35D57B}" destId="{8BCC325E-1F4D-4020-82A2-84CC22E7EFF3}" srcOrd="0" destOrd="0" parTransId="{F5940333-A2C9-4373-AE34-CB21C172B64A}" sibTransId="{9BD2173C-F55C-43F1-914A-C6A74C763103}"/>
    <dgm:cxn modelId="{034DFDF1-918A-4EE6-ADBA-3C1E10925C25}" type="presOf" srcId="{30E324B0-E973-46D2-85E4-5E0D9CDB9A2C}" destId="{1DA9BC51-DC94-403B-B995-EA065167ABD9}" srcOrd="0" destOrd="0" presId="urn:microsoft.com/office/officeart/2005/8/layout/hierarchy3"/>
    <dgm:cxn modelId="{7C2654F5-C79B-414F-A3C3-656F71B1C316}" type="presOf" srcId="{2638357E-6ABC-47DC-80D5-2ABAA470F023}" destId="{91145253-9903-4769-9BA3-256E53991FC6}" srcOrd="0" destOrd="0" presId="urn:microsoft.com/office/officeart/2005/8/layout/hierarchy3"/>
    <dgm:cxn modelId="{08533AD4-1CFA-42DA-AFBF-531628350140}" type="presParOf" srcId="{932D47D0-A4A3-4679-A3AF-45A5E005B02A}" destId="{13484298-E339-4F3D-9B66-46AB3C057C29}" srcOrd="0" destOrd="0" presId="urn:microsoft.com/office/officeart/2005/8/layout/hierarchy3"/>
    <dgm:cxn modelId="{6D142670-CFCA-4B18-8FC4-BE2EBD41118B}" type="presParOf" srcId="{13484298-E339-4F3D-9B66-46AB3C057C29}" destId="{9E9E87B9-060E-4268-ADC5-F19201FDD2CE}" srcOrd="0" destOrd="0" presId="urn:microsoft.com/office/officeart/2005/8/layout/hierarchy3"/>
    <dgm:cxn modelId="{4F8D8291-43E9-46FB-9954-81325A82F60A}" type="presParOf" srcId="{9E9E87B9-060E-4268-ADC5-F19201FDD2CE}" destId="{5B04E3E0-8202-460F-AEE3-1B2F014EF6D7}" srcOrd="0" destOrd="0" presId="urn:microsoft.com/office/officeart/2005/8/layout/hierarchy3"/>
    <dgm:cxn modelId="{9DF9F919-E15A-4D3D-9F62-BF498E2A810B}" type="presParOf" srcId="{9E9E87B9-060E-4268-ADC5-F19201FDD2CE}" destId="{31D9DB0C-9E4B-4DEC-963C-E36289E1CD69}" srcOrd="1" destOrd="0" presId="urn:microsoft.com/office/officeart/2005/8/layout/hierarchy3"/>
    <dgm:cxn modelId="{EA69AE09-723A-4953-996C-022BE486F457}" type="presParOf" srcId="{13484298-E339-4F3D-9B66-46AB3C057C29}" destId="{DF0A5179-DA69-41BD-B6F5-8484C11EA9D5}" srcOrd="1" destOrd="0" presId="urn:microsoft.com/office/officeart/2005/8/layout/hierarchy3"/>
    <dgm:cxn modelId="{61A000FD-563A-48C0-8014-2A1C40F3BBD2}" type="presParOf" srcId="{DF0A5179-DA69-41BD-B6F5-8484C11EA9D5}" destId="{1DA9BC51-DC94-403B-B995-EA065167ABD9}" srcOrd="0" destOrd="0" presId="urn:microsoft.com/office/officeart/2005/8/layout/hierarchy3"/>
    <dgm:cxn modelId="{D98A8AE8-8415-417C-8148-E465B84418D4}" type="presParOf" srcId="{DF0A5179-DA69-41BD-B6F5-8484C11EA9D5}" destId="{ADFE9449-8BF6-4DB0-BC29-F08C578C27B7}" srcOrd="1" destOrd="0" presId="urn:microsoft.com/office/officeart/2005/8/layout/hierarchy3"/>
    <dgm:cxn modelId="{F068FE3B-E44B-4FE3-A3A4-E44BA0AEB2B6}" type="presParOf" srcId="{DF0A5179-DA69-41BD-B6F5-8484C11EA9D5}" destId="{A4A83D70-BF67-4B37-8B13-F486D408BF0A}" srcOrd="2" destOrd="0" presId="urn:microsoft.com/office/officeart/2005/8/layout/hierarchy3"/>
    <dgm:cxn modelId="{2D109903-3580-4A42-9B94-5AB9F78636B2}" type="presParOf" srcId="{DF0A5179-DA69-41BD-B6F5-8484C11EA9D5}" destId="{91145253-9903-4769-9BA3-256E53991FC6}" srcOrd="3" destOrd="0" presId="urn:microsoft.com/office/officeart/2005/8/layout/hierarchy3"/>
    <dgm:cxn modelId="{E06B9FE1-5DE7-4BDC-8A87-6C9B01041278}" type="presParOf" srcId="{DF0A5179-DA69-41BD-B6F5-8484C11EA9D5}" destId="{87E740D4-DDED-4F94-95F0-1469155FB584}" srcOrd="4" destOrd="0" presId="urn:microsoft.com/office/officeart/2005/8/layout/hierarchy3"/>
    <dgm:cxn modelId="{F7B1DB75-26C0-4D19-9286-8BAAC1BA9D98}" type="presParOf" srcId="{DF0A5179-DA69-41BD-B6F5-8484C11EA9D5}" destId="{C43E5FBB-BEDE-4908-B2D0-21DAF5F57808}" srcOrd="5" destOrd="0" presId="urn:microsoft.com/office/officeart/2005/8/layout/hierarchy3"/>
    <dgm:cxn modelId="{E591533C-1450-4058-B350-77F8A1F78107}" type="presParOf" srcId="{DF0A5179-DA69-41BD-B6F5-8484C11EA9D5}" destId="{8A75B03B-9202-471F-A0A2-A74E2F3248E7}" srcOrd="6" destOrd="0" presId="urn:microsoft.com/office/officeart/2005/8/layout/hierarchy3"/>
    <dgm:cxn modelId="{5E54EB1A-8D02-470F-A0F4-F3DE864C9570}" type="presParOf" srcId="{DF0A5179-DA69-41BD-B6F5-8484C11EA9D5}" destId="{873098BB-362A-4E6C-9531-8BC6AF5AD577}"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9E5367-66CE-42E7-AD6D-2C03430A08EF}">
      <dsp:nvSpPr>
        <dsp:cNvPr id="0" name=""/>
        <dsp:cNvSpPr/>
      </dsp:nvSpPr>
      <dsp:spPr>
        <a:xfrm>
          <a:off x="0" y="3668635"/>
          <a:ext cx="2900363" cy="120412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it-IT" sz="3000" kern="1200" dirty="0"/>
            <a:t>Versamento</a:t>
          </a:r>
        </a:p>
      </dsp:txBody>
      <dsp:txXfrm>
        <a:off x="0" y="3668635"/>
        <a:ext cx="2900363" cy="1204128"/>
      </dsp:txXfrm>
    </dsp:sp>
    <dsp:sp modelId="{E15D73D1-C9F8-4891-83B3-28277A189EA6}">
      <dsp:nvSpPr>
        <dsp:cNvPr id="0" name=""/>
        <dsp:cNvSpPr/>
      </dsp:nvSpPr>
      <dsp:spPr>
        <a:xfrm rot="10800000">
          <a:off x="0" y="1834748"/>
          <a:ext cx="2900363" cy="185194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it-IT" sz="3000" kern="1200" dirty="0"/>
            <a:t>Riscossione</a:t>
          </a:r>
        </a:p>
      </dsp:txBody>
      <dsp:txXfrm rot="10800000">
        <a:off x="0" y="1834748"/>
        <a:ext cx="2900363" cy="1203340"/>
      </dsp:txXfrm>
    </dsp:sp>
    <dsp:sp modelId="{7FAF0212-36A9-42CD-98E7-D65E5A4D9483}">
      <dsp:nvSpPr>
        <dsp:cNvPr id="0" name=""/>
        <dsp:cNvSpPr/>
      </dsp:nvSpPr>
      <dsp:spPr>
        <a:xfrm rot="10800000">
          <a:off x="0" y="861"/>
          <a:ext cx="2900363" cy="185194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it-IT" sz="3000" kern="1200" dirty="0"/>
            <a:t>Accertamento</a:t>
          </a:r>
        </a:p>
      </dsp:txBody>
      <dsp:txXfrm rot="10800000">
        <a:off x="0" y="861"/>
        <a:ext cx="2900363" cy="12033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9E5367-66CE-42E7-AD6D-2C03430A08EF}">
      <dsp:nvSpPr>
        <dsp:cNvPr id="0" name=""/>
        <dsp:cNvSpPr/>
      </dsp:nvSpPr>
      <dsp:spPr>
        <a:xfrm>
          <a:off x="0" y="3668635"/>
          <a:ext cx="2900363" cy="120412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it-IT" sz="3000" kern="1200" dirty="0"/>
            <a:t>Versamento</a:t>
          </a:r>
        </a:p>
      </dsp:txBody>
      <dsp:txXfrm>
        <a:off x="0" y="3668635"/>
        <a:ext cx="2900363" cy="1204128"/>
      </dsp:txXfrm>
    </dsp:sp>
    <dsp:sp modelId="{E15D73D1-C9F8-4891-83B3-28277A189EA6}">
      <dsp:nvSpPr>
        <dsp:cNvPr id="0" name=""/>
        <dsp:cNvSpPr/>
      </dsp:nvSpPr>
      <dsp:spPr>
        <a:xfrm rot="10800000">
          <a:off x="0" y="1834748"/>
          <a:ext cx="2900363" cy="185194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it-IT" sz="3000" kern="1200" dirty="0"/>
            <a:t>Riscossione</a:t>
          </a:r>
        </a:p>
      </dsp:txBody>
      <dsp:txXfrm rot="10800000">
        <a:off x="0" y="1834748"/>
        <a:ext cx="2900363" cy="1203340"/>
      </dsp:txXfrm>
    </dsp:sp>
    <dsp:sp modelId="{7FAF0212-36A9-42CD-98E7-D65E5A4D9483}">
      <dsp:nvSpPr>
        <dsp:cNvPr id="0" name=""/>
        <dsp:cNvSpPr/>
      </dsp:nvSpPr>
      <dsp:spPr>
        <a:xfrm rot="10800000">
          <a:off x="0" y="861"/>
          <a:ext cx="2900363" cy="185194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it-IT" sz="3000" kern="1200" dirty="0"/>
            <a:t>Accertamento</a:t>
          </a:r>
        </a:p>
      </dsp:txBody>
      <dsp:txXfrm rot="10800000">
        <a:off x="0" y="861"/>
        <a:ext cx="2900363" cy="12033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96EDA0-A61B-47F2-B5AD-12769937869B}">
      <dsp:nvSpPr>
        <dsp:cNvPr id="0" name=""/>
        <dsp:cNvSpPr/>
      </dsp:nvSpPr>
      <dsp:spPr>
        <a:xfrm>
          <a:off x="0" y="3997428"/>
          <a:ext cx="2900363" cy="87453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it-IT" sz="3100" kern="1200" dirty="0"/>
            <a:t>Pagamento</a:t>
          </a:r>
        </a:p>
      </dsp:txBody>
      <dsp:txXfrm>
        <a:off x="0" y="3997428"/>
        <a:ext cx="2900363" cy="874539"/>
      </dsp:txXfrm>
    </dsp:sp>
    <dsp:sp modelId="{3CC71D60-A77B-42D2-AAA0-24B993F906D6}">
      <dsp:nvSpPr>
        <dsp:cNvPr id="0" name=""/>
        <dsp:cNvSpPr/>
      </dsp:nvSpPr>
      <dsp:spPr>
        <a:xfrm rot="10800000">
          <a:off x="0" y="2665504"/>
          <a:ext cx="2900363" cy="134504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it-IT" sz="3100" kern="1200" dirty="0"/>
            <a:t>Ordinazione</a:t>
          </a:r>
        </a:p>
      </dsp:txBody>
      <dsp:txXfrm rot="10800000">
        <a:off x="0" y="2665504"/>
        <a:ext cx="2900363" cy="873967"/>
      </dsp:txXfrm>
    </dsp:sp>
    <dsp:sp modelId="{87BABD65-9AB4-46C7-894F-59E0A22A7272}">
      <dsp:nvSpPr>
        <dsp:cNvPr id="0" name=""/>
        <dsp:cNvSpPr/>
      </dsp:nvSpPr>
      <dsp:spPr>
        <a:xfrm rot="10800000">
          <a:off x="0" y="1333580"/>
          <a:ext cx="2900363" cy="134504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it-IT" sz="3100" kern="1200" dirty="0"/>
            <a:t>Liquidazione</a:t>
          </a:r>
        </a:p>
      </dsp:txBody>
      <dsp:txXfrm rot="10800000">
        <a:off x="0" y="1333580"/>
        <a:ext cx="2900363" cy="873967"/>
      </dsp:txXfrm>
    </dsp:sp>
    <dsp:sp modelId="{7FAF0212-36A9-42CD-98E7-D65E5A4D9483}">
      <dsp:nvSpPr>
        <dsp:cNvPr id="0" name=""/>
        <dsp:cNvSpPr/>
      </dsp:nvSpPr>
      <dsp:spPr>
        <a:xfrm rot="10800000">
          <a:off x="0" y="1656"/>
          <a:ext cx="2900363" cy="134504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it-IT" sz="3100" kern="1200" dirty="0"/>
            <a:t>Impegno</a:t>
          </a:r>
        </a:p>
      </dsp:txBody>
      <dsp:txXfrm rot="10800000">
        <a:off x="0" y="1656"/>
        <a:ext cx="2900363" cy="8739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96EDA0-A61B-47F2-B5AD-12769937869B}">
      <dsp:nvSpPr>
        <dsp:cNvPr id="0" name=""/>
        <dsp:cNvSpPr/>
      </dsp:nvSpPr>
      <dsp:spPr>
        <a:xfrm>
          <a:off x="0" y="3997428"/>
          <a:ext cx="2900363" cy="87453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it-IT" sz="3100" kern="1200" dirty="0"/>
            <a:t>Pagamento</a:t>
          </a:r>
        </a:p>
      </dsp:txBody>
      <dsp:txXfrm>
        <a:off x="0" y="3997428"/>
        <a:ext cx="2900363" cy="874539"/>
      </dsp:txXfrm>
    </dsp:sp>
    <dsp:sp modelId="{3CC71D60-A77B-42D2-AAA0-24B993F906D6}">
      <dsp:nvSpPr>
        <dsp:cNvPr id="0" name=""/>
        <dsp:cNvSpPr/>
      </dsp:nvSpPr>
      <dsp:spPr>
        <a:xfrm rot="10800000">
          <a:off x="0" y="2665504"/>
          <a:ext cx="2900363" cy="134504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it-IT" sz="3100" kern="1200" dirty="0"/>
            <a:t>Ordinazione</a:t>
          </a:r>
        </a:p>
      </dsp:txBody>
      <dsp:txXfrm rot="10800000">
        <a:off x="0" y="2665504"/>
        <a:ext cx="2900363" cy="873967"/>
      </dsp:txXfrm>
    </dsp:sp>
    <dsp:sp modelId="{87BABD65-9AB4-46C7-894F-59E0A22A7272}">
      <dsp:nvSpPr>
        <dsp:cNvPr id="0" name=""/>
        <dsp:cNvSpPr/>
      </dsp:nvSpPr>
      <dsp:spPr>
        <a:xfrm rot="10800000">
          <a:off x="0" y="1333580"/>
          <a:ext cx="2900363" cy="134504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it-IT" sz="3100" kern="1200" dirty="0"/>
            <a:t>Liquidazione</a:t>
          </a:r>
        </a:p>
      </dsp:txBody>
      <dsp:txXfrm rot="10800000">
        <a:off x="0" y="1333580"/>
        <a:ext cx="2900363" cy="873967"/>
      </dsp:txXfrm>
    </dsp:sp>
    <dsp:sp modelId="{7FAF0212-36A9-42CD-98E7-D65E5A4D9483}">
      <dsp:nvSpPr>
        <dsp:cNvPr id="0" name=""/>
        <dsp:cNvSpPr/>
      </dsp:nvSpPr>
      <dsp:spPr>
        <a:xfrm rot="10800000">
          <a:off x="0" y="1656"/>
          <a:ext cx="2900363" cy="134504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it-IT" sz="3100" kern="1200" dirty="0"/>
            <a:t>Impegno</a:t>
          </a:r>
        </a:p>
      </dsp:txBody>
      <dsp:txXfrm rot="10800000">
        <a:off x="0" y="1656"/>
        <a:ext cx="2900363" cy="87396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96EDA0-A61B-47F2-B5AD-12769937869B}">
      <dsp:nvSpPr>
        <dsp:cNvPr id="0" name=""/>
        <dsp:cNvSpPr/>
      </dsp:nvSpPr>
      <dsp:spPr>
        <a:xfrm>
          <a:off x="0" y="3997428"/>
          <a:ext cx="2900363" cy="87453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it-IT" sz="3100" kern="1200" dirty="0"/>
            <a:t>Pagamento</a:t>
          </a:r>
        </a:p>
      </dsp:txBody>
      <dsp:txXfrm>
        <a:off x="0" y="3997428"/>
        <a:ext cx="2900363" cy="874539"/>
      </dsp:txXfrm>
    </dsp:sp>
    <dsp:sp modelId="{3CC71D60-A77B-42D2-AAA0-24B993F906D6}">
      <dsp:nvSpPr>
        <dsp:cNvPr id="0" name=""/>
        <dsp:cNvSpPr/>
      </dsp:nvSpPr>
      <dsp:spPr>
        <a:xfrm rot="10800000">
          <a:off x="0" y="2665504"/>
          <a:ext cx="2900363" cy="134504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it-IT" sz="3100" kern="1200" dirty="0"/>
            <a:t>Ordinazione</a:t>
          </a:r>
        </a:p>
      </dsp:txBody>
      <dsp:txXfrm rot="10800000">
        <a:off x="0" y="2665504"/>
        <a:ext cx="2900363" cy="873967"/>
      </dsp:txXfrm>
    </dsp:sp>
    <dsp:sp modelId="{87BABD65-9AB4-46C7-894F-59E0A22A7272}">
      <dsp:nvSpPr>
        <dsp:cNvPr id="0" name=""/>
        <dsp:cNvSpPr/>
      </dsp:nvSpPr>
      <dsp:spPr>
        <a:xfrm rot="10800000">
          <a:off x="0" y="1333580"/>
          <a:ext cx="2900363" cy="134504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it-IT" sz="3100" kern="1200" dirty="0"/>
            <a:t>Liquidazione</a:t>
          </a:r>
        </a:p>
      </dsp:txBody>
      <dsp:txXfrm rot="10800000">
        <a:off x="0" y="1333580"/>
        <a:ext cx="2900363" cy="873967"/>
      </dsp:txXfrm>
    </dsp:sp>
    <dsp:sp modelId="{7FAF0212-36A9-42CD-98E7-D65E5A4D9483}">
      <dsp:nvSpPr>
        <dsp:cNvPr id="0" name=""/>
        <dsp:cNvSpPr/>
      </dsp:nvSpPr>
      <dsp:spPr>
        <a:xfrm rot="10800000">
          <a:off x="0" y="1656"/>
          <a:ext cx="2900363" cy="134504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it-IT" sz="3100" kern="1200" dirty="0"/>
            <a:t>Impegno</a:t>
          </a:r>
        </a:p>
      </dsp:txBody>
      <dsp:txXfrm rot="10800000">
        <a:off x="0" y="1656"/>
        <a:ext cx="2900363" cy="87396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4E3E0-8202-460F-AEE3-1B2F014EF6D7}">
      <dsp:nvSpPr>
        <dsp:cNvPr id="0" name=""/>
        <dsp:cNvSpPr/>
      </dsp:nvSpPr>
      <dsp:spPr>
        <a:xfrm>
          <a:off x="531174" y="1277"/>
          <a:ext cx="1623690" cy="8118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it-IT" sz="1500" kern="1200" dirty="0"/>
            <a:t>Risultato di amministrazione</a:t>
          </a:r>
        </a:p>
      </dsp:txBody>
      <dsp:txXfrm>
        <a:off x="554952" y="25055"/>
        <a:ext cx="1576134" cy="764289"/>
      </dsp:txXfrm>
    </dsp:sp>
    <dsp:sp modelId="{1DA9BC51-DC94-403B-B995-EA065167ABD9}">
      <dsp:nvSpPr>
        <dsp:cNvPr id="0" name=""/>
        <dsp:cNvSpPr/>
      </dsp:nvSpPr>
      <dsp:spPr>
        <a:xfrm>
          <a:off x="693543" y="813122"/>
          <a:ext cx="162369" cy="608883"/>
        </a:xfrm>
        <a:custGeom>
          <a:avLst/>
          <a:gdLst/>
          <a:ahLst/>
          <a:cxnLst/>
          <a:rect l="0" t="0" r="0" b="0"/>
          <a:pathLst>
            <a:path>
              <a:moveTo>
                <a:pt x="0" y="0"/>
              </a:moveTo>
              <a:lnTo>
                <a:pt x="0" y="608883"/>
              </a:lnTo>
              <a:lnTo>
                <a:pt x="162369" y="60888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FE9449-8BF6-4DB0-BC29-F08C578C27B7}">
      <dsp:nvSpPr>
        <dsp:cNvPr id="0" name=""/>
        <dsp:cNvSpPr/>
      </dsp:nvSpPr>
      <dsp:spPr>
        <a:xfrm>
          <a:off x="855912" y="1016083"/>
          <a:ext cx="1298952" cy="81184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it-IT" sz="1500" kern="1200" dirty="0"/>
            <a:t>Fondi liberi</a:t>
          </a:r>
        </a:p>
      </dsp:txBody>
      <dsp:txXfrm>
        <a:off x="879690" y="1039861"/>
        <a:ext cx="1251396" cy="764289"/>
      </dsp:txXfrm>
    </dsp:sp>
    <dsp:sp modelId="{A4A83D70-BF67-4B37-8B13-F486D408BF0A}">
      <dsp:nvSpPr>
        <dsp:cNvPr id="0" name=""/>
        <dsp:cNvSpPr/>
      </dsp:nvSpPr>
      <dsp:spPr>
        <a:xfrm>
          <a:off x="693543" y="813122"/>
          <a:ext cx="162369" cy="1623690"/>
        </a:xfrm>
        <a:custGeom>
          <a:avLst/>
          <a:gdLst/>
          <a:ahLst/>
          <a:cxnLst/>
          <a:rect l="0" t="0" r="0" b="0"/>
          <a:pathLst>
            <a:path>
              <a:moveTo>
                <a:pt x="0" y="0"/>
              </a:moveTo>
              <a:lnTo>
                <a:pt x="0" y="1623690"/>
              </a:lnTo>
              <a:lnTo>
                <a:pt x="162369" y="16236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145253-9903-4769-9BA3-256E53991FC6}">
      <dsp:nvSpPr>
        <dsp:cNvPr id="0" name=""/>
        <dsp:cNvSpPr/>
      </dsp:nvSpPr>
      <dsp:spPr>
        <a:xfrm>
          <a:off x="855912" y="2030889"/>
          <a:ext cx="1298952" cy="81184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it-IT" sz="1500" kern="1200" dirty="0"/>
            <a:t>Fondi accantonati</a:t>
          </a:r>
        </a:p>
      </dsp:txBody>
      <dsp:txXfrm>
        <a:off x="879690" y="2054667"/>
        <a:ext cx="1251396" cy="764289"/>
      </dsp:txXfrm>
    </dsp:sp>
    <dsp:sp modelId="{87E740D4-DDED-4F94-95F0-1469155FB584}">
      <dsp:nvSpPr>
        <dsp:cNvPr id="0" name=""/>
        <dsp:cNvSpPr/>
      </dsp:nvSpPr>
      <dsp:spPr>
        <a:xfrm>
          <a:off x="693543" y="813122"/>
          <a:ext cx="162369" cy="2638496"/>
        </a:xfrm>
        <a:custGeom>
          <a:avLst/>
          <a:gdLst/>
          <a:ahLst/>
          <a:cxnLst/>
          <a:rect l="0" t="0" r="0" b="0"/>
          <a:pathLst>
            <a:path>
              <a:moveTo>
                <a:pt x="0" y="0"/>
              </a:moveTo>
              <a:lnTo>
                <a:pt x="0" y="2638496"/>
              </a:lnTo>
              <a:lnTo>
                <a:pt x="162369" y="263849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3E5FBB-BEDE-4908-B2D0-21DAF5F57808}">
      <dsp:nvSpPr>
        <dsp:cNvPr id="0" name=""/>
        <dsp:cNvSpPr/>
      </dsp:nvSpPr>
      <dsp:spPr>
        <a:xfrm>
          <a:off x="855912" y="3045696"/>
          <a:ext cx="1298952" cy="81184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it-IT" sz="1500" kern="1200" dirty="0"/>
            <a:t>Fondi destinati agli investimenti</a:t>
          </a:r>
        </a:p>
      </dsp:txBody>
      <dsp:txXfrm>
        <a:off x="879690" y="3069474"/>
        <a:ext cx="1251396" cy="764289"/>
      </dsp:txXfrm>
    </dsp:sp>
    <dsp:sp modelId="{8A75B03B-9202-471F-A0A2-A74E2F3248E7}">
      <dsp:nvSpPr>
        <dsp:cNvPr id="0" name=""/>
        <dsp:cNvSpPr/>
      </dsp:nvSpPr>
      <dsp:spPr>
        <a:xfrm>
          <a:off x="693543" y="813122"/>
          <a:ext cx="162369" cy="3653302"/>
        </a:xfrm>
        <a:custGeom>
          <a:avLst/>
          <a:gdLst/>
          <a:ahLst/>
          <a:cxnLst/>
          <a:rect l="0" t="0" r="0" b="0"/>
          <a:pathLst>
            <a:path>
              <a:moveTo>
                <a:pt x="0" y="0"/>
              </a:moveTo>
              <a:lnTo>
                <a:pt x="0" y="3653302"/>
              </a:lnTo>
              <a:lnTo>
                <a:pt x="162369" y="36533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3098BB-362A-4E6C-9531-8BC6AF5AD577}">
      <dsp:nvSpPr>
        <dsp:cNvPr id="0" name=""/>
        <dsp:cNvSpPr/>
      </dsp:nvSpPr>
      <dsp:spPr>
        <a:xfrm>
          <a:off x="855912" y="4060502"/>
          <a:ext cx="1298952" cy="81184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it-IT" sz="1500" kern="1200" dirty="0"/>
            <a:t>Fondi vincolati</a:t>
          </a:r>
        </a:p>
      </dsp:txBody>
      <dsp:txXfrm>
        <a:off x="879690" y="4084280"/>
        <a:ext cx="1251396" cy="7642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4E3E0-8202-460F-AEE3-1B2F014EF6D7}">
      <dsp:nvSpPr>
        <dsp:cNvPr id="0" name=""/>
        <dsp:cNvSpPr/>
      </dsp:nvSpPr>
      <dsp:spPr>
        <a:xfrm>
          <a:off x="531174" y="1277"/>
          <a:ext cx="1623690" cy="8118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it-IT" sz="1500" kern="1200" dirty="0"/>
            <a:t>Risultato di amministrazione</a:t>
          </a:r>
        </a:p>
      </dsp:txBody>
      <dsp:txXfrm>
        <a:off x="554952" y="25055"/>
        <a:ext cx="1576134" cy="764289"/>
      </dsp:txXfrm>
    </dsp:sp>
    <dsp:sp modelId="{1DA9BC51-DC94-403B-B995-EA065167ABD9}">
      <dsp:nvSpPr>
        <dsp:cNvPr id="0" name=""/>
        <dsp:cNvSpPr/>
      </dsp:nvSpPr>
      <dsp:spPr>
        <a:xfrm>
          <a:off x="693543" y="813122"/>
          <a:ext cx="162369" cy="608883"/>
        </a:xfrm>
        <a:custGeom>
          <a:avLst/>
          <a:gdLst/>
          <a:ahLst/>
          <a:cxnLst/>
          <a:rect l="0" t="0" r="0" b="0"/>
          <a:pathLst>
            <a:path>
              <a:moveTo>
                <a:pt x="0" y="0"/>
              </a:moveTo>
              <a:lnTo>
                <a:pt x="0" y="608883"/>
              </a:lnTo>
              <a:lnTo>
                <a:pt x="162369" y="60888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FE9449-8BF6-4DB0-BC29-F08C578C27B7}">
      <dsp:nvSpPr>
        <dsp:cNvPr id="0" name=""/>
        <dsp:cNvSpPr/>
      </dsp:nvSpPr>
      <dsp:spPr>
        <a:xfrm>
          <a:off x="855912" y="1016083"/>
          <a:ext cx="1298952" cy="81184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it-IT" sz="1500" kern="1200" dirty="0"/>
            <a:t>Fondi liberi</a:t>
          </a:r>
        </a:p>
      </dsp:txBody>
      <dsp:txXfrm>
        <a:off x="879690" y="1039861"/>
        <a:ext cx="1251396" cy="764289"/>
      </dsp:txXfrm>
    </dsp:sp>
    <dsp:sp modelId="{A4A83D70-BF67-4B37-8B13-F486D408BF0A}">
      <dsp:nvSpPr>
        <dsp:cNvPr id="0" name=""/>
        <dsp:cNvSpPr/>
      </dsp:nvSpPr>
      <dsp:spPr>
        <a:xfrm>
          <a:off x="693543" y="813122"/>
          <a:ext cx="162369" cy="1623690"/>
        </a:xfrm>
        <a:custGeom>
          <a:avLst/>
          <a:gdLst/>
          <a:ahLst/>
          <a:cxnLst/>
          <a:rect l="0" t="0" r="0" b="0"/>
          <a:pathLst>
            <a:path>
              <a:moveTo>
                <a:pt x="0" y="0"/>
              </a:moveTo>
              <a:lnTo>
                <a:pt x="0" y="1623690"/>
              </a:lnTo>
              <a:lnTo>
                <a:pt x="162369" y="16236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145253-9903-4769-9BA3-256E53991FC6}">
      <dsp:nvSpPr>
        <dsp:cNvPr id="0" name=""/>
        <dsp:cNvSpPr/>
      </dsp:nvSpPr>
      <dsp:spPr>
        <a:xfrm>
          <a:off x="855912" y="2030889"/>
          <a:ext cx="1298952" cy="81184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it-IT" sz="1500" kern="1200" dirty="0"/>
            <a:t>Fondi accantonati</a:t>
          </a:r>
        </a:p>
      </dsp:txBody>
      <dsp:txXfrm>
        <a:off x="879690" y="2054667"/>
        <a:ext cx="1251396" cy="764289"/>
      </dsp:txXfrm>
    </dsp:sp>
    <dsp:sp modelId="{87E740D4-DDED-4F94-95F0-1469155FB584}">
      <dsp:nvSpPr>
        <dsp:cNvPr id="0" name=""/>
        <dsp:cNvSpPr/>
      </dsp:nvSpPr>
      <dsp:spPr>
        <a:xfrm>
          <a:off x="693543" y="813122"/>
          <a:ext cx="162369" cy="2638496"/>
        </a:xfrm>
        <a:custGeom>
          <a:avLst/>
          <a:gdLst/>
          <a:ahLst/>
          <a:cxnLst/>
          <a:rect l="0" t="0" r="0" b="0"/>
          <a:pathLst>
            <a:path>
              <a:moveTo>
                <a:pt x="0" y="0"/>
              </a:moveTo>
              <a:lnTo>
                <a:pt x="0" y="2638496"/>
              </a:lnTo>
              <a:lnTo>
                <a:pt x="162369" y="263849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3E5FBB-BEDE-4908-B2D0-21DAF5F57808}">
      <dsp:nvSpPr>
        <dsp:cNvPr id="0" name=""/>
        <dsp:cNvSpPr/>
      </dsp:nvSpPr>
      <dsp:spPr>
        <a:xfrm>
          <a:off x="855912" y="3045696"/>
          <a:ext cx="1298952" cy="81184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it-IT" sz="1500" kern="1200" dirty="0"/>
            <a:t>Fondi destinati agli investimenti</a:t>
          </a:r>
        </a:p>
      </dsp:txBody>
      <dsp:txXfrm>
        <a:off x="879690" y="3069474"/>
        <a:ext cx="1251396" cy="764289"/>
      </dsp:txXfrm>
    </dsp:sp>
    <dsp:sp modelId="{8A75B03B-9202-471F-A0A2-A74E2F3248E7}">
      <dsp:nvSpPr>
        <dsp:cNvPr id="0" name=""/>
        <dsp:cNvSpPr/>
      </dsp:nvSpPr>
      <dsp:spPr>
        <a:xfrm>
          <a:off x="693543" y="813122"/>
          <a:ext cx="162369" cy="3653302"/>
        </a:xfrm>
        <a:custGeom>
          <a:avLst/>
          <a:gdLst/>
          <a:ahLst/>
          <a:cxnLst/>
          <a:rect l="0" t="0" r="0" b="0"/>
          <a:pathLst>
            <a:path>
              <a:moveTo>
                <a:pt x="0" y="0"/>
              </a:moveTo>
              <a:lnTo>
                <a:pt x="0" y="3653302"/>
              </a:lnTo>
              <a:lnTo>
                <a:pt x="162369" y="36533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3098BB-362A-4E6C-9531-8BC6AF5AD577}">
      <dsp:nvSpPr>
        <dsp:cNvPr id="0" name=""/>
        <dsp:cNvSpPr/>
      </dsp:nvSpPr>
      <dsp:spPr>
        <a:xfrm>
          <a:off x="855912" y="4060502"/>
          <a:ext cx="1298952" cy="81184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it-IT" sz="1500" kern="1200" dirty="0"/>
            <a:t>Fondi vincolati</a:t>
          </a:r>
        </a:p>
      </dsp:txBody>
      <dsp:txXfrm>
        <a:off x="879690" y="4084280"/>
        <a:ext cx="1251396" cy="764289"/>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5BE8694A-6BAD-46C1-A0E3-3EBC5225A2BB}" type="datetimeFigureOut">
              <a:rPr lang="it-IT"/>
              <a:pPr>
                <a:defRPr/>
              </a:pPr>
              <a:t>05/04/2019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5AAD94D2-1EEE-44F7-9691-A55D1C5AD38E}" type="slidenum">
              <a:rPr lang="it-IT" altLang="it-IT"/>
              <a:pPr/>
              <a:t>‹N›</a:t>
            </a:fld>
            <a:endParaRPr lang="it-IT" altLang="it-IT"/>
          </a:p>
        </p:txBody>
      </p:sp>
    </p:spTree>
    <p:extLst>
      <p:ext uri="{BB962C8B-B14F-4D97-AF65-F5344CB8AC3E}">
        <p14:creationId xmlns:p14="http://schemas.microsoft.com/office/powerpoint/2010/main" val="7835514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02404"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1D80CC5-54E6-4779-981E-F91467BE3E0F}" type="slidenum">
              <a:rPr lang="it-IT" altLang="it-IT">
                <a:latin typeface="Calibri" panose="020F0502020204030204" pitchFamily="34" charset="0"/>
              </a:rPr>
              <a:pPr/>
              <a:t>20</a:t>
            </a:fld>
            <a:endParaRPr lang="it-IT" altLang="it-IT">
              <a:latin typeface="Calibri" panose="020F0502020204030204" pitchFamily="34" charset="0"/>
            </a:endParaRPr>
          </a:p>
        </p:txBody>
      </p:sp>
    </p:spTree>
    <p:extLst>
      <p:ext uri="{BB962C8B-B14F-4D97-AF65-F5344CB8AC3E}">
        <p14:creationId xmlns:p14="http://schemas.microsoft.com/office/powerpoint/2010/main" val="4025450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03428"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2BC0FE5-1D78-4188-8779-478782ACB0F8}" type="slidenum">
              <a:rPr lang="it-IT" altLang="it-IT">
                <a:latin typeface="Calibri" panose="020F0502020204030204" pitchFamily="34" charset="0"/>
              </a:rPr>
              <a:pPr/>
              <a:t>21</a:t>
            </a:fld>
            <a:endParaRPr lang="it-IT" altLang="it-IT">
              <a:latin typeface="Calibri" panose="020F0502020204030204" pitchFamily="34" charset="0"/>
            </a:endParaRPr>
          </a:p>
        </p:txBody>
      </p:sp>
    </p:spTree>
    <p:extLst>
      <p:ext uri="{BB962C8B-B14F-4D97-AF65-F5344CB8AC3E}">
        <p14:creationId xmlns:p14="http://schemas.microsoft.com/office/powerpoint/2010/main" val="39890379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04452"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9405388-0E7F-4A75-BDC7-8C0B6022AED0}" type="slidenum">
              <a:rPr lang="it-IT" altLang="it-IT">
                <a:latin typeface="Calibri" panose="020F0502020204030204" pitchFamily="34" charset="0"/>
              </a:rPr>
              <a:pPr/>
              <a:t>23</a:t>
            </a:fld>
            <a:endParaRPr lang="it-IT" altLang="it-IT">
              <a:latin typeface="Calibri" panose="020F0502020204030204" pitchFamily="34" charset="0"/>
            </a:endParaRPr>
          </a:p>
        </p:txBody>
      </p:sp>
    </p:spTree>
    <p:extLst>
      <p:ext uri="{BB962C8B-B14F-4D97-AF65-F5344CB8AC3E}">
        <p14:creationId xmlns:p14="http://schemas.microsoft.com/office/powerpoint/2010/main" val="2619716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05476"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AEBE973-65FA-488B-9D1C-04CE902DE83C}" type="slidenum">
              <a:rPr lang="it-IT" altLang="it-IT">
                <a:latin typeface="Calibri" panose="020F0502020204030204" pitchFamily="34" charset="0"/>
              </a:rPr>
              <a:pPr/>
              <a:t>24</a:t>
            </a:fld>
            <a:endParaRPr lang="it-IT" altLang="it-IT">
              <a:latin typeface="Calibri" panose="020F0502020204030204" pitchFamily="34" charset="0"/>
            </a:endParaRPr>
          </a:p>
        </p:txBody>
      </p:sp>
    </p:spTree>
    <p:extLst>
      <p:ext uri="{BB962C8B-B14F-4D97-AF65-F5344CB8AC3E}">
        <p14:creationId xmlns:p14="http://schemas.microsoft.com/office/powerpoint/2010/main" val="798075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11620"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834BBFF-B67F-41A5-8EA9-B7D44DF494C6}" type="slidenum">
              <a:rPr lang="it-IT" altLang="it-IT">
                <a:latin typeface="Calibri" panose="020F0502020204030204" pitchFamily="34" charset="0"/>
              </a:rPr>
              <a:pPr/>
              <a:t>37</a:t>
            </a:fld>
            <a:endParaRPr lang="it-IT" altLang="it-IT">
              <a:latin typeface="Calibri" panose="020F0502020204030204" pitchFamily="34" charset="0"/>
            </a:endParaRPr>
          </a:p>
        </p:txBody>
      </p:sp>
    </p:spTree>
    <p:extLst>
      <p:ext uri="{BB962C8B-B14F-4D97-AF65-F5344CB8AC3E}">
        <p14:creationId xmlns:p14="http://schemas.microsoft.com/office/powerpoint/2010/main" val="732234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12644"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66DDA7E-0871-41F2-87F8-73F9090FC475}" type="slidenum">
              <a:rPr lang="it-IT" altLang="it-IT">
                <a:latin typeface="Calibri" panose="020F0502020204030204" pitchFamily="34" charset="0"/>
              </a:rPr>
              <a:pPr/>
              <a:t>38</a:t>
            </a:fld>
            <a:endParaRPr lang="it-IT" altLang="it-IT">
              <a:latin typeface="Calibri" panose="020F0502020204030204" pitchFamily="34" charset="0"/>
            </a:endParaRPr>
          </a:p>
        </p:txBody>
      </p:sp>
    </p:spTree>
    <p:extLst>
      <p:ext uri="{BB962C8B-B14F-4D97-AF65-F5344CB8AC3E}">
        <p14:creationId xmlns:p14="http://schemas.microsoft.com/office/powerpoint/2010/main" val="2409182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13668"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5921C8D-6C7F-4655-9448-8AACC18208D2}" type="slidenum">
              <a:rPr lang="it-IT" altLang="it-IT">
                <a:latin typeface="Calibri" panose="020F0502020204030204" pitchFamily="34" charset="0"/>
              </a:rPr>
              <a:pPr/>
              <a:t>39</a:t>
            </a:fld>
            <a:endParaRPr lang="it-IT" altLang="it-IT">
              <a:latin typeface="Calibri" panose="020F0502020204030204" pitchFamily="34" charset="0"/>
            </a:endParaRPr>
          </a:p>
        </p:txBody>
      </p:sp>
    </p:spTree>
    <p:extLst>
      <p:ext uri="{BB962C8B-B14F-4D97-AF65-F5344CB8AC3E}">
        <p14:creationId xmlns:p14="http://schemas.microsoft.com/office/powerpoint/2010/main" val="7894003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14692"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D8D2A39-5A8C-4EBE-93CE-3CC433F1F779}" type="slidenum">
              <a:rPr lang="it-IT" altLang="it-IT">
                <a:latin typeface="Calibri" panose="020F0502020204030204" pitchFamily="34" charset="0"/>
              </a:rPr>
              <a:pPr/>
              <a:t>41</a:t>
            </a:fld>
            <a:endParaRPr lang="it-IT" altLang="it-IT">
              <a:latin typeface="Calibri" panose="020F0502020204030204" pitchFamily="34" charset="0"/>
            </a:endParaRPr>
          </a:p>
        </p:txBody>
      </p:sp>
    </p:spTree>
    <p:extLst>
      <p:ext uri="{BB962C8B-B14F-4D97-AF65-F5344CB8AC3E}">
        <p14:creationId xmlns:p14="http://schemas.microsoft.com/office/powerpoint/2010/main" val="9827804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15716"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74A2936-84D7-44AE-AB9C-B58AF819B224}" type="slidenum">
              <a:rPr lang="it-IT" altLang="it-IT">
                <a:latin typeface="Calibri" panose="020F0502020204030204" pitchFamily="34" charset="0"/>
              </a:rPr>
              <a:pPr/>
              <a:t>42</a:t>
            </a:fld>
            <a:endParaRPr lang="it-IT" altLang="it-IT">
              <a:latin typeface="Calibri" panose="020F0502020204030204" pitchFamily="34" charset="0"/>
            </a:endParaRPr>
          </a:p>
        </p:txBody>
      </p:sp>
    </p:spTree>
    <p:extLst>
      <p:ext uri="{BB962C8B-B14F-4D97-AF65-F5344CB8AC3E}">
        <p14:creationId xmlns:p14="http://schemas.microsoft.com/office/powerpoint/2010/main" val="1588545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Rettangolo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ttangolo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ettangolo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Rettangolo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Connettore 1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1" name="Connettore 1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2" name="Connettore 1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3" name="Connettore 1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4" name="Connettore 1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5" name="Connettore 1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6" name="Rettangolo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7" name="Ovale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8" name="Ovale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9" name="Ovale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0" name="Ovale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1" name="Ovale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Titolo 7"/>
          <p:cNvSpPr>
            <a:spLocks noGrp="1"/>
          </p:cNvSpPr>
          <p:nvPr>
            <p:ph type="ctrTitle"/>
          </p:nvPr>
        </p:nvSpPr>
        <p:spPr>
          <a:xfrm>
            <a:off x="2286000" y="3124200"/>
            <a:ext cx="6172200" cy="1894362"/>
          </a:xfrm>
        </p:spPr>
        <p:txBody>
          <a:bodyPr/>
          <a:lstStyle>
            <a:lvl1pPr>
              <a:defRPr b="1"/>
            </a:lvl1pPr>
          </a:lstStyle>
          <a:p>
            <a:r>
              <a:rPr lang="it-IT"/>
              <a:t>Fare clic per modificare lo stile del titolo</a:t>
            </a:r>
            <a:endParaRPr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a:t>Fare clic per modificare lo stile del sottotitolo dello schema</a:t>
            </a:r>
            <a:endParaRPr lang="en-US"/>
          </a:p>
        </p:txBody>
      </p:sp>
      <p:sp>
        <p:nvSpPr>
          <p:cNvPr id="22" name="Segnaposto data 27"/>
          <p:cNvSpPr>
            <a:spLocks noGrp="1"/>
          </p:cNvSpPr>
          <p:nvPr>
            <p:ph type="dt" sz="half" idx="10"/>
          </p:nvPr>
        </p:nvSpPr>
        <p:spPr bwMode="auto">
          <a:xfrm rot="5400000">
            <a:off x="7764463" y="1174750"/>
            <a:ext cx="2286000" cy="381000"/>
          </a:xfrm>
        </p:spPr>
        <p:txBody>
          <a:bodyPr/>
          <a:lstStyle>
            <a:lvl1pPr>
              <a:defRPr/>
            </a:lvl1pPr>
          </a:lstStyle>
          <a:p>
            <a:pPr>
              <a:defRPr/>
            </a:pPr>
            <a:fld id="{0F24D2C6-48BE-48AC-89EA-066FD0B0A61D}" type="datetime1">
              <a:rPr lang="it-IT"/>
              <a:pPr>
                <a:defRPr/>
              </a:pPr>
              <a:t>05/04/2019</a:t>
            </a:fld>
            <a:endParaRPr lang="it-IT"/>
          </a:p>
        </p:txBody>
      </p:sp>
      <p:sp>
        <p:nvSpPr>
          <p:cNvPr id="23" name="Segnaposto piè di pagina 16"/>
          <p:cNvSpPr>
            <a:spLocks noGrp="1"/>
          </p:cNvSpPr>
          <p:nvPr>
            <p:ph type="ftr" sz="quarter" idx="11"/>
          </p:nvPr>
        </p:nvSpPr>
        <p:spPr bwMode="auto">
          <a:xfrm rot="5400000">
            <a:off x="7077076" y="4181475"/>
            <a:ext cx="3657600" cy="384175"/>
          </a:xfrm>
        </p:spPr>
        <p:txBody>
          <a:bodyPr/>
          <a:lstStyle>
            <a:lvl1pPr>
              <a:defRPr/>
            </a:lvl1pPr>
          </a:lstStyle>
          <a:p>
            <a:pPr>
              <a:defRPr/>
            </a:pPr>
            <a:endParaRPr lang="it-IT"/>
          </a:p>
        </p:txBody>
      </p:sp>
      <p:sp>
        <p:nvSpPr>
          <p:cNvPr id="24" name="Segnaposto numero diapositiva 28"/>
          <p:cNvSpPr>
            <a:spLocks noGrp="1"/>
          </p:cNvSpPr>
          <p:nvPr>
            <p:ph type="sldNum" sz="quarter" idx="12"/>
          </p:nvPr>
        </p:nvSpPr>
        <p:spPr bwMode="auto">
          <a:xfrm>
            <a:off x="1325563" y="4929188"/>
            <a:ext cx="609600" cy="517525"/>
          </a:xfrm>
        </p:spPr>
        <p:txBody>
          <a:bodyPr/>
          <a:lstStyle>
            <a:lvl1pPr>
              <a:defRPr/>
            </a:lvl1pPr>
          </a:lstStyle>
          <a:p>
            <a:fld id="{8EFDAE95-7D77-4B1B-A347-6B150C39CDD2}" type="slidenum">
              <a:rPr lang="it-IT" altLang="it-IT"/>
              <a:pPr/>
              <a:t>‹N›</a:t>
            </a:fld>
            <a:endParaRPr lang="it-IT" altLang="it-IT"/>
          </a:p>
        </p:txBody>
      </p:sp>
    </p:spTree>
    <p:extLst>
      <p:ext uri="{BB962C8B-B14F-4D97-AF65-F5344CB8AC3E}">
        <p14:creationId xmlns:p14="http://schemas.microsoft.com/office/powerpoint/2010/main" val="14381425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13"/>
          <p:cNvSpPr>
            <a:spLocks noGrp="1"/>
          </p:cNvSpPr>
          <p:nvPr>
            <p:ph type="dt" sz="half" idx="10"/>
          </p:nvPr>
        </p:nvSpPr>
        <p:spPr/>
        <p:txBody>
          <a:bodyPr/>
          <a:lstStyle>
            <a:lvl1pPr>
              <a:defRPr/>
            </a:lvl1pPr>
          </a:lstStyle>
          <a:p>
            <a:pPr>
              <a:defRPr/>
            </a:pPr>
            <a:fld id="{F8650F9B-A63B-493D-9FF8-7392C6067B05}" type="datetime1">
              <a:rPr lang="it-IT"/>
              <a:pPr>
                <a:defRPr/>
              </a:pPr>
              <a:t>05/04/2019</a:t>
            </a:fld>
            <a:endParaRPr lang="it-IT"/>
          </a:p>
        </p:txBody>
      </p:sp>
      <p:sp>
        <p:nvSpPr>
          <p:cNvPr id="5" name="Segnaposto piè di pagina 2"/>
          <p:cNvSpPr>
            <a:spLocks noGrp="1"/>
          </p:cNvSpPr>
          <p:nvPr>
            <p:ph type="ftr" sz="quarter" idx="11"/>
          </p:nvPr>
        </p:nvSpPr>
        <p:spPr/>
        <p:txBody>
          <a:bodyPr/>
          <a:lstStyle>
            <a:lvl1pPr>
              <a:defRPr/>
            </a:lvl1pPr>
          </a:lstStyle>
          <a:p>
            <a:pPr>
              <a:defRPr/>
            </a:pPr>
            <a:endParaRPr lang="it-IT"/>
          </a:p>
        </p:txBody>
      </p:sp>
      <p:sp>
        <p:nvSpPr>
          <p:cNvPr id="6" name="Segnaposto numero diapositiva 22"/>
          <p:cNvSpPr>
            <a:spLocks noGrp="1"/>
          </p:cNvSpPr>
          <p:nvPr>
            <p:ph type="sldNum" sz="quarter" idx="12"/>
          </p:nvPr>
        </p:nvSpPr>
        <p:spPr/>
        <p:txBody>
          <a:bodyPr/>
          <a:lstStyle>
            <a:lvl1pPr>
              <a:defRPr/>
            </a:lvl1pPr>
          </a:lstStyle>
          <a:p>
            <a:fld id="{82954AC4-F675-4475-8A52-57B556C9ED0A}" type="slidenum">
              <a:rPr lang="it-IT" altLang="it-IT"/>
              <a:pPr/>
              <a:t>‹N›</a:t>
            </a:fld>
            <a:endParaRPr lang="it-IT" altLang="it-IT"/>
          </a:p>
        </p:txBody>
      </p:sp>
    </p:spTree>
    <p:extLst>
      <p:ext uri="{BB962C8B-B14F-4D97-AF65-F5344CB8AC3E}">
        <p14:creationId xmlns:p14="http://schemas.microsoft.com/office/powerpoint/2010/main" val="1319507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13"/>
          <p:cNvSpPr>
            <a:spLocks noGrp="1"/>
          </p:cNvSpPr>
          <p:nvPr>
            <p:ph type="dt" sz="half" idx="10"/>
          </p:nvPr>
        </p:nvSpPr>
        <p:spPr/>
        <p:txBody>
          <a:bodyPr/>
          <a:lstStyle>
            <a:lvl1pPr>
              <a:defRPr/>
            </a:lvl1pPr>
          </a:lstStyle>
          <a:p>
            <a:pPr>
              <a:defRPr/>
            </a:pPr>
            <a:fld id="{0D423F3E-B225-4E50-9438-D927A311437A}" type="datetime1">
              <a:rPr lang="it-IT"/>
              <a:pPr>
                <a:defRPr/>
              </a:pPr>
              <a:t>05/04/2019</a:t>
            </a:fld>
            <a:endParaRPr lang="it-IT"/>
          </a:p>
        </p:txBody>
      </p:sp>
      <p:sp>
        <p:nvSpPr>
          <p:cNvPr id="5" name="Segnaposto piè di pagina 2"/>
          <p:cNvSpPr>
            <a:spLocks noGrp="1"/>
          </p:cNvSpPr>
          <p:nvPr>
            <p:ph type="ftr" sz="quarter" idx="11"/>
          </p:nvPr>
        </p:nvSpPr>
        <p:spPr/>
        <p:txBody>
          <a:bodyPr/>
          <a:lstStyle>
            <a:lvl1pPr>
              <a:defRPr/>
            </a:lvl1pPr>
          </a:lstStyle>
          <a:p>
            <a:pPr>
              <a:defRPr/>
            </a:pPr>
            <a:endParaRPr lang="it-IT"/>
          </a:p>
        </p:txBody>
      </p:sp>
      <p:sp>
        <p:nvSpPr>
          <p:cNvPr id="6" name="Segnaposto numero diapositiva 22"/>
          <p:cNvSpPr>
            <a:spLocks noGrp="1"/>
          </p:cNvSpPr>
          <p:nvPr>
            <p:ph type="sldNum" sz="quarter" idx="12"/>
          </p:nvPr>
        </p:nvSpPr>
        <p:spPr/>
        <p:txBody>
          <a:bodyPr/>
          <a:lstStyle>
            <a:lvl1pPr>
              <a:defRPr/>
            </a:lvl1pPr>
          </a:lstStyle>
          <a:p>
            <a:fld id="{7C5CA676-B164-46C2-A805-21E14A951491}" type="slidenum">
              <a:rPr lang="it-IT" altLang="it-IT"/>
              <a:pPr/>
              <a:t>‹N›</a:t>
            </a:fld>
            <a:endParaRPr lang="it-IT" altLang="it-IT"/>
          </a:p>
        </p:txBody>
      </p:sp>
    </p:spTree>
    <p:extLst>
      <p:ext uri="{BB962C8B-B14F-4D97-AF65-F5344CB8AC3E}">
        <p14:creationId xmlns:p14="http://schemas.microsoft.com/office/powerpoint/2010/main" val="30869958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1067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8" name="Segnaposto contenuto 7"/>
          <p:cNvSpPr>
            <a:spLocks noGrp="1"/>
          </p:cNvSpPr>
          <p:nvPr>
            <p:ph sz="quarter" idx="1"/>
          </p:nvPr>
        </p:nvSpPr>
        <p:spPr>
          <a:xfrm>
            <a:off x="457200" y="1600200"/>
            <a:ext cx="7467600" cy="487375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6"/>
          <p:cNvSpPr>
            <a:spLocks noGrp="1"/>
          </p:cNvSpPr>
          <p:nvPr>
            <p:ph type="dt" sz="half" idx="10"/>
          </p:nvPr>
        </p:nvSpPr>
        <p:spPr/>
        <p:txBody>
          <a:bodyPr rtlCol="0"/>
          <a:lstStyle>
            <a:lvl1pPr>
              <a:defRPr/>
            </a:lvl1pPr>
          </a:lstStyle>
          <a:p>
            <a:pPr>
              <a:defRPr/>
            </a:pPr>
            <a:fld id="{05446C8F-2F30-4CB2-9482-04633CFE511B}" type="datetime1">
              <a:rPr lang="it-IT"/>
              <a:pPr>
                <a:defRPr/>
              </a:pPr>
              <a:t>05/04/2019</a:t>
            </a:fld>
            <a:endParaRPr lang="it-IT"/>
          </a:p>
        </p:txBody>
      </p:sp>
      <p:sp>
        <p:nvSpPr>
          <p:cNvPr id="5" name="Segnaposto numero diapositiva 8"/>
          <p:cNvSpPr>
            <a:spLocks noGrp="1"/>
          </p:cNvSpPr>
          <p:nvPr>
            <p:ph type="sldNum" sz="quarter" idx="11"/>
          </p:nvPr>
        </p:nvSpPr>
        <p:spPr/>
        <p:txBody>
          <a:bodyPr/>
          <a:lstStyle>
            <a:lvl1pPr>
              <a:defRPr/>
            </a:lvl1pPr>
          </a:lstStyle>
          <a:p>
            <a:fld id="{41DF2B58-05B8-4E4C-A88B-3E579D7DF4A6}" type="slidenum">
              <a:rPr lang="it-IT" altLang="it-IT"/>
              <a:pPr/>
              <a:t>‹N›</a:t>
            </a:fld>
            <a:endParaRPr lang="it-IT" altLang="it-IT"/>
          </a:p>
        </p:txBody>
      </p:sp>
      <p:sp>
        <p:nvSpPr>
          <p:cNvPr id="6" name="Segnaposto piè di pagina 9"/>
          <p:cNvSpPr>
            <a:spLocks noGrp="1"/>
          </p:cNvSpPr>
          <p:nvPr>
            <p:ph type="ftr" sz="quarter" idx="12"/>
          </p:nvPr>
        </p:nvSpPr>
        <p:spPr/>
        <p:txBody>
          <a:bodyPr rtlCol="0"/>
          <a:lstStyle>
            <a:lvl1pPr>
              <a:defRPr/>
            </a:lvl1pPr>
          </a:lstStyle>
          <a:p>
            <a:pPr>
              <a:defRPr/>
            </a:pPr>
            <a:endParaRPr lang="it-IT"/>
          </a:p>
        </p:txBody>
      </p:sp>
    </p:spTree>
    <p:extLst>
      <p:ext uri="{BB962C8B-B14F-4D97-AF65-F5344CB8AC3E}">
        <p14:creationId xmlns:p14="http://schemas.microsoft.com/office/powerpoint/2010/main" val="2042903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2"/>
        </a:solidFill>
        <a:effectLst/>
      </p:bgPr>
    </p:bg>
    <p:spTree>
      <p:nvGrpSpPr>
        <p:cNvPr id="1" name=""/>
        <p:cNvGrpSpPr/>
        <p:nvPr/>
      </p:nvGrpSpPr>
      <p:grpSpPr>
        <a:xfrm>
          <a:off x="0" y="0"/>
          <a:ext cx="0" cy="0"/>
          <a:chOff x="0" y="0"/>
          <a:chExt cx="0" cy="0"/>
        </a:xfrm>
      </p:grpSpPr>
      <p:sp>
        <p:nvSpPr>
          <p:cNvPr id="4" name="Rettangolo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ttangolo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ettangolo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Rettangolo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Connettore 1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9" name="Connettore 1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0" name="Connettore 1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1" name="Connettore 1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2" name="Connettore 1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3" name="Rettangolo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4" name="Ovale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5" name="Ovale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6" name="Ovale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7" name="Ovale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8" name="Ovale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9" name="Connettore 1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lang="it-IT"/>
              <a:t>Fare clic per modificare lo stile del titolo</a:t>
            </a:r>
            <a:endParaRPr lang="en-US"/>
          </a:p>
        </p:txBody>
      </p:sp>
      <p:sp>
        <p:nvSpPr>
          <p:cNvPr id="3" name="Segnaposto testo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a:t>Fare clic per modificare stili del testo dello schema</a:t>
            </a:r>
          </a:p>
        </p:txBody>
      </p:sp>
      <p:sp>
        <p:nvSpPr>
          <p:cNvPr id="20" name="Segnaposto data 3"/>
          <p:cNvSpPr>
            <a:spLocks noGrp="1"/>
          </p:cNvSpPr>
          <p:nvPr>
            <p:ph type="dt" sz="half" idx="10"/>
          </p:nvPr>
        </p:nvSpPr>
        <p:spPr bwMode="auto">
          <a:xfrm rot="5400000">
            <a:off x="7762875" y="1169988"/>
            <a:ext cx="2286000" cy="381000"/>
          </a:xfrm>
        </p:spPr>
        <p:txBody>
          <a:bodyPr/>
          <a:lstStyle>
            <a:lvl1pPr>
              <a:defRPr/>
            </a:lvl1pPr>
          </a:lstStyle>
          <a:p>
            <a:pPr>
              <a:defRPr/>
            </a:pPr>
            <a:fld id="{88ED521A-6214-46C0-AAD6-73AE16D3928E}" type="datetime1">
              <a:rPr lang="it-IT"/>
              <a:pPr>
                <a:defRPr/>
              </a:pPr>
              <a:t>05/04/2019</a:t>
            </a:fld>
            <a:endParaRPr lang="it-IT"/>
          </a:p>
        </p:txBody>
      </p:sp>
      <p:sp>
        <p:nvSpPr>
          <p:cNvPr id="21" name="Segnaposto piè di pagina 4"/>
          <p:cNvSpPr>
            <a:spLocks noGrp="1"/>
          </p:cNvSpPr>
          <p:nvPr>
            <p:ph type="ftr" sz="quarter" idx="11"/>
          </p:nvPr>
        </p:nvSpPr>
        <p:spPr bwMode="auto">
          <a:xfrm rot="5400000">
            <a:off x="7077076" y="4178300"/>
            <a:ext cx="3657600" cy="384175"/>
          </a:xfrm>
        </p:spPr>
        <p:txBody>
          <a:bodyPr/>
          <a:lstStyle>
            <a:lvl1pPr>
              <a:defRPr/>
            </a:lvl1pPr>
          </a:lstStyle>
          <a:p>
            <a:pPr>
              <a:defRPr/>
            </a:pPr>
            <a:endParaRPr lang="it-IT"/>
          </a:p>
        </p:txBody>
      </p:sp>
      <p:sp>
        <p:nvSpPr>
          <p:cNvPr id="22" name="Segnaposto numero diapositiva 5"/>
          <p:cNvSpPr>
            <a:spLocks noGrp="1"/>
          </p:cNvSpPr>
          <p:nvPr>
            <p:ph type="sldNum" sz="quarter" idx="12"/>
          </p:nvPr>
        </p:nvSpPr>
        <p:spPr bwMode="auto">
          <a:xfrm>
            <a:off x="1339850" y="4929188"/>
            <a:ext cx="609600" cy="517525"/>
          </a:xfrm>
        </p:spPr>
        <p:txBody>
          <a:bodyPr/>
          <a:lstStyle>
            <a:lvl1pPr>
              <a:defRPr/>
            </a:lvl1pPr>
          </a:lstStyle>
          <a:p>
            <a:fld id="{1D68B25C-D812-46B8-8737-CCBC6B7E1742}" type="slidenum">
              <a:rPr lang="it-IT" altLang="it-IT"/>
              <a:pPr/>
              <a:t>‹N›</a:t>
            </a:fld>
            <a:endParaRPr lang="it-IT" altLang="it-IT"/>
          </a:p>
        </p:txBody>
      </p:sp>
    </p:spTree>
    <p:extLst>
      <p:ext uri="{BB962C8B-B14F-4D97-AF65-F5344CB8AC3E}">
        <p14:creationId xmlns:p14="http://schemas.microsoft.com/office/powerpoint/2010/main" val="13549041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9" name="Segnaposto contenuto 8"/>
          <p:cNvSpPr>
            <a:spLocks noGrp="1"/>
          </p:cNvSpPr>
          <p:nvPr>
            <p:ph sz="quarter" idx="1"/>
          </p:nvPr>
        </p:nvSpPr>
        <p:spPr>
          <a:xfrm>
            <a:off x="457200" y="1600200"/>
            <a:ext cx="3657600" cy="45720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Segnaposto contenuto 10"/>
          <p:cNvSpPr>
            <a:spLocks noGrp="1"/>
          </p:cNvSpPr>
          <p:nvPr>
            <p:ph sz="quarter" idx="2"/>
          </p:nvPr>
        </p:nvSpPr>
        <p:spPr>
          <a:xfrm>
            <a:off x="4270248" y="1600200"/>
            <a:ext cx="3657600" cy="45720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13"/>
          <p:cNvSpPr>
            <a:spLocks noGrp="1"/>
          </p:cNvSpPr>
          <p:nvPr>
            <p:ph type="dt" sz="half" idx="10"/>
          </p:nvPr>
        </p:nvSpPr>
        <p:spPr/>
        <p:txBody>
          <a:bodyPr/>
          <a:lstStyle>
            <a:lvl1pPr>
              <a:defRPr/>
            </a:lvl1pPr>
          </a:lstStyle>
          <a:p>
            <a:pPr>
              <a:defRPr/>
            </a:pPr>
            <a:fld id="{A0C05867-7943-4E1C-B861-E0D34E5E28CF}" type="datetime1">
              <a:rPr lang="it-IT"/>
              <a:pPr>
                <a:defRPr/>
              </a:pPr>
              <a:t>05/04/2019</a:t>
            </a:fld>
            <a:endParaRPr lang="it-IT"/>
          </a:p>
        </p:txBody>
      </p:sp>
      <p:sp>
        <p:nvSpPr>
          <p:cNvPr id="6" name="Segnaposto piè di pagina 2"/>
          <p:cNvSpPr>
            <a:spLocks noGrp="1"/>
          </p:cNvSpPr>
          <p:nvPr>
            <p:ph type="ftr" sz="quarter" idx="11"/>
          </p:nvPr>
        </p:nvSpPr>
        <p:spPr/>
        <p:txBody>
          <a:bodyPr/>
          <a:lstStyle>
            <a:lvl1pPr>
              <a:defRPr/>
            </a:lvl1pPr>
          </a:lstStyle>
          <a:p>
            <a:pPr>
              <a:defRPr/>
            </a:pPr>
            <a:endParaRPr lang="it-IT"/>
          </a:p>
        </p:txBody>
      </p:sp>
      <p:sp>
        <p:nvSpPr>
          <p:cNvPr id="7" name="Segnaposto numero diapositiva 22"/>
          <p:cNvSpPr>
            <a:spLocks noGrp="1"/>
          </p:cNvSpPr>
          <p:nvPr>
            <p:ph type="sldNum" sz="quarter" idx="12"/>
          </p:nvPr>
        </p:nvSpPr>
        <p:spPr/>
        <p:txBody>
          <a:bodyPr/>
          <a:lstStyle>
            <a:lvl1pPr>
              <a:defRPr/>
            </a:lvl1pPr>
          </a:lstStyle>
          <a:p>
            <a:fld id="{7F1DD774-9E37-4D84-BFC7-FC42EF7099BF}" type="slidenum">
              <a:rPr lang="it-IT" altLang="it-IT"/>
              <a:pPr/>
              <a:t>‹N›</a:t>
            </a:fld>
            <a:endParaRPr lang="it-IT" altLang="it-IT"/>
          </a:p>
        </p:txBody>
      </p:sp>
    </p:spTree>
    <p:extLst>
      <p:ext uri="{BB962C8B-B14F-4D97-AF65-F5344CB8AC3E}">
        <p14:creationId xmlns:p14="http://schemas.microsoft.com/office/powerpoint/2010/main" val="3736236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lstStyle>
            <a:lvl1pPr>
              <a:defRPr/>
            </a:lvl1pPr>
          </a:lstStyle>
          <a:p>
            <a:r>
              <a:rPr lang="it-IT"/>
              <a:t>Fare clic per modificare lo stile del titolo</a:t>
            </a:r>
            <a:endParaRPr lang="en-US"/>
          </a:p>
        </p:txBody>
      </p:sp>
      <p:sp>
        <p:nvSpPr>
          <p:cNvPr id="11" name="Segnaposto contenuto 10"/>
          <p:cNvSpPr>
            <a:spLocks noGrp="1"/>
          </p:cNvSpPr>
          <p:nvPr>
            <p:ph sz="quarter" idx="2"/>
          </p:nvPr>
        </p:nvSpPr>
        <p:spPr>
          <a:xfrm>
            <a:off x="457200" y="2362200"/>
            <a:ext cx="3657600" cy="3886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3" name="Segnaposto contenuto 12"/>
          <p:cNvSpPr>
            <a:spLocks noGrp="1"/>
          </p:cNvSpPr>
          <p:nvPr>
            <p:ph sz="quarter" idx="4"/>
          </p:nvPr>
        </p:nvSpPr>
        <p:spPr>
          <a:xfrm>
            <a:off x="4371975" y="2362200"/>
            <a:ext cx="3657600" cy="3886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it-IT"/>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it-IT"/>
              <a:t>Fare clic per modificare stili del testo dello schema</a:t>
            </a:r>
          </a:p>
        </p:txBody>
      </p:sp>
      <p:sp>
        <p:nvSpPr>
          <p:cNvPr id="7" name="Segnaposto data 13"/>
          <p:cNvSpPr>
            <a:spLocks noGrp="1"/>
          </p:cNvSpPr>
          <p:nvPr>
            <p:ph type="dt" sz="half" idx="10"/>
          </p:nvPr>
        </p:nvSpPr>
        <p:spPr/>
        <p:txBody>
          <a:bodyPr/>
          <a:lstStyle>
            <a:lvl1pPr>
              <a:defRPr/>
            </a:lvl1pPr>
          </a:lstStyle>
          <a:p>
            <a:pPr>
              <a:defRPr/>
            </a:pPr>
            <a:fld id="{8337B822-FE07-431A-87EB-66DE2D8DC212}" type="datetime1">
              <a:rPr lang="it-IT"/>
              <a:pPr>
                <a:defRPr/>
              </a:pPr>
              <a:t>05/04/2019</a:t>
            </a:fld>
            <a:endParaRPr lang="it-IT"/>
          </a:p>
        </p:txBody>
      </p:sp>
      <p:sp>
        <p:nvSpPr>
          <p:cNvPr id="8" name="Segnaposto piè di pagina 2"/>
          <p:cNvSpPr>
            <a:spLocks noGrp="1"/>
          </p:cNvSpPr>
          <p:nvPr>
            <p:ph type="ftr" sz="quarter" idx="11"/>
          </p:nvPr>
        </p:nvSpPr>
        <p:spPr/>
        <p:txBody>
          <a:bodyPr/>
          <a:lstStyle>
            <a:lvl1pPr>
              <a:defRPr/>
            </a:lvl1pPr>
          </a:lstStyle>
          <a:p>
            <a:pPr>
              <a:defRPr/>
            </a:pPr>
            <a:endParaRPr lang="it-IT"/>
          </a:p>
        </p:txBody>
      </p:sp>
      <p:sp>
        <p:nvSpPr>
          <p:cNvPr id="9" name="Segnaposto numero diapositiva 22"/>
          <p:cNvSpPr>
            <a:spLocks noGrp="1"/>
          </p:cNvSpPr>
          <p:nvPr>
            <p:ph type="sldNum" sz="quarter" idx="12"/>
          </p:nvPr>
        </p:nvSpPr>
        <p:spPr/>
        <p:txBody>
          <a:bodyPr/>
          <a:lstStyle>
            <a:lvl1pPr>
              <a:defRPr/>
            </a:lvl1pPr>
          </a:lstStyle>
          <a:p>
            <a:fld id="{1FDA2648-BA53-4240-B5AB-0074455956E8}" type="slidenum">
              <a:rPr lang="it-IT" altLang="it-IT"/>
              <a:pPr/>
              <a:t>‹N›</a:t>
            </a:fld>
            <a:endParaRPr lang="it-IT" altLang="it-IT"/>
          </a:p>
        </p:txBody>
      </p:sp>
    </p:spTree>
    <p:extLst>
      <p:ext uri="{BB962C8B-B14F-4D97-AF65-F5344CB8AC3E}">
        <p14:creationId xmlns:p14="http://schemas.microsoft.com/office/powerpoint/2010/main" val="2053659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data 5"/>
          <p:cNvSpPr>
            <a:spLocks noGrp="1"/>
          </p:cNvSpPr>
          <p:nvPr>
            <p:ph type="dt" sz="half" idx="10"/>
          </p:nvPr>
        </p:nvSpPr>
        <p:spPr/>
        <p:txBody>
          <a:bodyPr rtlCol="0"/>
          <a:lstStyle>
            <a:lvl1pPr>
              <a:defRPr/>
            </a:lvl1pPr>
          </a:lstStyle>
          <a:p>
            <a:pPr>
              <a:defRPr/>
            </a:pPr>
            <a:fld id="{03669A84-0F4B-4BDF-A718-054772C944F3}" type="datetime1">
              <a:rPr lang="it-IT"/>
              <a:pPr>
                <a:defRPr/>
              </a:pPr>
              <a:t>05/04/2019</a:t>
            </a:fld>
            <a:endParaRPr lang="it-IT"/>
          </a:p>
        </p:txBody>
      </p:sp>
      <p:sp>
        <p:nvSpPr>
          <p:cNvPr id="4" name="Segnaposto numero diapositiva 6"/>
          <p:cNvSpPr>
            <a:spLocks noGrp="1"/>
          </p:cNvSpPr>
          <p:nvPr>
            <p:ph type="sldNum" sz="quarter" idx="11"/>
          </p:nvPr>
        </p:nvSpPr>
        <p:spPr/>
        <p:txBody>
          <a:bodyPr/>
          <a:lstStyle>
            <a:lvl1pPr>
              <a:defRPr/>
            </a:lvl1pPr>
          </a:lstStyle>
          <a:p>
            <a:fld id="{6A0CF9A2-4D59-4C50-A86F-508FF917ECAE}" type="slidenum">
              <a:rPr lang="it-IT" altLang="it-IT"/>
              <a:pPr/>
              <a:t>‹N›</a:t>
            </a:fld>
            <a:endParaRPr lang="it-IT" altLang="it-IT"/>
          </a:p>
        </p:txBody>
      </p:sp>
      <p:sp>
        <p:nvSpPr>
          <p:cNvPr id="5" name="Segnaposto piè di pagina 7"/>
          <p:cNvSpPr>
            <a:spLocks noGrp="1"/>
          </p:cNvSpPr>
          <p:nvPr>
            <p:ph type="ftr" sz="quarter" idx="12"/>
          </p:nvPr>
        </p:nvSpPr>
        <p:spPr/>
        <p:txBody>
          <a:bodyPr rtlCol="0"/>
          <a:lstStyle>
            <a:lvl1pPr>
              <a:defRPr/>
            </a:lvl1pPr>
          </a:lstStyle>
          <a:p>
            <a:pPr>
              <a:defRPr/>
            </a:pPr>
            <a:endParaRPr lang="it-IT"/>
          </a:p>
        </p:txBody>
      </p:sp>
    </p:spTree>
    <p:extLst>
      <p:ext uri="{BB962C8B-B14F-4D97-AF65-F5344CB8AC3E}">
        <p14:creationId xmlns:p14="http://schemas.microsoft.com/office/powerpoint/2010/main" val="2894067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3"/>
          <p:cNvSpPr>
            <a:spLocks noGrp="1"/>
          </p:cNvSpPr>
          <p:nvPr>
            <p:ph type="dt" sz="half" idx="10"/>
          </p:nvPr>
        </p:nvSpPr>
        <p:spPr/>
        <p:txBody>
          <a:bodyPr/>
          <a:lstStyle>
            <a:lvl1pPr>
              <a:defRPr/>
            </a:lvl1pPr>
          </a:lstStyle>
          <a:p>
            <a:pPr>
              <a:defRPr/>
            </a:pPr>
            <a:fld id="{44CC3718-CD95-457F-9993-66D41DE80830}" type="datetime1">
              <a:rPr lang="it-IT"/>
              <a:pPr>
                <a:defRPr/>
              </a:pPr>
              <a:t>05/04/2019</a:t>
            </a:fld>
            <a:endParaRPr lang="it-IT"/>
          </a:p>
        </p:txBody>
      </p:sp>
      <p:sp>
        <p:nvSpPr>
          <p:cNvPr id="3" name="Segnaposto piè di pagina 2"/>
          <p:cNvSpPr>
            <a:spLocks noGrp="1"/>
          </p:cNvSpPr>
          <p:nvPr>
            <p:ph type="ftr" sz="quarter" idx="11"/>
          </p:nvPr>
        </p:nvSpPr>
        <p:spPr/>
        <p:txBody>
          <a:bodyPr/>
          <a:lstStyle>
            <a:lvl1pPr>
              <a:defRPr/>
            </a:lvl1pPr>
          </a:lstStyle>
          <a:p>
            <a:pPr>
              <a:defRPr/>
            </a:pPr>
            <a:endParaRPr lang="it-IT"/>
          </a:p>
        </p:txBody>
      </p:sp>
      <p:sp>
        <p:nvSpPr>
          <p:cNvPr id="4" name="Segnaposto numero diapositiva 22"/>
          <p:cNvSpPr>
            <a:spLocks noGrp="1"/>
          </p:cNvSpPr>
          <p:nvPr>
            <p:ph type="sldNum" sz="quarter" idx="12"/>
          </p:nvPr>
        </p:nvSpPr>
        <p:spPr/>
        <p:txBody>
          <a:bodyPr/>
          <a:lstStyle>
            <a:lvl1pPr>
              <a:defRPr/>
            </a:lvl1pPr>
          </a:lstStyle>
          <a:p>
            <a:fld id="{7A677A57-6CCC-44A8-8E55-1557FAD5F3C0}" type="slidenum">
              <a:rPr lang="it-IT" altLang="it-IT"/>
              <a:pPr/>
              <a:t>‹N›</a:t>
            </a:fld>
            <a:endParaRPr lang="it-IT" altLang="it-IT"/>
          </a:p>
        </p:txBody>
      </p:sp>
    </p:spTree>
    <p:extLst>
      <p:ext uri="{BB962C8B-B14F-4D97-AF65-F5344CB8AC3E}">
        <p14:creationId xmlns:p14="http://schemas.microsoft.com/office/powerpoint/2010/main" val="1383793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5" name="Connettore 1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cs typeface="+mn-cs"/>
            </a:endParaRPr>
          </a:p>
        </p:txBody>
      </p:sp>
      <p:sp>
        <p:nvSpPr>
          <p:cNvPr id="6" name="Connettore 1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cs typeface="+mn-cs"/>
            </a:endParaRPr>
          </a:p>
        </p:txBody>
      </p:sp>
      <p:sp>
        <p:nvSpPr>
          <p:cNvPr id="7" name="Connettore 1 6"/>
          <p:cNvSpPr>
            <a:spLocks noChangeShapeType="1"/>
          </p:cNvSpPr>
          <p:nvPr/>
        </p:nvSpPr>
        <p:spPr bwMode="auto">
          <a:xfrm>
            <a:off x="6192838" y="0"/>
            <a:ext cx="0" cy="6858000"/>
          </a:xfrm>
          <a:prstGeom prst="line">
            <a:avLst/>
          </a:prstGeom>
          <a:noFill/>
          <a:ln w="12700" algn="ctr">
            <a:solidFill>
              <a:schemeClr val="accent1"/>
            </a:solidFill>
            <a:round/>
            <a:headEnd/>
            <a:tailEnd/>
          </a:ln>
        </p:spPr>
        <p:txBody>
          <a:bodyPr/>
          <a:lstStyle/>
          <a:p>
            <a:pPr>
              <a:defRPr/>
            </a:pPr>
            <a:endParaRPr lang="it-IT">
              <a:latin typeface="Arial" charset="0"/>
              <a:cs typeface="Arial" charset="0"/>
            </a:endParaRPr>
          </a:p>
        </p:txBody>
      </p:sp>
      <p:sp>
        <p:nvSpPr>
          <p:cNvPr id="8" name="Connettore 1 7"/>
          <p:cNvSpPr>
            <a:spLocks noChangeShapeType="1"/>
          </p:cNvSpPr>
          <p:nvPr/>
        </p:nvSpPr>
        <p:spPr bwMode="auto">
          <a:xfrm>
            <a:off x="8991600" y="0"/>
            <a:ext cx="0" cy="6858000"/>
          </a:xfrm>
          <a:prstGeom prst="line">
            <a:avLst/>
          </a:prstGeom>
          <a:noFill/>
          <a:ln w="19050" algn="ctr">
            <a:solidFill>
              <a:schemeClr val="accent1"/>
            </a:solidFill>
            <a:round/>
            <a:headEnd/>
            <a:tailEnd/>
          </a:ln>
        </p:spPr>
        <p:txBody>
          <a:bodyPr/>
          <a:lstStyle/>
          <a:p>
            <a:pPr>
              <a:defRPr/>
            </a:pPr>
            <a:endParaRPr lang="it-IT">
              <a:latin typeface="Arial" charset="0"/>
              <a:cs typeface="Arial" charset="0"/>
            </a:endParaRPr>
          </a:p>
        </p:txBody>
      </p:sp>
      <p:sp>
        <p:nvSpPr>
          <p:cNvPr id="9" name="Rettangolo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Connettore 1 9"/>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pPr>
              <a:defRPr/>
            </a:pPr>
            <a:endParaRPr lang="it-IT">
              <a:latin typeface="Arial" charset="0"/>
              <a:cs typeface="Arial" charset="0"/>
            </a:endParaRPr>
          </a:p>
        </p:txBody>
      </p:sp>
      <p:sp>
        <p:nvSpPr>
          <p:cNvPr id="11" name="Ovale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olo 1"/>
          <p:cNvSpPr>
            <a:spLocks noGrp="1"/>
          </p:cNvSpPr>
          <p:nvPr>
            <p:ph type="title"/>
          </p:nvPr>
        </p:nvSpPr>
        <p:spPr>
          <a:xfrm rot="5400000">
            <a:off x="3371850" y="3200400"/>
            <a:ext cx="6309360" cy="457200"/>
          </a:xfrm>
        </p:spPr>
        <p:txBody>
          <a:bodyPr/>
          <a:lstStyle>
            <a:lvl1pPr algn="l">
              <a:buNone/>
              <a:defRPr sz="2000" b="1" cap="small" baseline="0"/>
            </a:lvl1pPr>
          </a:lstStyle>
          <a:p>
            <a:r>
              <a:rPr lang="it-IT"/>
              <a:t>Fare clic per modificare lo stile del titolo</a:t>
            </a:r>
            <a:endParaRPr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it-IT"/>
              <a:t>Fare clic per modificare stili del testo dello schema</a:t>
            </a:r>
          </a:p>
        </p:txBody>
      </p:sp>
      <p:sp>
        <p:nvSpPr>
          <p:cNvPr id="18" name="Segnaposto contenuto 17"/>
          <p:cNvSpPr>
            <a:spLocks noGrp="1"/>
          </p:cNvSpPr>
          <p:nvPr>
            <p:ph sz="quarter" idx="1"/>
          </p:nvPr>
        </p:nvSpPr>
        <p:spPr>
          <a:xfrm>
            <a:off x="304800" y="274320"/>
            <a:ext cx="5638800" cy="632764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2" name="Segnaposto data 20"/>
          <p:cNvSpPr>
            <a:spLocks noGrp="1"/>
          </p:cNvSpPr>
          <p:nvPr>
            <p:ph type="dt" sz="half" idx="10"/>
          </p:nvPr>
        </p:nvSpPr>
        <p:spPr/>
        <p:txBody>
          <a:bodyPr rtlCol="0"/>
          <a:lstStyle>
            <a:lvl1pPr>
              <a:defRPr/>
            </a:lvl1pPr>
          </a:lstStyle>
          <a:p>
            <a:pPr>
              <a:defRPr/>
            </a:pPr>
            <a:fld id="{918D68D8-9680-44D3-8F70-3D68E0412C2B}" type="datetime1">
              <a:rPr lang="it-IT"/>
              <a:pPr>
                <a:defRPr/>
              </a:pPr>
              <a:t>05/04/2019</a:t>
            </a:fld>
            <a:endParaRPr lang="it-IT"/>
          </a:p>
        </p:txBody>
      </p:sp>
      <p:sp>
        <p:nvSpPr>
          <p:cNvPr id="13" name="Segnaposto numero diapositiva 21"/>
          <p:cNvSpPr>
            <a:spLocks noGrp="1"/>
          </p:cNvSpPr>
          <p:nvPr>
            <p:ph type="sldNum" sz="quarter" idx="11"/>
          </p:nvPr>
        </p:nvSpPr>
        <p:spPr/>
        <p:txBody>
          <a:bodyPr/>
          <a:lstStyle>
            <a:lvl1pPr>
              <a:defRPr/>
            </a:lvl1pPr>
          </a:lstStyle>
          <a:p>
            <a:fld id="{FCAD3B28-7315-434B-AC57-5269FE153D8C}" type="slidenum">
              <a:rPr lang="it-IT" altLang="it-IT"/>
              <a:pPr/>
              <a:t>‹N›</a:t>
            </a:fld>
            <a:endParaRPr lang="it-IT" altLang="it-IT"/>
          </a:p>
        </p:txBody>
      </p:sp>
      <p:sp>
        <p:nvSpPr>
          <p:cNvPr id="14" name="Segnaposto piè di pagina 22"/>
          <p:cNvSpPr>
            <a:spLocks noGrp="1"/>
          </p:cNvSpPr>
          <p:nvPr>
            <p:ph type="ftr" sz="quarter" idx="12"/>
          </p:nvPr>
        </p:nvSpPr>
        <p:spPr/>
        <p:txBody>
          <a:bodyPr rtlCol="0"/>
          <a:lstStyle>
            <a:lvl1pPr>
              <a:defRPr/>
            </a:lvl1pPr>
          </a:lstStyle>
          <a:p>
            <a:pPr>
              <a:defRPr/>
            </a:pPr>
            <a:endParaRPr lang="it-IT"/>
          </a:p>
        </p:txBody>
      </p:sp>
    </p:spTree>
    <p:extLst>
      <p:ext uri="{BB962C8B-B14F-4D97-AF65-F5344CB8AC3E}">
        <p14:creationId xmlns:p14="http://schemas.microsoft.com/office/powerpoint/2010/main" val="2076054511"/>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Connettore 1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6" name="Ovale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Connettore 1 6"/>
          <p:cNvSpPr>
            <a:spLocks noChangeShapeType="1"/>
          </p:cNvSpPr>
          <p:nvPr/>
        </p:nvSpPr>
        <p:spPr bwMode="auto">
          <a:xfrm>
            <a:off x="8991600" y="0"/>
            <a:ext cx="0" cy="6858000"/>
          </a:xfrm>
          <a:prstGeom prst="line">
            <a:avLst/>
          </a:prstGeom>
          <a:noFill/>
          <a:ln w="9525" algn="ctr">
            <a:solidFill>
              <a:schemeClr val="tx1"/>
            </a:solidFill>
            <a:round/>
            <a:headEnd/>
            <a:tailEnd/>
          </a:ln>
        </p:spPr>
        <p:txBody>
          <a:bodyPr/>
          <a:lstStyle/>
          <a:p>
            <a:pPr>
              <a:defRPr/>
            </a:pPr>
            <a:endParaRPr lang="it-IT">
              <a:latin typeface="Arial" charset="0"/>
              <a:cs typeface="Arial" charset="0"/>
            </a:endParaRPr>
          </a:p>
        </p:txBody>
      </p:sp>
      <p:sp>
        <p:nvSpPr>
          <p:cNvPr id="8" name="Rettangolo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Connettore 1 8"/>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pPr>
              <a:defRPr/>
            </a:pPr>
            <a:endParaRPr lang="it-IT">
              <a:latin typeface="Arial" charset="0"/>
              <a:cs typeface="Arial" charset="0"/>
            </a:endParaRPr>
          </a:p>
        </p:txBody>
      </p:sp>
      <p:sp>
        <p:nvSpPr>
          <p:cNvPr id="10" name="Connettore 1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cs typeface="+mn-cs"/>
            </a:endParaRPr>
          </a:p>
        </p:txBody>
      </p:sp>
      <p:sp>
        <p:nvSpPr>
          <p:cNvPr id="11" name="Connettore 1 10"/>
          <p:cNvSpPr>
            <a:spLocks noChangeShapeType="1"/>
          </p:cNvSpPr>
          <p:nvPr/>
        </p:nvSpPr>
        <p:spPr bwMode="auto">
          <a:xfrm>
            <a:off x="6192838" y="0"/>
            <a:ext cx="0" cy="6858000"/>
          </a:xfrm>
          <a:prstGeom prst="line">
            <a:avLst/>
          </a:prstGeom>
          <a:noFill/>
          <a:ln w="12700" algn="ctr">
            <a:solidFill>
              <a:schemeClr val="accent1"/>
            </a:solidFill>
            <a:round/>
            <a:headEnd/>
            <a:tailEnd/>
          </a:ln>
        </p:spPr>
        <p:txBody>
          <a:bodyPr/>
          <a:lstStyle/>
          <a:p>
            <a:pPr>
              <a:defRPr/>
            </a:pPr>
            <a:endParaRPr lang="it-IT">
              <a:latin typeface="Arial" charset="0"/>
              <a:cs typeface="Arial" charset="0"/>
            </a:endParaRPr>
          </a:p>
        </p:txBody>
      </p:sp>
      <p:sp>
        <p:nvSpPr>
          <p:cNvPr id="2" name="Titolo 1"/>
          <p:cNvSpPr>
            <a:spLocks noGrp="1"/>
          </p:cNvSpPr>
          <p:nvPr>
            <p:ph type="title"/>
          </p:nvPr>
        </p:nvSpPr>
        <p:spPr>
          <a:xfrm rot="5400000">
            <a:off x="3350133" y="3200400"/>
            <a:ext cx="6309360" cy="457200"/>
          </a:xfrm>
        </p:spPr>
        <p:txBody>
          <a:bodyPr/>
          <a:lstStyle>
            <a:lvl1pPr algn="l">
              <a:buNone/>
              <a:defRPr sz="2000" b="1"/>
            </a:lvl1pPr>
          </a:lstStyle>
          <a:p>
            <a:r>
              <a:rPr lang="it-IT"/>
              <a:t>Fare clic per modificare lo stile del titolo</a:t>
            </a:r>
            <a:endParaRPr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it-IT" noProof="0"/>
              <a:t>Fare clic sull'icona per inserire un'immagine</a:t>
            </a:r>
            <a:endParaRPr lang="en-US" noProof="0"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it-IT"/>
              <a:t>Fare clic per modificare stili del testo dello schema</a:t>
            </a:r>
          </a:p>
        </p:txBody>
      </p:sp>
      <p:sp>
        <p:nvSpPr>
          <p:cNvPr id="12" name="Segnaposto data 16"/>
          <p:cNvSpPr>
            <a:spLocks noGrp="1"/>
          </p:cNvSpPr>
          <p:nvPr>
            <p:ph type="dt" sz="half" idx="10"/>
          </p:nvPr>
        </p:nvSpPr>
        <p:spPr/>
        <p:txBody>
          <a:bodyPr rtlCol="0"/>
          <a:lstStyle>
            <a:lvl1pPr>
              <a:defRPr/>
            </a:lvl1pPr>
          </a:lstStyle>
          <a:p>
            <a:pPr>
              <a:defRPr/>
            </a:pPr>
            <a:fld id="{56A2B56D-B415-4DD5-A141-D8E35043A768}" type="datetime1">
              <a:rPr lang="it-IT"/>
              <a:pPr>
                <a:defRPr/>
              </a:pPr>
              <a:t>05/04/2019</a:t>
            </a:fld>
            <a:endParaRPr lang="it-IT"/>
          </a:p>
        </p:txBody>
      </p:sp>
      <p:sp>
        <p:nvSpPr>
          <p:cNvPr id="13" name="Segnaposto numero diapositiva 17"/>
          <p:cNvSpPr>
            <a:spLocks noGrp="1"/>
          </p:cNvSpPr>
          <p:nvPr>
            <p:ph type="sldNum" sz="quarter" idx="11"/>
          </p:nvPr>
        </p:nvSpPr>
        <p:spPr/>
        <p:txBody>
          <a:bodyPr/>
          <a:lstStyle>
            <a:lvl1pPr>
              <a:defRPr/>
            </a:lvl1pPr>
          </a:lstStyle>
          <a:p>
            <a:fld id="{319BC07A-B773-40ED-A3B7-EDB547470C0B}" type="slidenum">
              <a:rPr lang="it-IT" altLang="it-IT"/>
              <a:pPr/>
              <a:t>‹N›</a:t>
            </a:fld>
            <a:endParaRPr lang="it-IT" altLang="it-IT"/>
          </a:p>
        </p:txBody>
      </p:sp>
      <p:sp>
        <p:nvSpPr>
          <p:cNvPr id="14" name="Segnaposto piè di pagina 20"/>
          <p:cNvSpPr>
            <a:spLocks noGrp="1"/>
          </p:cNvSpPr>
          <p:nvPr>
            <p:ph type="ftr" sz="quarter" idx="12"/>
          </p:nvPr>
        </p:nvSpPr>
        <p:spPr/>
        <p:txBody>
          <a:bodyPr rtlCol="0"/>
          <a:lstStyle>
            <a:lvl1pPr>
              <a:defRPr/>
            </a:lvl1pPr>
          </a:lstStyle>
          <a:p>
            <a:pPr>
              <a:defRPr/>
            </a:pPr>
            <a:endParaRPr lang="it-IT"/>
          </a:p>
        </p:txBody>
      </p:sp>
    </p:spTree>
    <p:extLst>
      <p:ext uri="{BB962C8B-B14F-4D97-AF65-F5344CB8AC3E}">
        <p14:creationId xmlns:p14="http://schemas.microsoft.com/office/powerpoint/2010/main" val="3895097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cs typeface="+mn-cs"/>
            </a:endParaRPr>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lang="it-IT"/>
              <a:t>Fare clic per modificare lo stile del titolo</a:t>
            </a:r>
            <a:endParaRPr lang="en-US"/>
          </a:p>
        </p:txBody>
      </p:sp>
      <p:sp>
        <p:nvSpPr>
          <p:cNvPr id="1028" name="Segnaposto testo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14" name="Segnaposto data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fld id="{85196A4A-B6BB-42F9-ABAB-68D2AA8AEF69}" type="datetime1">
              <a:rPr lang="it-IT"/>
              <a:pPr>
                <a:defRPr/>
              </a:pPr>
              <a:t>05/04/2019</a:t>
            </a:fld>
            <a:endParaRPr lang="it-IT"/>
          </a:p>
        </p:txBody>
      </p:sp>
      <p:sp>
        <p:nvSpPr>
          <p:cNvPr id="3" name="Segnaposto piè di pagina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032" name="Connettore 1 8"/>
          <p:cNvSpPr>
            <a:spLocks noChangeShapeType="1"/>
          </p:cNvSpPr>
          <p:nvPr/>
        </p:nvSpPr>
        <p:spPr bwMode="auto">
          <a:xfrm>
            <a:off x="8991600" y="0"/>
            <a:ext cx="0" cy="6858000"/>
          </a:xfrm>
          <a:prstGeom prst="line">
            <a:avLst/>
          </a:prstGeom>
          <a:noFill/>
          <a:ln w="19050" algn="ctr">
            <a:solidFill>
              <a:schemeClr val="accent1"/>
            </a:solidFill>
            <a:round/>
            <a:headEnd/>
            <a:tailEnd/>
          </a:ln>
        </p:spPr>
        <p:txBody>
          <a:bodyPr/>
          <a:lstStyle/>
          <a:p>
            <a:pPr>
              <a:defRPr/>
            </a:pPr>
            <a:endParaRPr lang="it-IT">
              <a:latin typeface="Arial" charset="0"/>
              <a:cs typeface="Arial" charset="0"/>
            </a:endParaRPr>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34" name="Connettore 1 10"/>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pPr>
              <a:defRPr/>
            </a:pPr>
            <a:endParaRPr lang="it-IT">
              <a:latin typeface="Arial" charset="0"/>
              <a:cs typeface="Arial" charset="0"/>
            </a:endParaRPr>
          </a:p>
        </p:txBody>
      </p:sp>
      <p:sp>
        <p:nvSpPr>
          <p:cNvPr id="12" name="Ovale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3" name="Segnaposto numero diapositiva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400" b="1">
                <a:solidFill>
                  <a:srgbClr val="FFFFFF"/>
                </a:solidFill>
                <a:latin typeface="Century Schoolbook" panose="02040604050505020304" pitchFamily="18" charset="0"/>
              </a:defRPr>
            </a:lvl1pPr>
          </a:lstStyle>
          <a:p>
            <a:fld id="{5A965997-172E-41E7-80E0-6103A38241B4}" type="slidenum">
              <a:rPr lang="it-IT" altLang="it-IT"/>
              <a:pPr/>
              <a:t>‹N›</a:t>
            </a:fld>
            <a:endParaRPr lang="it-IT" altLang="it-IT"/>
          </a:p>
        </p:txBody>
      </p:sp>
    </p:spTree>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55" r:id="rId4"/>
    <p:sldLayoutId id="2147483956" r:id="rId5"/>
    <p:sldLayoutId id="2147483963" r:id="rId6"/>
    <p:sldLayoutId id="2147483957" r:id="rId7"/>
    <p:sldLayoutId id="2147483964" r:id="rId8"/>
    <p:sldLayoutId id="2147483965" r:id="rId9"/>
    <p:sldLayoutId id="2147483958" r:id="rId10"/>
    <p:sldLayoutId id="2147483959" r:id="rId11"/>
    <p:sldLayoutId id="2147483966" r:id="rId12"/>
  </p:sldLayoutIdLst>
  <p:hf hdr="0" ftr="0" dt="0"/>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86000" y="3124200"/>
            <a:ext cx="6172200" cy="1893888"/>
          </a:xfrm>
        </p:spPr>
        <p:txBody>
          <a:bodyPr/>
          <a:lstStyle/>
          <a:p>
            <a:pPr algn="just">
              <a:defRPr/>
            </a:pPr>
            <a:r>
              <a:rPr lang="it-IT" sz="2800" dirty="0">
                <a:latin typeface="Arial" charset="0"/>
                <a:cs typeface="Arial" charset="0"/>
              </a:rPr>
              <a:t>l’armonizzazione dei sistemi contabili</a:t>
            </a:r>
            <a:endParaRPr lang="it-IT" dirty="0"/>
          </a:p>
        </p:txBody>
      </p:sp>
      <p:sp>
        <p:nvSpPr>
          <p:cNvPr id="9219" name="Sottotitolo 2"/>
          <p:cNvSpPr>
            <a:spLocks noGrp="1"/>
          </p:cNvSpPr>
          <p:nvPr>
            <p:ph type="subTitle" idx="1"/>
          </p:nvPr>
        </p:nvSpPr>
        <p:spPr>
          <a:xfrm>
            <a:off x="2286000" y="5003800"/>
            <a:ext cx="6172200" cy="1371600"/>
          </a:xfrm>
        </p:spPr>
        <p:txBody>
          <a:bodyPr/>
          <a:lstStyle/>
          <a:p>
            <a:pPr algn="just"/>
            <a:endParaRPr lang="it-IT" altLang="it-IT" b="0"/>
          </a:p>
          <a:p>
            <a:pPr algn="just"/>
            <a:r>
              <a:rPr lang="it-IT" altLang="it-IT"/>
              <a:t>Claudio Sciancalepore</a:t>
            </a:r>
          </a:p>
          <a:p>
            <a:endParaRPr lang="it-IT" altLang="it-IT"/>
          </a:p>
        </p:txBody>
      </p:sp>
      <p:sp>
        <p:nvSpPr>
          <p:cNvPr id="9220" name="Segnaposto numero diapositiva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5302EDB-A09A-46B6-980A-74BA67CBF859}" type="slidenum">
              <a:rPr lang="it-IT" altLang="it-IT">
                <a:solidFill>
                  <a:srgbClr val="FFFFFF"/>
                </a:solidFill>
                <a:latin typeface="Century Schoolbook" panose="02040604050505020304" pitchFamily="18" charset="0"/>
              </a:rPr>
              <a:pPr/>
              <a:t>1</a:t>
            </a:fld>
            <a:endParaRPr lang="it-IT" altLang="it-IT">
              <a:solidFill>
                <a:srgbClr val="FFFFFF"/>
              </a:solidFill>
              <a:latin typeface="Century Schoolbook" panose="020406040505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egnaposto contenuto 2"/>
          <p:cNvSpPr>
            <a:spLocks noGrp="1"/>
          </p:cNvSpPr>
          <p:nvPr>
            <p:ph sz="quarter" idx="1"/>
          </p:nvPr>
        </p:nvSpPr>
        <p:spPr>
          <a:xfrm>
            <a:off x="500063" y="857250"/>
            <a:ext cx="7467600" cy="5259388"/>
          </a:xfrm>
        </p:spPr>
        <p:txBody>
          <a:bodyPr/>
          <a:lstStyle/>
          <a:p>
            <a:pPr algn="just"/>
            <a:r>
              <a:rPr lang="it-IT" altLang="it-IT" sz="2000"/>
              <a:t>Le </a:t>
            </a:r>
            <a:r>
              <a:rPr lang="it-IT" altLang="it-IT" sz="2000" b="1"/>
              <a:t>missioni</a:t>
            </a:r>
            <a:r>
              <a:rPr lang="it-IT" altLang="it-IT" sz="2000"/>
              <a:t> rappresentano le funzioni principali e gli obiettivi strategici perseguiti dalle amministrazioni, utilizzando risorse finanziarie, umane e strumentali ad esse destinate. Le missioni sono definite in relazione al riparto di competenza di cui agli articoli 117 e 118 della Costituzione. Al fine di assicurare un più agevole consolidamento e monitoraggio dei conti pubblici, le missioni sono definite anche tenendo conto di quelle individuate per il bilancio dello Stato;</a:t>
            </a:r>
          </a:p>
          <a:p>
            <a:pPr algn="just"/>
            <a:r>
              <a:rPr lang="it-IT" altLang="it-IT" sz="2000"/>
              <a:t>I </a:t>
            </a:r>
            <a:r>
              <a:rPr lang="it-IT" altLang="it-IT" sz="2000" b="1"/>
              <a:t>programmi</a:t>
            </a:r>
            <a:r>
              <a:rPr lang="it-IT" altLang="it-IT" sz="2000"/>
              <a:t> rappresentano gli aggregati omogenei di attività volte a perseguire gli obiettivi definiti nell’ambito delle missioni. I programmi si articolano in titoli e, ai fini della gestione, sono ripartiti in </a:t>
            </a:r>
            <a:r>
              <a:rPr lang="it-IT" altLang="it-IT" sz="2000" b="1"/>
              <a:t>macroaggregati</a:t>
            </a:r>
            <a:r>
              <a:rPr lang="it-IT" altLang="it-IT" sz="2000"/>
              <a:t>, </a:t>
            </a:r>
            <a:r>
              <a:rPr lang="it-IT" altLang="it-IT" sz="2000" b="1"/>
              <a:t>capitoli</a:t>
            </a:r>
            <a:r>
              <a:rPr lang="it-IT" altLang="it-IT" sz="2000"/>
              <a:t> ed eventualmente in articoli. I capitoli e gli articoli, ove previsti, si raccordano con il </a:t>
            </a:r>
            <a:r>
              <a:rPr lang="it-IT" altLang="it-IT" sz="2000" u="sng"/>
              <a:t>quarto livello di articolazione del piano dei conti integrato</a:t>
            </a:r>
            <a:r>
              <a:rPr lang="it-IT" altLang="it-IT" sz="2000"/>
              <a:t>. Il programma è, inoltre, raccordato alla relativa codificazione COFOG di secondo livello (Gruppi).</a:t>
            </a:r>
          </a:p>
          <a:p>
            <a:pPr algn="just"/>
            <a:endParaRPr lang="it-IT" altLang="it-IT" sz="1700"/>
          </a:p>
          <a:p>
            <a:pPr lvl="1" algn="just">
              <a:buFont typeface="Wingdings 2" panose="05020102010507070707" pitchFamily="18" charset="2"/>
              <a:buNone/>
            </a:pPr>
            <a:endParaRPr lang="it-IT" altLang="it-IT" sz="1700"/>
          </a:p>
        </p:txBody>
      </p:sp>
      <p:sp>
        <p:nvSpPr>
          <p:cNvPr id="18435" name="Segnaposto numero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A4621E-A42A-41D6-A246-6E2133EBA610}" type="slidenum">
              <a:rPr lang="it-IT" altLang="it-IT">
                <a:solidFill>
                  <a:srgbClr val="FFFFFF"/>
                </a:solidFill>
                <a:latin typeface="Century Schoolbook" panose="02040604050505020304" pitchFamily="18" charset="0"/>
              </a:rPr>
              <a:pPr/>
              <a:t>10</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800"/>
            <a:ext cx="8229600" cy="430213"/>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LA </a:t>
            </a:r>
            <a:r>
              <a:rPr lang="it-IT" altLang="it-IT" sz="2200" b="1" dirty="0" err="1"/>
              <a:t>CONTABILITà</a:t>
            </a:r>
            <a:r>
              <a:rPr lang="it-IT" altLang="it-IT" sz="2200" b="1" dirty="0"/>
              <a:t> PUBBLICA - uscite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egnaposto contenuto 2"/>
          <p:cNvSpPr>
            <a:spLocks noGrp="1"/>
          </p:cNvSpPr>
          <p:nvPr>
            <p:ph sz="quarter" idx="1"/>
          </p:nvPr>
        </p:nvSpPr>
        <p:spPr>
          <a:xfrm>
            <a:off x="500063" y="857250"/>
            <a:ext cx="7467600" cy="5259388"/>
          </a:xfrm>
        </p:spPr>
        <p:txBody>
          <a:bodyPr/>
          <a:lstStyle/>
          <a:p>
            <a:pPr algn="just"/>
            <a:r>
              <a:rPr lang="it-IT" altLang="it-IT" sz="2000"/>
              <a:t>I </a:t>
            </a:r>
            <a:r>
              <a:rPr lang="it-IT" altLang="it-IT" sz="2000" b="1"/>
              <a:t>macroaggregati</a:t>
            </a:r>
            <a:r>
              <a:rPr lang="it-IT" altLang="it-IT" sz="2000"/>
              <a:t> costituiscono un’articolazione dei programmi secondo la natura economica della spesa. I macroaggregati si raggruppano in titoli e, ai fini della gestione, sono ripartiti in capitoli ed in articoli. I capitoli e gli articoli, ove previsti, si raccordano con il livello minimo di articolazione del piano dei conti integrato. </a:t>
            </a:r>
          </a:p>
          <a:p>
            <a:pPr algn="just"/>
            <a:r>
              <a:rPr lang="it-IT" altLang="it-IT" sz="2000"/>
              <a:t>L’unità di voto per l’approvazione del bilancio di previsione delle amministrazioni, è costituita dai programmi</a:t>
            </a:r>
          </a:p>
          <a:p>
            <a:pPr algn="just">
              <a:buFont typeface="Wingdings" panose="05000000000000000000" pitchFamily="2" charset="2"/>
              <a:buNone/>
            </a:pPr>
            <a:endParaRPr lang="it-IT" altLang="it-IT" sz="2000"/>
          </a:p>
          <a:p>
            <a:pPr algn="just"/>
            <a:endParaRPr lang="it-IT" altLang="it-IT" sz="1700"/>
          </a:p>
          <a:p>
            <a:pPr lvl="1" algn="just">
              <a:buFont typeface="Wingdings 2" panose="05020102010507070707" pitchFamily="18" charset="2"/>
              <a:buNone/>
            </a:pPr>
            <a:endParaRPr lang="it-IT" altLang="it-IT" sz="1700"/>
          </a:p>
        </p:txBody>
      </p:sp>
      <p:sp>
        <p:nvSpPr>
          <p:cNvPr id="19459" name="Segnaposto numero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F9B9E72-1A70-4D9E-8D4D-41DE62F4A8D8}" type="slidenum">
              <a:rPr lang="it-IT" altLang="it-IT">
                <a:solidFill>
                  <a:srgbClr val="FFFFFF"/>
                </a:solidFill>
                <a:latin typeface="Century Schoolbook" panose="02040604050505020304" pitchFamily="18" charset="0"/>
              </a:rPr>
              <a:pPr/>
              <a:t>11</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800"/>
            <a:ext cx="8229600" cy="430213"/>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LA </a:t>
            </a:r>
            <a:r>
              <a:rPr lang="it-IT" altLang="it-IT" sz="2200" b="1" dirty="0" err="1"/>
              <a:t>CONTABILITà</a:t>
            </a:r>
            <a:r>
              <a:rPr lang="it-IT" altLang="it-IT" sz="2200" b="1" dirty="0"/>
              <a:t> PUBBLICA - uscite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contenuto 2"/>
          <p:cNvSpPr>
            <a:spLocks noGrp="1"/>
          </p:cNvSpPr>
          <p:nvPr>
            <p:ph sz="quarter" idx="1"/>
          </p:nvPr>
        </p:nvSpPr>
        <p:spPr>
          <a:xfrm>
            <a:off x="500063" y="857250"/>
            <a:ext cx="7467600" cy="5259388"/>
          </a:xfrm>
        </p:spPr>
        <p:txBody>
          <a:bodyPr/>
          <a:lstStyle/>
          <a:p>
            <a:pPr algn="just"/>
            <a:r>
              <a:rPr lang="it-IT" altLang="it-IT" sz="1800" b="1"/>
              <a:t>Titoli</a:t>
            </a:r>
            <a:r>
              <a:rPr lang="it-IT" altLang="it-IT" sz="1800"/>
              <a:t>, definiti secondo la fonte di provenienza delle entrate;</a:t>
            </a:r>
          </a:p>
          <a:p>
            <a:pPr algn="just"/>
            <a:r>
              <a:rPr lang="it-IT" altLang="it-IT" sz="1800" b="1"/>
              <a:t>Tipologie</a:t>
            </a:r>
            <a:r>
              <a:rPr lang="it-IT" altLang="it-IT" sz="1800"/>
              <a:t>, definite in base alla natura delle entrate, nell’ambito di ciascuna fonte di provenienza, ai fini dell'approvazione in termini di </a:t>
            </a:r>
            <a:r>
              <a:rPr lang="it-IT" altLang="it-IT" sz="1800" u="sng"/>
              <a:t>unità di voto</a:t>
            </a:r>
            <a:r>
              <a:rPr lang="it-IT" altLang="it-IT" sz="1800"/>
              <a:t>. Ai fini della gestione e della rendicontazione le tipologie sono ripartite in </a:t>
            </a:r>
            <a:r>
              <a:rPr lang="it-IT" altLang="it-IT" sz="1800" b="1"/>
              <a:t>categorie</a:t>
            </a:r>
            <a:r>
              <a:rPr lang="it-IT" altLang="it-IT" sz="1800"/>
              <a:t>, </a:t>
            </a:r>
            <a:r>
              <a:rPr lang="it-IT" altLang="it-IT" sz="1800" b="1"/>
              <a:t>capitoli</a:t>
            </a:r>
            <a:r>
              <a:rPr lang="it-IT" altLang="it-IT" sz="1800"/>
              <a:t> ed eventualmente in articoli secondo il rispettivo oggetto. I capitoli e gli articoli, ove previsti, si raccordano con il quarto livello di articolazione del piano dei conti integrato;</a:t>
            </a:r>
          </a:p>
          <a:p>
            <a:pPr algn="just"/>
            <a:r>
              <a:rPr lang="it-IT" altLang="it-IT" sz="1800"/>
              <a:t>[C</a:t>
            </a:r>
            <a:r>
              <a:rPr lang="it-IT" altLang="it-IT" sz="1800" b="1"/>
              <a:t>ategorie</a:t>
            </a:r>
            <a:r>
              <a:rPr lang="it-IT" altLang="it-IT" sz="1800"/>
              <a:t>, definite in base all'oggetto dell'entrata nell'ambito della tipologia di appartenenza. Nell'ambito delle categorie e' data separata evidenza delle eventuali quote di entrata non ricorrente.]</a:t>
            </a:r>
          </a:p>
          <a:p>
            <a:pPr algn="just"/>
            <a:endParaRPr lang="it-IT" altLang="it-IT" sz="1700"/>
          </a:p>
          <a:p>
            <a:pPr lvl="1" algn="just">
              <a:buFont typeface="Wingdings 2" panose="05020102010507070707" pitchFamily="18" charset="2"/>
              <a:buNone/>
            </a:pPr>
            <a:endParaRPr lang="it-IT" altLang="it-IT" sz="1700"/>
          </a:p>
        </p:txBody>
      </p:sp>
      <p:sp>
        <p:nvSpPr>
          <p:cNvPr id="20483" name="Segnaposto numero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CEB5676-073D-4DEC-86BC-156B787B2686}" type="slidenum">
              <a:rPr lang="it-IT" altLang="it-IT">
                <a:solidFill>
                  <a:srgbClr val="FFFFFF"/>
                </a:solidFill>
                <a:latin typeface="Century Schoolbook" panose="02040604050505020304" pitchFamily="18" charset="0"/>
              </a:rPr>
              <a:pPr/>
              <a:t>12</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800"/>
            <a:ext cx="8229600" cy="430213"/>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LA </a:t>
            </a:r>
            <a:r>
              <a:rPr lang="it-IT" altLang="it-IT" sz="2200" b="1" dirty="0" err="1"/>
              <a:t>CONTABILITà</a:t>
            </a:r>
            <a:r>
              <a:rPr lang="it-IT" altLang="it-IT" sz="2200" b="1" dirty="0"/>
              <a:t> PUBBLICA - entrate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275" y="820738"/>
            <a:ext cx="7212013" cy="461962"/>
          </a:xfrm>
          <a:solidFill>
            <a:schemeClr val="accent2">
              <a:lumMod val="75000"/>
            </a:schemeClr>
          </a:solidFill>
          <a:ln>
            <a:solidFill>
              <a:srgbClr val="003300"/>
            </a:solidFill>
            <a:miter lim="800000"/>
            <a:headEnd/>
            <a:tailEnd/>
          </a:ln>
        </p:spPr>
        <p:txBody>
          <a:bodyPr>
            <a:spAutoFit/>
          </a:bodyPr>
          <a:lstStyle/>
          <a:p>
            <a:pPr algn="ctr">
              <a:defRPr/>
            </a:pPr>
            <a:r>
              <a:rPr lang="it-IT" sz="2400" b="1" dirty="0">
                <a:solidFill>
                  <a:schemeClr val="bg1"/>
                </a:solidFill>
              </a:rPr>
              <a:t>GESTIONE DELLE ENTRATE</a:t>
            </a:r>
          </a:p>
        </p:txBody>
      </p:sp>
      <p:graphicFrame>
        <p:nvGraphicFramePr>
          <p:cNvPr id="7" name="Segnaposto contenuto 6"/>
          <p:cNvGraphicFramePr>
            <a:graphicFrameLocks noGrp="1"/>
          </p:cNvGraphicFramePr>
          <p:nvPr>
            <p:ph idx="1"/>
            <p:extLst>
              <p:ext uri="{D42A27DB-BD31-4B8C-83A1-F6EECF244321}">
                <p14:modId xmlns:p14="http://schemas.microsoft.com/office/powerpoint/2010/main" val="3368429659"/>
              </p:ext>
            </p:extLst>
          </p:nvPr>
        </p:nvGraphicFramePr>
        <p:xfrm>
          <a:off x="457200" y="1600200"/>
          <a:ext cx="2900363"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508" name="Segnaposto numero diapositiva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48FBFBA-B39B-4BC1-911A-F17FEA7C7939}" type="slidenum">
              <a:rPr lang="it-IT" altLang="it-IT">
                <a:solidFill>
                  <a:srgbClr val="FFFFFF"/>
                </a:solidFill>
                <a:latin typeface="Century Schoolbook" panose="02040604050505020304" pitchFamily="18" charset="0"/>
              </a:rPr>
              <a:pPr/>
              <a:t>13</a:t>
            </a:fld>
            <a:endParaRPr lang="it-IT" altLang="it-IT">
              <a:solidFill>
                <a:srgbClr val="FFFFFF"/>
              </a:solidFill>
              <a:latin typeface="Century Schoolbook" panose="02040604050505020304" pitchFamily="18" charset="0"/>
            </a:endParaRPr>
          </a:p>
        </p:txBody>
      </p:sp>
      <p:sp>
        <p:nvSpPr>
          <p:cNvPr id="21509" name="CasellaDiTesto 7"/>
          <p:cNvSpPr txBox="1">
            <a:spLocks noChangeArrowheads="1"/>
          </p:cNvSpPr>
          <p:nvPr/>
        </p:nvSpPr>
        <p:spPr bwMode="auto">
          <a:xfrm>
            <a:off x="3857625" y="1643063"/>
            <a:ext cx="4714875"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it-IT" altLang="it-IT" sz="1600"/>
              <a:t>L'</a:t>
            </a:r>
            <a:r>
              <a:rPr lang="it-IT" altLang="it-IT" sz="1600" b="1"/>
              <a:t>accertamento</a:t>
            </a:r>
            <a:r>
              <a:rPr lang="it-IT" altLang="it-IT" sz="1600"/>
              <a:t> costituisce la prima fase della gestione dell'entrata con la quale il funzionario competente, sulla base di idonea documentazione verifica la </a:t>
            </a:r>
            <a:r>
              <a:rPr lang="it-IT" altLang="it-IT" sz="1600" u="sng"/>
              <a:t>ragione del credito</a:t>
            </a:r>
            <a:r>
              <a:rPr lang="it-IT" altLang="it-IT" sz="1600"/>
              <a:t> e la sussistenza di un </a:t>
            </a:r>
            <a:r>
              <a:rPr lang="it-IT" altLang="it-IT" sz="1600" u="sng"/>
              <a:t>idoneo titolo giuridic</a:t>
            </a:r>
            <a:r>
              <a:rPr lang="it-IT" altLang="it-IT" sz="1600"/>
              <a:t>o che dà luogo all'obbligazione attiva giuridicamente perfezionata, </a:t>
            </a:r>
            <a:r>
              <a:rPr lang="it-IT" altLang="it-IT" sz="1600" u="sng"/>
              <a:t>individua il debitore</a:t>
            </a:r>
            <a:r>
              <a:rPr lang="it-IT" altLang="it-IT" sz="1600"/>
              <a:t>, </a:t>
            </a:r>
            <a:r>
              <a:rPr lang="it-IT" altLang="it-IT" sz="1600" u="sng"/>
              <a:t>quantifica la somma da incassare</a:t>
            </a:r>
            <a:r>
              <a:rPr lang="it-IT" altLang="it-IT" sz="1600"/>
              <a:t>, individua la relativa </a:t>
            </a:r>
            <a:r>
              <a:rPr lang="it-IT" altLang="it-IT" sz="1600" u="sng"/>
              <a:t>scadenza</a:t>
            </a:r>
            <a:r>
              <a:rPr lang="it-IT" altLang="it-IT" sz="1600"/>
              <a:t>, e registra il diritto di credito imputandolo contabilmente all'esercizio finanziario nel quale viene a scadenza. Non possono essere riferite ad un determinato esercizio finanziario le entrate il cui diritto di credito non venga a scadenza nello stesso esercizio finanziario. È vietato l'accertamento attuale di entrate future</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275" y="820738"/>
            <a:ext cx="7212013" cy="461962"/>
          </a:xfrm>
          <a:solidFill>
            <a:schemeClr val="accent2">
              <a:lumMod val="75000"/>
            </a:schemeClr>
          </a:solidFill>
          <a:ln>
            <a:solidFill>
              <a:srgbClr val="003300"/>
            </a:solidFill>
            <a:miter lim="800000"/>
            <a:headEnd/>
            <a:tailEnd/>
          </a:ln>
        </p:spPr>
        <p:txBody>
          <a:bodyPr>
            <a:spAutoFit/>
          </a:bodyPr>
          <a:lstStyle/>
          <a:p>
            <a:pPr algn="ctr">
              <a:defRPr/>
            </a:pPr>
            <a:r>
              <a:rPr lang="it-IT" sz="2400" b="1" dirty="0">
                <a:solidFill>
                  <a:schemeClr val="bg1"/>
                </a:solidFill>
              </a:rPr>
              <a:t>GESTIONE DELLE ENTRATE</a:t>
            </a:r>
          </a:p>
        </p:txBody>
      </p:sp>
      <p:graphicFrame>
        <p:nvGraphicFramePr>
          <p:cNvPr id="7" name="Segnaposto contenuto 6"/>
          <p:cNvGraphicFramePr>
            <a:graphicFrameLocks noGrp="1"/>
          </p:cNvGraphicFramePr>
          <p:nvPr>
            <p:ph sz="quarter" idx="1"/>
            <p:extLst>
              <p:ext uri="{D42A27DB-BD31-4B8C-83A1-F6EECF244321}">
                <p14:modId xmlns:p14="http://schemas.microsoft.com/office/powerpoint/2010/main" val="3336444591"/>
              </p:ext>
            </p:extLst>
          </p:nvPr>
        </p:nvGraphicFramePr>
        <p:xfrm>
          <a:off x="457200" y="1600200"/>
          <a:ext cx="2900363"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2532" name="Segnaposto numero diapositiva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60C4A57-54F9-4E9C-A275-49C202E34456}" type="slidenum">
              <a:rPr lang="it-IT" altLang="it-IT">
                <a:solidFill>
                  <a:srgbClr val="FFFFFF"/>
                </a:solidFill>
                <a:latin typeface="Century Schoolbook" panose="02040604050505020304" pitchFamily="18" charset="0"/>
              </a:rPr>
              <a:pPr/>
              <a:t>14</a:t>
            </a:fld>
            <a:endParaRPr lang="it-IT" altLang="it-IT">
              <a:solidFill>
                <a:srgbClr val="FFFFFF"/>
              </a:solidFill>
              <a:latin typeface="Century Schoolbook" panose="02040604050505020304" pitchFamily="18" charset="0"/>
            </a:endParaRPr>
          </a:p>
        </p:txBody>
      </p:sp>
      <p:sp>
        <p:nvSpPr>
          <p:cNvPr id="22533" name="CasellaDiTesto 7"/>
          <p:cNvSpPr txBox="1">
            <a:spLocks noChangeArrowheads="1"/>
          </p:cNvSpPr>
          <p:nvPr/>
        </p:nvSpPr>
        <p:spPr bwMode="auto">
          <a:xfrm>
            <a:off x="3857625" y="2500313"/>
            <a:ext cx="4714875"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it-IT" altLang="it-IT"/>
              <a:t>La </a:t>
            </a:r>
            <a:r>
              <a:rPr lang="it-IT" altLang="it-IT" b="1"/>
              <a:t>riscossione</a:t>
            </a:r>
            <a:r>
              <a:rPr lang="it-IT" altLang="it-IT"/>
              <a:t> consiste nel materiale introito da parte del tesoriere delle somme dovute all'ente. La riscossione è disposta a mezzo di </a:t>
            </a:r>
            <a:r>
              <a:rPr lang="it-IT" altLang="it-IT" u="sng"/>
              <a:t>ordinativo di incasso</a:t>
            </a:r>
            <a:r>
              <a:rPr lang="it-IT" altLang="it-IT"/>
              <a:t>, fatto pervenire al tesoriere.</a:t>
            </a:r>
          </a:p>
          <a:p>
            <a:pPr algn="just" eaLnBrk="1" hangingPunct="1"/>
            <a:endParaRPr lang="it-IT" altLang="it-IT"/>
          </a:p>
          <a:p>
            <a:pPr algn="just" eaLnBrk="1" hangingPunct="1"/>
            <a:r>
              <a:rPr lang="it-IT" altLang="it-IT"/>
              <a:t>Il </a:t>
            </a:r>
            <a:r>
              <a:rPr lang="it-IT" altLang="it-IT" b="1"/>
              <a:t>versamento </a:t>
            </a:r>
            <a:r>
              <a:rPr lang="it-IT" altLang="it-IT"/>
              <a:t>costituisce l'ultima fase dell'entrata, consistente nel trasferimento delle somme riscosse nelle casse della regione.</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275" y="820738"/>
            <a:ext cx="7212013" cy="461962"/>
          </a:xfrm>
          <a:solidFill>
            <a:schemeClr val="accent2">
              <a:lumMod val="75000"/>
            </a:schemeClr>
          </a:solidFill>
          <a:ln>
            <a:solidFill>
              <a:srgbClr val="003300"/>
            </a:solidFill>
            <a:miter lim="800000"/>
            <a:headEnd/>
            <a:tailEnd/>
          </a:ln>
        </p:spPr>
        <p:txBody>
          <a:bodyPr>
            <a:spAutoFit/>
          </a:bodyPr>
          <a:lstStyle/>
          <a:p>
            <a:pPr algn="ctr">
              <a:defRPr/>
            </a:pPr>
            <a:r>
              <a:rPr lang="it-IT" sz="2400" b="1" dirty="0">
                <a:solidFill>
                  <a:schemeClr val="bg1"/>
                </a:solidFill>
              </a:rPr>
              <a:t>GESTIONE DELLE SPESE</a:t>
            </a:r>
          </a:p>
        </p:txBody>
      </p:sp>
      <p:graphicFrame>
        <p:nvGraphicFramePr>
          <p:cNvPr id="7" name="Segnaposto contenuto 6"/>
          <p:cNvGraphicFramePr>
            <a:graphicFrameLocks noGrp="1"/>
          </p:cNvGraphicFramePr>
          <p:nvPr>
            <p:ph idx="1"/>
            <p:extLst>
              <p:ext uri="{D42A27DB-BD31-4B8C-83A1-F6EECF244321}">
                <p14:modId xmlns:p14="http://schemas.microsoft.com/office/powerpoint/2010/main" val="2439191034"/>
              </p:ext>
            </p:extLst>
          </p:nvPr>
        </p:nvGraphicFramePr>
        <p:xfrm>
          <a:off x="457200" y="1600200"/>
          <a:ext cx="2900363"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3556" name="Segnaposto numero diapositiva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D282762-5D42-4A04-AAFE-16D5390928E8}" type="slidenum">
              <a:rPr lang="it-IT" altLang="it-IT">
                <a:solidFill>
                  <a:srgbClr val="FFFFFF"/>
                </a:solidFill>
                <a:latin typeface="Century Schoolbook" panose="02040604050505020304" pitchFamily="18" charset="0"/>
              </a:rPr>
              <a:pPr/>
              <a:t>15</a:t>
            </a:fld>
            <a:endParaRPr lang="it-IT" altLang="it-IT">
              <a:solidFill>
                <a:srgbClr val="FFFFFF"/>
              </a:solidFill>
              <a:latin typeface="Century Schoolbook" panose="02040604050505020304" pitchFamily="18" charset="0"/>
            </a:endParaRPr>
          </a:p>
        </p:txBody>
      </p:sp>
      <p:sp>
        <p:nvSpPr>
          <p:cNvPr id="23557" name="CasellaDiTesto 7"/>
          <p:cNvSpPr txBox="1">
            <a:spLocks noChangeArrowheads="1"/>
          </p:cNvSpPr>
          <p:nvPr/>
        </p:nvSpPr>
        <p:spPr bwMode="auto">
          <a:xfrm>
            <a:off x="3857625" y="1643063"/>
            <a:ext cx="4714875" cy="369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it-IT" altLang="it-IT"/>
              <a:t>L'</a:t>
            </a:r>
            <a:r>
              <a:rPr lang="it-IT" altLang="it-IT" b="1"/>
              <a:t>impegno</a:t>
            </a:r>
            <a:r>
              <a:rPr lang="it-IT" altLang="it-IT"/>
              <a:t> costituisce la fase della spesa con la quale viene riconosciuto il perfezionamento di un'obbligazione giuridica passiva, ed e' determinata la </a:t>
            </a:r>
            <a:r>
              <a:rPr lang="it-IT" altLang="it-IT" u="sng"/>
              <a:t>ragione del debito</a:t>
            </a:r>
            <a:r>
              <a:rPr lang="it-IT" altLang="it-IT"/>
              <a:t>, la </a:t>
            </a:r>
            <a:r>
              <a:rPr lang="it-IT" altLang="it-IT" u="sng"/>
              <a:t>somma da pagare</a:t>
            </a:r>
            <a:r>
              <a:rPr lang="it-IT" altLang="it-IT"/>
              <a:t>, il </a:t>
            </a:r>
            <a:r>
              <a:rPr lang="it-IT" altLang="it-IT" u="sng"/>
              <a:t>soggetto creditore</a:t>
            </a:r>
            <a:r>
              <a:rPr lang="it-IT" altLang="it-IT"/>
              <a:t>, la specificazione del vincolo costituito sullo stanziamento di bilancio e la </a:t>
            </a:r>
            <a:r>
              <a:rPr lang="it-IT" altLang="it-IT" u="sng"/>
              <a:t>data di scadenza</a:t>
            </a:r>
            <a:r>
              <a:rPr lang="it-IT" altLang="it-IT"/>
              <a:t>. </a:t>
            </a:r>
          </a:p>
          <a:p>
            <a:pPr algn="just" eaLnBrk="1" hangingPunct="1"/>
            <a:r>
              <a:rPr lang="it-IT" altLang="it-IT"/>
              <a:t>Gli impegni di spesa sono assunti nei limiti dei rispettivi stanziamenti di competenza del bilancio di previsione, con imputazione agli esercizi in cui le obbligazioni sono esigibili.</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275" y="820738"/>
            <a:ext cx="7212013" cy="461962"/>
          </a:xfrm>
          <a:solidFill>
            <a:schemeClr val="accent2">
              <a:lumMod val="75000"/>
            </a:schemeClr>
          </a:solidFill>
          <a:ln>
            <a:solidFill>
              <a:srgbClr val="003300"/>
            </a:solidFill>
            <a:miter lim="800000"/>
            <a:headEnd/>
            <a:tailEnd/>
          </a:ln>
        </p:spPr>
        <p:txBody>
          <a:bodyPr>
            <a:spAutoFit/>
          </a:bodyPr>
          <a:lstStyle/>
          <a:p>
            <a:pPr algn="ctr">
              <a:defRPr/>
            </a:pPr>
            <a:r>
              <a:rPr lang="it-IT" sz="2400" b="1" dirty="0">
                <a:solidFill>
                  <a:schemeClr val="bg1"/>
                </a:solidFill>
              </a:rPr>
              <a:t>GESTIONE DELLE SPESE</a:t>
            </a:r>
          </a:p>
        </p:txBody>
      </p:sp>
      <p:graphicFrame>
        <p:nvGraphicFramePr>
          <p:cNvPr id="7" name="Segnaposto contenuto 6"/>
          <p:cNvGraphicFramePr>
            <a:graphicFrameLocks noGrp="1"/>
          </p:cNvGraphicFramePr>
          <p:nvPr>
            <p:ph idx="1"/>
            <p:extLst>
              <p:ext uri="{D42A27DB-BD31-4B8C-83A1-F6EECF244321}">
                <p14:modId xmlns:p14="http://schemas.microsoft.com/office/powerpoint/2010/main" val="3051444686"/>
              </p:ext>
            </p:extLst>
          </p:nvPr>
        </p:nvGraphicFramePr>
        <p:xfrm>
          <a:off x="457200" y="1600200"/>
          <a:ext cx="2900363"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4580" name="Segnaposto numero diapositiva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B93C122-6EC5-4340-B3E7-601F5CDD180C}" type="slidenum">
              <a:rPr lang="it-IT" altLang="it-IT">
                <a:solidFill>
                  <a:srgbClr val="FFFFFF"/>
                </a:solidFill>
                <a:latin typeface="Century Schoolbook" panose="02040604050505020304" pitchFamily="18" charset="0"/>
              </a:rPr>
              <a:pPr/>
              <a:t>16</a:t>
            </a:fld>
            <a:endParaRPr lang="it-IT" altLang="it-IT">
              <a:solidFill>
                <a:srgbClr val="FFFFFF"/>
              </a:solidFill>
              <a:latin typeface="Century Schoolbook" panose="02040604050505020304" pitchFamily="18" charset="0"/>
            </a:endParaRPr>
          </a:p>
        </p:txBody>
      </p:sp>
      <p:sp>
        <p:nvSpPr>
          <p:cNvPr id="24581" name="CasellaDiTesto 7"/>
          <p:cNvSpPr txBox="1">
            <a:spLocks noChangeArrowheads="1"/>
          </p:cNvSpPr>
          <p:nvPr/>
        </p:nvSpPr>
        <p:spPr bwMode="auto">
          <a:xfrm>
            <a:off x="3857625" y="1643063"/>
            <a:ext cx="4714875" cy="507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it-IT" altLang="it-IT"/>
              <a:t>La </a:t>
            </a:r>
            <a:r>
              <a:rPr lang="it-IT" altLang="it-IT" b="1"/>
              <a:t>liquidazione</a:t>
            </a:r>
            <a:r>
              <a:rPr lang="it-IT" altLang="it-IT"/>
              <a:t> costituisce la fase del procedimento di spesa con la quale, </a:t>
            </a:r>
            <a:r>
              <a:rPr lang="it-IT" altLang="it-IT" u="sng"/>
              <a:t>in base ai documenti ed ai titoli </a:t>
            </a:r>
            <a:r>
              <a:rPr lang="it-IT" altLang="it-IT"/>
              <a:t>atti a comprovare il diritto del creditore, si determina la somma da pagare nei limiti dell'ammontare dell'impegno definitivo assunto. </a:t>
            </a:r>
          </a:p>
          <a:p>
            <a:pPr algn="just" eaLnBrk="1" hangingPunct="1"/>
            <a:r>
              <a:rPr lang="it-IT" altLang="it-IT"/>
              <a:t>La liquidazione è una registrazione contabile effettuata quando l'obbligazione diviene effettivamente esigibile, a seguito della acquisizione completa della documentazione necessaria a comprovare il diritto del creditore e a seguito del riscontro operato sulla regolarità della fornitura o della prestazione e sulla rispondenza della stessa ai requisiti quantitativi e qualitativi, ai termini ed alle condizioni pattuite.</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275" y="820738"/>
            <a:ext cx="7212013" cy="461962"/>
          </a:xfrm>
          <a:solidFill>
            <a:schemeClr val="accent2">
              <a:lumMod val="75000"/>
            </a:schemeClr>
          </a:solidFill>
          <a:ln>
            <a:solidFill>
              <a:srgbClr val="003300"/>
            </a:solidFill>
            <a:miter lim="800000"/>
            <a:headEnd/>
            <a:tailEnd/>
          </a:ln>
        </p:spPr>
        <p:txBody>
          <a:bodyPr>
            <a:spAutoFit/>
          </a:bodyPr>
          <a:lstStyle/>
          <a:p>
            <a:pPr algn="ctr">
              <a:defRPr/>
            </a:pPr>
            <a:r>
              <a:rPr lang="it-IT" sz="2400" b="1" dirty="0">
                <a:solidFill>
                  <a:schemeClr val="bg1"/>
                </a:solidFill>
              </a:rPr>
              <a:t>GESTIONE DELLE SPESE</a:t>
            </a:r>
          </a:p>
        </p:txBody>
      </p:sp>
      <p:graphicFrame>
        <p:nvGraphicFramePr>
          <p:cNvPr id="7" name="Segnaposto contenuto 6"/>
          <p:cNvGraphicFramePr>
            <a:graphicFrameLocks noGrp="1"/>
          </p:cNvGraphicFramePr>
          <p:nvPr>
            <p:ph idx="1"/>
            <p:extLst>
              <p:ext uri="{D42A27DB-BD31-4B8C-83A1-F6EECF244321}">
                <p14:modId xmlns:p14="http://schemas.microsoft.com/office/powerpoint/2010/main" val="68158304"/>
              </p:ext>
            </p:extLst>
          </p:nvPr>
        </p:nvGraphicFramePr>
        <p:xfrm>
          <a:off x="457200" y="1600200"/>
          <a:ext cx="2900363"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5604" name="Segnaposto numero diapositiva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898F297-8595-4B9A-BC08-E749CDEEB770}" type="slidenum">
              <a:rPr lang="it-IT" altLang="it-IT">
                <a:solidFill>
                  <a:srgbClr val="FFFFFF"/>
                </a:solidFill>
                <a:latin typeface="Century Schoolbook" panose="02040604050505020304" pitchFamily="18" charset="0"/>
              </a:rPr>
              <a:pPr/>
              <a:t>17</a:t>
            </a:fld>
            <a:endParaRPr lang="it-IT" altLang="it-IT">
              <a:solidFill>
                <a:srgbClr val="FFFFFF"/>
              </a:solidFill>
              <a:latin typeface="Century Schoolbook" panose="02040604050505020304" pitchFamily="18" charset="0"/>
            </a:endParaRPr>
          </a:p>
        </p:txBody>
      </p:sp>
      <p:sp>
        <p:nvSpPr>
          <p:cNvPr id="25605" name="CasellaDiTesto 7"/>
          <p:cNvSpPr txBox="1">
            <a:spLocks noChangeArrowheads="1"/>
          </p:cNvSpPr>
          <p:nvPr/>
        </p:nvSpPr>
        <p:spPr bwMode="auto">
          <a:xfrm>
            <a:off x="3857625" y="2857500"/>
            <a:ext cx="47148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it-IT" altLang="it-IT"/>
              <a:t>Il </a:t>
            </a:r>
            <a:r>
              <a:rPr lang="it-IT" altLang="it-IT" b="1"/>
              <a:t>pagamento</a:t>
            </a:r>
            <a:r>
              <a:rPr lang="it-IT" altLang="it-IT"/>
              <a:t> delle spese è </a:t>
            </a:r>
            <a:r>
              <a:rPr lang="it-IT" altLang="it-IT" b="1"/>
              <a:t>ordinato</a:t>
            </a:r>
            <a:r>
              <a:rPr lang="it-IT" altLang="it-IT"/>
              <a:t> al tesoriere entro i limiti delle previsioni di cassa, mediante l'emissione di mandati di pagamento.</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egnaposto contenuto 2"/>
          <p:cNvSpPr>
            <a:spLocks noGrp="1"/>
          </p:cNvSpPr>
          <p:nvPr>
            <p:ph sz="quarter" idx="1"/>
          </p:nvPr>
        </p:nvSpPr>
        <p:spPr>
          <a:xfrm>
            <a:off x="500063" y="857250"/>
            <a:ext cx="7467600" cy="5259388"/>
          </a:xfrm>
        </p:spPr>
        <p:txBody>
          <a:bodyPr/>
          <a:lstStyle/>
          <a:p>
            <a:pPr algn="just"/>
            <a:r>
              <a:rPr lang="it-IT" altLang="it-IT" sz="2000"/>
              <a:t>Il bilancio di previsione deve essere redatto in termini di:</a:t>
            </a:r>
          </a:p>
          <a:p>
            <a:pPr lvl="1" algn="just"/>
            <a:r>
              <a:rPr lang="it-IT" altLang="it-IT" sz="1700"/>
              <a:t>Competenza finanziaria</a:t>
            </a:r>
          </a:p>
          <a:p>
            <a:pPr lvl="1" algn="just"/>
            <a:r>
              <a:rPr lang="it-IT" altLang="it-IT" sz="1700"/>
              <a:t>Cassa</a:t>
            </a:r>
          </a:p>
          <a:p>
            <a:pPr algn="just"/>
            <a:r>
              <a:rPr lang="it-IT" altLang="it-IT" sz="2000"/>
              <a:t>Nel sistema della competenza finanziaria, gli stanziamenti fanno riferimento ad accertamenti e impegni e sono denominati </a:t>
            </a:r>
            <a:r>
              <a:rPr lang="it-IT" altLang="it-IT" sz="2000" i="1"/>
              <a:t>stanziamenti di competenza. </a:t>
            </a:r>
            <a:r>
              <a:rPr lang="it-IT" altLang="it-IT" sz="2000"/>
              <a:t>Gli stanziamenti di competenza in entrata rappresentano accertamenti previsti, gli stanziamenti di competenza in uscita rappresentano impegni previsti ed un limite agli impegni che si possono assumere nel corso dell’esercizio.</a:t>
            </a:r>
          </a:p>
          <a:p>
            <a:pPr lvl="1" algn="just"/>
            <a:r>
              <a:rPr lang="it-IT" altLang="it-IT" sz="1700"/>
              <a:t>(Impegni effettivi &lt;= impegni previsti = stanziamenti di competenza in uscita)</a:t>
            </a:r>
          </a:p>
          <a:p>
            <a:pPr algn="just"/>
            <a:r>
              <a:rPr lang="it-IT" altLang="it-IT" sz="2000"/>
              <a:t>Nel sistema di cassa, gli stanziamenti fanno riferimento a riscossioni e pagamenti e sono denominati </a:t>
            </a:r>
            <a:r>
              <a:rPr lang="it-IT" altLang="it-IT" sz="2000" i="1"/>
              <a:t>stanziamenti di cassa</a:t>
            </a:r>
            <a:r>
              <a:rPr lang="it-IT" altLang="it-IT" sz="2000"/>
              <a:t>. Gli stanziamenti di cassa in entrata rappresentano riscossioni previste, gli stanziamenti di cassa in uscita rappresentano pagamenti previsti </a:t>
            </a:r>
            <a:r>
              <a:rPr lang="it-IT" altLang="it-IT" sz="1800"/>
              <a:t>ed un limite ai pagamenti che si possono assumere nel corso dell’esercizio</a:t>
            </a:r>
          </a:p>
          <a:p>
            <a:pPr lvl="1" algn="just"/>
            <a:r>
              <a:rPr lang="it-IT" altLang="it-IT" sz="1400"/>
              <a:t>(pagamenti effettivi &lt;= pagamenti previsti = stanziamenti di cassa in uscita)</a:t>
            </a:r>
          </a:p>
        </p:txBody>
      </p:sp>
      <p:sp>
        <p:nvSpPr>
          <p:cNvPr id="30723" name="Segnaposto numero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C322E6D-13E0-4CEA-8BF7-65FCB8C07908}" type="slidenum">
              <a:rPr lang="it-IT" altLang="it-IT">
                <a:solidFill>
                  <a:srgbClr val="FFFFFF"/>
                </a:solidFill>
                <a:latin typeface="Century Schoolbook" panose="02040604050505020304" pitchFamily="18" charset="0"/>
              </a:rPr>
              <a:pPr/>
              <a:t>18</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800"/>
            <a:ext cx="8229600" cy="430213"/>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LA </a:t>
            </a:r>
            <a:r>
              <a:rPr lang="it-IT" altLang="it-IT" sz="2200" b="1" dirty="0" err="1"/>
              <a:t>CONTABILITà</a:t>
            </a:r>
            <a:r>
              <a:rPr lang="it-IT" altLang="it-IT" sz="2200" b="1" dirty="0"/>
              <a:t> PUBBLICA</a:t>
            </a:r>
          </a:p>
        </p:txBody>
      </p:sp>
    </p:spTree>
    <p:extLst>
      <p:ext uri="{BB962C8B-B14F-4D97-AF65-F5344CB8AC3E}">
        <p14:creationId xmlns:p14="http://schemas.microsoft.com/office/powerpoint/2010/main" val="3614327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egnaposto contenuto 2"/>
          <p:cNvSpPr>
            <a:spLocks noGrp="1"/>
          </p:cNvSpPr>
          <p:nvPr>
            <p:ph sz="quarter" idx="1"/>
          </p:nvPr>
        </p:nvSpPr>
        <p:spPr>
          <a:xfrm>
            <a:off x="500063" y="857250"/>
            <a:ext cx="7467600" cy="5259388"/>
          </a:xfrm>
        </p:spPr>
        <p:txBody>
          <a:bodyPr/>
          <a:lstStyle/>
          <a:p>
            <a:pPr algn="just"/>
            <a:r>
              <a:rPr lang="it-IT" altLang="it-IT" sz="2000"/>
              <a:t>Le somme accertate in un dato periodo, ma non riscosso entro la fine del periodo stesso e quindi da riscuotere nei periodi successivi prendono il nome di </a:t>
            </a:r>
            <a:r>
              <a:rPr lang="it-IT" altLang="it-IT" sz="2000" i="1"/>
              <a:t>residui attivi</a:t>
            </a:r>
          </a:p>
          <a:p>
            <a:pPr algn="just"/>
            <a:r>
              <a:rPr lang="it-IT" altLang="it-IT" sz="2000"/>
              <a:t>Le somme impegnate in un dato esercizio, ma non pagate entro la fine dell’esercizio stesso e quindi da pagare negli esercizi successivi, prendono il nome di </a:t>
            </a:r>
            <a:r>
              <a:rPr lang="it-IT" altLang="it-IT" sz="2000" i="1"/>
              <a:t>residui passivi</a:t>
            </a:r>
          </a:p>
          <a:p>
            <a:pPr algn="just"/>
            <a:r>
              <a:rPr lang="it-IT" altLang="it-IT" sz="2000"/>
              <a:t>Riscossioni e pagamenti si distinguono:</a:t>
            </a:r>
          </a:p>
          <a:p>
            <a:pPr lvl="1" algn="just"/>
            <a:r>
              <a:rPr lang="it-IT" altLang="it-IT" sz="1700"/>
              <a:t>in conto competenza se riguardano accertamenti e impegni assunti nello stesso periodo amministrativo</a:t>
            </a:r>
          </a:p>
          <a:p>
            <a:pPr lvl="1" algn="just"/>
            <a:r>
              <a:rPr lang="it-IT" altLang="it-IT" sz="1700"/>
              <a:t>in conto residui se riguardano residui attivi e passivi, ossia accertamenti e impegni assunti in periodi amministrativi precedenti</a:t>
            </a:r>
          </a:p>
          <a:p>
            <a:pPr lvl="1" algn="just"/>
            <a:r>
              <a:rPr lang="it-IT" altLang="it-IT" sz="1700"/>
              <a:t>(pagamenti effettivi in c/competenza + pagamenti effettivi in c/residui &lt;= pagamenti previsti = stanziamenti di cassa in uscita)</a:t>
            </a:r>
          </a:p>
          <a:p>
            <a:pPr algn="just"/>
            <a:endParaRPr lang="it-IT" altLang="it-IT" sz="1400"/>
          </a:p>
        </p:txBody>
      </p:sp>
      <p:sp>
        <p:nvSpPr>
          <p:cNvPr id="31747" name="Segnaposto numero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345E550-0713-4523-AFFD-71F38D8A2318}" type="slidenum">
              <a:rPr lang="it-IT" altLang="it-IT">
                <a:solidFill>
                  <a:srgbClr val="FFFFFF"/>
                </a:solidFill>
                <a:latin typeface="Century Schoolbook" panose="02040604050505020304" pitchFamily="18" charset="0"/>
              </a:rPr>
              <a:pPr/>
              <a:t>19</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800"/>
            <a:ext cx="8229600" cy="430213"/>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LA </a:t>
            </a:r>
            <a:r>
              <a:rPr lang="it-IT" altLang="it-IT" sz="2200" b="1" dirty="0" err="1"/>
              <a:t>CONTABILITà</a:t>
            </a:r>
            <a:r>
              <a:rPr lang="it-IT" altLang="it-IT" sz="2200" b="1" dirty="0"/>
              <a:t> PUBBLICA</a:t>
            </a:r>
          </a:p>
        </p:txBody>
      </p:sp>
    </p:spTree>
    <p:extLst>
      <p:ext uri="{BB962C8B-B14F-4D97-AF65-F5344CB8AC3E}">
        <p14:creationId xmlns:p14="http://schemas.microsoft.com/office/powerpoint/2010/main" val="611543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egnaposto contenuto 2"/>
          <p:cNvSpPr>
            <a:spLocks noGrp="1"/>
          </p:cNvSpPr>
          <p:nvPr>
            <p:ph sz="quarter" idx="1"/>
          </p:nvPr>
        </p:nvSpPr>
        <p:spPr>
          <a:xfrm>
            <a:off x="457200" y="1071563"/>
            <a:ext cx="3657600" cy="5100637"/>
          </a:xfrm>
        </p:spPr>
        <p:txBody>
          <a:bodyPr/>
          <a:lstStyle/>
          <a:p>
            <a:pPr algn="ctr">
              <a:buFont typeface="Wingdings" panose="05000000000000000000" pitchFamily="2" charset="2"/>
              <a:buNone/>
            </a:pPr>
            <a:r>
              <a:rPr lang="it-IT" altLang="it-IT" b="1"/>
              <a:t>Contabilità pubblica</a:t>
            </a:r>
          </a:p>
          <a:p>
            <a:pPr algn="ctr">
              <a:buFont typeface="Wingdings" panose="05000000000000000000" pitchFamily="2" charset="2"/>
              <a:buNone/>
            </a:pPr>
            <a:endParaRPr lang="it-IT" altLang="it-IT" b="1"/>
          </a:p>
          <a:p>
            <a:pPr algn="just"/>
            <a:r>
              <a:rPr lang="it-IT" altLang="it-IT"/>
              <a:t>Gestione dei bilanci con funzione autorizzatoria</a:t>
            </a:r>
          </a:p>
          <a:p>
            <a:pPr algn="just"/>
            <a:r>
              <a:rPr lang="it-IT" altLang="it-IT"/>
              <a:t>Prerogative tecniche, storiche e culturali</a:t>
            </a:r>
          </a:p>
          <a:p>
            <a:pPr algn="just"/>
            <a:r>
              <a:rPr lang="it-IT" altLang="it-IT"/>
              <a:t>Leggi n. 196/2009 e 42/2009</a:t>
            </a:r>
          </a:p>
        </p:txBody>
      </p:sp>
      <p:sp>
        <p:nvSpPr>
          <p:cNvPr id="10243" name="Segnaposto contenuto 3"/>
          <p:cNvSpPr>
            <a:spLocks noGrp="1"/>
          </p:cNvSpPr>
          <p:nvPr>
            <p:ph sz="quarter" idx="2"/>
          </p:nvPr>
        </p:nvSpPr>
        <p:spPr>
          <a:xfrm>
            <a:off x="4270375" y="1143000"/>
            <a:ext cx="3657600" cy="5029200"/>
          </a:xfrm>
        </p:spPr>
        <p:txBody>
          <a:bodyPr/>
          <a:lstStyle/>
          <a:p>
            <a:pPr algn="ctr">
              <a:buFont typeface="Wingdings" panose="05000000000000000000" pitchFamily="2" charset="2"/>
              <a:buNone/>
            </a:pPr>
            <a:r>
              <a:rPr lang="it-IT" altLang="it-IT" b="1"/>
              <a:t>Contabilità nazionale</a:t>
            </a:r>
          </a:p>
          <a:p>
            <a:pPr algn="ctr">
              <a:buFont typeface="Wingdings" panose="05000000000000000000" pitchFamily="2" charset="2"/>
              <a:buNone/>
            </a:pPr>
            <a:endParaRPr lang="it-IT" altLang="it-IT" b="1"/>
          </a:p>
          <a:p>
            <a:pPr algn="just"/>
            <a:r>
              <a:rPr lang="it-IT" altLang="it-IT"/>
              <a:t>Natura statistica</a:t>
            </a:r>
          </a:p>
          <a:p>
            <a:pPr algn="just"/>
            <a:r>
              <a:rPr lang="it-IT" altLang="it-IT"/>
              <a:t>Monitoraggio e consolidamento dei bilanci</a:t>
            </a:r>
          </a:p>
          <a:p>
            <a:pPr algn="just"/>
            <a:r>
              <a:rPr lang="it-IT" altLang="it-IT"/>
              <a:t>SEC 2010 (Sistema Europeo dei Conti) (Regolamento UE n. 549/2013)</a:t>
            </a:r>
          </a:p>
          <a:p>
            <a:pPr algn="just"/>
            <a:endParaRPr lang="it-IT" altLang="it-IT"/>
          </a:p>
        </p:txBody>
      </p:sp>
      <p:sp>
        <p:nvSpPr>
          <p:cNvPr id="10244" name="Segnaposto numero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F21BC6D-3351-4663-8C44-E134E54D9C41}" type="slidenum">
              <a:rPr lang="it-IT" altLang="it-IT">
                <a:solidFill>
                  <a:srgbClr val="FFFFFF"/>
                </a:solidFill>
                <a:latin typeface="Century Schoolbook" panose="02040604050505020304" pitchFamily="18" charset="0"/>
              </a:rPr>
              <a:pPr/>
              <a:t>2</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800"/>
            <a:ext cx="8229600" cy="430213"/>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LA contabilità</a:t>
            </a:r>
          </a:p>
        </p:txBody>
      </p:sp>
      <p:sp>
        <p:nvSpPr>
          <p:cNvPr id="7" name="Freccia circolare in su 6"/>
          <p:cNvSpPr/>
          <p:nvPr/>
        </p:nvSpPr>
        <p:spPr>
          <a:xfrm>
            <a:off x="2571750" y="5143500"/>
            <a:ext cx="3786188" cy="1571625"/>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it-IT">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egnaposto contenuto 4"/>
          <p:cNvSpPr>
            <a:spLocks noGrp="1"/>
          </p:cNvSpPr>
          <p:nvPr>
            <p:ph idx="1"/>
          </p:nvPr>
        </p:nvSpPr>
        <p:spPr>
          <a:xfrm>
            <a:off x="457200" y="1341438"/>
            <a:ext cx="8229600" cy="4679950"/>
          </a:xfrm>
        </p:spPr>
        <p:txBody>
          <a:bodyPr rtlCol="0">
            <a:normAutofit fontScale="92500" lnSpcReduction="10000"/>
          </a:bodyPr>
          <a:lstStyle/>
          <a:p>
            <a:pPr algn="just" eaLnBrk="1" fontAlgn="auto" hangingPunct="1">
              <a:spcAft>
                <a:spcPts val="0"/>
              </a:spcAft>
              <a:defRPr/>
            </a:pPr>
            <a:r>
              <a:rPr lang="it-IT" sz="2200" dirty="0"/>
              <a:t>I </a:t>
            </a:r>
            <a:r>
              <a:rPr lang="it-IT" sz="2200" b="1" dirty="0"/>
              <a:t>residui attivi </a:t>
            </a:r>
            <a:r>
              <a:rPr lang="it-IT" sz="2200" dirty="0"/>
              <a:t>sono entrate accertate ancora non riscosse</a:t>
            </a:r>
          </a:p>
          <a:p>
            <a:pPr lvl="1" algn="just" eaLnBrk="1" fontAlgn="auto" hangingPunct="1">
              <a:spcAft>
                <a:spcPts val="0"/>
              </a:spcAft>
              <a:buFont typeface="Wingdings 2" panose="05020102010507070707" pitchFamily="18" charset="2"/>
              <a:buNone/>
              <a:defRPr/>
            </a:pPr>
            <a:r>
              <a:rPr lang="it-IT" sz="1900" dirty="0"/>
              <a:t>+ accertamenti</a:t>
            </a:r>
          </a:p>
          <a:p>
            <a:pPr lvl="1" algn="just" eaLnBrk="1" fontAlgn="auto" hangingPunct="1">
              <a:spcAft>
                <a:spcPts val="0"/>
              </a:spcAft>
              <a:buFont typeface="Wingdings 2" panose="05020102010507070707" pitchFamily="18" charset="2"/>
              <a:buNone/>
              <a:defRPr/>
            </a:pPr>
            <a:r>
              <a:rPr lang="it-IT" sz="1900" dirty="0"/>
              <a:t>- riscossioni in c/competenza</a:t>
            </a:r>
          </a:p>
          <a:p>
            <a:pPr lvl="1" algn="just" eaLnBrk="1" fontAlgn="auto" hangingPunct="1">
              <a:spcAft>
                <a:spcPts val="0"/>
              </a:spcAft>
              <a:buFont typeface="Wingdings 2" panose="05020102010507070707" pitchFamily="18" charset="2"/>
              <a:buNone/>
              <a:defRPr/>
            </a:pPr>
            <a:r>
              <a:rPr lang="it-IT" sz="1900" dirty="0"/>
              <a:t>= residui attivi finali della gestione di competenza</a:t>
            </a:r>
          </a:p>
          <a:p>
            <a:pPr algn="just" eaLnBrk="1" fontAlgn="auto" hangingPunct="1">
              <a:spcAft>
                <a:spcPts val="0"/>
              </a:spcAft>
              <a:defRPr/>
            </a:pPr>
            <a:r>
              <a:rPr lang="it-IT" sz="2200" dirty="0"/>
              <a:t>I </a:t>
            </a:r>
            <a:r>
              <a:rPr lang="it-IT" sz="2200" b="1" dirty="0"/>
              <a:t>residui passivi </a:t>
            </a:r>
            <a:r>
              <a:rPr lang="it-IT" sz="2200" dirty="0"/>
              <a:t>sono spese impegnate e non pagate</a:t>
            </a:r>
          </a:p>
          <a:p>
            <a:pPr lvl="1" algn="just" eaLnBrk="1" fontAlgn="auto" hangingPunct="1">
              <a:spcAft>
                <a:spcPts val="0"/>
              </a:spcAft>
              <a:buFont typeface="Wingdings 2" panose="05020102010507070707" pitchFamily="18" charset="2"/>
              <a:buNone/>
              <a:defRPr/>
            </a:pPr>
            <a:r>
              <a:rPr lang="it-IT" sz="1900" dirty="0"/>
              <a:t>+ impegni</a:t>
            </a:r>
          </a:p>
          <a:p>
            <a:pPr lvl="1" algn="just" eaLnBrk="1" fontAlgn="auto" hangingPunct="1">
              <a:spcAft>
                <a:spcPts val="0"/>
              </a:spcAft>
              <a:buFont typeface="Wingdings 2" panose="05020102010507070707" pitchFamily="18" charset="2"/>
              <a:buNone/>
              <a:defRPr/>
            </a:pPr>
            <a:r>
              <a:rPr lang="it-IT" sz="1900" dirty="0"/>
              <a:t>- Pagamenti in c/competenza</a:t>
            </a:r>
          </a:p>
          <a:p>
            <a:pPr lvl="1" algn="just" eaLnBrk="1" fontAlgn="auto" hangingPunct="1">
              <a:spcAft>
                <a:spcPts val="0"/>
              </a:spcAft>
              <a:buFont typeface="Wingdings 2" panose="05020102010507070707" pitchFamily="18" charset="2"/>
              <a:buNone/>
              <a:defRPr/>
            </a:pPr>
            <a:r>
              <a:rPr lang="it-IT" sz="1900" dirty="0"/>
              <a:t>= residui passivi finali della gestione di competenza</a:t>
            </a:r>
          </a:p>
          <a:p>
            <a:pPr algn="just" eaLnBrk="1" fontAlgn="auto" hangingPunct="1">
              <a:spcAft>
                <a:spcPts val="0"/>
              </a:spcAft>
              <a:defRPr/>
            </a:pPr>
            <a:endParaRPr lang="it-IT" sz="2200" b="1" dirty="0"/>
          </a:p>
          <a:p>
            <a:pPr algn="just" eaLnBrk="1" fontAlgn="auto" hangingPunct="1">
              <a:spcAft>
                <a:spcPts val="0"/>
              </a:spcAft>
              <a:defRPr/>
            </a:pPr>
            <a:r>
              <a:rPr lang="it-IT" sz="2200" b="1" dirty="0"/>
              <a:t>Residui che derivano dalla gestione degli esercizi precedenti </a:t>
            </a:r>
            <a:r>
              <a:rPr lang="it-IT" sz="2200" dirty="0"/>
              <a:t>costituiti dagli accertamenti e dagli impegni di competenza degli esercizi precedenti non ancora incassati e pagati</a:t>
            </a:r>
          </a:p>
          <a:p>
            <a:pPr algn="just" eaLnBrk="1" fontAlgn="auto" hangingPunct="1">
              <a:spcAft>
                <a:spcPts val="0"/>
              </a:spcAft>
              <a:defRPr/>
            </a:pPr>
            <a:r>
              <a:rPr lang="it-IT" sz="2200" b="1" dirty="0"/>
              <a:t>Residui di competenza </a:t>
            </a:r>
            <a:r>
              <a:rPr lang="it-IT" sz="2200" dirty="0"/>
              <a:t>che derivano dalla gestione dell’esercizio cui il rendiconto si riferisce e sono pari agli accertamenti non incassati ed agli impegni non pagati</a:t>
            </a:r>
          </a:p>
          <a:p>
            <a:pPr marL="0" indent="0" algn="just" eaLnBrk="1" fontAlgn="auto" hangingPunct="1">
              <a:spcAft>
                <a:spcPts val="0"/>
              </a:spcAft>
              <a:buFont typeface="Arial" panose="020B0604020202020204" pitchFamily="34" charset="0"/>
              <a:buNone/>
              <a:defRPr/>
            </a:pPr>
            <a:endParaRPr lang="it-IT" sz="2200" dirty="0"/>
          </a:p>
          <a:p>
            <a:pPr algn="just" eaLnBrk="1" fontAlgn="auto" hangingPunct="1">
              <a:spcAft>
                <a:spcPts val="0"/>
              </a:spcAft>
              <a:defRPr/>
            </a:pPr>
            <a:endParaRPr lang="it-IT" sz="2200" dirty="0"/>
          </a:p>
        </p:txBody>
      </p:sp>
      <p:sp>
        <p:nvSpPr>
          <p:cNvPr id="7" name="Titolo 3"/>
          <p:cNvSpPr>
            <a:spLocks noGrp="1"/>
          </p:cNvSpPr>
          <p:nvPr>
            <p:ph type="title"/>
          </p:nvPr>
        </p:nvSpPr>
        <p:spPr>
          <a:xfrm>
            <a:off x="457200" y="304126"/>
            <a:ext cx="8435975" cy="430887"/>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I RESIDUI</a:t>
            </a:r>
          </a:p>
        </p:txBody>
      </p:sp>
      <p:sp>
        <p:nvSpPr>
          <p:cNvPr id="26630" name="Segnaposto numero diapositiva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3CC9209-3EF8-433A-BC28-7C1A8A422638}" type="slidenum">
              <a:rPr lang="it-IT" altLang="it-IT">
                <a:solidFill>
                  <a:srgbClr val="FFFFFF"/>
                </a:solidFill>
                <a:latin typeface="Century Schoolbook" panose="02040604050505020304" pitchFamily="18" charset="0"/>
              </a:rPr>
              <a:pPr/>
              <a:t>20</a:t>
            </a:fld>
            <a:endParaRPr lang="it-IT" altLang="it-IT">
              <a:solidFill>
                <a:srgbClr val="FFFFFF"/>
              </a:solidFill>
              <a:latin typeface="Century Schoolbook" panose="020406040505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egnaposto contenuto 4"/>
          <p:cNvSpPr>
            <a:spLocks noGrp="1"/>
          </p:cNvSpPr>
          <p:nvPr>
            <p:ph idx="1"/>
          </p:nvPr>
        </p:nvSpPr>
        <p:spPr>
          <a:xfrm>
            <a:off x="457200" y="1125538"/>
            <a:ext cx="8229600" cy="4895850"/>
          </a:xfrm>
        </p:spPr>
        <p:txBody>
          <a:bodyPr rtlCol="0">
            <a:normAutofit/>
          </a:bodyPr>
          <a:lstStyle/>
          <a:p>
            <a:pPr marL="0" indent="0" algn="just" eaLnBrk="1" fontAlgn="auto" hangingPunct="1">
              <a:spcAft>
                <a:spcPts val="0"/>
              </a:spcAft>
              <a:buFont typeface="Wingdings" panose="05000000000000000000" pitchFamily="2" charset="2"/>
              <a:buNone/>
              <a:defRPr/>
            </a:pPr>
            <a:r>
              <a:rPr lang="it-IT" sz="2200" dirty="0"/>
              <a:t>Il rendiconto indica l’importo:</a:t>
            </a:r>
          </a:p>
          <a:p>
            <a:pPr algn="just" eaLnBrk="1" fontAlgn="auto" hangingPunct="1">
              <a:spcAft>
                <a:spcPts val="0"/>
              </a:spcAft>
              <a:defRPr/>
            </a:pPr>
            <a:r>
              <a:rPr lang="it-IT" sz="2200" dirty="0"/>
              <a:t>dei </a:t>
            </a:r>
            <a:r>
              <a:rPr lang="it-IT" sz="2200" u="sng" dirty="0"/>
              <a:t>residui iniziali</a:t>
            </a:r>
            <a:r>
              <a:rPr lang="it-IT" sz="2200" dirty="0"/>
              <a:t>, che deve sempre coincidere con quello dei residui finali del rendiconto dell’esercizio precedente</a:t>
            </a:r>
          </a:p>
          <a:p>
            <a:pPr algn="just" eaLnBrk="1" fontAlgn="auto" hangingPunct="1">
              <a:spcAft>
                <a:spcPts val="0"/>
              </a:spcAft>
              <a:defRPr/>
            </a:pPr>
            <a:r>
              <a:rPr lang="it-IT" sz="2200" dirty="0"/>
              <a:t>dei </a:t>
            </a:r>
            <a:r>
              <a:rPr lang="it-IT" sz="2200" u="sng" dirty="0"/>
              <a:t>residui iniziali</a:t>
            </a:r>
            <a:r>
              <a:rPr lang="it-IT" sz="2200" dirty="0"/>
              <a:t> che sono stati incassati/pagati, che costituiscono gli </a:t>
            </a:r>
            <a:r>
              <a:rPr lang="it-IT" sz="2200" b="1" dirty="0"/>
              <a:t>incassi in c/residui </a:t>
            </a:r>
            <a:r>
              <a:rPr lang="it-IT" sz="2200" dirty="0"/>
              <a:t>e </a:t>
            </a:r>
            <a:r>
              <a:rPr lang="it-IT" sz="2200" b="1" dirty="0"/>
              <a:t>pagamenti in c/residui</a:t>
            </a:r>
          </a:p>
          <a:p>
            <a:pPr algn="just" eaLnBrk="1" fontAlgn="auto" hangingPunct="1">
              <a:spcAft>
                <a:spcPts val="0"/>
              </a:spcAft>
              <a:defRPr/>
            </a:pPr>
            <a:r>
              <a:rPr lang="it-IT" sz="2200" dirty="0"/>
              <a:t>dei residui che sono stati cancellati per sopravvenuta prescrizione o insussistenza;</a:t>
            </a:r>
          </a:p>
          <a:p>
            <a:pPr algn="just" eaLnBrk="1" fontAlgn="auto" hangingPunct="1">
              <a:spcAft>
                <a:spcPts val="0"/>
              </a:spcAft>
              <a:defRPr/>
            </a:pPr>
            <a:r>
              <a:rPr lang="it-IT" sz="2200" dirty="0"/>
              <a:t>dei residui provenienti dagli esercizi precedenti che si riportano all’esercizio successivo (pari ai residui iniziali non incassati/pagati e non cancellati).</a:t>
            </a:r>
          </a:p>
        </p:txBody>
      </p:sp>
      <p:sp>
        <p:nvSpPr>
          <p:cNvPr id="7" name="Titolo 3"/>
          <p:cNvSpPr>
            <a:spLocks noGrp="1"/>
          </p:cNvSpPr>
          <p:nvPr>
            <p:ph type="title"/>
          </p:nvPr>
        </p:nvSpPr>
        <p:spPr>
          <a:xfrm>
            <a:off x="457200" y="304126"/>
            <a:ext cx="8435975" cy="430887"/>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RESIDUI PROVENIENTI DA ESERCIZI PRECEDENTI</a:t>
            </a:r>
          </a:p>
        </p:txBody>
      </p:sp>
      <p:sp>
        <p:nvSpPr>
          <p:cNvPr id="27654" name="Segnaposto numero diapositiva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ACFA83D-65C6-4CD9-9515-E2477908E5CC}" type="slidenum">
              <a:rPr lang="it-IT" altLang="it-IT">
                <a:solidFill>
                  <a:srgbClr val="FFFFFF"/>
                </a:solidFill>
                <a:latin typeface="Century Schoolbook" panose="02040604050505020304" pitchFamily="18" charset="0"/>
              </a:rPr>
              <a:pPr/>
              <a:t>21</a:t>
            </a:fld>
            <a:endParaRPr lang="it-IT" altLang="it-IT">
              <a:solidFill>
                <a:srgbClr val="FFFFFF"/>
              </a:solidFill>
              <a:latin typeface="Century Schoolbook" panose="020406040505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egnaposto contenuto 2"/>
          <p:cNvSpPr>
            <a:spLocks noGrp="1"/>
          </p:cNvSpPr>
          <p:nvPr>
            <p:ph sz="quarter" idx="1"/>
          </p:nvPr>
        </p:nvSpPr>
        <p:spPr>
          <a:xfrm>
            <a:off x="500063" y="1285875"/>
            <a:ext cx="7467600" cy="4545013"/>
          </a:xfrm>
        </p:spPr>
        <p:txBody>
          <a:bodyPr/>
          <a:lstStyle/>
          <a:p>
            <a:pPr algn="just"/>
            <a:r>
              <a:rPr lang="it-IT" altLang="it-IT" sz="2000"/>
              <a:t>Economie e diseconomie sono di due tipi:</a:t>
            </a:r>
          </a:p>
          <a:p>
            <a:pPr lvl="1" algn="just"/>
            <a:r>
              <a:rPr lang="it-IT" altLang="it-IT" sz="1400"/>
              <a:t>In conto residui – derivano dalla rettifica dei valori dei residui iniziali, con conseguente loro incremento (maggiori residui) o diminuzione (minori residui)</a:t>
            </a:r>
          </a:p>
          <a:p>
            <a:pPr lvl="1" algn="just"/>
            <a:r>
              <a:rPr lang="it-IT" altLang="it-IT" sz="1400"/>
              <a:t>Di stanziamento o in conto competenza – sono rappresentate dalle differenze fra stanziamenti definitivi di competenza e accertamenti (impegni)</a:t>
            </a:r>
          </a:p>
          <a:p>
            <a:pPr algn="just"/>
            <a:r>
              <a:rPr lang="it-IT" altLang="it-IT" sz="1700"/>
              <a:t>Si avranno</a:t>
            </a:r>
          </a:p>
          <a:p>
            <a:pPr lvl="1" algn="just"/>
            <a:r>
              <a:rPr lang="it-IT" altLang="it-IT" sz="1400"/>
              <a:t>Economie in entrata a fronte di maggiori accertamenti rispetto agli stanziamenti di competenza definitiva (economie in conto competenza) e di rettifiche in aumento dei residui attivi iniziali (economie in conto residui)</a:t>
            </a:r>
          </a:p>
          <a:p>
            <a:pPr lvl="1" algn="just"/>
            <a:r>
              <a:rPr lang="it-IT" altLang="it-IT" sz="1400"/>
              <a:t>Diseconomie in entrata a fronte di minori accertamenti rispetto agli stanziamenti di competenza definitivi (diseconomie in conto competenza) e di rettifiche in diminuzione dei residui attivi iniziali (diseconomie in conto residui)</a:t>
            </a:r>
          </a:p>
          <a:p>
            <a:pPr lvl="1" algn="just"/>
            <a:r>
              <a:rPr lang="it-IT" altLang="it-IT" sz="1400"/>
              <a:t>Economie di spesa a fronte di minori impegni rispetto agli stanziamenti di competenza definitivi (economie in conto competenza) e di rettifiche in diminuzione dei residui passivi iniziali (economie in conto residui)</a:t>
            </a:r>
          </a:p>
          <a:p>
            <a:pPr algn="just"/>
            <a:r>
              <a:rPr lang="it-IT" altLang="it-IT" sz="1700" b="1"/>
              <a:t>Non è possibile né impegnare somme superiori agli stanziamenti, né rettificare in aumento i residui passivi. Conseguentemente la formazione di diseconomie di spesa non è consentita.</a:t>
            </a:r>
          </a:p>
        </p:txBody>
      </p:sp>
      <p:sp>
        <p:nvSpPr>
          <p:cNvPr id="40963" name="Segnaposto numero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E1A29F5-33E4-4842-8385-CDFC30BE6679}" type="slidenum">
              <a:rPr lang="it-IT" altLang="it-IT">
                <a:solidFill>
                  <a:srgbClr val="FFFFFF"/>
                </a:solidFill>
                <a:latin typeface="Century Schoolbook" panose="02040604050505020304" pitchFamily="18" charset="0"/>
              </a:rPr>
              <a:pPr/>
              <a:t>22</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126"/>
            <a:ext cx="8229600" cy="430887"/>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ECONOMIE E DISECONOMIE</a:t>
            </a:r>
          </a:p>
        </p:txBody>
      </p:sp>
    </p:spTree>
    <p:extLst>
      <p:ext uri="{BB962C8B-B14F-4D97-AF65-F5344CB8AC3E}">
        <p14:creationId xmlns:p14="http://schemas.microsoft.com/office/powerpoint/2010/main" val="9321951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contenuto 4"/>
          <p:cNvSpPr>
            <a:spLocks noGrp="1"/>
          </p:cNvSpPr>
          <p:nvPr>
            <p:ph idx="1"/>
          </p:nvPr>
        </p:nvSpPr>
        <p:spPr>
          <a:xfrm>
            <a:off x="457200" y="1125538"/>
            <a:ext cx="8229600" cy="4895850"/>
          </a:xfrm>
        </p:spPr>
        <p:txBody>
          <a:bodyPr/>
          <a:lstStyle/>
          <a:p>
            <a:pPr marL="0" indent="0" algn="just" eaLnBrk="1" hangingPunct="1">
              <a:buFont typeface="Wingdings" panose="05000000000000000000" pitchFamily="2" charset="2"/>
              <a:buNone/>
            </a:pPr>
            <a:r>
              <a:rPr lang="it-IT" altLang="it-IT" sz="2200"/>
              <a:t>+ residui attivi iniziali</a:t>
            </a:r>
          </a:p>
          <a:p>
            <a:pPr marL="0" indent="0" algn="just" eaLnBrk="1" hangingPunct="1">
              <a:buFont typeface="Wingdings" panose="05000000000000000000" pitchFamily="2" charset="2"/>
              <a:buNone/>
            </a:pPr>
            <a:r>
              <a:rPr lang="it-IT" altLang="it-IT" sz="2200"/>
              <a:t>- riscossioni in conto residui</a:t>
            </a:r>
          </a:p>
          <a:p>
            <a:pPr marL="0" indent="0" algn="just" eaLnBrk="1" hangingPunct="1">
              <a:buFont typeface="Wingdings" panose="05000000000000000000" pitchFamily="2" charset="2"/>
              <a:buNone/>
            </a:pPr>
            <a:r>
              <a:rPr lang="it-IT" altLang="it-IT" sz="2200"/>
              <a:t>+ economie in conto residui</a:t>
            </a:r>
          </a:p>
          <a:p>
            <a:pPr marL="0" indent="0" algn="just" eaLnBrk="1" hangingPunct="1">
              <a:buFont typeface="Wingdings" panose="05000000000000000000" pitchFamily="2" charset="2"/>
              <a:buNone/>
            </a:pPr>
            <a:r>
              <a:rPr lang="it-IT" altLang="it-IT" sz="2200"/>
              <a:t>- diseconomie in conto residui</a:t>
            </a:r>
          </a:p>
          <a:p>
            <a:pPr marL="0" indent="0" algn="just" eaLnBrk="1" hangingPunct="1">
              <a:buFont typeface="Wingdings" panose="05000000000000000000" pitchFamily="2" charset="2"/>
              <a:buNone/>
            </a:pPr>
            <a:r>
              <a:rPr lang="it-IT" altLang="it-IT" sz="2200"/>
              <a:t>= residui </a:t>
            </a:r>
            <a:r>
              <a:rPr lang="it-IT" altLang="it-IT" sz="2200" b="1"/>
              <a:t>attivi</a:t>
            </a:r>
            <a:r>
              <a:rPr lang="it-IT" altLang="it-IT" sz="2200"/>
              <a:t> finali della gestione dei residui</a:t>
            </a:r>
          </a:p>
          <a:p>
            <a:pPr marL="0" indent="0" algn="just" eaLnBrk="1" hangingPunct="1">
              <a:buFont typeface="Wingdings" panose="05000000000000000000" pitchFamily="2" charset="2"/>
              <a:buNone/>
            </a:pPr>
            <a:endParaRPr lang="it-IT" altLang="it-IT" sz="2200"/>
          </a:p>
          <a:p>
            <a:pPr marL="0" indent="0" algn="just" eaLnBrk="1" hangingPunct="1">
              <a:buFont typeface="Wingdings" panose="05000000000000000000" pitchFamily="2" charset="2"/>
              <a:buNone/>
            </a:pPr>
            <a:r>
              <a:rPr lang="it-IT" altLang="it-IT" sz="2200"/>
              <a:t>+ residui passivi iniziali</a:t>
            </a:r>
          </a:p>
          <a:p>
            <a:pPr marL="0" indent="0" algn="just" eaLnBrk="1" hangingPunct="1">
              <a:buFont typeface="Wingdings" panose="05000000000000000000" pitchFamily="2" charset="2"/>
              <a:buNone/>
            </a:pPr>
            <a:r>
              <a:rPr lang="it-IT" altLang="it-IT" sz="2200"/>
              <a:t>- pagamenti in conto residui</a:t>
            </a:r>
          </a:p>
          <a:p>
            <a:pPr marL="0" indent="0" algn="just" eaLnBrk="1" hangingPunct="1">
              <a:buFont typeface="Wingdings" panose="05000000000000000000" pitchFamily="2" charset="2"/>
              <a:buNone/>
            </a:pPr>
            <a:r>
              <a:rPr lang="it-IT" altLang="it-IT" sz="2200"/>
              <a:t>- economie in conto residui</a:t>
            </a:r>
          </a:p>
          <a:p>
            <a:pPr marL="0" indent="0" algn="just" eaLnBrk="1" hangingPunct="1">
              <a:buFont typeface="Wingdings" panose="05000000000000000000" pitchFamily="2" charset="2"/>
              <a:buNone/>
            </a:pPr>
            <a:r>
              <a:rPr lang="it-IT" altLang="it-IT" sz="2200"/>
              <a:t>= residui </a:t>
            </a:r>
            <a:r>
              <a:rPr lang="it-IT" altLang="it-IT" sz="2200" b="1"/>
              <a:t>passivi</a:t>
            </a:r>
            <a:r>
              <a:rPr lang="it-IT" altLang="it-IT" sz="2200"/>
              <a:t> finali della gestione dei residui </a:t>
            </a:r>
          </a:p>
        </p:txBody>
      </p:sp>
      <p:sp>
        <p:nvSpPr>
          <p:cNvPr id="7" name="Titolo 3"/>
          <p:cNvSpPr>
            <a:spLocks noGrp="1"/>
          </p:cNvSpPr>
          <p:nvPr>
            <p:ph type="title"/>
          </p:nvPr>
        </p:nvSpPr>
        <p:spPr>
          <a:xfrm>
            <a:off x="457200" y="304126"/>
            <a:ext cx="8435975" cy="430887"/>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RESIDUI PROVENIENTI DA ESERCIZI PRECEDENTI</a:t>
            </a:r>
          </a:p>
        </p:txBody>
      </p:sp>
      <p:sp>
        <p:nvSpPr>
          <p:cNvPr id="28678" name="Segnaposto numero diapositiva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CD0FAD3-B27E-405B-8518-A591EAAE97E3}" type="slidenum">
              <a:rPr lang="it-IT" altLang="it-IT">
                <a:solidFill>
                  <a:srgbClr val="FFFFFF"/>
                </a:solidFill>
                <a:latin typeface="Century Schoolbook" panose="02040604050505020304" pitchFamily="18" charset="0"/>
              </a:rPr>
              <a:pPr/>
              <a:t>23</a:t>
            </a:fld>
            <a:endParaRPr lang="it-IT" altLang="it-IT">
              <a:solidFill>
                <a:srgbClr val="FFFFFF"/>
              </a:solidFill>
              <a:latin typeface="Century Schoolbook" panose="020406040505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egnaposto contenuto 4"/>
          <p:cNvSpPr>
            <a:spLocks noGrp="1"/>
          </p:cNvSpPr>
          <p:nvPr>
            <p:ph idx="1"/>
          </p:nvPr>
        </p:nvSpPr>
        <p:spPr>
          <a:xfrm>
            <a:off x="457200" y="1125538"/>
            <a:ext cx="8229600" cy="4895850"/>
          </a:xfrm>
        </p:spPr>
        <p:txBody>
          <a:bodyPr rtlCol="0">
            <a:normAutofit lnSpcReduction="10000"/>
          </a:bodyPr>
          <a:lstStyle/>
          <a:p>
            <a:pPr marL="0" indent="0" algn="just" eaLnBrk="1" fontAlgn="auto" hangingPunct="1">
              <a:spcAft>
                <a:spcPts val="0"/>
              </a:spcAft>
              <a:buFont typeface="Wingdings" panose="05000000000000000000" pitchFamily="2" charset="2"/>
              <a:buNone/>
              <a:defRPr/>
            </a:pPr>
            <a:r>
              <a:rPr lang="it-IT" sz="1800" dirty="0"/>
              <a:t>+ residui attivi iniziali</a:t>
            </a:r>
          </a:p>
          <a:p>
            <a:pPr marL="0" indent="0" algn="just" eaLnBrk="1" fontAlgn="auto" hangingPunct="1">
              <a:spcAft>
                <a:spcPts val="0"/>
              </a:spcAft>
              <a:buFont typeface="Wingdings" panose="05000000000000000000" pitchFamily="2" charset="2"/>
              <a:buNone/>
              <a:defRPr/>
            </a:pPr>
            <a:r>
              <a:rPr lang="it-IT" sz="1800" dirty="0"/>
              <a:t>+ accertamenti</a:t>
            </a:r>
          </a:p>
          <a:p>
            <a:pPr marL="0" indent="0" algn="just" eaLnBrk="1" fontAlgn="auto" hangingPunct="1">
              <a:spcAft>
                <a:spcPts val="0"/>
              </a:spcAft>
              <a:buFont typeface="Wingdings" panose="05000000000000000000" pitchFamily="2" charset="2"/>
              <a:buNone/>
              <a:defRPr/>
            </a:pPr>
            <a:r>
              <a:rPr lang="it-IT" sz="1800" dirty="0"/>
              <a:t>- riscossioni in conto competenza</a:t>
            </a:r>
          </a:p>
          <a:p>
            <a:pPr marL="0" indent="0" algn="just" eaLnBrk="1" fontAlgn="auto" hangingPunct="1">
              <a:spcAft>
                <a:spcPts val="0"/>
              </a:spcAft>
              <a:buFont typeface="Wingdings" panose="05000000000000000000" pitchFamily="2" charset="2"/>
              <a:buNone/>
              <a:defRPr/>
            </a:pPr>
            <a:r>
              <a:rPr lang="it-IT" sz="1800" dirty="0"/>
              <a:t>- riscossioni in conto residui</a:t>
            </a:r>
          </a:p>
          <a:p>
            <a:pPr marL="0" indent="0" algn="just" eaLnBrk="1" fontAlgn="auto" hangingPunct="1">
              <a:spcAft>
                <a:spcPts val="0"/>
              </a:spcAft>
              <a:buFont typeface="Wingdings" panose="05000000000000000000" pitchFamily="2" charset="2"/>
              <a:buNone/>
              <a:defRPr/>
            </a:pPr>
            <a:r>
              <a:rPr lang="it-IT" sz="1800" dirty="0"/>
              <a:t>+ economie in conto residui</a:t>
            </a:r>
          </a:p>
          <a:p>
            <a:pPr marL="0" indent="0" algn="just" eaLnBrk="1" fontAlgn="auto" hangingPunct="1">
              <a:spcAft>
                <a:spcPts val="0"/>
              </a:spcAft>
              <a:buFont typeface="Wingdings" panose="05000000000000000000" pitchFamily="2" charset="2"/>
              <a:buNone/>
              <a:defRPr/>
            </a:pPr>
            <a:r>
              <a:rPr lang="it-IT" sz="1800" dirty="0"/>
              <a:t>- diseconomie in conto residui</a:t>
            </a:r>
          </a:p>
          <a:p>
            <a:pPr marL="0" indent="0" algn="just" eaLnBrk="1" fontAlgn="auto" hangingPunct="1">
              <a:spcAft>
                <a:spcPts val="0"/>
              </a:spcAft>
              <a:buFont typeface="Wingdings" panose="05000000000000000000" pitchFamily="2" charset="2"/>
              <a:buNone/>
              <a:defRPr/>
            </a:pPr>
            <a:r>
              <a:rPr lang="it-IT" sz="1800" dirty="0"/>
              <a:t>= residui </a:t>
            </a:r>
            <a:r>
              <a:rPr lang="it-IT" sz="1800" b="1" dirty="0"/>
              <a:t>attivi</a:t>
            </a:r>
            <a:r>
              <a:rPr lang="it-IT" sz="1800" dirty="0"/>
              <a:t> finali </a:t>
            </a:r>
          </a:p>
          <a:p>
            <a:pPr marL="0" indent="0" algn="just" eaLnBrk="1" fontAlgn="auto" hangingPunct="1">
              <a:spcAft>
                <a:spcPts val="0"/>
              </a:spcAft>
              <a:buFont typeface="Wingdings" panose="05000000000000000000" pitchFamily="2" charset="2"/>
              <a:buNone/>
              <a:defRPr/>
            </a:pPr>
            <a:endParaRPr lang="it-IT" sz="2200" dirty="0"/>
          </a:p>
          <a:p>
            <a:pPr marL="0" indent="0" algn="just" eaLnBrk="1" fontAlgn="auto" hangingPunct="1">
              <a:spcAft>
                <a:spcPts val="0"/>
              </a:spcAft>
              <a:buFont typeface="Wingdings" panose="05000000000000000000" pitchFamily="2" charset="2"/>
              <a:buNone/>
              <a:defRPr/>
            </a:pPr>
            <a:r>
              <a:rPr lang="it-IT" sz="1800" dirty="0"/>
              <a:t>+ residui passivi iniziali</a:t>
            </a:r>
          </a:p>
          <a:p>
            <a:pPr marL="0" indent="0" algn="just" eaLnBrk="1" fontAlgn="auto" hangingPunct="1">
              <a:spcAft>
                <a:spcPts val="0"/>
              </a:spcAft>
              <a:buFont typeface="Wingdings" panose="05000000000000000000" pitchFamily="2" charset="2"/>
              <a:buNone/>
              <a:defRPr/>
            </a:pPr>
            <a:r>
              <a:rPr lang="it-IT" sz="1800" dirty="0"/>
              <a:t>+ impegni</a:t>
            </a:r>
          </a:p>
          <a:p>
            <a:pPr marL="0" indent="0" algn="just" eaLnBrk="1" fontAlgn="auto" hangingPunct="1">
              <a:spcAft>
                <a:spcPts val="0"/>
              </a:spcAft>
              <a:buFont typeface="Wingdings" panose="05000000000000000000" pitchFamily="2" charset="2"/>
              <a:buNone/>
              <a:defRPr/>
            </a:pPr>
            <a:r>
              <a:rPr lang="it-IT" sz="1800" dirty="0"/>
              <a:t>- pagamenti in conto competenza</a:t>
            </a:r>
          </a:p>
          <a:p>
            <a:pPr marL="0" indent="0" algn="just" eaLnBrk="1" fontAlgn="auto" hangingPunct="1">
              <a:spcAft>
                <a:spcPts val="0"/>
              </a:spcAft>
              <a:buFont typeface="Wingdings" panose="05000000000000000000" pitchFamily="2" charset="2"/>
              <a:buNone/>
              <a:defRPr/>
            </a:pPr>
            <a:r>
              <a:rPr lang="it-IT" sz="1800" dirty="0"/>
              <a:t>- pagamenti in conto residui </a:t>
            </a:r>
          </a:p>
          <a:p>
            <a:pPr marL="0" indent="0" algn="just" eaLnBrk="1" fontAlgn="auto" hangingPunct="1">
              <a:spcAft>
                <a:spcPts val="0"/>
              </a:spcAft>
              <a:buFontTx/>
              <a:buChar char="-"/>
              <a:defRPr/>
            </a:pPr>
            <a:r>
              <a:rPr lang="it-IT" sz="1800" dirty="0"/>
              <a:t>economie in conto residui</a:t>
            </a:r>
          </a:p>
          <a:p>
            <a:pPr marL="0" indent="0" algn="just" eaLnBrk="1" fontAlgn="auto" hangingPunct="1">
              <a:spcAft>
                <a:spcPts val="0"/>
              </a:spcAft>
              <a:buFont typeface="Wingdings" panose="05000000000000000000" pitchFamily="2" charset="2"/>
              <a:buNone/>
              <a:defRPr/>
            </a:pPr>
            <a:r>
              <a:rPr lang="it-IT" sz="1800" dirty="0"/>
              <a:t>= residui </a:t>
            </a:r>
            <a:r>
              <a:rPr lang="it-IT" sz="1800" b="1" dirty="0"/>
              <a:t>passivi</a:t>
            </a:r>
            <a:r>
              <a:rPr lang="it-IT" sz="1800" dirty="0"/>
              <a:t> finali</a:t>
            </a:r>
          </a:p>
        </p:txBody>
      </p:sp>
      <p:sp>
        <p:nvSpPr>
          <p:cNvPr id="7" name="Titolo 3"/>
          <p:cNvSpPr>
            <a:spLocks noGrp="1"/>
          </p:cNvSpPr>
          <p:nvPr>
            <p:ph type="title"/>
          </p:nvPr>
        </p:nvSpPr>
        <p:spPr>
          <a:xfrm>
            <a:off x="457200" y="304126"/>
            <a:ext cx="8435975" cy="430887"/>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LA DETERMINAZIONE DEI RESIDUI</a:t>
            </a:r>
          </a:p>
        </p:txBody>
      </p:sp>
      <p:sp>
        <p:nvSpPr>
          <p:cNvPr id="29702" name="Segnaposto numero diapositiva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93E52CD-7D5B-4533-9D02-045FB1F5027F}" type="slidenum">
              <a:rPr lang="it-IT" altLang="it-IT">
                <a:solidFill>
                  <a:srgbClr val="FFFFFF"/>
                </a:solidFill>
                <a:latin typeface="Century Schoolbook" panose="02040604050505020304" pitchFamily="18" charset="0"/>
              </a:rPr>
              <a:pPr/>
              <a:t>24</a:t>
            </a:fld>
            <a:endParaRPr lang="it-IT" altLang="it-IT">
              <a:solidFill>
                <a:srgbClr val="FFFFFF"/>
              </a:solidFill>
              <a:latin typeface="Century Schoolbook" panose="020406040505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egnaposto contenuto 2"/>
          <p:cNvSpPr>
            <a:spLocks noGrp="1"/>
          </p:cNvSpPr>
          <p:nvPr>
            <p:ph sz="quarter" idx="1"/>
          </p:nvPr>
        </p:nvSpPr>
        <p:spPr>
          <a:xfrm>
            <a:off x="500063" y="857250"/>
            <a:ext cx="7467600" cy="5259388"/>
          </a:xfrm>
        </p:spPr>
        <p:txBody>
          <a:bodyPr/>
          <a:lstStyle/>
          <a:p>
            <a:pPr algn="just"/>
            <a:r>
              <a:rPr lang="it-IT" altLang="it-IT" sz="2000"/>
              <a:t>Il bilancio di previsione annuale ha lo scopo di garantire </a:t>
            </a:r>
            <a:r>
              <a:rPr lang="it-IT" altLang="it-IT" sz="2000" i="1"/>
              <a:t>a priori</a:t>
            </a:r>
            <a:r>
              <a:rPr lang="it-IT" altLang="it-IT" sz="2000"/>
              <a:t> l’equilibrio dei valori. Con la sola eccezione dello Stato, questo principio si traduce in norme che impongono un </a:t>
            </a:r>
            <a:r>
              <a:rPr lang="it-IT" altLang="it-IT" sz="2000" i="1"/>
              <a:t>obbligo di pareggio</a:t>
            </a:r>
            <a:r>
              <a:rPr lang="it-IT" altLang="it-IT" sz="2000"/>
              <a:t> (o un </a:t>
            </a:r>
            <a:r>
              <a:rPr lang="it-IT" altLang="it-IT" sz="2000" i="1"/>
              <a:t>divieto di disavanzo</a:t>
            </a:r>
            <a:r>
              <a:rPr lang="it-IT" altLang="it-IT" sz="2000"/>
              <a:t>) tra stanziamenti in entrata e in uscita.</a:t>
            </a:r>
          </a:p>
          <a:p>
            <a:pPr algn="just"/>
            <a:r>
              <a:rPr lang="it-IT" altLang="it-IT" sz="2000"/>
              <a:t>Pertanto:</a:t>
            </a:r>
          </a:p>
          <a:p>
            <a:pPr lvl="1" algn="just"/>
            <a:r>
              <a:rPr lang="it-IT" altLang="it-IT" sz="1400"/>
              <a:t>Se l’esercizio precedente si è chiuso con un risultato di amministrazione nullo, gli stanziamenti di competenza in uscita devono essere pari a quelli in entrata;</a:t>
            </a:r>
          </a:p>
          <a:p>
            <a:pPr lvl="1" algn="just"/>
            <a:r>
              <a:rPr lang="it-IT" altLang="it-IT" sz="1400"/>
              <a:t>Se l’esercizio precedente si è chiuso con un disavanzo di amministrazione, questo deve essere necessariamente </a:t>
            </a:r>
            <a:r>
              <a:rPr lang="it-IT" altLang="it-IT" sz="1400" i="1"/>
              <a:t>applicato</a:t>
            </a:r>
            <a:r>
              <a:rPr lang="it-IT" altLang="it-IT" sz="1400"/>
              <a:t>, ossia coperto con stanziamenti di competenza in entrata superiori agli stanziamenti di competenza in uscita.</a:t>
            </a:r>
          </a:p>
          <a:p>
            <a:pPr lvl="1" algn="just"/>
            <a:r>
              <a:rPr lang="it-IT" altLang="it-IT" sz="1400"/>
              <a:t>Se l’esercizio precedente si è chiuso con un avanzo di amministrazione, uesto può essere applicato in tutto o in parte. Può cioè essere utilizzato per finanziare stanziamenti di competenza in uscita superiori agli stanziamenti di competenza in entrata.</a:t>
            </a:r>
          </a:p>
          <a:p>
            <a:pPr algn="just"/>
            <a:r>
              <a:rPr lang="it-IT" altLang="it-IT" sz="1700"/>
              <a:t>L’applicazione del disavanzo di amministrazione dell’esercizio precedente è obbligatoria, mentre quella dell’avanzo è facoltativa.</a:t>
            </a:r>
          </a:p>
          <a:p>
            <a:pPr algn="just"/>
            <a:endParaRPr lang="it-IT" altLang="it-IT" sz="1400"/>
          </a:p>
        </p:txBody>
      </p:sp>
      <p:sp>
        <p:nvSpPr>
          <p:cNvPr id="33795" name="Segnaposto numero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562704-46F1-4287-84FC-9FCD9796C6B6}" type="slidenum">
              <a:rPr lang="it-IT" altLang="it-IT">
                <a:solidFill>
                  <a:srgbClr val="FFFFFF"/>
                </a:solidFill>
                <a:latin typeface="Century Schoolbook" panose="02040604050505020304" pitchFamily="18" charset="0"/>
              </a:rPr>
              <a:pPr/>
              <a:t>25</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800"/>
            <a:ext cx="8229600" cy="430213"/>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LA </a:t>
            </a:r>
            <a:r>
              <a:rPr lang="it-IT" altLang="it-IT" sz="2200" b="1" dirty="0" err="1"/>
              <a:t>CONTABILITà</a:t>
            </a:r>
            <a:r>
              <a:rPr lang="it-IT" altLang="it-IT" sz="2200" b="1" dirty="0"/>
              <a:t> PUBBLICA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contenuto 2"/>
          <p:cNvSpPr>
            <a:spLocks noGrp="1"/>
          </p:cNvSpPr>
          <p:nvPr>
            <p:ph sz="quarter" idx="1"/>
          </p:nvPr>
        </p:nvSpPr>
        <p:spPr>
          <a:xfrm>
            <a:off x="500063" y="1285875"/>
            <a:ext cx="7467600" cy="4545013"/>
          </a:xfrm>
        </p:spPr>
        <p:txBody>
          <a:bodyPr/>
          <a:lstStyle/>
          <a:p>
            <a:pPr algn="just"/>
            <a:r>
              <a:rPr lang="it-IT" altLang="it-IT" sz="2000"/>
              <a:t>Il vincolo verticale di competenza può essere rappresentato come segue:</a:t>
            </a:r>
          </a:p>
          <a:p>
            <a:pPr lvl="1" algn="just"/>
            <a:r>
              <a:rPr lang="it-IT" altLang="it-IT" sz="1400"/>
              <a:t>∑ stanziamenti di competenza in uscita (compreso l’eventuale disavanzo di amministrazione iniziale applicato) = ∑ stanziamenti di competenza in entrata(compreso l’eventuale avanzo di amministrazione iniziale applicato)</a:t>
            </a:r>
          </a:p>
          <a:p>
            <a:pPr lvl="1" algn="just"/>
            <a:endParaRPr lang="it-IT" altLang="it-IT" sz="1400"/>
          </a:p>
          <a:p>
            <a:pPr algn="just"/>
            <a:r>
              <a:rPr lang="it-IT" altLang="it-IT" sz="2000"/>
              <a:t>Il vincolo verticale di cassa può essere rappresentato come segue:</a:t>
            </a:r>
          </a:p>
          <a:p>
            <a:pPr lvl="1" algn="just"/>
            <a:r>
              <a:rPr lang="it-IT" altLang="it-IT" sz="1400"/>
              <a:t>∑ stanziamenti di cassa in uscita = ∑ stanziamenti di cassa in entrata + fondo cassa iniziale</a:t>
            </a:r>
          </a:p>
          <a:p>
            <a:pPr algn="just"/>
            <a:r>
              <a:rPr lang="it-IT" altLang="it-IT" sz="2000"/>
              <a:t>Il vincolo orizzontale può essere rappresentato come segue:</a:t>
            </a:r>
          </a:p>
          <a:p>
            <a:pPr lvl="1" algn="just"/>
            <a:r>
              <a:rPr lang="it-IT" altLang="it-IT" sz="1400"/>
              <a:t>stanziamenti di cassa in entrata &lt;= residui attivi iniziali + stanziamenti di competenza in entrata</a:t>
            </a:r>
          </a:p>
          <a:p>
            <a:pPr lvl="1" algn="just"/>
            <a:r>
              <a:rPr lang="it-IT" altLang="it-IT" sz="1400"/>
              <a:t>stanziamenti di cassa in uscita &lt;= residui passivi iniziali + stanziamenti di competenza in uscita</a:t>
            </a:r>
          </a:p>
          <a:p>
            <a:pPr lvl="1" algn="just"/>
            <a:r>
              <a:rPr lang="it-IT" altLang="it-IT" sz="1400"/>
              <a:t>Non è possibile prevedere di riscuotere (pagare) più della somma tra (i) quanto accertato (impegnato) e non riscosso (pagato) negli esercizi precedenti, cioè i residui iniziali; e (ii) quanto si prevede di accertare (impegnare) nell’esercizio cui il bilancio si riferisce, cioè gli stanziamenti di competenza</a:t>
            </a:r>
          </a:p>
        </p:txBody>
      </p:sp>
      <p:sp>
        <p:nvSpPr>
          <p:cNvPr id="34819" name="Segnaposto numero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D0397E-A221-4C02-8503-4AEA4A9BCE2D}" type="slidenum">
              <a:rPr lang="it-IT" altLang="it-IT">
                <a:solidFill>
                  <a:srgbClr val="FFFFFF"/>
                </a:solidFill>
                <a:latin typeface="Century Schoolbook" panose="02040604050505020304" pitchFamily="18" charset="0"/>
              </a:rPr>
              <a:pPr/>
              <a:t>26</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126"/>
            <a:ext cx="8229600" cy="430887"/>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L’EQUILIBRIO FINANZIARIO COMPLESSIVO</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egnaposto contenuto 2"/>
          <p:cNvSpPr>
            <a:spLocks noGrp="1"/>
          </p:cNvSpPr>
          <p:nvPr>
            <p:ph sz="quarter" idx="1"/>
          </p:nvPr>
        </p:nvSpPr>
        <p:spPr>
          <a:xfrm>
            <a:off x="500063" y="1285875"/>
            <a:ext cx="7467600" cy="4545013"/>
          </a:xfrm>
        </p:spPr>
        <p:txBody>
          <a:bodyPr/>
          <a:lstStyle/>
          <a:p>
            <a:pPr algn="just"/>
            <a:r>
              <a:rPr lang="it-IT" altLang="it-IT" sz="2000"/>
              <a:t>Equilibrio della situazione corrente</a:t>
            </a:r>
          </a:p>
          <a:p>
            <a:pPr lvl="1" algn="just"/>
            <a:r>
              <a:rPr lang="it-IT" altLang="it-IT" sz="1700"/>
              <a:t>Differenza tra le entrate correnti da un lato e la somma tra spese correnti e quote di capitale delle rate di ammortamento dei mutui e dei prestiti obbligazionari dall’altro. Divieto di disavanzo della situazione corrente.</a:t>
            </a:r>
          </a:p>
          <a:p>
            <a:pPr lvl="1" algn="just">
              <a:buFont typeface="Wingdings 2" panose="05020102010507070707" pitchFamily="18" charset="2"/>
              <a:buNone/>
            </a:pPr>
            <a:r>
              <a:rPr lang="it-IT" altLang="it-IT" sz="1700"/>
              <a:t>+ Entrate correnti (E I + E II + E III)</a:t>
            </a:r>
          </a:p>
          <a:p>
            <a:pPr lvl="1" algn="just">
              <a:buFont typeface="Wingdings 2" panose="05020102010507070707" pitchFamily="18" charset="2"/>
              <a:buNone/>
            </a:pPr>
            <a:r>
              <a:rPr lang="it-IT" altLang="it-IT" sz="1700"/>
              <a:t>-  Spese correnti (S I)</a:t>
            </a:r>
          </a:p>
          <a:p>
            <a:pPr lvl="1" algn="just">
              <a:buFont typeface="Wingdings 2" panose="05020102010507070707" pitchFamily="18" charset="2"/>
              <a:buNone/>
            </a:pPr>
            <a:r>
              <a:rPr lang="it-IT" altLang="it-IT" sz="1700"/>
              <a:t>- Q.te capitale rate amm.to mutui e prestiti obbligaz. </a:t>
            </a:r>
          </a:p>
          <a:p>
            <a:pPr lvl="1" algn="just">
              <a:buFont typeface="Wingdings 2" panose="05020102010507070707" pitchFamily="18" charset="2"/>
              <a:buNone/>
            </a:pPr>
            <a:r>
              <a:rPr lang="it-IT" altLang="it-IT" sz="1700"/>
              <a:t>= Situazione corrente</a:t>
            </a:r>
            <a:endParaRPr lang="it-IT" altLang="it-IT" sz="1400"/>
          </a:p>
          <a:p>
            <a:pPr algn="just"/>
            <a:r>
              <a:rPr lang="it-IT" altLang="it-IT" sz="2000"/>
              <a:t>Eccezioni:</a:t>
            </a:r>
          </a:p>
          <a:p>
            <a:pPr lvl="1" algn="just"/>
            <a:r>
              <a:rPr lang="it-IT" altLang="it-IT" sz="1700"/>
              <a:t>Possibilità di destinare una quota degli oneri di urbanizzazione (entrata in c/capitale) al finanziamento delle spese correnti</a:t>
            </a:r>
          </a:p>
          <a:p>
            <a:pPr lvl="1" algn="just">
              <a:buFont typeface="Wingdings 2" panose="05020102010507070707" pitchFamily="18" charset="2"/>
              <a:buNone/>
            </a:pPr>
            <a:endParaRPr lang="it-IT" altLang="it-IT" sz="1700"/>
          </a:p>
        </p:txBody>
      </p:sp>
      <p:sp>
        <p:nvSpPr>
          <p:cNvPr id="35843" name="Segnaposto numero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FE5170D-814A-4FCF-A95B-A8DD98CBBD04}" type="slidenum">
              <a:rPr lang="it-IT" altLang="it-IT">
                <a:solidFill>
                  <a:srgbClr val="FFFFFF"/>
                </a:solidFill>
                <a:latin typeface="Century Schoolbook" panose="02040604050505020304" pitchFamily="18" charset="0"/>
              </a:rPr>
              <a:pPr/>
              <a:t>27</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126"/>
            <a:ext cx="8229600" cy="430887"/>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GLI EQUILIBRI PARZIALI</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egnaposto contenuto 2"/>
          <p:cNvSpPr>
            <a:spLocks noGrp="1"/>
          </p:cNvSpPr>
          <p:nvPr>
            <p:ph sz="quarter" idx="1"/>
          </p:nvPr>
        </p:nvSpPr>
        <p:spPr>
          <a:xfrm>
            <a:off x="500063" y="1285875"/>
            <a:ext cx="7467600" cy="4545013"/>
          </a:xfrm>
        </p:spPr>
        <p:txBody>
          <a:bodyPr/>
          <a:lstStyle/>
          <a:p>
            <a:pPr algn="just"/>
            <a:r>
              <a:rPr lang="it-IT" altLang="it-IT" sz="2000"/>
              <a:t>Equilibrio tra entrate e spese per servizi per conto terzi</a:t>
            </a:r>
          </a:p>
          <a:p>
            <a:pPr algn="just"/>
            <a:r>
              <a:rPr lang="it-IT" altLang="it-IT" sz="2000"/>
              <a:t>Equilibrio tra entrate a destinazione vincolata e spese così finanziate</a:t>
            </a:r>
          </a:p>
          <a:p>
            <a:pPr algn="just"/>
            <a:r>
              <a:rPr lang="it-IT" altLang="it-IT" sz="2000"/>
              <a:t>Imposizione di tassi minimi di copertura dei costi di determinati servizi</a:t>
            </a:r>
          </a:p>
          <a:p>
            <a:pPr algn="just"/>
            <a:r>
              <a:rPr lang="it-IT" altLang="it-IT" sz="2000"/>
              <a:t>Obbligo di prevedere un fondo di riserva commisurato alle spese correnti</a:t>
            </a:r>
          </a:p>
          <a:p>
            <a:pPr algn="just"/>
            <a:r>
              <a:rPr lang="it-IT" altLang="it-IT" sz="2000"/>
              <a:t>Limiti alla contrazione di mutui</a:t>
            </a:r>
          </a:p>
          <a:p>
            <a:pPr algn="just"/>
            <a:r>
              <a:rPr lang="it-IT" altLang="it-IT" sz="2000"/>
              <a:t>Equilibrio tra entrate e spese per anticipazioni di cassa e finanziamenti a breve termine</a:t>
            </a:r>
          </a:p>
          <a:p>
            <a:pPr algn="just"/>
            <a:r>
              <a:rPr lang="it-IT" altLang="it-IT" sz="2000"/>
              <a:t>Equilibrio tra entrate e spese per concessione di crediti e anticipazioni</a:t>
            </a:r>
          </a:p>
          <a:p>
            <a:pPr algn="just"/>
            <a:endParaRPr lang="it-IT" altLang="it-IT" sz="1700"/>
          </a:p>
        </p:txBody>
      </p:sp>
      <p:sp>
        <p:nvSpPr>
          <p:cNvPr id="36867" name="Segnaposto numero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4E8E7FA-13CA-4F10-B607-52D62009A176}" type="slidenum">
              <a:rPr lang="it-IT" altLang="it-IT">
                <a:solidFill>
                  <a:srgbClr val="FFFFFF"/>
                </a:solidFill>
                <a:latin typeface="Century Schoolbook" panose="02040604050505020304" pitchFamily="18" charset="0"/>
              </a:rPr>
              <a:pPr/>
              <a:t>28</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126"/>
            <a:ext cx="8229600" cy="430887"/>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GLI EQUILIBRI PARZIALI</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egnaposto contenuto 2"/>
          <p:cNvSpPr>
            <a:spLocks noGrp="1"/>
          </p:cNvSpPr>
          <p:nvPr>
            <p:ph sz="quarter" idx="1"/>
          </p:nvPr>
        </p:nvSpPr>
        <p:spPr>
          <a:xfrm>
            <a:off x="500063" y="1285875"/>
            <a:ext cx="7467600" cy="4545013"/>
          </a:xfrm>
        </p:spPr>
        <p:txBody>
          <a:bodyPr/>
          <a:lstStyle/>
          <a:p>
            <a:pPr algn="just"/>
            <a:r>
              <a:rPr lang="it-IT" altLang="it-IT" sz="2800"/>
              <a:t>Equilibrio tra investimenti e relative fonti</a:t>
            </a:r>
          </a:p>
          <a:p>
            <a:pPr lvl="1" algn="just">
              <a:buFont typeface="Wingdings 2" panose="05020102010507070707" pitchFamily="18" charset="2"/>
              <a:buNone/>
            </a:pPr>
            <a:r>
              <a:rPr lang="it-IT" altLang="it-IT" sz="2000"/>
              <a:t>+ situazione corrente</a:t>
            </a:r>
          </a:p>
          <a:p>
            <a:pPr lvl="1" algn="just">
              <a:buFont typeface="Wingdings 2" panose="05020102010507070707" pitchFamily="18" charset="2"/>
              <a:buNone/>
            </a:pPr>
            <a:r>
              <a:rPr lang="it-IT" altLang="it-IT" sz="2000"/>
              <a:t>+ risultato di amministrazione iniziale applicato</a:t>
            </a:r>
          </a:p>
          <a:p>
            <a:pPr lvl="1" algn="just">
              <a:buFont typeface="Wingdings 2" panose="05020102010507070707" pitchFamily="18" charset="2"/>
              <a:buNone/>
            </a:pPr>
            <a:r>
              <a:rPr lang="it-IT" altLang="it-IT" sz="2000"/>
              <a:t>+ alienazioni di patrimonio</a:t>
            </a:r>
          </a:p>
          <a:p>
            <a:pPr lvl="1" algn="just">
              <a:buFont typeface="Wingdings 2" panose="05020102010507070707" pitchFamily="18" charset="2"/>
              <a:buNone/>
            </a:pPr>
            <a:r>
              <a:rPr lang="it-IT" altLang="it-IT" sz="2000"/>
              <a:t>+ trasferimenti di capitale</a:t>
            </a:r>
          </a:p>
          <a:p>
            <a:pPr lvl="1" algn="just">
              <a:buFont typeface="Wingdings 2" panose="05020102010507070707" pitchFamily="18" charset="2"/>
              <a:buNone/>
            </a:pPr>
            <a:r>
              <a:rPr lang="it-IT" altLang="it-IT" sz="2000"/>
              <a:t>+ proventi delle concessioni edilizie e delle relative sanzioni</a:t>
            </a:r>
          </a:p>
          <a:p>
            <a:pPr lvl="1" algn="just">
              <a:buFont typeface="Wingdings 2" panose="05020102010507070707" pitchFamily="18" charset="2"/>
              <a:buNone/>
            </a:pPr>
            <a:r>
              <a:rPr lang="it-IT" altLang="it-IT" sz="2000"/>
              <a:t>+ mutui e prestiti</a:t>
            </a:r>
          </a:p>
          <a:p>
            <a:pPr lvl="1" algn="just">
              <a:buFont typeface="Wingdings 2" panose="05020102010507070707" pitchFamily="18" charset="2"/>
              <a:buNone/>
            </a:pPr>
            <a:r>
              <a:rPr lang="it-IT" altLang="it-IT" sz="2000"/>
              <a:t>= investimenti</a:t>
            </a:r>
          </a:p>
        </p:txBody>
      </p:sp>
      <p:sp>
        <p:nvSpPr>
          <p:cNvPr id="37891" name="Segnaposto numero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0D88D59-D513-4DAB-9383-FB16993EF27B}" type="slidenum">
              <a:rPr lang="it-IT" altLang="it-IT">
                <a:solidFill>
                  <a:srgbClr val="FFFFFF"/>
                </a:solidFill>
                <a:latin typeface="Century Schoolbook" panose="02040604050505020304" pitchFamily="18" charset="0"/>
              </a:rPr>
              <a:pPr/>
              <a:t>29</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126"/>
            <a:ext cx="8229600" cy="430887"/>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GLI EQUILIBRI PARZIALI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egnaposto contenuto 2"/>
          <p:cNvSpPr>
            <a:spLocks noGrp="1"/>
          </p:cNvSpPr>
          <p:nvPr>
            <p:ph sz="quarter" idx="1"/>
          </p:nvPr>
        </p:nvSpPr>
        <p:spPr>
          <a:xfrm>
            <a:off x="457200" y="785813"/>
            <a:ext cx="7467600" cy="5688012"/>
          </a:xfrm>
        </p:spPr>
        <p:txBody>
          <a:bodyPr/>
          <a:lstStyle/>
          <a:p>
            <a:pPr algn="just"/>
            <a:r>
              <a:rPr lang="it-IT" altLang="it-IT" sz="2000"/>
              <a:t>Sistema contabile, comparabile a livello internazionale, che descrive in maniera sistematica e dettagliata il complesso di una economia, le sue componenti e le sue relazioni con altre economie</a:t>
            </a:r>
          </a:p>
          <a:p>
            <a:pPr algn="just"/>
            <a:r>
              <a:rPr lang="it-IT" altLang="it-IT" sz="2000"/>
              <a:t>Base di calcolo delle politiche monetarie e macroeconomiche (es. PIL), misurazione del debito e del disavanzo, fondi SIE ancorati a statistiche di contabilità regionale</a:t>
            </a:r>
          </a:p>
          <a:p>
            <a:r>
              <a:rPr lang="it-IT" altLang="it-IT" sz="2000"/>
              <a:t>Si accorda con le linee guida mondiali in tema di contabilità nazionale (SCN 2008 – Sistema dei Conti Nazionali)</a:t>
            </a:r>
          </a:p>
          <a:p>
            <a:pPr algn="just"/>
            <a:r>
              <a:rPr lang="it-IT" altLang="it-IT" sz="2000" b="1"/>
              <a:t>La contabilità pubblica rappresenta la fonte delle elaborazioni prodotte nell’ambito della contabilità nazionale</a:t>
            </a:r>
            <a:endParaRPr lang="it-IT" altLang="it-IT" sz="2000"/>
          </a:p>
          <a:p>
            <a:pPr algn="just"/>
            <a:r>
              <a:rPr lang="it-IT" altLang="it-IT" sz="2000"/>
              <a:t>La contabilità pubblica, per assicurare la comparabilità dei quadri di bilancio prodotti dagli Stati membri, elabora i dati amministrativo-contabili redatti secondo gli ordinamenti nazionali e li riconduce al quadro di regole e definizioni stabilite a livello europeo</a:t>
            </a:r>
          </a:p>
        </p:txBody>
      </p:sp>
      <p:sp>
        <p:nvSpPr>
          <p:cNvPr id="11267" name="Segnaposto numero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FF62817-88EE-4BF7-A364-9FB41D88EEE7}" type="slidenum">
              <a:rPr lang="it-IT" altLang="it-IT">
                <a:solidFill>
                  <a:srgbClr val="FFFFFF"/>
                </a:solidFill>
                <a:latin typeface="Century Schoolbook" panose="02040604050505020304" pitchFamily="18" charset="0"/>
              </a:rPr>
              <a:pPr/>
              <a:t>3</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800"/>
            <a:ext cx="8229600" cy="430213"/>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IL SEC</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egnaposto contenuto 2"/>
          <p:cNvSpPr>
            <a:spLocks noGrp="1"/>
          </p:cNvSpPr>
          <p:nvPr>
            <p:ph sz="quarter" idx="1"/>
          </p:nvPr>
        </p:nvSpPr>
        <p:spPr>
          <a:xfrm>
            <a:off x="500063" y="1285875"/>
            <a:ext cx="7467600" cy="4545013"/>
          </a:xfrm>
        </p:spPr>
        <p:txBody>
          <a:bodyPr/>
          <a:lstStyle/>
          <a:p>
            <a:pPr algn="just"/>
            <a:r>
              <a:rPr lang="it-IT" altLang="it-IT" sz="2000"/>
              <a:t>Nel corso della gestione può sorgere la necessità di modificare gli stanziamenti per adeguare la gestione a eventuali mutamenti nelle condizioni di azienda e di ambiente</a:t>
            </a:r>
          </a:p>
          <a:p>
            <a:pPr algn="just"/>
            <a:r>
              <a:rPr lang="it-IT" altLang="it-IT" sz="2000"/>
              <a:t>Le modificazioni devono eserguire specifiche procedure (</a:t>
            </a:r>
            <a:r>
              <a:rPr lang="it-IT" altLang="it-IT" sz="2000" i="1"/>
              <a:t>istituti di flessibilità</a:t>
            </a:r>
            <a:r>
              <a:rPr lang="it-IT" altLang="it-IT" sz="2000"/>
              <a:t>) tese a salvaguardare le prerogative dell’organo rappresentativo e gli equilibri di bilancio</a:t>
            </a:r>
          </a:p>
          <a:p>
            <a:pPr algn="just"/>
            <a:r>
              <a:rPr lang="it-IT" altLang="it-IT" sz="2000"/>
              <a:t>I principali istituti di flessibilità sono:</a:t>
            </a:r>
          </a:p>
          <a:p>
            <a:pPr algn="just"/>
            <a:r>
              <a:rPr lang="it-IT" altLang="it-IT" sz="1400"/>
              <a:t>utilizzo di nuove o maggiori entrate in cui l’incremento degli stanziamenti in uscita è coperto da un equivalente incremento degli stanziamenti in entrata</a:t>
            </a:r>
          </a:p>
          <a:p>
            <a:pPr algn="just"/>
            <a:r>
              <a:rPr lang="it-IT" altLang="it-IT" sz="1400"/>
              <a:t>gli storni in cui l’incremento degli stanziamenti su date voci dell’uscita è coperto attraverso un’equivalente riduzione degli stanziamenti di altre voci di uscita, per cui il totale degli stanziamenti in uscita non varia</a:t>
            </a:r>
          </a:p>
          <a:p>
            <a:pPr algn="just"/>
            <a:r>
              <a:rPr lang="it-IT" altLang="it-IT" sz="1400"/>
              <a:t>il ricorso al fondo di riserva  (i fondi non sono impegnabili e funzionano a prelievo)</a:t>
            </a:r>
          </a:p>
        </p:txBody>
      </p:sp>
      <p:sp>
        <p:nvSpPr>
          <p:cNvPr id="38915" name="Segnaposto numero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4EF4617-C5A6-4F3F-9C3E-9A7394BC9F56}" type="slidenum">
              <a:rPr lang="it-IT" altLang="it-IT">
                <a:solidFill>
                  <a:srgbClr val="FFFFFF"/>
                </a:solidFill>
                <a:latin typeface="Century Schoolbook" panose="02040604050505020304" pitchFamily="18" charset="0"/>
              </a:rPr>
              <a:pPr/>
              <a:t>30</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126"/>
            <a:ext cx="8229600" cy="430887"/>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GLI ISTITUTI </a:t>
            </a:r>
            <a:r>
              <a:rPr lang="it-IT" altLang="it-IT" sz="2200" b="1" dirty="0" err="1"/>
              <a:t>DI</a:t>
            </a:r>
            <a:r>
              <a:rPr lang="it-IT" altLang="it-IT" sz="2200" b="1" dirty="0"/>
              <a:t> </a:t>
            </a:r>
            <a:r>
              <a:rPr lang="it-IT" altLang="it-IT" sz="2200" b="1" dirty="0" err="1"/>
              <a:t>FLESSIBILITà</a:t>
            </a:r>
            <a:endParaRPr lang="it-IT" altLang="it-IT" sz="22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contenuto 2"/>
          <p:cNvSpPr>
            <a:spLocks noGrp="1"/>
          </p:cNvSpPr>
          <p:nvPr>
            <p:ph sz="quarter" idx="1"/>
          </p:nvPr>
        </p:nvSpPr>
        <p:spPr>
          <a:xfrm>
            <a:off x="500063" y="1285875"/>
            <a:ext cx="7467600" cy="4545013"/>
          </a:xfrm>
        </p:spPr>
        <p:txBody>
          <a:bodyPr/>
          <a:lstStyle/>
          <a:p>
            <a:pPr algn="just">
              <a:buFont typeface="Wingdings" panose="05000000000000000000" pitchFamily="2" charset="2"/>
              <a:buNone/>
            </a:pPr>
            <a:r>
              <a:rPr lang="it-IT" altLang="it-IT" sz="1700" b="1"/>
              <a:t>+ </a:t>
            </a:r>
            <a:r>
              <a:rPr lang="it-IT" altLang="it-IT" sz="1700"/>
              <a:t>fondo cassa iniziale</a:t>
            </a:r>
          </a:p>
          <a:p>
            <a:pPr algn="just">
              <a:buFont typeface="Wingdings" panose="05000000000000000000" pitchFamily="2" charset="2"/>
              <a:buNone/>
            </a:pPr>
            <a:r>
              <a:rPr lang="it-IT" altLang="it-IT" sz="1700"/>
              <a:t>+ riscossioni in conto competenza</a:t>
            </a:r>
          </a:p>
          <a:p>
            <a:pPr algn="just">
              <a:buFont typeface="Wingdings" panose="05000000000000000000" pitchFamily="2" charset="2"/>
              <a:buNone/>
            </a:pPr>
            <a:r>
              <a:rPr lang="it-IT" altLang="it-IT" sz="1700"/>
              <a:t>+ riscossioni in conto residui</a:t>
            </a:r>
          </a:p>
          <a:p>
            <a:pPr algn="just">
              <a:buFont typeface="Wingdings" panose="05000000000000000000" pitchFamily="2" charset="2"/>
              <a:buNone/>
            </a:pPr>
            <a:r>
              <a:rPr lang="it-IT" altLang="it-IT" sz="1700"/>
              <a:t>- pagamenti in conto competenza</a:t>
            </a:r>
          </a:p>
          <a:p>
            <a:pPr algn="just">
              <a:buFont typeface="Wingdings" panose="05000000000000000000" pitchFamily="2" charset="2"/>
              <a:buNone/>
            </a:pPr>
            <a:r>
              <a:rPr lang="it-IT" altLang="it-IT" sz="1700"/>
              <a:t>- pagamenti in conto residui </a:t>
            </a:r>
          </a:p>
          <a:p>
            <a:pPr algn="just">
              <a:buFont typeface="Wingdings" panose="05000000000000000000" pitchFamily="2" charset="2"/>
              <a:buNone/>
            </a:pPr>
            <a:r>
              <a:rPr lang="it-IT" altLang="it-IT" sz="1700" b="1"/>
              <a:t>= fondo cassa finale</a:t>
            </a:r>
          </a:p>
          <a:p>
            <a:pPr algn="just">
              <a:buFont typeface="Wingdings" panose="05000000000000000000" pitchFamily="2" charset="2"/>
              <a:buNone/>
            </a:pPr>
            <a:endParaRPr lang="it-IT" altLang="it-IT" sz="1700" b="1"/>
          </a:p>
          <a:p>
            <a:pPr algn="just">
              <a:buFont typeface="Wingdings" panose="05000000000000000000" pitchFamily="2" charset="2"/>
              <a:buNone/>
            </a:pPr>
            <a:r>
              <a:rPr lang="it-IT" altLang="it-IT" sz="1700"/>
              <a:t>+ fondo cassa finale (iniziale)</a:t>
            </a:r>
          </a:p>
          <a:p>
            <a:pPr algn="just">
              <a:buFont typeface="Wingdings" panose="05000000000000000000" pitchFamily="2" charset="2"/>
              <a:buNone/>
            </a:pPr>
            <a:r>
              <a:rPr lang="it-IT" altLang="it-IT" sz="1700"/>
              <a:t>+ residui attivi finali (iniziali)</a:t>
            </a:r>
          </a:p>
          <a:p>
            <a:pPr algn="just">
              <a:buFont typeface="Wingdings" panose="05000000000000000000" pitchFamily="2" charset="2"/>
              <a:buNone/>
            </a:pPr>
            <a:r>
              <a:rPr lang="it-IT" altLang="it-IT" sz="1700"/>
              <a:t>- residui passivi finali (iniziali)</a:t>
            </a:r>
          </a:p>
          <a:p>
            <a:pPr algn="just">
              <a:buFont typeface="Wingdings" panose="05000000000000000000" pitchFamily="2" charset="2"/>
              <a:buNone/>
            </a:pPr>
            <a:r>
              <a:rPr lang="it-IT" altLang="it-IT" sz="1700" b="1"/>
              <a:t>= risultato di amministrazione finale (iniziale)</a:t>
            </a:r>
          </a:p>
          <a:p>
            <a:pPr algn="just">
              <a:buFont typeface="Wingdings" panose="05000000000000000000" pitchFamily="2" charset="2"/>
              <a:buNone/>
            </a:pPr>
            <a:endParaRPr lang="it-IT" altLang="it-IT" sz="1700"/>
          </a:p>
          <a:p>
            <a:pPr algn="just">
              <a:buFont typeface="Wingdings" panose="05000000000000000000" pitchFamily="2" charset="2"/>
              <a:buNone/>
            </a:pPr>
            <a:r>
              <a:rPr lang="it-IT" altLang="it-IT" sz="1700"/>
              <a:t>Il risultato di amministrazione evidenzia se le disponibilità liquide ad una certa data (fondo cassa), unitamente alle somme che l’azienda ha acquisito il diritto a incassare (residui attivi), sono sufficienti a coprire le somme che l’azienda è obbligata a pagare (residui passivi)</a:t>
            </a:r>
          </a:p>
        </p:txBody>
      </p:sp>
      <p:sp>
        <p:nvSpPr>
          <p:cNvPr id="41987" name="Segnaposto numero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3454E1C-B85F-43C6-AD04-015E2E573A7F}" type="slidenum">
              <a:rPr lang="it-IT" altLang="it-IT">
                <a:solidFill>
                  <a:srgbClr val="FFFFFF"/>
                </a:solidFill>
                <a:latin typeface="Century Schoolbook" panose="02040604050505020304" pitchFamily="18" charset="0"/>
              </a:rPr>
              <a:pPr/>
              <a:t>31</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126"/>
            <a:ext cx="8229600" cy="430887"/>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I RISULTATI </a:t>
            </a:r>
            <a:r>
              <a:rPr lang="it-IT" altLang="it-IT" sz="2200" b="1" dirty="0" err="1"/>
              <a:t>DI</a:t>
            </a:r>
            <a:r>
              <a:rPr lang="it-IT" altLang="it-IT" sz="2200" b="1" dirty="0"/>
              <a:t> SINTESI</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egnaposto contenuto 2"/>
          <p:cNvSpPr>
            <a:spLocks noGrp="1"/>
          </p:cNvSpPr>
          <p:nvPr>
            <p:ph sz="quarter" idx="1"/>
          </p:nvPr>
        </p:nvSpPr>
        <p:spPr>
          <a:xfrm>
            <a:off x="500063" y="1285875"/>
            <a:ext cx="7467600" cy="4545013"/>
          </a:xfrm>
        </p:spPr>
        <p:txBody>
          <a:bodyPr/>
          <a:lstStyle/>
          <a:p>
            <a:pPr algn="just">
              <a:buFont typeface="Wingdings" panose="05000000000000000000" pitchFamily="2" charset="2"/>
              <a:buNone/>
            </a:pPr>
            <a:r>
              <a:rPr lang="it-IT" altLang="it-IT" sz="1700" b="1"/>
              <a:t>+ </a:t>
            </a:r>
            <a:r>
              <a:rPr lang="it-IT" altLang="it-IT" sz="1700"/>
              <a:t>risultato di amministrazione iniziale</a:t>
            </a:r>
          </a:p>
          <a:p>
            <a:pPr algn="just">
              <a:buFont typeface="Wingdings" panose="05000000000000000000" pitchFamily="2" charset="2"/>
              <a:buNone/>
            </a:pPr>
            <a:r>
              <a:rPr lang="it-IT" altLang="it-IT" sz="1700"/>
              <a:t>+ accertamenti</a:t>
            </a:r>
          </a:p>
          <a:p>
            <a:pPr algn="just">
              <a:buFont typeface="Wingdings" panose="05000000000000000000" pitchFamily="2" charset="2"/>
              <a:buNone/>
            </a:pPr>
            <a:r>
              <a:rPr lang="it-IT" altLang="it-IT" sz="1700"/>
              <a:t>- impegni</a:t>
            </a:r>
          </a:p>
          <a:p>
            <a:pPr algn="just">
              <a:buFont typeface="Wingdings" panose="05000000000000000000" pitchFamily="2" charset="2"/>
              <a:buNone/>
            </a:pPr>
            <a:r>
              <a:rPr lang="it-IT" altLang="it-IT" sz="1700"/>
              <a:t>+ economie in conto residui</a:t>
            </a:r>
          </a:p>
          <a:p>
            <a:pPr algn="just">
              <a:buFont typeface="Wingdings" panose="05000000000000000000" pitchFamily="2" charset="2"/>
              <a:buNone/>
            </a:pPr>
            <a:r>
              <a:rPr lang="it-IT" altLang="it-IT" sz="1700"/>
              <a:t>- diseconomie in conto residui</a:t>
            </a:r>
          </a:p>
          <a:p>
            <a:pPr algn="just">
              <a:buFont typeface="Wingdings" panose="05000000000000000000" pitchFamily="2" charset="2"/>
              <a:buNone/>
            </a:pPr>
            <a:r>
              <a:rPr lang="it-IT" altLang="it-IT" sz="1700"/>
              <a:t>= risultato di amministrazione finale</a:t>
            </a:r>
          </a:p>
          <a:p>
            <a:pPr algn="just">
              <a:buFont typeface="Wingdings" panose="05000000000000000000" pitchFamily="2" charset="2"/>
              <a:buNone/>
            </a:pPr>
            <a:endParaRPr lang="it-IT" altLang="it-IT" sz="1700"/>
          </a:p>
          <a:p>
            <a:pPr algn="just">
              <a:buFont typeface="Wingdings" panose="05000000000000000000" pitchFamily="2" charset="2"/>
              <a:buNone/>
            </a:pPr>
            <a:r>
              <a:rPr lang="it-IT" altLang="it-IT" sz="1700" b="1"/>
              <a:t>+ </a:t>
            </a:r>
            <a:r>
              <a:rPr lang="it-IT" altLang="it-IT" sz="1700"/>
              <a:t>risultato di amministrazione iniziale</a:t>
            </a:r>
          </a:p>
          <a:p>
            <a:pPr algn="just">
              <a:buFont typeface="Wingdings" panose="05000000000000000000" pitchFamily="2" charset="2"/>
              <a:buNone/>
            </a:pPr>
            <a:r>
              <a:rPr lang="it-IT" altLang="it-IT" sz="1700"/>
              <a:t>+ economie in conto competenza</a:t>
            </a:r>
          </a:p>
          <a:p>
            <a:pPr algn="just">
              <a:buFont typeface="Wingdings" panose="05000000000000000000" pitchFamily="2" charset="2"/>
              <a:buNone/>
            </a:pPr>
            <a:r>
              <a:rPr lang="it-IT" altLang="it-IT" sz="1700"/>
              <a:t>- diseconomie in conto competenza</a:t>
            </a:r>
          </a:p>
          <a:p>
            <a:pPr algn="just">
              <a:buFont typeface="Wingdings" panose="05000000000000000000" pitchFamily="2" charset="2"/>
              <a:buNone/>
            </a:pPr>
            <a:r>
              <a:rPr lang="it-IT" altLang="it-IT" sz="1700"/>
              <a:t>+ economie in conto residui</a:t>
            </a:r>
          </a:p>
          <a:p>
            <a:pPr algn="just">
              <a:buFont typeface="Wingdings" panose="05000000000000000000" pitchFamily="2" charset="2"/>
              <a:buNone/>
            </a:pPr>
            <a:r>
              <a:rPr lang="it-IT" altLang="it-IT" sz="1700"/>
              <a:t>- diseconomie in conto residui</a:t>
            </a:r>
          </a:p>
          <a:p>
            <a:pPr algn="just">
              <a:buFont typeface="Wingdings" panose="05000000000000000000" pitchFamily="2" charset="2"/>
              <a:buNone/>
            </a:pPr>
            <a:r>
              <a:rPr lang="it-IT" altLang="it-IT" sz="1700"/>
              <a:t>= risultato di amministrazione finale</a:t>
            </a:r>
          </a:p>
          <a:p>
            <a:pPr algn="just">
              <a:buFont typeface="Wingdings" panose="05000000000000000000" pitchFamily="2" charset="2"/>
              <a:buNone/>
            </a:pPr>
            <a:endParaRPr lang="it-IT" altLang="it-IT" sz="1700"/>
          </a:p>
        </p:txBody>
      </p:sp>
      <p:sp>
        <p:nvSpPr>
          <p:cNvPr id="43011" name="Segnaposto numero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13488C1-D469-4009-AA12-5909DE576FB1}" type="slidenum">
              <a:rPr lang="it-IT" altLang="it-IT">
                <a:solidFill>
                  <a:srgbClr val="FFFFFF"/>
                </a:solidFill>
                <a:latin typeface="Century Schoolbook" panose="02040604050505020304" pitchFamily="18" charset="0"/>
              </a:rPr>
              <a:pPr/>
              <a:t>32</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126"/>
            <a:ext cx="8229600" cy="430887"/>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I RISULTATI </a:t>
            </a:r>
            <a:r>
              <a:rPr lang="it-IT" altLang="it-IT" sz="2200" b="1" dirty="0" err="1"/>
              <a:t>DI</a:t>
            </a:r>
            <a:r>
              <a:rPr lang="it-IT" altLang="it-IT" sz="2200" b="1" dirty="0"/>
              <a:t> SINTESI</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egnaposto contenuto 2"/>
          <p:cNvSpPr>
            <a:spLocks noGrp="1"/>
          </p:cNvSpPr>
          <p:nvPr>
            <p:ph sz="quarter" idx="1"/>
          </p:nvPr>
        </p:nvSpPr>
        <p:spPr>
          <a:xfrm>
            <a:off x="500063" y="1785938"/>
            <a:ext cx="7467600" cy="4044950"/>
          </a:xfrm>
        </p:spPr>
        <p:txBody>
          <a:bodyPr/>
          <a:lstStyle/>
          <a:p>
            <a:pPr algn="just">
              <a:buFont typeface="Wingdings" panose="05000000000000000000" pitchFamily="2" charset="2"/>
              <a:buNone/>
            </a:pPr>
            <a:r>
              <a:rPr lang="it-IT" altLang="it-IT" sz="1700"/>
              <a:t>Il risultato di amministrazione indica se la gestione ha consentito di acquisire ricchezza in misura sufficiente rispetto ai fabbisogni cui si è inteso dare risposta (in caso di pareggio o di avanzo) o se, viceversa, sono stati decisi consumi superiori alla ricchezza acquisita (in caso di disavanzo). Più precisamente, trattandosi di un risultato composto da valori relativi ad accertamenti e impegni, la variazione del risultato di amministrazione indica se nel periodo sono maturati diritti giuridici sufficienti a coprire le obbligazioni giuridiche assunte.</a:t>
            </a:r>
          </a:p>
        </p:txBody>
      </p:sp>
      <p:sp>
        <p:nvSpPr>
          <p:cNvPr id="44035" name="Segnaposto numero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8FE235E-17CD-489F-88BB-49D4337A06C0}" type="slidenum">
              <a:rPr lang="it-IT" altLang="it-IT">
                <a:solidFill>
                  <a:srgbClr val="FFFFFF"/>
                </a:solidFill>
                <a:latin typeface="Century Schoolbook" panose="02040604050505020304" pitchFamily="18" charset="0"/>
              </a:rPr>
              <a:pPr/>
              <a:t>33</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126"/>
            <a:ext cx="8229600" cy="430887"/>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I RISULTATI </a:t>
            </a:r>
            <a:r>
              <a:rPr lang="it-IT" altLang="it-IT" sz="2200" b="1" dirty="0" err="1"/>
              <a:t>DI</a:t>
            </a:r>
            <a:r>
              <a:rPr lang="it-IT" altLang="it-IT" sz="2200" b="1" dirty="0"/>
              <a:t> SINTESI</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3"/>
          <p:cNvSpPr>
            <a:spLocks noGrp="1"/>
          </p:cNvSpPr>
          <p:nvPr>
            <p:ph type="title"/>
          </p:nvPr>
        </p:nvSpPr>
        <p:spPr>
          <a:xfrm>
            <a:off x="457200" y="304800"/>
            <a:ext cx="8229600" cy="430213"/>
          </a:xfrm>
        </p:spPr>
        <p:style>
          <a:lnRef idx="1">
            <a:schemeClr val="accent3"/>
          </a:lnRef>
          <a:fillRef idx="2">
            <a:schemeClr val="accent3"/>
          </a:fillRef>
          <a:effectRef idx="1">
            <a:schemeClr val="accent3"/>
          </a:effectRef>
          <a:fontRef idx="minor">
            <a:schemeClr val="dk1"/>
          </a:fontRef>
        </p:style>
        <p:txBody>
          <a:bodyPr>
            <a:spAutoFit/>
          </a:bodyPr>
          <a:lstStyle/>
          <a:p>
            <a:pPr algn="ctr" eaLnBrk="1" hangingPunct="1">
              <a:defRPr/>
            </a:pPr>
            <a:r>
              <a:rPr lang="it-IT" altLang="it-IT" sz="2200" b="1" dirty="0"/>
              <a:t>IL RISULTATO </a:t>
            </a:r>
            <a:r>
              <a:rPr lang="it-IT" altLang="it-IT" sz="2200" b="1" dirty="0" err="1"/>
              <a:t>DI</a:t>
            </a:r>
            <a:r>
              <a:rPr lang="it-IT" altLang="it-IT" sz="2200" b="1" dirty="0"/>
              <a:t> AMMINISTRAZIONE</a:t>
            </a:r>
          </a:p>
        </p:txBody>
      </p:sp>
      <p:sp>
        <p:nvSpPr>
          <p:cNvPr id="87045" name="Segnaposto numero diapositiva 6"/>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70792A4-FCD9-43A5-8B06-6008A8B89354}" type="slidenum">
              <a:rPr lang="it-IT" altLang="it-IT">
                <a:solidFill>
                  <a:srgbClr val="FFFFFF"/>
                </a:solidFill>
                <a:latin typeface="Century Schoolbook" panose="02040604050505020304" pitchFamily="18" charset="0"/>
              </a:rPr>
              <a:pPr/>
              <a:t>34</a:t>
            </a:fld>
            <a:endParaRPr lang="it-IT" altLang="it-IT">
              <a:solidFill>
                <a:srgbClr val="FFFFFF"/>
              </a:solidFill>
              <a:latin typeface="Century Schoolbook" panose="02040604050505020304" pitchFamily="18" charset="0"/>
            </a:endParaRPr>
          </a:p>
        </p:txBody>
      </p:sp>
      <p:pic>
        <p:nvPicPr>
          <p:cNvPr id="870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750" y="857250"/>
            <a:ext cx="7867650" cy="508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p:cNvSpPr txBox="1"/>
          <p:nvPr/>
        </p:nvSpPr>
        <p:spPr>
          <a:xfrm>
            <a:off x="285750" y="6000750"/>
            <a:ext cx="7572375" cy="784225"/>
          </a:xfrm>
          <a:prstGeom prst="rect">
            <a:avLst/>
          </a:prstGeom>
          <a:noFill/>
        </p:spPr>
        <p:txBody>
          <a:bodyPr>
            <a:spAutoFit/>
          </a:bodyPr>
          <a:lstStyle/>
          <a:p>
            <a:pPr algn="just">
              <a:defRPr/>
            </a:pPr>
            <a:r>
              <a:rPr lang="it-IT" sz="1500" dirty="0">
                <a:latin typeface="+mj-lt"/>
                <a:cs typeface="Arial" charset="0"/>
              </a:rPr>
              <a:t>La </a:t>
            </a:r>
            <a:r>
              <a:rPr lang="it-IT" sz="1500" dirty="0" err="1">
                <a:latin typeface="+mj-lt"/>
                <a:cs typeface="Arial" charset="0"/>
              </a:rPr>
              <a:t>nettizzazione</a:t>
            </a:r>
            <a:r>
              <a:rPr lang="it-IT" sz="1500" dirty="0">
                <a:latin typeface="+mj-lt"/>
                <a:cs typeface="Arial" charset="0"/>
              </a:rPr>
              <a:t> del FPV è necessaria affinché il risultato di amministrazione non comprenda le risorse accertate che hanno finanziato spese impegnate con imputazione agli esercizi successivi.</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sz="quarter" idx="1"/>
            <p:extLst>
              <p:ext uri="{D42A27DB-BD31-4B8C-83A1-F6EECF244321}">
                <p14:modId xmlns:p14="http://schemas.microsoft.com/office/powerpoint/2010/main" val="4129536656"/>
              </p:ext>
            </p:extLst>
          </p:nvPr>
        </p:nvGraphicFramePr>
        <p:xfrm>
          <a:off x="428596" y="1142984"/>
          <a:ext cx="268604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olo 3"/>
          <p:cNvSpPr>
            <a:spLocks noGrp="1"/>
          </p:cNvSpPr>
          <p:nvPr>
            <p:ph type="title"/>
          </p:nvPr>
        </p:nvSpPr>
        <p:spPr>
          <a:xfrm>
            <a:off x="457200" y="304800"/>
            <a:ext cx="8229600" cy="430213"/>
          </a:xfrm>
        </p:spPr>
        <p:style>
          <a:lnRef idx="1">
            <a:schemeClr val="accent3"/>
          </a:lnRef>
          <a:fillRef idx="2">
            <a:schemeClr val="accent3"/>
          </a:fillRef>
          <a:effectRef idx="1">
            <a:schemeClr val="accent3"/>
          </a:effectRef>
          <a:fontRef idx="minor">
            <a:schemeClr val="dk1"/>
          </a:fontRef>
        </p:style>
        <p:txBody>
          <a:bodyPr>
            <a:spAutoFit/>
          </a:bodyPr>
          <a:lstStyle/>
          <a:p>
            <a:pPr algn="ctr" eaLnBrk="1" hangingPunct="1">
              <a:defRPr/>
            </a:pPr>
            <a:r>
              <a:rPr lang="it-IT" altLang="it-IT" sz="2200" b="1" dirty="0"/>
              <a:t>IL RISULTATO </a:t>
            </a:r>
            <a:r>
              <a:rPr lang="it-IT" altLang="it-IT" sz="2200" b="1" dirty="0" err="1"/>
              <a:t>DI</a:t>
            </a:r>
            <a:r>
              <a:rPr lang="it-IT" altLang="it-IT" sz="2200" b="1" dirty="0"/>
              <a:t> AMMINISTRAZIONE</a:t>
            </a:r>
          </a:p>
        </p:txBody>
      </p:sp>
      <p:sp>
        <p:nvSpPr>
          <p:cNvPr id="8" name="CasellaDiTesto 7"/>
          <p:cNvSpPr txBox="1"/>
          <p:nvPr/>
        </p:nvSpPr>
        <p:spPr>
          <a:xfrm>
            <a:off x="2857500" y="928688"/>
            <a:ext cx="5143500" cy="5816600"/>
          </a:xfrm>
          <a:prstGeom prst="rect">
            <a:avLst/>
          </a:prstGeom>
          <a:noFill/>
        </p:spPr>
        <p:txBody>
          <a:bodyPr>
            <a:spAutoFit/>
          </a:bodyPr>
          <a:lstStyle/>
          <a:p>
            <a:pPr algn="just" eaLnBrk="1" hangingPunct="1">
              <a:defRPr/>
            </a:pPr>
            <a:r>
              <a:rPr lang="it-IT" sz="1500" dirty="0">
                <a:latin typeface="+mj-lt"/>
                <a:cs typeface="Arial" charset="0"/>
              </a:rPr>
              <a:t>Costituiscono </a:t>
            </a:r>
            <a:r>
              <a:rPr lang="it-IT" sz="1500" u="sng" dirty="0">
                <a:latin typeface="+mj-lt"/>
                <a:cs typeface="Arial" charset="0"/>
              </a:rPr>
              <a:t>quota vincolata del risultato di amministrazione </a:t>
            </a:r>
            <a:r>
              <a:rPr lang="it-IT" sz="1500" dirty="0">
                <a:latin typeface="+mj-lt"/>
                <a:cs typeface="Arial" charset="0"/>
              </a:rPr>
              <a:t>le entrate accertate e le corrispondenti economie di bilancio:</a:t>
            </a:r>
          </a:p>
          <a:p>
            <a:pPr algn="just" eaLnBrk="1" hangingPunct="1">
              <a:buFont typeface="Arial" pitchFamily="34" charset="0"/>
              <a:buChar char="•"/>
              <a:defRPr/>
            </a:pPr>
            <a:r>
              <a:rPr lang="it-IT" sz="1500" dirty="0">
                <a:latin typeface="+mj-lt"/>
                <a:cs typeface="Arial" charset="0"/>
              </a:rPr>
              <a:t> nei casi in cui la legge o i principi contabili generali e applicati della contabilità finanziaria individuano un vincolo di specifica destinazione dell’entrata alla spesa. Per gli enti locali i  vincoli derivanti dalla legge sono previsti sia dalle leggi statali che dalle leggi regionali (es. tributi di scopo). Per le regioni i vincoli sono previsti solo dalla legge statale. Nei casi in cui la legge dispone un vincolo di destinazione su propri trasferimenti di risorse a favore dell’ente, si è in presenza di vincoli derivanti da trasferimenti e non da legge;</a:t>
            </a:r>
          </a:p>
          <a:p>
            <a:pPr algn="just" eaLnBrk="1" hangingPunct="1">
              <a:buFont typeface="Arial" pitchFamily="34" charset="0"/>
              <a:buChar char="•"/>
              <a:defRPr/>
            </a:pPr>
            <a:r>
              <a:rPr lang="it-IT" sz="1500" dirty="0">
                <a:latin typeface="+mj-lt"/>
                <a:cs typeface="Arial" charset="0"/>
              </a:rPr>
              <a:t> derivanti da mutui e finanziamenti contratti per il finanziamento di investimenti determinati;</a:t>
            </a:r>
          </a:p>
          <a:p>
            <a:pPr algn="just" eaLnBrk="1" hangingPunct="1">
              <a:buFont typeface="Arial" pitchFamily="34" charset="0"/>
              <a:buChar char="•"/>
              <a:defRPr/>
            </a:pPr>
            <a:r>
              <a:rPr lang="it-IT" sz="1500" dirty="0">
                <a:latin typeface="+mj-lt"/>
                <a:cs typeface="Arial" charset="0"/>
              </a:rPr>
              <a:t> derivanti da trasferimenti erogati a favore dell’ente per una specifica destinazione;</a:t>
            </a:r>
          </a:p>
          <a:p>
            <a:pPr algn="just" eaLnBrk="1" hangingPunct="1">
              <a:buFont typeface="Arial" pitchFamily="34" charset="0"/>
              <a:buChar char="•"/>
              <a:defRPr/>
            </a:pPr>
            <a:r>
              <a:rPr lang="it-IT" sz="1500" dirty="0">
                <a:latin typeface="+mj-lt"/>
                <a:cs typeface="Arial" charset="0"/>
              </a:rPr>
              <a:t> derivanti da entrate straordinarie, non aventi natura ricorrente, accertate e riscosse cui l’amministrazione ha formalmente attribuito una specifica destinazione. I vincoli attribuiti dalla regione con propria legge regionale, sono considerati “vincoli formalmente attribuiti dalla regione” e non “vincoli derivanti dalla legge e dai principi contabili”.</a:t>
            </a:r>
          </a:p>
          <a:p>
            <a:pPr eaLnBrk="1" hangingPunct="1">
              <a:defRPr/>
            </a:pPr>
            <a:endParaRPr lang="it-IT" sz="1200" dirty="0">
              <a:latin typeface="+mj-lt"/>
              <a:cs typeface="Arial" charset="0"/>
            </a:endParaRPr>
          </a:p>
        </p:txBody>
      </p:sp>
      <p:sp>
        <p:nvSpPr>
          <p:cNvPr id="88071" name="Segnaposto numero diapositiva 6"/>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98E595E-0570-4C39-847D-ED0DE13ED7E5}" type="slidenum">
              <a:rPr lang="it-IT" altLang="it-IT">
                <a:solidFill>
                  <a:srgbClr val="FFFFFF"/>
                </a:solidFill>
                <a:latin typeface="Century Schoolbook" panose="02040604050505020304" pitchFamily="18" charset="0"/>
              </a:rPr>
              <a:pPr/>
              <a:t>35</a:t>
            </a:fld>
            <a:endParaRPr lang="it-IT" altLang="it-IT">
              <a:solidFill>
                <a:srgbClr val="FFFFFF"/>
              </a:solidFill>
              <a:latin typeface="Century Schoolbook" panose="02040604050505020304"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sz="quarter" idx="1"/>
            <p:extLst>
              <p:ext uri="{D42A27DB-BD31-4B8C-83A1-F6EECF244321}">
                <p14:modId xmlns:p14="http://schemas.microsoft.com/office/powerpoint/2010/main" val="2255924382"/>
              </p:ext>
            </p:extLst>
          </p:nvPr>
        </p:nvGraphicFramePr>
        <p:xfrm>
          <a:off x="428596" y="1142984"/>
          <a:ext cx="268604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olo 3"/>
          <p:cNvSpPr>
            <a:spLocks noGrp="1"/>
          </p:cNvSpPr>
          <p:nvPr>
            <p:ph type="title"/>
          </p:nvPr>
        </p:nvSpPr>
        <p:spPr>
          <a:xfrm>
            <a:off x="457200" y="304800"/>
            <a:ext cx="8229600" cy="430213"/>
          </a:xfrm>
        </p:spPr>
        <p:style>
          <a:lnRef idx="1">
            <a:schemeClr val="accent3"/>
          </a:lnRef>
          <a:fillRef idx="2">
            <a:schemeClr val="accent3"/>
          </a:fillRef>
          <a:effectRef idx="1">
            <a:schemeClr val="accent3"/>
          </a:effectRef>
          <a:fontRef idx="minor">
            <a:schemeClr val="dk1"/>
          </a:fontRef>
        </p:style>
        <p:txBody>
          <a:bodyPr>
            <a:spAutoFit/>
          </a:bodyPr>
          <a:lstStyle/>
          <a:p>
            <a:pPr algn="ctr" eaLnBrk="1" hangingPunct="1">
              <a:defRPr/>
            </a:pPr>
            <a:r>
              <a:rPr lang="it-IT" altLang="it-IT" sz="2200" b="1" dirty="0"/>
              <a:t>IL RISULTATO </a:t>
            </a:r>
            <a:r>
              <a:rPr lang="it-IT" altLang="it-IT" sz="2200" b="1" dirty="0" err="1"/>
              <a:t>DI</a:t>
            </a:r>
            <a:r>
              <a:rPr lang="it-IT" altLang="it-IT" sz="2200" b="1" dirty="0"/>
              <a:t> AMMINISTRAZIONE</a:t>
            </a:r>
          </a:p>
        </p:txBody>
      </p:sp>
      <p:sp>
        <p:nvSpPr>
          <p:cNvPr id="8" name="CasellaDiTesto 7"/>
          <p:cNvSpPr txBox="1"/>
          <p:nvPr/>
        </p:nvSpPr>
        <p:spPr>
          <a:xfrm>
            <a:off x="2857500" y="928688"/>
            <a:ext cx="5143500" cy="5448300"/>
          </a:xfrm>
          <a:prstGeom prst="rect">
            <a:avLst/>
          </a:prstGeom>
          <a:noFill/>
        </p:spPr>
        <p:txBody>
          <a:bodyPr>
            <a:spAutoFit/>
          </a:bodyPr>
          <a:lstStyle/>
          <a:p>
            <a:pPr algn="just" eaLnBrk="1" hangingPunct="1">
              <a:defRPr/>
            </a:pPr>
            <a:r>
              <a:rPr lang="it-IT" sz="1600" dirty="0">
                <a:latin typeface="+mj-lt"/>
                <a:cs typeface="Arial" charset="0"/>
              </a:rPr>
              <a:t>La </a:t>
            </a:r>
            <a:r>
              <a:rPr lang="it-IT" sz="1600" u="sng" dirty="0">
                <a:latin typeface="+mj-lt"/>
                <a:cs typeface="Arial" charset="0"/>
              </a:rPr>
              <a:t>quota accantonata</a:t>
            </a:r>
            <a:r>
              <a:rPr lang="it-IT" sz="1600" dirty="0">
                <a:latin typeface="+mj-lt"/>
                <a:cs typeface="Arial" charset="0"/>
              </a:rPr>
              <a:t> del risultato di amministrazione è costituita da:</a:t>
            </a:r>
          </a:p>
          <a:p>
            <a:pPr algn="just" eaLnBrk="1" hangingPunct="1">
              <a:buFont typeface="Arial" pitchFamily="34" charset="0"/>
              <a:buChar char="•"/>
              <a:defRPr/>
            </a:pPr>
            <a:r>
              <a:rPr lang="it-IT" sz="1600" dirty="0">
                <a:latin typeface="+mj-lt"/>
                <a:cs typeface="Arial" charset="0"/>
              </a:rPr>
              <a:t> l’accantonamento al FCDE;</a:t>
            </a:r>
          </a:p>
          <a:p>
            <a:pPr algn="just" eaLnBrk="1" hangingPunct="1">
              <a:buFont typeface="Arial" pitchFamily="34" charset="0"/>
              <a:buChar char="•"/>
              <a:defRPr/>
            </a:pPr>
            <a:r>
              <a:rPr lang="it-IT" sz="1600" dirty="0">
                <a:latin typeface="+mj-lt"/>
                <a:cs typeface="Arial" charset="0"/>
              </a:rPr>
              <a:t> gli accantonamenti a fronte dei residui passivi perenti (solo per le Regioni, fino al loro smaltimento)</a:t>
            </a:r>
          </a:p>
          <a:p>
            <a:pPr algn="just" eaLnBrk="1" hangingPunct="1">
              <a:buFont typeface="Arial" pitchFamily="34" charset="0"/>
              <a:buChar char="•"/>
              <a:defRPr/>
            </a:pPr>
            <a:r>
              <a:rPr lang="it-IT" sz="1600" dirty="0">
                <a:latin typeface="+mj-lt"/>
                <a:cs typeface="Arial" charset="0"/>
              </a:rPr>
              <a:t> gli accantonamenti per le passività potenziali (fondi spese e rischi).</a:t>
            </a:r>
          </a:p>
          <a:p>
            <a:pPr algn="just" eaLnBrk="1" hangingPunct="1">
              <a:buFont typeface="Arial" pitchFamily="34" charset="0"/>
              <a:buChar char="•"/>
              <a:defRPr/>
            </a:pPr>
            <a:endParaRPr lang="it-IT" sz="1600" dirty="0">
              <a:latin typeface="+mj-lt"/>
              <a:cs typeface="Arial" charset="0"/>
            </a:endParaRPr>
          </a:p>
          <a:p>
            <a:pPr algn="just" eaLnBrk="1" hangingPunct="1">
              <a:defRPr/>
            </a:pPr>
            <a:r>
              <a:rPr lang="it-IT" sz="1600" dirty="0">
                <a:latin typeface="+mj-lt"/>
                <a:cs typeface="Arial" charset="0"/>
              </a:rPr>
              <a:t>La quota del risultato di amministrazione </a:t>
            </a:r>
            <a:r>
              <a:rPr lang="it-IT" sz="1600" u="sng" dirty="0">
                <a:latin typeface="+mj-lt"/>
                <a:cs typeface="Arial" charset="0"/>
              </a:rPr>
              <a:t>destinata agli investimenti</a:t>
            </a:r>
            <a:r>
              <a:rPr lang="it-IT" sz="1600" dirty="0">
                <a:latin typeface="+mj-lt"/>
                <a:cs typeface="Arial" charset="0"/>
              </a:rPr>
              <a:t> è costituita dalle entrate in conto capitale senza vincoli di specifica destinazione non spese, e sono utilizzabili con provvedimento di variazione di bilancio solo a seguito dell’approvazione del rendiconto. Negli allegati al bilancio di previsione e al rendiconto riguardanti il risultato di amministrazione, non si provvede all’indicazione della destinazione agli investimenti delle entrate in conto capitale che hanno dato luogo ad accantonamento al fondo crediti di dubbia esigibilità, per l’importo dell’accantonamento, sino all’effettiva riscossione delle stesse</a:t>
            </a:r>
          </a:p>
          <a:p>
            <a:pPr eaLnBrk="1" hangingPunct="1">
              <a:defRPr/>
            </a:pPr>
            <a:endParaRPr lang="it-IT" sz="1200" dirty="0">
              <a:latin typeface="+mj-lt"/>
              <a:cs typeface="Arial" charset="0"/>
            </a:endParaRPr>
          </a:p>
        </p:txBody>
      </p:sp>
      <p:sp>
        <p:nvSpPr>
          <p:cNvPr id="89095" name="Segnaposto numero diapositiva 6"/>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3921B21-6351-458E-9521-6AECCFD922A0}" type="slidenum">
              <a:rPr lang="it-IT" altLang="it-IT">
                <a:solidFill>
                  <a:srgbClr val="FFFFFF"/>
                </a:solidFill>
                <a:latin typeface="Century Schoolbook" panose="02040604050505020304" pitchFamily="18" charset="0"/>
              </a:rPr>
              <a:pPr/>
              <a:t>36</a:t>
            </a:fld>
            <a:endParaRPr lang="it-IT" altLang="it-IT">
              <a:solidFill>
                <a:srgbClr val="FFFFFF"/>
              </a:solidFill>
              <a:latin typeface="Century Schoolbook" panose="02040604050505020304"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egnaposto contenuto 4"/>
          <p:cNvSpPr>
            <a:spLocks noGrp="1"/>
          </p:cNvSpPr>
          <p:nvPr>
            <p:ph sz="half" idx="1"/>
          </p:nvPr>
        </p:nvSpPr>
        <p:spPr/>
        <p:txBody>
          <a:bodyPr rtlCol="0">
            <a:normAutofit fontScale="70000" lnSpcReduction="20000"/>
          </a:bodyPr>
          <a:lstStyle/>
          <a:p>
            <a:pPr marL="0" indent="0" eaLnBrk="1" fontAlgn="auto" hangingPunct="1">
              <a:spcAft>
                <a:spcPts val="0"/>
              </a:spcAft>
              <a:buFont typeface="Arial" panose="020B0604020202020204" pitchFamily="34" charset="0"/>
              <a:buNone/>
              <a:defRPr/>
            </a:pPr>
            <a:r>
              <a:rPr lang="it-IT" sz="2900" dirty="0"/>
              <a:t>1. Principio dell'annualità </a:t>
            </a:r>
          </a:p>
          <a:p>
            <a:pPr marL="0" indent="0" eaLnBrk="1" fontAlgn="auto" hangingPunct="1">
              <a:spcAft>
                <a:spcPts val="0"/>
              </a:spcAft>
              <a:buFont typeface="Arial" panose="020B0604020202020204" pitchFamily="34" charset="0"/>
              <a:buNone/>
              <a:defRPr/>
            </a:pPr>
            <a:r>
              <a:rPr lang="it-IT" sz="2900" dirty="0"/>
              <a:t>2. Principio dell'unità </a:t>
            </a:r>
          </a:p>
          <a:p>
            <a:pPr marL="0" indent="0" eaLnBrk="1" fontAlgn="auto" hangingPunct="1">
              <a:spcAft>
                <a:spcPts val="0"/>
              </a:spcAft>
              <a:buFont typeface="Arial" panose="020B0604020202020204" pitchFamily="34" charset="0"/>
              <a:buNone/>
              <a:defRPr/>
            </a:pPr>
            <a:r>
              <a:rPr lang="it-IT" sz="2900" dirty="0"/>
              <a:t>3. Principio dell'universalità </a:t>
            </a:r>
          </a:p>
          <a:p>
            <a:pPr marL="0" indent="0" eaLnBrk="1" fontAlgn="auto" hangingPunct="1">
              <a:spcAft>
                <a:spcPts val="0"/>
              </a:spcAft>
              <a:buFont typeface="Arial" panose="020B0604020202020204" pitchFamily="34" charset="0"/>
              <a:buNone/>
              <a:defRPr/>
            </a:pPr>
            <a:r>
              <a:rPr lang="it-IT" sz="2900" dirty="0"/>
              <a:t>4. Principio dell'integrità </a:t>
            </a:r>
          </a:p>
          <a:p>
            <a:pPr marL="0" indent="0" eaLnBrk="1" fontAlgn="auto" hangingPunct="1">
              <a:spcAft>
                <a:spcPts val="0"/>
              </a:spcAft>
              <a:buFont typeface="Arial" panose="020B0604020202020204" pitchFamily="34" charset="0"/>
              <a:buNone/>
              <a:defRPr/>
            </a:pPr>
            <a:r>
              <a:rPr lang="it-IT" sz="2900" dirty="0"/>
              <a:t>5. Principio della veridicità, attendibilità, correttezza e comprensibilità </a:t>
            </a:r>
          </a:p>
          <a:p>
            <a:pPr marL="0" indent="0" eaLnBrk="1" fontAlgn="auto" hangingPunct="1">
              <a:spcAft>
                <a:spcPts val="0"/>
              </a:spcAft>
              <a:buFont typeface="Arial" panose="020B0604020202020204" pitchFamily="34" charset="0"/>
              <a:buNone/>
              <a:defRPr/>
            </a:pPr>
            <a:r>
              <a:rPr lang="it-IT" sz="2900" dirty="0"/>
              <a:t>6. Principio della significatività e rilevanza </a:t>
            </a:r>
          </a:p>
          <a:p>
            <a:pPr marL="0" indent="0" eaLnBrk="1" fontAlgn="auto" hangingPunct="1">
              <a:spcAft>
                <a:spcPts val="0"/>
              </a:spcAft>
              <a:buFont typeface="Arial" panose="020B0604020202020204" pitchFamily="34" charset="0"/>
              <a:buNone/>
              <a:defRPr/>
            </a:pPr>
            <a:r>
              <a:rPr lang="it-IT" sz="2900" dirty="0"/>
              <a:t>7. Principio della flessibilità </a:t>
            </a:r>
          </a:p>
          <a:p>
            <a:pPr marL="0" indent="0" eaLnBrk="1" fontAlgn="auto" hangingPunct="1">
              <a:spcAft>
                <a:spcPts val="0"/>
              </a:spcAft>
              <a:buFont typeface="Arial" panose="020B0604020202020204" pitchFamily="34" charset="0"/>
              <a:buNone/>
              <a:defRPr/>
            </a:pPr>
            <a:r>
              <a:rPr lang="it-IT" sz="2900" dirty="0"/>
              <a:t>8. Principio della congruità </a:t>
            </a:r>
          </a:p>
          <a:p>
            <a:pPr marL="0" indent="0" eaLnBrk="1" fontAlgn="auto" hangingPunct="1">
              <a:spcAft>
                <a:spcPts val="0"/>
              </a:spcAft>
              <a:buFont typeface="Arial" panose="020B0604020202020204" pitchFamily="34" charset="0"/>
              <a:buNone/>
              <a:defRPr/>
            </a:pPr>
            <a:r>
              <a:rPr lang="it-IT" sz="2900" dirty="0"/>
              <a:t>9. Principio della prudenza </a:t>
            </a:r>
          </a:p>
          <a:p>
            <a:pPr marL="0" indent="0" eaLnBrk="1" fontAlgn="auto" hangingPunct="1">
              <a:spcAft>
                <a:spcPts val="0"/>
              </a:spcAft>
              <a:buFont typeface="Arial" panose="020B0604020202020204" pitchFamily="34" charset="0"/>
              <a:buNone/>
              <a:defRPr/>
            </a:pPr>
            <a:r>
              <a:rPr lang="it-IT" sz="2900" dirty="0"/>
              <a:t>10. Principio della coerenza </a:t>
            </a:r>
          </a:p>
          <a:p>
            <a:pPr marL="0" indent="0" algn="ctr" eaLnBrk="1" fontAlgn="auto" hangingPunct="1">
              <a:spcAft>
                <a:spcPts val="0"/>
              </a:spcAft>
              <a:buFont typeface="Arial" panose="020B0604020202020204" pitchFamily="34" charset="0"/>
              <a:buNone/>
              <a:defRPr/>
            </a:pPr>
            <a:endParaRPr lang="it-IT" sz="1500" dirty="0"/>
          </a:p>
        </p:txBody>
      </p:sp>
      <p:sp>
        <p:nvSpPr>
          <p:cNvPr id="3" name="Segnaposto contenuto 2"/>
          <p:cNvSpPr>
            <a:spLocks noGrp="1"/>
          </p:cNvSpPr>
          <p:nvPr>
            <p:ph sz="half" idx="2"/>
          </p:nvPr>
        </p:nvSpPr>
        <p:spPr>
          <a:xfrm>
            <a:off x="4270375" y="1600200"/>
            <a:ext cx="3657600" cy="4572000"/>
          </a:xfrm>
        </p:spPr>
        <p:txBody>
          <a:bodyPr rtlCol="0">
            <a:normAutofit fontScale="70000" lnSpcReduction="20000"/>
          </a:bodyPr>
          <a:lstStyle/>
          <a:p>
            <a:pPr marL="0" indent="0" eaLnBrk="1" fontAlgn="auto" hangingPunct="1">
              <a:spcAft>
                <a:spcPts val="0"/>
              </a:spcAft>
              <a:buFont typeface="Arial" panose="020B0604020202020204" pitchFamily="34" charset="0"/>
              <a:buNone/>
              <a:defRPr/>
            </a:pPr>
            <a:r>
              <a:rPr lang="it-IT" sz="2900" dirty="0"/>
              <a:t>11. Principio della continuità e della costanza </a:t>
            </a:r>
          </a:p>
          <a:p>
            <a:pPr marL="0" indent="0" eaLnBrk="1" fontAlgn="auto" hangingPunct="1">
              <a:spcAft>
                <a:spcPts val="0"/>
              </a:spcAft>
              <a:buFont typeface="Arial" panose="020B0604020202020204" pitchFamily="34" charset="0"/>
              <a:buNone/>
              <a:defRPr/>
            </a:pPr>
            <a:r>
              <a:rPr lang="it-IT" sz="2900" dirty="0"/>
              <a:t>12. Principio della comparabilità e della verificabilità </a:t>
            </a:r>
          </a:p>
          <a:p>
            <a:pPr marL="0" indent="0" eaLnBrk="1" fontAlgn="auto" hangingPunct="1">
              <a:spcAft>
                <a:spcPts val="0"/>
              </a:spcAft>
              <a:buFont typeface="Arial" panose="020B0604020202020204" pitchFamily="34" charset="0"/>
              <a:buNone/>
              <a:defRPr/>
            </a:pPr>
            <a:r>
              <a:rPr lang="it-IT" sz="2900" dirty="0"/>
              <a:t>13. Principio della neutralità </a:t>
            </a:r>
          </a:p>
          <a:p>
            <a:pPr marL="0" indent="0" eaLnBrk="1" fontAlgn="auto" hangingPunct="1">
              <a:spcAft>
                <a:spcPts val="0"/>
              </a:spcAft>
              <a:buFont typeface="Arial" panose="020B0604020202020204" pitchFamily="34" charset="0"/>
              <a:buNone/>
              <a:defRPr/>
            </a:pPr>
            <a:r>
              <a:rPr lang="it-IT" sz="2900" dirty="0"/>
              <a:t>14. Principio della pubblicità </a:t>
            </a:r>
          </a:p>
          <a:p>
            <a:pPr marL="0" indent="0" eaLnBrk="1" fontAlgn="auto" hangingPunct="1">
              <a:spcAft>
                <a:spcPts val="0"/>
              </a:spcAft>
              <a:buFont typeface="Arial" panose="020B0604020202020204" pitchFamily="34" charset="0"/>
              <a:buNone/>
              <a:defRPr/>
            </a:pPr>
            <a:r>
              <a:rPr lang="it-IT" sz="2900" dirty="0"/>
              <a:t>15. Principio dell'equilibrio di bilancio </a:t>
            </a:r>
          </a:p>
          <a:p>
            <a:pPr marL="0" indent="0" eaLnBrk="1" fontAlgn="auto" hangingPunct="1">
              <a:spcAft>
                <a:spcPts val="0"/>
              </a:spcAft>
              <a:buFont typeface="Arial" panose="020B0604020202020204" pitchFamily="34" charset="0"/>
              <a:buNone/>
              <a:defRPr/>
            </a:pPr>
            <a:r>
              <a:rPr lang="it-IT" sz="2900" b="1" dirty="0"/>
              <a:t>16. Principio della competenza finanziaria </a:t>
            </a:r>
            <a:endParaRPr lang="it-IT" sz="2900" dirty="0"/>
          </a:p>
          <a:p>
            <a:pPr marL="0" indent="0" eaLnBrk="1" fontAlgn="auto" hangingPunct="1">
              <a:spcAft>
                <a:spcPts val="0"/>
              </a:spcAft>
              <a:buFont typeface="Arial" panose="020B0604020202020204" pitchFamily="34" charset="0"/>
              <a:buNone/>
              <a:defRPr/>
            </a:pPr>
            <a:r>
              <a:rPr lang="it-IT" sz="2900" dirty="0"/>
              <a:t>17. Principio della competenza economica </a:t>
            </a:r>
          </a:p>
          <a:p>
            <a:pPr marL="0" indent="0" eaLnBrk="1" fontAlgn="auto" hangingPunct="1">
              <a:spcAft>
                <a:spcPts val="0"/>
              </a:spcAft>
              <a:buFont typeface="Arial" panose="020B0604020202020204" pitchFamily="34" charset="0"/>
              <a:buNone/>
              <a:defRPr/>
            </a:pPr>
            <a:r>
              <a:rPr lang="it-IT" sz="2900" dirty="0"/>
              <a:t>18. Principio della prevalenza della sostanza sulla forma</a:t>
            </a:r>
          </a:p>
          <a:p>
            <a:pPr marL="274320" indent="-274320" eaLnBrk="1" fontAlgn="auto" hangingPunct="1">
              <a:spcAft>
                <a:spcPts val="0"/>
              </a:spcAft>
              <a:buFont typeface="Arial" panose="020B0604020202020204" pitchFamily="34" charset="0"/>
              <a:buChar char="•"/>
              <a:defRPr/>
            </a:pPr>
            <a:endParaRPr lang="it-IT" dirty="0"/>
          </a:p>
        </p:txBody>
      </p:sp>
      <p:sp>
        <p:nvSpPr>
          <p:cNvPr id="9" name="Segnaposto contenuto 4"/>
          <p:cNvSpPr txBox="1">
            <a:spLocks/>
          </p:cNvSpPr>
          <p:nvPr/>
        </p:nvSpPr>
        <p:spPr bwMode="auto">
          <a:xfrm>
            <a:off x="395288" y="981075"/>
            <a:ext cx="8229600" cy="431800"/>
          </a:xfrm>
          <a:prstGeom prst="rect">
            <a:avLst/>
          </a:prstGeom>
          <a:noFill/>
          <a:ln w="9525">
            <a:noFill/>
            <a:miter lim="800000"/>
            <a:headEnd/>
            <a:tailEnd/>
          </a:ln>
        </p:spPr>
        <p:txBody>
          <a:bodyPr/>
          <a:lstStyle/>
          <a:p>
            <a:pPr eaLnBrk="1" fontAlgn="auto" hangingPunct="1">
              <a:spcBef>
                <a:spcPct val="20000"/>
              </a:spcBef>
              <a:spcAft>
                <a:spcPts val="0"/>
              </a:spcAft>
              <a:buFont typeface="Arial" charset="0"/>
              <a:buNone/>
              <a:defRPr/>
            </a:pPr>
            <a:r>
              <a:rPr lang="it-IT" altLang="it-IT" sz="2400" b="1" dirty="0">
                <a:solidFill>
                  <a:schemeClr val="tx2">
                    <a:lumMod val="60000"/>
                    <a:lumOff val="40000"/>
                  </a:schemeClr>
                </a:solidFill>
                <a:latin typeface="+mn-lt"/>
                <a:cs typeface="+mn-cs"/>
              </a:rPr>
              <a:t>Principi contabili generali: </a:t>
            </a:r>
            <a:endParaRPr lang="it-IT" altLang="it-IT" sz="2400" b="1" dirty="0">
              <a:solidFill>
                <a:srgbClr val="FF0000"/>
              </a:solidFill>
              <a:latin typeface="+mn-lt"/>
              <a:cs typeface="+mn-cs"/>
            </a:endParaRPr>
          </a:p>
        </p:txBody>
      </p:sp>
      <p:sp>
        <p:nvSpPr>
          <p:cNvPr id="8" name="Titolo 3"/>
          <p:cNvSpPr>
            <a:spLocks noGrp="1"/>
          </p:cNvSpPr>
          <p:nvPr>
            <p:ph type="title"/>
          </p:nvPr>
        </p:nvSpPr>
        <p:spPr>
          <a:xfrm>
            <a:off x="457200" y="304800"/>
            <a:ext cx="8435975" cy="430213"/>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Il PRINCIPIO DELLA COMPETENZA FINANZIARIA</a:t>
            </a:r>
          </a:p>
        </p:txBody>
      </p:sp>
      <p:sp>
        <p:nvSpPr>
          <p:cNvPr id="57352" name="Segnaposto numero diapositiva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6BD7B4A-7C9F-470C-97DD-4F5CF521BEAA}" type="slidenum">
              <a:rPr lang="it-IT" altLang="it-IT">
                <a:solidFill>
                  <a:srgbClr val="FFFFFF"/>
                </a:solidFill>
                <a:latin typeface="Century Schoolbook" panose="02040604050505020304" pitchFamily="18" charset="0"/>
              </a:rPr>
              <a:pPr/>
              <a:t>37</a:t>
            </a:fld>
            <a:endParaRPr lang="it-IT" altLang="it-IT">
              <a:solidFill>
                <a:srgbClr val="FFFFFF"/>
              </a:solidFill>
              <a:latin typeface="Century Schoolbook" panose="02040604050505020304"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457200" y="304800"/>
            <a:ext cx="8435975" cy="430213"/>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Il PRINCIPIO DELLA COMPETENZA FINANZIARIA</a:t>
            </a:r>
          </a:p>
        </p:txBody>
      </p:sp>
      <p:sp>
        <p:nvSpPr>
          <p:cNvPr id="2051" name="Segnaposto contenuto 4"/>
          <p:cNvSpPr>
            <a:spLocks noGrp="1"/>
          </p:cNvSpPr>
          <p:nvPr>
            <p:ph idx="1"/>
          </p:nvPr>
        </p:nvSpPr>
        <p:spPr>
          <a:xfrm>
            <a:off x="457200" y="908050"/>
            <a:ext cx="8229600" cy="1873250"/>
          </a:xfrm>
        </p:spPr>
        <p:txBody>
          <a:bodyPr rtlCol="0">
            <a:normAutofit/>
          </a:bodyPr>
          <a:lstStyle/>
          <a:p>
            <a:pPr marL="274320" indent="-274320" algn="just" eaLnBrk="1" fontAlgn="auto" hangingPunct="1">
              <a:spcAft>
                <a:spcPts val="0"/>
              </a:spcAft>
              <a:buFont typeface="Arial" panose="020B0604020202020204" pitchFamily="34" charset="0"/>
              <a:buChar char="•"/>
              <a:defRPr/>
            </a:pPr>
            <a:r>
              <a:rPr lang="it-IT" dirty="0"/>
              <a:t>Le amministrazioni pubbliche conformano la propria gestione ai </a:t>
            </a:r>
            <a:r>
              <a:rPr lang="it-IT" b="1" dirty="0"/>
              <a:t>principi contabili generali </a:t>
            </a:r>
            <a:r>
              <a:rPr lang="it-IT" dirty="0"/>
              <a:t>ed ai </a:t>
            </a:r>
            <a:r>
              <a:rPr lang="it-IT" b="1" dirty="0"/>
              <a:t>principi contabili applicati</a:t>
            </a:r>
            <a:r>
              <a:rPr lang="it-IT" sz="4600" dirty="0"/>
              <a:t> </a:t>
            </a:r>
          </a:p>
          <a:p>
            <a:pPr marL="0" indent="0" algn="ctr" eaLnBrk="1" fontAlgn="auto" hangingPunct="1">
              <a:spcAft>
                <a:spcPts val="0"/>
              </a:spcAft>
              <a:buFont typeface="Arial" panose="020B0604020202020204" pitchFamily="34" charset="0"/>
              <a:buNone/>
              <a:defRPr/>
            </a:pPr>
            <a:endParaRPr lang="it-IT" sz="1500" dirty="0"/>
          </a:p>
        </p:txBody>
      </p:sp>
      <p:sp>
        <p:nvSpPr>
          <p:cNvPr id="58374" name="Segnaposto contenuto 4"/>
          <p:cNvSpPr txBox="1">
            <a:spLocks/>
          </p:cNvSpPr>
          <p:nvPr/>
        </p:nvSpPr>
        <p:spPr bwMode="auto">
          <a:xfrm>
            <a:off x="468313" y="3573463"/>
            <a:ext cx="8229600" cy="259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it-IT" altLang="it-IT" sz="2000">
                <a:latin typeface="Century Schoolbook" panose="02040604050505020304" pitchFamily="18" charset="0"/>
              </a:rPr>
              <a:t>a) della programmazione (allegato n. 4/1);</a:t>
            </a:r>
          </a:p>
          <a:p>
            <a:pPr eaLnBrk="1" hangingPunct="1">
              <a:spcBef>
                <a:spcPct val="20000"/>
              </a:spcBef>
              <a:buFont typeface="Arial" panose="020B0604020202020204" pitchFamily="34" charset="0"/>
              <a:buNone/>
            </a:pPr>
            <a:r>
              <a:rPr lang="it-IT" altLang="it-IT" sz="2000" b="1">
                <a:latin typeface="Century Schoolbook" panose="02040604050505020304" pitchFamily="18" charset="0"/>
              </a:rPr>
              <a:t>b) della contabilità finanziaria (allegato n. 4/2)</a:t>
            </a:r>
            <a:r>
              <a:rPr lang="it-IT" altLang="it-IT" sz="2000">
                <a:latin typeface="Century Schoolbook" panose="02040604050505020304" pitchFamily="18" charset="0"/>
              </a:rPr>
              <a:t>;</a:t>
            </a:r>
          </a:p>
          <a:p>
            <a:pPr eaLnBrk="1" hangingPunct="1">
              <a:spcBef>
                <a:spcPct val="20000"/>
              </a:spcBef>
              <a:buFont typeface="Arial" panose="020B0604020202020204" pitchFamily="34" charset="0"/>
              <a:buNone/>
            </a:pPr>
            <a:r>
              <a:rPr lang="it-IT" altLang="it-IT" sz="2000">
                <a:latin typeface="Century Schoolbook" panose="02040604050505020304" pitchFamily="18" charset="0"/>
              </a:rPr>
              <a:t>c) della contabilità economico-patrimoniale (allegato n. 4/3);</a:t>
            </a:r>
          </a:p>
          <a:p>
            <a:pPr eaLnBrk="1" hangingPunct="1">
              <a:spcBef>
                <a:spcPct val="20000"/>
              </a:spcBef>
              <a:buFont typeface="Arial" panose="020B0604020202020204" pitchFamily="34" charset="0"/>
              <a:buNone/>
            </a:pPr>
            <a:r>
              <a:rPr lang="it-IT" altLang="it-IT" sz="2000">
                <a:latin typeface="Century Schoolbook" panose="02040604050505020304" pitchFamily="18" charset="0"/>
              </a:rPr>
              <a:t>d) del bilancio consolidato (allegato n. 4/4).</a:t>
            </a:r>
          </a:p>
        </p:txBody>
      </p:sp>
      <p:sp>
        <p:nvSpPr>
          <p:cNvPr id="9" name="Segnaposto contenuto 4"/>
          <p:cNvSpPr txBox="1">
            <a:spLocks/>
          </p:cNvSpPr>
          <p:nvPr/>
        </p:nvSpPr>
        <p:spPr bwMode="auto">
          <a:xfrm>
            <a:off x="539750" y="3141663"/>
            <a:ext cx="8229600" cy="431800"/>
          </a:xfrm>
          <a:prstGeom prst="rect">
            <a:avLst/>
          </a:prstGeom>
          <a:noFill/>
          <a:ln w="9525">
            <a:noFill/>
            <a:miter lim="800000"/>
            <a:headEnd/>
            <a:tailEnd/>
          </a:ln>
        </p:spPr>
        <p:txBody>
          <a:bodyPr/>
          <a:lstStyle/>
          <a:p>
            <a:pPr eaLnBrk="1" fontAlgn="auto" hangingPunct="1">
              <a:spcBef>
                <a:spcPct val="20000"/>
              </a:spcBef>
              <a:spcAft>
                <a:spcPts val="0"/>
              </a:spcAft>
              <a:buFont typeface="Arial" charset="0"/>
              <a:buNone/>
              <a:defRPr/>
            </a:pPr>
            <a:r>
              <a:rPr lang="it-IT" altLang="it-IT" sz="2400" b="1" dirty="0">
                <a:solidFill>
                  <a:schemeClr val="tx2">
                    <a:lumMod val="60000"/>
                    <a:lumOff val="40000"/>
                  </a:schemeClr>
                </a:solidFill>
                <a:latin typeface="+mn-lt"/>
                <a:cs typeface="+mn-cs"/>
              </a:rPr>
              <a:t>Principi contabili applicati: </a:t>
            </a:r>
            <a:endParaRPr lang="it-IT" altLang="it-IT" sz="2400" b="1" dirty="0">
              <a:solidFill>
                <a:srgbClr val="FF0000"/>
              </a:solidFill>
              <a:latin typeface="+mn-lt"/>
              <a:cs typeface="+mn-cs"/>
            </a:endParaRPr>
          </a:p>
        </p:txBody>
      </p:sp>
      <p:sp>
        <p:nvSpPr>
          <p:cNvPr id="58376" name="Segnaposto numero diapositiva 6"/>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ED37196-25B9-40BA-8816-4DF6C9983D55}" type="slidenum">
              <a:rPr lang="it-IT" altLang="it-IT">
                <a:solidFill>
                  <a:srgbClr val="FFFFFF"/>
                </a:solidFill>
                <a:latin typeface="Century Schoolbook" panose="02040604050505020304" pitchFamily="18" charset="0"/>
              </a:rPr>
              <a:pPr/>
              <a:t>38</a:t>
            </a:fld>
            <a:endParaRPr lang="it-IT" altLang="it-IT">
              <a:solidFill>
                <a:srgbClr val="FFFFFF"/>
              </a:solidFill>
              <a:latin typeface="Century Schoolbook" panose="02040604050505020304"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egnaposto contenuto 4"/>
          <p:cNvSpPr>
            <a:spLocks noGrp="1"/>
          </p:cNvSpPr>
          <p:nvPr>
            <p:ph idx="1"/>
          </p:nvPr>
        </p:nvSpPr>
        <p:spPr>
          <a:xfrm>
            <a:off x="457200" y="908050"/>
            <a:ext cx="8229600" cy="3600450"/>
          </a:xfrm>
        </p:spPr>
        <p:txBody>
          <a:bodyPr rtlCol="0">
            <a:normAutofit/>
          </a:bodyPr>
          <a:lstStyle/>
          <a:p>
            <a:pPr marL="0" indent="0" algn="just" eaLnBrk="1" fontAlgn="auto" hangingPunct="1">
              <a:spcAft>
                <a:spcPts val="0"/>
              </a:spcAft>
              <a:buFont typeface="Arial" panose="020B0604020202020204" pitchFamily="34" charset="0"/>
              <a:buNone/>
              <a:defRPr/>
            </a:pPr>
            <a:r>
              <a:rPr lang="it-IT" sz="2200" dirty="0"/>
              <a:t>Il </a:t>
            </a:r>
            <a:r>
              <a:rPr lang="it-IT" sz="2200" u="sng" dirty="0"/>
              <a:t>principio della </a:t>
            </a:r>
            <a:r>
              <a:rPr lang="it-IT" sz="2200" b="1" u="sng" dirty="0"/>
              <a:t>competenza finanziaria </a:t>
            </a:r>
            <a:r>
              <a:rPr lang="it-IT" sz="2200" dirty="0"/>
              <a:t>stabilisce :</a:t>
            </a:r>
          </a:p>
          <a:p>
            <a:pPr marL="0" indent="0" algn="just" eaLnBrk="1" fontAlgn="auto" hangingPunct="1">
              <a:spcAft>
                <a:spcPts val="0"/>
              </a:spcAft>
              <a:buFont typeface="Arial" panose="020B0604020202020204" pitchFamily="34" charset="0"/>
              <a:buNone/>
              <a:defRPr/>
            </a:pPr>
            <a:r>
              <a:rPr lang="it-IT" sz="2200" dirty="0"/>
              <a:t>Tutte le obbligazioni giuridicamente perfezionate attive e passive (accertamenti e impegni), che danno luogo a entrate e spese per l’ente, devono essere:</a:t>
            </a:r>
          </a:p>
          <a:p>
            <a:pPr marL="274320" indent="-274320" algn="just" eaLnBrk="1" fontAlgn="auto" hangingPunct="1">
              <a:spcAft>
                <a:spcPts val="0"/>
              </a:spcAft>
              <a:buFont typeface="Arial" panose="020B0604020202020204" pitchFamily="34" charset="0"/>
              <a:buChar char="•"/>
              <a:defRPr/>
            </a:pPr>
            <a:r>
              <a:rPr lang="it-IT" sz="2200" b="1" dirty="0"/>
              <a:t>registrate</a:t>
            </a:r>
            <a:r>
              <a:rPr lang="it-IT" sz="2200" dirty="0"/>
              <a:t> nelle scritture contabili quando l’obbligazione è perfezionata,</a:t>
            </a:r>
          </a:p>
          <a:p>
            <a:pPr marL="274320" indent="-274320" algn="just" eaLnBrk="1" fontAlgn="auto" hangingPunct="1">
              <a:spcAft>
                <a:spcPts val="0"/>
              </a:spcAft>
              <a:buFont typeface="Arial" panose="020B0604020202020204" pitchFamily="34" charset="0"/>
              <a:buChar char="•"/>
              <a:defRPr/>
            </a:pPr>
            <a:r>
              <a:rPr lang="it-IT" sz="2200" b="1" dirty="0"/>
              <a:t>imputate</a:t>
            </a:r>
            <a:r>
              <a:rPr lang="it-IT" sz="2200" dirty="0"/>
              <a:t> all’esercizio in cui l’obbligazione viene a scadenza. </a:t>
            </a:r>
            <a:r>
              <a:rPr lang="it-IT" sz="2200" u="sng" dirty="0"/>
              <a:t>La scadenza dell’obbligazione è il momento in cui l’obbligazione diventa esigibile</a:t>
            </a:r>
            <a:r>
              <a:rPr lang="it-IT" sz="2200" dirty="0"/>
              <a:t> </a:t>
            </a:r>
          </a:p>
          <a:p>
            <a:pPr marL="0" indent="0" algn="ctr" eaLnBrk="1" fontAlgn="auto" hangingPunct="1">
              <a:spcAft>
                <a:spcPts val="0"/>
              </a:spcAft>
              <a:buFont typeface="Arial" panose="020B0604020202020204" pitchFamily="34" charset="0"/>
              <a:buNone/>
              <a:defRPr/>
            </a:pPr>
            <a:endParaRPr lang="it-IT" sz="2200" dirty="0"/>
          </a:p>
        </p:txBody>
      </p:sp>
      <p:sp>
        <p:nvSpPr>
          <p:cNvPr id="7" name="Titolo 3"/>
          <p:cNvSpPr>
            <a:spLocks noGrp="1"/>
          </p:cNvSpPr>
          <p:nvPr>
            <p:ph type="title"/>
          </p:nvPr>
        </p:nvSpPr>
        <p:spPr>
          <a:xfrm>
            <a:off x="457200" y="304800"/>
            <a:ext cx="8435975" cy="430213"/>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Il PRINCIPIO DELLA COMPETENZA FINANZIARIA</a:t>
            </a:r>
          </a:p>
        </p:txBody>
      </p:sp>
      <p:sp>
        <p:nvSpPr>
          <p:cNvPr id="59398" name="Segnaposto numero diapositiva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51CA94F-A96D-4471-965A-9893ECA072EF}" type="slidenum">
              <a:rPr lang="it-IT" altLang="it-IT">
                <a:solidFill>
                  <a:srgbClr val="FFFFFF"/>
                </a:solidFill>
                <a:latin typeface="Century Schoolbook" panose="02040604050505020304" pitchFamily="18" charset="0"/>
              </a:rPr>
              <a:pPr/>
              <a:t>39</a:t>
            </a:fld>
            <a:endParaRPr lang="it-IT" altLang="it-IT">
              <a:solidFill>
                <a:srgbClr val="FFFFFF"/>
              </a:solidFill>
              <a:latin typeface="Century Schoolbook" panose="020406040505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egnaposto contenuto 2"/>
          <p:cNvSpPr>
            <a:spLocks noGrp="1"/>
          </p:cNvSpPr>
          <p:nvPr>
            <p:ph sz="quarter" idx="1"/>
          </p:nvPr>
        </p:nvSpPr>
        <p:spPr>
          <a:xfrm>
            <a:off x="457200" y="928688"/>
            <a:ext cx="7467600" cy="5545137"/>
          </a:xfrm>
        </p:spPr>
        <p:txBody>
          <a:bodyPr/>
          <a:lstStyle/>
          <a:p>
            <a:pPr algn="just"/>
            <a:r>
              <a:rPr lang="it-IT" altLang="it-IT"/>
              <a:t>Processi nazionali di riforma della contabilità pubblica tra loro non coordinati e non in grado di assicurare la contabilità dei dati contabili in un’ottica sovranazionale</a:t>
            </a:r>
          </a:p>
          <a:p>
            <a:pPr algn="just"/>
            <a:r>
              <a:rPr lang="it-IT" altLang="it-IT"/>
              <a:t>Raccordo attraverso il Piano dei Conti e le rettifiche di ISTAT</a:t>
            </a:r>
          </a:p>
          <a:p>
            <a:pPr algn="just"/>
            <a:r>
              <a:rPr lang="it-IT" altLang="it-IT" b="1"/>
              <a:t>EPSAS – </a:t>
            </a:r>
            <a:r>
              <a:rPr lang="it-IT" altLang="it-IT" b="1" i="1"/>
              <a:t>European Public Sector Accounting Standards</a:t>
            </a:r>
          </a:p>
          <a:p>
            <a:pPr lvl="1" algn="just"/>
            <a:r>
              <a:rPr lang="it-IT" altLang="it-IT" sz="1800"/>
              <a:t>Schemi e principi armonizzati per l’UE</a:t>
            </a:r>
          </a:p>
          <a:p>
            <a:pPr lvl="1" algn="just"/>
            <a:r>
              <a:rPr lang="it-IT" altLang="it-IT"/>
              <a:t>Standard contabili su base </a:t>
            </a:r>
            <a:r>
              <a:rPr lang="it-IT" altLang="it-IT" i="1"/>
              <a:t>accrual</a:t>
            </a:r>
          </a:p>
          <a:p>
            <a:pPr algn="just"/>
            <a:r>
              <a:rPr lang="it-IT" altLang="it-IT" b="1"/>
              <a:t>IPSAS – </a:t>
            </a:r>
            <a:r>
              <a:rPr lang="en-US" altLang="it-IT"/>
              <a:t> </a:t>
            </a:r>
            <a:r>
              <a:rPr lang="en-US" altLang="it-IT" b="1" i="1"/>
              <a:t>International Public Sector Accounting Standards</a:t>
            </a:r>
            <a:endParaRPr lang="it-IT" altLang="it-IT" b="1" i="1"/>
          </a:p>
          <a:p>
            <a:pPr algn="just"/>
            <a:r>
              <a:rPr lang="it-IT" altLang="it-IT" sz="2000"/>
              <a:t>Contabilità su base </a:t>
            </a:r>
            <a:r>
              <a:rPr lang="it-IT" altLang="it-IT" sz="2000" i="1"/>
              <a:t>accrual </a:t>
            </a:r>
            <a:r>
              <a:rPr lang="it-IT" altLang="it-IT" sz="2000"/>
              <a:t>non più quale mera riclassificazione della contabilità finanziaria </a:t>
            </a:r>
          </a:p>
          <a:p>
            <a:pPr algn="just"/>
            <a:endParaRPr lang="it-IT" altLang="it-IT" sz="2000" i="1"/>
          </a:p>
          <a:p>
            <a:pPr algn="just"/>
            <a:endParaRPr lang="it-IT" altLang="it-IT" sz="2000"/>
          </a:p>
        </p:txBody>
      </p:sp>
      <p:sp>
        <p:nvSpPr>
          <p:cNvPr id="12291" name="Segnaposto numero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988DDB1-67E7-4E60-97ED-6B1E81103206}" type="slidenum">
              <a:rPr lang="it-IT" altLang="it-IT">
                <a:solidFill>
                  <a:srgbClr val="FFFFFF"/>
                </a:solidFill>
                <a:latin typeface="Century Schoolbook" panose="02040604050505020304" pitchFamily="18" charset="0"/>
              </a:rPr>
              <a:pPr/>
              <a:t>4</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800"/>
            <a:ext cx="8229600" cy="430213"/>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IL FUTURO DELLA </a:t>
            </a:r>
            <a:r>
              <a:rPr lang="it-IT" altLang="it-IT" sz="2200" b="1" dirty="0" err="1"/>
              <a:t>CONTABILITà</a:t>
            </a:r>
            <a:r>
              <a:rPr lang="it-IT" altLang="it-IT" sz="2200" b="1" dirty="0"/>
              <a: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txBox="1">
            <a:spLocks/>
          </p:cNvSpPr>
          <p:nvPr/>
        </p:nvSpPr>
        <p:spPr>
          <a:xfrm>
            <a:off x="457200" y="274638"/>
            <a:ext cx="8435975" cy="769937"/>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Bef>
                <a:spcPts val="0"/>
              </a:spcBef>
              <a:spcAft>
                <a:spcPts val="0"/>
              </a:spcAft>
              <a:defRPr/>
            </a:pPr>
            <a:r>
              <a:rPr lang="it-IT" altLang="it-IT" sz="2200" b="1" dirty="0"/>
              <a:t>Il PRINCIPIO DELLA COMPETENZA FINANZIARIA: </a:t>
            </a:r>
          </a:p>
          <a:p>
            <a:pPr algn="ctr" eaLnBrk="1" fontAlgn="auto" hangingPunct="1">
              <a:spcBef>
                <a:spcPts val="0"/>
              </a:spcBef>
              <a:spcAft>
                <a:spcPts val="0"/>
              </a:spcAft>
              <a:defRPr/>
            </a:pPr>
            <a:r>
              <a:rPr lang="it-IT" altLang="it-IT" sz="2200" b="1" dirty="0"/>
              <a:t>FINALITA’ ED IMPATTI</a:t>
            </a:r>
          </a:p>
        </p:txBody>
      </p:sp>
      <p:sp>
        <p:nvSpPr>
          <p:cNvPr id="6" name="Segnaposto contenuto 4"/>
          <p:cNvSpPr txBox="1">
            <a:spLocks/>
          </p:cNvSpPr>
          <p:nvPr/>
        </p:nvSpPr>
        <p:spPr>
          <a:xfrm>
            <a:off x="519113" y="1339850"/>
            <a:ext cx="8229600" cy="2449513"/>
          </a:xfrm>
          <a:prstGeom prst="rect">
            <a:avLst/>
          </a:prstGeom>
        </p:spPr>
        <p:txBody>
          <a:bodyPr>
            <a:normAutofit fontScale="92500" lnSpcReduction="10000"/>
          </a:bodyPr>
          <a:lstStyle/>
          <a:p>
            <a:pPr eaLnBrk="1" fontAlgn="auto" hangingPunct="1">
              <a:spcBef>
                <a:spcPct val="20000"/>
              </a:spcBef>
              <a:spcAft>
                <a:spcPts val="0"/>
              </a:spcAft>
              <a:buFont typeface="Arial" panose="020B0604020202020204" pitchFamily="34" charset="0"/>
              <a:buNone/>
              <a:defRPr/>
            </a:pPr>
            <a:r>
              <a:rPr lang="it-IT" b="1" dirty="0">
                <a:solidFill>
                  <a:srgbClr val="FF0000"/>
                </a:solidFill>
                <a:latin typeface="+mn-lt"/>
                <a:cs typeface="+mn-cs"/>
              </a:rPr>
              <a:t>Finalità principio: </a:t>
            </a:r>
          </a:p>
          <a:p>
            <a:pPr marL="342900" indent="-342900" algn="just" eaLnBrk="1" fontAlgn="auto" hangingPunct="1">
              <a:spcBef>
                <a:spcPct val="20000"/>
              </a:spcBef>
              <a:spcAft>
                <a:spcPts val="0"/>
              </a:spcAft>
              <a:buFont typeface="Arial" pitchFamily="34" charset="0"/>
              <a:buChar char="•"/>
              <a:defRPr/>
            </a:pPr>
            <a:r>
              <a:rPr lang="it-IT" u="sng" dirty="0">
                <a:latin typeface="+mn-lt"/>
                <a:cs typeface="+mn-cs"/>
              </a:rPr>
              <a:t>In relazione alle entrate</a:t>
            </a:r>
            <a:r>
              <a:rPr lang="it-IT" dirty="0">
                <a:latin typeface="+mn-lt"/>
                <a:cs typeface="+mn-cs"/>
              </a:rPr>
              <a:t>: Escludere la possibilità di accertamento attuale di entrate future in quanto ciò darebbe luogo ad un’anticipazione di impieghi (e dei relativi oneri) con la conseguenza di alterare gli equilibri finanziari dell’esercizio finanziario (eccedenza delle spese rispetto alle entrate).</a:t>
            </a:r>
          </a:p>
          <a:p>
            <a:pPr marL="342900" indent="-342900" algn="just" eaLnBrk="1" fontAlgn="auto" hangingPunct="1">
              <a:spcBef>
                <a:spcPct val="20000"/>
              </a:spcBef>
              <a:spcAft>
                <a:spcPts val="0"/>
              </a:spcAft>
              <a:buFont typeface="Arial" pitchFamily="34" charset="0"/>
              <a:buChar char="•"/>
              <a:defRPr/>
            </a:pPr>
            <a:r>
              <a:rPr lang="it-IT" u="sng" dirty="0">
                <a:latin typeface="+mn-lt"/>
                <a:cs typeface="+mn-cs"/>
              </a:rPr>
              <a:t>In relazione alle spese</a:t>
            </a:r>
            <a:r>
              <a:rPr lang="it-IT" dirty="0">
                <a:latin typeface="+mn-lt"/>
                <a:cs typeface="+mn-cs"/>
              </a:rPr>
              <a:t>: Escludere la possibilità di impegnare in un determinato esercizio finanziario le spese per le quali </a:t>
            </a:r>
            <a:r>
              <a:rPr lang="it-IT" b="1" dirty="0">
                <a:latin typeface="+mn-lt"/>
                <a:cs typeface="+mn-cs"/>
              </a:rPr>
              <a:t>non</a:t>
            </a:r>
            <a:r>
              <a:rPr lang="it-IT" dirty="0">
                <a:latin typeface="+mn-lt"/>
                <a:cs typeface="+mn-cs"/>
              </a:rPr>
              <a:t> sia venuta a scadere, nello stesso esercizio, la relativa obbligazione giuridica (esigibilità della spesa).</a:t>
            </a:r>
          </a:p>
          <a:p>
            <a:pPr algn="just" eaLnBrk="1" fontAlgn="auto" hangingPunct="1">
              <a:spcBef>
                <a:spcPct val="20000"/>
              </a:spcBef>
              <a:spcAft>
                <a:spcPts val="0"/>
              </a:spcAft>
              <a:buFont typeface="Arial" panose="020B0604020202020204" pitchFamily="34" charset="0"/>
              <a:buNone/>
              <a:defRPr/>
            </a:pPr>
            <a:endParaRPr lang="it-IT" dirty="0">
              <a:latin typeface="+mn-lt"/>
              <a:cs typeface="+mn-cs"/>
            </a:endParaRPr>
          </a:p>
          <a:p>
            <a:pPr algn="ctr" eaLnBrk="1" fontAlgn="auto" hangingPunct="1">
              <a:spcBef>
                <a:spcPct val="20000"/>
              </a:spcBef>
              <a:spcAft>
                <a:spcPts val="0"/>
              </a:spcAft>
              <a:buFont typeface="Arial" panose="020B0604020202020204" pitchFamily="34" charset="0"/>
              <a:buNone/>
              <a:defRPr/>
            </a:pPr>
            <a:endParaRPr lang="it-IT" dirty="0">
              <a:latin typeface="+mn-lt"/>
              <a:cs typeface="+mn-cs"/>
            </a:endParaRPr>
          </a:p>
        </p:txBody>
      </p:sp>
      <p:sp>
        <p:nvSpPr>
          <p:cNvPr id="60422" name="Segnaposto contenuto 4"/>
          <p:cNvSpPr txBox="1">
            <a:spLocks/>
          </p:cNvSpPr>
          <p:nvPr/>
        </p:nvSpPr>
        <p:spPr bwMode="auto">
          <a:xfrm>
            <a:off x="446088" y="3643313"/>
            <a:ext cx="8229600" cy="245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buFont typeface="Wingdings" panose="05000000000000000000" pitchFamily="2" charset="2"/>
              <a:buChar char="q"/>
            </a:pPr>
            <a:r>
              <a:rPr lang="it-IT" altLang="it-IT">
                <a:latin typeface="Century Schoolbook" panose="02040604050505020304" pitchFamily="18" charset="0"/>
              </a:rPr>
              <a:t>Consente un avvicinamento tra bilancio di “competenza” e bilancio “di cassa”, </a:t>
            </a:r>
          </a:p>
          <a:p>
            <a:pPr algn="just">
              <a:buFont typeface="Wingdings" panose="05000000000000000000" pitchFamily="2" charset="2"/>
              <a:buChar char="q"/>
            </a:pPr>
            <a:r>
              <a:rPr lang="it-IT" altLang="it-IT">
                <a:latin typeface="Century Schoolbook" panose="02040604050505020304" pitchFamily="18" charset="0"/>
              </a:rPr>
              <a:t>Consente una incisiva riduzione dell'entità dei residui </a:t>
            </a:r>
          </a:p>
          <a:p>
            <a:pPr algn="just">
              <a:buFont typeface="Wingdings" panose="05000000000000000000" pitchFamily="2" charset="2"/>
              <a:buChar char="q"/>
            </a:pPr>
            <a:r>
              <a:rPr lang="it-IT" altLang="it-IT">
                <a:latin typeface="Century Schoolbook" panose="02040604050505020304" pitchFamily="18" charset="0"/>
              </a:rPr>
              <a:t>Stimola la dirigenza ad affinare le capacità di programmazione della spesa</a:t>
            </a:r>
          </a:p>
          <a:p>
            <a:pPr algn="just">
              <a:buFont typeface="Wingdings" panose="05000000000000000000" pitchFamily="2" charset="2"/>
              <a:buChar char="q"/>
            </a:pPr>
            <a:r>
              <a:rPr lang="it-IT" altLang="it-IT">
                <a:latin typeface="Century Schoolbook" panose="02040604050505020304" pitchFamily="18" charset="0"/>
              </a:rPr>
              <a:t>Rende i bilanci confrontabili semplificando la redazione del consolidato</a:t>
            </a:r>
          </a:p>
          <a:p>
            <a:pPr algn="just">
              <a:buFont typeface="Wingdings" panose="05000000000000000000" pitchFamily="2" charset="2"/>
              <a:buChar char="q"/>
            </a:pPr>
            <a:r>
              <a:rPr lang="it-IT" altLang="it-IT">
                <a:latin typeface="Century Schoolbook" panose="02040604050505020304" pitchFamily="18" charset="0"/>
              </a:rPr>
              <a:t>Consente di conoscere i debiti degli enti tramite la lettura del rendiconto</a:t>
            </a:r>
          </a:p>
          <a:p>
            <a:pPr algn="just">
              <a:buFont typeface="Wingdings" panose="05000000000000000000" pitchFamily="2" charset="2"/>
              <a:buChar char="q"/>
            </a:pPr>
            <a:r>
              <a:rPr lang="it-IT" altLang="it-IT">
                <a:latin typeface="Century Schoolbook" panose="02040604050505020304" pitchFamily="18" charset="0"/>
              </a:rPr>
              <a:t>Comportamenti elusivi dei vincoli di finanza pubblica</a:t>
            </a:r>
          </a:p>
          <a:p>
            <a:pPr algn="just">
              <a:buFont typeface="Wingdings" panose="05000000000000000000" pitchFamily="2" charset="2"/>
              <a:buChar char="q"/>
            </a:pPr>
            <a:r>
              <a:rPr lang="it-IT" altLang="it-IT">
                <a:latin typeface="Century Schoolbook" panose="02040604050505020304" pitchFamily="18" charset="0"/>
              </a:rPr>
              <a:t> Incapacità del bilancio di svolgere la sua funzione autorizzatoria</a:t>
            </a:r>
          </a:p>
          <a:p>
            <a:endParaRPr lang="it-IT" altLang="it-IT" b="1">
              <a:latin typeface="Century Schoolbook" panose="02040604050505020304"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egnaposto contenuto 4"/>
          <p:cNvSpPr>
            <a:spLocks noGrp="1"/>
          </p:cNvSpPr>
          <p:nvPr>
            <p:ph idx="1"/>
          </p:nvPr>
        </p:nvSpPr>
        <p:spPr>
          <a:xfrm>
            <a:off x="457200" y="908050"/>
            <a:ext cx="8229600" cy="4878388"/>
          </a:xfrm>
        </p:spPr>
        <p:txBody>
          <a:bodyPr rtlCol="0">
            <a:normAutofit fontScale="85000" lnSpcReduction="20000"/>
          </a:bodyPr>
          <a:lstStyle/>
          <a:p>
            <a:pPr marL="0" indent="0" algn="just" eaLnBrk="1" fontAlgn="auto" hangingPunct="1">
              <a:spcAft>
                <a:spcPts val="0"/>
              </a:spcAft>
              <a:buFont typeface="Arial" panose="020B0604020202020204" pitchFamily="34" charset="0"/>
              <a:buNone/>
              <a:defRPr/>
            </a:pPr>
            <a:r>
              <a:rPr lang="it-IT" sz="2200" dirty="0"/>
              <a:t>È possibile distinguere tre momenti dell’obbligazione giuridica:</a:t>
            </a:r>
          </a:p>
          <a:p>
            <a:pPr marL="0" indent="0" algn="just" eaLnBrk="1" fontAlgn="auto" hangingPunct="1">
              <a:spcAft>
                <a:spcPts val="0"/>
              </a:spcAft>
              <a:defRPr/>
            </a:pPr>
            <a:r>
              <a:rPr lang="it-IT" sz="2200" dirty="0"/>
              <a:t> la nascita dell’obbligazione che individua il momento in cui l’ente deve registrare l’operazione nelle scritture contabili</a:t>
            </a:r>
          </a:p>
          <a:p>
            <a:pPr marL="0" indent="0" algn="just" eaLnBrk="1" fontAlgn="auto" hangingPunct="1">
              <a:spcAft>
                <a:spcPts val="0"/>
              </a:spcAft>
              <a:defRPr/>
            </a:pPr>
            <a:r>
              <a:rPr lang="it-IT" sz="2200" dirty="0"/>
              <a:t> la scadenza dell’obbligazione (quando il debito diviene esigibile), che individua l’esercizio di competenza dell’entrata o della spesa, nelle cui scritture contabili l’operazione deve essere registrata</a:t>
            </a:r>
          </a:p>
          <a:p>
            <a:pPr marL="0" indent="0" algn="just" eaLnBrk="1" fontAlgn="auto" hangingPunct="1">
              <a:spcAft>
                <a:spcPts val="0"/>
              </a:spcAft>
              <a:defRPr/>
            </a:pPr>
            <a:r>
              <a:rPr lang="it-IT" sz="2200" dirty="0"/>
              <a:t> l’estinzione dell’obbligazione, attraverso l’incasso o il pagamento, o la cancellazione del credito o del debito, che determinano la registrazione contabile in termini di cassa, o l’eliminazione dei residui attivi e passivi dalle scritture.</a:t>
            </a:r>
          </a:p>
          <a:p>
            <a:pPr marL="0" indent="0" algn="just" eaLnBrk="1" fontAlgn="auto" hangingPunct="1">
              <a:spcAft>
                <a:spcPts val="0"/>
              </a:spcAft>
              <a:defRPr/>
            </a:pPr>
            <a:endParaRPr lang="it-IT" sz="2200" dirty="0"/>
          </a:p>
          <a:p>
            <a:pPr marL="0" indent="0" algn="just" eaLnBrk="1" fontAlgn="auto" hangingPunct="1">
              <a:spcAft>
                <a:spcPts val="0"/>
              </a:spcAft>
              <a:buFont typeface="Wingdings" panose="05000000000000000000" pitchFamily="2" charset="2"/>
              <a:buNone/>
              <a:defRPr/>
            </a:pPr>
            <a:r>
              <a:rPr lang="it-IT" sz="2200" dirty="0"/>
              <a:t>Dando rilevanza alla dimensione temporale della gestione finanziaria, è migliorata la trasparenza, la veridicità e la chiarezza dei bilanci, di cui si garantisce il mantenimento di equilibri durevoli nel tempo, in quanto realizzati tra entrate e spese esigibili nel medesimo esercizio, che assicurano la capacità delle entrate di “finanziare” realmente le spese dell’esercizio e l’effettività della copertura finanziaria della spesa</a:t>
            </a:r>
          </a:p>
        </p:txBody>
      </p:sp>
      <p:sp>
        <p:nvSpPr>
          <p:cNvPr id="7" name="Titolo 3"/>
          <p:cNvSpPr>
            <a:spLocks noGrp="1"/>
          </p:cNvSpPr>
          <p:nvPr>
            <p:ph type="title"/>
          </p:nvPr>
        </p:nvSpPr>
        <p:spPr>
          <a:xfrm>
            <a:off x="457200" y="304800"/>
            <a:ext cx="8435975" cy="430213"/>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Il PRINCIPIO DELLA COMPETENZA FINANZIARIA</a:t>
            </a:r>
          </a:p>
        </p:txBody>
      </p:sp>
      <p:sp>
        <p:nvSpPr>
          <p:cNvPr id="61446" name="Segnaposto numero diapositiva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A93E7BD-9494-457B-8D29-9326E1429919}" type="slidenum">
              <a:rPr lang="it-IT" altLang="it-IT">
                <a:solidFill>
                  <a:srgbClr val="FFFFFF"/>
                </a:solidFill>
                <a:latin typeface="Century Schoolbook" panose="02040604050505020304" pitchFamily="18" charset="0"/>
              </a:rPr>
              <a:pPr/>
              <a:t>41</a:t>
            </a:fld>
            <a:endParaRPr lang="it-IT" altLang="it-IT">
              <a:solidFill>
                <a:srgbClr val="FFFFFF"/>
              </a:solidFill>
              <a:latin typeface="Century Schoolbook" panose="02040604050505020304"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egnaposto contenuto 4"/>
          <p:cNvSpPr>
            <a:spLocks noGrp="1"/>
          </p:cNvSpPr>
          <p:nvPr>
            <p:ph idx="1"/>
          </p:nvPr>
        </p:nvSpPr>
        <p:spPr>
          <a:xfrm>
            <a:off x="457200" y="908050"/>
            <a:ext cx="8229600" cy="5113338"/>
          </a:xfrm>
        </p:spPr>
        <p:txBody>
          <a:bodyPr rtlCol="0">
            <a:normAutofit fontScale="85000" lnSpcReduction="20000"/>
          </a:bodyPr>
          <a:lstStyle/>
          <a:p>
            <a:pPr marL="0" indent="0" algn="just" eaLnBrk="1" fontAlgn="auto" hangingPunct="1">
              <a:spcAft>
                <a:spcPts val="0"/>
              </a:spcAft>
              <a:buFont typeface="Arial" panose="020B0604020202020204" pitchFamily="34" charset="0"/>
              <a:buNone/>
              <a:defRPr/>
            </a:pPr>
            <a:r>
              <a:rPr lang="it-IT" sz="2200" dirty="0"/>
              <a:t>Il rispetto della competenza finanziaria potenziata richiede:</a:t>
            </a:r>
          </a:p>
          <a:p>
            <a:pPr algn="just" eaLnBrk="1" fontAlgn="auto" hangingPunct="1">
              <a:spcAft>
                <a:spcPts val="0"/>
              </a:spcAft>
              <a:defRPr/>
            </a:pPr>
            <a:r>
              <a:rPr lang="it-IT" sz="2200" dirty="0"/>
              <a:t>La registrazione degli accertamenti e degli impegni solo a seguito di obbligazioni formalmente costituite (deliberazioni che autorizzano una spesa senza indicare gli elementi dell’obbligazione – es. bando di gara – non comportano la nascita di obbligazioni e non possono essere impegnate ma solo </a:t>
            </a:r>
            <a:r>
              <a:rPr lang="it-IT" sz="2200" b="1" dirty="0"/>
              <a:t>prenotate</a:t>
            </a:r>
            <a:r>
              <a:rPr lang="it-IT" sz="2200" dirty="0"/>
              <a:t>)</a:t>
            </a:r>
          </a:p>
          <a:p>
            <a:pPr algn="just" eaLnBrk="1" fontAlgn="auto" hangingPunct="1">
              <a:spcAft>
                <a:spcPts val="0"/>
              </a:spcAft>
              <a:defRPr/>
            </a:pPr>
            <a:r>
              <a:rPr lang="it-IT" sz="2200" dirty="0"/>
              <a:t>Tempestiva registrazione delle operazioni contabili a seguito della nascita delle obbligazioni al fine di evitare la formazione di debiti fuori bilancio</a:t>
            </a:r>
          </a:p>
          <a:p>
            <a:pPr algn="just" eaLnBrk="1" fontAlgn="auto" hangingPunct="1">
              <a:spcAft>
                <a:spcPts val="0"/>
              </a:spcAft>
              <a:defRPr/>
            </a:pPr>
            <a:r>
              <a:rPr lang="it-IT" sz="2200" dirty="0"/>
              <a:t>Individuazione della scadenza dell’obbligazione giuridica (registrazione nelle scritture dell’esercizio in cui </a:t>
            </a:r>
            <a:r>
              <a:rPr lang="it-IT" sz="2200" b="1" dirty="0"/>
              <a:t>scade l’obbligazione</a:t>
            </a:r>
            <a:r>
              <a:rPr lang="it-IT" sz="2200" dirty="0"/>
              <a:t>)</a:t>
            </a:r>
          </a:p>
          <a:p>
            <a:pPr algn="just" eaLnBrk="1" fontAlgn="auto" hangingPunct="1">
              <a:spcAft>
                <a:spcPts val="0"/>
              </a:spcAft>
              <a:defRPr/>
            </a:pPr>
            <a:r>
              <a:rPr lang="it-IT" sz="2200" dirty="0"/>
              <a:t>Definizione del cronoprogramma per le spese pluriennali al fine di individuare gli esercizi cui imputare gli impegni riguardanti le singole annualità</a:t>
            </a:r>
          </a:p>
          <a:p>
            <a:pPr algn="just" eaLnBrk="1" fontAlgn="auto" hangingPunct="1">
              <a:spcAft>
                <a:spcPts val="0"/>
              </a:spcAft>
              <a:defRPr/>
            </a:pPr>
            <a:r>
              <a:rPr lang="it-IT" sz="2200" dirty="0"/>
              <a:t>La verifica </a:t>
            </a:r>
            <a:r>
              <a:rPr lang="it-IT" sz="2200" u="sng" dirty="0"/>
              <a:t>alla fine di ciascun esercizio </a:t>
            </a:r>
            <a:r>
              <a:rPr lang="it-IT" sz="2200" dirty="0"/>
              <a:t>della competenza finanziaria degli accertamenti e degli impegni ancora non incassati e pagati (eventuali </a:t>
            </a:r>
            <a:r>
              <a:rPr lang="it-IT" sz="2200" dirty="0" err="1"/>
              <a:t>reimputazioni</a:t>
            </a:r>
            <a:r>
              <a:rPr lang="it-IT" sz="2200" dirty="0"/>
              <a:t> di accertamenti ed impegni)</a:t>
            </a:r>
          </a:p>
          <a:p>
            <a:pPr algn="just" eaLnBrk="1" fontAlgn="auto" hangingPunct="1">
              <a:spcAft>
                <a:spcPts val="0"/>
              </a:spcAft>
              <a:defRPr/>
            </a:pPr>
            <a:endParaRPr lang="it-IT" sz="2200" dirty="0"/>
          </a:p>
        </p:txBody>
      </p:sp>
      <p:sp>
        <p:nvSpPr>
          <p:cNvPr id="7" name="Titolo 3"/>
          <p:cNvSpPr>
            <a:spLocks noGrp="1"/>
          </p:cNvSpPr>
          <p:nvPr>
            <p:ph type="title"/>
          </p:nvPr>
        </p:nvSpPr>
        <p:spPr>
          <a:xfrm>
            <a:off x="457200" y="304800"/>
            <a:ext cx="8435975" cy="430213"/>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Il PRINCIPIO DELLA COMPETENZA FINANZIARIA</a:t>
            </a:r>
          </a:p>
        </p:txBody>
      </p:sp>
      <p:sp>
        <p:nvSpPr>
          <p:cNvPr id="62470" name="Segnaposto numero diapositiva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A65D4D2-6F21-4738-8E76-C32780FB8853}" type="slidenum">
              <a:rPr lang="it-IT" altLang="it-IT">
                <a:solidFill>
                  <a:srgbClr val="FFFFFF"/>
                </a:solidFill>
                <a:latin typeface="Century Schoolbook" panose="02040604050505020304" pitchFamily="18" charset="0"/>
              </a:rPr>
              <a:pPr/>
              <a:t>42</a:t>
            </a:fld>
            <a:endParaRPr lang="it-IT" altLang="it-IT">
              <a:solidFill>
                <a:srgbClr val="FFFFFF"/>
              </a:solidFill>
              <a:latin typeface="Century Schoolbook" panose="020406040505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egnaposto contenuto 2"/>
          <p:cNvSpPr>
            <a:spLocks noGrp="1"/>
          </p:cNvSpPr>
          <p:nvPr>
            <p:ph sz="quarter" idx="1"/>
          </p:nvPr>
        </p:nvSpPr>
        <p:spPr>
          <a:xfrm>
            <a:off x="457200" y="1000125"/>
            <a:ext cx="7467600" cy="5473700"/>
          </a:xfrm>
        </p:spPr>
        <p:txBody>
          <a:bodyPr/>
          <a:lstStyle/>
          <a:p>
            <a:pPr algn="just"/>
            <a:r>
              <a:rPr lang="it-IT" altLang="it-IT"/>
              <a:t>Art. 117 Cost</a:t>
            </a:r>
          </a:p>
          <a:p>
            <a:pPr algn="just"/>
            <a:r>
              <a:rPr lang="it-IT" altLang="it-IT"/>
              <a:t>Sentenza Corte Cost. n. 184/2016</a:t>
            </a:r>
          </a:p>
          <a:p>
            <a:pPr algn="just"/>
            <a:r>
              <a:rPr lang="it-IT" altLang="it-IT"/>
              <a:t>Legge n. 196/2009 – Stato e complesso delle PA</a:t>
            </a:r>
          </a:p>
          <a:p>
            <a:pPr algn="just"/>
            <a:r>
              <a:rPr lang="it-IT" altLang="it-IT"/>
              <a:t>Legge n. 42/2009 – enti territoriali</a:t>
            </a:r>
          </a:p>
          <a:p>
            <a:pPr algn="just"/>
            <a:r>
              <a:rPr lang="it-IT" altLang="it-IT" sz="2000"/>
              <a:t>I lavori relativi alla Legge n. 196/2009 hanno rappresentato le linee guida per la stesura della Legge n. 42/2009.</a:t>
            </a:r>
          </a:p>
          <a:p>
            <a:pPr algn="just"/>
            <a:r>
              <a:rPr lang="it-IT" altLang="it-IT" sz="2000"/>
              <a:t>La Legge n. 196/2009 non poteva, al momento in cui è stata redatta, definire un quadro organico di riferimento valido per l’insieme delle amministrazioni pubbliche italiane poiché il tema dell’armonizzazione di bilancio rientrava nella legislazione concorrente.</a:t>
            </a:r>
          </a:p>
          <a:p>
            <a:pPr algn="just"/>
            <a:endParaRPr lang="it-IT" altLang="it-IT" sz="2000"/>
          </a:p>
        </p:txBody>
      </p:sp>
      <p:sp>
        <p:nvSpPr>
          <p:cNvPr id="13315" name="Segnaposto numero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E07F836-5DB3-48B7-AD64-77F44DEE5DAF}" type="slidenum">
              <a:rPr lang="it-IT" altLang="it-IT">
                <a:solidFill>
                  <a:srgbClr val="FFFFFF"/>
                </a:solidFill>
                <a:latin typeface="Century Schoolbook" panose="02040604050505020304" pitchFamily="18" charset="0"/>
              </a:rPr>
              <a:pPr/>
              <a:t>5</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126"/>
            <a:ext cx="8229600" cy="430887"/>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LA NORMATIVA DELLA </a:t>
            </a:r>
            <a:r>
              <a:rPr lang="it-IT" altLang="it-IT" sz="2200" b="1" dirty="0" err="1"/>
              <a:t>CONTABILITà</a:t>
            </a:r>
            <a:r>
              <a:rPr lang="it-IT" altLang="it-IT" sz="2200" b="1" dirty="0"/>
              <a:t> PUBBLICA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contenuto 2"/>
          <p:cNvSpPr>
            <a:spLocks noGrp="1"/>
          </p:cNvSpPr>
          <p:nvPr>
            <p:ph sz="quarter" idx="1"/>
          </p:nvPr>
        </p:nvSpPr>
        <p:spPr>
          <a:xfrm>
            <a:off x="428625" y="1071563"/>
            <a:ext cx="7467600" cy="5402262"/>
          </a:xfrm>
        </p:spPr>
        <p:txBody>
          <a:bodyPr/>
          <a:lstStyle/>
          <a:p>
            <a:pPr algn="just"/>
            <a:endParaRPr lang="it-IT" altLang="it-IT" sz="2000" i="1"/>
          </a:p>
          <a:p>
            <a:pPr algn="just"/>
            <a:r>
              <a:rPr lang="it-IT" altLang="it-IT" sz="2000"/>
              <a:t>L’ISTAT è chiamata a consolidare i rendiconti di circa 12.000 PA di cui oltre 8.000 sono costituite da Regioni  ed EE.LL. Affinché i risultati consolidati siano attendibili è necessario che siano veritieri i singoli bilanci – comune linguaggio contabile</a:t>
            </a:r>
          </a:p>
          <a:p>
            <a:pPr algn="just"/>
            <a:r>
              <a:rPr lang="it-IT" altLang="it-IT" sz="2000"/>
              <a:t>Consolidato:</a:t>
            </a:r>
          </a:p>
          <a:p>
            <a:pPr lvl="1" algn="just"/>
            <a:r>
              <a:rPr lang="it-IT" altLang="it-IT" sz="1700"/>
              <a:t>ISTAT – notifica dell’indebitamento netto</a:t>
            </a:r>
          </a:p>
          <a:p>
            <a:pPr lvl="1" algn="just"/>
            <a:r>
              <a:rPr lang="it-IT" altLang="it-IT" sz="1700"/>
              <a:t>MEF – monitoraggio dei conti di cassa delle amministrazioni pubbliche</a:t>
            </a:r>
          </a:p>
          <a:p>
            <a:pPr algn="just"/>
            <a:r>
              <a:rPr lang="it-IT" altLang="it-IT" sz="2000"/>
              <a:t>Debiti delle PA, residui passivi ed impegni tecnici (es. spese in conto capitale finanziate con mutuo)</a:t>
            </a:r>
          </a:p>
          <a:p>
            <a:pPr algn="just"/>
            <a:r>
              <a:rPr lang="it-IT" altLang="it-IT" sz="2000"/>
              <a:t>Consistenza degli avanzi, residui attivi inattendibili ed anticipazioni di tesoreria</a:t>
            </a:r>
          </a:p>
          <a:p>
            <a:pPr algn="just"/>
            <a:r>
              <a:rPr lang="it-IT" altLang="it-IT" sz="2000"/>
              <a:t>Raccordo nei principi contabili e comune piano dei conti</a:t>
            </a:r>
          </a:p>
        </p:txBody>
      </p:sp>
      <p:sp>
        <p:nvSpPr>
          <p:cNvPr id="14339" name="Segnaposto numero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A69FD5B-0C98-4604-B13E-2189B9CD3E1C}" type="slidenum">
              <a:rPr lang="it-IT" altLang="it-IT">
                <a:solidFill>
                  <a:srgbClr val="FFFFFF"/>
                </a:solidFill>
                <a:latin typeface="Century Schoolbook" panose="02040604050505020304" pitchFamily="18" charset="0"/>
              </a:rPr>
              <a:pPr/>
              <a:t>6</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800"/>
            <a:ext cx="8229600" cy="430213"/>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IL BISOGNO </a:t>
            </a:r>
            <a:r>
              <a:rPr lang="it-IT" altLang="it-IT" sz="2200" b="1" dirty="0" err="1"/>
              <a:t>DI</a:t>
            </a:r>
            <a:r>
              <a:rPr lang="it-IT" altLang="it-IT" sz="2200" b="1" dirty="0"/>
              <a:t> ARMONIZZARE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egnaposto contenuto 2"/>
          <p:cNvSpPr>
            <a:spLocks noGrp="1"/>
          </p:cNvSpPr>
          <p:nvPr>
            <p:ph sz="quarter" idx="1"/>
          </p:nvPr>
        </p:nvSpPr>
        <p:spPr>
          <a:xfrm>
            <a:off x="457200" y="1571625"/>
            <a:ext cx="7467600" cy="4902200"/>
          </a:xfrm>
        </p:spPr>
        <p:txBody>
          <a:bodyPr/>
          <a:lstStyle/>
          <a:p>
            <a:pPr algn="just"/>
            <a:r>
              <a:rPr lang="it-IT" altLang="it-IT" sz="2000"/>
              <a:t>Subordinare al preventivo consenso del popolo le scelte relative all’acquisizione delle risorse finanziarie e al loro utilizzo: </a:t>
            </a:r>
            <a:r>
              <a:rPr lang="it-IT" altLang="it-IT" sz="2000" b="1"/>
              <a:t>funzione autorizzatoria della contabilità pubblica</a:t>
            </a:r>
          </a:p>
          <a:p>
            <a:pPr algn="just"/>
            <a:r>
              <a:rPr lang="it-IT" altLang="it-IT" sz="2000"/>
              <a:t>Bilancio pubblico come strumento di regolazione dei rapporti tra il popolo ed i suoi rappresentanti</a:t>
            </a:r>
          </a:p>
          <a:p>
            <a:pPr algn="just"/>
            <a:r>
              <a:rPr lang="it-IT" altLang="it-IT" sz="2000"/>
              <a:t>Bilancio pubblico come strumento di regolazione tra i rappresentanti del popolo e coloro che sono designati ad amministrare la cosa pubblica.</a:t>
            </a:r>
          </a:p>
          <a:p>
            <a:pPr algn="just"/>
            <a:r>
              <a:rPr lang="it-IT" altLang="it-IT" sz="2000"/>
              <a:t>Differenza tra bilancio e rendiconto; </a:t>
            </a:r>
            <a:r>
              <a:rPr lang="it-IT" altLang="it-IT" sz="2000" i="1"/>
              <a:t>iter </a:t>
            </a:r>
            <a:r>
              <a:rPr lang="it-IT" altLang="it-IT" sz="2000"/>
              <a:t>di approvazione</a:t>
            </a:r>
          </a:p>
        </p:txBody>
      </p:sp>
      <p:sp>
        <p:nvSpPr>
          <p:cNvPr id="15363" name="Segnaposto numero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8648C24-5FE3-4BA2-B884-E2EDBFFA8A34}" type="slidenum">
              <a:rPr lang="it-IT" altLang="it-IT">
                <a:solidFill>
                  <a:srgbClr val="FFFFFF"/>
                </a:solidFill>
                <a:latin typeface="Century Schoolbook" panose="02040604050505020304" pitchFamily="18" charset="0"/>
              </a:rPr>
              <a:pPr/>
              <a:t>7</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800"/>
            <a:ext cx="8229600" cy="430213"/>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LA </a:t>
            </a:r>
            <a:r>
              <a:rPr lang="it-IT" altLang="it-IT" sz="2200" b="1" dirty="0" err="1"/>
              <a:t>CONTABILITà</a:t>
            </a:r>
            <a:r>
              <a:rPr lang="it-IT" altLang="it-IT" sz="2200" b="1" dirty="0"/>
              <a:t> PUBBLICA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egnaposto contenuto 2"/>
          <p:cNvSpPr>
            <a:spLocks noGrp="1"/>
          </p:cNvSpPr>
          <p:nvPr>
            <p:ph sz="quarter" idx="1"/>
          </p:nvPr>
        </p:nvSpPr>
        <p:spPr>
          <a:xfrm>
            <a:off x="457200" y="1214438"/>
            <a:ext cx="7467600" cy="5259387"/>
          </a:xfrm>
        </p:spPr>
        <p:txBody>
          <a:bodyPr/>
          <a:lstStyle/>
          <a:p>
            <a:pPr algn="just"/>
            <a:r>
              <a:rPr lang="it-IT" altLang="it-IT" sz="2000"/>
              <a:t>Differenze con la contabilità generale delle imprese private:</a:t>
            </a:r>
          </a:p>
          <a:p>
            <a:pPr lvl="1" algn="just"/>
            <a:r>
              <a:rPr lang="it-IT" altLang="it-IT" sz="1700"/>
              <a:t>la </a:t>
            </a:r>
            <a:r>
              <a:rPr lang="it-IT" altLang="it-IT" sz="1700" b="1"/>
              <a:t>contabilità generale </a:t>
            </a:r>
            <a:r>
              <a:rPr lang="it-IT" altLang="it-IT" sz="1700"/>
              <a:t>ha per oggetto il reddito d’esercizio e del patrimonio di funzionamento</a:t>
            </a:r>
          </a:p>
          <a:p>
            <a:pPr lvl="1" algn="just"/>
            <a:r>
              <a:rPr lang="it-IT" altLang="it-IT" sz="1700"/>
              <a:t>la </a:t>
            </a:r>
            <a:r>
              <a:rPr lang="it-IT" altLang="it-IT" sz="1700" b="1"/>
              <a:t>contabilità pubblica </a:t>
            </a:r>
            <a:r>
              <a:rPr lang="it-IT" altLang="it-IT" sz="1700"/>
              <a:t>ha per oggetto il fondo cassa e il cd. risultato di amministrazione che esprimono l’equilibrio tra ricchezza prelevata dall’azienda pubblica e ricchezza impiegata dall’azienda stessa per lo svolgimento delle proprie funzioni</a:t>
            </a:r>
          </a:p>
          <a:p>
            <a:pPr algn="just"/>
            <a:r>
              <a:rPr lang="it-IT" altLang="it-IT" sz="2000"/>
              <a:t>Differenze con la contabilità generale delle imprese private:</a:t>
            </a:r>
          </a:p>
          <a:p>
            <a:pPr lvl="1" algn="just"/>
            <a:r>
              <a:rPr lang="it-IT" altLang="it-IT" sz="1700"/>
              <a:t>la </a:t>
            </a:r>
            <a:r>
              <a:rPr lang="it-IT" altLang="it-IT" sz="1700" b="1"/>
              <a:t>contabilità generale </a:t>
            </a:r>
            <a:r>
              <a:rPr lang="it-IT" altLang="it-IT" sz="1700"/>
              <a:t>si fonda sul metodo della partita doppia. I valori rilevati nel corso dell’esercizio sono rettificati o integrati da valori stimati e congetturati (rimanenze, ammortamenti, accantonamenti, ratei e risconti, ecc.) per consentire una più corretta determinazione del reddito d’esercizio</a:t>
            </a:r>
          </a:p>
          <a:p>
            <a:pPr lvl="1" algn="just"/>
            <a:r>
              <a:rPr lang="it-IT" altLang="it-IT" sz="1700"/>
              <a:t>la </a:t>
            </a:r>
            <a:r>
              <a:rPr lang="it-IT" altLang="it-IT" sz="1700" b="1"/>
              <a:t>contabilità pubblica </a:t>
            </a:r>
            <a:r>
              <a:rPr lang="it-IT" altLang="it-IT" sz="1700"/>
              <a:t>si fonda sul metodo della partita semplice</a:t>
            </a:r>
          </a:p>
          <a:p>
            <a:pPr lvl="1" algn="just">
              <a:buFont typeface="Wingdings 2" panose="05020102010507070707" pitchFamily="18" charset="2"/>
              <a:buNone/>
            </a:pPr>
            <a:endParaRPr lang="it-IT" altLang="it-IT" sz="1700"/>
          </a:p>
        </p:txBody>
      </p:sp>
      <p:sp>
        <p:nvSpPr>
          <p:cNvPr id="16387" name="Segnaposto numero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067E60D-6700-4B66-A7EC-8515791555DB}" type="slidenum">
              <a:rPr lang="it-IT" altLang="it-IT">
                <a:solidFill>
                  <a:srgbClr val="FFFFFF"/>
                </a:solidFill>
                <a:latin typeface="Century Schoolbook" panose="02040604050505020304" pitchFamily="18" charset="0"/>
              </a:rPr>
              <a:pPr/>
              <a:t>8</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800"/>
            <a:ext cx="8229600" cy="430213"/>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LA </a:t>
            </a:r>
            <a:r>
              <a:rPr lang="it-IT" altLang="it-IT" sz="2200" b="1" dirty="0" err="1"/>
              <a:t>CONTABILITà</a:t>
            </a:r>
            <a:r>
              <a:rPr lang="it-IT" altLang="it-IT" sz="2200" b="1" dirty="0"/>
              <a:t> PUBBLICA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egnaposto contenuto 2"/>
          <p:cNvSpPr>
            <a:spLocks noGrp="1"/>
          </p:cNvSpPr>
          <p:nvPr>
            <p:ph sz="quarter" idx="1"/>
          </p:nvPr>
        </p:nvSpPr>
        <p:spPr>
          <a:xfrm>
            <a:off x="457200" y="1214438"/>
            <a:ext cx="7467600" cy="5259387"/>
          </a:xfrm>
        </p:spPr>
        <p:txBody>
          <a:bodyPr/>
          <a:lstStyle/>
          <a:p>
            <a:pPr algn="just"/>
            <a:r>
              <a:rPr lang="it-IT" altLang="it-IT" sz="2000"/>
              <a:t>Il bilancio di previsione annuale si articola in capitoli con funzione autorizzativa. Più in particolare:</a:t>
            </a:r>
          </a:p>
          <a:p>
            <a:pPr lvl="1" algn="just"/>
            <a:r>
              <a:rPr lang="it-IT" altLang="it-IT" sz="1700"/>
              <a:t>il bilancio si compone di una parte entrata e di una parte spesa;</a:t>
            </a:r>
          </a:p>
          <a:p>
            <a:pPr lvl="1" algn="just"/>
            <a:r>
              <a:rPr lang="it-IT" altLang="it-IT" sz="1700"/>
              <a:t>ogni parte si articola in voci elementari denominate </a:t>
            </a:r>
            <a:r>
              <a:rPr lang="it-IT" altLang="it-IT" sz="1700" i="1"/>
              <a:t>capitoli</a:t>
            </a:r>
          </a:p>
          <a:p>
            <a:pPr lvl="1" algn="just"/>
            <a:r>
              <a:rPr lang="it-IT" altLang="it-IT" sz="1700"/>
              <a:t>per ogni capitolo è definito l’ammontare dell’entrata o della spesa prevista (</a:t>
            </a:r>
            <a:r>
              <a:rPr lang="it-IT" altLang="it-IT" sz="1700" i="1"/>
              <a:t>stanziamento</a:t>
            </a:r>
            <a:r>
              <a:rPr lang="it-IT" altLang="it-IT" sz="1700"/>
              <a:t>)</a:t>
            </a:r>
          </a:p>
          <a:p>
            <a:pPr lvl="1" algn="just"/>
            <a:r>
              <a:rPr lang="it-IT" altLang="it-IT" sz="1700"/>
              <a:t>Per ogni capitolo di spesa, le spese effettivamente sostenute durante l’anno non potranno superare il relativo stanziamento (uscite effettive &lt;= uscite previste).</a:t>
            </a:r>
          </a:p>
          <a:p>
            <a:pPr lvl="1" algn="just"/>
            <a:endParaRPr lang="it-IT" altLang="it-IT" sz="1700"/>
          </a:p>
          <a:p>
            <a:pPr algn="just"/>
            <a:r>
              <a:rPr lang="it-IT" altLang="it-IT" sz="2000"/>
              <a:t>Le entrate si articolano in Titoli / Tipologie / Categorie (in precedenza articolate in titoli, categorie e risorse)</a:t>
            </a:r>
          </a:p>
          <a:p>
            <a:pPr algn="just"/>
            <a:r>
              <a:rPr lang="it-IT" altLang="it-IT" sz="2000"/>
              <a:t>Le spese si articolano in Missioni / Programmi / Macroaggregati – i Programmi sono ripartiti in Titoli (in precedenza articolate in titoli, funzioni, servizi e interventi)</a:t>
            </a:r>
          </a:p>
          <a:p>
            <a:pPr algn="just"/>
            <a:endParaRPr lang="it-IT" altLang="it-IT" sz="1700"/>
          </a:p>
          <a:p>
            <a:pPr lvl="1" algn="just">
              <a:buFont typeface="Wingdings 2" panose="05020102010507070707" pitchFamily="18" charset="2"/>
              <a:buNone/>
            </a:pPr>
            <a:endParaRPr lang="it-IT" altLang="it-IT" sz="1700"/>
          </a:p>
        </p:txBody>
      </p:sp>
      <p:sp>
        <p:nvSpPr>
          <p:cNvPr id="17411" name="Segnaposto numero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5F8622E-ED8E-4245-B719-F7735613BDA2}" type="slidenum">
              <a:rPr lang="it-IT" altLang="it-IT">
                <a:solidFill>
                  <a:srgbClr val="FFFFFF"/>
                </a:solidFill>
                <a:latin typeface="Century Schoolbook" panose="02040604050505020304" pitchFamily="18" charset="0"/>
              </a:rPr>
              <a:pPr/>
              <a:t>9</a:t>
            </a:fld>
            <a:endParaRPr lang="it-IT" altLang="it-IT">
              <a:solidFill>
                <a:srgbClr val="FFFFFF"/>
              </a:solidFill>
              <a:latin typeface="Century Schoolbook" panose="02040604050505020304" pitchFamily="18" charset="0"/>
            </a:endParaRPr>
          </a:p>
        </p:txBody>
      </p:sp>
      <p:sp>
        <p:nvSpPr>
          <p:cNvPr id="6" name="Titolo 3"/>
          <p:cNvSpPr>
            <a:spLocks noGrp="1"/>
          </p:cNvSpPr>
          <p:nvPr>
            <p:ph type="title"/>
          </p:nvPr>
        </p:nvSpPr>
        <p:spPr>
          <a:xfrm>
            <a:off x="457200" y="304800"/>
            <a:ext cx="8229600" cy="430213"/>
          </a:xfr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Aft>
                <a:spcPts val="0"/>
              </a:spcAft>
              <a:defRPr/>
            </a:pPr>
            <a:r>
              <a:rPr lang="it-IT" altLang="it-IT" sz="2200" b="1" dirty="0"/>
              <a:t>LA </a:t>
            </a:r>
            <a:r>
              <a:rPr lang="it-IT" altLang="it-IT" sz="2200" b="1" dirty="0" err="1"/>
              <a:t>CONTABILITà</a:t>
            </a:r>
            <a:r>
              <a:rPr lang="it-IT" altLang="it-IT" sz="2200" b="1" dirty="0"/>
              <a:t> PUBBLICA</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2016</TotalTime>
  <Words>4301</Words>
  <Application>Microsoft Office PowerPoint</Application>
  <PresentationFormat>Presentazione su schermo (4:3)</PresentationFormat>
  <Paragraphs>389</Paragraphs>
  <Slides>42</Slides>
  <Notes>9</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42</vt:i4>
      </vt:variant>
    </vt:vector>
  </HeadingPairs>
  <TitlesOfParts>
    <vt:vector size="48" baseType="lpstr">
      <vt:lpstr>Arial</vt:lpstr>
      <vt:lpstr>Calibri</vt:lpstr>
      <vt:lpstr>Century Schoolbook</vt:lpstr>
      <vt:lpstr>Wingdings</vt:lpstr>
      <vt:lpstr>Wingdings 2</vt:lpstr>
      <vt:lpstr>Loggia</vt:lpstr>
      <vt:lpstr>l’armonizzazione dei sistemi contabili</vt:lpstr>
      <vt:lpstr>LA contabilità</vt:lpstr>
      <vt:lpstr>IL SEC</vt:lpstr>
      <vt:lpstr>IL FUTURO DELLA CONTABILITà </vt:lpstr>
      <vt:lpstr>LA NORMATIVA DELLA CONTABILITà PUBBLICA</vt:lpstr>
      <vt:lpstr>IL BISOGNO DI ARMONIZZARE</vt:lpstr>
      <vt:lpstr>LA CONTABILITà PUBBLICA</vt:lpstr>
      <vt:lpstr>LA CONTABILITà PUBBLICA</vt:lpstr>
      <vt:lpstr>LA CONTABILITà PUBBLICA</vt:lpstr>
      <vt:lpstr>LA CONTABILITà PUBBLICA - uscite</vt:lpstr>
      <vt:lpstr>LA CONTABILITà PUBBLICA - uscite</vt:lpstr>
      <vt:lpstr>LA CONTABILITà PUBBLICA - entrate</vt:lpstr>
      <vt:lpstr>GESTIONE DELLE ENTRATE</vt:lpstr>
      <vt:lpstr>GESTIONE DELLE ENTRATE</vt:lpstr>
      <vt:lpstr>GESTIONE DELLE SPESE</vt:lpstr>
      <vt:lpstr>GESTIONE DELLE SPESE</vt:lpstr>
      <vt:lpstr>GESTIONE DELLE SPESE</vt:lpstr>
      <vt:lpstr>LA CONTABILITà PUBBLICA</vt:lpstr>
      <vt:lpstr>LA CONTABILITà PUBBLICA</vt:lpstr>
      <vt:lpstr>I RESIDUI</vt:lpstr>
      <vt:lpstr>RESIDUI PROVENIENTI DA ESERCIZI PRECEDENTI</vt:lpstr>
      <vt:lpstr>ECONOMIE E DISECONOMIE</vt:lpstr>
      <vt:lpstr>RESIDUI PROVENIENTI DA ESERCIZI PRECEDENTI</vt:lpstr>
      <vt:lpstr>LA DETERMINAZIONE DEI RESIDUI</vt:lpstr>
      <vt:lpstr>LA CONTABILITà PUBBLICA</vt:lpstr>
      <vt:lpstr>L’EQUILIBRIO FINANZIARIO COMPLESSIVO</vt:lpstr>
      <vt:lpstr>GLI EQUILIBRI PARZIALI</vt:lpstr>
      <vt:lpstr>GLI EQUILIBRI PARZIALI</vt:lpstr>
      <vt:lpstr>GLI EQUILIBRI PARZIALI</vt:lpstr>
      <vt:lpstr>GLI ISTITUTI DI FLESSIBILITà</vt:lpstr>
      <vt:lpstr>I RISULTATI DI SINTESI</vt:lpstr>
      <vt:lpstr>I RISULTATI DI SINTESI</vt:lpstr>
      <vt:lpstr>I RISULTATI DI SINTESI</vt:lpstr>
      <vt:lpstr>IL RISULTATO DI AMMINISTRAZIONE</vt:lpstr>
      <vt:lpstr>IL RISULTATO DI AMMINISTRAZIONE</vt:lpstr>
      <vt:lpstr>IL RISULTATO DI AMMINISTRAZIONE</vt:lpstr>
      <vt:lpstr>Il PRINCIPIO DELLA COMPETENZA FINANZIARIA</vt:lpstr>
      <vt:lpstr>Il PRINCIPIO DELLA COMPETENZA FINANZIARIA</vt:lpstr>
      <vt:lpstr>Il PRINCIPIO DELLA COMPETENZA FINANZIARIA</vt:lpstr>
      <vt:lpstr>Presentazione standard di PowerPoint</vt:lpstr>
      <vt:lpstr>Il PRINCIPIO DELLA COMPETENZA FINANZIARIA</vt:lpstr>
      <vt:lpstr>Il PRINCIPIO DELLA COMPETENZA FINANZIARIA</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 </cp:lastModifiedBy>
  <cp:revision>171</cp:revision>
  <dcterms:created xsi:type="dcterms:W3CDTF">2017-01-30T10:38:25Z</dcterms:created>
  <dcterms:modified xsi:type="dcterms:W3CDTF">2019-04-05T11:57:19Z</dcterms:modified>
</cp:coreProperties>
</file>