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6" r:id="rId8"/>
    <p:sldId id="273" r:id="rId9"/>
    <p:sldId id="274" r:id="rId10"/>
    <p:sldId id="275" r:id="rId11"/>
    <p:sldId id="263" r:id="rId12"/>
    <p:sldId id="264" r:id="rId13"/>
    <p:sldId id="265" r:id="rId14"/>
    <p:sldId id="267" r:id="rId15"/>
    <p:sldId id="268" r:id="rId16"/>
    <p:sldId id="269" r:id="rId17"/>
    <p:sldId id="270" r:id="rId18"/>
    <p:sldId id="276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5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1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80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7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2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5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5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35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5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DE955-F7B4-794E-8E84-89F175A0C214}" type="datetimeFigureOut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2C456-AD9A-B34E-BDA1-39F266264465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4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Informazioni</a:t>
            </a:r>
            <a:r>
              <a:rPr lang="en-US" dirty="0" smtClean="0"/>
              <a:t> </a:t>
            </a:r>
            <a:r>
              <a:rPr lang="en-US" dirty="0" err="1" smtClean="0"/>
              <a:t>generali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corso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/>
              <a:t>Diritto</a:t>
            </a:r>
            <a:r>
              <a:rPr lang="en-US" b="1" dirty="0" smtClean="0"/>
              <a:t> </a:t>
            </a:r>
            <a:r>
              <a:rPr lang="en-US" b="1" dirty="0" err="1" smtClean="0"/>
              <a:t>tributario</a:t>
            </a:r>
            <a:r>
              <a:rPr lang="en-US" b="1" dirty="0" smtClean="0"/>
              <a:t> </a:t>
            </a:r>
            <a:r>
              <a:rPr lang="en-US" b="1" dirty="0" err="1" smtClean="0"/>
              <a:t>professionale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44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segue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x-none" dirty="0"/>
              <a:t>Anche nell’esame della legislazione, il “motore di ricerca” non è la norma ma la domanda, ossia il problema specifico da </a:t>
            </a:r>
            <a:r>
              <a:rPr lang="x-none" dirty="0" smtClean="0"/>
              <a:t>risolvere</a:t>
            </a:r>
            <a:endParaRPr lang="it-IT" dirty="0" smtClean="0"/>
          </a:p>
          <a:p>
            <a:r>
              <a:rPr lang="it-IT" dirty="0" err="1"/>
              <a:t>N</a:t>
            </a:r>
            <a:r>
              <a:rPr lang="x-none" dirty="0" smtClean="0"/>
              <a:t>on </a:t>
            </a:r>
            <a:r>
              <a:rPr lang="x-none" dirty="0"/>
              <a:t>ci si pone un determinato problema perché c’è la normativa che lo regola, ma al contrario c’è un problema concreto che può aver ricevuto una regolamentazione normativa</a:t>
            </a:r>
            <a:r>
              <a:rPr lang="x-none" dirty="0" smtClean="0"/>
              <a:t>.</a:t>
            </a:r>
            <a:endParaRPr lang="it-IT" dirty="0" smtClean="0"/>
          </a:p>
          <a:p>
            <a:r>
              <a:rPr lang="x-none" b="1" dirty="0" smtClean="0"/>
              <a:t> </a:t>
            </a:r>
            <a:r>
              <a:rPr lang="x-none" dirty="0"/>
              <a:t>Il buon professionista non è tale perché padroneggia i dettagli, ma per la velocità e l’autorevolezza nell’individuare le priorità che interessano al </a:t>
            </a:r>
            <a:r>
              <a:rPr lang="x-none" dirty="0" smtClean="0"/>
              <a:t>cliente</a:t>
            </a:r>
            <a:r>
              <a:rPr lang="it-IT" dirty="0" smtClean="0"/>
              <a:t> e le ipotesi di soluzione più convincenti</a:t>
            </a:r>
            <a:r>
              <a:rPr lang="x-none" dirty="0" smtClean="0"/>
              <a:t>.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2864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Contenuti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8660"/>
            <a:ext cx="8229600" cy="5477221"/>
          </a:xfrm>
        </p:spPr>
        <p:txBody>
          <a:bodyPr>
            <a:noAutofit/>
          </a:bodyPr>
          <a:lstStyle/>
          <a:p>
            <a:r>
              <a:rPr lang="it-IT" sz="2400" dirty="0"/>
              <a:t>1. Premessa. L'attività di consulenza, il ruolo dell'amministrazione, dei giudici e dei professionisti </a:t>
            </a:r>
          </a:p>
          <a:p>
            <a:endParaRPr lang="it-IT" sz="2400" dirty="0"/>
          </a:p>
          <a:p>
            <a:r>
              <a:rPr lang="it-IT" sz="2400" dirty="0"/>
              <a:t>2. L'istituto dell'interpello e la sua evoluzione </a:t>
            </a:r>
          </a:p>
          <a:p>
            <a:r>
              <a:rPr lang="it-IT" sz="2400" dirty="0"/>
              <a:t>Le varie forme di interpello: opportunità e diverse procedure</a:t>
            </a:r>
          </a:p>
          <a:p>
            <a:endParaRPr lang="it-IT" sz="2400" dirty="0"/>
          </a:p>
          <a:p>
            <a:r>
              <a:rPr lang="it-IT" sz="2400" dirty="0"/>
              <a:t>3. Aspetti applicativi connessi alle dichiarazioni</a:t>
            </a:r>
          </a:p>
          <a:p>
            <a:r>
              <a:rPr lang="it-IT" sz="2400" dirty="0"/>
              <a:t>I controlli automatici e le conseguenze operative: avviso bonario e cartella. Gli interventi del professionista</a:t>
            </a:r>
          </a:p>
          <a:p>
            <a:r>
              <a:rPr lang="it-IT" sz="2400" dirty="0"/>
              <a:t>Le rettifiche a proprio favore da parte del contribuente, il ravvedimento operoso e le istanze di rimborso</a:t>
            </a:r>
          </a:p>
          <a:p>
            <a:endParaRPr lang="it-IT" sz="2400" dirty="0"/>
          </a:p>
          <a:p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2078436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it-IT" dirty="0" smtClean="0"/>
          </a:p>
          <a:p>
            <a:r>
              <a:rPr lang="it-IT" sz="3800" dirty="0"/>
              <a:t>4. Le varie funzioni del ritiro degli atti in autotutela, tra correzione, abbattimento e definitivo abbandono</a:t>
            </a:r>
          </a:p>
          <a:p>
            <a:endParaRPr lang="it-IT" sz="3800" dirty="0" smtClean="0"/>
          </a:p>
          <a:p>
            <a:r>
              <a:rPr lang="it-IT" sz="3800" dirty="0" smtClean="0"/>
              <a:t>5</a:t>
            </a:r>
            <a:r>
              <a:rPr lang="it-IT" sz="3800" dirty="0"/>
              <a:t>. L’acquiescenza, l'accertamento con adesione e la conciliazione giudiziale </a:t>
            </a:r>
          </a:p>
          <a:p>
            <a:r>
              <a:rPr lang="it-IT" sz="3800" dirty="0"/>
              <a:t>Vantaggi e tecniche di conduzione del contraddittorio con il Fisco </a:t>
            </a:r>
          </a:p>
          <a:p>
            <a:endParaRPr lang="it-IT" sz="3800" dirty="0"/>
          </a:p>
          <a:p>
            <a:r>
              <a:rPr lang="it-IT" sz="3800" dirty="0"/>
              <a:t>6. Il contenzioso tributario </a:t>
            </a:r>
          </a:p>
          <a:p>
            <a:r>
              <a:rPr lang="it-IT" sz="3800" dirty="0"/>
              <a:t>Procedure e ricorsi avanti le commissioni tributarie</a:t>
            </a:r>
          </a:p>
          <a:p>
            <a:endParaRPr lang="it-IT" sz="3800" dirty="0"/>
          </a:p>
          <a:p>
            <a:r>
              <a:rPr lang="it-IT" sz="3800" dirty="0"/>
              <a:t>7. </a:t>
            </a:r>
            <a:r>
              <a:rPr lang="it-IT" sz="3800" dirty="0" smtClean="0"/>
              <a:t>Cornice del sistema sanzionatorio</a:t>
            </a:r>
            <a:endParaRPr lang="it-IT" sz="3800" dirty="0"/>
          </a:p>
        </p:txBody>
      </p:sp>
    </p:spTree>
    <p:extLst>
      <p:ext uri="{BB962C8B-B14F-4D97-AF65-F5344CB8AC3E}">
        <p14:creationId xmlns:p14="http://schemas.microsoft.com/office/powerpoint/2010/main" val="2678296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1. </a:t>
            </a:r>
            <a:r>
              <a:rPr lang="it-IT" i="1" dirty="0"/>
              <a:t>Il reddito d'impresa attraverso la lente dei settori d'impresa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food</a:t>
            </a:r>
            <a:r>
              <a:rPr lang="it-IT" dirty="0" smtClean="0"/>
              <a:t> and </a:t>
            </a:r>
            <a:r>
              <a:rPr lang="it-IT" dirty="0" err="1" smtClean="0"/>
              <a:t>beverage</a:t>
            </a:r>
            <a:r>
              <a:rPr lang="it-IT" dirty="0" smtClean="0"/>
              <a:t>, energie, </a:t>
            </a:r>
            <a:r>
              <a:rPr lang="it-IT" dirty="0"/>
              <a:t>moda, grande distribuzione, etc.): ognuno di questi settori consentirà di approfondire temi importanti della fiscalità specialistica d’impresa. 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r>
              <a:rPr lang="it-IT" dirty="0" smtClean="0"/>
              <a:t>2</a:t>
            </a:r>
            <a:r>
              <a:rPr lang="it-IT" dirty="0"/>
              <a:t>. </a:t>
            </a:r>
            <a:r>
              <a:rPr lang="it-IT" i="1" dirty="0"/>
              <a:t>La fiscalità dei gruppi. La cornice fiscale</a:t>
            </a:r>
            <a:endParaRPr lang="it-IT" dirty="0"/>
          </a:p>
          <a:p>
            <a:r>
              <a:rPr lang="it-IT" dirty="0"/>
              <a:t>- La tassazione delle Holding</a:t>
            </a:r>
          </a:p>
          <a:p>
            <a:r>
              <a:rPr lang="it-IT" dirty="0"/>
              <a:t>- La tassazione dei dividendi e delle plusvalenze</a:t>
            </a:r>
          </a:p>
          <a:p>
            <a:r>
              <a:rPr lang="it-IT" dirty="0"/>
              <a:t>- La distribuzione delle riserve</a:t>
            </a:r>
          </a:p>
          <a:p>
            <a:r>
              <a:rPr lang="it-IT" dirty="0"/>
              <a:t>- La cessione eccedenze d’imposta infragruppo </a:t>
            </a:r>
          </a:p>
          <a:p>
            <a:r>
              <a:rPr lang="it-IT" dirty="0"/>
              <a:t>- Consolidato fiscale e trasparenza</a:t>
            </a:r>
          </a:p>
          <a:p>
            <a:r>
              <a:rPr lang="it-IT" dirty="0"/>
              <a:t>- La tassazione delle società controllate estere</a:t>
            </a:r>
          </a:p>
          <a:p>
            <a:r>
              <a:rPr lang="it-IT" dirty="0"/>
              <a:t>- I prezzi di trasferimento di beni e servizi infragruppo </a:t>
            </a:r>
          </a:p>
          <a:p>
            <a:r>
              <a:rPr lang="it-IT" dirty="0"/>
              <a:t>- Liquidazione IVA di gruppo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383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/>
              <a:t>La fiscalità straordinaria d'impresa. La cornice fiscale</a:t>
            </a:r>
          </a:p>
          <a:p>
            <a:endParaRPr lang="it-IT" dirty="0"/>
          </a:p>
          <a:p>
            <a:r>
              <a:rPr lang="it-IT" dirty="0"/>
              <a:t>I fiscalisti e le altre professionalità coinvolte nelle operazioni straordinarie</a:t>
            </a:r>
          </a:p>
          <a:p>
            <a:r>
              <a:rPr lang="it-IT" dirty="0"/>
              <a:t>La rilevanza del diritto tributario nelle operazioni straordinarie </a:t>
            </a:r>
          </a:p>
          <a:p>
            <a:endParaRPr lang="it-IT" dirty="0"/>
          </a:p>
          <a:p>
            <a:r>
              <a:rPr lang="it-IT" dirty="0"/>
              <a:t>Le operazioni realizzative (vendite e assimilate)</a:t>
            </a:r>
          </a:p>
          <a:p>
            <a:r>
              <a:rPr lang="it-IT" dirty="0"/>
              <a:t>La necessità di considerare i profili tributari prima della fissazione del prezzo</a:t>
            </a:r>
          </a:p>
          <a:p>
            <a:r>
              <a:rPr lang="it-IT" dirty="0"/>
              <a:t>Le valutazioni di convenienza fiscale del venditore</a:t>
            </a:r>
          </a:p>
          <a:p>
            <a:r>
              <a:rPr lang="it-IT" dirty="0"/>
              <a:t>Le valutazioni di convenienza fiscale del compratore: il recupero fiscale del costo dell'investimento</a:t>
            </a:r>
          </a:p>
          <a:p>
            <a:endParaRPr lang="it-IT" dirty="0"/>
          </a:p>
          <a:p>
            <a:r>
              <a:rPr lang="it-IT" dirty="0"/>
              <a:t>Le operazioni neutrali (fusione, scissione, trasformazione, alcuni conferimenti) come normale riflesso delle esigenze concettuali fiscali che spingono ad attendere il “realizzo” dei redditi, trascurando la “maturazione economica” degli avviamenti e dei plusvalori </a:t>
            </a:r>
          </a:p>
          <a:p>
            <a:endParaRPr lang="it-IT" dirty="0"/>
          </a:p>
          <a:p>
            <a:r>
              <a:rPr lang="it-IT" dirty="0"/>
              <a:t>L’altalenante legislazione speciale per le operazioni straordinarie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90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i="1" dirty="0"/>
              <a:t>Diritto tributario internazionale</a:t>
            </a:r>
            <a:r>
              <a:rPr lang="it-IT" dirty="0"/>
              <a:t> </a:t>
            </a:r>
            <a:br>
              <a:rPr lang="it-IT" dirty="0"/>
            </a:br>
            <a:endParaRPr lang="it-IT" dirty="0"/>
          </a:p>
          <a:p>
            <a:r>
              <a:rPr lang="it-IT" dirty="0"/>
              <a:t>Le fonti del diritto tributario nei rapporti internazionali</a:t>
            </a:r>
            <a:br>
              <a:rPr lang="it-IT" dirty="0"/>
            </a:br>
            <a:r>
              <a:rPr lang="it-IT" dirty="0"/>
              <a:t>Il diritto comunitario: trattato istitutivo UE, regolamenti, direttive </a:t>
            </a:r>
          </a:p>
          <a:p>
            <a:r>
              <a:rPr lang="it-IT" dirty="0" smtClean="0"/>
              <a:t>Le </a:t>
            </a:r>
            <a:r>
              <a:rPr lang="it-IT" dirty="0"/>
              <a:t>convenzioni internazionali in materia tributaria e i problemi della doppia imposizione internazionale</a:t>
            </a:r>
          </a:p>
          <a:p>
            <a:r>
              <a:rPr lang="it-IT" dirty="0"/>
              <a:t>Il modello Ocse e il commentario</a:t>
            </a:r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Rapporti internazionali e imposte sui redditi</a:t>
            </a:r>
          </a:p>
          <a:p>
            <a:r>
              <a:rPr lang="it-IT" dirty="0" smtClean="0"/>
              <a:t>Residenza </a:t>
            </a:r>
            <a:r>
              <a:rPr lang="it-IT" dirty="0"/>
              <a:t>delle persone fisiche e delle società ed enti</a:t>
            </a:r>
          </a:p>
          <a:p>
            <a:r>
              <a:rPr lang="it-IT" dirty="0" smtClean="0"/>
              <a:t>Regole </a:t>
            </a:r>
            <a:r>
              <a:rPr lang="it-IT" dirty="0"/>
              <a:t>interne e convenzionali sull'individuazione degli imponibili e sui criteri di tassazione delle varie categorie: redditi di lavoro dipendente, redditi di lavoro autonomo, redditi fondiari, redditi d’impresa.</a:t>
            </a:r>
            <a:br>
              <a:rPr lang="it-IT" dirty="0"/>
            </a:br>
            <a:r>
              <a:rPr lang="it-IT" dirty="0" smtClean="0"/>
              <a:t>Modalità </a:t>
            </a:r>
            <a:r>
              <a:rPr lang="it-IT" dirty="0"/>
              <a:t>di prelievo nei confronti dei non residenti, tra ritenute alla fonte, imposte sostitutive e adempimenti ordinari</a:t>
            </a:r>
          </a:p>
          <a:p>
            <a:r>
              <a:rPr lang="it-IT" dirty="0" smtClean="0"/>
              <a:t>Il </a:t>
            </a:r>
            <a:r>
              <a:rPr lang="it-IT" dirty="0"/>
              <a:t>credito di imposta per i redditi prodotti all’estero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861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L'internazionalizzazione dell'impresa:</a:t>
            </a:r>
          </a:p>
          <a:p>
            <a:pPr marL="0" indent="0">
              <a:buNone/>
            </a:pPr>
            <a:r>
              <a:rPr lang="it-IT" dirty="0"/>
              <a:t>- la mera esportazione di beni e servizi</a:t>
            </a:r>
          </a:p>
          <a:p>
            <a:pPr marL="0" indent="0">
              <a:buNone/>
            </a:pPr>
            <a:r>
              <a:rPr lang="it-IT" dirty="0"/>
              <a:t>- la costituzione di sedi secondarie all’estero (stabili organizzazioni)</a:t>
            </a:r>
          </a:p>
          <a:p>
            <a:pPr marL="0" indent="0">
              <a:buNone/>
            </a:pPr>
            <a:r>
              <a:rPr lang="it-IT" dirty="0"/>
              <a:t>- la costituzione di società controllate con autonoma personalità giuridica (gruppo multinazionale)</a:t>
            </a:r>
          </a:p>
          <a:p>
            <a:r>
              <a:rPr lang="it-IT" dirty="0"/>
              <a:t>La delocalizzazione del reddito verso paesi a fiscalità favorevole e la cosiddetta </a:t>
            </a:r>
            <a:r>
              <a:rPr lang="it-IT" dirty="0" err="1"/>
              <a:t>esterovestizione</a:t>
            </a:r>
            <a:r>
              <a:rPr lang="it-IT" dirty="0"/>
              <a:t> </a:t>
            </a:r>
          </a:p>
          <a:p>
            <a:r>
              <a:rPr lang="it-IT" dirty="0"/>
              <a:t>I rimedi legislativi: transfer </a:t>
            </a:r>
            <a:r>
              <a:rPr lang="it-IT" dirty="0" err="1"/>
              <a:t>pricing</a:t>
            </a:r>
            <a:r>
              <a:rPr lang="it-IT" dirty="0"/>
              <a:t>, CFC </a:t>
            </a:r>
            <a:r>
              <a:rPr lang="it-IT" dirty="0" err="1"/>
              <a:t>legislation</a:t>
            </a:r>
            <a:r>
              <a:rPr lang="it-IT" dirty="0"/>
              <a:t>, </a:t>
            </a:r>
            <a:r>
              <a:rPr lang="it-IT" dirty="0" smtClean="0"/>
              <a:t>paradisi </a:t>
            </a:r>
            <a:r>
              <a:rPr lang="it-IT" dirty="0" smtClean="0"/>
              <a:t>fiscali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5206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segue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La mobilità internazionale dei dipendenti</a:t>
            </a:r>
          </a:p>
          <a:p>
            <a:r>
              <a:rPr lang="it-IT" dirty="0"/>
              <a:t>Strutture contrattuali </a:t>
            </a:r>
            <a:r>
              <a:rPr lang="it-IT" dirty="0" smtClean="0"/>
              <a:t>e fiscalità nella </a:t>
            </a:r>
            <a:r>
              <a:rPr lang="it-IT" dirty="0"/>
              <a:t>mobilità di breve </a:t>
            </a:r>
            <a:r>
              <a:rPr lang="it-IT" dirty="0" smtClean="0"/>
              <a:t>periodo : </a:t>
            </a:r>
            <a:r>
              <a:rPr lang="it-IT" dirty="0"/>
              <a:t>trasferta, distacco breve, e altre figure ibride utilizzate nella prassi </a:t>
            </a:r>
          </a:p>
          <a:p>
            <a:r>
              <a:rPr lang="it-IT" dirty="0"/>
              <a:t>Strutture contrattuali e fiscalità nella mobilità di </a:t>
            </a:r>
            <a:r>
              <a:rPr lang="it-IT" dirty="0" smtClean="0"/>
              <a:t>lungo periodo</a:t>
            </a:r>
          </a:p>
          <a:p>
            <a:r>
              <a:rPr lang="it-IT" dirty="0"/>
              <a:t>Credito per imposte estere, difficoltà di gestione e costi per imprese e </a:t>
            </a:r>
            <a:r>
              <a:rPr lang="it-IT" dirty="0" smtClean="0"/>
              <a:t>dipendenti</a:t>
            </a:r>
          </a:p>
          <a:p>
            <a:r>
              <a:rPr lang="it-IT" dirty="0" smtClean="0"/>
              <a:t>Collegamenti con la fiscalità d’impresa (iva, </a:t>
            </a:r>
            <a:r>
              <a:rPr lang="it-IT" dirty="0" err="1" smtClean="0"/>
              <a:t>irap</a:t>
            </a:r>
            <a:r>
              <a:rPr lang="it-IT" dirty="0" smtClean="0"/>
              <a:t>, stabile organizzazione e transfer </a:t>
            </a:r>
            <a:r>
              <a:rPr lang="it-IT" dirty="0" err="1" smtClean="0"/>
              <a:t>pricing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221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Rapporti internazionali e Iva</a:t>
            </a:r>
          </a:p>
          <a:p>
            <a:r>
              <a:rPr lang="it-IT" dirty="0"/>
              <a:t>Iva </a:t>
            </a:r>
            <a:r>
              <a:rPr lang="it-IT" dirty="0" smtClean="0"/>
              <a:t>intracomunitaria</a:t>
            </a:r>
          </a:p>
          <a:p>
            <a:endParaRPr lang="it-IT" dirty="0"/>
          </a:p>
          <a:p>
            <a:r>
              <a:rPr lang="it-IT" dirty="0" smtClean="0"/>
              <a:t> </a:t>
            </a:r>
            <a:r>
              <a:rPr lang="it-IT" dirty="0"/>
              <a:t>A</a:t>
            </a:r>
            <a:r>
              <a:rPr lang="it-IT" dirty="0" smtClean="0"/>
              <a:t>ccordi </a:t>
            </a:r>
            <a:r>
              <a:rPr lang="it-IT" dirty="0"/>
              <a:t>internazionali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432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b="1" u="sng" dirty="0" err="1" smtClean="0"/>
              <a:t>Lezioni</a:t>
            </a:r>
            <a:endParaRPr lang="en-US" b="1" u="sng" dirty="0" smtClean="0"/>
          </a:p>
          <a:p>
            <a:pPr marL="0" indent="0" algn="ctr">
              <a:buNone/>
            </a:pPr>
            <a:endParaRPr lang="en-US" b="1" u="sng" dirty="0" smtClean="0"/>
          </a:p>
          <a:p>
            <a:r>
              <a:rPr lang="en-US" dirty="0" err="1" smtClean="0"/>
              <a:t>Mercoledì</a:t>
            </a:r>
            <a:r>
              <a:rPr lang="en-US" dirty="0" smtClean="0"/>
              <a:t> ore </a:t>
            </a:r>
            <a:r>
              <a:rPr lang="en-US" dirty="0"/>
              <a:t>9</a:t>
            </a:r>
            <a:r>
              <a:rPr lang="en-US" dirty="0" smtClean="0"/>
              <a:t>-12 </a:t>
            </a:r>
            <a:r>
              <a:rPr lang="en-US" dirty="0"/>
              <a:t>AMC </a:t>
            </a:r>
            <a:r>
              <a:rPr lang="en-US" dirty="0" err="1"/>
              <a:t>ed</a:t>
            </a:r>
            <a:r>
              <a:rPr lang="en-US" dirty="0"/>
              <a:t> EC7 Palazzo </a:t>
            </a:r>
            <a:r>
              <a:rPr lang="en-US" dirty="0" err="1" smtClean="0"/>
              <a:t>Costabili</a:t>
            </a:r>
            <a:endParaRPr lang="en-US" dirty="0"/>
          </a:p>
          <a:p>
            <a:r>
              <a:rPr lang="en-US" dirty="0" err="1" smtClean="0"/>
              <a:t>Venerdì</a:t>
            </a:r>
            <a:r>
              <a:rPr lang="en-US" dirty="0" smtClean="0"/>
              <a:t> ore ore 15-18 </a:t>
            </a:r>
            <a:r>
              <a:rPr lang="en-US" dirty="0"/>
              <a:t>Aula A1 </a:t>
            </a:r>
            <a:r>
              <a:rPr lang="en-US" dirty="0" smtClean="0"/>
              <a:t>Polo </a:t>
            </a:r>
            <a:r>
              <a:rPr lang="en-US" dirty="0" err="1"/>
              <a:t>Umanistico</a:t>
            </a:r>
            <a:r>
              <a:rPr lang="en-US" dirty="0"/>
              <a:t> - Via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Adelardi</a:t>
            </a:r>
            <a:r>
              <a:rPr lang="en-US" dirty="0"/>
              <a:t> 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u="sng" dirty="0" err="1" smtClean="0"/>
              <a:t>Seminari</a:t>
            </a:r>
            <a:r>
              <a:rPr lang="en-US" u="sng" dirty="0" smtClean="0"/>
              <a:t> e </a:t>
            </a:r>
            <a:r>
              <a:rPr lang="en-US" u="sng" dirty="0" err="1" smtClean="0"/>
              <a:t>esercitazioni</a:t>
            </a:r>
            <a:endParaRPr lang="en-US" u="sng" dirty="0" smtClean="0"/>
          </a:p>
          <a:p>
            <a:r>
              <a:rPr lang="en-US" dirty="0" err="1" smtClean="0"/>
              <a:t>Lunedì</a:t>
            </a:r>
            <a:r>
              <a:rPr lang="en-US" dirty="0" smtClean="0"/>
              <a:t> </a:t>
            </a:r>
            <a:r>
              <a:rPr lang="en-US" dirty="0"/>
              <a:t>ore </a:t>
            </a:r>
            <a:r>
              <a:rPr lang="en-US" dirty="0" smtClean="0"/>
              <a:t>9-12 </a:t>
            </a:r>
            <a:r>
              <a:rPr lang="en-US" dirty="0"/>
              <a:t>Aula </a:t>
            </a:r>
            <a:r>
              <a:rPr lang="fi-FI" dirty="0" smtClean="0"/>
              <a:t>A9 </a:t>
            </a:r>
            <a:r>
              <a:rPr lang="en-US" dirty="0"/>
              <a:t>Polo </a:t>
            </a:r>
            <a:r>
              <a:rPr lang="en-US" dirty="0" err="1"/>
              <a:t>Umanistico</a:t>
            </a:r>
            <a:r>
              <a:rPr lang="en-US" dirty="0"/>
              <a:t> - </a:t>
            </a:r>
            <a:r>
              <a:rPr lang="fi-FI" dirty="0" smtClean="0"/>
              <a:t>Via </a:t>
            </a:r>
            <a:r>
              <a:rPr lang="fi-FI" dirty="0" err="1"/>
              <a:t>degli</a:t>
            </a:r>
            <a:r>
              <a:rPr lang="fi-FI" dirty="0"/>
              <a:t> </a:t>
            </a:r>
            <a:r>
              <a:rPr lang="fi-FI" dirty="0" err="1"/>
              <a:t>Adelardi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en-US" dirty="0" smtClean="0"/>
              <a:t>Solo in </a:t>
            </a:r>
            <a:r>
              <a:rPr lang="en-US" dirty="0" err="1" smtClean="0"/>
              <a:t>alcune</a:t>
            </a:r>
            <a:r>
              <a:rPr lang="en-US" dirty="0" smtClean="0"/>
              <a:t> </a:t>
            </a:r>
            <a:r>
              <a:rPr lang="en-US" dirty="0" err="1" smtClean="0"/>
              <a:t>occasioni</a:t>
            </a:r>
            <a:r>
              <a:rPr lang="en-US" dirty="0" smtClean="0"/>
              <a:t> a </a:t>
            </a:r>
            <a:r>
              <a:rPr lang="en-US" dirty="0" err="1" smtClean="0"/>
              <a:t>ottobre</a:t>
            </a:r>
            <a:r>
              <a:rPr lang="en-US" dirty="0" smtClean="0"/>
              <a:t> e </a:t>
            </a:r>
            <a:r>
              <a:rPr lang="en-US" dirty="0" err="1" smtClean="0"/>
              <a:t>novembre</a:t>
            </a:r>
            <a:r>
              <a:rPr lang="en-US" dirty="0" smtClean="0"/>
              <a:t>, </a:t>
            </a:r>
            <a:r>
              <a:rPr lang="en-US" dirty="0" err="1" smtClean="0"/>
              <a:t>segnalate</a:t>
            </a:r>
            <a:r>
              <a:rPr lang="en-US" dirty="0" smtClean="0"/>
              <a:t> </a:t>
            </a:r>
            <a:r>
              <a:rPr lang="en-US" dirty="0" err="1" smtClean="0"/>
              <a:t>previamente</a:t>
            </a:r>
            <a:r>
              <a:rPr lang="en-US" dirty="0" smtClean="0"/>
              <a:t> a </a:t>
            </a:r>
            <a:r>
              <a:rPr lang="en-US" dirty="0" err="1" smtClean="0"/>
              <a:t>lezione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seminari</a:t>
            </a:r>
            <a:r>
              <a:rPr lang="en-US" dirty="0" smtClean="0"/>
              <a:t> per chi ha </a:t>
            </a:r>
            <a:r>
              <a:rPr lang="en-US" dirty="0" err="1" smtClean="0"/>
              <a:t>bisogno</a:t>
            </a:r>
            <a:r>
              <a:rPr lang="en-US" dirty="0" smtClean="0"/>
              <a:t> di </a:t>
            </a:r>
            <a:r>
              <a:rPr lang="en-US" dirty="0" err="1" smtClean="0"/>
              <a:t>costruirsi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base per </a:t>
            </a:r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proficuamente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corso</a:t>
            </a:r>
            <a:r>
              <a:rPr lang="en-US" dirty="0" smtClean="0"/>
              <a:t> </a:t>
            </a:r>
            <a:r>
              <a:rPr lang="en-US" dirty="0" err="1" smtClean="0"/>
              <a:t>progredito</a:t>
            </a:r>
            <a:r>
              <a:rPr lang="en-US" dirty="0" smtClean="0"/>
              <a:t> (</a:t>
            </a:r>
            <a:r>
              <a:rPr lang="en-US" u="sng" dirty="0" smtClean="0"/>
              <a:t>prime date 2 </a:t>
            </a:r>
            <a:r>
              <a:rPr lang="en-US" u="sng" dirty="0" err="1" smtClean="0"/>
              <a:t>ottobre</a:t>
            </a:r>
            <a:r>
              <a:rPr lang="en-US" u="sng" dirty="0" smtClean="0"/>
              <a:t>, </a:t>
            </a:r>
            <a:r>
              <a:rPr lang="en-US" u="sng" dirty="0"/>
              <a:t>9</a:t>
            </a:r>
            <a:r>
              <a:rPr lang="en-US" u="sng" dirty="0" smtClean="0"/>
              <a:t> </a:t>
            </a:r>
            <a:r>
              <a:rPr lang="en-US" u="sng" dirty="0" err="1" smtClean="0"/>
              <a:t>ottobre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esercitazioni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argomenti</a:t>
            </a:r>
            <a:r>
              <a:rPr lang="en-US" dirty="0" smtClean="0"/>
              <a:t> </a:t>
            </a:r>
            <a:r>
              <a:rPr lang="en-US" dirty="0" err="1" smtClean="0"/>
              <a:t>trattati</a:t>
            </a:r>
            <a:r>
              <a:rPr lang="en-US" dirty="0" smtClean="0"/>
              <a:t> a </a:t>
            </a:r>
            <a:r>
              <a:rPr lang="en-US" dirty="0" err="1" smtClean="0"/>
              <a:t>lezione</a:t>
            </a:r>
            <a:r>
              <a:rPr lang="en-US" dirty="0" smtClean="0"/>
              <a:t> (da </a:t>
            </a:r>
            <a:r>
              <a:rPr lang="en-US" dirty="0" err="1" smtClean="0"/>
              <a:t>novembre</a:t>
            </a:r>
            <a:r>
              <a:rPr lang="en-US" dirty="0" smtClean="0"/>
              <a:t>; la data o le date </a:t>
            </a:r>
            <a:r>
              <a:rPr lang="en-US" dirty="0" err="1" smtClean="0"/>
              <a:t>verranno</a:t>
            </a:r>
            <a:r>
              <a:rPr lang="en-US" dirty="0" smtClean="0"/>
              <a:t> </a:t>
            </a:r>
            <a:r>
              <a:rPr lang="en-US" dirty="0" err="1" smtClean="0"/>
              <a:t>comunicate</a:t>
            </a:r>
            <a:r>
              <a:rPr lang="en-US" dirty="0" smtClean="0"/>
              <a:t> </a:t>
            </a:r>
            <a:r>
              <a:rPr lang="en-US" dirty="0" err="1" smtClean="0"/>
              <a:t>appena</a:t>
            </a:r>
            <a:r>
              <a:rPr lang="en-US" dirty="0" smtClean="0"/>
              <a:t> definite in </a:t>
            </a:r>
            <a:r>
              <a:rPr lang="en-US" dirty="0" err="1" smtClean="0"/>
              <a:t>ragione</a:t>
            </a:r>
            <a:r>
              <a:rPr lang="en-US" dirty="0" smtClean="0"/>
              <a:t> </a:t>
            </a:r>
            <a:r>
              <a:rPr lang="en-US" dirty="0" err="1" smtClean="0"/>
              <a:t>dell’andamento</a:t>
            </a:r>
            <a:r>
              <a:rPr lang="en-US" dirty="0" smtClean="0"/>
              <a:t> del </a:t>
            </a:r>
            <a:r>
              <a:rPr lang="en-US" dirty="0" err="1" smtClean="0"/>
              <a:t>corso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75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Prime date: </a:t>
            </a:r>
          </a:p>
          <a:p>
            <a:r>
              <a:rPr lang="it-IT" b="1" dirty="0" smtClean="0"/>
              <a:t>19 </a:t>
            </a:r>
            <a:r>
              <a:rPr lang="it-IT" b="1" dirty="0" err="1"/>
              <a:t>gen</a:t>
            </a:r>
            <a:r>
              <a:rPr lang="it-IT" b="1" dirty="0"/>
              <a:t> </a:t>
            </a:r>
            <a:r>
              <a:rPr lang="it-IT" b="1" dirty="0" smtClean="0"/>
              <a:t>2017 (dalle 14</a:t>
            </a:r>
            <a:r>
              <a:rPr lang="it-IT" b="1" dirty="0"/>
              <a:t>:</a:t>
            </a:r>
            <a:r>
              <a:rPr lang="it-IT" b="1" dirty="0" smtClean="0"/>
              <a:t>30)</a:t>
            </a:r>
            <a:r>
              <a:rPr lang="it-IT" dirty="0"/>
              <a:t> </a:t>
            </a:r>
            <a:endParaRPr lang="it-IT" b="1" dirty="0"/>
          </a:p>
          <a:p>
            <a:r>
              <a:rPr lang="it-IT" dirty="0" smtClean="0"/>
              <a:t>Appello Orale</a:t>
            </a:r>
          </a:p>
          <a:p>
            <a:pPr marL="0" indent="0">
              <a:buNone/>
            </a:pPr>
            <a:r>
              <a:rPr lang="it-IT" dirty="0" smtClean="0"/>
              <a:t>Polo </a:t>
            </a:r>
            <a:r>
              <a:rPr lang="it-IT" dirty="0"/>
              <a:t>degli </a:t>
            </a:r>
            <a:r>
              <a:rPr lang="it-IT" dirty="0" err="1" smtClean="0"/>
              <a:t>Adelardi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930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2</a:t>
            </a:r>
            <a:r>
              <a:rPr lang="it-IT" b="1" dirty="0" smtClean="0"/>
              <a:t> </a:t>
            </a:r>
            <a:r>
              <a:rPr lang="it-IT" b="1" dirty="0" err="1"/>
              <a:t>feb</a:t>
            </a:r>
            <a:r>
              <a:rPr lang="it-IT" b="1" dirty="0"/>
              <a:t> 2015 </a:t>
            </a:r>
            <a:r>
              <a:rPr lang="it-IT" b="1" dirty="0" smtClean="0"/>
              <a:t>(dalle 14</a:t>
            </a:r>
            <a:r>
              <a:rPr lang="it-IT" b="1" dirty="0"/>
              <a:t>:</a:t>
            </a:r>
            <a:r>
              <a:rPr lang="it-IT" b="1" dirty="0" smtClean="0"/>
              <a:t>30)</a:t>
            </a:r>
            <a:endParaRPr lang="it-IT" b="1" dirty="0"/>
          </a:p>
          <a:p>
            <a:r>
              <a:rPr lang="it-IT" dirty="0" smtClean="0"/>
              <a:t>DIRITTO </a:t>
            </a:r>
            <a:r>
              <a:rPr lang="it-IT" dirty="0"/>
              <a:t>TRIBUTARIO PROFESSIONALE</a:t>
            </a:r>
          </a:p>
          <a:p>
            <a:r>
              <a:rPr lang="it-IT" dirty="0"/>
              <a:t>Appello </a:t>
            </a:r>
            <a:r>
              <a:rPr lang="it-IT" dirty="0" smtClean="0"/>
              <a:t>Orale</a:t>
            </a:r>
          </a:p>
          <a:p>
            <a:pPr marL="0" indent="0">
              <a:buNone/>
            </a:pPr>
            <a:r>
              <a:rPr lang="it-IT" dirty="0" smtClean="0"/>
              <a:t> Polo </a:t>
            </a:r>
            <a:r>
              <a:rPr lang="it-IT" dirty="0"/>
              <a:t>degli </a:t>
            </a:r>
            <a:r>
              <a:rPr lang="it-IT" dirty="0" err="1"/>
              <a:t>Adelardi</a:t>
            </a:r>
            <a:endParaRPr lang="it-IT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Dispense</a:t>
            </a:r>
          </a:p>
          <a:p>
            <a:r>
              <a:rPr lang="en-US" dirty="0" smtClean="0"/>
              <a:t>Slides</a:t>
            </a:r>
          </a:p>
          <a:p>
            <a:r>
              <a:rPr lang="en-US" dirty="0" err="1" smtClean="0"/>
              <a:t>Legislazione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26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icevimento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Durante </a:t>
            </a:r>
            <a:r>
              <a:rPr lang="en-US" dirty="0" err="1" smtClean="0"/>
              <a:t>ottobre</a:t>
            </a:r>
            <a:r>
              <a:rPr lang="en-US" dirty="0" smtClean="0"/>
              <a:t> e </a:t>
            </a:r>
            <a:r>
              <a:rPr lang="en-US" dirty="0" err="1" smtClean="0"/>
              <a:t>novembre</a:t>
            </a:r>
            <a:r>
              <a:rPr lang="en-US" dirty="0" smtClean="0"/>
              <a:t>: </a:t>
            </a:r>
            <a:r>
              <a:rPr lang="en-US" dirty="0" err="1" smtClean="0"/>
              <a:t>mercoledì</a:t>
            </a:r>
            <a:r>
              <a:rPr lang="en-US" dirty="0" smtClean="0"/>
              <a:t> ore 12</a:t>
            </a:r>
          </a:p>
          <a:p>
            <a:r>
              <a:rPr lang="en-US" dirty="0" err="1"/>
              <a:t>Controllare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sito</a:t>
            </a:r>
            <a:r>
              <a:rPr lang="en-US" dirty="0"/>
              <a:t> di </a:t>
            </a:r>
            <a:r>
              <a:rPr lang="en-US" dirty="0" err="1"/>
              <a:t>dipartimento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53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del </a:t>
            </a:r>
            <a:r>
              <a:rPr lang="en-US" dirty="0" err="1" smtClean="0"/>
              <a:t>corso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Questo </a:t>
            </a:r>
            <a:r>
              <a:rPr lang="it-IT" dirty="0"/>
              <a:t>corso costituisce la naturale prosecuzione del corso base, 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sviluppando </a:t>
            </a:r>
            <a:r>
              <a:rPr lang="it-IT" dirty="0"/>
              <a:t>e approfondendo le tematiche fondamentali per lo svolgimento della pratica </a:t>
            </a:r>
            <a:r>
              <a:rPr lang="it-IT" dirty="0" smtClean="0"/>
              <a:t>professionale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588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segue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corso è diretto </a:t>
            </a:r>
            <a:r>
              <a:rPr lang="it-IT" dirty="0"/>
              <a:t>all’individuazione, nello sterminato mare di questioni, </a:t>
            </a:r>
            <a:r>
              <a:rPr lang="it-IT" dirty="0" smtClean="0"/>
              <a:t>spesso complesse, di un metodo </a:t>
            </a:r>
          </a:p>
          <a:p>
            <a:r>
              <a:rPr lang="it-IT" b="1" dirty="0" smtClean="0"/>
              <a:t>L’obiettivo </a:t>
            </a:r>
            <a:r>
              <a:rPr lang="it-IT" b="1" dirty="0"/>
              <a:t>principale</a:t>
            </a:r>
            <a:r>
              <a:rPr lang="it-IT" dirty="0"/>
              <a:t> </a:t>
            </a:r>
            <a:r>
              <a:rPr lang="it-IT" dirty="0" smtClean="0"/>
              <a:t>è</a:t>
            </a:r>
            <a:r>
              <a:rPr lang="it-IT" dirty="0"/>
              <a:t>, infatti, quello di </a:t>
            </a:r>
            <a:r>
              <a:rPr lang="it-IT" dirty="0" smtClean="0"/>
              <a:t>mettervi in </a:t>
            </a:r>
            <a:r>
              <a:rPr lang="it-IT" dirty="0"/>
              <a:t>grado di inquadrare i </a:t>
            </a:r>
            <a:r>
              <a:rPr lang="it-IT" dirty="0" smtClean="0"/>
              <a:t>problemi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6859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segue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Questo obiettivo può essere raggiunto se si acquisisce una certa</a:t>
            </a:r>
            <a:r>
              <a:rPr lang="x-none" dirty="0" smtClean="0"/>
              <a:t> </a:t>
            </a:r>
            <a:r>
              <a:rPr lang="x-none" b="1" dirty="0"/>
              <a:t>padronanza</a:t>
            </a:r>
            <a:r>
              <a:rPr lang="x-none" dirty="0"/>
              <a:t> di quelle </a:t>
            </a:r>
            <a:r>
              <a:rPr lang="x-none" b="1" dirty="0"/>
              <a:t>nozioni fondamentali</a:t>
            </a:r>
            <a:r>
              <a:rPr lang="x-none" dirty="0"/>
              <a:t> che ritornano ciclicamente nella soluzione dei </a:t>
            </a:r>
            <a:r>
              <a:rPr lang="x-none" dirty="0" smtClean="0"/>
              <a:t>problemi</a:t>
            </a:r>
            <a:endParaRPr lang="it-IT" dirty="0" smtClean="0"/>
          </a:p>
          <a:p>
            <a:r>
              <a:rPr lang="x-none" dirty="0" smtClean="0"/>
              <a:t>e </a:t>
            </a:r>
            <a:r>
              <a:rPr lang="x-none" dirty="0"/>
              <a:t>che, considerata la loro </a:t>
            </a:r>
            <a:r>
              <a:rPr lang="x-none" b="1" dirty="0"/>
              <a:t>sistematicità</a:t>
            </a:r>
            <a:r>
              <a:rPr lang="x-none" dirty="0"/>
              <a:t> permettono </a:t>
            </a:r>
            <a:r>
              <a:rPr lang="it-IT" dirty="0" smtClean="0"/>
              <a:t>appunto </a:t>
            </a:r>
            <a:r>
              <a:rPr lang="x-none" dirty="0" smtClean="0"/>
              <a:t>di </a:t>
            </a:r>
            <a:r>
              <a:rPr lang="x-none" dirty="0"/>
              <a:t>inquadrare </a:t>
            </a:r>
            <a:r>
              <a:rPr lang="x-none" dirty="0" smtClean="0"/>
              <a:t>il</a:t>
            </a:r>
            <a:r>
              <a:rPr lang="it-IT" dirty="0" smtClean="0"/>
              <a:t> problema</a:t>
            </a:r>
            <a:r>
              <a:rPr lang="x-none" dirty="0" smtClean="0"/>
              <a:t> </a:t>
            </a:r>
            <a:r>
              <a:rPr lang="it-IT" dirty="0" smtClean="0"/>
              <a:t>e trovare  ipotesi di soluzione</a:t>
            </a:r>
            <a:r>
              <a:rPr lang="x-none" dirty="0" smtClean="0"/>
              <a:t>.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0418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832</Words>
  <Application>Microsoft Macintosh PowerPoint</Application>
  <PresentationFormat>Presentazione su schermo (4:3)</PresentationFormat>
  <Paragraphs>125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Informazioni generali sul corso</vt:lpstr>
      <vt:lpstr>Orari</vt:lpstr>
      <vt:lpstr>Esami</vt:lpstr>
      <vt:lpstr>Esami</vt:lpstr>
      <vt:lpstr>Materiali</vt:lpstr>
      <vt:lpstr>Ricevimento</vt:lpstr>
      <vt:lpstr>Obiettivi del corso</vt:lpstr>
      <vt:lpstr>segue</vt:lpstr>
      <vt:lpstr>segue</vt:lpstr>
      <vt:lpstr>segue</vt:lpstr>
      <vt:lpstr>Contenuti</vt:lpstr>
      <vt:lpstr>segue</vt:lpstr>
      <vt:lpstr>segue</vt:lpstr>
      <vt:lpstr>Segue</vt:lpstr>
      <vt:lpstr>segue</vt:lpstr>
      <vt:lpstr>Segue</vt:lpstr>
      <vt:lpstr>Segue</vt:lpstr>
      <vt:lpstr>segue</vt:lpstr>
      <vt:lpstr>segue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Informazioni generali sul corso</dc:title>
  <dc:creator>francesco crovato</dc:creator>
  <cp:lastModifiedBy>Utente di Microsoft Office</cp:lastModifiedBy>
  <cp:revision>36</cp:revision>
  <dcterms:created xsi:type="dcterms:W3CDTF">2014-09-29T07:05:47Z</dcterms:created>
  <dcterms:modified xsi:type="dcterms:W3CDTF">2017-09-27T19:59:18Z</dcterms:modified>
</cp:coreProperties>
</file>