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14"/>
  </p:notesMasterIdLst>
  <p:handoutMasterIdLst>
    <p:handoutMasterId r:id="rId15"/>
  </p:handoutMasterIdLst>
  <p:sldIdLst>
    <p:sldId id="256" r:id="rId3"/>
    <p:sldId id="257" r:id="rId4"/>
    <p:sldId id="276" r:id="rId5"/>
    <p:sldId id="258" r:id="rId6"/>
    <p:sldId id="259" r:id="rId7"/>
    <p:sldId id="261" r:id="rId8"/>
    <p:sldId id="273" r:id="rId9"/>
    <p:sldId id="277" r:id="rId10"/>
    <p:sldId id="278" r:id="rId11"/>
    <p:sldId id="280" r:id="rId12"/>
    <p:sldId id="281" r:id="rId13"/>
  </p:sldIdLst>
  <p:sldSz cx="9144000" cy="6858000" type="screen4x3"/>
  <p:notesSz cx="6797675" cy="9926638"/>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autoAdjust="0"/>
    <p:restoredTop sz="94643" autoAdjust="0"/>
  </p:normalViewPr>
  <p:slideViewPr>
    <p:cSldViewPr>
      <p:cViewPr varScale="1">
        <p:scale>
          <a:sx n="109" d="100"/>
          <a:sy n="109" d="100"/>
        </p:scale>
        <p:origin x="-1674" y="-84"/>
      </p:cViewPr>
      <p:guideLst>
        <p:guide orient="horz" pos="2160"/>
        <p:guide pos="2880"/>
      </p:guideLst>
    </p:cSldViewPr>
  </p:slideViewPr>
  <p:outlineViewPr>
    <p:cViewPr>
      <p:scale>
        <a:sx n="33" d="100"/>
        <a:sy n="33" d="100"/>
      </p:scale>
      <p:origin x="0" y="762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A3E538-FE8D-47F4-BE3D-870842F6D54B}" type="doc">
      <dgm:prSet loTypeId="urn:microsoft.com/office/officeart/2005/8/layout/hProcess7" loCatId="list" qsTypeId="urn:microsoft.com/office/officeart/2005/8/quickstyle/simple1" qsCatId="simple" csTypeId="urn:microsoft.com/office/officeart/2005/8/colors/accent1_2" csCatId="accent1" phldr="1"/>
      <dgm:spPr/>
      <dgm:t>
        <a:bodyPr/>
        <a:lstStyle/>
        <a:p>
          <a:endParaRPr lang="it-IT"/>
        </a:p>
      </dgm:t>
    </dgm:pt>
    <dgm:pt modelId="{63A6C341-ED70-4807-93E2-058F3021CE3C}">
      <dgm:prSet phldrT="[Testo]"/>
      <dgm:spPr/>
      <dgm:t>
        <a:bodyPr/>
        <a:lstStyle/>
        <a:p>
          <a:endParaRPr lang="it-IT" dirty="0"/>
        </a:p>
      </dgm:t>
    </dgm:pt>
    <dgm:pt modelId="{7E9A8B6B-7A44-472F-B500-184967012C06}" type="parTrans" cxnId="{36D59D80-0849-4164-B5C4-751BA17C8C98}">
      <dgm:prSet/>
      <dgm:spPr/>
      <dgm:t>
        <a:bodyPr/>
        <a:lstStyle/>
        <a:p>
          <a:endParaRPr lang="it-IT"/>
        </a:p>
      </dgm:t>
    </dgm:pt>
    <dgm:pt modelId="{42DBE541-A5C5-41DC-9E97-A5EBEE8D9BD9}" type="sibTrans" cxnId="{36D59D80-0849-4164-B5C4-751BA17C8C98}">
      <dgm:prSet/>
      <dgm:spPr/>
      <dgm:t>
        <a:bodyPr/>
        <a:lstStyle/>
        <a:p>
          <a:endParaRPr lang="it-IT"/>
        </a:p>
      </dgm:t>
    </dgm:pt>
    <dgm:pt modelId="{0FA1C51D-704C-4550-A3C5-B6298ADC3D54}">
      <dgm:prSet phldrT="[Testo]" custT="1"/>
      <dgm:spPr/>
      <dgm:t>
        <a:bodyPr/>
        <a:lstStyle/>
        <a:p>
          <a:pPr defTabSz="1244600">
            <a:lnSpc>
              <a:spcPct val="90000"/>
            </a:lnSpc>
            <a:spcBef>
              <a:spcPct val="0"/>
            </a:spcBef>
            <a:spcAft>
              <a:spcPct val="35000"/>
            </a:spcAft>
          </a:pPr>
          <a:r>
            <a:rPr lang="it-IT" sz="2800" dirty="0" smtClean="0"/>
            <a:t>Legislatore 1942</a:t>
          </a:r>
        </a:p>
        <a:p>
          <a:pPr defTabSz="1244600">
            <a:lnSpc>
              <a:spcPct val="90000"/>
            </a:lnSpc>
            <a:spcBef>
              <a:spcPct val="0"/>
            </a:spcBef>
            <a:spcAft>
              <a:spcPct val="35000"/>
            </a:spcAft>
          </a:pPr>
          <a:r>
            <a:rPr lang="it-IT" sz="1400" dirty="0" smtClean="0"/>
            <a:t>Reazione agli atti pregiudizievoli per i creditori concorsuali compiuti nel periodo sospetto</a:t>
          </a:r>
        </a:p>
        <a:p>
          <a:pPr defTabSz="1244600">
            <a:lnSpc>
              <a:spcPct val="90000"/>
            </a:lnSpc>
            <a:spcBef>
              <a:spcPct val="0"/>
            </a:spcBef>
            <a:spcAft>
              <a:spcPct val="35000"/>
            </a:spcAft>
          </a:pPr>
          <a:endParaRPr lang="it-IT" sz="1400" dirty="0" smtClean="0"/>
        </a:p>
        <a:p>
          <a:pPr defTabSz="1244600">
            <a:lnSpc>
              <a:spcPct val="90000"/>
            </a:lnSpc>
            <a:spcBef>
              <a:spcPct val="0"/>
            </a:spcBef>
            <a:spcAft>
              <a:spcPct val="35000"/>
            </a:spcAft>
          </a:pPr>
          <a:endParaRPr lang="it-IT" sz="800" dirty="0"/>
        </a:p>
      </dgm:t>
    </dgm:pt>
    <dgm:pt modelId="{CD4B07F2-20BA-4F81-A800-02F01D2D2126}" type="parTrans" cxnId="{08ACE903-3953-4864-9247-319EC410EEF7}">
      <dgm:prSet/>
      <dgm:spPr/>
      <dgm:t>
        <a:bodyPr/>
        <a:lstStyle/>
        <a:p>
          <a:endParaRPr lang="it-IT"/>
        </a:p>
      </dgm:t>
    </dgm:pt>
    <dgm:pt modelId="{ACB5D8ED-821E-4A4B-B7CC-E17E3635D7C6}" type="sibTrans" cxnId="{08ACE903-3953-4864-9247-319EC410EEF7}">
      <dgm:prSet/>
      <dgm:spPr/>
      <dgm:t>
        <a:bodyPr/>
        <a:lstStyle/>
        <a:p>
          <a:endParaRPr lang="it-IT"/>
        </a:p>
      </dgm:t>
    </dgm:pt>
    <dgm:pt modelId="{B5A5C229-4455-4C95-8E8E-240849C413AF}">
      <dgm:prSet phldrT="[Testo]"/>
      <dgm:spPr/>
      <dgm:t>
        <a:bodyPr/>
        <a:lstStyle/>
        <a:p>
          <a:endParaRPr lang="it-IT" dirty="0"/>
        </a:p>
      </dgm:t>
    </dgm:pt>
    <dgm:pt modelId="{44144AA3-32C3-4811-A638-765A91ADC09E}" type="parTrans" cxnId="{1582FB3D-A15C-47BD-9094-1DE871823F65}">
      <dgm:prSet/>
      <dgm:spPr/>
      <dgm:t>
        <a:bodyPr/>
        <a:lstStyle/>
        <a:p>
          <a:endParaRPr lang="it-IT"/>
        </a:p>
      </dgm:t>
    </dgm:pt>
    <dgm:pt modelId="{AFC6D4E0-EC3C-4508-9C0C-5B0809E3DE93}" type="sibTrans" cxnId="{1582FB3D-A15C-47BD-9094-1DE871823F65}">
      <dgm:prSet/>
      <dgm:spPr/>
      <dgm:t>
        <a:bodyPr/>
        <a:lstStyle/>
        <a:p>
          <a:endParaRPr lang="it-IT"/>
        </a:p>
      </dgm:t>
    </dgm:pt>
    <dgm:pt modelId="{92A1FF3A-84B6-4A4A-993B-74B0176754EE}">
      <dgm:prSet phldrT="[Testo]" custT="1"/>
      <dgm:spPr/>
      <dgm:t>
        <a:bodyPr/>
        <a:lstStyle/>
        <a:p>
          <a:r>
            <a:rPr lang="it-IT" sz="2700" dirty="0" smtClean="0"/>
            <a:t>Legislatore </a:t>
          </a:r>
        </a:p>
        <a:p>
          <a:r>
            <a:rPr lang="it-IT" sz="2700" dirty="0" smtClean="0"/>
            <a:t>2005-2006</a:t>
          </a:r>
        </a:p>
        <a:p>
          <a:r>
            <a:rPr lang="it-IT" sz="1600" dirty="0" smtClean="0"/>
            <a:t>Limitazione all’operatività dell’art. 67 </a:t>
          </a:r>
          <a:r>
            <a:rPr lang="it-IT" sz="1600" dirty="0" err="1" smtClean="0"/>
            <a:t>l.f.</a:t>
          </a:r>
          <a:r>
            <a:rPr lang="it-IT" sz="1600" dirty="0" smtClean="0"/>
            <a:t> ed introduzione delle esenzioni al 3° comma</a:t>
          </a:r>
        </a:p>
      </dgm:t>
    </dgm:pt>
    <dgm:pt modelId="{3B49FCBC-00BC-44DF-9011-6B2E3F8DAFA6}" type="parTrans" cxnId="{89556784-31E3-4690-874B-6EEDC5766BA6}">
      <dgm:prSet/>
      <dgm:spPr/>
      <dgm:t>
        <a:bodyPr/>
        <a:lstStyle/>
        <a:p>
          <a:endParaRPr lang="it-IT"/>
        </a:p>
      </dgm:t>
    </dgm:pt>
    <dgm:pt modelId="{EEA898F2-9FDD-4599-A003-AC44C26DB123}" type="sibTrans" cxnId="{89556784-31E3-4690-874B-6EEDC5766BA6}">
      <dgm:prSet/>
      <dgm:spPr/>
      <dgm:t>
        <a:bodyPr/>
        <a:lstStyle/>
        <a:p>
          <a:endParaRPr lang="it-IT"/>
        </a:p>
      </dgm:t>
    </dgm:pt>
    <dgm:pt modelId="{90C8367C-7EA8-4262-9C12-C5878DF5BF78}">
      <dgm:prSet phldrT="[Testo]"/>
      <dgm:spPr/>
      <dgm:t>
        <a:bodyPr/>
        <a:lstStyle/>
        <a:p>
          <a:endParaRPr lang="it-IT" dirty="0"/>
        </a:p>
      </dgm:t>
    </dgm:pt>
    <dgm:pt modelId="{5374A9BA-77FD-47D3-B558-79B99DF7F3B6}" type="parTrans" cxnId="{8211A392-6DA5-432C-98F5-BB4F3E86F172}">
      <dgm:prSet/>
      <dgm:spPr/>
      <dgm:t>
        <a:bodyPr/>
        <a:lstStyle/>
        <a:p>
          <a:endParaRPr lang="it-IT"/>
        </a:p>
      </dgm:t>
    </dgm:pt>
    <dgm:pt modelId="{9A54E1B3-53BB-4C6E-98EE-DD2BD1381494}" type="sibTrans" cxnId="{8211A392-6DA5-432C-98F5-BB4F3E86F172}">
      <dgm:prSet/>
      <dgm:spPr/>
      <dgm:t>
        <a:bodyPr/>
        <a:lstStyle/>
        <a:p>
          <a:endParaRPr lang="it-IT"/>
        </a:p>
      </dgm:t>
    </dgm:pt>
    <dgm:pt modelId="{67C4EFE5-574A-4C9D-B5AE-48109FC777E5}">
      <dgm:prSet phldrT="[Testo]" custT="1"/>
      <dgm:spPr/>
      <dgm:t>
        <a:bodyPr/>
        <a:lstStyle/>
        <a:p>
          <a:r>
            <a:rPr lang="it-IT" sz="2800" dirty="0" smtClean="0"/>
            <a:t>Legislatore 2012</a:t>
          </a:r>
        </a:p>
        <a:p>
          <a:r>
            <a:rPr lang="it-IT" sz="1600" dirty="0" smtClean="0"/>
            <a:t>In linea con il </a:t>
          </a:r>
          <a:r>
            <a:rPr lang="it-IT" sz="1600" i="1" u="none" dirty="0" err="1" smtClean="0"/>
            <a:t>favor</a:t>
          </a:r>
          <a:r>
            <a:rPr lang="it-IT" sz="1600" i="1" u="none" dirty="0" smtClean="0"/>
            <a:t> </a:t>
          </a:r>
          <a:r>
            <a:rPr lang="it-IT" sz="1600" i="0" u="none" dirty="0" smtClean="0"/>
            <a:t>per le soluzioni concordate di superamento della crisi, esenzioni degli atti compiuti in esecuzione di dette soluzioni</a:t>
          </a:r>
        </a:p>
        <a:p>
          <a:endParaRPr lang="it-IT" sz="1600" dirty="0"/>
        </a:p>
      </dgm:t>
    </dgm:pt>
    <dgm:pt modelId="{257ED23D-B387-4CDC-B5AC-91C027319130}" type="parTrans" cxnId="{5CD9AA9B-FB32-43B9-9077-89D18DA1D42B}">
      <dgm:prSet/>
      <dgm:spPr/>
      <dgm:t>
        <a:bodyPr/>
        <a:lstStyle/>
        <a:p>
          <a:endParaRPr lang="it-IT"/>
        </a:p>
      </dgm:t>
    </dgm:pt>
    <dgm:pt modelId="{84C0FEB8-8F67-41F4-B6A0-A9F3C816BDB6}" type="sibTrans" cxnId="{5CD9AA9B-FB32-43B9-9077-89D18DA1D42B}">
      <dgm:prSet/>
      <dgm:spPr/>
      <dgm:t>
        <a:bodyPr/>
        <a:lstStyle/>
        <a:p>
          <a:endParaRPr lang="it-IT"/>
        </a:p>
      </dgm:t>
    </dgm:pt>
    <dgm:pt modelId="{07C66F42-ABD3-4462-B9B3-7B5473B3FCEE}" type="pres">
      <dgm:prSet presAssocID="{A7A3E538-FE8D-47F4-BE3D-870842F6D54B}" presName="Name0" presStyleCnt="0">
        <dgm:presLayoutVars>
          <dgm:dir/>
          <dgm:animLvl val="lvl"/>
          <dgm:resizeHandles val="exact"/>
        </dgm:presLayoutVars>
      </dgm:prSet>
      <dgm:spPr/>
      <dgm:t>
        <a:bodyPr/>
        <a:lstStyle/>
        <a:p>
          <a:endParaRPr lang="it-IT"/>
        </a:p>
      </dgm:t>
    </dgm:pt>
    <dgm:pt modelId="{004CA241-0107-40E7-9CBA-5C62909AA152}" type="pres">
      <dgm:prSet presAssocID="{63A6C341-ED70-4807-93E2-058F3021CE3C}" presName="compositeNode" presStyleCnt="0">
        <dgm:presLayoutVars>
          <dgm:bulletEnabled val="1"/>
        </dgm:presLayoutVars>
      </dgm:prSet>
      <dgm:spPr/>
    </dgm:pt>
    <dgm:pt modelId="{512ADD9A-A0FE-47F7-A324-8AD7033E52F3}" type="pres">
      <dgm:prSet presAssocID="{63A6C341-ED70-4807-93E2-058F3021CE3C}" presName="bgRect" presStyleLbl="node1" presStyleIdx="0" presStyleCnt="3"/>
      <dgm:spPr/>
      <dgm:t>
        <a:bodyPr/>
        <a:lstStyle/>
        <a:p>
          <a:endParaRPr lang="it-IT"/>
        </a:p>
      </dgm:t>
    </dgm:pt>
    <dgm:pt modelId="{7753242E-4635-4E89-8A7C-EF69CFFBD900}" type="pres">
      <dgm:prSet presAssocID="{63A6C341-ED70-4807-93E2-058F3021CE3C}" presName="parentNode" presStyleLbl="node1" presStyleIdx="0" presStyleCnt="3">
        <dgm:presLayoutVars>
          <dgm:chMax val="0"/>
          <dgm:bulletEnabled val="1"/>
        </dgm:presLayoutVars>
      </dgm:prSet>
      <dgm:spPr/>
      <dgm:t>
        <a:bodyPr/>
        <a:lstStyle/>
        <a:p>
          <a:endParaRPr lang="it-IT"/>
        </a:p>
      </dgm:t>
    </dgm:pt>
    <dgm:pt modelId="{F31877EB-3046-47E9-9B0C-77D0A3E323AF}" type="pres">
      <dgm:prSet presAssocID="{63A6C341-ED70-4807-93E2-058F3021CE3C}" presName="childNode" presStyleLbl="node1" presStyleIdx="0" presStyleCnt="3">
        <dgm:presLayoutVars>
          <dgm:bulletEnabled val="1"/>
        </dgm:presLayoutVars>
      </dgm:prSet>
      <dgm:spPr/>
      <dgm:t>
        <a:bodyPr/>
        <a:lstStyle/>
        <a:p>
          <a:endParaRPr lang="it-IT"/>
        </a:p>
      </dgm:t>
    </dgm:pt>
    <dgm:pt modelId="{ED05224A-7F14-43AC-948F-EF0A6E018DD0}" type="pres">
      <dgm:prSet presAssocID="{42DBE541-A5C5-41DC-9E97-A5EBEE8D9BD9}" presName="hSp" presStyleCnt="0"/>
      <dgm:spPr/>
    </dgm:pt>
    <dgm:pt modelId="{940E3DCF-6D82-4C40-A853-ED1DFCD62055}" type="pres">
      <dgm:prSet presAssocID="{42DBE541-A5C5-41DC-9E97-A5EBEE8D9BD9}" presName="vProcSp" presStyleCnt="0"/>
      <dgm:spPr/>
    </dgm:pt>
    <dgm:pt modelId="{BD43B563-52F0-420A-836E-5E2681BD3C85}" type="pres">
      <dgm:prSet presAssocID="{42DBE541-A5C5-41DC-9E97-A5EBEE8D9BD9}" presName="vSp1" presStyleCnt="0"/>
      <dgm:spPr/>
    </dgm:pt>
    <dgm:pt modelId="{17BCD7BC-B0DA-4E01-81B2-227103CE1B12}" type="pres">
      <dgm:prSet presAssocID="{42DBE541-A5C5-41DC-9E97-A5EBEE8D9BD9}" presName="simulatedConn" presStyleLbl="solidFgAcc1" presStyleIdx="0" presStyleCnt="2"/>
      <dgm:spPr/>
    </dgm:pt>
    <dgm:pt modelId="{F6795358-AFC8-42C7-8F4B-3F7C87F96793}" type="pres">
      <dgm:prSet presAssocID="{42DBE541-A5C5-41DC-9E97-A5EBEE8D9BD9}" presName="vSp2" presStyleCnt="0"/>
      <dgm:spPr/>
    </dgm:pt>
    <dgm:pt modelId="{8C1C1B26-3594-4C0F-B932-90199EB5DCCD}" type="pres">
      <dgm:prSet presAssocID="{42DBE541-A5C5-41DC-9E97-A5EBEE8D9BD9}" presName="sibTrans" presStyleCnt="0"/>
      <dgm:spPr/>
    </dgm:pt>
    <dgm:pt modelId="{56BCB710-65F3-429C-BE05-F44D0A6ABD60}" type="pres">
      <dgm:prSet presAssocID="{B5A5C229-4455-4C95-8E8E-240849C413AF}" presName="compositeNode" presStyleCnt="0">
        <dgm:presLayoutVars>
          <dgm:bulletEnabled val="1"/>
        </dgm:presLayoutVars>
      </dgm:prSet>
      <dgm:spPr/>
    </dgm:pt>
    <dgm:pt modelId="{9100F71B-8331-4EC1-A751-ADB588AA57C4}" type="pres">
      <dgm:prSet presAssocID="{B5A5C229-4455-4C95-8E8E-240849C413AF}" presName="bgRect" presStyleLbl="node1" presStyleIdx="1" presStyleCnt="3" custLinFactNeighborX="-5255" custLinFactNeighborY="2765"/>
      <dgm:spPr/>
      <dgm:t>
        <a:bodyPr/>
        <a:lstStyle/>
        <a:p>
          <a:endParaRPr lang="it-IT"/>
        </a:p>
      </dgm:t>
    </dgm:pt>
    <dgm:pt modelId="{D521E0EE-9EA6-4264-956C-BFC1249B4503}" type="pres">
      <dgm:prSet presAssocID="{B5A5C229-4455-4C95-8E8E-240849C413AF}" presName="parentNode" presStyleLbl="node1" presStyleIdx="1" presStyleCnt="3">
        <dgm:presLayoutVars>
          <dgm:chMax val="0"/>
          <dgm:bulletEnabled val="1"/>
        </dgm:presLayoutVars>
      </dgm:prSet>
      <dgm:spPr/>
      <dgm:t>
        <a:bodyPr/>
        <a:lstStyle/>
        <a:p>
          <a:endParaRPr lang="it-IT"/>
        </a:p>
      </dgm:t>
    </dgm:pt>
    <dgm:pt modelId="{BFB76BEC-28E9-49A8-B833-55F970F21493}" type="pres">
      <dgm:prSet presAssocID="{B5A5C229-4455-4C95-8E8E-240849C413AF}" presName="childNode" presStyleLbl="node1" presStyleIdx="1" presStyleCnt="3">
        <dgm:presLayoutVars>
          <dgm:bulletEnabled val="1"/>
        </dgm:presLayoutVars>
      </dgm:prSet>
      <dgm:spPr/>
      <dgm:t>
        <a:bodyPr/>
        <a:lstStyle/>
        <a:p>
          <a:endParaRPr lang="it-IT"/>
        </a:p>
      </dgm:t>
    </dgm:pt>
    <dgm:pt modelId="{0FFC8294-6D87-4705-BC5E-47173439A12A}" type="pres">
      <dgm:prSet presAssocID="{AFC6D4E0-EC3C-4508-9C0C-5B0809E3DE93}" presName="hSp" presStyleCnt="0"/>
      <dgm:spPr/>
    </dgm:pt>
    <dgm:pt modelId="{9D3A7FD7-4CEA-40C5-B5A0-D2D002C79AF0}" type="pres">
      <dgm:prSet presAssocID="{AFC6D4E0-EC3C-4508-9C0C-5B0809E3DE93}" presName="vProcSp" presStyleCnt="0"/>
      <dgm:spPr/>
    </dgm:pt>
    <dgm:pt modelId="{3D07A5CB-39BD-43AA-82AD-F53194E5516A}" type="pres">
      <dgm:prSet presAssocID="{AFC6D4E0-EC3C-4508-9C0C-5B0809E3DE93}" presName="vSp1" presStyleCnt="0"/>
      <dgm:spPr/>
    </dgm:pt>
    <dgm:pt modelId="{8F8E57AE-0FB9-4F24-B23B-6E3421C9D2CD}" type="pres">
      <dgm:prSet presAssocID="{AFC6D4E0-EC3C-4508-9C0C-5B0809E3DE93}" presName="simulatedConn" presStyleLbl="solidFgAcc1" presStyleIdx="1" presStyleCnt="2"/>
      <dgm:spPr/>
    </dgm:pt>
    <dgm:pt modelId="{9C2FE5A7-C8DE-4188-92B9-3C6D63E4BC4F}" type="pres">
      <dgm:prSet presAssocID="{AFC6D4E0-EC3C-4508-9C0C-5B0809E3DE93}" presName="vSp2" presStyleCnt="0"/>
      <dgm:spPr/>
    </dgm:pt>
    <dgm:pt modelId="{5BEDAD15-FE57-4138-BCAD-BA554C121018}" type="pres">
      <dgm:prSet presAssocID="{AFC6D4E0-EC3C-4508-9C0C-5B0809E3DE93}" presName="sibTrans" presStyleCnt="0"/>
      <dgm:spPr/>
    </dgm:pt>
    <dgm:pt modelId="{EB26F8D0-DEC8-4D49-800F-D29336E81EF5}" type="pres">
      <dgm:prSet presAssocID="{90C8367C-7EA8-4262-9C12-C5878DF5BF78}" presName="compositeNode" presStyleCnt="0">
        <dgm:presLayoutVars>
          <dgm:bulletEnabled val="1"/>
        </dgm:presLayoutVars>
      </dgm:prSet>
      <dgm:spPr/>
    </dgm:pt>
    <dgm:pt modelId="{0EB9A025-0436-4C15-99F9-0547694968D9}" type="pres">
      <dgm:prSet presAssocID="{90C8367C-7EA8-4262-9C12-C5878DF5BF78}" presName="bgRect" presStyleLbl="node1" presStyleIdx="2" presStyleCnt="3" custScaleX="102006" custScaleY="98265"/>
      <dgm:spPr/>
      <dgm:t>
        <a:bodyPr/>
        <a:lstStyle/>
        <a:p>
          <a:endParaRPr lang="it-IT"/>
        </a:p>
      </dgm:t>
    </dgm:pt>
    <dgm:pt modelId="{787C1522-7B79-43F8-AF5C-459CF5C9C435}" type="pres">
      <dgm:prSet presAssocID="{90C8367C-7EA8-4262-9C12-C5878DF5BF78}" presName="parentNode" presStyleLbl="node1" presStyleIdx="2" presStyleCnt="3">
        <dgm:presLayoutVars>
          <dgm:chMax val="0"/>
          <dgm:bulletEnabled val="1"/>
        </dgm:presLayoutVars>
      </dgm:prSet>
      <dgm:spPr/>
      <dgm:t>
        <a:bodyPr/>
        <a:lstStyle/>
        <a:p>
          <a:endParaRPr lang="it-IT"/>
        </a:p>
      </dgm:t>
    </dgm:pt>
    <dgm:pt modelId="{ADB04EFD-8670-4DA2-8B77-86E82565D2FB}" type="pres">
      <dgm:prSet presAssocID="{90C8367C-7EA8-4262-9C12-C5878DF5BF78}" presName="childNode" presStyleLbl="node1" presStyleIdx="2" presStyleCnt="3">
        <dgm:presLayoutVars>
          <dgm:bulletEnabled val="1"/>
        </dgm:presLayoutVars>
      </dgm:prSet>
      <dgm:spPr/>
      <dgm:t>
        <a:bodyPr/>
        <a:lstStyle/>
        <a:p>
          <a:endParaRPr lang="it-IT"/>
        </a:p>
      </dgm:t>
    </dgm:pt>
  </dgm:ptLst>
  <dgm:cxnLst>
    <dgm:cxn modelId="{FC81901A-3616-4B65-A179-C2B5484ADA4B}" type="presOf" srcId="{90C8367C-7EA8-4262-9C12-C5878DF5BF78}" destId="{0EB9A025-0436-4C15-99F9-0547694968D9}" srcOrd="0" destOrd="0" presId="urn:microsoft.com/office/officeart/2005/8/layout/hProcess7"/>
    <dgm:cxn modelId="{4AEB9DB8-4586-4996-AAD8-78ED31750CBA}" type="presOf" srcId="{A7A3E538-FE8D-47F4-BE3D-870842F6D54B}" destId="{07C66F42-ABD3-4462-B9B3-7B5473B3FCEE}" srcOrd="0" destOrd="0" presId="urn:microsoft.com/office/officeart/2005/8/layout/hProcess7"/>
    <dgm:cxn modelId="{C65DB6CD-B562-4F60-87B5-5FF3B0F02BD5}" type="presOf" srcId="{67C4EFE5-574A-4C9D-B5AE-48109FC777E5}" destId="{ADB04EFD-8670-4DA2-8B77-86E82565D2FB}" srcOrd="0" destOrd="0" presId="urn:microsoft.com/office/officeart/2005/8/layout/hProcess7"/>
    <dgm:cxn modelId="{8211A392-6DA5-432C-98F5-BB4F3E86F172}" srcId="{A7A3E538-FE8D-47F4-BE3D-870842F6D54B}" destId="{90C8367C-7EA8-4262-9C12-C5878DF5BF78}" srcOrd="2" destOrd="0" parTransId="{5374A9BA-77FD-47D3-B558-79B99DF7F3B6}" sibTransId="{9A54E1B3-53BB-4C6E-98EE-DD2BD1381494}"/>
    <dgm:cxn modelId="{36D59D80-0849-4164-B5C4-751BA17C8C98}" srcId="{A7A3E538-FE8D-47F4-BE3D-870842F6D54B}" destId="{63A6C341-ED70-4807-93E2-058F3021CE3C}" srcOrd="0" destOrd="0" parTransId="{7E9A8B6B-7A44-472F-B500-184967012C06}" sibTransId="{42DBE541-A5C5-41DC-9E97-A5EBEE8D9BD9}"/>
    <dgm:cxn modelId="{823FE38F-BA6B-4A58-B92E-2B08873142C1}" type="presOf" srcId="{B5A5C229-4455-4C95-8E8E-240849C413AF}" destId="{9100F71B-8331-4EC1-A751-ADB588AA57C4}" srcOrd="0" destOrd="0" presId="urn:microsoft.com/office/officeart/2005/8/layout/hProcess7"/>
    <dgm:cxn modelId="{321F5807-A1FB-454D-8C06-654B692D33C4}" type="presOf" srcId="{0FA1C51D-704C-4550-A3C5-B6298ADC3D54}" destId="{F31877EB-3046-47E9-9B0C-77D0A3E323AF}" srcOrd="0" destOrd="0" presId="urn:microsoft.com/office/officeart/2005/8/layout/hProcess7"/>
    <dgm:cxn modelId="{89556784-31E3-4690-874B-6EEDC5766BA6}" srcId="{B5A5C229-4455-4C95-8E8E-240849C413AF}" destId="{92A1FF3A-84B6-4A4A-993B-74B0176754EE}" srcOrd="0" destOrd="0" parTransId="{3B49FCBC-00BC-44DF-9011-6B2E3F8DAFA6}" sibTransId="{EEA898F2-9FDD-4599-A003-AC44C26DB123}"/>
    <dgm:cxn modelId="{08ACE903-3953-4864-9247-319EC410EEF7}" srcId="{63A6C341-ED70-4807-93E2-058F3021CE3C}" destId="{0FA1C51D-704C-4550-A3C5-B6298ADC3D54}" srcOrd="0" destOrd="0" parTransId="{CD4B07F2-20BA-4F81-A800-02F01D2D2126}" sibTransId="{ACB5D8ED-821E-4A4B-B7CC-E17E3635D7C6}"/>
    <dgm:cxn modelId="{5CD9AA9B-FB32-43B9-9077-89D18DA1D42B}" srcId="{90C8367C-7EA8-4262-9C12-C5878DF5BF78}" destId="{67C4EFE5-574A-4C9D-B5AE-48109FC777E5}" srcOrd="0" destOrd="0" parTransId="{257ED23D-B387-4CDC-B5AC-91C027319130}" sibTransId="{84C0FEB8-8F67-41F4-B6A0-A9F3C816BDB6}"/>
    <dgm:cxn modelId="{6E26FD6B-A354-4C21-BC2A-837D8CCE7AEB}" type="presOf" srcId="{63A6C341-ED70-4807-93E2-058F3021CE3C}" destId="{512ADD9A-A0FE-47F7-A324-8AD7033E52F3}" srcOrd="0" destOrd="0" presId="urn:microsoft.com/office/officeart/2005/8/layout/hProcess7"/>
    <dgm:cxn modelId="{11308371-5B36-4254-BF62-EE87B740357C}" type="presOf" srcId="{92A1FF3A-84B6-4A4A-993B-74B0176754EE}" destId="{BFB76BEC-28E9-49A8-B833-55F970F21493}" srcOrd="0" destOrd="0" presId="urn:microsoft.com/office/officeart/2005/8/layout/hProcess7"/>
    <dgm:cxn modelId="{AB132BD4-68A4-430E-8532-4DF986C69708}" type="presOf" srcId="{63A6C341-ED70-4807-93E2-058F3021CE3C}" destId="{7753242E-4635-4E89-8A7C-EF69CFFBD900}" srcOrd="1" destOrd="0" presId="urn:microsoft.com/office/officeart/2005/8/layout/hProcess7"/>
    <dgm:cxn modelId="{6F6E8E52-C690-41D3-AA9A-E3245A7F1CB9}" type="presOf" srcId="{90C8367C-7EA8-4262-9C12-C5878DF5BF78}" destId="{787C1522-7B79-43F8-AF5C-459CF5C9C435}" srcOrd="1" destOrd="0" presId="urn:microsoft.com/office/officeart/2005/8/layout/hProcess7"/>
    <dgm:cxn modelId="{1582FB3D-A15C-47BD-9094-1DE871823F65}" srcId="{A7A3E538-FE8D-47F4-BE3D-870842F6D54B}" destId="{B5A5C229-4455-4C95-8E8E-240849C413AF}" srcOrd="1" destOrd="0" parTransId="{44144AA3-32C3-4811-A638-765A91ADC09E}" sibTransId="{AFC6D4E0-EC3C-4508-9C0C-5B0809E3DE93}"/>
    <dgm:cxn modelId="{55939909-781C-4969-A848-C505B21D3545}" type="presOf" srcId="{B5A5C229-4455-4C95-8E8E-240849C413AF}" destId="{D521E0EE-9EA6-4264-956C-BFC1249B4503}" srcOrd="1" destOrd="0" presId="urn:microsoft.com/office/officeart/2005/8/layout/hProcess7"/>
    <dgm:cxn modelId="{DD96D552-9B81-4FE2-B7EB-954DBD639C93}" type="presParOf" srcId="{07C66F42-ABD3-4462-B9B3-7B5473B3FCEE}" destId="{004CA241-0107-40E7-9CBA-5C62909AA152}" srcOrd="0" destOrd="0" presId="urn:microsoft.com/office/officeart/2005/8/layout/hProcess7"/>
    <dgm:cxn modelId="{833B3F18-342C-4124-8D01-0C1FA3F3A151}" type="presParOf" srcId="{004CA241-0107-40E7-9CBA-5C62909AA152}" destId="{512ADD9A-A0FE-47F7-A324-8AD7033E52F3}" srcOrd="0" destOrd="0" presId="urn:microsoft.com/office/officeart/2005/8/layout/hProcess7"/>
    <dgm:cxn modelId="{3C64E768-D4B6-44E1-8260-9C53057BB34D}" type="presParOf" srcId="{004CA241-0107-40E7-9CBA-5C62909AA152}" destId="{7753242E-4635-4E89-8A7C-EF69CFFBD900}" srcOrd="1" destOrd="0" presId="urn:microsoft.com/office/officeart/2005/8/layout/hProcess7"/>
    <dgm:cxn modelId="{6241AE00-E119-44A4-8343-168BFD745C3F}" type="presParOf" srcId="{004CA241-0107-40E7-9CBA-5C62909AA152}" destId="{F31877EB-3046-47E9-9B0C-77D0A3E323AF}" srcOrd="2" destOrd="0" presId="urn:microsoft.com/office/officeart/2005/8/layout/hProcess7"/>
    <dgm:cxn modelId="{9CC0D416-63DE-4174-B469-3E9FF5CA60A8}" type="presParOf" srcId="{07C66F42-ABD3-4462-B9B3-7B5473B3FCEE}" destId="{ED05224A-7F14-43AC-948F-EF0A6E018DD0}" srcOrd="1" destOrd="0" presId="urn:microsoft.com/office/officeart/2005/8/layout/hProcess7"/>
    <dgm:cxn modelId="{B4DE9952-8B2D-4DD3-8542-2E95E7393C04}" type="presParOf" srcId="{07C66F42-ABD3-4462-B9B3-7B5473B3FCEE}" destId="{940E3DCF-6D82-4C40-A853-ED1DFCD62055}" srcOrd="2" destOrd="0" presId="urn:microsoft.com/office/officeart/2005/8/layout/hProcess7"/>
    <dgm:cxn modelId="{C4751D5B-D1C4-4961-9241-296C3F64271F}" type="presParOf" srcId="{940E3DCF-6D82-4C40-A853-ED1DFCD62055}" destId="{BD43B563-52F0-420A-836E-5E2681BD3C85}" srcOrd="0" destOrd="0" presId="urn:microsoft.com/office/officeart/2005/8/layout/hProcess7"/>
    <dgm:cxn modelId="{F866ED38-E271-4704-AF27-E8B5DBA86DEF}" type="presParOf" srcId="{940E3DCF-6D82-4C40-A853-ED1DFCD62055}" destId="{17BCD7BC-B0DA-4E01-81B2-227103CE1B12}" srcOrd="1" destOrd="0" presId="urn:microsoft.com/office/officeart/2005/8/layout/hProcess7"/>
    <dgm:cxn modelId="{1EA0CD59-CA11-473C-B611-A67E1BD36E75}" type="presParOf" srcId="{940E3DCF-6D82-4C40-A853-ED1DFCD62055}" destId="{F6795358-AFC8-42C7-8F4B-3F7C87F96793}" srcOrd="2" destOrd="0" presId="urn:microsoft.com/office/officeart/2005/8/layout/hProcess7"/>
    <dgm:cxn modelId="{D01B860E-E7B5-4940-B7BB-52D94C98F836}" type="presParOf" srcId="{07C66F42-ABD3-4462-B9B3-7B5473B3FCEE}" destId="{8C1C1B26-3594-4C0F-B932-90199EB5DCCD}" srcOrd="3" destOrd="0" presId="urn:microsoft.com/office/officeart/2005/8/layout/hProcess7"/>
    <dgm:cxn modelId="{E8FB25E5-2D86-4170-83FD-0E0DC2CD80F6}" type="presParOf" srcId="{07C66F42-ABD3-4462-B9B3-7B5473B3FCEE}" destId="{56BCB710-65F3-429C-BE05-F44D0A6ABD60}" srcOrd="4" destOrd="0" presId="urn:microsoft.com/office/officeart/2005/8/layout/hProcess7"/>
    <dgm:cxn modelId="{E5A1EC5C-2E01-4CF2-B9B3-017275F60139}" type="presParOf" srcId="{56BCB710-65F3-429C-BE05-F44D0A6ABD60}" destId="{9100F71B-8331-4EC1-A751-ADB588AA57C4}" srcOrd="0" destOrd="0" presId="urn:microsoft.com/office/officeart/2005/8/layout/hProcess7"/>
    <dgm:cxn modelId="{1B63AFE6-51FA-491E-905A-503EC8ABEC99}" type="presParOf" srcId="{56BCB710-65F3-429C-BE05-F44D0A6ABD60}" destId="{D521E0EE-9EA6-4264-956C-BFC1249B4503}" srcOrd="1" destOrd="0" presId="urn:microsoft.com/office/officeart/2005/8/layout/hProcess7"/>
    <dgm:cxn modelId="{3D6FE0EC-44D3-4C20-862E-84074CEFE87B}" type="presParOf" srcId="{56BCB710-65F3-429C-BE05-F44D0A6ABD60}" destId="{BFB76BEC-28E9-49A8-B833-55F970F21493}" srcOrd="2" destOrd="0" presId="urn:microsoft.com/office/officeart/2005/8/layout/hProcess7"/>
    <dgm:cxn modelId="{5274CE69-1B33-473B-A369-96E3950720FD}" type="presParOf" srcId="{07C66F42-ABD3-4462-B9B3-7B5473B3FCEE}" destId="{0FFC8294-6D87-4705-BC5E-47173439A12A}" srcOrd="5" destOrd="0" presId="urn:microsoft.com/office/officeart/2005/8/layout/hProcess7"/>
    <dgm:cxn modelId="{03DD3834-FEB9-4388-A937-8DC9C798F0FD}" type="presParOf" srcId="{07C66F42-ABD3-4462-B9B3-7B5473B3FCEE}" destId="{9D3A7FD7-4CEA-40C5-B5A0-D2D002C79AF0}" srcOrd="6" destOrd="0" presId="urn:microsoft.com/office/officeart/2005/8/layout/hProcess7"/>
    <dgm:cxn modelId="{98B1276F-DA95-49EB-81FA-857EADAE97EA}" type="presParOf" srcId="{9D3A7FD7-4CEA-40C5-B5A0-D2D002C79AF0}" destId="{3D07A5CB-39BD-43AA-82AD-F53194E5516A}" srcOrd="0" destOrd="0" presId="urn:microsoft.com/office/officeart/2005/8/layout/hProcess7"/>
    <dgm:cxn modelId="{6A6E54A0-4439-455B-BD85-965A58E1106B}" type="presParOf" srcId="{9D3A7FD7-4CEA-40C5-B5A0-D2D002C79AF0}" destId="{8F8E57AE-0FB9-4F24-B23B-6E3421C9D2CD}" srcOrd="1" destOrd="0" presId="urn:microsoft.com/office/officeart/2005/8/layout/hProcess7"/>
    <dgm:cxn modelId="{4378C15C-EEFE-4954-9FD3-BF6C2FAB9278}" type="presParOf" srcId="{9D3A7FD7-4CEA-40C5-B5A0-D2D002C79AF0}" destId="{9C2FE5A7-C8DE-4188-92B9-3C6D63E4BC4F}" srcOrd="2" destOrd="0" presId="urn:microsoft.com/office/officeart/2005/8/layout/hProcess7"/>
    <dgm:cxn modelId="{5022C00E-E253-40EA-9E93-861640E07134}" type="presParOf" srcId="{07C66F42-ABD3-4462-B9B3-7B5473B3FCEE}" destId="{5BEDAD15-FE57-4138-BCAD-BA554C121018}" srcOrd="7" destOrd="0" presId="urn:microsoft.com/office/officeart/2005/8/layout/hProcess7"/>
    <dgm:cxn modelId="{EAF5CEED-5D60-4D09-8B2A-52A5A6CFE55D}" type="presParOf" srcId="{07C66F42-ABD3-4462-B9B3-7B5473B3FCEE}" destId="{EB26F8D0-DEC8-4D49-800F-D29336E81EF5}" srcOrd="8" destOrd="0" presId="urn:microsoft.com/office/officeart/2005/8/layout/hProcess7"/>
    <dgm:cxn modelId="{D120B005-4F52-4468-9F46-AF3D962E2487}" type="presParOf" srcId="{EB26F8D0-DEC8-4D49-800F-D29336E81EF5}" destId="{0EB9A025-0436-4C15-99F9-0547694968D9}" srcOrd="0" destOrd="0" presId="urn:microsoft.com/office/officeart/2005/8/layout/hProcess7"/>
    <dgm:cxn modelId="{A26C9384-A052-4E7A-845F-CF873BAC5529}" type="presParOf" srcId="{EB26F8D0-DEC8-4D49-800F-D29336E81EF5}" destId="{787C1522-7B79-43F8-AF5C-459CF5C9C435}" srcOrd="1" destOrd="0" presId="urn:microsoft.com/office/officeart/2005/8/layout/hProcess7"/>
    <dgm:cxn modelId="{784F6EB8-B376-42AB-B1CD-D3BA84383304}" type="presParOf" srcId="{EB26F8D0-DEC8-4D49-800F-D29336E81EF5}" destId="{ADB04EFD-8670-4DA2-8B77-86E82565D2FB}" srcOrd="2" destOrd="0" presId="urn:microsoft.com/office/officeart/2005/8/layout/hProcess7"/>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2ADD9A-A0FE-47F7-A324-8AD7033E52F3}">
      <dsp:nvSpPr>
        <dsp:cNvPr id="0" name=""/>
        <dsp:cNvSpPr/>
      </dsp:nvSpPr>
      <dsp:spPr>
        <a:xfrm>
          <a:off x="4755" y="506749"/>
          <a:ext cx="2645272" cy="3174326"/>
        </a:xfrm>
        <a:prstGeom prst="roundRect">
          <a:avLst>
            <a:gd name="adj" fmla="val 5000"/>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endParaRPr lang="it-IT" sz="3000" kern="1200" dirty="0"/>
        </a:p>
      </dsp:txBody>
      <dsp:txXfrm rot="16200000">
        <a:off x="-1032191" y="1543695"/>
        <a:ext cx="2602948" cy="529054"/>
      </dsp:txXfrm>
    </dsp:sp>
    <dsp:sp modelId="{F31877EB-3046-47E9-9B0C-77D0A3E323AF}">
      <dsp:nvSpPr>
        <dsp:cNvPr id="0" name=""/>
        <dsp:cNvSpPr/>
      </dsp:nvSpPr>
      <dsp:spPr>
        <a:xfrm>
          <a:off x="533810" y="506749"/>
          <a:ext cx="1970727" cy="3174326"/>
        </a:xfrm>
        <a:prstGeom prst="rect">
          <a:avLst/>
        </a:prstGeom>
        <a:noFill/>
        <a:ln w="425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6012" rIns="0" bIns="0" numCol="1" spcCol="1270" anchor="t" anchorCtr="0">
          <a:noAutofit/>
        </a:bodyPr>
        <a:lstStyle/>
        <a:p>
          <a:pPr lvl="0" algn="l" defTabSz="1244600">
            <a:lnSpc>
              <a:spcPct val="90000"/>
            </a:lnSpc>
            <a:spcBef>
              <a:spcPct val="0"/>
            </a:spcBef>
            <a:spcAft>
              <a:spcPct val="35000"/>
            </a:spcAft>
          </a:pPr>
          <a:r>
            <a:rPr lang="it-IT" sz="2800" kern="1200" dirty="0" smtClean="0"/>
            <a:t>Legislatore 1942</a:t>
          </a:r>
        </a:p>
        <a:p>
          <a:pPr lvl="0" algn="l" defTabSz="1244600">
            <a:lnSpc>
              <a:spcPct val="90000"/>
            </a:lnSpc>
            <a:spcBef>
              <a:spcPct val="0"/>
            </a:spcBef>
            <a:spcAft>
              <a:spcPct val="35000"/>
            </a:spcAft>
          </a:pPr>
          <a:r>
            <a:rPr lang="it-IT" sz="1400" kern="1200" dirty="0" smtClean="0"/>
            <a:t>Reazione agli atti pregiudizievoli per i creditori concorsuali compiuti nel periodo sospetto</a:t>
          </a:r>
        </a:p>
        <a:p>
          <a:pPr lvl="0" algn="l" defTabSz="1244600">
            <a:lnSpc>
              <a:spcPct val="90000"/>
            </a:lnSpc>
            <a:spcBef>
              <a:spcPct val="0"/>
            </a:spcBef>
            <a:spcAft>
              <a:spcPct val="35000"/>
            </a:spcAft>
          </a:pPr>
          <a:endParaRPr lang="it-IT" sz="1400" kern="1200" dirty="0" smtClean="0"/>
        </a:p>
        <a:p>
          <a:pPr lvl="0" algn="l" defTabSz="1244600">
            <a:lnSpc>
              <a:spcPct val="90000"/>
            </a:lnSpc>
            <a:spcBef>
              <a:spcPct val="0"/>
            </a:spcBef>
            <a:spcAft>
              <a:spcPct val="35000"/>
            </a:spcAft>
          </a:pPr>
          <a:endParaRPr lang="it-IT" sz="800" kern="1200" dirty="0"/>
        </a:p>
      </dsp:txBody>
      <dsp:txXfrm>
        <a:off x="533810" y="506749"/>
        <a:ext cx="1970727" cy="3174326"/>
      </dsp:txXfrm>
    </dsp:sp>
    <dsp:sp modelId="{9100F71B-8331-4EC1-A751-ADB588AA57C4}">
      <dsp:nvSpPr>
        <dsp:cNvPr id="0" name=""/>
        <dsp:cNvSpPr/>
      </dsp:nvSpPr>
      <dsp:spPr>
        <a:xfrm>
          <a:off x="2603603" y="594519"/>
          <a:ext cx="2645272" cy="3174326"/>
        </a:xfrm>
        <a:prstGeom prst="roundRect">
          <a:avLst>
            <a:gd name="adj" fmla="val 5000"/>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2870" rIns="133350" bIns="0" numCol="1" spcCol="1270" anchor="t" anchorCtr="0">
          <a:noAutofit/>
        </a:bodyPr>
        <a:lstStyle/>
        <a:p>
          <a:pPr lvl="0" algn="r" defTabSz="1333500">
            <a:lnSpc>
              <a:spcPct val="90000"/>
            </a:lnSpc>
            <a:spcBef>
              <a:spcPct val="0"/>
            </a:spcBef>
            <a:spcAft>
              <a:spcPct val="35000"/>
            </a:spcAft>
          </a:pPr>
          <a:endParaRPr lang="it-IT" sz="3000" kern="1200" dirty="0"/>
        </a:p>
      </dsp:txBody>
      <dsp:txXfrm rot="16200000">
        <a:off x="1566656" y="1631465"/>
        <a:ext cx="2602948" cy="529054"/>
      </dsp:txXfrm>
    </dsp:sp>
    <dsp:sp modelId="{17BCD7BC-B0DA-4E01-81B2-227103CE1B12}">
      <dsp:nvSpPr>
        <dsp:cNvPr id="0" name=""/>
        <dsp:cNvSpPr/>
      </dsp:nvSpPr>
      <dsp:spPr>
        <a:xfrm rot="5400000">
          <a:off x="2522524" y="3030358"/>
          <a:ext cx="466629" cy="396790"/>
        </a:xfrm>
        <a:prstGeom prst="flowChartExtract">
          <a:avLst/>
        </a:prstGeom>
        <a:solidFill>
          <a:schemeClr val="lt1">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B76BEC-28E9-49A8-B833-55F970F21493}">
      <dsp:nvSpPr>
        <dsp:cNvPr id="0" name=""/>
        <dsp:cNvSpPr/>
      </dsp:nvSpPr>
      <dsp:spPr>
        <a:xfrm>
          <a:off x="3132658" y="594519"/>
          <a:ext cx="1970727" cy="3174326"/>
        </a:xfrm>
        <a:prstGeom prst="rect">
          <a:avLst/>
        </a:prstGeom>
        <a:noFill/>
        <a:ln w="425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2583" rIns="0" bIns="0" numCol="1" spcCol="1270" anchor="t" anchorCtr="0">
          <a:noAutofit/>
        </a:bodyPr>
        <a:lstStyle/>
        <a:p>
          <a:pPr lvl="0" algn="l" defTabSz="1200150">
            <a:lnSpc>
              <a:spcPct val="90000"/>
            </a:lnSpc>
            <a:spcBef>
              <a:spcPct val="0"/>
            </a:spcBef>
            <a:spcAft>
              <a:spcPct val="35000"/>
            </a:spcAft>
          </a:pPr>
          <a:r>
            <a:rPr lang="it-IT" sz="2700" kern="1200" dirty="0" smtClean="0"/>
            <a:t>Legislatore </a:t>
          </a:r>
        </a:p>
        <a:p>
          <a:pPr lvl="0" algn="l" defTabSz="1200150">
            <a:lnSpc>
              <a:spcPct val="90000"/>
            </a:lnSpc>
            <a:spcBef>
              <a:spcPct val="0"/>
            </a:spcBef>
            <a:spcAft>
              <a:spcPct val="35000"/>
            </a:spcAft>
          </a:pPr>
          <a:r>
            <a:rPr lang="it-IT" sz="2700" kern="1200" dirty="0" smtClean="0"/>
            <a:t>2005-2006</a:t>
          </a:r>
        </a:p>
        <a:p>
          <a:pPr lvl="0" algn="l" defTabSz="1200150">
            <a:lnSpc>
              <a:spcPct val="90000"/>
            </a:lnSpc>
            <a:spcBef>
              <a:spcPct val="0"/>
            </a:spcBef>
            <a:spcAft>
              <a:spcPct val="35000"/>
            </a:spcAft>
          </a:pPr>
          <a:r>
            <a:rPr lang="it-IT" sz="1600" kern="1200" dirty="0" smtClean="0"/>
            <a:t>Limitazione all’operatività dell’art. 67 </a:t>
          </a:r>
          <a:r>
            <a:rPr lang="it-IT" sz="1600" kern="1200" dirty="0" err="1" smtClean="0"/>
            <a:t>l.f.</a:t>
          </a:r>
          <a:r>
            <a:rPr lang="it-IT" sz="1600" kern="1200" dirty="0" smtClean="0"/>
            <a:t> ed introduzione delle esenzioni al 3° comma</a:t>
          </a:r>
        </a:p>
      </dsp:txBody>
      <dsp:txXfrm>
        <a:off x="3132658" y="594519"/>
        <a:ext cx="1970727" cy="3174326"/>
      </dsp:txXfrm>
    </dsp:sp>
    <dsp:sp modelId="{0EB9A025-0436-4C15-99F9-0547694968D9}">
      <dsp:nvSpPr>
        <dsp:cNvPr id="0" name=""/>
        <dsp:cNvSpPr/>
      </dsp:nvSpPr>
      <dsp:spPr>
        <a:xfrm>
          <a:off x="5480469" y="506749"/>
          <a:ext cx="2698336" cy="3119252"/>
        </a:xfrm>
        <a:prstGeom prst="roundRect">
          <a:avLst>
            <a:gd name="adj" fmla="val 5000"/>
          </a:avLst>
        </a:prstGeom>
        <a:solidFill>
          <a:schemeClr val="accent1">
            <a:hueOff val="0"/>
            <a:satOff val="0"/>
            <a:lumOff val="0"/>
            <a:alphaOff val="0"/>
          </a:schemeClr>
        </a:solidFill>
        <a:ln w="425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106299" rIns="137795" bIns="0" numCol="1" spcCol="1270" anchor="t" anchorCtr="0">
          <a:noAutofit/>
        </a:bodyPr>
        <a:lstStyle/>
        <a:p>
          <a:pPr lvl="0" algn="r" defTabSz="1377950">
            <a:lnSpc>
              <a:spcPct val="90000"/>
            </a:lnSpc>
            <a:spcBef>
              <a:spcPct val="0"/>
            </a:spcBef>
            <a:spcAft>
              <a:spcPct val="35000"/>
            </a:spcAft>
          </a:pPr>
          <a:endParaRPr lang="it-IT" sz="3100" kern="1200" dirty="0"/>
        </a:p>
      </dsp:txBody>
      <dsp:txXfrm rot="16200000">
        <a:off x="4471409" y="1515808"/>
        <a:ext cx="2557786" cy="539667"/>
      </dsp:txXfrm>
    </dsp:sp>
    <dsp:sp modelId="{8F8E57AE-0FB9-4F24-B23B-6E3421C9D2CD}">
      <dsp:nvSpPr>
        <dsp:cNvPr id="0" name=""/>
        <dsp:cNvSpPr/>
      </dsp:nvSpPr>
      <dsp:spPr>
        <a:xfrm rot="5400000">
          <a:off x="5260381" y="3030358"/>
          <a:ext cx="466629" cy="396790"/>
        </a:xfrm>
        <a:prstGeom prst="flowChartExtract">
          <a:avLst/>
        </a:prstGeom>
        <a:solidFill>
          <a:schemeClr val="lt1">
            <a:hueOff val="0"/>
            <a:satOff val="0"/>
            <a:lumOff val="0"/>
            <a:alphaOff val="0"/>
          </a:schemeClr>
        </a:solidFill>
        <a:ln w="425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DB04EFD-8670-4DA2-8B77-86E82565D2FB}">
      <dsp:nvSpPr>
        <dsp:cNvPr id="0" name=""/>
        <dsp:cNvSpPr/>
      </dsp:nvSpPr>
      <dsp:spPr>
        <a:xfrm>
          <a:off x="6016289" y="506749"/>
          <a:ext cx="2010260" cy="3119252"/>
        </a:xfrm>
        <a:prstGeom prst="rect">
          <a:avLst/>
        </a:prstGeom>
        <a:noFill/>
        <a:ln w="425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96012" rIns="0" bIns="0" numCol="1" spcCol="1270" anchor="t" anchorCtr="0">
          <a:noAutofit/>
        </a:bodyPr>
        <a:lstStyle/>
        <a:p>
          <a:pPr lvl="0" algn="l" defTabSz="1244600">
            <a:lnSpc>
              <a:spcPct val="90000"/>
            </a:lnSpc>
            <a:spcBef>
              <a:spcPct val="0"/>
            </a:spcBef>
            <a:spcAft>
              <a:spcPct val="35000"/>
            </a:spcAft>
          </a:pPr>
          <a:r>
            <a:rPr lang="it-IT" sz="2800" kern="1200" dirty="0" smtClean="0"/>
            <a:t>Legislatore 2012</a:t>
          </a:r>
        </a:p>
        <a:p>
          <a:pPr lvl="0" algn="l" defTabSz="1244600">
            <a:lnSpc>
              <a:spcPct val="90000"/>
            </a:lnSpc>
            <a:spcBef>
              <a:spcPct val="0"/>
            </a:spcBef>
            <a:spcAft>
              <a:spcPct val="35000"/>
            </a:spcAft>
          </a:pPr>
          <a:r>
            <a:rPr lang="it-IT" sz="1600" kern="1200" dirty="0" smtClean="0"/>
            <a:t>In linea con il </a:t>
          </a:r>
          <a:r>
            <a:rPr lang="it-IT" sz="1600" i="1" u="none" kern="1200" dirty="0" err="1" smtClean="0"/>
            <a:t>favor</a:t>
          </a:r>
          <a:r>
            <a:rPr lang="it-IT" sz="1600" i="1" u="none" kern="1200" dirty="0" smtClean="0"/>
            <a:t> </a:t>
          </a:r>
          <a:r>
            <a:rPr lang="it-IT" sz="1600" i="0" u="none" kern="1200" dirty="0" smtClean="0"/>
            <a:t>per le soluzioni concordate di superamento della crisi, esenzioni degli atti compiuti in esecuzione di dette soluzioni</a:t>
          </a:r>
        </a:p>
        <a:p>
          <a:pPr lvl="0" algn="l" defTabSz="1244600">
            <a:lnSpc>
              <a:spcPct val="90000"/>
            </a:lnSpc>
            <a:spcBef>
              <a:spcPct val="0"/>
            </a:spcBef>
            <a:spcAft>
              <a:spcPct val="35000"/>
            </a:spcAft>
          </a:pPr>
          <a:endParaRPr lang="it-IT" sz="1600" kern="1200" dirty="0"/>
        </a:p>
      </dsp:txBody>
      <dsp:txXfrm>
        <a:off x="6016289" y="506749"/>
        <a:ext cx="2010260" cy="3119252"/>
      </dsp:txXfrm>
    </dsp:sp>
  </dsp:spTree>
</dsp:drawing>
</file>

<file path=ppt/diagrams/layout1.xml><?xml version="1.0" encoding="utf-8"?>
<dgm:layoutDef xmlns:dgm="http://schemas.openxmlformats.org/drawingml/2006/diagram" xmlns:a="http://schemas.openxmlformats.org/drawingml/2006/main" uniqueId="urn:microsoft.com/office/officeart/2005/8/layout/hProcess7">
  <dgm:title val=""/>
  <dgm:desc val=""/>
  <dgm:catLst>
    <dgm:cat type="process" pri="21000"/>
    <dgm:cat type="list" pri="9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2" destOrd="0"/>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h" for="ch" forName="compositeNode" refType="h"/>
      <dgm:constr type="w" for="ch" forName="compositeNode" refType="w"/>
      <dgm:constr type="w" for="ch" forName="hSp" refType="w" refFor="ch" refForName="compositeNode" fact="-0.035"/>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parentNode" op="equ"/>
      <dgm:constr type="primFontSz" for="des" forName="childNode" op="equ"/>
    </dgm:constrLst>
    <dgm:ruleLst/>
    <dgm:forEach name="Name4" axis="ch" ptType="node">
      <dgm:layoutNode name="compositeNode">
        <dgm:varLst>
          <dgm:bulletEnabled val="1"/>
        </dgm:varLst>
        <dgm:alg type="composite"/>
        <dgm:choose name="Name5">
          <dgm:if name="Name6" func="var" arg="dir" op="equ" val="norm">
            <dgm:constrLst>
              <dgm:constr type="h" refType="w" op="lte" fact="1.2"/>
              <dgm:constr type="w" for="ch" forName="bgRect" refType="w"/>
              <dgm:constr type="h" for="ch" forName="bgRect" refType="h"/>
              <dgm:constr type="t" for="ch" forName="bgRect"/>
              <dgm:constr type="l" for="ch" forName="bgRect"/>
              <dgm:constr type="w" for="ch" forName="parentNode" refType="w" refFor="ch" refForName="bgRect" fact="0.2"/>
              <dgm:constr type="h" for="ch" forName="parentNode" refType="h" fact="0.82"/>
              <dgm:constr type="t" for="ch" forName="parentNode"/>
              <dgm:constr type="l" for="ch" forName="parentNode"/>
              <dgm:constr type="r" for="ch" forName="childNode" refType="r" refFor="ch" refForName="bgRect" fact="0.945"/>
              <dgm:constr type="h" for="ch" forName="childNode" refType="h" refFor="ch" refForName="bgRect" op="equ"/>
              <dgm:constr type="t" for="ch" forName="childNode"/>
              <dgm:constr type="l" for="ch" forName="childNode" refType="r" refFor="ch" refForName="parentNode"/>
            </dgm:constrLst>
          </dgm:if>
          <dgm:else name="Name7">
            <dgm:constrLst>
              <dgm:constr type="h" refType="w" op="lte" fact="1.2"/>
              <dgm:constr type="w" for="ch" forName="bgRect" refType="w"/>
              <dgm:constr type="h" for="ch" forName="bgRect" refType="h"/>
              <dgm:constr type="t" for="ch" forName="bgRect"/>
              <dgm:constr type="r" for="ch" forName="bgRect" refType="w"/>
              <dgm:constr type="w" for="ch" forName="parentNode" refType="w" refFor="ch" refForName="bgRect" fact="0.2"/>
              <dgm:constr type="h" for="ch" forName="parentNode" refType="h" fact="0.82"/>
              <dgm:constr type="t" for="ch" forName="parentNode"/>
              <dgm:constr type="r" for="ch" forName="parentNode" refType="w"/>
              <dgm:constr type="h" for="ch" forName="childNode" refType="h" refFor="ch" refForName="bgRect"/>
              <dgm:constr type="t" for="ch" forName="childNode"/>
              <dgm:constr type="r" for="ch" forName="childNode" refType="l" refFor="ch" refForName="parentNode"/>
              <dgm:constr type="l" for="ch" forName="childNode" refType="w" refFor="ch" refForName="bgRect" fact="0.055"/>
            </dgm:constrLst>
          </dgm:else>
        </dgm:choose>
        <dgm:ruleLst>
          <dgm:rule type="w" for="ch" forName="childNode" val="NaN" fact="NaN" max="30"/>
        </dgm:ruleLst>
        <dgm:layoutNode name="bgRect" styleLbl="node1">
          <dgm:alg type="sp"/>
          <dgm:shape xmlns:r="http://schemas.openxmlformats.org/officeDocument/2006/relationships" type="roundRect" r:blip="" zOrderOff="-1">
            <dgm:adjLst>
              <dgm:adj idx="1" val="0.05"/>
            </dgm:adjLst>
          </dgm:shape>
          <dgm:presOf axis="self"/>
          <dgm:constrLst/>
          <dgm:ruleLst/>
        </dgm:layoutNode>
        <dgm:layoutNode name="parentNode" styleLbl="node1">
          <dgm:varLst>
            <dgm:chMax val="0"/>
            <dgm:bulletEnabled val="1"/>
          </dgm:varLst>
          <dgm:presOf axis="self"/>
          <dgm:choose name="Name8">
            <dgm:if name="Name9" func="var" arg="dir" op="equ" val="norm">
              <dgm:alg type="tx">
                <dgm:param type="autoTxRot" val="grav"/>
                <dgm:param type="txAnchorVert" val="t"/>
                <dgm:param type="parTxLTRAlign" val="r"/>
                <dgm:param type="parTxRTLAlign" val="r"/>
              </dgm:alg>
              <dgm:shape xmlns:r="http://schemas.openxmlformats.org/officeDocument/2006/relationships" rot="270" type="rect" r:blip="" hideGeom="1">
                <dgm:adjLst/>
              </dgm:shape>
              <dgm:constrLst>
                <dgm:constr type="primFontSz" val="65"/>
                <dgm:constr type="lMarg"/>
                <dgm:constr type="rMarg" refType="primFontSz" fact="0.35"/>
                <dgm:constr type="tMarg" refType="primFontSz" fact="0.27"/>
                <dgm:constr type="bMarg"/>
              </dgm:constrLst>
            </dgm:if>
            <dgm:else name="Name10">
              <dgm:alg type="tx">
                <dgm:param type="autoTxRot" val="grav"/>
                <dgm:param type="txAnchorVert" val="t"/>
                <dgm:param type="parTxLTRAlign" val="l"/>
                <dgm:param type="parTxRTLAlign" val="l"/>
              </dgm:alg>
              <dgm:shape xmlns:r="http://schemas.openxmlformats.org/officeDocument/2006/relationships" rot="90" type="rect" r:blip="" hideGeom="1">
                <dgm:adjLst/>
              </dgm:shape>
              <dgm:constrLst>
                <dgm:constr type="primFontSz" val="65"/>
                <dgm:constr type="lMarg" refType="primFontSz" fact="0.35"/>
                <dgm:constr type="rMarg"/>
                <dgm:constr type="tMarg" refType="primFontSz" fact="0.27"/>
                <dgm:constr type="bMarg"/>
              </dgm:constrLst>
            </dgm:else>
          </dgm:choose>
          <dgm:ruleLst>
            <dgm:rule type="primFontSz" val="5" fact="NaN" max="NaN"/>
          </dgm:ruleLst>
        </dgm:layoutNode>
        <dgm:choose name="Name11">
          <dgm:if name="Name12" axis="ch" ptType="node" func="cnt" op="gte" val="1">
            <dgm:layoutNode name="childNode" styleLbl="node1" moveWith="bgRect">
              <dgm:varLst>
                <dgm:bulletEnabled val="1"/>
              </dgm:varLst>
              <dgm:alg type="tx">
                <dgm:param type="parTxLTRAlign" val="l"/>
                <dgm:param type="parTxRTLAlign" val="r"/>
                <dgm:param type="txAnchorVert" val="t"/>
              </dgm:alg>
              <dgm:shape xmlns:r="http://schemas.openxmlformats.org/officeDocument/2006/relationships" type="rect" r:blip="" hideGeom="1">
                <dgm:adjLst/>
              </dgm:shape>
              <dgm:presOf axis="des" ptType="node"/>
              <dgm:constrLst>
                <dgm:constr type="primFontSz" val="65"/>
                <dgm:constr type="lMarg"/>
                <dgm:constr type="bMarg"/>
                <dgm:constr type="tMarg" refType="primFontSz" fact="0.27"/>
                <dgm:constr type="rMarg"/>
              </dgm:constrLst>
              <dgm:ruleLst>
                <dgm:rule type="primFontSz" val="5" fact="NaN" max="NaN"/>
              </dgm:ruleLst>
            </dgm:layoutNode>
          </dgm:if>
          <dgm:else name="Name13"/>
        </dgm:choose>
      </dgm:layoutNode>
      <dgm:forEach name="Name14" axis="followSib" ptType="sibTrans" cnt="1">
        <dgm:layoutNode name="hSp">
          <dgm:alg type="sp"/>
          <dgm:shape xmlns:r="http://schemas.openxmlformats.org/officeDocument/2006/relationships" r:blip="">
            <dgm:adjLst/>
          </dgm:shape>
          <dgm:presOf/>
          <dgm:constrLst/>
          <dgm:ruleLst/>
        </dgm:layoutNode>
        <dgm:layoutNode name="vProcSp" moveWith="bgRect">
          <dgm:alg type="lin">
            <dgm:param type="linDir" val="fromT"/>
          </dgm:alg>
          <dgm:shape xmlns:r="http://schemas.openxmlformats.org/officeDocument/2006/relationships" r:blip="">
            <dgm:adjLst/>
          </dgm:shape>
          <dgm:presOf/>
          <dgm:constrLst>
            <dgm:constr type="w" for="ch" forName="vSp1" refType="w"/>
            <dgm:constr type="w" for="ch" forName="simulatedConn" refType="w"/>
            <dgm:constr type="w" for="ch" forName="vSp2" refType="w"/>
          </dgm:constrLst>
          <dgm:ruleLst/>
          <dgm:layoutNode name="vSp1">
            <dgm:alg type="sp"/>
            <dgm:shape xmlns:r="http://schemas.openxmlformats.org/officeDocument/2006/relationships" r:blip="">
              <dgm:adjLst/>
            </dgm:shape>
            <dgm:presOf/>
            <dgm:constrLst/>
            <dgm:ruleLst/>
          </dgm:layoutNode>
          <dgm:layoutNode name="simulatedConn" styleLbl="solidFgAcc1">
            <dgm:alg type="sp"/>
            <dgm:choose name="Name15">
              <dgm:if name="Name16" func="var" arg="dir" op="equ" val="norm">
                <dgm:shape xmlns:r="http://schemas.openxmlformats.org/officeDocument/2006/relationships" rot="90" type="flowChartExtract" r:blip="">
                  <dgm:adjLst/>
                </dgm:shape>
              </dgm:if>
              <dgm:else name="Name17">
                <dgm:shape xmlns:r="http://schemas.openxmlformats.org/officeDocument/2006/relationships" rot="-90" type="flowChartExtract" r:blip="">
                  <dgm:adjLst/>
                </dgm:shape>
              </dgm:else>
            </dgm:choose>
            <dgm:presOf/>
            <dgm:constrLst/>
            <dgm:ruleLst/>
          </dgm:layoutNode>
          <dgm:layoutNode name="vSp2">
            <dgm:alg type="sp"/>
            <dgm:shape xmlns:r="http://schemas.openxmlformats.org/officeDocument/2006/relationships" r:blip="">
              <dgm:adjLst/>
            </dgm:shape>
            <dgm:presOf/>
            <dgm:constrLst/>
            <dgm:ruleLst/>
          </dgm:layoutNode>
        </dgm:layoutNode>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E19AC8F-D123-4CD9-B616-ABC801C2F66E}" type="datetimeFigureOut">
              <a:rPr lang="it-IT" smtClean="0"/>
              <a:t>10/03/2016</a:t>
            </a:fld>
            <a:endParaRPr lang="it-IT"/>
          </a:p>
        </p:txBody>
      </p:sp>
      <p:sp>
        <p:nvSpPr>
          <p:cNvPr id="4" name="Segnaposto piè di pagina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a:lvl1pPr>
          </a:lstStyle>
          <a:p>
            <a:endParaRPr lang="it-IT"/>
          </a:p>
        </p:txBody>
      </p:sp>
      <p:sp>
        <p:nvSpPr>
          <p:cNvPr id="5" name="Segnaposto numero diapositiva 4"/>
          <p:cNvSpPr>
            <a:spLocks noGrp="1"/>
          </p:cNvSpPr>
          <p:nvPr>
            <p:ph type="sldNum" sz="quarter" idx="3"/>
          </p:nvPr>
        </p:nvSpPr>
        <p:spPr>
          <a:xfrm>
            <a:off x="3849688" y="9428163"/>
            <a:ext cx="2946400" cy="496887"/>
          </a:xfrm>
          <a:prstGeom prst="rect">
            <a:avLst/>
          </a:prstGeom>
        </p:spPr>
        <p:txBody>
          <a:bodyPr vert="horz" lIns="91440" tIns="45720" rIns="91440" bIns="45720" rtlCol="0" anchor="b"/>
          <a:lstStyle>
            <a:lvl1pPr algn="r">
              <a:defRPr sz="1200"/>
            </a:lvl1pPr>
          </a:lstStyle>
          <a:p>
            <a:fld id="{20D03297-D755-4884-BF9A-DCF4C7B3A809}" type="slidenum">
              <a:rPr lang="it-IT" smtClean="0"/>
              <a:t>‹N›</a:t>
            </a:fld>
            <a:endParaRPr lang="it-IT"/>
          </a:p>
        </p:txBody>
      </p:sp>
    </p:spTree>
    <p:extLst>
      <p:ext uri="{BB962C8B-B14F-4D97-AF65-F5344CB8AC3E}">
        <p14:creationId xmlns:p14="http://schemas.microsoft.com/office/powerpoint/2010/main" val="281661682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2859C828-C4F4-4585-8D41-CFC8C208744D}" type="datetimeFigureOut">
              <a:rPr lang="it-IT" smtClean="0"/>
              <a:t>10/03/2016</a:t>
            </a:fld>
            <a:endParaRPr lang="it-IT"/>
          </a:p>
        </p:txBody>
      </p:sp>
      <p:sp>
        <p:nvSpPr>
          <p:cNvPr id="4" name="Segnaposto immagine diapositiva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6" name="Segnaposto piè di pagina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B079DCF-2C88-454A-AB69-5F809537A9E5}" type="slidenum">
              <a:rPr lang="it-IT" smtClean="0"/>
              <a:t>‹N›</a:t>
            </a:fld>
            <a:endParaRPr lang="it-IT"/>
          </a:p>
        </p:txBody>
      </p:sp>
    </p:spTree>
    <p:extLst>
      <p:ext uri="{BB962C8B-B14F-4D97-AF65-F5344CB8AC3E}">
        <p14:creationId xmlns:p14="http://schemas.microsoft.com/office/powerpoint/2010/main" val="41849435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10"/>
          </p:nvPr>
        </p:nvSpPr>
        <p:spPr/>
        <p:txBody>
          <a:bodyPr/>
          <a:lstStyle/>
          <a:p>
            <a:fld id="{BB079DCF-2C88-454A-AB69-5F809537A9E5}" type="slidenum">
              <a:rPr lang="it-IT" smtClean="0"/>
              <a:t>4</a:t>
            </a:fld>
            <a:endParaRPr lang="it-IT"/>
          </a:p>
        </p:txBody>
      </p:sp>
    </p:spTree>
    <p:extLst>
      <p:ext uri="{BB962C8B-B14F-4D97-AF65-F5344CB8AC3E}">
        <p14:creationId xmlns:p14="http://schemas.microsoft.com/office/powerpoint/2010/main" val="30188806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5" name="Rettangolo arrotondato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ttangolo arrotondato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olo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it-IT" smtClean="0"/>
              <a:t>Fare clic per modificare lo stile del titolo</a:t>
            </a:r>
            <a:endParaRPr kumimoji="0" lang="en-US"/>
          </a:p>
        </p:txBody>
      </p:sp>
      <p:sp>
        <p:nvSpPr>
          <p:cNvPr id="20" name="Sottotitolo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sp>
        <p:nvSpPr>
          <p:cNvPr id="19" name="Segnaposto data 18"/>
          <p:cNvSpPr>
            <a:spLocks noGrp="1"/>
          </p:cNvSpPr>
          <p:nvPr>
            <p:ph type="dt" sz="half" idx="10"/>
          </p:nvPr>
        </p:nvSpPr>
        <p:spPr/>
        <p:txBody>
          <a:bodyPr/>
          <a:lstStyle>
            <a:extLst/>
          </a:lstStyle>
          <a:p>
            <a:fld id="{C57378EF-F500-481C-A32D-398F2522E017}" type="datetime1">
              <a:rPr lang="it-IT" smtClean="0"/>
              <a:t>10/03/2016</a:t>
            </a:fld>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11" name="Segnaposto numero diapositiva 10"/>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502920" y="4983480"/>
            <a:ext cx="8183880" cy="1051560"/>
          </a:xfrm>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502920" y="530352"/>
            <a:ext cx="8183880" cy="4187952"/>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F393FFC8-3FE5-4F26-9375-010BA68812EA}" type="datetime1">
              <a:rPr lang="it-IT" smtClean="0"/>
              <a:t>10/03/2016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533404"/>
            <a:ext cx="1981200" cy="5257799"/>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533400" y="533402"/>
            <a:ext cx="5943600" cy="5257801"/>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9AA47CA4-B360-4648-AA57-1DEEEE7EF305}" type="datetime1">
              <a:rPr lang="it-IT" smtClean="0"/>
              <a:t>10/03/2016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5" name="Rettangolo arrotondato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0" name="Rettangolo arrotondato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5" name="Titolo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it-IT" smtClean="0"/>
              <a:t>Fare clic per modificare lo stile del titolo</a:t>
            </a:r>
            <a:endParaRPr kumimoji="0" lang="en-US"/>
          </a:p>
        </p:txBody>
      </p:sp>
      <p:sp>
        <p:nvSpPr>
          <p:cNvPr id="20" name="Sottotitolo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it-IT" smtClean="0"/>
              <a:t>Fare clic per modificare lo stile del sottotitolo dello schema</a:t>
            </a:r>
            <a:endParaRPr kumimoji="0" lang="en-US"/>
          </a:p>
        </p:txBody>
      </p:sp>
      <p:sp>
        <p:nvSpPr>
          <p:cNvPr id="19" name="Segnaposto data 18"/>
          <p:cNvSpPr>
            <a:spLocks noGrp="1"/>
          </p:cNvSpPr>
          <p:nvPr>
            <p:ph type="dt" sz="half" idx="10"/>
          </p:nvPr>
        </p:nvSpPr>
        <p:spPr/>
        <p:txBody>
          <a:bodyPr/>
          <a:lstStyle>
            <a:extLst/>
          </a:lstStyle>
          <a:p>
            <a:fld id="{C57378EF-F500-481C-A32D-398F2522E017}" type="datetime1">
              <a:rPr lang="it-IT" smtClean="0">
                <a:solidFill>
                  <a:srgbClr val="E3DED1">
                    <a:shade val="50000"/>
                  </a:srgbClr>
                </a:solidFill>
              </a:rPr>
              <a:pPr/>
              <a:t>10/03/2016</a:t>
            </a:fld>
            <a:endParaRPr lang="it-IT">
              <a:solidFill>
                <a:srgbClr val="E3DED1">
                  <a:shade val="50000"/>
                </a:srgbClr>
              </a:solidFill>
            </a:endParaRPr>
          </a:p>
        </p:txBody>
      </p:sp>
      <p:sp>
        <p:nvSpPr>
          <p:cNvPr id="8" name="Segnaposto piè di pagina 7"/>
          <p:cNvSpPr>
            <a:spLocks noGrp="1"/>
          </p:cNvSpPr>
          <p:nvPr>
            <p:ph type="ftr" sz="quarter" idx="11"/>
          </p:nvPr>
        </p:nvSpPr>
        <p:spPr/>
        <p:txBody>
          <a:bodyPr/>
          <a:lstStyle>
            <a:extLst/>
          </a:lstStyle>
          <a:p>
            <a:endParaRPr lang="it-IT">
              <a:solidFill>
                <a:srgbClr val="E3DED1">
                  <a:shade val="50000"/>
                </a:srgbClr>
              </a:solidFill>
            </a:endParaRPr>
          </a:p>
        </p:txBody>
      </p:sp>
      <p:sp>
        <p:nvSpPr>
          <p:cNvPr id="11" name="Segnaposto numero diapositiva 10"/>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253315835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502920" y="4983480"/>
            <a:ext cx="8183880" cy="1051560"/>
          </a:xfrm>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idx="1"/>
          </p:nvPr>
        </p:nvSpPr>
        <p:spPr>
          <a:xfrm>
            <a:off x="502920" y="530352"/>
            <a:ext cx="8183880" cy="4187952"/>
          </a:xfrm>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7938DC94-0721-4905-BFC2-B30E3F309040}" type="datetime1">
              <a:rPr lang="it-IT" smtClean="0">
                <a:solidFill>
                  <a:srgbClr val="E3DED1">
                    <a:shade val="50000"/>
                  </a:srgbClr>
                </a:solidFill>
              </a:rPr>
              <a:pPr/>
              <a:t>10/03/2016</a:t>
            </a:fld>
            <a:endParaRPr lang="it-IT">
              <a:solidFill>
                <a:srgbClr val="E3DED1">
                  <a:shade val="50000"/>
                </a:srgbClr>
              </a:solidFill>
            </a:endParaRPr>
          </a:p>
        </p:txBody>
      </p:sp>
      <p:sp>
        <p:nvSpPr>
          <p:cNvPr id="5" name="Segnaposto piè di pagina 4"/>
          <p:cNvSpPr>
            <a:spLocks noGrp="1"/>
          </p:cNvSpPr>
          <p:nvPr>
            <p:ph type="ftr" sz="quarter" idx="11"/>
          </p:nvPr>
        </p:nvSpPr>
        <p:spPr/>
        <p:txBody>
          <a:bodyPr/>
          <a:lstStyle>
            <a:extLst/>
          </a:lstStyle>
          <a:p>
            <a:endParaRPr lang="it-IT">
              <a:solidFill>
                <a:srgbClr val="E3DED1">
                  <a:shade val="50000"/>
                </a:srgbClr>
              </a:solidFill>
            </a:endParaRPr>
          </a:p>
        </p:txBody>
      </p:sp>
      <p:sp>
        <p:nvSpPr>
          <p:cNvPr id="6" name="Segnaposto numero diapositiva 5"/>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1907236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14" name="Rettangolo arrotondato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Rettangolo arrotondato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olo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fld id="{164AB4BE-2E03-4134-8FDE-228716AC8CD2}" type="datetime1">
              <a:rPr lang="it-IT" smtClean="0">
                <a:solidFill>
                  <a:srgbClr val="E3DED1">
                    <a:shade val="50000"/>
                  </a:srgbClr>
                </a:solidFill>
              </a:rPr>
              <a:pPr/>
              <a:t>10/03/2016</a:t>
            </a:fld>
            <a:endParaRPr lang="it-IT">
              <a:solidFill>
                <a:srgbClr val="E3DED1">
                  <a:shade val="50000"/>
                </a:srgbClr>
              </a:solidFill>
            </a:endParaRPr>
          </a:p>
        </p:txBody>
      </p:sp>
      <p:sp>
        <p:nvSpPr>
          <p:cNvPr id="5" name="Segnaposto piè di pagina 4"/>
          <p:cNvSpPr>
            <a:spLocks noGrp="1"/>
          </p:cNvSpPr>
          <p:nvPr>
            <p:ph type="ftr" sz="quarter" idx="11"/>
          </p:nvPr>
        </p:nvSpPr>
        <p:spPr/>
        <p:txBody>
          <a:bodyPr/>
          <a:lstStyle>
            <a:extLst/>
          </a:lstStyle>
          <a:p>
            <a:endParaRPr lang="it-IT">
              <a:solidFill>
                <a:srgbClr val="E3DED1">
                  <a:shade val="50000"/>
                </a:srgbClr>
              </a:solidFill>
            </a:endParaRPr>
          </a:p>
        </p:txBody>
      </p:sp>
      <p:sp>
        <p:nvSpPr>
          <p:cNvPr id="6" name="Segnaposto numero diapositiva 5"/>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1729322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ADD4EBE5-4720-4F52-9F23-1E8D76FEF40C}" type="datetime1">
              <a:rPr lang="it-IT" smtClean="0">
                <a:solidFill>
                  <a:srgbClr val="E3DED1">
                    <a:shade val="50000"/>
                  </a:srgbClr>
                </a:solidFill>
              </a:rPr>
              <a:pPr/>
              <a:t>10/03/2016</a:t>
            </a:fld>
            <a:endParaRPr lang="it-IT">
              <a:solidFill>
                <a:srgbClr val="E3DED1">
                  <a:shade val="50000"/>
                </a:srgbClr>
              </a:solidFill>
            </a:endParaRPr>
          </a:p>
        </p:txBody>
      </p:sp>
      <p:sp>
        <p:nvSpPr>
          <p:cNvPr id="6" name="Segnaposto piè di pagina 5"/>
          <p:cNvSpPr>
            <a:spLocks noGrp="1"/>
          </p:cNvSpPr>
          <p:nvPr>
            <p:ph type="ftr" sz="quarter" idx="11"/>
          </p:nvPr>
        </p:nvSpPr>
        <p:spPr/>
        <p:txBody>
          <a:bodyPr/>
          <a:lstStyle>
            <a:extLst/>
          </a:lstStyle>
          <a:p>
            <a:endParaRPr lang="it-IT">
              <a:solidFill>
                <a:srgbClr val="E3DED1">
                  <a:shade val="50000"/>
                </a:srgbClr>
              </a:solidFill>
            </a:endParaRPr>
          </a:p>
        </p:txBody>
      </p:sp>
      <p:sp>
        <p:nvSpPr>
          <p:cNvPr id="7" name="Segnaposto numero diapositiva 6"/>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28811964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502920" y="4983480"/>
            <a:ext cx="8183880" cy="1051560"/>
          </a:xfrm>
        </p:spPr>
        <p:txBody>
          <a:bodyPr anchor="b"/>
          <a:lstStyle>
            <a:lvl1pPr>
              <a:defRPr b="1"/>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8DAA6E4E-D9EA-4C3C-A8D5-BBC266230F85}" type="datetime1">
              <a:rPr lang="it-IT" smtClean="0">
                <a:solidFill>
                  <a:srgbClr val="E3DED1">
                    <a:shade val="50000"/>
                  </a:srgbClr>
                </a:solidFill>
              </a:rPr>
              <a:pPr/>
              <a:t>10/03/2016</a:t>
            </a:fld>
            <a:endParaRPr lang="it-IT">
              <a:solidFill>
                <a:srgbClr val="E3DED1">
                  <a:shade val="50000"/>
                </a:srgbClr>
              </a:solidFill>
            </a:endParaRPr>
          </a:p>
        </p:txBody>
      </p:sp>
      <p:sp>
        <p:nvSpPr>
          <p:cNvPr id="8" name="Segnaposto piè di pagina 7"/>
          <p:cNvSpPr>
            <a:spLocks noGrp="1"/>
          </p:cNvSpPr>
          <p:nvPr>
            <p:ph type="ftr" sz="quarter" idx="11"/>
          </p:nvPr>
        </p:nvSpPr>
        <p:spPr/>
        <p:txBody>
          <a:bodyPr/>
          <a:lstStyle>
            <a:extLst/>
          </a:lstStyle>
          <a:p>
            <a:endParaRPr lang="it-IT">
              <a:solidFill>
                <a:srgbClr val="E3DED1">
                  <a:shade val="50000"/>
                </a:srgbClr>
              </a:solidFill>
            </a:endParaRPr>
          </a:p>
        </p:txBody>
      </p:sp>
      <p:sp>
        <p:nvSpPr>
          <p:cNvPr id="9" name="Segnaposto numero diapositiva 8"/>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30220115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extLst/>
          </a:lstStyle>
          <a:p>
            <a:fld id="{97CC24DC-8964-4BD9-8BA9-92B82E4E93E6}" type="datetime1">
              <a:rPr lang="it-IT" smtClean="0">
                <a:solidFill>
                  <a:srgbClr val="E3DED1">
                    <a:shade val="50000"/>
                  </a:srgbClr>
                </a:solidFill>
              </a:rPr>
              <a:pPr/>
              <a:t>10/03/2016</a:t>
            </a:fld>
            <a:endParaRPr lang="it-IT">
              <a:solidFill>
                <a:srgbClr val="E3DED1">
                  <a:shade val="50000"/>
                </a:srgbClr>
              </a:solidFill>
            </a:endParaRPr>
          </a:p>
        </p:txBody>
      </p:sp>
      <p:sp>
        <p:nvSpPr>
          <p:cNvPr id="4" name="Segnaposto piè di pagina 3"/>
          <p:cNvSpPr>
            <a:spLocks noGrp="1"/>
          </p:cNvSpPr>
          <p:nvPr>
            <p:ph type="ftr" sz="quarter" idx="11"/>
          </p:nvPr>
        </p:nvSpPr>
        <p:spPr/>
        <p:txBody>
          <a:bodyPr/>
          <a:lstStyle>
            <a:extLst/>
          </a:lstStyle>
          <a:p>
            <a:endParaRPr lang="it-IT">
              <a:solidFill>
                <a:srgbClr val="E3DED1">
                  <a:shade val="50000"/>
                </a:srgbClr>
              </a:solidFill>
            </a:endParaRPr>
          </a:p>
        </p:txBody>
      </p:sp>
      <p:sp>
        <p:nvSpPr>
          <p:cNvPr id="5" name="Segnaposto numero diapositiva 4"/>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96869388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arrotondato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Segnaposto data 1"/>
          <p:cNvSpPr>
            <a:spLocks noGrp="1"/>
          </p:cNvSpPr>
          <p:nvPr>
            <p:ph type="dt" sz="half" idx="10"/>
          </p:nvPr>
        </p:nvSpPr>
        <p:spPr/>
        <p:txBody>
          <a:bodyPr/>
          <a:lstStyle>
            <a:extLst/>
          </a:lstStyle>
          <a:p>
            <a:fld id="{1EA4E2F2-0496-4603-BCA0-FEA7622FE523}" type="datetime1">
              <a:rPr lang="it-IT" smtClean="0">
                <a:solidFill>
                  <a:srgbClr val="E3DED1">
                    <a:shade val="50000"/>
                  </a:srgbClr>
                </a:solidFill>
              </a:rPr>
              <a:pPr/>
              <a:t>10/03/2016</a:t>
            </a:fld>
            <a:endParaRPr lang="it-IT">
              <a:solidFill>
                <a:srgbClr val="E3DED1">
                  <a:shade val="50000"/>
                </a:srgbClr>
              </a:solidFill>
            </a:endParaRPr>
          </a:p>
        </p:txBody>
      </p:sp>
      <p:sp>
        <p:nvSpPr>
          <p:cNvPr id="3" name="Segnaposto piè di pagina 2"/>
          <p:cNvSpPr>
            <a:spLocks noGrp="1"/>
          </p:cNvSpPr>
          <p:nvPr>
            <p:ph type="ftr" sz="quarter" idx="11"/>
          </p:nvPr>
        </p:nvSpPr>
        <p:spPr/>
        <p:txBody>
          <a:bodyPr/>
          <a:lstStyle>
            <a:extLst/>
          </a:lstStyle>
          <a:p>
            <a:endParaRPr lang="it-IT">
              <a:solidFill>
                <a:srgbClr val="E3DED1">
                  <a:shade val="50000"/>
                </a:srgbClr>
              </a:solidFill>
            </a:endParaRPr>
          </a:p>
        </p:txBody>
      </p:sp>
      <p:sp>
        <p:nvSpPr>
          <p:cNvPr id="4" name="Segnaposto numero diapositiva 3"/>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33705153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22C9A71C-AA3D-4CCC-84B0-AB484A0AB8C8}" type="datetime1">
              <a:rPr lang="it-IT" smtClean="0">
                <a:solidFill>
                  <a:srgbClr val="E3DED1">
                    <a:shade val="50000"/>
                  </a:srgbClr>
                </a:solidFill>
              </a:rPr>
              <a:pPr/>
              <a:t>10/03/2016</a:t>
            </a:fld>
            <a:endParaRPr lang="it-IT">
              <a:solidFill>
                <a:srgbClr val="E3DED1">
                  <a:shade val="50000"/>
                </a:srgbClr>
              </a:solidFill>
            </a:endParaRPr>
          </a:p>
        </p:txBody>
      </p:sp>
      <p:sp>
        <p:nvSpPr>
          <p:cNvPr id="6" name="Segnaposto piè di pagina 5"/>
          <p:cNvSpPr>
            <a:spLocks noGrp="1"/>
          </p:cNvSpPr>
          <p:nvPr>
            <p:ph type="ftr" sz="quarter" idx="11"/>
          </p:nvPr>
        </p:nvSpPr>
        <p:spPr/>
        <p:txBody>
          <a:bodyPr/>
          <a:lstStyle>
            <a:extLst/>
          </a:lstStyle>
          <a:p>
            <a:endParaRPr lang="it-IT">
              <a:solidFill>
                <a:srgbClr val="E3DED1">
                  <a:shade val="50000"/>
                </a:srgbClr>
              </a:solidFill>
            </a:endParaRPr>
          </a:p>
        </p:txBody>
      </p:sp>
      <p:sp>
        <p:nvSpPr>
          <p:cNvPr id="7" name="Segnaposto numero diapositiva 6"/>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25869147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502920" y="4983480"/>
            <a:ext cx="8183880" cy="1051560"/>
          </a:xfrm>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idx="1"/>
          </p:nvPr>
        </p:nvSpPr>
        <p:spPr>
          <a:xfrm>
            <a:off x="502920" y="530352"/>
            <a:ext cx="8183880" cy="4187952"/>
          </a:xfrm>
        </p:spPr>
        <p:txBody>
          <a:bodyPr/>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7938DC94-0721-4905-BFC2-B30E3F309040}" type="datetime1">
              <a:rPr lang="it-IT" smtClean="0"/>
              <a:t>10/03/2016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5" name="Rettangolo arrotondato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1" name="Rettangolo con singolo angolo arrotondato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2" name="Titolo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34DE7344-2A36-4DC6-9244-8733E4B973E5}" type="datetime1">
              <a:rPr lang="it-IT" smtClean="0">
                <a:solidFill>
                  <a:srgbClr val="E3DED1">
                    <a:shade val="50000"/>
                  </a:srgbClr>
                </a:solidFill>
              </a:rPr>
              <a:pPr/>
              <a:t>10/03/2016</a:t>
            </a:fld>
            <a:endParaRPr lang="it-IT">
              <a:solidFill>
                <a:srgbClr val="E3DED1">
                  <a:shade val="50000"/>
                </a:srgbClr>
              </a:solidFill>
            </a:endParaRPr>
          </a:p>
        </p:txBody>
      </p:sp>
      <p:sp>
        <p:nvSpPr>
          <p:cNvPr id="6" name="Segnaposto piè di pagina 5"/>
          <p:cNvSpPr>
            <a:spLocks noGrp="1"/>
          </p:cNvSpPr>
          <p:nvPr>
            <p:ph type="ftr" sz="quarter" idx="11"/>
          </p:nvPr>
        </p:nvSpPr>
        <p:spPr/>
        <p:txBody>
          <a:bodyPr/>
          <a:lstStyle>
            <a:extLst/>
          </a:lstStyle>
          <a:p>
            <a:endParaRPr lang="it-IT">
              <a:solidFill>
                <a:srgbClr val="E3DED1">
                  <a:shade val="50000"/>
                </a:srgbClr>
              </a:solidFill>
            </a:endParaRPr>
          </a:p>
        </p:txBody>
      </p:sp>
      <p:sp>
        <p:nvSpPr>
          <p:cNvPr id="7" name="Segnaposto numero diapositiva 6"/>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
        <p:nvSpPr>
          <p:cNvPr id="3" name="Segnaposto immagin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it-IT" smtClean="0"/>
              <a:t>Fare clic sull'icona per inserire un'immagine</a:t>
            </a:r>
            <a:endParaRPr kumimoji="0" lang="en-US"/>
          </a:p>
        </p:txBody>
      </p:sp>
    </p:spTree>
    <p:extLst>
      <p:ext uri="{BB962C8B-B14F-4D97-AF65-F5344CB8AC3E}">
        <p14:creationId xmlns:p14="http://schemas.microsoft.com/office/powerpoint/2010/main" val="27256064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502920" y="4983480"/>
            <a:ext cx="8183880" cy="1051560"/>
          </a:xfrm>
        </p:spPr>
        <p:txBody>
          <a:bodyPr/>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502920" y="530352"/>
            <a:ext cx="8183880" cy="4187952"/>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F393FFC8-3FE5-4F26-9375-010BA68812EA}" type="datetime1">
              <a:rPr lang="it-IT" smtClean="0">
                <a:solidFill>
                  <a:srgbClr val="E3DED1">
                    <a:shade val="50000"/>
                  </a:srgbClr>
                </a:solidFill>
              </a:rPr>
              <a:pPr/>
              <a:t>10/03/2016</a:t>
            </a:fld>
            <a:endParaRPr lang="it-IT">
              <a:solidFill>
                <a:srgbClr val="E3DED1">
                  <a:shade val="50000"/>
                </a:srgbClr>
              </a:solidFill>
            </a:endParaRPr>
          </a:p>
        </p:txBody>
      </p:sp>
      <p:sp>
        <p:nvSpPr>
          <p:cNvPr id="5" name="Segnaposto piè di pagina 4"/>
          <p:cNvSpPr>
            <a:spLocks noGrp="1"/>
          </p:cNvSpPr>
          <p:nvPr>
            <p:ph type="ftr" sz="quarter" idx="11"/>
          </p:nvPr>
        </p:nvSpPr>
        <p:spPr/>
        <p:txBody>
          <a:bodyPr/>
          <a:lstStyle>
            <a:extLst/>
          </a:lstStyle>
          <a:p>
            <a:endParaRPr lang="it-IT">
              <a:solidFill>
                <a:srgbClr val="E3DED1">
                  <a:shade val="50000"/>
                </a:srgbClr>
              </a:solidFill>
            </a:endParaRPr>
          </a:p>
        </p:txBody>
      </p:sp>
      <p:sp>
        <p:nvSpPr>
          <p:cNvPr id="6" name="Segnaposto numero diapositiva 5"/>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152350982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533404"/>
            <a:ext cx="1981200" cy="5257799"/>
          </a:xfrm>
        </p:spPr>
        <p:txBody>
          <a:bodyPr vert="eaVert"/>
          <a:lstStyle>
            <a:extLst/>
          </a:lstStyle>
          <a:p>
            <a:r>
              <a:rPr kumimoji="0" lang="it-IT" smtClean="0"/>
              <a:t>Fare clic per modificare lo stile del titolo</a:t>
            </a:r>
            <a:endParaRPr kumimoji="0" lang="en-US"/>
          </a:p>
        </p:txBody>
      </p:sp>
      <p:sp>
        <p:nvSpPr>
          <p:cNvPr id="3" name="Segnaposto testo verticale 2"/>
          <p:cNvSpPr>
            <a:spLocks noGrp="1"/>
          </p:cNvSpPr>
          <p:nvPr>
            <p:ph type="body" orient="vert" idx="1"/>
          </p:nvPr>
        </p:nvSpPr>
        <p:spPr>
          <a:xfrm>
            <a:off x="533400" y="533402"/>
            <a:ext cx="5943600" cy="5257801"/>
          </a:xfrm>
        </p:spPr>
        <p:txBody>
          <a:bodyPr vert="eaVert"/>
          <a:lstStyle>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data 3"/>
          <p:cNvSpPr>
            <a:spLocks noGrp="1"/>
          </p:cNvSpPr>
          <p:nvPr>
            <p:ph type="dt" sz="half" idx="10"/>
          </p:nvPr>
        </p:nvSpPr>
        <p:spPr/>
        <p:txBody>
          <a:bodyPr/>
          <a:lstStyle>
            <a:extLst/>
          </a:lstStyle>
          <a:p>
            <a:fld id="{9AA47CA4-B360-4648-AA57-1DEEEE7EF305}" type="datetime1">
              <a:rPr lang="it-IT" smtClean="0">
                <a:solidFill>
                  <a:srgbClr val="E3DED1">
                    <a:shade val="50000"/>
                  </a:srgbClr>
                </a:solidFill>
              </a:rPr>
              <a:pPr/>
              <a:t>10/03/2016</a:t>
            </a:fld>
            <a:endParaRPr lang="it-IT">
              <a:solidFill>
                <a:srgbClr val="E3DED1">
                  <a:shade val="50000"/>
                </a:srgbClr>
              </a:solidFill>
            </a:endParaRPr>
          </a:p>
        </p:txBody>
      </p:sp>
      <p:sp>
        <p:nvSpPr>
          <p:cNvPr id="5" name="Segnaposto piè di pagina 4"/>
          <p:cNvSpPr>
            <a:spLocks noGrp="1"/>
          </p:cNvSpPr>
          <p:nvPr>
            <p:ph type="ftr" sz="quarter" idx="11"/>
          </p:nvPr>
        </p:nvSpPr>
        <p:spPr/>
        <p:txBody>
          <a:bodyPr/>
          <a:lstStyle>
            <a:extLst/>
          </a:lstStyle>
          <a:p>
            <a:endParaRPr lang="it-IT">
              <a:solidFill>
                <a:srgbClr val="E3DED1">
                  <a:shade val="50000"/>
                </a:srgbClr>
              </a:solidFill>
            </a:endParaRPr>
          </a:p>
        </p:txBody>
      </p:sp>
      <p:sp>
        <p:nvSpPr>
          <p:cNvPr id="6" name="Segnaposto numero diapositiva 5"/>
          <p:cNvSpPr>
            <a:spLocks noGrp="1"/>
          </p:cNvSpPr>
          <p:nvPr>
            <p:ph type="sldNum" sz="quarter" idx="12"/>
          </p:nvPr>
        </p:nvSpPr>
        <p:spPr/>
        <p:txBody>
          <a:bodyPr/>
          <a:lstStyle>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71213817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14" name="Rettangolo arrotondato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ttangolo arrotondato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it-IT" smtClean="0"/>
              <a:t>Fare clic per modificare stili del testo dello schema</a:t>
            </a:r>
          </a:p>
        </p:txBody>
      </p:sp>
      <p:sp>
        <p:nvSpPr>
          <p:cNvPr id="4" name="Segnaposto data 3"/>
          <p:cNvSpPr>
            <a:spLocks noGrp="1"/>
          </p:cNvSpPr>
          <p:nvPr>
            <p:ph type="dt" sz="half" idx="10"/>
          </p:nvPr>
        </p:nvSpPr>
        <p:spPr/>
        <p:txBody>
          <a:bodyPr/>
          <a:lstStyle>
            <a:extLst/>
          </a:lstStyle>
          <a:p>
            <a:fld id="{164AB4BE-2E03-4134-8FDE-228716AC8CD2}" type="datetime1">
              <a:rPr lang="it-IT" smtClean="0"/>
              <a:t>10/03/2016</a:t>
            </a:fld>
            <a:endParaRPr lang="it-IT"/>
          </a:p>
        </p:txBody>
      </p:sp>
      <p:sp>
        <p:nvSpPr>
          <p:cNvPr id="5" name="Segnaposto piè di pagina 4"/>
          <p:cNvSpPr>
            <a:spLocks noGrp="1"/>
          </p:cNvSpPr>
          <p:nvPr>
            <p:ph type="ftr" sz="quarter" idx="11"/>
          </p:nvPr>
        </p:nvSpPr>
        <p:spPr/>
        <p:txBody>
          <a:bodyPr/>
          <a:lstStyle>
            <a:extLst/>
          </a:lstStyle>
          <a:p>
            <a:endParaRPr lang="it-IT"/>
          </a:p>
        </p:txBody>
      </p:sp>
      <p:sp>
        <p:nvSpPr>
          <p:cNvPr id="6" name="Segnaposto numero diapositiva 5"/>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contenuto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ADD4EBE5-4720-4F52-9F23-1E8D76FEF40C}" type="datetime1">
              <a:rPr lang="it-IT" smtClean="0"/>
              <a:t>10/03/2016</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502920" y="4983480"/>
            <a:ext cx="8183880" cy="1051560"/>
          </a:xfrm>
        </p:spPr>
        <p:txBody>
          <a:bodyPr anchor="b"/>
          <a:lstStyle>
            <a:lvl1pPr>
              <a:defRPr b="1"/>
            </a:lvl1pPr>
            <a:extLst/>
          </a:lstStyle>
          <a:p>
            <a:r>
              <a:rPr kumimoji="0" lang="it-IT" smtClean="0"/>
              <a:t>Fare clic per modificare lo stile del titolo</a:t>
            </a:r>
            <a:endParaRPr kumimoji="0" lang="en-US"/>
          </a:p>
        </p:txBody>
      </p:sp>
      <p:sp>
        <p:nvSpPr>
          <p:cNvPr id="3" name="Segnaposto testo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4" name="Segnaposto testo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it-IT" smtClean="0"/>
              <a:t>Fare clic per modificare stili del testo dello schema</a:t>
            </a:r>
          </a:p>
        </p:txBody>
      </p:sp>
      <p:sp>
        <p:nvSpPr>
          <p:cNvPr id="5" name="Segnaposto contenuto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6" name="Segnaposto contenuto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7" name="Segnaposto data 6"/>
          <p:cNvSpPr>
            <a:spLocks noGrp="1"/>
          </p:cNvSpPr>
          <p:nvPr>
            <p:ph type="dt" sz="half" idx="10"/>
          </p:nvPr>
        </p:nvSpPr>
        <p:spPr/>
        <p:txBody>
          <a:bodyPr/>
          <a:lstStyle>
            <a:extLst/>
          </a:lstStyle>
          <a:p>
            <a:fld id="{8DAA6E4E-D9EA-4C3C-A8D5-BBC266230F85}" type="datetime1">
              <a:rPr lang="it-IT" smtClean="0"/>
              <a:t>10/03/2016</a:t>
            </a:fld>
            <a:endParaRPr lang="it-IT"/>
          </a:p>
        </p:txBody>
      </p:sp>
      <p:sp>
        <p:nvSpPr>
          <p:cNvPr id="8" name="Segnaposto piè di pagina 7"/>
          <p:cNvSpPr>
            <a:spLocks noGrp="1"/>
          </p:cNvSpPr>
          <p:nvPr>
            <p:ph type="ftr" sz="quarter" idx="11"/>
          </p:nvPr>
        </p:nvSpPr>
        <p:spPr/>
        <p:txBody>
          <a:bodyPr/>
          <a:lstStyle>
            <a:extLst/>
          </a:lstStyle>
          <a:p>
            <a:endParaRPr lang="it-IT"/>
          </a:p>
        </p:txBody>
      </p:sp>
      <p:sp>
        <p:nvSpPr>
          <p:cNvPr id="9" name="Segnaposto numero diapositiva 8"/>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extLst/>
          </a:lstStyle>
          <a:p>
            <a:r>
              <a:rPr kumimoji="0" lang="it-IT" smtClean="0"/>
              <a:t>Fare clic per modificare lo stile del titolo</a:t>
            </a:r>
            <a:endParaRPr kumimoji="0" lang="en-US"/>
          </a:p>
        </p:txBody>
      </p:sp>
      <p:sp>
        <p:nvSpPr>
          <p:cNvPr id="3" name="Segnaposto data 2"/>
          <p:cNvSpPr>
            <a:spLocks noGrp="1"/>
          </p:cNvSpPr>
          <p:nvPr>
            <p:ph type="dt" sz="half" idx="10"/>
          </p:nvPr>
        </p:nvSpPr>
        <p:spPr/>
        <p:txBody>
          <a:bodyPr/>
          <a:lstStyle>
            <a:extLst/>
          </a:lstStyle>
          <a:p>
            <a:fld id="{97CC24DC-8964-4BD9-8BA9-92B82E4E93E6}" type="datetime1">
              <a:rPr lang="it-IT" smtClean="0"/>
              <a:t>10/03/2016</a:t>
            </a:fld>
            <a:endParaRPr lang="it-IT"/>
          </a:p>
        </p:txBody>
      </p:sp>
      <p:sp>
        <p:nvSpPr>
          <p:cNvPr id="4" name="Segnaposto piè di pagina 3"/>
          <p:cNvSpPr>
            <a:spLocks noGrp="1"/>
          </p:cNvSpPr>
          <p:nvPr>
            <p:ph type="ftr" sz="quarter" idx="11"/>
          </p:nvPr>
        </p:nvSpPr>
        <p:spPr/>
        <p:txBody>
          <a:bodyPr/>
          <a:lstStyle>
            <a:extLst/>
          </a:lstStyle>
          <a:p>
            <a:endParaRPr lang="it-IT"/>
          </a:p>
        </p:txBody>
      </p:sp>
      <p:sp>
        <p:nvSpPr>
          <p:cNvPr id="5" name="Segnaposto numero diapositiva 4"/>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7" name="Rettangolo arrotondato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Segnaposto data 1"/>
          <p:cNvSpPr>
            <a:spLocks noGrp="1"/>
          </p:cNvSpPr>
          <p:nvPr>
            <p:ph type="dt" sz="half" idx="10"/>
          </p:nvPr>
        </p:nvSpPr>
        <p:spPr/>
        <p:txBody>
          <a:bodyPr/>
          <a:lstStyle>
            <a:extLst/>
          </a:lstStyle>
          <a:p>
            <a:fld id="{1EA4E2F2-0496-4603-BCA0-FEA7622FE523}" type="datetime1">
              <a:rPr lang="it-IT" smtClean="0"/>
              <a:t>10/03/2016</a:t>
            </a:fld>
            <a:endParaRPr lang="it-IT"/>
          </a:p>
        </p:txBody>
      </p:sp>
      <p:sp>
        <p:nvSpPr>
          <p:cNvPr id="3" name="Segnaposto piè di pagina 2"/>
          <p:cNvSpPr>
            <a:spLocks noGrp="1"/>
          </p:cNvSpPr>
          <p:nvPr>
            <p:ph type="ftr" sz="quarter" idx="11"/>
          </p:nvPr>
        </p:nvSpPr>
        <p:spPr/>
        <p:txBody>
          <a:bodyPr/>
          <a:lstStyle>
            <a:extLst/>
          </a:lstStyle>
          <a:p>
            <a:endParaRPr lang="it-IT"/>
          </a:p>
        </p:txBody>
      </p:sp>
      <p:sp>
        <p:nvSpPr>
          <p:cNvPr id="4" name="Segnaposto numero diapositiva 3"/>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it-IT" smtClean="0"/>
              <a:t>Fare clic per modificare lo stile del titolo</a:t>
            </a:r>
            <a:endParaRPr kumimoji="0" lang="en-US"/>
          </a:p>
        </p:txBody>
      </p:sp>
      <p:sp>
        <p:nvSpPr>
          <p:cNvPr id="3" name="Segnaposto testo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4" name="Segnaposto contenuto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22C9A71C-AA3D-4CCC-84B0-AB484A0AB8C8}" type="datetime1">
              <a:rPr lang="it-IT" smtClean="0"/>
              <a:t>10/03/2016</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14121F11-B2FC-4623-9A68-64662F090267}" type="slidenum">
              <a:rPr lang="it-IT" smtClean="0"/>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5" name="Rettangolo arrotondato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ttangolo con singolo angolo arrotondato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olo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it-IT" smtClean="0"/>
              <a:t>Fare clic per modificare lo stile del titolo</a:t>
            </a:r>
            <a:endParaRPr kumimoji="0" lang="en-US"/>
          </a:p>
        </p:txBody>
      </p:sp>
      <p:sp>
        <p:nvSpPr>
          <p:cNvPr id="4" name="Segnaposto testo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it-IT" smtClean="0"/>
              <a:t>Fare clic per modificare stili del testo dello schema</a:t>
            </a:r>
          </a:p>
          <a:p>
            <a:pPr lvl="1" eaLnBrk="1" latinLnBrk="0" hangingPunct="1"/>
            <a:r>
              <a:rPr lang="it-IT" smtClean="0"/>
              <a:t>Secondo livello</a:t>
            </a:r>
          </a:p>
          <a:p>
            <a:pPr lvl="2" eaLnBrk="1" latinLnBrk="0" hangingPunct="1"/>
            <a:r>
              <a:rPr lang="it-IT" smtClean="0"/>
              <a:t>Terzo livello</a:t>
            </a:r>
          </a:p>
          <a:p>
            <a:pPr lvl="3" eaLnBrk="1" latinLnBrk="0" hangingPunct="1"/>
            <a:r>
              <a:rPr lang="it-IT" smtClean="0"/>
              <a:t>Quarto livello</a:t>
            </a:r>
          </a:p>
          <a:p>
            <a:pPr lvl="4" eaLnBrk="1" latinLnBrk="0" hangingPunct="1"/>
            <a:r>
              <a:rPr lang="it-IT" smtClean="0"/>
              <a:t>Quinto livello</a:t>
            </a:r>
            <a:endParaRPr kumimoji="0" lang="en-US"/>
          </a:p>
        </p:txBody>
      </p:sp>
      <p:sp>
        <p:nvSpPr>
          <p:cNvPr id="5" name="Segnaposto data 4"/>
          <p:cNvSpPr>
            <a:spLocks noGrp="1"/>
          </p:cNvSpPr>
          <p:nvPr>
            <p:ph type="dt" sz="half" idx="10"/>
          </p:nvPr>
        </p:nvSpPr>
        <p:spPr/>
        <p:txBody>
          <a:bodyPr/>
          <a:lstStyle>
            <a:extLst/>
          </a:lstStyle>
          <a:p>
            <a:fld id="{34DE7344-2A36-4DC6-9244-8733E4B973E5}" type="datetime1">
              <a:rPr lang="it-IT" smtClean="0"/>
              <a:t>10/03/2016</a:t>
            </a:fld>
            <a:endParaRPr lang="it-IT"/>
          </a:p>
        </p:txBody>
      </p:sp>
      <p:sp>
        <p:nvSpPr>
          <p:cNvPr id="6" name="Segnaposto piè di pagina 5"/>
          <p:cNvSpPr>
            <a:spLocks noGrp="1"/>
          </p:cNvSpPr>
          <p:nvPr>
            <p:ph type="ftr" sz="quarter" idx="11"/>
          </p:nvPr>
        </p:nvSpPr>
        <p:spPr/>
        <p:txBody>
          <a:bodyPr/>
          <a:lstStyle>
            <a:extLst/>
          </a:lstStyle>
          <a:p>
            <a:endParaRPr lang="it-IT"/>
          </a:p>
        </p:txBody>
      </p:sp>
      <p:sp>
        <p:nvSpPr>
          <p:cNvPr id="7" name="Segnaposto numero diapositiva 6"/>
          <p:cNvSpPr>
            <a:spLocks noGrp="1"/>
          </p:cNvSpPr>
          <p:nvPr>
            <p:ph type="sldNum" sz="quarter" idx="12"/>
          </p:nvPr>
        </p:nvSpPr>
        <p:spPr/>
        <p:txBody>
          <a:bodyPr/>
          <a:lstStyle>
            <a:extLst/>
          </a:lstStyle>
          <a:p>
            <a:fld id="{14121F11-B2FC-4623-9A68-64662F090267}" type="slidenum">
              <a:rPr lang="it-IT" smtClean="0"/>
              <a:t>‹N›</a:t>
            </a:fld>
            <a:endParaRPr lang="it-IT"/>
          </a:p>
        </p:txBody>
      </p:sp>
      <p:sp>
        <p:nvSpPr>
          <p:cNvPr id="3" name="Segnaposto immagine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it-IT" smtClean="0"/>
              <a:t>Fare clic sull'icona per inserire un'immagine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ttangolo arrotondato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ttangolo arrotondato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Segnaposto titolo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it-IT" smtClean="0"/>
              <a:t>Fare clic per modificare lo stile del titolo</a:t>
            </a:r>
            <a:endParaRPr kumimoji="0" lang="en-US"/>
          </a:p>
        </p:txBody>
      </p:sp>
      <p:sp>
        <p:nvSpPr>
          <p:cNvPr id="4" name="Segnaposto testo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25" name="Segnaposto data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AA47CA4-B360-4648-AA57-1DEEEE7EF305}" type="datetime1">
              <a:rPr lang="it-IT" smtClean="0"/>
              <a:t>10/03/2016</a:t>
            </a:fld>
            <a:endParaRPr lang="it-IT"/>
          </a:p>
        </p:txBody>
      </p:sp>
      <p:sp>
        <p:nvSpPr>
          <p:cNvPr id="18" name="Segnaposto piè di pagina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it-IT"/>
          </a:p>
        </p:txBody>
      </p:sp>
      <p:sp>
        <p:nvSpPr>
          <p:cNvPr id="5" name="Segnaposto numero diapositiva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4121F11-B2FC-4623-9A68-64662F090267}" type="slidenum">
              <a:rPr lang="it-IT" smtClean="0"/>
              <a:t>‹N›</a:t>
            </a:fld>
            <a:endParaRPr lang="it-IT"/>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hf sldNum="0"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ttangolo arrotondato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9" name="Rettangolo arrotondato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endParaRPr lang="en-US">
              <a:solidFill>
                <a:prstClr val="white"/>
              </a:solidFill>
            </a:endParaRPr>
          </a:p>
        </p:txBody>
      </p:sp>
      <p:sp>
        <p:nvSpPr>
          <p:cNvPr id="13" name="Segnaposto titolo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it-IT" smtClean="0"/>
              <a:t>Fare clic per modificare lo stile del titolo</a:t>
            </a:r>
            <a:endParaRPr kumimoji="0" lang="en-US"/>
          </a:p>
        </p:txBody>
      </p:sp>
      <p:sp>
        <p:nvSpPr>
          <p:cNvPr id="4" name="Segnaposto testo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it-IT" smtClean="0"/>
              <a:t>Fare clic per modificare stili del testo dello schema</a:t>
            </a:r>
          </a:p>
          <a:p>
            <a:pPr lvl="1" eaLnBrk="1" latinLnBrk="0" hangingPunct="1"/>
            <a:r>
              <a:rPr kumimoji="0" lang="it-IT" smtClean="0"/>
              <a:t>Secondo livello</a:t>
            </a:r>
          </a:p>
          <a:p>
            <a:pPr lvl="2" eaLnBrk="1" latinLnBrk="0" hangingPunct="1"/>
            <a:r>
              <a:rPr kumimoji="0" lang="it-IT" smtClean="0"/>
              <a:t>Terzo livello</a:t>
            </a:r>
          </a:p>
          <a:p>
            <a:pPr lvl="3" eaLnBrk="1" latinLnBrk="0" hangingPunct="1"/>
            <a:r>
              <a:rPr kumimoji="0" lang="it-IT" smtClean="0"/>
              <a:t>Quarto livello</a:t>
            </a:r>
          </a:p>
          <a:p>
            <a:pPr lvl="4" eaLnBrk="1" latinLnBrk="0" hangingPunct="1"/>
            <a:r>
              <a:rPr kumimoji="0" lang="it-IT" smtClean="0"/>
              <a:t>Quinto livello</a:t>
            </a:r>
            <a:endParaRPr kumimoji="0" lang="en-US"/>
          </a:p>
        </p:txBody>
      </p:sp>
      <p:sp>
        <p:nvSpPr>
          <p:cNvPr id="25" name="Segnaposto data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9AA47CA4-B360-4648-AA57-1DEEEE7EF305}" type="datetime1">
              <a:rPr lang="it-IT" smtClean="0">
                <a:solidFill>
                  <a:srgbClr val="E3DED1">
                    <a:shade val="50000"/>
                  </a:srgbClr>
                </a:solidFill>
              </a:rPr>
              <a:pPr/>
              <a:t>10/03/2016</a:t>
            </a:fld>
            <a:endParaRPr lang="it-IT">
              <a:solidFill>
                <a:srgbClr val="E3DED1">
                  <a:shade val="50000"/>
                </a:srgbClr>
              </a:solidFill>
            </a:endParaRPr>
          </a:p>
        </p:txBody>
      </p:sp>
      <p:sp>
        <p:nvSpPr>
          <p:cNvPr id="18" name="Segnaposto piè di pagina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it-IT">
              <a:solidFill>
                <a:srgbClr val="E3DED1">
                  <a:shade val="50000"/>
                </a:srgbClr>
              </a:solidFill>
            </a:endParaRPr>
          </a:p>
        </p:txBody>
      </p:sp>
      <p:sp>
        <p:nvSpPr>
          <p:cNvPr id="5" name="Segnaposto numero diapositiva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4121F11-B2FC-4623-9A68-64662F090267}" type="slidenum">
              <a:rPr lang="it-IT" smtClean="0">
                <a:solidFill>
                  <a:srgbClr val="E3DED1">
                    <a:shade val="50000"/>
                  </a:srgbClr>
                </a:solidFill>
              </a:rPr>
              <a:pPr/>
              <a:t>‹N›</a:t>
            </a:fld>
            <a:endParaRPr lang="it-IT">
              <a:solidFill>
                <a:srgbClr val="E3DED1">
                  <a:shade val="50000"/>
                </a:srgbClr>
              </a:solidFill>
            </a:endParaRPr>
          </a:p>
        </p:txBody>
      </p:sp>
    </p:spTree>
    <p:extLst>
      <p:ext uri="{BB962C8B-B14F-4D97-AF65-F5344CB8AC3E}">
        <p14:creationId xmlns:p14="http://schemas.microsoft.com/office/powerpoint/2010/main" val="2433648191"/>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hf sldNum="0"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ctrTitle"/>
          </p:nvPr>
        </p:nvSpPr>
        <p:spPr>
          <a:xfrm>
            <a:off x="755576" y="1124744"/>
            <a:ext cx="7772400" cy="2547714"/>
          </a:xfrm>
        </p:spPr>
        <p:style>
          <a:lnRef idx="0">
            <a:schemeClr val="accent2"/>
          </a:lnRef>
          <a:fillRef idx="3">
            <a:schemeClr val="accent2"/>
          </a:fillRef>
          <a:effectRef idx="3">
            <a:schemeClr val="accent2"/>
          </a:effectRef>
          <a:fontRef idx="minor">
            <a:schemeClr val="lt1"/>
          </a:fontRef>
        </p:style>
        <p:txBody>
          <a:bodyPr>
            <a:normAutofit/>
          </a:bodyPr>
          <a:lstStyle/>
          <a:p>
            <a:r>
              <a:rPr lang="it-IT" sz="4800" dirty="0" smtClean="0">
                <a:effectLst/>
                <a:latin typeface="Times New Roman"/>
                <a:ea typeface="Calibri"/>
              </a:rPr>
              <a:t>Il sistema delle revocatorie:</a:t>
            </a:r>
            <a:br>
              <a:rPr lang="it-IT" sz="4800" dirty="0" smtClean="0">
                <a:effectLst/>
                <a:latin typeface="Times New Roman"/>
                <a:ea typeface="Calibri"/>
              </a:rPr>
            </a:br>
            <a:r>
              <a:rPr lang="it-IT" sz="4800" dirty="0" smtClean="0">
                <a:effectLst/>
                <a:latin typeface="Times New Roman"/>
                <a:ea typeface="Calibri"/>
              </a:rPr>
              <a:t>azioni </a:t>
            </a:r>
            <a:r>
              <a:rPr lang="it-IT" sz="4800" dirty="0">
                <a:effectLst/>
                <a:latin typeface="Times New Roman"/>
                <a:ea typeface="Calibri"/>
              </a:rPr>
              <a:t>a tutela della </a:t>
            </a:r>
            <a:r>
              <a:rPr lang="it-IT" sz="4800" i="1" dirty="0">
                <a:effectLst/>
                <a:latin typeface="Times New Roman"/>
                <a:ea typeface="Calibri"/>
              </a:rPr>
              <a:t>par </a:t>
            </a:r>
            <a:r>
              <a:rPr lang="it-IT" sz="4800" i="1" dirty="0" smtClean="0">
                <a:effectLst/>
                <a:latin typeface="Times New Roman"/>
                <a:ea typeface="Calibri"/>
              </a:rPr>
              <a:t>condicio </a:t>
            </a:r>
            <a:r>
              <a:rPr lang="it-IT" sz="4800" i="1" dirty="0" err="1" smtClean="0">
                <a:effectLst/>
                <a:latin typeface="Times New Roman"/>
                <a:ea typeface="Calibri"/>
              </a:rPr>
              <a:t>creditorum</a:t>
            </a:r>
            <a:endParaRPr lang="it-IT" b="1" i="1" dirty="0"/>
          </a:p>
        </p:txBody>
      </p:sp>
      <p:sp>
        <p:nvSpPr>
          <p:cNvPr id="3" name="Sottotitolo 2"/>
          <p:cNvSpPr>
            <a:spLocks noGrp="1"/>
          </p:cNvSpPr>
          <p:nvPr>
            <p:ph type="subTitle" idx="1"/>
          </p:nvPr>
        </p:nvSpPr>
        <p:spPr/>
        <p:style>
          <a:lnRef idx="1">
            <a:schemeClr val="accent1"/>
          </a:lnRef>
          <a:fillRef idx="2">
            <a:schemeClr val="accent1"/>
          </a:fillRef>
          <a:effectRef idx="1">
            <a:schemeClr val="accent1"/>
          </a:effectRef>
          <a:fontRef idx="minor">
            <a:schemeClr val="dk1"/>
          </a:fontRef>
        </p:style>
        <p:txBody>
          <a:bodyPr>
            <a:normAutofit lnSpcReduction="10000"/>
          </a:bodyPr>
          <a:lstStyle/>
          <a:p>
            <a:r>
              <a:rPr lang="it-IT" b="1" dirty="0" smtClean="0"/>
              <a:t>Marzo </a:t>
            </a:r>
            <a:r>
              <a:rPr lang="it-IT" b="1" dirty="0" smtClean="0"/>
              <a:t>2016</a:t>
            </a:r>
            <a:endParaRPr lang="it-IT" b="1" dirty="0" smtClean="0"/>
          </a:p>
          <a:p>
            <a:r>
              <a:rPr lang="it-IT" b="1" dirty="0" smtClean="0"/>
              <a:t>Corso di diritto fallimentare</a:t>
            </a:r>
          </a:p>
          <a:p>
            <a:r>
              <a:rPr lang="it-IT" b="1" dirty="0" smtClean="0"/>
              <a:t> GIURISPRUDENZA ED ECONOMIA</a:t>
            </a:r>
            <a:endParaRPr lang="it-IT" b="1" dirty="0"/>
          </a:p>
        </p:txBody>
      </p:sp>
    </p:spTree>
    <p:extLst>
      <p:ext uri="{BB962C8B-B14F-4D97-AF65-F5344CB8AC3E}">
        <p14:creationId xmlns:p14="http://schemas.microsoft.com/office/powerpoint/2010/main" val="323365805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it-IT" dirty="0" smtClean="0"/>
              <a:t>Revocatoria fallimentare, art. 67 co. 2 l. f. (atti normali)</a:t>
            </a:r>
            <a:endParaRPr lang="it-IT" dirty="0"/>
          </a:p>
        </p:txBody>
      </p:sp>
      <p:sp>
        <p:nvSpPr>
          <p:cNvPr id="3" name="Segnaposto contenuto 2"/>
          <p:cNvSpPr>
            <a:spLocks noGrp="1"/>
          </p:cNvSpPr>
          <p:nvPr>
            <p:ph idx="1"/>
          </p:nvPr>
        </p:nvSpPr>
        <p:spPr>
          <a:xfrm>
            <a:off x="467544" y="548680"/>
            <a:ext cx="8183880" cy="4187952"/>
          </a:xfrm>
        </p:spPr>
        <p:style>
          <a:lnRef idx="1">
            <a:schemeClr val="accent1"/>
          </a:lnRef>
          <a:fillRef idx="2">
            <a:schemeClr val="accent1"/>
          </a:fillRef>
          <a:effectRef idx="1">
            <a:schemeClr val="accent1"/>
          </a:effectRef>
          <a:fontRef idx="minor">
            <a:schemeClr val="dk1"/>
          </a:fontRef>
        </p:style>
        <p:txBody>
          <a:bodyPr>
            <a:normAutofit/>
          </a:bodyPr>
          <a:lstStyle/>
          <a:p>
            <a:pPr marL="0" lvl="0" indent="0">
              <a:buNone/>
            </a:pPr>
            <a:endParaRPr lang="it-IT" sz="1800" b="1" dirty="0" smtClean="0"/>
          </a:p>
          <a:p>
            <a:pPr marL="0" lvl="0" indent="0">
              <a:buNone/>
            </a:pPr>
            <a:r>
              <a:rPr lang="it-IT" sz="1800" b="1" dirty="0" smtClean="0"/>
              <a:t>ART. 67, COMMA 2, L. FALL.</a:t>
            </a:r>
          </a:p>
          <a:p>
            <a:pPr marL="0" indent="0">
              <a:buNone/>
            </a:pPr>
            <a:endParaRPr lang="it-IT" sz="1800" dirty="0" smtClean="0"/>
          </a:p>
          <a:p>
            <a:pPr marL="0" indent="0">
              <a:buNone/>
            </a:pPr>
            <a:r>
              <a:rPr lang="it-IT" sz="1800" b="1" dirty="0" smtClean="0"/>
              <a:t>Atti </a:t>
            </a:r>
            <a:r>
              <a:rPr lang="it-IT" sz="1800" b="1" dirty="0"/>
              <a:t>a titolo oneroso, pagamenti, </a:t>
            </a:r>
            <a:r>
              <a:rPr lang="it-IT" sz="1800" b="1" dirty="0" smtClean="0"/>
              <a:t>garanzie NORMALEMNTE compiuti nell’esercizio dell’attività di impresa. </a:t>
            </a:r>
            <a:r>
              <a:rPr lang="it-IT" sz="1800" dirty="0" smtClean="0"/>
              <a:t>(…) «Sono </a:t>
            </a:r>
            <a:r>
              <a:rPr lang="it-IT" sz="1800" dirty="0"/>
              <a:t>altresì revocati, </a:t>
            </a:r>
            <a:r>
              <a:rPr lang="it-IT" sz="1800" u="sng" dirty="0"/>
              <a:t>se il curatore prova</a:t>
            </a:r>
            <a:r>
              <a:rPr lang="it-IT" sz="1800" dirty="0"/>
              <a:t> che l'altra parte conosceva lo stato d'insolvenza del debitore, i pagamenti di debiti liquidi ed esigibili, gli atti a titolo oneroso e quelli costitutivi di un diritto di prelazione per debiti, anche di terzi, contestualmente creati, se compiuti entro </a:t>
            </a:r>
            <a:r>
              <a:rPr lang="it-IT" sz="1800" u="sng" dirty="0"/>
              <a:t>sei mesi </a:t>
            </a:r>
            <a:r>
              <a:rPr lang="it-IT" sz="1800" dirty="0"/>
              <a:t>anteriori alla dichiarazione </a:t>
            </a:r>
            <a:r>
              <a:rPr lang="it-IT" sz="1800" dirty="0" smtClean="0"/>
              <a:t>di fallimento»</a:t>
            </a:r>
            <a:endParaRPr lang="it-IT" sz="1800" b="1" dirty="0" smtClean="0"/>
          </a:p>
        </p:txBody>
      </p:sp>
    </p:spTree>
    <p:extLst>
      <p:ext uri="{BB962C8B-B14F-4D97-AF65-F5344CB8AC3E}">
        <p14:creationId xmlns:p14="http://schemas.microsoft.com/office/powerpoint/2010/main" val="15165274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it-IT" dirty="0" smtClean="0"/>
              <a:t>ESENZIONI dalla revocatoria fallimentare, art. 67, comma 3, </a:t>
            </a:r>
            <a:r>
              <a:rPr lang="it-IT" dirty="0" err="1" smtClean="0"/>
              <a:t>l.f.</a:t>
            </a:r>
            <a:endParaRPr lang="it-IT" dirty="0"/>
          </a:p>
        </p:txBody>
      </p:sp>
      <p:sp>
        <p:nvSpPr>
          <p:cNvPr id="3" name="Segnaposto contenuto 2"/>
          <p:cNvSpPr>
            <a:spLocks noGrp="1"/>
          </p:cNvSpPr>
          <p:nvPr>
            <p:ph idx="1"/>
          </p:nvPr>
        </p:nvSpPr>
        <p:spPr>
          <a:xfrm>
            <a:off x="467544" y="548680"/>
            <a:ext cx="8183880" cy="4187952"/>
          </a:xfrm>
        </p:spPr>
        <p:style>
          <a:lnRef idx="1">
            <a:schemeClr val="accent1"/>
          </a:lnRef>
          <a:fillRef idx="2">
            <a:schemeClr val="accent1"/>
          </a:fillRef>
          <a:effectRef idx="1">
            <a:schemeClr val="accent1"/>
          </a:effectRef>
          <a:fontRef idx="minor">
            <a:schemeClr val="dk1"/>
          </a:fontRef>
        </p:style>
        <p:txBody>
          <a:bodyPr>
            <a:normAutofit fontScale="92500" lnSpcReduction="20000"/>
          </a:bodyPr>
          <a:lstStyle/>
          <a:p>
            <a:pPr marL="0" lvl="0" indent="0">
              <a:buNone/>
            </a:pPr>
            <a:endParaRPr lang="it-IT" sz="1800" b="1" dirty="0" smtClean="0"/>
          </a:p>
          <a:p>
            <a:pPr marL="0" lvl="0" indent="0">
              <a:buNone/>
            </a:pPr>
            <a:r>
              <a:rPr lang="it-IT" sz="1800" b="1" dirty="0" smtClean="0"/>
              <a:t>ART. 67, COMMA 3, L. FALL.</a:t>
            </a:r>
          </a:p>
          <a:p>
            <a:pPr marL="0" indent="0">
              <a:buNone/>
            </a:pPr>
            <a:r>
              <a:rPr lang="it-IT" sz="1800" dirty="0" smtClean="0"/>
              <a:t>NON </a:t>
            </a:r>
            <a:r>
              <a:rPr lang="it-IT" sz="1800" dirty="0" smtClean="0">
                <a:latin typeface="Times New Roman"/>
                <a:ea typeface="Calibri"/>
              </a:rPr>
              <a:t>sono </a:t>
            </a:r>
            <a:r>
              <a:rPr lang="it-IT" sz="1800" dirty="0">
                <a:latin typeface="Times New Roman"/>
                <a:ea typeface="Calibri"/>
              </a:rPr>
              <a:t>soggetti all'azione revocatoria: </a:t>
            </a:r>
            <a:endParaRPr lang="it-IT" sz="1800" dirty="0" smtClean="0">
              <a:latin typeface="Times New Roman"/>
              <a:ea typeface="Calibri"/>
            </a:endParaRPr>
          </a:p>
          <a:p>
            <a:pPr marL="342900" indent="-342900">
              <a:buAutoNum type="alphaLcParenR"/>
            </a:pPr>
            <a:r>
              <a:rPr lang="it-IT" sz="1800" dirty="0" smtClean="0">
                <a:latin typeface="Times New Roman"/>
                <a:ea typeface="Calibri"/>
              </a:rPr>
              <a:t>i </a:t>
            </a:r>
            <a:r>
              <a:rPr lang="it-IT" sz="1800" dirty="0">
                <a:latin typeface="Times New Roman"/>
                <a:ea typeface="Calibri"/>
              </a:rPr>
              <a:t>pagamenti di beni e servizi effettuati nell'esercizio dell'attività d'impresa </a:t>
            </a:r>
            <a:r>
              <a:rPr lang="it-IT" sz="1800" u="sng" dirty="0">
                <a:latin typeface="Times New Roman"/>
                <a:ea typeface="Calibri"/>
              </a:rPr>
              <a:t>nei termini d'uso</a:t>
            </a:r>
            <a:r>
              <a:rPr lang="it-IT" sz="1800" dirty="0">
                <a:latin typeface="Times New Roman"/>
                <a:ea typeface="Calibri"/>
              </a:rPr>
              <a:t>; </a:t>
            </a:r>
            <a:endParaRPr lang="it-IT" sz="1800" dirty="0" smtClean="0">
              <a:latin typeface="Times New Roman"/>
              <a:ea typeface="Calibri"/>
            </a:endParaRPr>
          </a:p>
          <a:p>
            <a:pPr marL="342900" indent="-342900">
              <a:buAutoNum type="alphaLcParenR"/>
            </a:pPr>
            <a:r>
              <a:rPr lang="it-IT" sz="1800" dirty="0" smtClean="0">
                <a:latin typeface="Times New Roman"/>
                <a:ea typeface="Calibri"/>
              </a:rPr>
              <a:t>le </a:t>
            </a:r>
            <a:r>
              <a:rPr lang="it-IT" sz="1800" u="sng" dirty="0">
                <a:latin typeface="Times New Roman"/>
                <a:ea typeface="Calibri"/>
              </a:rPr>
              <a:t>rimesse</a:t>
            </a:r>
            <a:r>
              <a:rPr lang="it-IT" sz="1800" dirty="0">
                <a:latin typeface="Times New Roman"/>
                <a:ea typeface="Calibri"/>
              </a:rPr>
              <a:t> effettuate su un conto corrente bancario, purché non abbiano ridotto in maniera consistente e durevole l'esposizione debitoria del fallito nei confronti della banca; </a:t>
            </a:r>
            <a:endParaRPr lang="it-IT" sz="1800" dirty="0" smtClean="0">
              <a:latin typeface="Times New Roman"/>
              <a:ea typeface="Calibri"/>
            </a:endParaRPr>
          </a:p>
          <a:p>
            <a:pPr marL="342900" indent="-342900">
              <a:buAutoNum type="alphaLcParenR"/>
            </a:pPr>
            <a:r>
              <a:rPr lang="it-IT" sz="1800" dirty="0" smtClean="0">
                <a:latin typeface="Times New Roman"/>
                <a:ea typeface="Calibri"/>
              </a:rPr>
              <a:t>le </a:t>
            </a:r>
            <a:r>
              <a:rPr lang="it-IT" sz="1800" dirty="0">
                <a:latin typeface="Times New Roman"/>
                <a:ea typeface="Calibri"/>
              </a:rPr>
              <a:t>vendite ed i preliminari di vendita trascritti ai sensi dell'articolo 2645-bis del codice civile… conclusi a giusto prezzo ed aventi ad oggetto immobili ad uso abitativo, destinati a costituire </a:t>
            </a:r>
            <a:r>
              <a:rPr lang="it-IT" sz="1800" u="sng" dirty="0">
                <a:latin typeface="Times New Roman"/>
                <a:ea typeface="Calibri"/>
              </a:rPr>
              <a:t>l'abitazione principale dell'acquirente </a:t>
            </a:r>
            <a:r>
              <a:rPr lang="it-IT" sz="1800" dirty="0">
                <a:latin typeface="Times New Roman"/>
                <a:ea typeface="Calibri"/>
              </a:rPr>
              <a:t>o di suoi parenti e affini entro il terzo grado; </a:t>
            </a:r>
            <a:endParaRPr lang="it-IT" sz="1800" dirty="0" smtClean="0">
              <a:latin typeface="Times New Roman"/>
              <a:ea typeface="Calibri"/>
            </a:endParaRPr>
          </a:p>
          <a:p>
            <a:pPr marL="342900" indent="-342900">
              <a:buAutoNum type="alphaLcParenR"/>
            </a:pPr>
            <a:r>
              <a:rPr lang="it-IT" sz="1800" dirty="0" smtClean="0">
                <a:latin typeface="Times New Roman"/>
                <a:ea typeface="Calibri"/>
              </a:rPr>
              <a:t>gli </a:t>
            </a:r>
            <a:r>
              <a:rPr lang="it-IT" sz="1800" dirty="0">
                <a:latin typeface="Times New Roman"/>
                <a:ea typeface="Calibri"/>
              </a:rPr>
              <a:t>atti, i pagamenti e le garanzie concesse su beni del debitore purché posti in essere </a:t>
            </a:r>
            <a:r>
              <a:rPr lang="it-IT" sz="1800" u="sng" dirty="0">
                <a:latin typeface="Times New Roman"/>
                <a:ea typeface="Calibri"/>
              </a:rPr>
              <a:t>in esecuzione di un piano </a:t>
            </a:r>
            <a:r>
              <a:rPr lang="it-IT" sz="1800" dirty="0">
                <a:latin typeface="Times New Roman"/>
                <a:ea typeface="Calibri"/>
              </a:rPr>
              <a:t>che appaia idoneo a consentire il risanamento della esposizione debitoria dell'impresa e ad assicurare il riequilibrio della sua situazione finanziaria e la cui ragionevolezza sia attestata da un </a:t>
            </a:r>
            <a:r>
              <a:rPr lang="it-IT" sz="1800" dirty="0" smtClean="0">
                <a:latin typeface="Times New Roman"/>
                <a:ea typeface="Calibri"/>
              </a:rPr>
              <a:t>professionista indipendente avente i requisiti richiesti dalla l. </a:t>
            </a:r>
            <a:r>
              <a:rPr lang="it-IT" sz="1800" dirty="0" err="1" smtClean="0">
                <a:latin typeface="Times New Roman"/>
                <a:ea typeface="Calibri"/>
              </a:rPr>
              <a:t>fall</a:t>
            </a:r>
            <a:r>
              <a:rPr lang="it-IT" sz="1800" dirty="0" smtClean="0">
                <a:latin typeface="Times New Roman"/>
                <a:ea typeface="Calibri"/>
              </a:rPr>
              <a:t>. (v. nuova formulazione art. 67, co. 3, </a:t>
            </a:r>
            <a:r>
              <a:rPr lang="it-IT" sz="1800" dirty="0" err="1" smtClean="0">
                <a:latin typeface="Times New Roman"/>
                <a:ea typeface="Calibri"/>
              </a:rPr>
              <a:t>lett</a:t>
            </a:r>
            <a:r>
              <a:rPr lang="it-IT" sz="1800" dirty="0" smtClean="0">
                <a:latin typeface="Times New Roman"/>
                <a:ea typeface="Calibri"/>
              </a:rPr>
              <a:t>. </a:t>
            </a:r>
            <a:r>
              <a:rPr lang="it-IT" sz="1800" smtClean="0">
                <a:latin typeface="Times New Roman"/>
                <a:ea typeface="Calibri"/>
              </a:rPr>
              <a:t>d).</a:t>
            </a:r>
            <a:endParaRPr lang="it-IT" sz="1800" b="1" dirty="0" smtClean="0"/>
          </a:p>
        </p:txBody>
      </p:sp>
    </p:spTree>
    <p:extLst>
      <p:ext uri="{BB962C8B-B14F-4D97-AF65-F5344CB8AC3E}">
        <p14:creationId xmlns:p14="http://schemas.microsoft.com/office/powerpoint/2010/main" val="14408011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it-IT" dirty="0" smtClean="0"/>
              <a:t>Contesto economico</a:t>
            </a:r>
            <a:endParaRPr lang="it-IT" dirty="0"/>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r>
              <a:rPr lang="it-IT" sz="2000" dirty="0">
                <a:latin typeface="Times New Roman"/>
                <a:ea typeface="Calibri"/>
              </a:rPr>
              <a:t>I</a:t>
            </a:r>
            <a:r>
              <a:rPr lang="it-IT" sz="2000" dirty="0" smtClean="0">
                <a:latin typeface="Times New Roman"/>
                <a:ea typeface="Calibri"/>
              </a:rPr>
              <a:t>l curatore, con </a:t>
            </a:r>
            <a:r>
              <a:rPr lang="it-IT" sz="2000" u="sng" dirty="0">
                <a:latin typeface="Times New Roman"/>
                <a:ea typeface="Calibri"/>
              </a:rPr>
              <a:t>l’autorizzazione del comitato dei </a:t>
            </a:r>
            <a:r>
              <a:rPr lang="it-IT" sz="2000" u="sng" dirty="0" smtClean="0">
                <a:latin typeface="Times New Roman"/>
                <a:ea typeface="Calibri"/>
              </a:rPr>
              <a:t>creditori</a:t>
            </a:r>
            <a:r>
              <a:rPr lang="it-IT" sz="2000" dirty="0" smtClean="0">
                <a:latin typeface="Times New Roman"/>
                <a:ea typeface="Calibri"/>
              </a:rPr>
              <a:t>, è </a:t>
            </a:r>
            <a:r>
              <a:rPr lang="it-IT" sz="2000" dirty="0">
                <a:latin typeface="Times New Roman"/>
                <a:ea typeface="Calibri"/>
              </a:rPr>
              <a:t>chiamato valutare se nel </a:t>
            </a:r>
            <a:r>
              <a:rPr lang="it-IT" sz="2000" u="sng" dirty="0">
                <a:latin typeface="Times New Roman"/>
                <a:ea typeface="Calibri"/>
              </a:rPr>
              <a:t>periodo </a:t>
            </a:r>
            <a:r>
              <a:rPr lang="it-IT" sz="2000" u="sng" dirty="0" smtClean="0">
                <a:latin typeface="Times New Roman"/>
                <a:ea typeface="Calibri"/>
              </a:rPr>
              <a:t>cd. sospetto</a:t>
            </a:r>
            <a:r>
              <a:rPr lang="it-IT" sz="2000" dirty="0" smtClean="0">
                <a:latin typeface="Times New Roman"/>
                <a:ea typeface="Calibri"/>
              </a:rPr>
              <a:t> che </a:t>
            </a:r>
            <a:r>
              <a:rPr lang="it-IT" sz="2000" dirty="0">
                <a:latin typeface="Times New Roman"/>
                <a:ea typeface="Calibri"/>
              </a:rPr>
              <a:t>ha preceduto la dichiarazione di fallimento il fallito abbia posto in essere </a:t>
            </a:r>
            <a:r>
              <a:rPr lang="it-IT" sz="2000" u="sng" dirty="0" smtClean="0">
                <a:latin typeface="Times New Roman"/>
                <a:ea typeface="Calibri"/>
              </a:rPr>
              <a:t>atti in frode alla </a:t>
            </a:r>
            <a:r>
              <a:rPr lang="it-IT" sz="2000" i="1" u="sng" dirty="0" smtClean="0">
                <a:latin typeface="Times New Roman"/>
                <a:ea typeface="Calibri"/>
              </a:rPr>
              <a:t>par condicio </a:t>
            </a:r>
            <a:r>
              <a:rPr lang="it-IT" sz="2000" u="sng" dirty="0" smtClean="0">
                <a:latin typeface="Times New Roman"/>
                <a:ea typeface="Calibri"/>
              </a:rPr>
              <a:t>tra i creditori*</a:t>
            </a:r>
            <a:r>
              <a:rPr lang="it-IT" sz="2000" dirty="0" smtClean="0">
                <a:latin typeface="Times New Roman"/>
                <a:ea typeface="Calibri"/>
              </a:rPr>
              <a:t>, e cioè </a:t>
            </a:r>
            <a:r>
              <a:rPr lang="it-IT" sz="2000" u="sng" dirty="0" smtClean="0">
                <a:latin typeface="Times New Roman"/>
                <a:ea typeface="Calibri"/>
              </a:rPr>
              <a:t>atti </a:t>
            </a:r>
            <a:r>
              <a:rPr lang="it-IT" sz="2000" u="sng" dirty="0">
                <a:latin typeface="Times New Roman"/>
                <a:ea typeface="Calibri"/>
              </a:rPr>
              <a:t>di disposizione</a:t>
            </a:r>
            <a:r>
              <a:rPr lang="it-IT" sz="2000" dirty="0">
                <a:latin typeface="Times New Roman"/>
                <a:ea typeface="Calibri"/>
              </a:rPr>
              <a:t> del suo patrimonio idonei a ridurre la consistenza attiva o comunque a modificare la situazione relativa tra </a:t>
            </a:r>
            <a:r>
              <a:rPr lang="it-IT" sz="2000" dirty="0" smtClean="0">
                <a:latin typeface="Times New Roman"/>
                <a:ea typeface="Calibri"/>
              </a:rPr>
              <a:t>creditori.</a:t>
            </a:r>
          </a:p>
          <a:p>
            <a:pPr lvl="1"/>
            <a:r>
              <a:rPr lang="it-IT" sz="1600" dirty="0" smtClean="0">
                <a:latin typeface="Times New Roman"/>
              </a:rPr>
              <a:t>(*salve le cause legittime di prelazione)</a:t>
            </a:r>
            <a:endParaRPr lang="it-IT" sz="1600" dirty="0"/>
          </a:p>
          <a:p>
            <a:pPr algn="just">
              <a:spcAft>
                <a:spcPts val="1000"/>
              </a:spcAft>
            </a:pPr>
            <a:r>
              <a:rPr lang="it-IT" sz="1900" dirty="0">
                <a:latin typeface="Times New Roman"/>
                <a:ea typeface="Calibri"/>
                <a:cs typeface="Times New Roman"/>
              </a:rPr>
              <a:t>non può essere escluso che i </a:t>
            </a:r>
            <a:r>
              <a:rPr lang="it-IT" sz="1900" u="sng" dirty="0">
                <a:latin typeface="Times New Roman"/>
                <a:ea typeface="Calibri"/>
                <a:cs typeface="Times New Roman"/>
              </a:rPr>
              <a:t>creditori singolarmente</a:t>
            </a:r>
            <a:r>
              <a:rPr lang="it-IT" sz="1900" dirty="0">
                <a:latin typeface="Times New Roman"/>
                <a:ea typeface="Calibri"/>
                <a:cs typeface="Times New Roman"/>
              </a:rPr>
              <a:t> </a:t>
            </a:r>
            <a:r>
              <a:rPr lang="it-IT" sz="1900" dirty="0" smtClean="0">
                <a:latin typeface="Times New Roman"/>
                <a:ea typeface="Calibri"/>
                <a:cs typeface="Times New Roman"/>
              </a:rPr>
              <a:t>assumano </a:t>
            </a:r>
            <a:r>
              <a:rPr lang="it-IT" sz="1900" dirty="0">
                <a:latin typeface="Times New Roman"/>
                <a:ea typeface="Calibri"/>
                <a:cs typeface="Times New Roman"/>
              </a:rPr>
              <a:t>un </a:t>
            </a:r>
            <a:r>
              <a:rPr lang="it-IT" sz="1900" u="sng" dirty="0">
                <a:latin typeface="Times New Roman"/>
                <a:ea typeface="Calibri"/>
                <a:cs typeface="Times New Roman"/>
              </a:rPr>
              <a:t>comportamento antieconomico</a:t>
            </a:r>
            <a:r>
              <a:rPr lang="it-IT" sz="1900" dirty="0">
                <a:latin typeface="Times New Roman"/>
                <a:ea typeface="Calibri"/>
                <a:cs typeface="Times New Roman"/>
              </a:rPr>
              <a:t> sotto il profilo aggregato per massimizzare il proprio interesse individuale: FREE RIDERS. Anche il debitore, astrattamente neutrale, può avere una serie di ragioni per favorire alcuni creditori a spese di altri. </a:t>
            </a:r>
          </a:p>
          <a:p>
            <a:pPr marL="347472" lvl="1" indent="0">
              <a:buNone/>
            </a:pPr>
            <a:endParaRPr lang="it-IT" sz="1600" dirty="0" smtClean="0">
              <a:latin typeface="Times New Roman"/>
            </a:endParaRPr>
          </a:p>
        </p:txBody>
      </p:sp>
    </p:spTree>
    <p:extLst>
      <p:ext uri="{BB962C8B-B14F-4D97-AF65-F5344CB8AC3E}">
        <p14:creationId xmlns:p14="http://schemas.microsoft.com/office/powerpoint/2010/main" val="11122390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2">
            <a:schemeClr val="accent2">
              <a:shade val="50000"/>
            </a:schemeClr>
          </a:lnRef>
          <a:fillRef idx="1">
            <a:schemeClr val="accent2"/>
          </a:fillRef>
          <a:effectRef idx="0">
            <a:schemeClr val="accent2"/>
          </a:effectRef>
          <a:fontRef idx="minor">
            <a:schemeClr val="lt1"/>
          </a:fontRef>
        </p:style>
        <p:txBody>
          <a:bodyPr/>
          <a:lstStyle/>
          <a:p>
            <a:r>
              <a:rPr lang="it-IT" dirty="0" smtClean="0"/>
              <a:t>Contesto giuridico</a:t>
            </a:r>
            <a:endParaRPr lang="it-IT" dirty="0"/>
          </a:p>
        </p:txBody>
      </p:sp>
      <p:sp>
        <p:nvSpPr>
          <p:cNvPr id="3" name="Segnaposto contenuto 2"/>
          <p:cNvSpPr>
            <a:spLocks noGrp="1"/>
          </p:cNvSpPr>
          <p:nvPr>
            <p:ph idx="1"/>
          </p:nvPr>
        </p:nvSpPr>
        <p:spPr/>
        <p:style>
          <a:lnRef idx="1">
            <a:schemeClr val="accent2"/>
          </a:lnRef>
          <a:fillRef idx="2">
            <a:schemeClr val="accent2"/>
          </a:fillRef>
          <a:effectRef idx="1">
            <a:schemeClr val="accent2"/>
          </a:effectRef>
          <a:fontRef idx="minor">
            <a:schemeClr val="dk1"/>
          </a:fontRef>
        </p:style>
        <p:txBody>
          <a:bodyPr>
            <a:normAutofit/>
          </a:bodyPr>
          <a:lstStyle/>
          <a:p>
            <a:pPr algn="just">
              <a:spcAft>
                <a:spcPts val="1000"/>
              </a:spcAft>
            </a:pPr>
            <a:r>
              <a:rPr lang="it-IT" sz="2000" dirty="0" smtClean="0">
                <a:latin typeface="Times New Roman"/>
                <a:ea typeface="Calibri"/>
                <a:cs typeface="Times New Roman"/>
              </a:rPr>
              <a:t>Alla data della dichiarazione di </a:t>
            </a:r>
            <a:r>
              <a:rPr lang="it-IT" sz="2000" dirty="0" err="1" smtClean="0">
                <a:latin typeface="Times New Roman"/>
                <a:ea typeface="Calibri"/>
                <a:cs typeface="Times New Roman"/>
              </a:rPr>
              <a:t>fall</a:t>
            </a:r>
            <a:r>
              <a:rPr lang="it-IT" sz="2000" dirty="0" smtClean="0">
                <a:latin typeface="Times New Roman"/>
                <a:ea typeface="Calibri"/>
                <a:cs typeface="Times New Roman"/>
              </a:rPr>
              <a:t>., tutti i creditori concorrono </a:t>
            </a:r>
            <a:r>
              <a:rPr lang="it-IT" sz="2000" dirty="0">
                <a:latin typeface="Times New Roman"/>
                <a:ea typeface="Calibri"/>
                <a:cs typeface="Times New Roman"/>
              </a:rPr>
              <a:t>per </a:t>
            </a:r>
            <a:r>
              <a:rPr lang="it-IT" sz="2000" dirty="0" smtClean="0">
                <a:latin typeface="Times New Roman"/>
                <a:ea typeface="Calibri"/>
                <a:cs typeface="Times New Roman"/>
              </a:rPr>
              <a:t>ottenere una soddisfazione in moneta fall.re, </a:t>
            </a:r>
            <a:r>
              <a:rPr lang="it-IT" sz="2000" dirty="0">
                <a:latin typeface="Times New Roman"/>
                <a:ea typeface="Calibri"/>
                <a:cs typeface="Times New Roman"/>
              </a:rPr>
              <a:t>salvo </a:t>
            </a:r>
            <a:r>
              <a:rPr lang="it-IT" sz="2000" dirty="0" smtClean="0">
                <a:latin typeface="Times New Roman"/>
                <a:ea typeface="Calibri"/>
                <a:cs typeface="Times New Roman"/>
              </a:rPr>
              <a:t>le cause </a:t>
            </a:r>
            <a:r>
              <a:rPr lang="it-IT" sz="2000" dirty="0">
                <a:latin typeface="Times New Roman"/>
                <a:ea typeface="Calibri"/>
                <a:cs typeface="Times New Roman"/>
              </a:rPr>
              <a:t>legittime di </a:t>
            </a:r>
            <a:r>
              <a:rPr lang="it-IT" sz="2000" dirty="0" smtClean="0">
                <a:latin typeface="Times New Roman"/>
                <a:ea typeface="Calibri"/>
                <a:cs typeface="Times New Roman"/>
              </a:rPr>
              <a:t>prelazione. Pertanto, può essere </a:t>
            </a:r>
            <a:r>
              <a:rPr lang="it-IT" sz="2000" dirty="0">
                <a:latin typeface="Times New Roman"/>
                <a:ea typeface="Calibri"/>
                <a:cs typeface="Times New Roman"/>
              </a:rPr>
              <a:t>obiettivo di taluni creditori ottenere subito il pagamento; ottenere a fronte di una prestazione di un certo valore una controprestazione di valore di molto superiore (per minimizzare il peso della falcidia); ottenere una garanzia. </a:t>
            </a:r>
          </a:p>
          <a:p>
            <a:r>
              <a:rPr lang="it-IT" sz="2000" dirty="0" smtClean="0">
                <a:latin typeface="Times New Roman"/>
                <a:ea typeface="Calibri"/>
              </a:rPr>
              <a:t>Può </a:t>
            </a:r>
            <a:r>
              <a:rPr lang="it-IT" sz="2000" dirty="0">
                <a:latin typeface="Times New Roman"/>
                <a:ea typeface="Calibri"/>
              </a:rPr>
              <a:t>essere obiettivo dell’imprenditore </a:t>
            </a:r>
            <a:r>
              <a:rPr lang="it-IT" sz="2000" dirty="0" smtClean="0">
                <a:latin typeface="Times New Roman"/>
                <a:ea typeface="Calibri"/>
              </a:rPr>
              <a:t>favorire </a:t>
            </a:r>
            <a:r>
              <a:rPr lang="it-IT" sz="2000" dirty="0">
                <a:latin typeface="Times New Roman"/>
                <a:ea typeface="Calibri"/>
              </a:rPr>
              <a:t>alcuni creditori o fare apparire come creditore chi non lo è per salvare qualcosa dal soddisfacimento dei creditori effettivi. L’imprenditore può dunque procedere a pagamenti non dovuti o comunque preferenziali o assegnare porzioni di patrimonio gratuitamente; concedere garanzie sul proprio patrimonio non giustificate; assumere obbligazioni </a:t>
            </a:r>
            <a:r>
              <a:rPr lang="it-IT" sz="2000" dirty="0" smtClean="0">
                <a:latin typeface="Times New Roman"/>
                <a:ea typeface="Calibri"/>
              </a:rPr>
              <a:t>sproporzionate.</a:t>
            </a:r>
          </a:p>
          <a:p>
            <a:pPr marL="347472" lvl="1" indent="0">
              <a:buNone/>
            </a:pPr>
            <a:endParaRPr lang="it-IT" sz="1600" dirty="0" smtClean="0">
              <a:latin typeface="Times New Roman"/>
            </a:endParaRPr>
          </a:p>
        </p:txBody>
      </p:sp>
    </p:spTree>
    <p:extLst>
      <p:ext uri="{BB962C8B-B14F-4D97-AF65-F5344CB8AC3E}">
        <p14:creationId xmlns:p14="http://schemas.microsoft.com/office/powerpoint/2010/main" val="28905580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lstStyle/>
          <a:p>
            <a:r>
              <a:rPr lang="it-IT" dirty="0" smtClean="0"/>
              <a:t>Evoluzione normativa</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1832306344"/>
              </p:ext>
            </p:extLst>
          </p:nvPr>
        </p:nvGraphicFramePr>
        <p:xfrm>
          <a:off x="503238" y="530225"/>
          <a:ext cx="8183562" cy="418782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8847742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it-IT" dirty="0" smtClean="0"/>
              <a:t>Atti particolarmente pregiudizievoli (revocabili </a:t>
            </a:r>
            <a:r>
              <a:rPr lang="it-IT" i="1" dirty="0" smtClean="0"/>
              <a:t>ex </a:t>
            </a:r>
            <a:r>
              <a:rPr lang="it-IT" i="1" dirty="0" err="1" smtClean="0"/>
              <a:t>lege</a:t>
            </a:r>
            <a:r>
              <a:rPr lang="it-IT" b="0" dirty="0"/>
              <a:t>)</a:t>
            </a:r>
            <a:endParaRPr lang="it-IT" dirty="0"/>
          </a:p>
        </p:txBody>
      </p:sp>
      <p:sp>
        <p:nvSpPr>
          <p:cNvPr id="3" name="Segnaposto contenuto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pPr>
              <a:buFontTx/>
              <a:buChar char="-"/>
            </a:pPr>
            <a:endParaRPr lang="it-IT" dirty="0" smtClean="0"/>
          </a:p>
          <a:p>
            <a:r>
              <a:rPr lang="it-IT" b="1" dirty="0"/>
              <a:t>64. Atti a titolo gratuito</a:t>
            </a:r>
            <a:r>
              <a:rPr lang="it-IT" dirty="0" smtClean="0"/>
              <a:t>.“ Sono </a:t>
            </a:r>
            <a:r>
              <a:rPr lang="it-IT" dirty="0"/>
              <a:t>privi di effetto rispetto ai creditori, se compiuti dal fallito nei </a:t>
            </a:r>
            <a:r>
              <a:rPr lang="it-IT" u="sng" dirty="0"/>
              <a:t>due anni anteriori</a:t>
            </a:r>
            <a:r>
              <a:rPr lang="it-IT" dirty="0"/>
              <a:t> alla dichiarazione di fallimento, gli atti a titolo gratuito, esclusi i regali d'uso e gli atti compiuti in adempimento di un dovere morale o a scopo di pubblica utilità, in quanto la liberalità sia proporzionata al patrimonio del donante”. </a:t>
            </a:r>
            <a:endParaRPr lang="it-IT" dirty="0" smtClean="0"/>
          </a:p>
          <a:p>
            <a:r>
              <a:rPr lang="it-IT" b="1" dirty="0" smtClean="0"/>
              <a:t>65</a:t>
            </a:r>
            <a:r>
              <a:rPr lang="it-IT" b="1" dirty="0"/>
              <a:t>. </a:t>
            </a:r>
            <a:r>
              <a:rPr lang="it-IT" b="1" dirty="0" smtClean="0"/>
              <a:t>Pagamenti anticipati</a:t>
            </a:r>
            <a:r>
              <a:rPr lang="it-IT" dirty="0" smtClean="0"/>
              <a:t>.“ Sono </a:t>
            </a:r>
            <a:r>
              <a:rPr lang="it-IT" dirty="0"/>
              <a:t>privi di effetto rispetto ai creditori i pagamenti di crediti che scadono nel giorno della dichiarazione di fallimento o posteriormente, se tali pagamenti sono stati eseguiti dal fallito nei due anni anteriori alla dichiarazione di fallimento”. </a:t>
            </a:r>
          </a:p>
          <a:p>
            <a:pPr>
              <a:buFontTx/>
              <a:buChar char="-"/>
            </a:pPr>
            <a:endParaRPr lang="it-IT" dirty="0" smtClean="0"/>
          </a:p>
        </p:txBody>
      </p:sp>
    </p:spTree>
    <p:extLst>
      <p:ext uri="{BB962C8B-B14F-4D97-AF65-F5344CB8AC3E}">
        <p14:creationId xmlns:p14="http://schemas.microsoft.com/office/powerpoint/2010/main" val="19452631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a:xfrm>
            <a:off x="467544" y="4941168"/>
            <a:ext cx="8183880" cy="1051560"/>
          </a:xfrm>
        </p:spPr>
        <p:style>
          <a:lnRef idx="1">
            <a:schemeClr val="accent2"/>
          </a:lnRef>
          <a:fillRef idx="2">
            <a:schemeClr val="accent2"/>
          </a:fillRef>
          <a:effectRef idx="1">
            <a:schemeClr val="accent2"/>
          </a:effectRef>
          <a:fontRef idx="minor">
            <a:schemeClr val="dk1"/>
          </a:fontRef>
        </p:style>
        <p:txBody>
          <a:bodyPr>
            <a:normAutofit/>
          </a:bodyPr>
          <a:lstStyle/>
          <a:p>
            <a:r>
              <a:rPr lang="it-IT" b="0" dirty="0" smtClean="0"/>
              <a:t>SANZIONE DELL’ </a:t>
            </a:r>
            <a:r>
              <a:rPr lang="it-IT" dirty="0" smtClean="0"/>
              <a:t>INEFFICACIA</a:t>
            </a:r>
            <a:endParaRPr lang="it-IT" dirty="0"/>
          </a:p>
        </p:txBody>
      </p:sp>
      <p:sp>
        <p:nvSpPr>
          <p:cNvPr id="3" name="Segnaposto contenuto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a:bodyPr>
          <a:lstStyle/>
          <a:p>
            <a:pPr marL="0" indent="0">
              <a:buNone/>
            </a:pPr>
            <a:endParaRPr lang="it-IT" dirty="0" smtClean="0"/>
          </a:p>
          <a:p>
            <a:pPr marL="0" lvl="0" indent="0">
              <a:buClr>
                <a:srgbClr val="F07F09"/>
              </a:buClr>
              <a:buNone/>
            </a:pPr>
            <a:r>
              <a:rPr lang="it-IT" dirty="0" smtClean="0"/>
              <a:t>Si </a:t>
            </a:r>
            <a:r>
              <a:rPr lang="it-IT" dirty="0"/>
              <a:t>tratta di operazioni pienamente </a:t>
            </a:r>
            <a:r>
              <a:rPr lang="it-IT" dirty="0" smtClean="0"/>
              <a:t>VALIDE, legittime in </a:t>
            </a:r>
            <a:r>
              <a:rPr lang="it-IT" dirty="0"/>
              <a:t>sé considerate, che divengono inefficaci </a:t>
            </a:r>
            <a:r>
              <a:rPr lang="it-IT" dirty="0" smtClean="0"/>
              <a:t>se </a:t>
            </a:r>
            <a:r>
              <a:rPr lang="it-IT" dirty="0"/>
              <a:t>l’imprenditore fallisce entro due anni. L’inefficacia è peraltro </a:t>
            </a:r>
            <a:r>
              <a:rPr lang="it-IT" dirty="0" smtClean="0"/>
              <a:t>RELATIVA, </a:t>
            </a:r>
            <a:r>
              <a:rPr lang="it-IT" dirty="0"/>
              <a:t>perché funzionale solo a ripristinare la </a:t>
            </a:r>
            <a:r>
              <a:rPr lang="it-IT" i="1" dirty="0"/>
              <a:t>par condicio </a:t>
            </a:r>
            <a:r>
              <a:rPr lang="it-IT" i="1" dirty="0" err="1"/>
              <a:t>creditorum</a:t>
            </a:r>
            <a:r>
              <a:rPr lang="it-IT" dirty="0"/>
              <a:t>. </a:t>
            </a:r>
            <a:endParaRPr lang="it-IT" dirty="0" smtClean="0"/>
          </a:p>
          <a:p>
            <a:pPr marL="0" lvl="0" indent="0">
              <a:buClr>
                <a:srgbClr val="F07F09"/>
              </a:buClr>
              <a:buNone/>
            </a:pPr>
            <a:endParaRPr lang="it-IT" dirty="0"/>
          </a:p>
        </p:txBody>
      </p:sp>
    </p:spTree>
    <p:extLst>
      <p:ext uri="{BB962C8B-B14F-4D97-AF65-F5344CB8AC3E}">
        <p14:creationId xmlns:p14="http://schemas.microsoft.com/office/powerpoint/2010/main" val="63311859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it-IT" dirty="0" smtClean="0"/>
              <a:t>Giurisprudenza artt. 64 e 65 l. f.</a:t>
            </a:r>
            <a:endParaRPr lang="it-IT" dirty="0"/>
          </a:p>
        </p:txBody>
      </p:sp>
      <p:sp>
        <p:nvSpPr>
          <p:cNvPr id="3" name="Segnaposto contenuto 2"/>
          <p:cNvSpPr>
            <a:spLocks noGrp="1"/>
          </p:cNvSpPr>
          <p:nvPr>
            <p:ph idx="1"/>
          </p:nvPr>
        </p:nvSpPr>
        <p:spPr>
          <a:xfrm>
            <a:off x="467544" y="548680"/>
            <a:ext cx="8183880" cy="4187952"/>
          </a:xfrm>
        </p:spPr>
        <p:style>
          <a:lnRef idx="1">
            <a:schemeClr val="accent1"/>
          </a:lnRef>
          <a:fillRef idx="2">
            <a:schemeClr val="accent1"/>
          </a:fillRef>
          <a:effectRef idx="1">
            <a:schemeClr val="accent1"/>
          </a:effectRef>
          <a:fontRef idx="minor">
            <a:schemeClr val="dk1"/>
          </a:fontRef>
        </p:style>
        <p:txBody>
          <a:bodyPr>
            <a:normAutofit lnSpcReduction="10000"/>
          </a:bodyPr>
          <a:lstStyle/>
          <a:p>
            <a:pPr marL="0" lvl="0" indent="0">
              <a:buNone/>
            </a:pPr>
            <a:r>
              <a:rPr lang="it-IT" sz="1800" b="1" dirty="0" err="1" smtClean="0"/>
              <a:t>Cass</a:t>
            </a:r>
            <a:r>
              <a:rPr lang="it-IT" sz="1800" b="1" dirty="0" smtClean="0"/>
              <a:t>. 1/04/2005, </a:t>
            </a:r>
            <a:r>
              <a:rPr lang="it-IT" sz="1800" b="1" dirty="0"/>
              <a:t>n. 6918</a:t>
            </a:r>
            <a:r>
              <a:rPr lang="it-IT" sz="1800" b="1" i="1" dirty="0"/>
              <a:t> </a:t>
            </a:r>
            <a:endParaRPr lang="it-IT" sz="1800" b="1" i="1" dirty="0" smtClean="0"/>
          </a:p>
          <a:p>
            <a:pPr marL="0" lvl="0" indent="0">
              <a:buNone/>
            </a:pPr>
            <a:r>
              <a:rPr lang="it-IT" sz="1800" i="1" dirty="0" smtClean="0"/>
              <a:t>«</a:t>
            </a:r>
            <a:r>
              <a:rPr lang="it-IT" sz="1800" i="1" dirty="0"/>
              <a:t>L’inefficacia prevista dall’art. </a:t>
            </a:r>
            <a:r>
              <a:rPr lang="it-IT" sz="1800" i="1" u="sng" dirty="0"/>
              <a:t>64 </a:t>
            </a:r>
            <a:r>
              <a:rPr lang="it-IT" sz="1800" i="1" u="sng" dirty="0" err="1"/>
              <a:t>l.fall</a:t>
            </a:r>
            <a:r>
              <a:rPr lang="it-IT" sz="1800" i="1" dirty="0"/>
              <a:t>. ha carattere necessario ed oggettivo, ed </a:t>
            </a:r>
            <a:r>
              <a:rPr lang="it-IT" sz="1800" i="1" u="sng" dirty="0"/>
              <a:t>opera </a:t>
            </a:r>
            <a:r>
              <a:rPr lang="it-IT" sz="1800" b="1" i="1" u="sng" dirty="0"/>
              <a:t>automaticamente </a:t>
            </a:r>
            <a:r>
              <a:rPr lang="it-IT" sz="1800" i="1" dirty="0"/>
              <a:t>ove sussista il presupposto </a:t>
            </a:r>
            <a:r>
              <a:rPr lang="it-IT" sz="1800" i="1" u="sng" dirty="0"/>
              <a:t>dell’esistenza dell’atto </a:t>
            </a:r>
            <a:r>
              <a:rPr lang="it-IT" sz="1800" i="1" dirty="0"/>
              <a:t>e della </a:t>
            </a:r>
            <a:r>
              <a:rPr lang="it-IT" sz="1800" i="1" u="sng" dirty="0"/>
              <a:t>sua gratuità</a:t>
            </a:r>
            <a:r>
              <a:rPr lang="it-IT" sz="1800" i="1" dirty="0"/>
              <a:t>; come tale essa va dichiarata con sentenza avente natura ricognitiva della situazione giuridica, indipendentemente dai presupposti soggettivi ed oggettivi che vengono in considerazione ai fini dell’azione revocatoria quale prevista invece nell’art. 67 </a:t>
            </a:r>
            <a:r>
              <a:rPr lang="it-IT" sz="1800" i="1" dirty="0" err="1"/>
              <a:t>l.fall</a:t>
            </a:r>
            <a:r>
              <a:rPr lang="it-IT" sz="1800" i="1" dirty="0" smtClean="0"/>
              <a:t>.»</a:t>
            </a:r>
          </a:p>
          <a:p>
            <a:pPr marL="0" lvl="0" indent="0">
              <a:buNone/>
            </a:pPr>
            <a:r>
              <a:rPr lang="it-IT" sz="1800" i="1" dirty="0" smtClean="0"/>
              <a:t>------------</a:t>
            </a:r>
          </a:p>
          <a:p>
            <a:pPr marL="0" indent="0">
              <a:buNone/>
            </a:pPr>
            <a:r>
              <a:rPr lang="it-IT" sz="1800" b="1" dirty="0" err="1" smtClean="0"/>
              <a:t>Trib</a:t>
            </a:r>
            <a:r>
              <a:rPr lang="it-IT" sz="1800" b="1" dirty="0" smtClean="0"/>
              <a:t>. Napoli 8/01/2004</a:t>
            </a:r>
          </a:p>
          <a:p>
            <a:pPr marL="0" indent="0">
              <a:buNone/>
            </a:pPr>
            <a:r>
              <a:rPr lang="it-IT" sz="1800" dirty="0" smtClean="0"/>
              <a:t>« Deve </a:t>
            </a:r>
            <a:r>
              <a:rPr lang="it-IT" sz="1800" dirty="0"/>
              <a:t>considerarsi pagamento di debito non scaduto, soggetto, come tale, alla sanzione di inefficacia prevista dall’art. </a:t>
            </a:r>
            <a:r>
              <a:rPr lang="it-IT" sz="1800" u="sng" dirty="0"/>
              <a:t>65 </a:t>
            </a:r>
            <a:r>
              <a:rPr lang="it-IT" sz="1800" u="sng" dirty="0" err="1"/>
              <a:t>l.fall</a:t>
            </a:r>
            <a:r>
              <a:rPr lang="it-IT" sz="1800" dirty="0"/>
              <a:t>., il </a:t>
            </a:r>
            <a:r>
              <a:rPr lang="it-IT" sz="1800" u="sng" dirty="0"/>
              <a:t>rimborso dei versamenti eseguiti dai soci in conto finanziamento</a:t>
            </a:r>
            <a:r>
              <a:rPr lang="it-IT" sz="1800" dirty="0"/>
              <a:t>, a tempo indeterminato, operato da una società </a:t>
            </a:r>
            <a:r>
              <a:rPr lang="it-IT" sz="1800" u="sng" dirty="0"/>
              <a:t>nel biennio anteriore </a:t>
            </a:r>
            <a:r>
              <a:rPr lang="it-IT" sz="1800" dirty="0"/>
              <a:t>alla sua dichiarazione di </a:t>
            </a:r>
            <a:r>
              <a:rPr lang="it-IT" sz="1800" dirty="0" smtClean="0"/>
              <a:t>fallimento »</a:t>
            </a:r>
          </a:p>
        </p:txBody>
      </p:sp>
    </p:spTree>
    <p:extLst>
      <p:ext uri="{BB962C8B-B14F-4D97-AF65-F5344CB8AC3E}">
        <p14:creationId xmlns:p14="http://schemas.microsoft.com/office/powerpoint/2010/main" val="4868341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a:bodyPr>
          <a:lstStyle/>
          <a:p>
            <a:r>
              <a:rPr lang="it-IT" dirty="0" smtClean="0"/>
              <a:t>Revocatoria ordinaria</a:t>
            </a:r>
            <a:endParaRPr lang="it-IT" dirty="0"/>
          </a:p>
        </p:txBody>
      </p:sp>
      <p:sp>
        <p:nvSpPr>
          <p:cNvPr id="3" name="Segnaposto contenuto 2"/>
          <p:cNvSpPr>
            <a:spLocks noGrp="1"/>
          </p:cNvSpPr>
          <p:nvPr>
            <p:ph idx="1"/>
          </p:nvPr>
        </p:nvSpPr>
        <p:spPr>
          <a:xfrm>
            <a:off x="467544" y="548680"/>
            <a:ext cx="8183880" cy="4187952"/>
          </a:xfrm>
        </p:spPr>
        <p:style>
          <a:lnRef idx="1">
            <a:schemeClr val="accent1"/>
          </a:lnRef>
          <a:fillRef idx="2">
            <a:schemeClr val="accent1"/>
          </a:fillRef>
          <a:effectRef idx="1">
            <a:schemeClr val="accent1"/>
          </a:effectRef>
          <a:fontRef idx="minor">
            <a:schemeClr val="dk1"/>
          </a:fontRef>
        </p:style>
        <p:txBody>
          <a:bodyPr>
            <a:normAutofit/>
          </a:bodyPr>
          <a:lstStyle/>
          <a:p>
            <a:pPr marL="0" lvl="0" indent="0">
              <a:buNone/>
            </a:pPr>
            <a:endParaRPr lang="it-IT" sz="1800" b="1" dirty="0" smtClean="0"/>
          </a:p>
          <a:p>
            <a:pPr marL="0" lvl="0" indent="0">
              <a:buNone/>
            </a:pPr>
            <a:r>
              <a:rPr lang="it-IT" sz="1800" b="1" dirty="0" smtClean="0"/>
              <a:t>Art. 66</a:t>
            </a:r>
            <a:r>
              <a:rPr lang="it-IT" sz="1800" dirty="0" smtClean="0"/>
              <a:t>: il curatore ha la possibilità di proporre l’azione revocatoria ordinaria, ai sensi dell’art. 2901 c.c.</a:t>
            </a:r>
          </a:p>
          <a:p>
            <a:pPr marL="0" lvl="0" indent="0">
              <a:buNone/>
            </a:pPr>
            <a:r>
              <a:rPr lang="it-IT" sz="1800" dirty="0" smtClean="0"/>
              <a:t>Onere della prova più gravoso (</a:t>
            </a:r>
            <a:r>
              <a:rPr lang="it-IT" sz="1800" dirty="0" err="1" smtClean="0"/>
              <a:t>Eventus</a:t>
            </a:r>
            <a:r>
              <a:rPr lang="it-IT" sz="1800" dirty="0" smtClean="0"/>
              <a:t> </a:t>
            </a:r>
            <a:r>
              <a:rPr lang="it-IT" sz="1800" dirty="0" err="1" smtClean="0"/>
              <a:t>damni</a:t>
            </a:r>
            <a:r>
              <a:rPr lang="it-IT" sz="1800" dirty="0"/>
              <a:t>,</a:t>
            </a:r>
            <a:r>
              <a:rPr lang="it-IT" sz="1800" dirty="0" smtClean="0"/>
              <a:t> </a:t>
            </a:r>
            <a:r>
              <a:rPr lang="it-IT" sz="1800" dirty="0" err="1"/>
              <a:t>Consilium</a:t>
            </a:r>
            <a:r>
              <a:rPr lang="it-IT" sz="1800" dirty="0"/>
              <a:t> </a:t>
            </a:r>
            <a:r>
              <a:rPr lang="it-IT" sz="1800" dirty="0" err="1" smtClean="0"/>
              <a:t>fraudis</a:t>
            </a:r>
            <a:r>
              <a:rPr lang="it-IT" sz="1800" dirty="0" smtClean="0"/>
              <a:t>, eventuale </a:t>
            </a:r>
            <a:r>
              <a:rPr lang="it-IT" sz="1800" dirty="0" err="1" smtClean="0"/>
              <a:t>scientia</a:t>
            </a:r>
            <a:r>
              <a:rPr lang="it-IT" sz="1800" dirty="0" smtClean="0"/>
              <a:t> </a:t>
            </a:r>
            <a:r>
              <a:rPr lang="it-IT" sz="1800" dirty="0" err="1" smtClean="0"/>
              <a:t>fraudis</a:t>
            </a:r>
            <a:r>
              <a:rPr lang="it-IT" sz="1800" dirty="0" smtClean="0"/>
              <a:t>).</a:t>
            </a:r>
          </a:p>
          <a:p>
            <a:pPr marL="0" lvl="0" indent="0">
              <a:buNone/>
            </a:pPr>
            <a:endParaRPr lang="it-IT" sz="1800" dirty="0" smtClean="0"/>
          </a:p>
          <a:p>
            <a:pPr marL="0" lvl="0" indent="0">
              <a:buNone/>
            </a:pPr>
            <a:r>
              <a:rPr lang="it-IT" sz="1800" dirty="0" smtClean="0"/>
              <a:t>Differenze tra c.c. e l. f.: legittimazione, competenza, effetti, tempistica.</a:t>
            </a:r>
          </a:p>
        </p:txBody>
      </p:sp>
    </p:spTree>
    <p:extLst>
      <p:ext uri="{BB962C8B-B14F-4D97-AF65-F5344CB8AC3E}">
        <p14:creationId xmlns:p14="http://schemas.microsoft.com/office/powerpoint/2010/main" val="41197618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p:cNvSpPr>
            <a:spLocks noGrp="1"/>
          </p:cNvSpPr>
          <p:nvPr>
            <p:ph type="title"/>
          </p:nvPr>
        </p:nvSpPr>
        <p:spPr/>
        <p:style>
          <a:lnRef idx="1">
            <a:schemeClr val="accent2"/>
          </a:lnRef>
          <a:fillRef idx="2">
            <a:schemeClr val="accent2"/>
          </a:fillRef>
          <a:effectRef idx="1">
            <a:schemeClr val="accent2"/>
          </a:effectRef>
          <a:fontRef idx="minor">
            <a:schemeClr val="dk1"/>
          </a:fontRef>
        </p:style>
        <p:txBody>
          <a:bodyPr>
            <a:normAutofit fontScale="90000"/>
          </a:bodyPr>
          <a:lstStyle/>
          <a:p>
            <a:r>
              <a:rPr lang="it-IT" dirty="0" smtClean="0"/>
              <a:t>Revocatoria fallimentare, art. 67 co. 1 l. f. (atti anomali)</a:t>
            </a:r>
            <a:endParaRPr lang="it-IT" dirty="0"/>
          </a:p>
        </p:txBody>
      </p:sp>
      <p:sp>
        <p:nvSpPr>
          <p:cNvPr id="3" name="Segnaposto contenuto 2"/>
          <p:cNvSpPr>
            <a:spLocks noGrp="1"/>
          </p:cNvSpPr>
          <p:nvPr>
            <p:ph idx="1"/>
          </p:nvPr>
        </p:nvSpPr>
        <p:spPr>
          <a:xfrm>
            <a:off x="467544" y="548680"/>
            <a:ext cx="8183880" cy="4187952"/>
          </a:xfrm>
        </p:spPr>
        <p:style>
          <a:lnRef idx="1">
            <a:schemeClr val="accent1"/>
          </a:lnRef>
          <a:fillRef idx="2">
            <a:schemeClr val="accent1"/>
          </a:fillRef>
          <a:effectRef idx="1">
            <a:schemeClr val="accent1"/>
          </a:effectRef>
          <a:fontRef idx="minor">
            <a:schemeClr val="dk1"/>
          </a:fontRef>
        </p:style>
        <p:txBody>
          <a:bodyPr>
            <a:normAutofit/>
          </a:bodyPr>
          <a:lstStyle/>
          <a:p>
            <a:pPr marL="0" lvl="0" indent="0">
              <a:buNone/>
            </a:pPr>
            <a:endParaRPr lang="it-IT" sz="1800" b="1" dirty="0" smtClean="0"/>
          </a:p>
          <a:p>
            <a:pPr marL="0" indent="0">
              <a:buNone/>
            </a:pPr>
            <a:r>
              <a:rPr lang="it-IT" sz="1800" b="1" dirty="0" smtClean="0"/>
              <a:t>Art. 67 PRIMO COMMA</a:t>
            </a:r>
          </a:p>
          <a:p>
            <a:pPr marL="0" indent="0">
              <a:buNone/>
            </a:pPr>
            <a:r>
              <a:rPr lang="it-IT" sz="1800" dirty="0" smtClean="0"/>
              <a:t>Sono </a:t>
            </a:r>
            <a:r>
              <a:rPr lang="it-IT" sz="1800" dirty="0"/>
              <a:t>revocati, salvo che l'altra parte provi che non conosceva lo stato d'insolvenza del debitore: </a:t>
            </a:r>
            <a:r>
              <a:rPr lang="it-IT" sz="1800" dirty="0" smtClean="0"/>
              <a:t>1) gli </a:t>
            </a:r>
            <a:r>
              <a:rPr lang="it-IT" sz="1800" dirty="0"/>
              <a:t>atti a titolo oneroso compiuti nell'anno anteriore alla dichiarazione di fallimento, in cui le prestazioni eseguite o le obbligazioni assunte dal fallito sorpassano di oltre un quarto ciò che a lui è stato dato o promesso; 2) gli atti estintivi di debiti pecuniari scaduti ed esigibili non effettuati con danaro o con altri mezzi normali di pagamento, se compiuti nell'anno anteriore alla dichiarazione di fallimento; 3) i pegni, le anticresi e le ipoteche volontarie costituiti nell'anno anteriore alla dichiarazione di fallimento per debiti preesistenti non scaduti; 4) i pegni, le anticresi e le ipoteche giudiziali o volontarie costituiti entro sei mesi anteriori alla dichiarazione di fallimento per debiti scaduti. </a:t>
            </a:r>
          </a:p>
        </p:txBody>
      </p:sp>
    </p:spTree>
    <p:extLst>
      <p:ext uri="{BB962C8B-B14F-4D97-AF65-F5344CB8AC3E}">
        <p14:creationId xmlns:p14="http://schemas.microsoft.com/office/powerpoint/2010/main" val="63980053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tro">
  <a:themeElements>
    <a:clrScheme name="Astr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tr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tr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1_Astro">
  <a:themeElements>
    <a:clrScheme name="Astro">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tro">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tro">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271</TotalTime>
  <Words>1140</Words>
  <Application>Microsoft Office PowerPoint</Application>
  <PresentationFormat>Presentazione su schermo (4:3)</PresentationFormat>
  <Paragraphs>56</Paragraphs>
  <Slides>11</Slides>
  <Notes>1</Notes>
  <HiddenSlides>0</HiddenSlides>
  <MMClips>0</MMClips>
  <ScaleCrop>false</ScaleCrop>
  <HeadingPairs>
    <vt:vector size="4" baseType="variant">
      <vt:variant>
        <vt:lpstr>Tema</vt:lpstr>
      </vt:variant>
      <vt:variant>
        <vt:i4>2</vt:i4>
      </vt:variant>
      <vt:variant>
        <vt:lpstr>Titoli diapositive</vt:lpstr>
      </vt:variant>
      <vt:variant>
        <vt:i4>11</vt:i4>
      </vt:variant>
    </vt:vector>
  </HeadingPairs>
  <TitlesOfParts>
    <vt:vector size="13" baseType="lpstr">
      <vt:lpstr>Astro</vt:lpstr>
      <vt:lpstr>1_Astro</vt:lpstr>
      <vt:lpstr>Il sistema delle revocatorie: azioni a tutela della par condicio creditorum</vt:lpstr>
      <vt:lpstr>Contesto economico</vt:lpstr>
      <vt:lpstr>Contesto giuridico</vt:lpstr>
      <vt:lpstr>Evoluzione normativa</vt:lpstr>
      <vt:lpstr>Atti particolarmente pregiudizievoli (revocabili ex lege)</vt:lpstr>
      <vt:lpstr>SANZIONE DELL’ INEFFICACIA</vt:lpstr>
      <vt:lpstr>Giurisprudenza artt. 64 e 65 l. f.</vt:lpstr>
      <vt:lpstr>Revocatoria ordinaria</vt:lpstr>
      <vt:lpstr>Revocatoria fallimentare, art. 67 co. 1 l. f. (atti anomali)</vt:lpstr>
      <vt:lpstr>Revocatoria fallimentare, art. 67 co. 2 l. f. (atti normali)</vt:lpstr>
      <vt:lpstr>ESENZIONI dalla revocatoria fallimentare, art. 67, comma 3, l.f.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Profili economici e giuridici della crisi e del suo superamento</dc:title>
  <dc:creator>Win7</dc:creator>
  <cp:lastModifiedBy>Win7</cp:lastModifiedBy>
  <cp:revision>68</cp:revision>
  <cp:lastPrinted>2013-02-27T10:35:56Z</cp:lastPrinted>
  <dcterms:created xsi:type="dcterms:W3CDTF">2012-03-29T06:49:17Z</dcterms:created>
  <dcterms:modified xsi:type="dcterms:W3CDTF">2016-03-10T12:54:19Z</dcterms:modified>
</cp:coreProperties>
</file>