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28" r:id="rId2"/>
  </p:sldMasterIdLst>
  <p:notesMasterIdLst>
    <p:notesMasterId r:id="rId6"/>
  </p:notesMasterIdLst>
  <p:handoutMasterIdLst>
    <p:handoutMasterId r:id="rId7"/>
  </p:handoutMasterIdLst>
  <p:sldIdLst>
    <p:sldId id="256" r:id="rId3"/>
    <p:sldId id="286" r:id="rId4"/>
    <p:sldId id="257" r:id="rId5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43" autoAdjust="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9AC8F-D123-4CD9-B616-ABC801C2F66E}" type="datetimeFigureOut">
              <a:rPr lang="it-IT" smtClean="0"/>
              <a:t>31/03/2015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3297-D755-4884-BF9A-DCF4C7B3A8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1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9C828-C4F4-4585-8D41-CFC8C208744D}" type="datetimeFigureOut">
              <a:rPr lang="it-IT" smtClean="0"/>
              <a:t>31/03/2015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79DCF-2C88-454A-AB69-5F809537A9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94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/>
              <a:t>31/03/2015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/>
              <a:t>31/03/2015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/>
              <a:t>31/03/2015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64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52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55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47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41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86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33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/>
              <a:t>31/03/2015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9045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07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921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/>
              <a:t>31/03/2015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/>
              <a:t>31/03/2015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/>
              <a:t>31/03/2015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/>
              <a:t>31/03/2015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/>
              <a:t>31/03/2015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/>
              <a:t>31/03/2015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/>
              <a:t>31/03/2015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/>
              <a:t>31/03/2015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31/03/2015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5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/>
              <a:t>IL FALLIMENTO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LEZIONI DI DIRITTO FALLIMENTARE </a:t>
            </a:r>
          </a:p>
          <a:p>
            <a:r>
              <a:rPr lang="it-IT" b="1" dirty="0" err="1" smtClean="0"/>
              <a:t>Dip</a:t>
            </a:r>
            <a:r>
              <a:rPr lang="it-IT" b="1" dirty="0" smtClean="0"/>
              <a:t>. </a:t>
            </a:r>
            <a:r>
              <a:rPr lang="it-IT" b="1" smtClean="0"/>
              <a:t>di </a:t>
            </a:r>
            <a:r>
              <a:rPr lang="it-IT" b="1" smtClean="0"/>
              <a:t>Economia </a:t>
            </a:r>
            <a:r>
              <a:rPr lang="it-IT" b="1" dirty="0" smtClean="0"/>
              <a:t>e Giurisprudenza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336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RIEPILOGO:</a:t>
            </a:r>
            <a:br>
              <a:rPr lang="it-IT" dirty="0" smtClean="0"/>
            </a:br>
            <a:r>
              <a:rPr lang="it-IT" dirty="0" smtClean="0"/>
              <a:t>Gli organi della procedura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it-IT" sz="1800" b="1" dirty="0" smtClean="0"/>
              <a:t>1.) </a:t>
            </a:r>
            <a:r>
              <a:rPr lang="it-IT" sz="1800" b="1" dirty="0"/>
              <a:t>T</a:t>
            </a:r>
            <a:r>
              <a:rPr lang="it-IT" sz="1800" b="1" dirty="0" smtClean="0"/>
              <a:t>ribunale fallimentare (artt. 23-24)</a:t>
            </a:r>
          </a:p>
          <a:p>
            <a:pPr marL="0" lvl="0" indent="0">
              <a:buClr>
                <a:srgbClr val="F07F09"/>
              </a:buClr>
              <a:buNone/>
            </a:pPr>
            <a:r>
              <a:rPr lang="it-IT" sz="1700" dirty="0">
                <a:solidFill>
                  <a:prstClr val="black"/>
                </a:solidFill>
              </a:rPr>
              <a:t>Composizione collegiale e determinazione </a:t>
            </a:r>
            <a:r>
              <a:rPr lang="it-IT" sz="1700" i="1" dirty="0">
                <a:solidFill>
                  <a:prstClr val="black"/>
                </a:solidFill>
              </a:rPr>
              <a:t>ex </a:t>
            </a:r>
            <a:r>
              <a:rPr lang="it-IT" sz="1700" dirty="0">
                <a:solidFill>
                  <a:prstClr val="black"/>
                </a:solidFill>
              </a:rPr>
              <a:t>art. 9 </a:t>
            </a:r>
            <a:r>
              <a:rPr lang="it-IT" sz="1700" dirty="0" err="1">
                <a:solidFill>
                  <a:prstClr val="black"/>
                </a:solidFill>
              </a:rPr>
              <a:t>l.f</a:t>
            </a:r>
            <a:r>
              <a:rPr lang="it-IT" sz="1700" dirty="0" err="1" smtClean="0">
                <a:solidFill>
                  <a:prstClr val="black"/>
                </a:solidFill>
              </a:rPr>
              <a:t>.</a:t>
            </a:r>
            <a:r>
              <a:rPr lang="it-IT" sz="1700" dirty="0" smtClean="0">
                <a:solidFill>
                  <a:prstClr val="black"/>
                </a:solidFill>
              </a:rPr>
              <a:t>, Funzioni </a:t>
            </a:r>
            <a:r>
              <a:rPr lang="it-IT" sz="1700" dirty="0">
                <a:solidFill>
                  <a:prstClr val="black"/>
                </a:solidFill>
              </a:rPr>
              <a:t>di carattere giurisdizionale ed </a:t>
            </a:r>
            <a:r>
              <a:rPr lang="it-IT" sz="1700" dirty="0" smtClean="0">
                <a:solidFill>
                  <a:prstClr val="black"/>
                </a:solidFill>
              </a:rPr>
              <a:t>amministrativo, Poteri </a:t>
            </a:r>
            <a:r>
              <a:rPr lang="it-IT" sz="1700" dirty="0">
                <a:solidFill>
                  <a:prstClr val="black"/>
                </a:solidFill>
              </a:rPr>
              <a:t>del </a:t>
            </a:r>
            <a:r>
              <a:rPr lang="it-IT" sz="1700" dirty="0" err="1">
                <a:solidFill>
                  <a:prstClr val="black"/>
                </a:solidFill>
              </a:rPr>
              <a:t>Trib</a:t>
            </a:r>
            <a:r>
              <a:rPr lang="it-IT" sz="1700" dirty="0">
                <a:solidFill>
                  <a:prstClr val="black"/>
                </a:solidFill>
              </a:rPr>
              <a:t>. (v. art. 23) </a:t>
            </a:r>
            <a:r>
              <a:rPr lang="it-IT" sz="1700" dirty="0">
                <a:solidFill>
                  <a:prstClr val="black"/>
                </a:solidFill>
                <a:sym typeface="Wingdings" pitchFamily="2" charset="2"/>
              </a:rPr>
              <a:t> decreto reclamabile davanti </a:t>
            </a:r>
            <a:r>
              <a:rPr lang="it-IT" sz="1700" dirty="0" smtClean="0">
                <a:solidFill>
                  <a:prstClr val="black"/>
                </a:solidFill>
                <a:sym typeface="Wingdings" pitchFamily="2" charset="2"/>
              </a:rPr>
              <a:t>alla  </a:t>
            </a:r>
            <a:r>
              <a:rPr lang="it-IT" sz="1700" dirty="0">
                <a:solidFill>
                  <a:prstClr val="black"/>
                </a:solidFill>
                <a:sym typeface="Wingdings" pitchFamily="2" charset="2"/>
              </a:rPr>
              <a:t>C. Appello ai sensi dell’art. </a:t>
            </a:r>
            <a:r>
              <a:rPr lang="it-IT" sz="1700" dirty="0" smtClean="0">
                <a:solidFill>
                  <a:prstClr val="black"/>
                </a:solidFill>
                <a:sym typeface="Wingdings" pitchFamily="2" charset="2"/>
              </a:rPr>
              <a:t>26, </a:t>
            </a:r>
            <a:r>
              <a:rPr lang="it-IT" sz="1700" dirty="0" smtClean="0">
                <a:solidFill>
                  <a:prstClr val="black"/>
                </a:solidFill>
              </a:rPr>
              <a:t>Competenza </a:t>
            </a:r>
            <a:r>
              <a:rPr lang="it-IT" sz="1700" dirty="0">
                <a:solidFill>
                  <a:prstClr val="black"/>
                </a:solidFill>
              </a:rPr>
              <a:t>funzionale ed inderogabile (art. 24), </a:t>
            </a:r>
            <a:r>
              <a:rPr lang="it-IT" sz="1700" dirty="0" smtClean="0">
                <a:solidFill>
                  <a:prstClr val="black"/>
                </a:solidFill>
              </a:rPr>
              <a:t>investito </a:t>
            </a:r>
            <a:r>
              <a:rPr lang="it-IT" sz="1700" dirty="0">
                <a:solidFill>
                  <a:prstClr val="black"/>
                </a:solidFill>
              </a:rPr>
              <a:t>di tutte le azioni che derivano dal </a:t>
            </a:r>
            <a:r>
              <a:rPr lang="it-IT" sz="1700" dirty="0" smtClean="0">
                <a:solidFill>
                  <a:prstClr val="black"/>
                </a:solidFill>
              </a:rPr>
              <a:t>fallimento</a:t>
            </a:r>
            <a:endParaRPr lang="it-IT" sz="1800" dirty="0" smtClean="0"/>
          </a:p>
          <a:p>
            <a:r>
              <a:rPr lang="it-IT" sz="1800" b="1" dirty="0" smtClean="0"/>
              <a:t>2.) Giudice delegato (artt. 25-26)</a:t>
            </a:r>
          </a:p>
          <a:p>
            <a:pPr marL="0" indent="0">
              <a:buNone/>
            </a:pPr>
            <a:r>
              <a:rPr lang="it-IT" sz="1800" dirty="0"/>
              <a:t>N</a:t>
            </a:r>
            <a:r>
              <a:rPr lang="it-IT" sz="1800" dirty="0" smtClean="0"/>
              <a:t>omina </a:t>
            </a:r>
            <a:r>
              <a:rPr lang="it-IT" sz="1800" dirty="0"/>
              <a:t>nella sentenza dichiarativa di </a:t>
            </a:r>
            <a:r>
              <a:rPr lang="it-IT" sz="1800" dirty="0" smtClean="0"/>
              <a:t>fallimento, Funzione </a:t>
            </a:r>
            <a:r>
              <a:rPr lang="it-IT" sz="1800" dirty="0"/>
              <a:t>di vigilanza e controllo sulla regolarità della </a:t>
            </a:r>
            <a:r>
              <a:rPr lang="it-IT" sz="1800" dirty="0" smtClean="0"/>
              <a:t>procedura, Poteri </a:t>
            </a:r>
            <a:r>
              <a:rPr lang="it-IT" sz="1800" dirty="0"/>
              <a:t>del G.D. (v. art. 25) </a:t>
            </a:r>
            <a:r>
              <a:rPr lang="it-IT" sz="1800" dirty="0">
                <a:sym typeface="Wingdings" pitchFamily="2" charset="2"/>
              </a:rPr>
              <a:t> decreto reclamabile davanti </a:t>
            </a:r>
            <a:r>
              <a:rPr lang="it-IT" sz="1800" dirty="0" smtClean="0">
                <a:sym typeface="Wingdings" pitchFamily="2" charset="2"/>
              </a:rPr>
              <a:t>alla  </a:t>
            </a:r>
            <a:r>
              <a:rPr lang="it-IT" sz="1800" dirty="0">
                <a:sym typeface="Wingdings" pitchFamily="2" charset="2"/>
              </a:rPr>
              <a:t>C. Appello </a:t>
            </a:r>
            <a:r>
              <a:rPr lang="it-IT" sz="1800" dirty="0" smtClean="0"/>
              <a:t>Ridimensionamento </a:t>
            </a:r>
            <a:r>
              <a:rPr lang="it-IT" sz="1800" dirty="0"/>
              <a:t>ruolo del G.D. a seguito delle </a:t>
            </a:r>
            <a:r>
              <a:rPr lang="it-IT" sz="1800" dirty="0" smtClean="0"/>
              <a:t>riforme e potere </a:t>
            </a:r>
            <a:r>
              <a:rPr lang="it-IT" sz="1800" dirty="0"/>
              <a:t>di sostituzione </a:t>
            </a:r>
            <a:r>
              <a:rPr lang="it-IT" sz="1800" i="1" dirty="0"/>
              <a:t>ex </a:t>
            </a:r>
            <a:r>
              <a:rPr lang="it-IT" sz="1800" dirty="0"/>
              <a:t>art. 41, co. 4</a:t>
            </a:r>
          </a:p>
          <a:p>
            <a:r>
              <a:rPr lang="it-IT" sz="1800" b="1" dirty="0" smtClean="0"/>
              <a:t>3.) Curatore (artt. 27-39)</a:t>
            </a:r>
          </a:p>
          <a:p>
            <a:pPr marL="0" indent="0">
              <a:buNone/>
            </a:pPr>
            <a:r>
              <a:rPr lang="it-IT" sz="1900" dirty="0">
                <a:solidFill>
                  <a:prstClr val="black"/>
                </a:solidFill>
              </a:rPr>
              <a:t>N</a:t>
            </a:r>
            <a:r>
              <a:rPr lang="it-IT" sz="1900" dirty="0" smtClean="0">
                <a:solidFill>
                  <a:prstClr val="black"/>
                </a:solidFill>
              </a:rPr>
              <a:t>omina </a:t>
            </a:r>
            <a:r>
              <a:rPr lang="it-IT" sz="1900" dirty="0">
                <a:solidFill>
                  <a:prstClr val="black"/>
                </a:solidFill>
              </a:rPr>
              <a:t>nella sentenza dichiarativa di </a:t>
            </a:r>
            <a:r>
              <a:rPr lang="it-IT" sz="1900" dirty="0" smtClean="0">
                <a:solidFill>
                  <a:prstClr val="black"/>
                </a:solidFill>
              </a:rPr>
              <a:t>fallimento, Funzione </a:t>
            </a:r>
            <a:r>
              <a:rPr lang="it-IT" sz="1900" dirty="0">
                <a:solidFill>
                  <a:prstClr val="black"/>
                </a:solidFill>
              </a:rPr>
              <a:t>di custodia ed </a:t>
            </a:r>
            <a:r>
              <a:rPr lang="it-IT" sz="1900" dirty="0" smtClean="0">
                <a:solidFill>
                  <a:prstClr val="black"/>
                </a:solidFill>
              </a:rPr>
              <a:t> amm.ne del </a:t>
            </a:r>
            <a:r>
              <a:rPr lang="it-IT" sz="1900" dirty="0">
                <a:solidFill>
                  <a:prstClr val="black"/>
                </a:solidFill>
              </a:rPr>
              <a:t>patrimonio </a:t>
            </a:r>
            <a:r>
              <a:rPr lang="it-IT" sz="1900" dirty="0" smtClean="0">
                <a:solidFill>
                  <a:prstClr val="black"/>
                </a:solidFill>
              </a:rPr>
              <a:t>fallimentare, qualità di pubblico ufficiale, Poteri </a:t>
            </a:r>
            <a:r>
              <a:rPr lang="it-IT" sz="1900" dirty="0">
                <a:solidFill>
                  <a:prstClr val="black"/>
                </a:solidFill>
              </a:rPr>
              <a:t>del Curatore e rapporto con il comitato dei creditori (v. art. 38 responsabilità) </a:t>
            </a:r>
            <a:r>
              <a:rPr lang="it-IT" sz="1900" dirty="0">
                <a:solidFill>
                  <a:prstClr val="black"/>
                </a:solidFill>
                <a:sym typeface="Wingdings" pitchFamily="2" charset="2"/>
              </a:rPr>
              <a:t> contro gli atti del Curatore è possibile proporre reclamo al G.D. (entro 8 </a:t>
            </a:r>
            <a:r>
              <a:rPr lang="it-IT" sz="1900" dirty="0" smtClean="0">
                <a:solidFill>
                  <a:prstClr val="black"/>
                </a:solidFill>
                <a:sym typeface="Wingdings" pitchFamily="2" charset="2"/>
              </a:rPr>
              <a:t>giorni), </a:t>
            </a:r>
            <a:r>
              <a:rPr lang="it-IT" sz="1900" dirty="0" smtClean="0">
                <a:solidFill>
                  <a:prstClr val="black"/>
                </a:solidFill>
              </a:rPr>
              <a:t>revoca </a:t>
            </a:r>
            <a:r>
              <a:rPr lang="it-IT" sz="1900" dirty="0">
                <a:solidFill>
                  <a:prstClr val="black"/>
                </a:solidFill>
              </a:rPr>
              <a:t>da parte del </a:t>
            </a:r>
            <a:r>
              <a:rPr lang="it-IT" sz="1900" dirty="0" err="1">
                <a:solidFill>
                  <a:prstClr val="black"/>
                </a:solidFill>
              </a:rPr>
              <a:t>Trib</a:t>
            </a:r>
            <a:r>
              <a:rPr lang="it-IT" sz="1900" dirty="0">
                <a:solidFill>
                  <a:prstClr val="black"/>
                </a:solidFill>
              </a:rPr>
              <a:t>. </a:t>
            </a:r>
            <a:r>
              <a:rPr lang="it-IT" sz="1900" dirty="0" err="1">
                <a:solidFill>
                  <a:prstClr val="black"/>
                </a:solidFill>
              </a:rPr>
              <a:t>fall</a:t>
            </a:r>
            <a:r>
              <a:rPr lang="it-IT" sz="1900" dirty="0">
                <a:solidFill>
                  <a:prstClr val="black"/>
                </a:solidFill>
              </a:rPr>
              <a:t>. (art. 37)</a:t>
            </a:r>
          </a:p>
          <a:p>
            <a:pPr lvl="0">
              <a:buClr>
                <a:srgbClr val="F07F09"/>
              </a:buClr>
            </a:pPr>
            <a:r>
              <a:rPr lang="it-IT" sz="1800" b="1" dirty="0" smtClean="0"/>
              <a:t>4.) Comitato dei creditori (artt. 40-41) </a:t>
            </a:r>
          </a:p>
          <a:p>
            <a:pPr marL="0" lvl="0" indent="0">
              <a:buClr>
                <a:srgbClr val="F07F09"/>
              </a:buClr>
              <a:buNone/>
            </a:pPr>
            <a:r>
              <a:rPr lang="it-IT" sz="2100" dirty="0" smtClean="0">
                <a:solidFill>
                  <a:prstClr val="black"/>
                </a:solidFill>
              </a:rPr>
              <a:t>Nomina </a:t>
            </a:r>
            <a:r>
              <a:rPr lang="it-IT" sz="2100" dirty="0">
                <a:solidFill>
                  <a:prstClr val="black"/>
                </a:solidFill>
              </a:rPr>
              <a:t>da parte del G.D. entro 30 gg dalla SDF (in mancanza, art. 41, co. 4</a:t>
            </a:r>
            <a:r>
              <a:rPr lang="it-IT" sz="2100" dirty="0" smtClean="0">
                <a:solidFill>
                  <a:prstClr val="black"/>
                </a:solidFill>
              </a:rPr>
              <a:t>), funzione </a:t>
            </a:r>
            <a:r>
              <a:rPr lang="it-IT" sz="2100" dirty="0">
                <a:solidFill>
                  <a:prstClr val="black"/>
                </a:solidFill>
              </a:rPr>
              <a:t>consultiva, autorizzativa e di controllo sull’operato del </a:t>
            </a:r>
            <a:r>
              <a:rPr lang="it-IT" sz="2100" dirty="0" smtClean="0">
                <a:solidFill>
                  <a:prstClr val="black"/>
                </a:solidFill>
              </a:rPr>
              <a:t>Curatore, Funzione </a:t>
            </a:r>
            <a:r>
              <a:rPr lang="it-IT" sz="2100" dirty="0">
                <a:solidFill>
                  <a:prstClr val="black"/>
                </a:solidFill>
              </a:rPr>
              <a:t>integrativa dei poteri di amministrazione del Curatore e rapporto con il Curatore a seguito della riforma l. f. </a:t>
            </a:r>
          </a:p>
          <a:p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27417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2230" y="6021288"/>
            <a:ext cx="8183880" cy="66182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Sentenza di fallimento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548680"/>
            <a:ext cx="7446910" cy="936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4000" b="1" dirty="0" smtClean="0"/>
              <a:t>EFFETTI NEI CONFRONTI DEL DEBITORE FALLITO</a:t>
            </a:r>
          </a:p>
          <a:p>
            <a:pPr marL="0" indent="0">
              <a:buNone/>
            </a:pPr>
            <a:r>
              <a:rPr lang="it-IT" sz="2000" dirty="0" smtClean="0"/>
              <a:t> - </a:t>
            </a:r>
            <a:r>
              <a:rPr lang="it-IT" sz="2500" dirty="0" smtClean="0"/>
              <a:t>PATROMINIALI (ARTT. 42-46) -&gt;  SPOSSESSAMENTO</a:t>
            </a:r>
          </a:p>
          <a:p>
            <a:pPr marL="0" indent="0">
              <a:buNone/>
            </a:pPr>
            <a:endParaRPr lang="it-IT" sz="2500" dirty="0" smtClean="0"/>
          </a:p>
          <a:p>
            <a:pPr marL="0" indent="0">
              <a:buNone/>
            </a:pPr>
            <a:r>
              <a:rPr lang="it-IT" sz="2500" dirty="0"/>
              <a:t> </a:t>
            </a:r>
            <a:r>
              <a:rPr lang="it-IT" sz="2500" dirty="0" smtClean="0"/>
              <a:t>- PERSONALI (ARTT. 47-49) -&gt; CORRISPONDENZA E RESIDENZA</a:t>
            </a:r>
          </a:p>
        </p:txBody>
      </p:sp>
      <p:sp>
        <p:nvSpPr>
          <p:cNvPr id="4" name="Arrotonda angolo diagonale rettangolo 3"/>
          <p:cNvSpPr/>
          <p:nvPr/>
        </p:nvSpPr>
        <p:spPr>
          <a:xfrm rot="10800000" flipV="1">
            <a:off x="6156176" y="908719"/>
            <a:ext cx="1872208" cy="3600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/>
              <a:t>ESDEBITAZIONE ARTT. 142-144</a:t>
            </a:r>
            <a:endParaRPr lang="it-IT" sz="1400" b="1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187624" y="1635074"/>
            <a:ext cx="7469790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it-IT" sz="2000" b="1" dirty="0" smtClean="0"/>
              <a:t>EFFETTI NEI CONFRONTI DEI CREDITORI </a:t>
            </a:r>
          </a:p>
          <a:p>
            <a:pPr marL="0" indent="0">
              <a:buNone/>
            </a:pPr>
            <a:r>
              <a:rPr lang="it-IT" sz="1300" dirty="0" smtClean="0"/>
              <a:t>- CONCORSO SOSTANZIALE E PROCESSUALE  (ARTT. 51ss.) - ECCEZIONI E CASI PARTICOLARI </a:t>
            </a:r>
          </a:p>
        </p:txBody>
      </p:sp>
      <p:sp>
        <p:nvSpPr>
          <p:cNvPr id="8" name="Rettangolo con singolo angolo arrotondato 7"/>
          <p:cNvSpPr/>
          <p:nvPr/>
        </p:nvSpPr>
        <p:spPr>
          <a:xfrm>
            <a:off x="1187624" y="2780928"/>
            <a:ext cx="7469790" cy="79208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smtClean="0"/>
              <a:t>EFFETTI SUGLI ATTI PREGIUDIZIEVOLI AI CREDITORI </a:t>
            </a:r>
          </a:p>
          <a:p>
            <a:r>
              <a:rPr lang="it-IT" dirty="0" smtClean="0"/>
              <a:t>- SISTEMA DELLE REVOCATORIE (ARTT. 64ss.)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187624" y="3861048"/>
            <a:ext cx="75358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smtClean="0"/>
              <a:t>EFFETTI SUI RAPPORTI GIURIDICI PENDENTI</a:t>
            </a:r>
          </a:p>
          <a:p>
            <a:r>
              <a:rPr lang="it-IT" b="1" dirty="0"/>
              <a:t> </a:t>
            </a:r>
            <a:r>
              <a:rPr lang="it-IT" dirty="0" smtClean="0"/>
              <a:t>- regola generale (art. 72) e casi particolari (artt. 73ss.)</a:t>
            </a:r>
            <a:endParaRPr lang="it-IT" dirty="0"/>
          </a:p>
        </p:txBody>
      </p:sp>
      <p:sp>
        <p:nvSpPr>
          <p:cNvPr id="10" name="Freccia in su 9"/>
          <p:cNvSpPr/>
          <p:nvPr/>
        </p:nvSpPr>
        <p:spPr>
          <a:xfrm>
            <a:off x="4277002" y="4509120"/>
            <a:ext cx="484632" cy="14401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11" name="Freccia a destra 10"/>
          <p:cNvSpPr/>
          <p:nvPr/>
        </p:nvSpPr>
        <p:spPr>
          <a:xfrm>
            <a:off x="323528" y="7841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287900" y="18608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00" y="2884078"/>
            <a:ext cx="10302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Freccia a destra 14"/>
          <p:cNvSpPr/>
          <p:nvPr/>
        </p:nvSpPr>
        <p:spPr>
          <a:xfrm>
            <a:off x="323182" y="39787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2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391</TotalTime>
  <Words>384</Words>
  <Application>Microsoft Office PowerPoint</Application>
  <PresentationFormat>Presentazione su schermo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Astro</vt:lpstr>
      <vt:lpstr>2_Astro</vt:lpstr>
      <vt:lpstr>IL FALLIMENTO </vt:lpstr>
      <vt:lpstr>RIEPILOGO: Gli organi della procedura</vt:lpstr>
      <vt:lpstr>Sentenza di fallimento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Profili economici e giuridici della crisi e del suo superamento</dc:title>
  <dc:creator>Win7</dc:creator>
  <cp:lastModifiedBy>Win7</cp:lastModifiedBy>
  <cp:revision>78</cp:revision>
  <cp:lastPrinted>2013-02-27T10:35:56Z</cp:lastPrinted>
  <dcterms:created xsi:type="dcterms:W3CDTF">2012-03-29T06:49:17Z</dcterms:created>
  <dcterms:modified xsi:type="dcterms:W3CDTF">2015-03-31T13:58:40Z</dcterms:modified>
</cp:coreProperties>
</file>