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  <p:sldMasterId id="2147483816" r:id="rId2"/>
    <p:sldMasterId id="2147483828" r:id="rId3"/>
  </p:sldMasterIdLst>
  <p:notesMasterIdLst>
    <p:notesMasterId r:id="rId15"/>
  </p:notesMasterIdLst>
  <p:handoutMasterIdLst>
    <p:handoutMasterId r:id="rId16"/>
  </p:handoutMasterIdLst>
  <p:sldIdLst>
    <p:sldId id="256" r:id="rId4"/>
    <p:sldId id="257" r:id="rId5"/>
    <p:sldId id="258" r:id="rId6"/>
    <p:sldId id="259" r:id="rId7"/>
    <p:sldId id="261" r:id="rId8"/>
    <p:sldId id="273" r:id="rId9"/>
    <p:sldId id="262" r:id="rId10"/>
    <p:sldId id="263" r:id="rId11"/>
    <p:sldId id="275" r:id="rId12"/>
    <p:sldId id="264" r:id="rId13"/>
    <p:sldId id="260" r:id="rId14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43" autoAdjust="0"/>
  </p:normalViewPr>
  <p:slideViewPr>
    <p:cSldViewPr>
      <p:cViewPr>
        <p:scale>
          <a:sx n="116" d="100"/>
          <a:sy n="116" d="100"/>
        </p:scale>
        <p:origin x="-149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62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A3E538-FE8D-47F4-BE3D-870842F6D54B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3A6C341-ED70-4807-93E2-058F3021CE3C}">
      <dgm:prSet phldrT="[Testo]"/>
      <dgm:spPr/>
      <dgm:t>
        <a:bodyPr/>
        <a:lstStyle/>
        <a:p>
          <a:endParaRPr lang="it-IT" dirty="0"/>
        </a:p>
      </dgm:t>
    </dgm:pt>
    <dgm:pt modelId="{7E9A8B6B-7A44-472F-B500-184967012C06}" type="parTrans" cxnId="{36D59D80-0849-4164-B5C4-751BA17C8C98}">
      <dgm:prSet/>
      <dgm:spPr/>
      <dgm:t>
        <a:bodyPr/>
        <a:lstStyle/>
        <a:p>
          <a:endParaRPr lang="it-IT"/>
        </a:p>
      </dgm:t>
    </dgm:pt>
    <dgm:pt modelId="{42DBE541-A5C5-41DC-9E97-A5EBEE8D9BD9}" type="sibTrans" cxnId="{36D59D80-0849-4164-B5C4-751BA17C8C98}">
      <dgm:prSet/>
      <dgm:spPr/>
      <dgm:t>
        <a:bodyPr/>
        <a:lstStyle/>
        <a:p>
          <a:endParaRPr lang="it-IT"/>
        </a:p>
      </dgm:t>
    </dgm:pt>
    <dgm:pt modelId="{0FA1C51D-704C-4550-A3C5-B6298ADC3D54}">
      <dgm:prSet phldrT="[Testo]" custT="1"/>
      <dgm:spPr/>
      <dgm:t>
        <a:bodyPr/>
        <a:lstStyle/>
        <a:p>
          <a:pPr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dirty="0" smtClean="0"/>
            <a:t>Legislatore 1942</a:t>
          </a:r>
        </a:p>
        <a:p>
          <a:pPr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dirty="0" smtClean="0"/>
            <a:t>-Ottica punitiva</a:t>
          </a:r>
        </a:p>
        <a:p>
          <a:pPr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dirty="0" smtClean="0"/>
            <a:t>-Ruolo del GD</a:t>
          </a:r>
        </a:p>
        <a:p>
          <a:pPr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dirty="0" smtClean="0"/>
            <a:t>Forte potere di controllo e decisorio</a:t>
          </a:r>
        </a:p>
        <a:p>
          <a:pPr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dirty="0" smtClean="0"/>
            <a:t>- Par condicio </a:t>
          </a:r>
          <a:r>
            <a:rPr lang="it-IT" sz="1400" dirty="0" err="1" smtClean="0"/>
            <a:t>creditorum</a:t>
          </a:r>
          <a:endParaRPr lang="it-IT" sz="1400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400" dirty="0" smtClean="0"/>
            <a:t>- Tempi lunghissimi, macchina costosa</a:t>
          </a:r>
        </a:p>
        <a:p>
          <a:pPr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dirty="0" smtClean="0"/>
        </a:p>
        <a:p>
          <a:pPr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800" dirty="0"/>
        </a:p>
      </dgm:t>
    </dgm:pt>
    <dgm:pt modelId="{CD4B07F2-20BA-4F81-A800-02F01D2D2126}" type="parTrans" cxnId="{08ACE903-3953-4864-9247-319EC410EEF7}">
      <dgm:prSet/>
      <dgm:spPr/>
      <dgm:t>
        <a:bodyPr/>
        <a:lstStyle/>
        <a:p>
          <a:endParaRPr lang="it-IT"/>
        </a:p>
      </dgm:t>
    </dgm:pt>
    <dgm:pt modelId="{ACB5D8ED-821E-4A4B-B7CC-E17E3635D7C6}" type="sibTrans" cxnId="{08ACE903-3953-4864-9247-319EC410EEF7}">
      <dgm:prSet/>
      <dgm:spPr/>
      <dgm:t>
        <a:bodyPr/>
        <a:lstStyle/>
        <a:p>
          <a:endParaRPr lang="it-IT"/>
        </a:p>
      </dgm:t>
    </dgm:pt>
    <dgm:pt modelId="{B5A5C229-4455-4C95-8E8E-240849C413AF}">
      <dgm:prSet phldrT="[Testo]"/>
      <dgm:spPr/>
      <dgm:t>
        <a:bodyPr/>
        <a:lstStyle/>
        <a:p>
          <a:endParaRPr lang="it-IT" dirty="0"/>
        </a:p>
      </dgm:t>
    </dgm:pt>
    <dgm:pt modelId="{44144AA3-32C3-4811-A638-765A91ADC09E}" type="parTrans" cxnId="{1582FB3D-A15C-47BD-9094-1DE871823F65}">
      <dgm:prSet/>
      <dgm:spPr/>
      <dgm:t>
        <a:bodyPr/>
        <a:lstStyle/>
        <a:p>
          <a:endParaRPr lang="it-IT"/>
        </a:p>
      </dgm:t>
    </dgm:pt>
    <dgm:pt modelId="{AFC6D4E0-EC3C-4508-9C0C-5B0809E3DE93}" type="sibTrans" cxnId="{1582FB3D-A15C-47BD-9094-1DE871823F65}">
      <dgm:prSet/>
      <dgm:spPr/>
      <dgm:t>
        <a:bodyPr/>
        <a:lstStyle/>
        <a:p>
          <a:endParaRPr lang="it-IT"/>
        </a:p>
      </dgm:t>
    </dgm:pt>
    <dgm:pt modelId="{92A1FF3A-84B6-4A4A-993B-74B0176754EE}">
      <dgm:prSet phldrT="[Testo]" custT="1"/>
      <dgm:spPr/>
      <dgm:t>
        <a:bodyPr/>
        <a:lstStyle/>
        <a:p>
          <a:r>
            <a:rPr lang="it-IT" sz="2700" dirty="0" smtClean="0"/>
            <a:t>Legislatore </a:t>
          </a:r>
        </a:p>
        <a:p>
          <a:r>
            <a:rPr lang="it-IT" sz="2700" dirty="0" smtClean="0"/>
            <a:t>2005-2006</a:t>
          </a:r>
        </a:p>
        <a:p>
          <a:r>
            <a:rPr lang="it-IT" sz="1600" dirty="0" smtClean="0"/>
            <a:t>- </a:t>
          </a:r>
          <a:r>
            <a:rPr lang="it-IT" sz="1600" dirty="0" err="1" smtClean="0"/>
            <a:t>Favor</a:t>
          </a:r>
          <a:r>
            <a:rPr lang="it-IT" sz="1600" dirty="0" smtClean="0"/>
            <a:t> per le Banche e modifica alle soluzioni concordate della </a:t>
          </a:r>
          <a:r>
            <a:rPr lang="it-IT" sz="1600" dirty="0" err="1" smtClean="0"/>
            <a:t>l.f.</a:t>
          </a:r>
          <a:r>
            <a:rPr lang="it-IT" sz="1600" dirty="0" smtClean="0"/>
            <a:t> (</a:t>
          </a:r>
          <a:r>
            <a:rPr lang="it-IT" sz="1600" dirty="0" err="1" smtClean="0"/>
            <a:t>conc</a:t>
          </a:r>
          <a:r>
            <a:rPr lang="it-IT" sz="1600" smtClean="0"/>
            <a:t>. prev</a:t>
          </a:r>
          <a:r>
            <a:rPr lang="it-IT" sz="1600" dirty="0" smtClean="0"/>
            <a:t>.)</a:t>
          </a:r>
        </a:p>
        <a:p>
          <a:r>
            <a:rPr lang="it-IT" sz="1600" dirty="0" smtClean="0"/>
            <a:t>-sanzioni proporzionate e sostenibili</a:t>
          </a:r>
          <a:endParaRPr lang="it-IT" sz="1600" dirty="0"/>
        </a:p>
      </dgm:t>
    </dgm:pt>
    <dgm:pt modelId="{3B49FCBC-00BC-44DF-9011-6B2E3F8DAFA6}" type="parTrans" cxnId="{89556784-31E3-4690-874B-6EEDC5766BA6}">
      <dgm:prSet/>
      <dgm:spPr/>
      <dgm:t>
        <a:bodyPr/>
        <a:lstStyle/>
        <a:p>
          <a:endParaRPr lang="it-IT"/>
        </a:p>
      </dgm:t>
    </dgm:pt>
    <dgm:pt modelId="{EEA898F2-9FDD-4599-A003-AC44C26DB123}" type="sibTrans" cxnId="{89556784-31E3-4690-874B-6EEDC5766BA6}">
      <dgm:prSet/>
      <dgm:spPr/>
      <dgm:t>
        <a:bodyPr/>
        <a:lstStyle/>
        <a:p>
          <a:endParaRPr lang="it-IT"/>
        </a:p>
      </dgm:t>
    </dgm:pt>
    <dgm:pt modelId="{90C8367C-7EA8-4262-9C12-C5878DF5BF78}">
      <dgm:prSet phldrT="[Testo]"/>
      <dgm:spPr/>
      <dgm:t>
        <a:bodyPr/>
        <a:lstStyle/>
        <a:p>
          <a:endParaRPr lang="it-IT" dirty="0"/>
        </a:p>
      </dgm:t>
    </dgm:pt>
    <dgm:pt modelId="{5374A9BA-77FD-47D3-B558-79B99DF7F3B6}" type="parTrans" cxnId="{8211A392-6DA5-432C-98F5-BB4F3E86F172}">
      <dgm:prSet/>
      <dgm:spPr/>
      <dgm:t>
        <a:bodyPr/>
        <a:lstStyle/>
        <a:p>
          <a:endParaRPr lang="it-IT"/>
        </a:p>
      </dgm:t>
    </dgm:pt>
    <dgm:pt modelId="{9A54E1B3-53BB-4C6E-98EE-DD2BD1381494}" type="sibTrans" cxnId="{8211A392-6DA5-432C-98F5-BB4F3E86F172}">
      <dgm:prSet/>
      <dgm:spPr/>
      <dgm:t>
        <a:bodyPr/>
        <a:lstStyle/>
        <a:p>
          <a:endParaRPr lang="it-IT"/>
        </a:p>
      </dgm:t>
    </dgm:pt>
    <dgm:pt modelId="{67C4EFE5-574A-4C9D-B5AE-48109FC777E5}">
      <dgm:prSet phldrT="[Testo]" custT="1"/>
      <dgm:spPr/>
      <dgm:t>
        <a:bodyPr/>
        <a:lstStyle/>
        <a:p>
          <a:r>
            <a:rPr lang="it-IT" sz="2800" dirty="0" smtClean="0"/>
            <a:t>Legislatore</a:t>
          </a:r>
        </a:p>
        <a:p>
          <a:r>
            <a:rPr lang="it-IT" sz="2800" dirty="0" smtClean="0"/>
            <a:t>2008-12 </a:t>
          </a:r>
          <a:r>
            <a:rPr lang="it-IT" sz="1600" dirty="0" smtClean="0"/>
            <a:t>- Nuove soluzioni concordate e ruolo dei creditori</a:t>
          </a:r>
        </a:p>
        <a:p>
          <a:r>
            <a:rPr lang="it-IT" sz="1600" dirty="0" smtClean="0"/>
            <a:t>- Impresa come organizzazione</a:t>
          </a:r>
        </a:p>
        <a:p>
          <a:r>
            <a:rPr lang="it-IT" sz="1600" dirty="0" smtClean="0"/>
            <a:t>- Le procedure concorsuali come opportunità</a:t>
          </a:r>
          <a:endParaRPr lang="it-IT" sz="1600" dirty="0"/>
        </a:p>
      </dgm:t>
    </dgm:pt>
    <dgm:pt modelId="{257ED23D-B387-4CDC-B5AC-91C027319130}" type="parTrans" cxnId="{5CD9AA9B-FB32-43B9-9077-89D18DA1D42B}">
      <dgm:prSet/>
      <dgm:spPr/>
      <dgm:t>
        <a:bodyPr/>
        <a:lstStyle/>
        <a:p>
          <a:endParaRPr lang="it-IT"/>
        </a:p>
      </dgm:t>
    </dgm:pt>
    <dgm:pt modelId="{84C0FEB8-8F67-41F4-B6A0-A9F3C816BDB6}" type="sibTrans" cxnId="{5CD9AA9B-FB32-43B9-9077-89D18DA1D42B}">
      <dgm:prSet/>
      <dgm:spPr/>
      <dgm:t>
        <a:bodyPr/>
        <a:lstStyle/>
        <a:p>
          <a:endParaRPr lang="it-IT"/>
        </a:p>
      </dgm:t>
    </dgm:pt>
    <dgm:pt modelId="{07C66F42-ABD3-4462-B9B3-7B5473B3FCEE}" type="pres">
      <dgm:prSet presAssocID="{A7A3E538-FE8D-47F4-BE3D-870842F6D5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04CA241-0107-40E7-9CBA-5C62909AA152}" type="pres">
      <dgm:prSet presAssocID="{63A6C341-ED70-4807-93E2-058F3021CE3C}" presName="compositeNode" presStyleCnt="0">
        <dgm:presLayoutVars>
          <dgm:bulletEnabled val="1"/>
        </dgm:presLayoutVars>
      </dgm:prSet>
      <dgm:spPr/>
    </dgm:pt>
    <dgm:pt modelId="{512ADD9A-A0FE-47F7-A324-8AD7033E52F3}" type="pres">
      <dgm:prSet presAssocID="{63A6C341-ED70-4807-93E2-058F3021CE3C}" presName="bgRect" presStyleLbl="node1" presStyleIdx="0" presStyleCnt="3"/>
      <dgm:spPr/>
      <dgm:t>
        <a:bodyPr/>
        <a:lstStyle/>
        <a:p>
          <a:endParaRPr lang="it-IT"/>
        </a:p>
      </dgm:t>
    </dgm:pt>
    <dgm:pt modelId="{7753242E-4635-4E89-8A7C-EF69CFFBD900}" type="pres">
      <dgm:prSet presAssocID="{63A6C341-ED70-4807-93E2-058F3021CE3C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31877EB-3046-47E9-9B0C-77D0A3E323AF}" type="pres">
      <dgm:prSet presAssocID="{63A6C341-ED70-4807-93E2-058F3021CE3C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D05224A-7F14-43AC-948F-EF0A6E018DD0}" type="pres">
      <dgm:prSet presAssocID="{42DBE541-A5C5-41DC-9E97-A5EBEE8D9BD9}" presName="hSp" presStyleCnt="0"/>
      <dgm:spPr/>
    </dgm:pt>
    <dgm:pt modelId="{940E3DCF-6D82-4C40-A853-ED1DFCD62055}" type="pres">
      <dgm:prSet presAssocID="{42DBE541-A5C5-41DC-9E97-A5EBEE8D9BD9}" presName="vProcSp" presStyleCnt="0"/>
      <dgm:spPr/>
    </dgm:pt>
    <dgm:pt modelId="{BD43B563-52F0-420A-836E-5E2681BD3C85}" type="pres">
      <dgm:prSet presAssocID="{42DBE541-A5C5-41DC-9E97-A5EBEE8D9BD9}" presName="vSp1" presStyleCnt="0"/>
      <dgm:spPr/>
    </dgm:pt>
    <dgm:pt modelId="{17BCD7BC-B0DA-4E01-81B2-227103CE1B12}" type="pres">
      <dgm:prSet presAssocID="{42DBE541-A5C5-41DC-9E97-A5EBEE8D9BD9}" presName="simulatedConn" presStyleLbl="solidFgAcc1" presStyleIdx="0" presStyleCnt="2"/>
      <dgm:spPr/>
    </dgm:pt>
    <dgm:pt modelId="{F6795358-AFC8-42C7-8F4B-3F7C87F96793}" type="pres">
      <dgm:prSet presAssocID="{42DBE541-A5C5-41DC-9E97-A5EBEE8D9BD9}" presName="vSp2" presStyleCnt="0"/>
      <dgm:spPr/>
    </dgm:pt>
    <dgm:pt modelId="{8C1C1B26-3594-4C0F-B932-90199EB5DCCD}" type="pres">
      <dgm:prSet presAssocID="{42DBE541-A5C5-41DC-9E97-A5EBEE8D9BD9}" presName="sibTrans" presStyleCnt="0"/>
      <dgm:spPr/>
    </dgm:pt>
    <dgm:pt modelId="{56BCB710-65F3-429C-BE05-F44D0A6ABD60}" type="pres">
      <dgm:prSet presAssocID="{B5A5C229-4455-4C95-8E8E-240849C413AF}" presName="compositeNode" presStyleCnt="0">
        <dgm:presLayoutVars>
          <dgm:bulletEnabled val="1"/>
        </dgm:presLayoutVars>
      </dgm:prSet>
      <dgm:spPr/>
    </dgm:pt>
    <dgm:pt modelId="{9100F71B-8331-4EC1-A751-ADB588AA57C4}" type="pres">
      <dgm:prSet presAssocID="{B5A5C229-4455-4C95-8E8E-240849C413AF}" presName="bgRect" presStyleLbl="node1" presStyleIdx="1" presStyleCnt="3" custLinFactNeighborX="1134" custLinFactNeighborY="497"/>
      <dgm:spPr/>
      <dgm:t>
        <a:bodyPr/>
        <a:lstStyle/>
        <a:p>
          <a:endParaRPr lang="it-IT"/>
        </a:p>
      </dgm:t>
    </dgm:pt>
    <dgm:pt modelId="{D521E0EE-9EA6-4264-956C-BFC1249B4503}" type="pres">
      <dgm:prSet presAssocID="{B5A5C229-4455-4C95-8E8E-240849C413AF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FB76BEC-28E9-49A8-B833-55F970F21493}" type="pres">
      <dgm:prSet presAssocID="{B5A5C229-4455-4C95-8E8E-240849C413AF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FFC8294-6D87-4705-BC5E-47173439A12A}" type="pres">
      <dgm:prSet presAssocID="{AFC6D4E0-EC3C-4508-9C0C-5B0809E3DE93}" presName="hSp" presStyleCnt="0"/>
      <dgm:spPr/>
    </dgm:pt>
    <dgm:pt modelId="{9D3A7FD7-4CEA-40C5-B5A0-D2D002C79AF0}" type="pres">
      <dgm:prSet presAssocID="{AFC6D4E0-EC3C-4508-9C0C-5B0809E3DE93}" presName="vProcSp" presStyleCnt="0"/>
      <dgm:spPr/>
    </dgm:pt>
    <dgm:pt modelId="{3D07A5CB-39BD-43AA-82AD-F53194E5516A}" type="pres">
      <dgm:prSet presAssocID="{AFC6D4E0-EC3C-4508-9C0C-5B0809E3DE93}" presName="vSp1" presStyleCnt="0"/>
      <dgm:spPr/>
    </dgm:pt>
    <dgm:pt modelId="{8F8E57AE-0FB9-4F24-B23B-6E3421C9D2CD}" type="pres">
      <dgm:prSet presAssocID="{AFC6D4E0-EC3C-4508-9C0C-5B0809E3DE93}" presName="simulatedConn" presStyleLbl="solidFgAcc1" presStyleIdx="1" presStyleCnt="2"/>
      <dgm:spPr/>
    </dgm:pt>
    <dgm:pt modelId="{9C2FE5A7-C8DE-4188-92B9-3C6D63E4BC4F}" type="pres">
      <dgm:prSet presAssocID="{AFC6D4E0-EC3C-4508-9C0C-5B0809E3DE93}" presName="vSp2" presStyleCnt="0"/>
      <dgm:spPr/>
    </dgm:pt>
    <dgm:pt modelId="{5BEDAD15-FE57-4138-BCAD-BA554C121018}" type="pres">
      <dgm:prSet presAssocID="{AFC6D4E0-EC3C-4508-9C0C-5B0809E3DE93}" presName="sibTrans" presStyleCnt="0"/>
      <dgm:spPr/>
    </dgm:pt>
    <dgm:pt modelId="{EB26F8D0-DEC8-4D49-800F-D29336E81EF5}" type="pres">
      <dgm:prSet presAssocID="{90C8367C-7EA8-4262-9C12-C5878DF5BF78}" presName="compositeNode" presStyleCnt="0">
        <dgm:presLayoutVars>
          <dgm:bulletEnabled val="1"/>
        </dgm:presLayoutVars>
      </dgm:prSet>
      <dgm:spPr/>
    </dgm:pt>
    <dgm:pt modelId="{0EB9A025-0436-4C15-99F9-0547694968D9}" type="pres">
      <dgm:prSet presAssocID="{90C8367C-7EA8-4262-9C12-C5878DF5BF78}" presName="bgRect" presStyleLbl="node1" presStyleIdx="2" presStyleCnt="3" custScaleX="102006" custScaleY="98265"/>
      <dgm:spPr/>
      <dgm:t>
        <a:bodyPr/>
        <a:lstStyle/>
        <a:p>
          <a:endParaRPr lang="it-IT"/>
        </a:p>
      </dgm:t>
    </dgm:pt>
    <dgm:pt modelId="{787C1522-7B79-43F8-AF5C-459CF5C9C435}" type="pres">
      <dgm:prSet presAssocID="{90C8367C-7EA8-4262-9C12-C5878DF5BF78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DB04EFD-8670-4DA2-8B77-86E82565D2FB}" type="pres">
      <dgm:prSet presAssocID="{90C8367C-7EA8-4262-9C12-C5878DF5BF78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FC81901A-3616-4B65-A179-C2B5484ADA4B}" type="presOf" srcId="{90C8367C-7EA8-4262-9C12-C5878DF5BF78}" destId="{0EB9A025-0436-4C15-99F9-0547694968D9}" srcOrd="0" destOrd="0" presId="urn:microsoft.com/office/officeart/2005/8/layout/hProcess7"/>
    <dgm:cxn modelId="{4AEB9DB8-4586-4996-AAD8-78ED31750CBA}" type="presOf" srcId="{A7A3E538-FE8D-47F4-BE3D-870842F6D54B}" destId="{07C66F42-ABD3-4462-B9B3-7B5473B3FCEE}" srcOrd="0" destOrd="0" presId="urn:microsoft.com/office/officeart/2005/8/layout/hProcess7"/>
    <dgm:cxn modelId="{C65DB6CD-B562-4F60-87B5-5FF3B0F02BD5}" type="presOf" srcId="{67C4EFE5-574A-4C9D-B5AE-48109FC777E5}" destId="{ADB04EFD-8670-4DA2-8B77-86E82565D2FB}" srcOrd="0" destOrd="0" presId="urn:microsoft.com/office/officeart/2005/8/layout/hProcess7"/>
    <dgm:cxn modelId="{8211A392-6DA5-432C-98F5-BB4F3E86F172}" srcId="{A7A3E538-FE8D-47F4-BE3D-870842F6D54B}" destId="{90C8367C-7EA8-4262-9C12-C5878DF5BF78}" srcOrd="2" destOrd="0" parTransId="{5374A9BA-77FD-47D3-B558-79B99DF7F3B6}" sibTransId="{9A54E1B3-53BB-4C6E-98EE-DD2BD1381494}"/>
    <dgm:cxn modelId="{36D59D80-0849-4164-B5C4-751BA17C8C98}" srcId="{A7A3E538-FE8D-47F4-BE3D-870842F6D54B}" destId="{63A6C341-ED70-4807-93E2-058F3021CE3C}" srcOrd="0" destOrd="0" parTransId="{7E9A8B6B-7A44-472F-B500-184967012C06}" sibTransId="{42DBE541-A5C5-41DC-9E97-A5EBEE8D9BD9}"/>
    <dgm:cxn modelId="{823FE38F-BA6B-4A58-B92E-2B08873142C1}" type="presOf" srcId="{B5A5C229-4455-4C95-8E8E-240849C413AF}" destId="{9100F71B-8331-4EC1-A751-ADB588AA57C4}" srcOrd="0" destOrd="0" presId="urn:microsoft.com/office/officeart/2005/8/layout/hProcess7"/>
    <dgm:cxn modelId="{321F5807-A1FB-454D-8C06-654B692D33C4}" type="presOf" srcId="{0FA1C51D-704C-4550-A3C5-B6298ADC3D54}" destId="{F31877EB-3046-47E9-9B0C-77D0A3E323AF}" srcOrd="0" destOrd="0" presId="urn:microsoft.com/office/officeart/2005/8/layout/hProcess7"/>
    <dgm:cxn modelId="{89556784-31E3-4690-874B-6EEDC5766BA6}" srcId="{B5A5C229-4455-4C95-8E8E-240849C413AF}" destId="{92A1FF3A-84B6-4A4A-993B-74B0176754EE}" srcOrd="0" destOrd="0" parTransId="{3B49FCBC-00BC-44DF-9011-6B2E3F8DAFA6}" sibTransId="{EEA898F2-9FDD-4599-A003-AC44C26DB123}"/>
    <dgm:cxn modelId="{08ACE903-3953-4864-9247-319EC410EEF7}" srcId="{63A6C341-ED70-4807-93E2-058F3021CE3C}" destId="{0FA1C51D-704C-4550-A3C5-B6298ADC3D54}" srcOrd="0" destOrd="0" parTransId="{CD4B07F2-20BA-4F81-A800-02F01D2D2126}" sibTransId="{ACB5D8ED-821E-4A4B-B7CC-E17E3635D7C6}"/>
    <dgm:cxn modelId="{5CD9AA9B-FB32-43B9-9077-89D18DA1D42B}" srcId="{90C8367C-7EA8-4262-9C12-C5878DF5BF78}" destId="{67C4EFE5-574A-4C9D-B5AE-48109FC777E5}" srcOrd="0" destOrd="0" parTransId="{257ED23D-B387-4CDC-B5AC-91C027319130}" sibTransId="{84C0FEB8-8F67-41F4-B6A0-A9F3C816BDB6}"/>
    <dgm:cxn modelId="{6E26FD6B-A354-4C21-BC2A-837D8CCE7AEB}" type="presOf" srcId="{63A6C341-ED70-4807-93E2-058F3021CE3C}" destId="{512ADD9A-A0FE-47F7-A324-8AD7033E52F3}" srcOrd="0" destOrd="0" presId="urn:microsoft.com/office/officeart/2005/8/layout/hProcess7"/>
    <dgm:cxn modelId="{11308371-5B36-4254-BF62-EE87B740357C}" type="presOf" srcId="{92A1FF3A-84B6-4A4A-993B-74B0176754EE}" destId="{BFB76BEC-28E9-49A8-B833-55F970F21493}" srcOrd="0" destOrd="0" presId="urn:microsoft.com/office/officeart/2005/8/layout/hProcess7"/>
    <dgm:cxn modelId="{AB132BD4-68A4-430E-8532-4DF986C69708}" type="presOf" srcId="{63A6C341-ED70-4807-93E2-058F3021CE3C}" destId="{7753242E-4635-4E89-8A7C-EF69CFFBD900}" srcOrd="1" destOrd="0" presId="urn:microsoft.com/office/officeart/2005/8/layout/hProcess7"/>
    <dgm:cxn modelId="{6F6E8E52-C690-41D3-AA9A-E3245A7F1CB9}" type="presOf" srcId="{90C8367C-7EA8-4262-9C12-C5878DF5BF78}" destId="{787C1522-7B79-43F8-AF5C-459CF5C9C435}" srcOrd="1" destOrd="0" presId="urn:microsoft.com/office/officeart/2005/8/layout/hProcess7"/>
    <dgm:cxn modelId="{1582FB3D-A15C-47BD-9094-1DE871823F65}" srcId="{A7A3E538-FE8D-47F4-BE3D-870842F6D54B}" destId="{B5A5C229-4455-4C95-8E8E-240849C413AF}" srcOrd="1" destOrd="0" parTransId="{44144AA3-32C3-4811-A638-765A91ADC09E}" sibTransId="{AFC6D4E0-EC3C-4508-9C0C-5B0809E3DE93}"/>
    <dgm:cxn modelId="{55939909-781C-4969-A848-C505B21D3545}" type="presOf" srcId="{B5A5C229-4455-4C95-8E8E-240849C413AF}" destId="{D521E0EE-9EA6-4264-956C-BFC1249B4503}" srcOrd="1" destOrd="0" presId="urn:microsoft.com/office/officeart/2005/8/layout/hProcess7"/>
    <dgm:cxn modelId="{DD96D552-9B81-4FE2-B7EB-954DBD639C93}" type="presParOf" srcId="{07C66F42-ABD3-4462-B9B3-7B5473B3FCEE}" destId="{004CA241-0107-40E7-9CBA-5C62909AA152}" srcOrd="0" destOrd="0" presId="urn:microsoft.com/office/officeart/2005/8/layout/hProcess7"/>
    <dgm:cxn modelId="{833B3F18-342C-4124-8D01-0C1FA3F3A151}" type="presParOf" srcId="{004CA241-0107-40E7-9CBA-5C62909AA152}" destId="{512ADD9A-A0FE-47F7-A324-8AD7033E52F3}" srcOrd="0" destOrd="0" presId="urn:microsoft.com/office/officeart/2005/8/layout/hProcess7"/>
    <dgm:cxn modelId="{3C64E768-D4B6-44E1-8260-9C53057BB34D}" type="presParOf" srcId="{004CA241-0107-40E7-9CBA-5C62909AA152}" destId="{7753242E-4635-4E89-8A7C-EF69CFFBD900}" srcOrd="1" destOrd="0" presId="urn:microsoft.com/office/officeart/2005/8/layout/hProcess7"/>
    <dgm:cxn modelId="{6241AE00-E119-44A4-8343-168BFD745C3F}" type="presParOf" srcId="{004CA241-0107-40E7-9CBA-5C62909AA152}" destId="{F31877EB-3046-47E9-9B0C-77D0A3E323AF}" srcOrd="2" destOrd="0" presId="urn:microsoft.com/office/officeart/2005/8/layout/hProcess7"/>
    <dgm:cxn modelId="{9CC0D416-63DE-4174-B469-3E9FF5CA60A8}" type="presParOf" srcId="{07C66F42-ABD3-4462-B9B3-7B5473B3FCEE}" destId="{ED05224A-7F14-43AC-948F-EF0A6E018DD0}" srcOrd="1" destOrd="0" presId="urn:microsoft.com/office/officeart/2005/8/layout/hProcess7"/>
    <dgm:cxn modelId="{B4DE9952-8B2D-4DD3-8542-2E95E7393C04}" type="presParOf" srcId="{07C66F42-ABD3-4462-B9B3-7B5473B3FCEE}" destId="{940E3DCF-6D82-4C40-A853-ED1DFCD62055}" srcOrd="2" destOrd="0" presId="urn:microsoft.com/office/officeart/2005/8/layout/hProcess7"/>
    <dgm:cxn modelId="{C4751D5B-D1C4-4961-9241-296C3F64271F}" type="presParOf" srcId="{940E3DCF-6D82-4C40-A853-ED1DFCD62055}" destId="{BD43B563-52F0-420A-836E-5E2681BD3C85}" srcOrd="0" destOrd="0" presId="urn:microsoft.com/office/officeart/2005/8/layout/hProcess7"/>
    <dgm:cxn modelId="{F866ED38-E271-4704-AF27-E8B5DBA86DEF}" type="presParOf" srcId="{940E3DCF-6D82-4C40-A853-ED1DFCD62055}" destId="{17BCD7BC-B0DA-4E01-81B2-227103CE1B12}" srcOrd="1" destOrd="0" presId="urn:microsoft.com/office/officeart/2005/8/layout/hProcess7"/>
    <dgm:cxn modelId="{1EA0CD59-CA11-473C-B611-A67E1BD36E75}" type="presParOf" srcId="{940E3DCF-6D82-4C40-A853-ED1DFCD62055}" destId="{F6795358-AFC8-42C7-8F4B-3F7C87F96793}" srcOrd="2" destOrd="0" presId="urn:microsoft.com/office/officeart/2005/8/layout/hProcess7"/>
    <dgm:cxn modelId="{D01B860E-E7B5-4940-B7BB-52D94C98F836}" type="presParOf" srcId="{07C66F42-ABD3-4462-B9B3-7B5473B3FCEE}" destId="{8C1C1B26-3594-4C0F-B932-90199EB5DCCD}" srcOrd="3" destOrd="0" presId="urn:microsoft.com/office/officeart/2005/8/layout/hProcess7"/>
    <dgm:cxn modelId="{E8FB25E5-2D86-4170-83FD-0E0DC2CD80F6}" type="presParOf" srcId="{07C66F42-ABD3-4462-B9B3-7B5473B3FCEE}" destId="{56BCB710-65F3-429C-BE05-F44D0A6ABD60}" srcOrd="4" destOrd="0" presId="urn:microsoft.com/office/officeart/2005/8/layout/hProcess7"/>
    <dgm:cxn modelId="{E5A1EC5C-2E01-4CF2-B9B3-017275F60139}" type="presParOf" srcId="{56BCB710-65F3-429C-BE05-F44D0A6ABD60}" destId="{9100F71B-8331-4EC1-A751-ADB588AA57C4}" srcOrd="0" destOrd="0" presId="urn:microsoft.com/office/officeart/2005/8/layout/hProcess7"/>
    <dgm:cxn modelId="{1B63AFE6-51FA-491E-905A-503EC8ABEC99}" type="presParOf" srcId="{56BCB710-65F3-429C-BE05-F44D0A6ABD60}" destId="{D521E0EE-9EA6-4264-956C-BFC1249B4503}" srcOrd="1" destOrd="0" presId="urn:microsoft.com/office/officeart/2005/8/layout/hProcess7"/>
    <dgm:cxn modelId="{3D6FE0EC-44D3-4C20-862E-84074CEFE87B}" type="presParOf" srcId="{56BCB710-65F3-429C-BE05-F44D0A6ABD60}" destId="{BFB76BEC-28E9-49A8-B833-55F970F21493}" srcOrd="2" destOrd="0" presId="urn:microsoft.com/office/officeart/2005/8/layout/hProcess7"/>
    <dgm:cxn modelId="{5274CE69-1B33-473B-A369-96E3950720FD}" type="presParOf" srcId="{07C66F42-ABD3-4462-B9B3-7B5473B3FCEE}" destId="{0FFC8294-6D87-4705-BC5E-47173439A12A}" srcOrd="5" destOrd="0" presId="urn:microsoft.com/office/officeart/2005/8/layout/hProcess7"/>
    <dgm:cxn modelId="{03DD3834-FEB9-4388-A937-8DC9C798F0FD}" type="presParOf" srcId="{07C66F42-ABD3-4462-B9B3-7B5473B3FCEE}" destId="{9D3A7FD7-4CEA-40C5-B5A0-D2D002C79AF0}" srcOrd="6" destOrd="0" presId="urn:microsoft.com/office/officeart/2005/8/layout/hProcess7"/>
    <dgm:cxn modelId="{98B1276F-DA95-49EB-81FA-857EADAE97EA}" type="presParOf" srcId="{9D3A7FD7-4CEA-40C5-B5A0-D2D002C79AF0}" destId="{3D07A5CB-39BD-43AA-82AD-F53194E5516A}" srcOrd="0" destOrd="0" presId="urn:microsoft.com/office/officeart/2005/8/layout/hProcess7"/>
    <dgm:cxn modelId="{6A6E54A0-4439-455B-BD85-965A58E1106B}" type="presParOf" srcId="{9D3A7FD7-4CEA-40C5-B5A0-D2D002C79AF0}" destId="{8F8E57AE-0FB9-4F24-B23B-6E3421C9D2CD}" srcOrd="1" destOrd="0" presId="urn:microsoft.com/office/officeart/2005/8/layout/hProcess7"/>
    <dgm:cxn modelId="{4378C15C-EEFE-4954-9FD3-BF6C2FAB9278}" type="presParOf" srcId="{9D3A7FD7-4CEA-40C5-B5A0-D2D002C79AF0}" destId="{9C2FE5A7-C8DE-4188-92B9-3C6D63E4BC4F}" srcOrd="2" destOrd="0" presId="urn:microsoft.com/office/officeart/2005/8/layout/hProcess7"/>
    <dgm:cxn modelId="{5022C00E-E253-40EA-9E93-861640E07134}" type="presParOf" srcId="{07C66F42-ABD3-4462-B9B3-7B5473B3FCEE}" destId="{5BEDAD15-FE57-4138-BCAD-BA554C121018}" srcOrd="7" destOrd="0" presId="urn:microsoft.com/office/officeart/2005/8/layout/hProcess7"/>
    <dgm:cxn modelId="{EAF5CEED-5D60-4D09-8B2A-52A5A6CFE55D}" type="presParOf" srcId="{07C66F42-ABD3-4462-B9B3-7B5473B3FCEE}" destId="{EB26F8D0-DEC8-4D49-800F-D29336E81EF5}" srcOrd="8" destOrd="0" presId="urn:microsoft.com/office/officeart/2005/8/layout/hProcess7"/>
    <dgm:cxn modelId="{D120B005-4F52-4468-9F46-AF3D962E2487}" type="presParOf" srcId="{EB26F8D0-DEC8-4D49-800F-D29336E81EF5}" destId="{0EB9A025-0436-4C15-99F9-0547694968D9}" srcOrd="0" destOrd="0" presId="urn:microsoft.com/office/officeart/2005/8/layout/hProcess7"/>
    <dgm:cxn modelId="{A26C9384-A052-4E7A-845F-CF873BAC5529}" type="presParOf" srcId="{EB26F8D0-DEC8-4D49-800F-D29336E81EF5}" destId="{787C1522-7B79-43F8-AF5C-459CF5C9C435}" srcOrd="1" destOrd="0" presId="urn:microsoft.com/office/officeart/2005/8/layout/hProcess7"/>
    <dgm:cxn modelId="{784F6EB8-B376-42AB-B1CD-D3BA84383304}" type="presParOf" srcId="{EB26F8D0-DEC8-4D49-800F-D29336E81EF5}" destId="{ADB04EFD-8670-4DA2-8B77-86E82565D2FB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55A664-EFA2-4C19-B4E7-EE76F60CC49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29281788-575F-443A-ABB2-6747E31EE12C}">
      <dgm:prSet phldrT="[Testo]"/>
      <dgm:spPr/>
      <dgm:t>
        <a:bodyPr/>
        <a:lstStyle/>
        <a:p>
          <a:r>
            <a:rPr lang="it-IT" dirty="0" smtClean="0"/>
            <a:t>Presupposto oggettivo</a:t>
          </a:r>
          <a:endParaRPr lang="it-IT" dirty="0"/>
        </a:p>
      </dgm:t>
    </dgm:pt>
    <dgm:pt modelId="{5DF0C515-42CE-452B-AA14-E72A540245DE}" type="parTrans" cxnId="{52299F1D-3404-47C2-A2E1-4E4D578FC243}">
      <dgm:prSet/>
      <dgm:spPr/>
      <dgm:t>
        <a:bodyPr/>
        <a:lstStyle/>
        <a:p>
          <a:endParaRPr lang="it-IT"/>
        </a:p>
      </dgm:t>
    </dgm:pt>
    <dgm:pt modelId="{0EDF563A-DFD4-4CEB-93B9-C45A3ABE4CA1}" type="sibTrans" cxnId="{52299F1D-3404-47C2-A2E1-4E4D578FC243}">
      <dgm:prSet/>
      <dgm:spPr/>
      <dgm:t>
        <a:bodyPr/>
        <a:lstStyle/>
        <a:p>
          <a:endParaRPr lang="it-IT"/>
        </a:p>
      </dgm:t>
    </dgm:pt>
    <dgm:pt modelId="{9F970636-FF0C-40DD-AEBC-507290C68817}">
      <dgm:prSet phldrT="[Testo]"/>
      <dgm:spPr/>
      <dgm:t>
        <a:bodyPr/>
        <a:lstStyle/>
        <a:p>
          <a:r>
            <a:rPr lang="it-IT" dirty="0" smtClean="0"/>
            <a:t>Stato di insolvenza</a:t>
          </a:r>
          <a:endParaRPr lang="it-IT" dirty="0"/>
        </a:p>
      </dgm:t>
    </dgm:pt>
    <dgm:pt modelId="{DD398377-2EA3-499F-AFC3-8C32A1A6A585}" type="parTrans" cxnId="{C2E0EA33-1684-4DBA-9F68-E6E060FED9BF}">
      <dgm:prSet/>
      <dgm:spPr/>
      <dgm:t>
        <a:bodyPr/>
        <a:lstStyle/>
        <a:p>
          <a:endParaRPr lang="it-IT"/>
        </a:p>
      </dgm:t>
    </dgm:pt>
    <dgm:pt modelId="{00E071D0-FD8D-42B6-AECE-C52AA8145502}" type="sibTrans" cxnId="{C2E0EA33-1684-4DBA-9F68-E6E060FED9BF}">
      <dgm:prSet/>
      <dgm:spPr/>
      <dgm:t>
        <a:bodyPr/>
        <a:lstStyle/>
        <a:p>
          <a:endParaRPr lang="it-IT"/>
        </a:p>
      </dgm:t>
    </dgm:pt>
    <dgm:pt modelId="{68C3B781-98E0-4739-B9E9-86BF4577B7C4}">
      <dgm:prSet phldrT="[Testo]"/>
      <dgm:spPr/>
      <dgm:t>
        <a:bodyPr/>
        <a:lstStyle/>
        <a:p>
          <a:r>
            <a:rPr lang="it-IT" dirty="0" smtClean="0"/>
            <a:t>Presupposto soggettivo</a:t>
          </a:r>
          <a:endParaRPr lang="it-IT" dirty="0"/>
        </a:p>
      </dgm:t>
    </dgm:pt>
    <dgm:pt modelId="{0E00B5BD-1F0C-45C5-89D8-6DB65287F82E}" type="parTrans" cxnId="{29BDD7D6-A456-45E3-93B6-77BB79845681}">
      <dgm:prSet/>
      <dgm:spPr/>
      <dgm:t>
        <a:bodyPr/>
        <a:lstStyle/>
        <a:p>
          <a:endParaRPr lang="it-IT"/>
        </a:p>
      </dgm:t>
    </dgm:pt>
    <dgm:pt modelId="{2813E34E-80C4-4A32-928D-CC5511B7BA0F}" type="sibTrans" cxnId="{29BDD7D6-A456-45E3-93B6-77BB79845681}">
      <dgm:prSet/>
      <dgm:spPr/>
      <dgm:t>
        <a:bodyPr/>
        <a:lstStyle/>
        <a:p>
          <a:endParaRPr lang="it-IT"/>
        </a:p>
      </dgm:t>
    </dgm:pt>
    <dgm:pt modelId="{AD4D222D-5EA5-4424-9F94-5265560AB922}">
      <dgm:prSet phldrT="[Testo]"/>
      <dgm:spPr/>
      <dgm:t>
        <a:bodyPr/>
        <a:lstStyle/>
        <a:p>
          <a:r>
            <a:rPr lang="it-IT" dirty="0" smtClean="0"/>
            <a:t>Imprenditore medio-grande/Imprenditore commerciale grande-grandissimo/Non imprenditore, famiglia, consumatore, piccolo imprenditore</a:t>
          </a:r>
          <a:endParaRPr lang="it-IT" dirty="0"/>
        </a:p>
      </dgm:t>
    </dgm:pt>
    <dgm:pt modelId="{19286A24-C312-47A1-869F-11D9A9E366EB}" type="parTrans" cxnId="{7952C74A-20C2-43C6-A1E5-EA20E28A1602}">
      <dgm:prSet/>
      <dgm:spPr/>
      <dgm:t>
        <a:bodyPr/>
        <a:lstStyle/>
        <a:p>
          <a:endParaRPr lang="it-IT"/>
        </a:p>
      </dgm:t>
    </dgm:pt>
    <dgm:pt modelId="{69208111-C04F-4C0D-ACA4-F8428DA0536A}" type="sibTrans" cxnId="{7952C74A-20C2-43C6-A1E5-EA20E28A1602}">
      <dgm:prSet/>
      <dgm:spPr/>
      <dgm:t>
        <a:bodyPr/>
        <a:lstStyle/>
        <a:p>
          <a:endParaRPr lang="it-IT"/>
        </a:p>
      </dgm:t>
    </dgm:pt>
    <dgm:pt modelId="{A6EFB902-F203-4BFC-8070-27FEB483E3B2}">
      <dgm:prSet phldrT="[Testo]"/>
      <dgm:spPr/>
      <dgm:t>
        <a:bodyPr/>
        <a:lstStyle/>
        <a:p>
          <a:r>
            <a:rPr lang="it-IT" dirty="0" smtClean="0"/>
            <a:t>stato di crisi</a:t>
          </a:r>
          <a:endParaRPr lang="it-IT" dirty="0"/>
        </a:p>
      </dgm:t>
    </dgm:pt>
    <dgm:pt modelId="{47D31C59-2709-448A-A2A0-64EBFC2802C5}" type="parTrans" cxnId="{59E4D6B7-ACDE-4DF1-8872-6CC7F9E449F8}">
      <dgm:prSet/>
      <dgm:spPr/>
      <dgm:t>
        <a:bodyPr/>
        <a:lstStyle/>
        <a:p>
          <a:endParaRPr lang="it-IT"/>
        </a:p>
      </dgm:t>
    </dgm:pt>
    <dgm:pt modelId="{76A073FD-240A-4A06-9B79-3BBE693E5308}" type="sibTrans" cxnId="{59E4D6B7-ACDE-4DF1-8872-6CC7F9E449F8}">
      <dgm:prSet/>
      <dgm:spPr/>
      <dgm:t>
        <a:bodyPr/>
        <a:lstStyle/>
        <a:p>
          <a:endParaRPr lang="it-IT"/>
        </a:p>
      </dgm:t>
    </dgm:pt>
    <dgm:pt modelId="{C29BE955-769A-4880-BDD5-E944C3926A49}">
      <dgm:prSet phldrT="[Testo]"/>
      <dgm:spPr/>
      <dgm:t>
        <a:bodyPr/>
        <a:lstStyle/>
        <a:p>
          <a:endParaRPr lang="it-IT" dirty="0"/>
        </a:p>
      </dgm:t>
    </dgm:pt>
    <dgm:pt modelId="{BC6933C0-2B29-4379-9922-53374091E107}" type="parTrans" cxnId="{8B147431-2359-46D4-9511-39D73E45CB69}">
      <dgm:prSet/>
      <dgm:spPr/>
      <dgm:t>
        <a:bodyPr/>
        <a:lstStyle/>
        <a:p>
          <a:endParaRPr lang="it-IT"/>
        </a:p>
      </dgm:t>
    </dgm:pt>
    <dgm:pt modelId="{F20558AF-5498-4059-A67F-581BD1C13C09}" type="sibTrans" cxnId="{8B147431-2359-46D4-9511-39D73E45CB69}">
      <dgm:prSet/>
      <dgm:spPr/>
      <dgm:t>
        <a:bodyPr/>
        <a:lstStyle/>
        <a:p>
          <a:endParaRPr lang="it-IT"/>
        </a:p>
      </dgm:t>
    </dgm:pt>
    <dgm:pt modelId="{CAB86D81-8F68-43D8-BC8D-EF17B4744EBB}">
      <dgm:prSet phldrT="[Testo]"/>
      <dgm:spPr/>
      <dgm:t>
        <a:bodyPr/>
        <a:lstStyle/>
        <a:p>
          <a:endParaRPr lang="it-IT" dirty="0"/>
        </a:p>
      </dgm:t>
    </dgm:pt>
    <dgm:pt modelId="{3064D690-E229-4144-99A6-917CA2DC48A3}" type="parTrans" cxnId="{6BD58D07-3543-4DE5-9965-8CDC53012ABE}">
      <dgm:prSet/>
      <dgm:spPr/>
    </dgm:pt>
    <dgm:pt modelId="{1DD10C97-8AF9-412D-B92B-84AFE34C4774}" type="sibTrans" cxnId="{6BD58D07-3543-4DE5-9965-8CDC53012ABE}">
      <dgm:prSet/>
      <dgm:spPr/>
    </dgm:pt>
    <dgm:pt modelId="{3C03DF5D-CC25-430B-B1DD-D2CEB1F57A7C}">
      <dgm:prSet phldrT="[Testo]"/>
      <dgm:spPr/>
      <dgm:t>
        <a:bodyPr/>
        <a:lstStyle/>
        <a:p>
          <a:endParaRPr lang="it-IT" dirty="0"/>
        </a:p>
      </dgm:t>
    </dgm:pt>
    <dgm:pt modelId="{338A823D-300D-4EED-BCA7-C08A85939338}" type="parTrans" cxnId="{BEFE4A45-6043-4FC0-B0EF-A35807B94742}">
      <dgm:prSet/>
      <dgm:spPr/>
    </dgm:pt>
    <dgm:pt modelId="{AC187B33-EFC7-40D3-B1F7-02F4EB8F9057}" type="sibTrans" cxnId="{BEFE4A45-6043-4FC0-B0EF-A35807B94742}">
      <dgm:prSet/>
      <dgm:spPr/>
    </dgm:pt>
    <dgm:pt modelId="{ADCA82ED-E57F-438C-9018-8F5510794E7B}">
      <dgm:prSet phldrT="[Testo]"/>
      <dgm:spPr/>
      <dgm:t>
        <a:bodyPr/>
        <a:lstStyle/>
        <a:p>
          <a:r>
            <a:rPr lang="it-IT" dirty="0" smtClean="0"/>
            <a:t> soggetto di natura pubblica/privata</a:t>
          </a:r>
          <a:endParaRPr lang="it-IT" dirty="0"/>
        </a:p>
      </dgm:t>
    </dgm:pt>
    <dgm:pt modelId="{7C639B9E-7861-4E0A-B1FF-4CEDB97C220D}" type="parTrans" cxnId="{FA224B38-48B2-462F-B2A7-A067502B65C8}">
      <dgm:prSet/>
      <dgm:spPr/>
    </dgm:pt>
    <dgm:pt modelId="{6C417F08-A413-4CEB-B24E-4F59C856D8C1}" type="sibTrans" cxnId="{FA224B38-48B2-462F-B2A7-A067502B65C8}">
      <dgm:prSet/>
      <dgm:spPr/>
    </dgm:pt>
    <dgm:pt modelId="{C2F2952B-8D4B-443C-94C5-ACD991A065B6}">
      <dgm:prSet phldrT="[Testo]"/>
      <dgm:spPr/>
      <dgm:t>
        <a:bodyPr/>
        <a:lstStyle/>
        <a:p>
          <a:r>
            <a:rPr lang="it-IT" dirty="0" smtClean="0"/>
            <a:t> soggetto che svolge attività commerciale/agricola</a:t>
          </a:r>
          <a:endParaRPr lang="it-IT" dirty="0"/>
        </a:p>
      </dgm:t>
    </dgm:pt>
    <dgm:pt modelId="{42060314-A808-4A37-A8C3-424E22824343}" type="parTrans" cxnId="{17D7298C-AACA-445F-943F-4D7D26591430}">
      <dgm:prSet/>
      <dgm:spPr/>
    </dgm:pt>
    <dgm:pt modelId="{6831FB70-4927-4EC6-83B1-5775656E87E7}" type="sibTrans" cxnId="{17D7298C-AACA-445F-943F-4D7D26591430}">
      <dgm:prSet/>
      <dgm:spPr/>
    </dgm:pt>
    <dgm:pt modelId="{396A9932-F0C1-4EA3-91DF-FBBA4EBA1443}">
      <dgm:prSet phldrT="[Testo]"/>
      <dgm:spPr/>
      <dgm:t>
        <a:bodyPr/>
        <a:lstStyle/>
        <a:p>
          <a:r>
            <a:rPr lang="it-IT" dirty="0" smtClean="0"/>
            <a:t> </a:t>
          </a:r>
          <a:r>
            <a:rPr lang="it-IT" dirty="0" err="1" smtClean="0"/>
            <a:t>sovraindebitamento</a:t>
          </a:r>
          <a:endParaRPr lang="it-IT" dirty="0"/>
        </a:p>
      </dgm:t>
    </dgm:pt>
    <dgm:pt modelId="{B552FF1E-0936-4A92-93C9-3FC6BF0D1714}" type="parTrans" cxnId="{9AE440AB-587F-4697-B3F9-53F93FE28567}">
      <dgm:prSet/>
      <dgm:spPr/>
    </dgm:pt>
    <dgm:pt modelId="{C8704925-6094-4AF3-BF67-7EDFCFA5990D}" type="sibTrans" cxnId="{9AE440AB-587F-4697-B3F9-53F93FE28567}">
      <dgm:prSet/>
      <dgm:spPr/>
    </dgm:pt>
    <dgm:pt modelId="{F22D7978-7150-4649-B439-8C9C03BB6444}" type="pres">
      <dgm:prSet presAssocID="{B655A664-EFA2-4C19-B4E7-EE76F60CC49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AE277CA-1F6E-4A19-A3B6-B947E04DDB37}" type="pres">
      <dgm:prSet presAssocID="{29281788-575F-443A-ABB2-6747E31EE12C}" presName="parentText" presStyleLbl="node1" presStyleIdx="0" presStyleCnt="2" custLinFactNeighborX="-793" custLinFactNeighborY="-5139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4807BD9-0C3F-43E7-A083-FC2AF4A14419}" type="pres">
      <dgm:prSet presAssocID="{29281788-575F-443A-ABB2-6747E31EE12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50B3043-259A-4E8D-A18F-086C52B56568}" type="pres">
      <dgm:prSet presAssocID="{68C3B781-98E0-4739-B9E9-86BF4577B7C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C5D18AC-E07A-4EB0-94ED-71EA77C0A15F}" type="pres">
      <dgm:prSet presAssocID="{68C3B781-98E0-4739-B9E9-86BF4577B7C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C5E1F9BA-FC80-49BB-B38B-49C6C59059F1}" type="presOf" srcId="{ADCA82ED-E57F-438C-9018-8F5510794E7B}" destId="{DC5D18AC-E07A-4EB0-94ED-71EA77C0A15F}" srcOrd="0" destOrd="1" presId="urn:microsoft.com/office/officeart/2005/8/layout/vList2"/>
    <dgm:cxn modelId="{AB64166F-61CA-4CF4-B528-676B0D283DB7}" type="presOf" srcId="{C29BE955-769A-4880-BDD5-E944C3926A49}" destId="{DC5D18AC-E07A-4EB0-94ED-71EA77C0A15F}" srcOrd="0" destOrd="5" presId="urn:microsoft.com/office/officeart/2005/8/layout/vList2"/>
    <dgm:cxn modelId="{C2E0EA33-1684-4DBA-9F68-E6E060FED9BF}" srcId="{29281788-575F-443A-ABB2-6747E31EE12C}" destId="{9F970636-FF0C-40DD-AEBC-507290C68817}" srcOrd="0" destOrd="0" parTransId="{DD398377-2EA3-499F-AFC3-8C32A1A6A585}" sibTransId="{00E071D0-FD8D-42B6-AECE-C52AA8145502}"/>
    <dgm:cxn modelId="{17D7298C-AACA-445F-943F-4D7D26591430}" srcId="{68C3B781-98E0-4739-B9E9-86BF4577B7C4}" destId="{C2F2952B-8D4B-443C-94C5-ACD991A065B6}" srcOrd="2" destOrd="0" parTransId="{42060314-A808-4A37-A8C3-424E22824343}" sibTransId="{6831FB70-4927-4EC6-83B1-5775656E87E7}"/>
    <dgm:cxn modelId="{69407D6B-F96E-4E6C-B2F5-7EC0AA23CA63}" type="presOf" srcId="{3C03DF5D-CC25-430B-B1DD-D2CEB1F57A7C}" destId="{DC5D18AC-E07A-4EB0-94ED-71EA77C0A15F}" srcOrd="0" destOrd="3" presId="urn:microsoft.com/office/officeart/2005/8/layout/vList2"/>
    <dgm:cxn modelId="{113D2131-8F84-40B5-85B9-3E65C8F016D4}" type="presOf" srcId="{396A9932-F0C1-4EA3-91DF-FBBA4EBA1443}" destId="{04807BD9-0C3F-43E7-A083-FC2AF4A14419}" srcOrd="0" destOrd="2" presId="urn:microsoft.com/office/officeart/2005/8/layout/vList2"/>
    <dgm:cxn modelId="{C358E761-B605-49A7-857C-2E11ECF3714E}" type="presOf" srcId="{A6EFB902-F203-4BFC-8070-27FEB483E3B2}" destId="{04807BD9-0C3F-43E7-A083-FC2AF4A14419}" srcOrd="0" destOrd="1" presId="urn:microsoft.com/office/officeart/2005/8/layout/vList2"/>
    <dgm:cxn modelId="{BEFE4A45-6043-4FC0-B0EF-A35807B94742}" srcId="{68C3B781-98E0-4739-B9E9-86BF4577B7C4}" destId="{3C03DF5D-CC25-430B-B1DD-D2CEB1F57A7C}" srcOrd="3" destOrd="0" parTransId="{338A823D-300D-4EED-BCA7-C08A85939338}" sibTransId="{AC187B33-EFC7-40D3-B1F7-02F4EB8F9057}"/>
    <dgm:cxn modelId="{FA224B38-48B2-462F-B2A7-A067502B65C8}" srcId="{68C3B781-98E0-4739-B9E9-86BF4577B7C4}" destId="{ADCA82ED-E57F-438C-9018-8F5510794E7B}" srcOrd="1" destOrd="0" parTransId="{7C639B9E-7861-4E0A-B1FF-4CEDB97C220D}" sibTransId="{6C417F08-A413-4CEB-B24E-4F59C856D8C1}"/>
    <dgm:cxn modelId="{6BD58D07-3543-4DE5-9965-8CDC53012ABE}" srcId="{68C3B781-98E0-4739-B9E9-86BF4577B7C4}" destId="{CAB86D81-8F68-43D8-BC8D-EF17B4744EBB}" srcOrd="4" destOrd="0" parTransId="{3064D690-E229-4144-99A6-917CA2DC48A3}" sibTransId="{1DD10C97-8AF9-412D-B92B-84AFE34C4774}"/>
    <dgm:cxn modelId="{CE59F932-03DE-4693-A128-9A2B57C9590C}" type="presOf" srcId="{C2F2952B-8D4B-443C-94C5-ACD991A065B6}" destId="{DC5D18AC-E07A-4EB0-94ED-71EA77C0A15F}" srcOrd="0" destOrd="2" presId="urn:microsoft.com/office/officeart/2005/8/layout/vList2"/>
    <dgm:cxn modelId="{9AE440AB-587F-4697-B3F9-53F93FE28567}" srcId="{29281788-575F-443A-ABB2-6747E31EE12C}" destId="{396A9932-F0C1-4EA3-91DF-FBBA4EBA1443}" srcOrd="2" destOrd="0" parTransId="{B552FF1E-0936-4A92-93C9-3FC6BF0D1714}" sibTransId="{C8704925-6094-4AF3-BF67-7EDFCFA5990D}"/>
    <dgm:cxn modelId="{4154DBD8-CE69-4E67-ACAD-324E5B35E0BF}" type="presOf" srcId="{68C3B781-98E0-4739-B9E9-86BF4577B7C4}" destId="{550B3043-259A-4E8D-A18F-086C52B56568}" srcOrd="0" destOrd="0" presId="urn:microsoft.com/office/officeart/2005/8/layout/vList2"/>
    <dgm:cxn modelId="{7952C74A-20C2-43C6-A1E5-EA20E28A1602}" srcId="{68C3B781-98E0-4739-B9E9-86BF4577B7C4}" destId="{AD4D222D-5EA5-4424-9F94-5265560AB922}" srcOrd="0" destOrd="0" parTransId="{19286A24-C312-47A1-869F-11D9A9E366EB}" sibTransId="{69208111-C04F-4C0D-ACA4-F8428DA0536A}"/>
    <dgm:cxn modelId="{4AF4D9CE-8469-43A0-8059-DDBDCD3C900D}" type="presOf" srcId="{CAB86D81-8F68-43D8-BC8D-EF17B4744EBB}" destId="{DC5D18AC-E07A-4EB0-94ED-71EA77C0A15F}" srcOrd="0" destOrd="4" presId="urn:microsoft.com/office/officeart/2005/8/layout/vList2"/>
    <dgm:cxn modelId="{7605B08E-C683-49AA-BBA5-752B0C6748BA}" type="presOf" srcId="{9F970636-FF0C-40DD-AEBC-507290C68817}" destId="{04807BD9-0C3F-43E7-A083-FC2AF4A14419}" srcOrd="0" destOrd="0" presId="urn:microsoft.com/office/officeart/2005/8/layout/vList2"/>
    <dgm:cxn modelId="{1EED0034-449C-4540-A1E8-6803833C9384}" type="presOf" srcId="{29281788-575F-443A-ABB2-6747E31EE12C}" destId="{0AE277CA-1F6E-4A19-A3B6-B947E04DDB37}" srcOrd="0" destOrd="0" presId="urn:microsoft.com/office/officeart/2005/8/layout/vList2"/>
    <dgm:cxn modelId="{DC8E9C49-8545-4CFB-A1B7-DEF5673B9B09}" type="presOf" srcId="{B655A664-EFA2-4C19-B4E7-EE76F60CC49B}" destId="{F22D7978-7150-4649-B439-8C9C03BB6444}" srcOrd="0" destOrd="0" presId="urn:microsoft.com/office/officeart/2005/8/layout/vList2"/>
    <dgm:cxn modelId="{8B147431-2359-46D4-9511-39D73E45CB69}" srcId="{68C3B781-98E0-4739-B9E9-86BF4577B7C4}" destId="{C29BE955-769A-4880-BDD5-E944C3926A49}" srcOrd="5" destOrd="0" parTransId="{BC6933C0-2B29-4379-9922-53374091E107}" sibTransId="{F20558AF-5498-4059-A67F-581BD1C13C09}"/>
    <dgm:cxn modelId="{52299F1D-3404-47C2-A2E1-4E4D578FC243}" srcId="{B655A664-EFA2-4C19-B4E7-EE76F60CC49B}" destId="{29281788-575F-443A-ABB2-6747E31EE12C}" srcOrd="0" destOrd="0" parTransId="{5DF0C515-42CE-452B-AA14-E72A540245DE}" sibTransId="{0EDF563A-DFD4-4CEB-93B9-C45A3ABE4CA1}"/>
    <dgm:cxn modelId="{B38A3145-36B7-4432-B851-4B7197447023}" type="presOf" srcId="{AD4D222D-5EA5-4424-9F94-5265560AB922}" destId="{DC5D18AC-E07A-4EB0-94ED-71EA77C0A15F}" srcOrd="0" destOrd="0" presId="urn:microsoft.com/office/officeart/2005/8/layout/vList2"/>
    <dgm:cxn modelId="{29BDD7D6-A456-45E3-93B6-77BB79845681}" srcId="{B655A664-EFA2-4C19-B4E7-EE76F60CC49B}" destId="{68C3B781-98E0-4739-B9E9-86BF4577B7C4}" srcOrd="1" destOrd="0" parTransId="{0E00B5BD-1F0C-45C5-89D8-6DB65287F82E}" sibTransId="{2813E34E-80C4-4A32-928D-CC5511B7BA0F}"/>
    <dgm:cxn modelId="{59E4D6B7-ACDE-4DF1-8872-6CC7F9E449F8}" srcId="{29281788-575F-443A-ABB2-6747E31EE12C}" destId="{A6EFB902-F203-4BFC-8070-27FEB483E3B2}" srcOrd="1" destOrd="0" parTransId="{47D31C59-2709-448A-A2A0-64EBFC2802C5}" sibTransId="{76A073FD-240A-4A06-9B79-3BBE693E5308}"/>
    <dgm:cxn modelId="{BFBE6FDF-948A-441C-8D0A-64FB0C4A5A7A}" type="presParOf" srcId="{F22D7978-7150-4649-B439-8C9C03BB6444}" destId="{0AE277CA-1F6E-4A19-A3B6-B947E04DDB37}" srcOrd="0" destOrd="0" presId="urn:microsoft.com/office/officeart/2005/8/layout/vList2"/>
    <dgm:cxn modelId="{C380B3E8-CD80-49FC-9E3A-C11050CBE742}" type="presParOf" srcId="{F22D7978-7150-4649-B439-8C9C03BB6444}" destId="{04807BD9-0C3F-43E7-A083-FC2AF4A14419}" srcOrd="1" destOrd="0" presId="urn:microsoft.com/office/officeart/2005/8/layout/vList2"/>
    <dgm:cxn modelId="{D859A94B-D8EA-4CAC-8422-2677C4A206EF}" type="presParOf" srcId="{F22D7978-7150-4649-B439-8C9C03BB6444}" destId="{550B3043-259A-4E8D-A18F-086C52B56568}" srcOrd="2" destOrd="0" presId="urn:microsoft.com/office/officeart/2005/8/layout/vList2"/>
    <dgm:cxn modelId="{D2B2AF4A-7AD7-4F45-9D25-F4A809320B90}" type="presParOf" srcId="{F22D7978-7150-4649-B439-8C9C03BB6444}" destId="{DC5D18AC-E07A-4EB0-94ED-71EA77C0A15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2ADD9A-A0FE-47F7-A324-8AD7033E52F3}">
      <dsp:nvSpPr>
        <dsp:cNvPr id="0" name=""/>
        <dsp:cNvSpPr/>
      </dsp:nvSpPr>
      <dsp:spPr>
        <a:xfrm>
          <a:off x="4755" y="506749"/>
          <a:ext cx="2645272" cy="3174326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3000" kern="1200" dirty="0"/>
        </a:p>
      </dsp:txBody>
      <dsp:txXfrm rot="16200000">
        <a:off x="-1032191" y="1543695"/>
        <a:ext cx="2602948" cy="529054"/>
      </dsp:txXfrm>
    </dsp:sp>
    <dsp:sp modelId="{F31877EB-3046-47E9-9B0C-77D0A3E323AF}">
      <dsp:nvSpPr>
        <dsp:cNvPr id="0" name=""/>
        <dsp:cNvSpPr/>
      </dsp:nvSpPr>
      <dsp:spPr>
        <a:xfrm>
          <a:off x="533810" y="506749"/>
          <a:ext cx="1970727" cy="3174326"/>
        </a:xfrm>
        <a:prstGeom prst="rect">
          <a:avLst/>
        </a:prstGeom>
        <a:noFill/>
        <a:ln w="425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 smtClean="0"/>
            <a:t>Legislatore 1942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-Ottica punitiva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-Ruolo del GD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Forte potere di controllo e decisorio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- Par condicio </a:t>
          </a:r>
          <a:r>
            <a:rPr lang="it-IT" sz="1400" kern="1200" dirty="0" err="1" smtClean="0"/>
            <a:t>creditorum</a:t>
          </a:r>
          <a:endParaRPr lang="it-IT" sz="1400" kern="1200" dirty="0" smtClean="0"/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t-IT" sz="1400" kern="1200" dirty="0" smtClean="0"/>
            <a:t>- Tempi lunghissimi, macchina costosa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kern="1200" dirty="0" smtClean="0"/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800" kern="1200" dirty="0"/>
        </a:p>
      </dsp:txBody>
      <dsp:txXfrm>
        <a:off x="533810" y="506749"/>
        <a:ext cx="1970727" cy="3174326"/>
      </dsp:txXfrm>
    </dsp:sp>
    <dsp:sp modelId="{9100F71B-8331-4EC1-A751-ADB588AA57C4}">
      <dsp:nvSpPr>
        <dsp:cNvPr id="0" name=""/>
        <dsp:cNvSpPr/>
      </dsp:nvSpPr>
      <dsp:spPr>
        <a:xfrm>
          <a:off x="2772610" y="522525"/>
          <a:ext cx="2645272" cy="3174326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3000" kern="1200" dirty="0"/>
        </a:p>
      </dsp:txBody>
      <dsp:txXfrm rot="16200000">
        <a:off x="1735663" y="1559472"/>
        <a:ext cx="2602948" cy="529054"/>
      </dsp:txXfrm>
    </dsp:sp>
    <dsp:sp modelId="{17BCD7BC-B0DA-4E01-81B2-227103CE1B12}">
      <dsp:nvSpPr>
        <dsp:cNvPr id="0" name=""/>
        <dsp:cNvSpPr/>
      </dsp:nvSpPr>
      <dsp:spPr>
        <a:xfrm rot="5400000">
          <a:off x="2522524" y="3030358"/>
          <a:ext cx="466629" cy="396790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B76BEC-28E9-49A8-B833-55F970F21493}">
      <dsp:nvSpPr>
        <dsp:cNvPr id="0" name=""/>
        <dsp:cNvSpPr/>
      </dsp:nvSpPr>
      <dsp:spPr>
        <a:xfrm>
          <a:off x="3301664" y="522525"/>
          <a:ext cx="1970727" cy="3174326"/>
        </a:xfrm>
        <a:prstGeom prst="rect">
          <a:avLst/>
        </a:prstGeom>
        <a:noFill/>
        <a:ln w="425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2583" rIns="0" bIns="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700" kern="1200" dirty="0" smtClean="0"/>
            <a:t>Legislatore </a:t>
          </a:r>
        </a:p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700" kern="1200" dirty="0" smtClean="0"/>
            <a:t>2005-2006</a:t>
          </a:r>
        </a:p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- </a:t>
          </a:r>
          <a:r>
            <a:rPr lang="it-IT" sz="1600" kern="1200" dirty="0" err="1" smtClean="0"/>
            <a:t>Favor</a:t>
          </a:r>
          <a:r>
            <a:rPr lang="it-IT" sz="1600" kern="1200" dirty="0" smtClean="0"/>
            <a:t> per le Banche e modifica alle soluzioni concordate della </a:t>
          </a:r>
          <a:r>
            <a:rPr lang="it-IT" sz="1600" kern="1200" dirty="0" err="1" smtClean="0"/>
            <a:t>l.f.</a:t>
          </a:r>
          <a:r>
            <a:rPr lang="it-IT" sz="1600" kern="1200" dirty="0" smtClean="0"/>
            <a:t> (</a:t>
          </a:r>
          <a:r>
            <a:rPr lang="it-IT" sz="1600" kern="1200" dirty="0" err="1" smtClean="0"/>
            <a:t>conc</a:t>
          </a:r>
          <a:r>
            <a:rPr lang="it-IT" sz="1600" kern="1200" smtClean="0"/>
            <a:t>. prev</a:t>
          </a:r>
          <a:r>
            <a:rPr lang="it-IT" sz="1600" kern="1200" dirty="0" smtClean="0"/>
            <a:t>.)</a:t>
          </a:r>
        </a:p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-sanzioni proporzionate e sostenibili</a:t>
          </a:r>
          <a:endParaRPr lang="it-IT" sz="1600" kern="1200" dirty="0"/>
        </a:p>
      </dsp:txBody>
      <dsp:txXfrm>
        <a:off x="3301664" y="522525"/>
        <a:ext cx="1970727" cy="3174326"/>
      </dsp:txXfrm>
    </dsp:sp>
    <dsp:sp modelId="{0EB9A025-0436-4C15-99F9-0547694968D9}">
      <dsp:nvSpPr>
        <dsp:cNvPr id="0" name=""/>
        <dsp:cNvSpPr/>
      </dsp:nvSpPr>
      <dsp:spPr>
        <a:xfrm>
          <a:off x="5480469" y="506749"/>
          <a:ext cx="2698336" cy="3119252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6299" rIns="137795" bIns="0" numCol="1" spcCol="1270" anchor="t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3100" kern="1200" dirty="0"/>
        </a:p>
      </dsp:txBody>
      <dsp:txXfrm rot="16200000">
        <a:off x="4471409" y="1515808"/>
        <a:ext cx="2557786" cy="539667"/>
      </dsp:txXfrm>
    </dsp:sp>
    <dsp:sp modelId="{8F8E57AE-0FB9-4F24-B23B-6E3421C9D2CD}">
      <dsp:nvSpPr>
        <dsp:cNvPr id="0" name=""/>
        <dsp:cNvSpPr/>
      </dsp:nvSpPr>
      <dsp:spPr>
        <a:xfrm rot="5400000">
          <a:off x="5260381" y="3030358"/>
          <a:ext cx="466629" cy="396790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B04EFD-8670-4DA2-8B77-86E82565D2FB}">
      <dsp:nvSpPr>
        <dsp:cNvPr id="0" name=""/>
        <dsp:cNvSpPr/>
      </dsp:nvSpPr>
      <dsp:spPr>
        <a:xfrm>
          <a:off x="6016289" y="506749"/>
          <a:ext cx="2010260" cy="3119252"/>
        </a:xfrm>
        <a:prstGeom prst="rect">
          <a:avLst/>
        </a:prstGeom>
        <a:noFill/>
        <a:ln w="425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6012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 smtClean="0"/>
            <a:t>Legislatore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800" kern="1200" dirty="0" smtClean="0"/>
            <a:t>2008-12 </a:t>
          </a:r>
          <a:r>
            <a:rPr lang="it-IT" sz="1600" kern="1200" dirty="0" smtClean="0"/>
            <a:t>- Nuove soluzioni concordate e ruolo dei creditori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- Impresa come organizzazione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- Le procedure concorsuali come opportunità</a:t>
          </a:r>
          <a:endParaRPr lang="it-IT" sz="1600" kern="1200" dirty="0"/>
        </a:p>
      </dsp:txBody>
      <dsp:txXfrm>
        <a:off x="6016289" y="506749"/>
        <a:ext cx="2010260" cy="31192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E277CA-1F6E-4A19-A3B6-B947E04DDB37}">
      <dsp:nvSpPr>
        <dsp:cNvPr id="0" name=""/>
        <dsp:cNvSpPr/>
      </dsp:nvSpPr>
      <dsp:spPr>
        <a:xfrm>
          <a:off x="0" y="0"/>
          <a:ext cx="6096000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300" kern="1200" dirty="0" smtClean="0"/>
            <a:t>Presupposto oggettivo</a:t>
          </a:r>
          <a:endParaRPr lang="it-IT" sz="2300" kern="1200" dirty="0"/>
        </a:p>
      </dsp:txBody>
      <dsp:txXfrm>
        <a:off x="26930" y="26930"/>
        <a:ext cx="6042140" cy="497795"/>
      </dsp:txXfrm>
    </dsp:sp>
    <dsp:sp modelId="{04807BD9-0C3F-43E7-A083-FC2AF4A14419}">
      <dsp:nvSpPr>
        <dsp:cNvPr id="0" name=""/>
        <dsp:cNvSpPr/>
      </dsp:nvSpPr>
      <dsp:spPr>
        <a:xfrm>
          <a:off x="0" y="563662"/>
          <a:ext cx="6096000" cy="9283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800" kern="1200" dirty="0" smtClean="0"/>
            <a:t>Stato di insolvenza</a:t>
          </a:r>
          <a:endParaRPr lang="it-IT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800" kern="1200" dirty="0" smtClean="0"/>
            <a:t>stato di crisi</a:t>
          </a:r>
          <a:endParaRPr lang="it-IT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800" kern="1200" dirty="0" smtClean="0"/>
            <a:t> </a:t>
          </a:r>
          <a:r>
            <a:rPr lang="it-IT" sz="1800" kern="1200" dirty="0" err="1" smtClean="0"/>
            <a:t>sovraindebitamento</a:t>
          </a:r>
          <a:endParaRPr lang="it-IT" sz="1800" kern="1200" dirty="0"/>
        </a:p>
      </dsp:txBody>
      <dsp:txXfrm>
        <a:off x="0" y="563662"/>
        <a:ext cx="6096000" cy="928395"/>
      </dsp:txXfrm>
    </dsp:sp>
    <dsp:sp modelId="{550B3043-259A-4E8D-A18F-086C52B56568}">
      <dsp:nvSpPr>
        <dsp:cNvPr id="0" name=""/>
        <dsp:cNvSpPr/>
      </dsp:nvSpPr>
      <dsp:spPr>
        <a:xfrm>
          <a:off x="0" y="1492057"/>
          <a:ext cx="6096000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300" kern="1200" dirty="0" smtClean="0"/>
            <a:t>Presupposto soggettivo</a:t>
          </a:r>
          <a:endParaRPr lang="it-IT" sz="2300" kern="1200" dirty="0"/>
        </a:p>
      </dsp:txBody>
      <dsp:txXfrm>
        <a:off x="26930" y="1518987"/>
        <a:ext cx="6042140" cy="497795"/>
      </dsp:txXfrm>
    </dsp:sp>
    <dsp:sp modelId="{DC5D18AC-E07A-4EB0-94ED-71EA77C0A15F}">
      <dsp:nvSpPr>
        <dsp:cNvPr id="0" name=""/>
        <dsp:cNvSpPr/>
      </dsp:nvSpPr>
      <dsp:spPr>
        <a:xfrm>
          <a:off x="0" y="2043712"/>
          <a:ext cx="6096000" cy="2856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800" kern="1200" dirty="0" smtClean="0"/>
            <a:t>Imprenditore medio-grande/Imprenditore commerciale grande-grandissimo/Non imprenditore, famiglia, consumatore, piccolo imprenditore</a:t>
          </a:r>
          <a:endParaRPr lang="it-IT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800" kern="1200" dirty="0" smtClean="0"/>
            <a:t> soggetto di natura pubblica/privata</a:t>
          </a:r>
          <a:endParaRPr lang="it-IT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800" kern="1200" dirty="0" smtClean="0"/>
            <a:t> soggetto che svolge attività commerciale/agricola</a:t>
          </a:r>
          <a:endParaRPr lang="it-IT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it-IT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it-IT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it-IT" sz="1800" kern="1200" dirty="0"/>
        </a:p>
      </dsp:txBody>
      <dsp:txXfrm>
        <a:off x="0" y="2043712"/>
        <a:ext cx="6096000" cy="2856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19AC8F-D123-4CD9-B616-ABC801C2F66E}" type="datetimeFigureOut">
              <a:rPr lang="it-IT" smtClean="0"/>
              <a:t>03/03/2016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03297-D755-4884-BF9A-DCF4C7B3A8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6616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59C828-C4F4-4585-8D41-CFC8C208744D}" type="datetimeFigureOut">
              <a:rPr lang="it-IT" smtClean="0"/>
              <a:t>03/03/2016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79DCF-2C88-454A-AB69-5F809537A9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4943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79DCF-2C88-454A-AB69-5F809537A9E5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8880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tangolo arrotondat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0" name="Sottotito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7378EF-F500-481C-A32D-398F2522E017}" type="datetime1">
              <a:rPr lang="it-IT" smtClean="0"/>
              <a:t>03/03/2016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93FFC8-3FE5-4F26-9375-010BA68812EA}" type="datetime1">
              <a:rPr lang="it-IT" smtClean="0"/>
              <a:t>03/03/2016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A47CA4-B360-4648-AA57-1DEEEE7EF305}" type="datetime1">
              <a:rPr lang="it-IT" smtClean="0"/>
              <a:t>03/03/2016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ttangolo arrotondat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0" name="Sottotito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7378EF-F500-481C-A32D-398F2522E017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158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38DC94-0721-4905-BFC2-B30E3F309040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6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arrotondat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ttangolo arrotondat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4AB4BE-2E03-4134-8FDE-228716AC8CD2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322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D4EBE5-4720-4F52-9F23-1E8D76FEF40C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196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AA6E4E-D9EA-4C3C-A8D5-BBC266230F85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0115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CC24DC-8964-4BD9-8BA9-92B82E4E93E6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693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A4E2F2-0496-4603-BCA0-FEA7622FE523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5153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C9A71C-AA3D-4CCC-84B0-AB484A0AB8C8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914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38DC94-0721-4905-BFC2-B30E3F309040}" type="datetime1">
              <a:rPr lang="it-IT" smtClean="0"/>
              <a:t>03/03/2016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ttangolo con singolo angolo arrotondat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DE7344-2A36-4DC6-9244-8733E4B973E5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256064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93FFC8-3FE5-4F26-9375-010BA68812EA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5098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A47CA4-B360-4648-AA57-1DEEEE7EF305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138177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ttangolo arrotondat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0" name="Sottotito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7378EF-F500-481C-A32D-398F2522E017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3658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38DC94-0721-4905-BFC2-B30E3F309040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1803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arrotondat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ttangolo arrotondat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4AB4BE-2E03-4134-8FDE-228716AC8CD2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6772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D4EBE5-4720-4F52-9F23-1E8D76FEF40C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1544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AA6E4E-D9EA-4C3C-A8D5-BBC266230F85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4002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CC24DC-8964-4BD9-8BA9-92B82E4E93E6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4636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A4E2F2-0496-4603-BCA0-FEA7622FE523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924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arrotondat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tangolo arrotondat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4AB4BE-2E03-4134-8FDE-228716AC8CD2}" type="datetime1">
              <a:rPr lang="it-IT" smtClean="0"/>
              <a:t>03/03/2016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C9A71C-AA3D-4CCC-84B0-AB484A0AB8C8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7849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ttangolo con singolo angolo arrotondat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DE7344-2A36-4DC6-9244-8733E4B973E5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669873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93FFC8-3FE5-4F26-9375-010BA68812EA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1726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A47CA4-B360-4648-AA57-1DEEEE7EF305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3162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D4EBE5-4720-4F52-9F23-1E8D76FEF40C}" type="datetime1">
              <a:rPr lang="it-IT" smtClean="0"/>
              <a:t>03/03/2016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AA6E4E-D9EA-4C3C-A8D5-BBC266230F85}" type="datetime1">
              <a:rPr lang="it-IT" smtClean="0"/>
              <a:t>03/03/2016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CC24DC-8964-4BD9-8BA9-92B82E4E93E6}" type="datetime1">
              <a:rPr lang="it-IT" smtClean="0"/>
              <a:t>03/03/2016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A4E2F2-0496-4603-BCA0-FEA7622FE523}" type="datetime1">
              <a:rPr lang="it-IT" smtClean="0"/>
              <a:t>03/03/2016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C9A71C-AA3D-4CCC-84B0-AB484A0AB8C8}" type="datetime1">
              <a:rPr lang="it-IT" smtClean="0"/>
              <a:t>03/03/2016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tangolo con singolo angolo arrotondat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DE7344-2A36-4DC6-9244-8733E4B973E5}" type="datetime1">
              <a:rPr lang="it-IT" smtClean="0"/>
              <a:t>03/03/2016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tangolo arrotondat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Segnaposto tito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AA47CA4-B360-4648-AA57-1DEEEE7EF305}" type="datetime1">
              <a:rPr lang="it-IT" smtClean="0"/>
              <a:t>03/03/2016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ttangolo arrotondat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egnaposto tito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AA47CA4-B360-4648-AA57-1DEEEE7EF305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648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ttangolo arrotondat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egnaposto tito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AA47CA4-B360-4648-AA57-1DEEEE7EF305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03/03/2016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875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2547714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t-IT" b="1" dirty="0" smtClean="0"/>
              <a:t>INTRODUZIONE ALLE PROCEDURE CONCORSUALI</a:t>
            </a: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it-IT" b="1" dirty="0" smtClean="0"/>
              <a:t>Marzo 2016</a:t>
            </a:r>
          </a:p>
          <a:p>
            <a:r>
              <a:rPr lang="it-IT" b="1" dirty="0" smtClean="0"/>
              <a:t>Corso di diritto fallimentare</a:t>
            </a:r>
          </a:p>
          <a:p>
            <a:r>
              <a:rPr lang="it-IT" b="1" dirty="0" smtClean="0"/>
              <a:t> GIURISPRUDENZA ED ECONOMIA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23365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1 – art. 1 l. </a:t>
            </a:r>
            <a:r>
              <a:rPr lang="it-IT" dirty="0" err="1" smtClean="0"/>
              <a:t>fall</a:t>
            </a:r>
            <a:r>
              <a:rPr lang="it-IT" dirty="0" smtClean="0"/>
              <a:t>. e art. 147 l. </a:t>
            </a:r>
            <a:r>
              <a:rPr lang="it-IT" dirty="0" err="1" smtClean="0"/>
              <a:t>fall</a:t>
            </a:r>
            <a:r>
              <a:rPr lang="it-IT" dirty="0" smtClean="0"/>
              <a:t>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b="1" dirty="0" smtClean="0"/>
              <a:t>REQUISITI DIMENSIONALI:</a:t>
            </a:r>
          </a:p>
          <a:p>
            <a:pPr marL="0" indent="0">
              <a:buNone/>
            </a:pPr>
            <a:r>
              <a:rPr lang="it-IT" dirty="0" smtClean="0"/>
              <a:t> 1. ATTIVO PATRIMONIALE ANNUO </a:t>
            </a:r>
          </a:p>
          <a:p>
            <a:pPr marL="0" indent="0">
              <a:buNone/>
            </a:pPr>
            <a:r>
              <a:rPr lang="it-IT" dirty="0"/>
              <a:t> </a:t>
            </a:r>
            <a:r>
              <a:rPr lang="it-IT" dirty="0" smtClean="0"/>
              <a:t>   (ULTIMI 3 ESERCIZI ) &gt;  € 300.000</a:t>
            </a:r>
          </a:p>
          <a:p>
            <a:pPr marL="0" indent="0">
              <a:buNone/>
            </a:pPr>
            <a:r>
              <a:rPr lang="it-IT" dirty="0"/>
              <a:t> </a:t>
            </a:r>
            <a:r>
              <a:rPr lang="it-IT" dirty="0" smtClean="0"/>
              <a:t>2. RICAVI LORDI  ANNUI </a:t>
            </a:r>
          </a:p>
          <a:p>
            <a:pPr marL="0" indent="0">
              <a:buNone/>
            </a:pPr>
            <a:r>
              <a:rPr lang="it-IT" dirty="0"/>
              <a:t> </a:t>
            </a:r>
            <a:r>
              <a:rPr lang="it-IT" dirty="0" smtClean="0"/>
              <a:t>   ( ULTIMI 3 ESERCIZI) &gt;  € 200.000</a:t>
            </a:r>
          </a:p>
          <a:p>
            <a:pPr marL="0" indent="0">
              <a:buNone/>
            </a:pPr>
            <a:r>
              <a:rPr lang="it-IT" dirty="0" smtClean="0"/>
              <a:t> 3. DEBITI (SCADUTI E NON) &gt;  € 500.000</a:t>
            </a:r>
          </a:p>
          <a:p>
            <a:pPr marL="0" indent="0">
              <a:buNone/>
            </a:pPr>
            <a:r>
              <a:rPr lang="it-IT" sz="1200" dirty="0" smtClean="0"/>
              <a:t>PS. È IL DEBITORE CHE DEVE PROVARE DI NON SUPERARE NEPPURE UNO DEI SUDDETTI PARAMETRI SE VUOLE EVITARE IL SUO FALLIMENTO</a:t>
            </a:r>
          </a:p>
          <a:p>
            <a:pPr marL="0" indent="0">
              <a:buNone/>
            </a:pPr>
            <a:endParaRPr lang="it-IT" sz="1200" dirty="0"/>
          </a:p>
          <a:p>
            <a:pPr marL="0" indent="0">
              <a:buNone/>
            </a:pPr>
            <a:r>
              <a:rPr lang="it-IT" sz="1200" dirty="0" smtClean="0"/>
              <a:t>* art. 15 u. co. L. </a:t>
            </a:r>
            <a:r>
              <a:rPr lang="it-IT" sz="1200" dirty="0" err="1" smtClean="0"/>
              <a:t>fall</a:t>
            </a:r>
            <a:r>
              <a:rPr lang="it-IT" sz="1200" dirty="0" smtClean="0"/>
              <a:t>.: debiti scaduti e non pagati &gt; € 30.000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71016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2. delimitazioni temporali: artt. 10-11-12 l. </a:t>
            </a:r>
            <a:r>
              <a:rPr lang="it-IT" dirty="0" err="1" smtClean="0"/>
              <a:t>fall</a:t>
            </a:r>
            <a:r>
              <a:rPr lang="it-IT" dirty="0" smtClean="0"/>
              <a:t>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it-IT" dirty="0" smtClean="0"/>
              <a:t>Da quando un imprenditore può fallire?</a:t>
            </a:r>
          </a:p>
          <a:p>
            <a:pPr marL="0" indent="0">
              <a:buNone/>
            </a:pPr>
            <a:r>
              <a:rPr lang="it-IT" dirty="0" smtClean="0"/>
              <a:t>  criterio formale (iscrizione registro   </a:t>
            </a:r>
          </a:p>
          <a:p>
            <a:pPr marL="0" indent="0">
              <a:buNone/>
            </a:pPr>
            <a:r>
              <a:rPr lang="it-IT" dirty="0"/>
              <a:t> </a:t>
            </a:r>
            <a:r>
              <a:rPr lang="it-IT" dirty="0" smtClean="0"/>
              <a:t> imprese) e criterio sostanziale (attività  </a:t>
            </a:r>
          </a:p>
          <a:p>
            <a:pPr marL="0" indent="0">
              <a:buNone/>
            </a:pPr>
            <a:r>
              <a:rPr lang="it-IT" dirty="0"/>
              <a:t> </a:t>
            </a:r>
            <a:r>
              <a:rPr lang="it-IT" dirty="0" smtClean="0"/>
              <a:t> della organizzazione)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Sino a quando un imprenditore può fallire?</a:t>
            </a:r>
          </a:p>
          <a:p>
            <a:pPr marL="0" indent="0">
              <a:buNone/>
            </a:pPr>
            <a:r>
              <a:rPr lang="it-IT" dirty="0" smtClean="0"/>
              <a:t>  criterio formale (cancellazione registro  </a:t>
            </a:r>
          </a:p>
          <a:p>
            <a:pPr marL="0" indent="0">
              <a:buNone/>
            </a:pPr>
            <a:r>
              <a:rPr lang="it-IT" dirty="0"/>
              <a:t> </a:t>
            </a:r>
            <a:r>
              <a:rPr lang="it-IT" dirty="0" smtClean="0"/>
              <a:t> imprese) e criterio sostanziale (effettiva     </a:t>
            </a:r>
          </a:p>
          <a:p>
            <a:pPr marL="0" indent="0">
              <a:buNone/>
            </a:pPr>
            <a:r>
              <a:rPr lang="it-IT" dirty="0"/>
              <a:t> </a:t>
            </a:r>
            <a:r>
              <a:rPr lang="it-IT" dirty="0" smtClean="0"/>
              <a:t> cessazione attività d’impresa)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037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FONTI NORMATIVE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it-IT" sz="2000" dirty="0" smtClean="0"/>
              <a:t> </a:t>
            </a:r>
            <a:r>
              <a:rPr lang="it-IT" sz="2000" u="sng" dirty="0" smtClean="0"/>
              <a:t>LEGGE FALLIMENTARE </a:t>
            </a:r>
          </a:p>
          <a:p>
            <a:pPr marL="0" indent="0">
              <a:buNone/>
            </a:pPr>
            <a:r>
              <a:rPr lang="it-IT" sz="2000" dirty="0" smtClean="0"/>
              <a:t>(R. D. 16/3/1942, N. 267)</a:t>
            </a:r>
          </a:p>
          <a:p>
            <a:r>
              <a:rPr lang="it-IT" sz="2000" dirty="0" smtClean="0"/>
              <a:t> </a:t>
            </a:r>
            <a:r>
              <a:rPr lang="it-IT" sz="2000" u="sng" dirty="0" smtClean="0"/>
              <a:t>LEGGE N. 3/2012 </a:t>
            </a:r>
            <a:r>
              <a:rPr lang="it-IT" sz="2000" dirty="0" smtClean="0"/>
              <a:t>composizione della crisi da </a:t>
            </a:r>
            <a:r>
              <a:rPr lang="it-IT" sz="2000" dirty="0" err="1" smtClean="0"/>
              <a:t>sovraindebitamento</a:t>
            </a:r>
            <a:endParaRPr lang="it-IT" sz="2000" dirty="0" smtClean="0"/>
          </a:p>
          <a:p>
            <a:r>
              <a:rPr lang="it-IT" sz="2000" u="sng" dirty="0" smtClean="0"/>
              <a:t>LEGGE STABILITA’ 2016 </a:t>
            </a:r>
            <a:r>
              <a:rPr lang="it-IT" sz="2000" dirty="0" smtClean="0"/>
              <a:t>(L. 208/2015) accordi con banca</a:t>
            </a:r>
          </a:p>
          <a:p>
            <a:r>
              <a:rPr lang="it-IT" sz="2000" u="sng" dirty="0" smtClean="0"/>
              <a:t>L. 132/2015 </a:t>
            </a:r>
            <a:r>
              <a:rPr lang="it-IT" sz="2000" dirty="0" smtClean="0"/>
              <a:t>(manovra estiva 2015) finanziamenti </a:t>
            </a:r>
          </a:p>
          <a:p>
            <a:r>
              <a:rPr lang="it-IT" sz="2000" u="sng" dirty="0" smtClean="0"/>
              <a:t>Decreto sviluppo </a:t>
            </a:r>
            <a:r>
              <a:rPr lang="it-IT" sz="2000" dirty="0" smtClean="0"/>
              <a:t>(D.L. n. 83/2012 </a:t>
            </a:r>
            <a:r>
              <a:rPr lang="it-IT" sz="2000" dirty="0" err="1" smtClean="0"/>
              <a:t>conv</a:t>
            </a:r>
            <a:r>
              <a:rPr lang="it-IT" sz="2000" dirty="0" smtClean="0"/>
              <a:t>. in L. n. 134/2012): </a:t>
            </a:r>
            <a:r>
              <a:rPr lang="it-IT" sz="2000" dirty="0" err="1" smtClean="0"/>
              <a:t>modif</a:t>
            </a:r>
            <a:r>
              <a:rPr lang="it-IT" sz="2000" dirty="0" smtClean="0"/>
              <a:t>. concordato preventivo l. </a:t>
            </a:r>
            <a:r>
              <a:rPr lang="it-IT" sz="2000" dirty="0" err="1" smtClean="0"/>
              <a:t>fall</a:t>
            </a:r>
            <a:r>
              <a:rPr lang="it-IT" sz="2000" dirty="0" smtClean="0"/>
              <a:t>.</a:t>
            </a:r>
          </a:p>
          <a:p>
            <a:r>
              <a:rPr lang="it-IT" sz="2000" dirty="0"/>
              <a:t> </a:t>
            </a:r>
            <a:r>
              <a:rPr lang="it-IT" sz="2000" u="sng" dirty="0" smtClean="0"/>
              <a:t>Decreto sviluppo </a:t>
            </a:r>
            <a:r>
              <a:rPr lang="it-IT" sz="2000" i="1" u="sng" dirty="0" smtClean="0"/>
              <a:t>bis</a:t>
            </a:r>
            <a:r>
              <a:rPr lang="it-IT" sz="2000" u="sng" dirty="0" smtClean="0"/>
              <a:t> </a:t>
            </a:r>
            <a:r>
              <a:rPr lang="it-IT" sz="2000" dirty="0" smtClean="0"/>
              <a:t>(D.L. n. 179/2012 </a:t>
            </a:r>
            <a:r>
              <a:rPr lang="it-IT" sz="2000" dirty="0" err="1" smtClean="0"/>
              <a:t>conv</a:t>
            </a:r>
            <a:r>
              <a:rPr lang="it-IT" sz="2000" dirty="0" smtClean="0"/>
              <a:t>. in L. n. 221/2012): tecnologia telematica nella l. </a:t>
            </a:r>
            <a:r>
              <a:rPr lang="it-IT" sz="2000" dirty="0" err="1" smtClean="0"/>
              <a:t>fall</a:t>
            </a:r>
            <a:r>
              <a:rPr lang="it-IT" sz="2000" dirty="0" smtClean="0"/>
              <a:t>.</a:t>
            </a:r>
          </a:p>
          <a:p>
            <a:r>
              <a:rPr lang="it-IT" sz="2400" dirty="0"/>
              <a:t> </a:t>
            </a:r>
            <a:r>
              <a:rPr lang="it-IT" sz="2000" u="sng" dirty="0" smtClean="0"/>
              <a:t>D. </a:t>
            </a:r>
            <a:r>
              <a:rPr lang="it-IT" sz="2000" u="sng" dirty="0" err="1" smtClean="0"/>
              <a:t>L.vo</a:t>
            </a:r>
            <a:r>
              <a:rPr lang="it-IT" sz="2000" u="sng" dirty="0" smtClean="0"/>
              <a:t> n. 270/1999</a:t>
            </a:r>
            <a:r>
              <a:rPr lang="it-IT" sz="2000" dirty="0" smtClean="0"/>
              <a:t> amministrazione straordinaria grandi imprese e </a:t>
            </a:r>
            <a:r>
              <a:rPr lang="it-IT" sz="2000" u="sng" dirty="0" smtClean="0"/>
              <a:t>D. </a:t>
            </a:r>
            <a:r>
              <a:rPr lang="it-IT" sz="2000" u="sng" dirty="0" err="1" smtClean="0"/>
              <a:t>L.vo</a:t>
            </a:r>
            <a:r>
              <a:rPr lang="it-IT" sz="2000" u="sng" dirty="0" smtClean="0"/>
              <a:t> n. 247/2003 e D. </a:t>
            </a:r>
            <a:r>
              <a:rPr lang="it-IT" sz="2000" u="sng" dirty="0" err="1" smtClean="0"/>
              <a:t>L.vo</a:t>
            </a:r>
            <a:r>
              <a:rPr lang="it-IT" sz="2000" u="sng" dirty="0" smtClean="0"/>
              <a:t> n. 134/2008 </a:t>
            </a:r>
            <a:r>
              <a:rPr lang="it-IT" sz="2000" dirty="0" smtClean="0"/>
              <a:t>amministrazione straordinaria grandissime imprese</a:t>
            </a:r>
          </a:p>
          <a:p>
            <a:r>
              <a:rPr lang="it-IT" sz="2000" dirty="0"/>
              <a:t> </a:t>
            </a:r>
            <a:r>
              <a:rPr lang="it-IT" sz="2000" u="sng" dirty="0" smtClean="0"/>
              <a:t>Regolamento transfrontaliero CE n. 1346/2000</a:t>
            </a:r>
          </a:p>
          <a:p>
            <a:endParaRPr lang="it-IT" sz="2000" dirty="0"/>
          </a:p>
          <a:p>
            <a:pPr marL="0" indent="0">
              <a:buNone/>
            </a:pPr>
            <a:endParaRPr lang="it-IT" sz="2000" dirty="0" smtClean="0"/>
          </a:p>
        </p:txBody>
      </p:sp>
    </p:spTree>
    <p:extLst>
      <p:ext uri="{BB962C8B-B14F-4D97-AF65-F5344CB8AC3E}">
        <p14:creationId xmlns:p14="http://schemas.microsoft.com/office/powerpoint/2010/main" val="111223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437112"/>
            <a:ext cx="8183880" cy="159792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sz="2400" dirty="0" smtClean="0"/>
              <a:t>Evoluzione normativa 2014-2015-2016 </a:t>
            </a:r>
            <a:br>
              <a:rPr lang="it-IT" sz="2400" dirty="0" smtClean="0"/>
            </a:br>
            <a:r>
              <a:rPr lang="it-IT" sz="2400" dirty="0" smtClean="0"/>
              <a:t>incentivi per il finanziatore, soluzioni negoziali,</a:t>
            </a:r>
            <a:br>
              <a:rPr lang="it-IT" sz="2400" dirty="0" smtClean="0"/>
            </a:br>
            <a:r>
              <a:rPr lang="it-IT" sz="2400" dirty="0" smtClean="0"/>
              <a:t>perseguimento interessi «altri» </a:t>
            </a:r>
            <a:r>
              <a:rPr lang="it-IT" sz="2400" dirty="0" err="1" smtClean="0"/>
              <a:t>Racc</a:t>
            </a:r>
            <a:r>
              <a:rPr lang="it-IT" sz="2400" dirty="0" smtClean="0"/>
              <a:t>. Ce 2014 e </a:t>
            </a:r>
            <a:r>
              <a:rPr lang="it-IT" sz="2400" dirty="0" err="1" smtClean="0"/>
              <a:t>Rgm</a:t>
            </a:r>
            <a:r>
              <a:rPr lang="it-IT" sz="2400" dirty="0" smtClean="0"/>
              <a:t> 848/2015 (post </a:t>
            </a:r>
            <a:r>
              <a:rPr lang="it-IT" sz="2400" dirty="0" err="1" smtClean="0"/>
              <a:t>Rgm</a:t>
            </a:r>
            <a:r>
              <a:rPr lang="it-IT" sz="2400" dirty="0" smtClean="0"/>
              <a:t> 1348/2000)</a:t>
            </a:r>
            <a:endParaRPr lang="it-IT" sz="24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4054773"/>
              </p:ext>
            </p:extLst>
          </p:nvPr>
        </p:nvGraphicFramePr>
        <p:xfrm>
          <a:off x="503238" y="530225"/>
          <a:ext cx="8183562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8477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Le procedure concorsuali nella legge fallimentare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476672"/>
            <a:ext cx="8183880" cy="418795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u="sng" dirty="0" smtClean="0"/>
              <a:t>Soluzioni liquidatorie:</a:t>
            </a:r>
            <a:endParaRPr lang="it-IT" u="sng" dirty="0" smtClean="0"/>
          </a:p>
          <a:p>
            <a:pPr>
              <a:buFontTx/>
              <a:buChar char="-"/>
            </a:pPr>
            <a:r>
              <a:rPr lang="it-IT" dirty="0" smtClean="0"/>
              <a:t>Il </a:t>
            </a:r>
            <a:r>
              <a:rPr lang="it-IT" dirty="0" smtClean="0"/>
              <a:t>fallimento</a:t>
            </a:r>
          </a:p>
          <a:p>
            <a:pPr>
              <a:buFontTx/>
              <a:buChar char="-"/>
            </a:pPr>
            <a:r>
              <a:rPr lang="it-IT" dirty="0" smtClean="0"/>
              <a:t>La </a:t>
            </a:r>
            <a:r>
              <a:rPr lang="it-IT" dirty="0"/>
              <a:t>liquidazione coatta amministrativa</a:t>
            </a:r>
          </a:p>
          <a:p>
            <a:pPr marL="0" indent="0">
              <a:buNone/>
            </a:pPr>
            <a:r>
              <a:rPr lang="it-IT" dirty="0" smtClean="0"/>
              <a:t>------------------------------------------</a:t>
            </a:r>
          </a:p>
          <a:p>
            <a:pPr marL="0" indent="0">
              <a:buNone/>
            </a:pPr>
            <a:r>
              <a:rPr lang="it-IT" u="sng" dirty="0" smtClean="0"/>
              <a:t>Soluzioni </a:t>
            </a:r>
            <a:r>
              <a:rPr lang="it-IT" u="sng" dirty="0" err="1" smtClean="0"/>
              <a:t>risanatorie</a:t>
            </a:r>
            <a:r>
              <a:rPr lang="it-IT" u="sng" dirty="0" smtClean="0"/>
              <a:t>:</a:t>
            </a:r>
            <a:endParaRPr lang="it-IT" u="sng" dirty="0" smtClean="0"/>
          </a:p>
          <a:p>
            <a:pPr>
              <a:buFontTx/>
              <a:buChar char="-"/>
            </a:pPr>
            <a:r>
              <a:rPr lang="it-IT" dirty="0" smtClean="0"/>
              <a:t>Il concordato </a:t>
            </a:r>
            <a:r>
              <a:rPr lang="it-IT" dirty="0" smtClean="0"/>
              <a:t>preventivo (più varianti)</a:t>
            </a:r>
            <a:endParaRPr lang="it-IT" dirty="0" smtClean="0"/>
          </a:p>
          <a:p>
            <a:pPr>
              <a:buFontTx/>
              <a:buChar char="-"/>
            </a:pPr>
            <a:r>
              <a:rPr lang="it-IT" dirty="0" smtClean="0"/>
              <a:t>Gli </a:t>
            </a:r>
            <a:r>
              <a:rPr lang="it-IT" dirty="0" smtClean="0"/>
              <a:t>accordi di ristrutturazione dei debiti</a:t>
            </a:r>
          </a:p>
          <a:p>
            <a:pPr>
              <a:buFontTx/>
              <a:buChar char="-"/>
            </a:pPr>
            <a:r>
              <a:rPr lang="it-IT" dirty="0"/>
              <a:t> </a:t>
            </a:r>
            <a:r>
              <a:rPr lang="it-IT" dirty="0" smtClean="0"/>
              <a:t>il piano attestato di </a:t>
            </a:r>
            <a:r>
              <a:rPr lang="it-IT" dirty="0" smtClean="0"/>
              <a:t>risanamento</a:t>
            </a:r>
          </a:p>
          <a:p>
            <a:pPr>
              <a:buFontTx/>
              <a:buChar char="-"/>
            </a:pPr>
            <a:r>
              <a:rPr lang="it-IT" dirty="0" smtClean="0"/>
              <a:t>Accordi con banche e convenzione di moratoria</a:t>
            </a: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>
              <a:buFontTx/>
              <a:buChar char="-"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94526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Le procedure concorsuali previste da leggi speciali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endParaRPr lang="it-IT" dirty="0" smtClean="0"/>
          </a:p>
          <a:p>
            <a:pPr lvl="0">
              <a:buClr>
                <a:srgbClr val="F07F09"/>
              </a:buClr>
              <a:buFontTx/>
              <a:buChar char="-"/>
            </a:pPr>
            <a:r>
              <a:rPr lang="it-IT" dirty="0" smtClean="0">
                <a:solidFill>
                  <a:prstClr val="black"/>
                </a:solidFill>
              </a:rPr>
              <a:t>L’amministrazione </a:t>
            </a:r>
            <a:r>
              <a:rPr lang="it-IT" dirty="0">
                <a:solidFill>
                  <a:prstClr val="black"/>
                </a:solidFill>
              </a:rPr>
              <a:t>straordinaria della grandi e grandissime imprese in stato di </a:t>
            </a:r>
            <a:r>
              <a:rPr lang="it-IT" dirty="0" smtClean="0">
                <a:solidFill>
                  <a:prstClr val="black"/>
                </a:solidFill>
              </a:rPr>
              <a:t>insolvenza</a:t>
            </a:r>
          </a:p>
          <a:p>
            <a:pPr lvl="0">
              <a:buClr>
                <a:srgbClr val="F07F09"/>
              </a:buClr>
              <a:buFontTx/>
              <a:buChar char="-"/>
            </a:pPr>
            <a:r>
              <a:rPr lang="it-IT" dirty="0">
                <a:solidFill>
                  <a:prstClr val="black"/>
                </a:solidFill>
              </a:rPr>
              <a:t> L</a:t>
            </a:r>
            <a:r>
              <a:rPr lang="it-IT" dirty="0" smtClean="0">
                <a:solidFill>
                  <a:prstClr val="black"/>
                </a:solidFill>
              </a:rPr>
              <a:t>a composizione della crisi da </a:t>
            </a:r>
            <a:r>
              <a:rPr lang="it-IT" dirty="0" err="1" smtClean="0">
                <a:solidFill>
                  <a:prstClr val="black"/>
                </a:solidFill>
              </a:rPr>
              <a:t>sovraindebitamento</a:t>
            </a:r>
            <a:endParaRPr lang="it-IT" dirty="0" smtClean="0">
              <a:solidFill>
                <a:prstClr val="black"/>
              </a:solidFill>
            </a:endParaRPr>
          </a:p>
          <a:p>
            <a:pPr lvl="0">
              <a:buClr>
                <a:srgbClr val="F07F09"/>
              </a:buClr>
              <a:buFontTx/>
              <a:buChar char="-"/>
            </a:pP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smtClean="0">
                <a:solidFill>
                  <a:prstClr val="black"/>
                </a:solidFill>
              </a:rPr>
              <a:t>le procedure concorsuali riservate alle banche (amministrazione straordinaria, gestione provvisoria e liquidazione coatta amministrativa)</a:t>
            </a:r>
            <a:endParaRPr lang="it-IT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63311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dirty="0" smtClean="0"/>
              <a:t>Misure generali di risanamento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548680"/>
            <a:ext cx="8183880" cy="418795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it-IT" dirty="0" smtClean="0"/>
          </a:p>
          <a:p>
            <a:pPr>
              <a:buFontTx/>
              <a:buChar char="-"/>
            </a:pPr>
            <a:r>
              <a:rPr lang="it-IT" sz="1800" dirty="0" smtClean="0"/>
              <a:t>Finanziamento delle imprese in crisi (prima, durante e dopo la crisi)</a:t>
            </a:r>
          </a:p>
          <a:p>
            <a:pPr>
              <a:buFontTx/>
              <a:buChar char="-"/>
            </a:pPr>
            <a:r>
              <a:rPr lang="it-IT" sz="1800" dirty="0"/>
              <a:t> </a:t>
            </a:r>
            <a:r>
              <a:rPr lang="it-IT" sz="1800" dirty="0" smtClean="0"/>
              <a:t>Riorganizzazione dell’impresa (ricapitalizzazione, cambiamento attività sociale, cessione ramo d’azienda, affitto d’azienda, cambiamento assetto proprietario, sostituzione dell’organo amministrativo, operazioni straordinarie) </a:t>
            </a:r>
          </a:p>
          <a:p>
            <a:pPr>
              <a:buFontTx/>
              <a:buChar char="-"/>
            </a:pPr>
            <a:r>
              <a:rPr lang="it-IT" sz="1800" dirty="0"/>
              <a:t> </a:t>
            </a:r>
            <a:r>
              <a:rPr lang="it-IT" sz="1800" dirty="0" smtClean="0"/>
              <a:t>piani ed accordi stragiudiziali con i creditori</a:t>
            </a:r>
          </a:p>
          <a:p>
            <a:pPr>
              <a:buFontTx/>
              <a:buChar char="-"/>
            </a:pPr>
            <a:r>
              <a:rPr lang="it-IT" sz="1800" dirty="0" smtClean="0"/>
              <a:t>-------------------</a:t>
            </a:r>
          </a:p>
          <a:p>
            <a:pPr>
              <a:buFontTx/>
              <a:buChar char="-"/>
            </a:pPr>
            <a:r>
              <a:rPr lang="it-IT" sz="1800" dirty="0"/>
              <a:t> </a:t>
            </a:r>
            <a:r>
              <a:rPr lang="it-IT" sz="1800" dirty="0" smtClean="0"/>
              <a:t>accordi e transazioni fiscali</a:t>
            </a:r>
          </a:p>
          <a:p>
            <a:pPr>
              <a:buFontTx/>
              <a:buChar char="-"/>
            </a:pPr>
            <a:r>
              <a:rPr lang="it-IT" sz="1800" dirty="0"/>
              <a:t> </a:t>
            </a:r>
            <a:r>
              <a:rPr lang="it-IT" sz="1800" dirty="0" smtClean="0"/>
              <a:t>accordi con enti previdenziali e rappresentanti dei lavoratori</a:t>
            </a:r>
          </a:p>
        </p:txBody>
      </p:sp>
    </p:spTree>
    <p:extLst>
      <p:ext uri="{BB962C8B-B14F-4D97-AF65-F5344CB8AC3E}">
        <p14:creationId xmlns:p14="http://schemas.microsoft.com/office/powerpoint/2010/main" val="48683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Presupposti di applicazione delle procedure concorsuali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it-IT" dirty="0" smtClean="0"/>
          </a:p>
          <a:p>
            <a:endParaRPr lang="it-IT" dirty="0" smtClean="0"/>
          </a:p>
          <a:p>
            <a:pPr marL="0" indent="0" algn="ctr">
              <a:buNone/>
            </a:pPr>
            <a:endParaRPr lang="it-IT" dirty="0"/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1868512168"/>
              </p:ext>
            </p:extLst>
          </p:nvPr>
        </p:nvGraphicFramePr>
        <p:xfrm>
          <a:off x="1547664" y="0"/>
          <a:ext cx="6096000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178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caratteristiche delle procedure concorsuali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it-IT" dirty="0" smtClean="0"/>
              <a:t>Universalità soggettiva (</a:t>
            </a:r>
            <a:r>
              <a:rPr lang="it-IT" dirty="0" err="1" smtClean="0"/>
              <a:t>concorsualità</a:t>
            </a:r>
            <a:r>
              <a:rPr lang="it-IT" dirty="0" smtClean="0"/>
              <a:t> e totalità creditori)</a:t>
            </a:r>
          </a:p>
          <a:p>
            <a:pPr>
              <a:buFontTx/>
              <a:buChar char="-"/>
            </a:pPr>
            <a:r>
              <a:rPr lang="it-IT" dirty="0"/>
              <a:t> </a:t>
            </a:r>
            <a:r>
              <a:rPr lang="it-IT" dirty="0" smtClean="0"/>
              <a:t>Universalità oggettiva (totalità dei beni del debitore)</a:t>
            </a:r>
          </a:p>
          <a:p>
            <a:pPr>
              <a:buFontTx/>
              <a:buChar char="-"/>
            </a:pPr>
            <a:r>
              <a:rPr lang="it-IT" dirty="0" smtClean="0"/>
              <a:t>par condicio </a:t>
            </a:r>
            <a:r>
              <a:rPr lang="it-IT" dirty="0" err="1" smtClean="0"/>
              <a:t>creditorum</a:t>
            </a:r>
            <a:r>
              <a:rPr lang="it-IT" dirty="0" smtClean="0"/>
              <a:t> e stabilità</a:t>
            </a:r>
          </a:p>
          <a:p>
            <a:pPr>
              <a:buFontTx/>
              <a:buChar char="-"/>
            </a:pPr>
            <a:r>
              <a:rPr lang="it-IT" dirty="0" smtClean="0"/>
              <a:t>Obbiettivi (equilibrio tra diversi interessi in gioco): creditori, azienda, mercato, debitore, giustizia</a:t>
            </a:r>
          </a:p>
          <a:p>
            <a:pPr marL="0" indent="0">
              <a:buNone/>
            </a:pP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9657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smtClean="0"/>
              <a:t>Fallimento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dirty="0" smtClean="0"/>
              <a:t> </a:t>
            </a:r>
            <a:r>
              <a:rPr lang="it-IT" u="sng" dirty="0" smtClean="0"/>
              <a:t>presupposto oggettivo</a:t>
            </a:r>
            <a:r>
              <a:rPr lang="it-IT" dirty="0" smtClean="0"/>
              <a:t>: stato di insolvenza </a:t>
            </a:r>
          </a:p>
          <a:p>
            <a:pPr marL="0" indent="0">
              <a:buNone/>
            </a:pPr>
            <a:r>
              <a:rPr lang="it-IT" dirty="0" smtClean="0"/>
              <a:t>	(art. 5 l. </a:t>
            </a:r>
            <a:r>
              <a:rPr lang="it-IT" dirty="0" err="1" smtClean="0"/>
              <a:t>fall</a:t>
            </a:r>
            <a:r>
              <a:rPr lang="it-IT" dirty="0" smtClean="0"/>
              <a:t>.)</a:t>
            </a:r>
          </a:p>
          <a:p>
            <a:r>
              <a:rPr lang="it-IT" dirty="0" smtClean="0"/>
              <a:t> </a:t>
            </a:r>
            <a:r>
              <a:rPr lang="it-IT" u="sng" dirty="0" smtClean="0"/>
              <a:t>presupposto soggettivo</a:t>
            </a:r>
            <a:r>
              <a:rPr lang="it-IT" dirty="0" smtClean="0"/>
              <a:t>: imprenditore commerciale di natura privata con i requisiti dimensionali ricavabili dall’ art. 1 l. </a:t>
            </a:r>
            <a:r>
              <a:rPr lang="it-IT" dirty="0" err="1" smtClean="0"/>
              <a:t>fall</a:t>
            </a:r>
            <a:r>
              <a:rPr lang="it-IT" dirty="0" smtClean="0"/>
              <a:t>. </a:t>
            </a:r>
          </a:p>
          <a:p>
            <a:pPr marL="0" indent="0">
              <a:buNone/>
            </a:pPr>
            <a:r>
              <a:rPr lang="it-IT" dirty="0" smtClean="0"/>
              <a:t>	(artt. 1, 15 u. co., 147 l. </a:t>
            </a:r>
            <a:r>
              <a:rPr lang="it-IT" dirty="0" err="1" smtClean="0"/>
              <a:t>fall</a:t>
            </a:r>
            <a:r>
              <a:rPr lang="it-IT" dirty="0" smtClean="0"/>
              <a:t>., artt. 	2082 e 2195 c.c.)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6618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tro">
  <a:themeElements>
    <a:clrScheme name="Astr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stro">
  <a:themeElements>
    <a:clrScheme name="Astr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Astro">
  <a:themeElements>
    <a:clrScheme name="Astr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232</TotalTime>
  <Words>630</Words>
  <Application>Microsoft Office PowerPoint</Application>
  <PresentationFormat>Presentazione su schermo (4:3)</PresentationFormat>
  <Paragraphs>94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Titoli diapositive</vt:lpstr>
      </vt:variant>
      <vt:variant>
        <vt:i4>11</vt:i4>
      </vt:variant>
    </vt:vector>
  </HeadingPairs>
  <TitlesOfParts>
    <vt:vector size="14" baseType="lpstr">
      <vt:lpstr>Astro</vt:lpstr>
      <vt:lpstr>1_Astro</vt:lpstr>
      <vt:lpstr>2_Astro</vt:lpstr>
      <vt:lpstr>INTRODUZIONE ALLE PROCEDURE CONCORSUALI</vt:lpstr>
      <vt:lpstr>FONTI NORMATIVE</vt:lpstr>
      <vt:lpstr>Evoluzione normativa 2014-2015-2016  incentivi per il finanziatore, soluzioni negoziali, perseguimento interessi «altri» Racc. Ce 2014 e Rgm 848/2015 (post Rgm 1348/2000)</vt:lpstr>
      <vt:lpstr>Le procedure concorsuali nella legge fallimentare</vt:lpstr>
      <vt:lpstr>Le procedure concorsuali previste da leggi speciali</vt:lpstr>
      <vt:lpstr>Misure generali di risanamento</vt:lpstr>
      <vt:lpstr>Presupposti di applicazione delle procedure concorsuali</vt:lpstr>
      <vt:lpstr>caratteristiche delle procedure concorsuali</vt:lpstr>
      <vt:lpstr>Fallimento </vt:lpstr>
      <vt:lpstr>1 – art. 1 l. fall. e art. 147 l. fall.</vt:lpstr>
      <vt:lpstr> 2. delimitazioni temporali: artt. 10-11-12 l. fall.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Profili economici e giuridici della crisi e del suo superamento</dc:title>
  <dc:creator>Win7</dc:creator>
  <cp:lastModifiedBy>Win7</cp:lastModifiedBy>
  <cp:revision>67</cp:revision>
  <cp:lastPrinted>2013-02-27T10:35:56Z</cp:lastPrinted>
  <dcterms:created xsi:type="dcterms:W3CDTF">2012-03-29T06:49:17Z</dcterms:created>
  <dcterms:modified xsi:type="dcterms:W3CDTF">2016-03-03T08:56:36Z</dcterms:modified>
</cp:coreProperties>
</file>