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7" r:id="rId2"/>
    <p:sldId id="282" r:id="rId3"/>
    <p:sldId id="278" r:id="rId4"/>
    <p:sldId id="308" r:id="rId5"/>
    <p:sldId id="464" r:id="rId6"/>
    <p:sldId id="352" r:id="rId7"/>
    <p:sldId id="302" r:id="rId8"/>
    <p:sldId id="291" r:id="rId9"/>
    <p:sldId id="292" r:id="rId10"/>
    <p:sldId id="446" r:id="rId11"/>
    <p:sldId id="425" r:id="rId12"/>
    <p:sldId id="423" r:id="rId13"/>
    <p:sldId id="474" r:id="rId14"/>
    <p:sldId id="466" r:id="rId15"/>
    <p:sldId id="388" r:id="rId16"/>
    <p:sldId id="471" r:id="rId17"/>
    <p:sldId id="406" r:id="rId18"/>
    <p:sldId id="300" r:id="rId19"/>
    <p:sldId id="451" r:id="rId20"/>
    <p:sldId id="452" r:id="rId21"/>
    <p:sldId id="453" r:id="rId22"/>
    <p:sldId id="454" r:id="rId23"/>
    <p:sldId id="455" r:id="rId24"/>
    <p:sldId id="456" r:id="rId25"/>
    <p:sldId id="476" r:id="rId26"/>
    <p:sldId id="457" r:id="rId27"/>
    <p:sldId id="458" r:id="rId28"/>
    <p:sldId id="472" r:id="rId29"/>
    <p:sldId id="459" r:id="rId30"/>
    <p:sldId id="407" r:id="rId31"/>
    <p:sldId id="429" r:id="rId32"/>
    <p:sldId id="431" r:id="rId33"/>
    <p:sldId id="408" r:id="rId34"/>
    <p:sldId id="473" r:id="rId35"/>
    <p:sldId id="469" r:id="rId36"/>
    <p:sldId id="470" r:id="rId37"/>
    <p:sldId id="390" r:id="rId38"/>
    <p:sldId id="299" r:id="rId39"/>
    <p:sldId id="391" r:id="rId40"/>
    <p:sldId id="303" r:id="rId41"/>
    <p:sldId id="328" r:id="rId42"/>
    <p:sldId id="436" r:id="rId43"/>
    <p:sldId id="437" r:id="rId44"/>
    <p:sldId id="438" r:id="rId45"/>
    <p:sldId id="319" r:id="rId46"/>
    <p:sldId id="312" r:id="rId47"/>
    <p:sldId id="462" r:id="rId48"/>
    <p:sldId id="439" r:id="rId49"/>
    <p:sldId id="440" r:id="rId50"/>
    <p:sldId id="414" r:id="rId51"/>
    <p:sldId id="475" r:id="rId52"/>
    <p:sldId id="419" r:id="rId53"/>
    <p:sldId id="420" r:id="rId54"/>
    <p:sldId id="374" r:id="rId55"/>
    <p:sldId id="293" r:id="rId56"/>
    <p:sldId id="294" r:id="rId57"/>
    <p:sldId id="450" r:id="rId58"/>
    <p:sldId id="477" r:id="rId5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9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028" y="15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A5BA2-07CA-46C1-B20C-122E8066CCF3}" type="doc">
      <dgm:prSet loTypeId="urn:microsoft.com/office/officeart/2005/8/layout/cycle8" loCatId="cycle" qsTypeId="urn:microsoft.com/office/officeart/2005/8/quickstyle/simple1" qsCatId="simple" csTypeId="urn:microsoft.com/office/officeart/2005/8/colors/accent1_2" csCatId="accent1" phldr="1"/>
      <dgm:spPr/>
    </dgm:pt>
    <dgm:pt modelId="{8804FAF9-8E68-41E5-A89B-DB5963B031B4}">
      <dgm:prSet phldrT="[Testo]" custT="1"/>
      <dgm:spPr>
        <a:solidFill>
          <a:schemeClr val="accent2">
            <a:lumMod val="60000"/>
            <a:lumOff val="40000"/>
          </a:schemeClr>
        </a:solidFill>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Vigilanza micro prudenziale</a:t>
          </a:r>
          <a:endParaRPr lang="it-IT" sz="1400" b="1" dirty="0">
            <a:solidFill>
              <a:schemeClr val="accent2">
                <a:lumMod val="50000"/>
              </a:schemeClr>
            </a:solidFill>
            <a:latin typeface="Calibri" panose="020F0502020204030204" pitchFamily="34" charset="0"/>
          </a:endParaRPr>
        </a:p>
      </dgm:t>
    </dgm:pt>
    <dgm:pt modelId="{727639D5-DE49-4760-BCA9-7F0FA0C76CA7}" type="parTrans" cxnId="{81FEC7DB-B848-4188-AB04-CAF8DE254C67}">
      <dgm:prSet/>
      <dgm:spPr/>
      <dgm:t>
        <a:bodyPr/>
        <a:lstStyle/>
        <a:p>
          <a:endParaRPr lang="it-IT">
            <a:solidFill>
              <a:schemeClr val="accent2">
                <a:lumMod val="50000"/>
              </a:schemeClr>
            </a:solidFill>
          </a:endParaRPr>
        </a:p>
      </dgm:t>
    </dgm:pt>
    <dgm:pt modelId="{8ED48C43-5B3E-4A53-AC90-8F776E53654B}" type="sibTrans" cxnId="{81FEC7DB-B848-4188-AB04-CAF8DE254C67}">
      <dgm:prSet/>
      <dgm:spPr/>
      <dgm:t>
        <a:bodyPr/>
        <a:lstStyle/>
        <a:p>
          <a:endParaRPr lang="it-IT">
            <a:solidFill>
              <a:schemeClr val="accent2">
                <a:lumMod val="50000"/>
              </a:schemeClr>
            </a:solidFill>
          </a:endParaRPr>
        </a:p>
      </dgm:t>
    </dgm:pt>
    <dgm:pt modelId="{AA5D8239-BD70-451D-A863-F8F5DE98A99A}">
      <dgm:prSet phldrT="[Testo]"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Vigilanza macro prudenziale</a:t>
          </a:r>
          <a:endParaRPr lang="it-IT" sz="1400" b="1" dirty="0">
            <a:solidFill>
              <a:schemeClr val="accent2">
                <a:lumMod val="50000"/>
              </a:schemeClr>
            </a:solidFill>
            <a:latin typeface="Calibri" panose="020F0502020204030204" pitchFamily="34" charset="0"/>
          </a:endParaRPr>
        </a:p>
      </dgm:t>
    </dgm:pt>
    <dgm:pt modelId="{04C1BAFE-DA90-4FBE-A789-AD7ED410A7B5}" type="parTrans" cxnId="{D64C8498-63C0-4397-BF53-043A4DF3C3B2}">
      <dgm:prSet/>
      <dgm:spPr/>
      <dgm:t>
        <a:bodyPr/>
        <a:lstStyle/>
        <a:p>
          <a:endParaRPr lang="it-IT">
            <a:solidFill>
              <a:schemeClr val="accent2">
                <a:lumMod val="50000"/>
              </a:schemeClr>
            </a:solidFill>
          </a:endParaRPr>
        </a:p>
      </dgm:t>
    </dgm:pt>
    <dgm:pt modelId="{44C16507-E014-4525-BEAE-DCAAC7EBEA03}" type="sibTrans" cxnId="{D64C8498-63C0-4397-BF53-043A4DF3C3B2}">
      <dgm:prSet/>
      <dgm:spPr/>
      <dgm:t>
        <a:bodyPr/>
        <a:lstStyle/>
        <a:p>
          <a:endParaRPr lang="it-IT">
            <a:solidFill>
              <a:schemeClr val="accent2">
                <a:lumMod val="50000"/>
              </a:schemeClr>
            </a:solidFill>
          </a:endParaRPr>
        </a:p>
      </dgm:t>
    </dgm:pt>
    <dgm:pt modelId="{91C748AE-F291-40C1-8CE5-955EA579A90A}">
      <dgm:prSet phldrT="[Testo]" custT="1"/>
      <dgm:spPr>
        <a:solidFill>
          <a:schemeClr val="accent2">
            <a:lumMod val="60000"/>
            <a:lumOff val="40000"/>
          </a:schemeClr>
        </a:solidFill>
        <a:ln>
          <a:solidFill>
            <a:schemeClr val="accent2">
              <a:lumMod val="20000"/>
              <a:lumOff val="80000"/>
            </a:schemeClr>
          </a:solidFill>
        </a:ln>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Garanzia dei depositi</a:t>
          </a:r>
          <a:endParaRPr lang="it-IT" sz="1400" b="1" dirty="0">
            <a:solidFill>
              <a:schemeClr val="accent2">
                <a:lumMod val="50000"/>
              </a:schemeClr>
            </a:solidFill>
            <a:latin typeface="Calibri" panose="020F0502020204030204" pitchFamily="34" charset="0"/>
          </a:endParaRPr>
        </a:p>
      </dgm:t>
    </dgm:pt>
    <dgm:pt modelId="{8D973DE4-F9E7-4E1A-B210-E48CCEF51274}" type="parTrans" cxnId="{84653586-B75B-4A8E-BBD6-ABFD58267BC5}">
      <dgm:prSet/>
      <dgm:spPr/>
      <dgm:t>
        <a:bodyPr/>
        <a:lstStyle/>
        <a:p>
          <a:endParaRPr lang="it-IT">
            <a:solidFill>
              <a:schemeClr val="accent2">
                <a:lumMod val="50000"/>
              </a:schemeClr>
            </a:solidFill>
          </a:endParaRPr>
        </a:p>
      </dgm:t>
    </dgm:pt>
    <dgm:pt modelId="{F86BFBCF-BFC9-40E2-A1D7-F7D6E57B8ECC}" type="sibTrans" cxnId="{84653586-B75B-4A8E-BBD6-ABFD58267BC5}">
      <dgm:prSet/>
      <dgm:spPr/>
      <dgm:t>
        <a:bodyPr/>
        <a:lstStyle/>
        <a:p>
          <a:endParaRPr lang="it-IT">
            <a:solidFill>
              <a:schemeClr val="accent2">
                <a:lumMod val="50000"/>
              </a:schemeClr>
            </a:solidFill>
          </a:endParaRPr>
        </a:p>
      </dgm:t>
    </dgm:pt>
    <dgm:pt modelId="{013EDF8C-5279-45C7-82CB-647084C3764D}">
      <dgm:prSet phldrT="[Testo]"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it-IT" sz="1400" b="1" dirty="0" err="1" smtClean="0">
              <a:solidFill>
                <a:schemeClr val="accent2">
                  <a:lumMod val="50000"/>
                </a:schemeClr>
              </a:solidFill>
              <a:latin typeface="Calibri" panose="020F0502020204030204" pitchFamily="34" charset="0"/>
            </a:rPr>
            <a:t>Regolamen</a:t>
          </a:r>
          <a:r>
            <a:rPr lang="it-IT" sz="1400" b="1" dirty="0" smtClean="0">
              <a:solidFill>
                <a:schemeClr val="accent2">
                  <a:lumMod val="50000"/>
                </a:schemeClr>
              </a:solidFill>
              <a:latin typeface="Calibri" panose="020F0502020204030204" pitchFamily="34" charset="0"/>
            </a:rPr>
            <a:t> </a:t>
          </a:r>
          <a:r>
            <a:rPr lang="it-IT" sz="1400" b="1" dirty="0" err="1" smtClean="0">
              <a:solidFill>
                <a:schemeClr val="accent2">
                  <a:lumMod val="50000"/>
                </a:schemeClr>
              </a:solidFill>
              <a:latin typeface="Calibri" panose="020F0502020204030204" pitchFamily="34" charset="0"/>
            </a:rPr>
            <a:t>tazione</a:t>
          </a:r>
          <a:r>
            <a:rPr lang="it-IT" sz="1400" b="1" dirty="0" smtClean="0">
              <a:solidFill>
                <a:schemeClr val="accent2">
                  <a:lumMod val="50000"/>
                </a:schemeClr>
              </a:solidFill>
              <a:latin typeface="Calibri" panose="020F0502020204030204" pitchFamily="34" charset="0"/>
            </a:rPr>
            <a:t> prudenziale</a:t>
          </a:r>
          <a:endParaRPr lang="it-IT" sz="1400" b="1" dirty="0">
            <a:solidFill>
              <a:schemeClr val="accent2">
                <a:lumMod val="50000"/>
              </a:schemeClr>
            </a:solidFill>
            <a:latin typeface="Calibri" panose="020F0502020204030204" pitchFamily="34" charset="0"/>
          </a:endParaRPr>
        </a:p>
      </dgm:t>
    </dgm:pt>
    <dgm:pt modelId="{E6A486E1-AF44-42DA-8AF6-D25B88C05C52}" type="parTrans" cxnId="{29955A38-DBB3-4A16-9E13-462AC56D6644}">
      <dgm:prSet/>
      <dgm:spPr/>
      <dgm:t>
        <a:bodyPr/>
        <a:lstStyle/>
        <a:p>
          <a:endParaRPr lang="it-IT">
            <a:solidFill>
              <a:schemeClr val="accent2">
                <a:lumMod val="50000"/>
              </a:schemeClr>
            </a:solidFill>
          </a:endParaRPr>
        </a:p>
      </dgm:t>
    </dgm:pt>
    <dgm:pt modelId="{B6B3CEE5-B6B5-4B80-9254-ED3B3C27CC84}" type="sibTrans" cxnId="{29955A38-DBB3-4A16-9E13-462AC56D6644}">
      <dgm:prSet/>
      <dgm:spPr/>
      <dgm:t>
        <a:bodyPr/>
        <a:lstStyle/>
        <a:p>
          <a:endParaRPr lang="it-IT">
            <a:solidFill>
              <a:schemeClr val="accent2">
                <a:lumMod val="50000"/>
              </a:schemeClr>
            </a:solidFill>
          </a:endParaRPr>
        </a:p>
      </dgm:t>
    </dgm:pt>
    <dgm:pt modelId="{B4A94FB8-0C67-4661-A762-548D9E29A007}">
      <dgm:prSet phldrT="[Testo]" custT="1"/>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Risoluzione</a:t>
          </a:r>
          <a:endParaRPr lang="it-IT" sz="1400" b="1" dirty="0">
            <a:solidFill>
              <a:schemeClr val="accent2">
                <a:lumMod val="50000"/>
              </a:schemeClr>
            </a:solidFill>
            <a:latin typeface="Calibri" panose="020F0502020204030204" pitchFamily="34" charset="0"/>
          </a:endParaRPr>
        </a:p>
      </dgm:t>
    </dgm:pt>
    <dgm:pt modelId="{92B29208-1E19-4C3A-ACFB-FBB306EF8F8B}" type="parTrans" cxnId="{B6557CDD-DE4F-4647-B957-A0EE68244987}">
      <dgm:prSet/>
      <dgm:spPr/>
      <dgm:t>
        <a:bodyPr/>
        <a:lstStyle/>
        <a:p>
          <a:endParaRPr lang="it-IT">
            <a:solidFill>
              <a:schemeClr val="accent2">
                <a:lumMod val="50000"/>
              </a:schemeClr>
            </a:solidFill>
          </a:endParaRPr>
        </a:p>
      </dgm:t>
    </dgm:pt>
    <dgm:pt modelId="{AB6F5A7B-F850-4E4B-BD8F-5AB65EA68E38}" type="sibTrans" cxnId="{B6557CDD-DE4F-4647-B957-A0EE68244987}">
      <dgm:prSet/>
      <dgm:spPr/>
      <dgm:t>
        <a:bodyPr/>
        <a:lstStyle/>
        <a:p>
          <a:endParaRPr lang="it-IT">
            <a:solidFill>
              <a:schemeClr val="accent2">
                <a:lumMod val="50000"/>
              </a:schemeClr>
            </a:solidFill>
          </a:endParaRPr>
        </a:p>
      </dgm:t>
    </dgm:pt>
    <dgm:pt modelId="{1E7AE3F7-D2D1-4B51-8BEE-C48CF1E4CC9B}">
      <dgm:prSet phldrT="[Testo]" custT="1"/>
      <dgm:spPr>
        <a:solidFill>
          <a:schemeClr val="accent2">
            <a:lumMod val="60000"/>
            <a:lumOff val="40000"/>
          </a:schemeClr>
        </a:solidFill>
        <a:effectLst>
          <a:outerShdw blurRad="50800" dist="38100" dir="2700000" algn="tl" rotWithShape="0">
            <a:prstClr val="black">
              <a:alpha val="40000"/>
            </a:prstClr>
          </a:outerShdw>
        </a:effectLst>
      </dgm:spPr>
      <dgm:t>
        <a:bodyPr/>
        <a:lstStyle/>
        <a:p>
          <a:r>
            <a:rPr lang="it-IT" sz="1400" b="1" dirty="0" smtClean="0">
              <a:solidFill>
                <a:schemeClr val="accent2">
                  <a:lumMod val="50000"/>
                </a:schemeClr>
              </a:solidFill>
              <a:latin typeface="Calibri" panose="020F0502020204030204" pitchFamily="34" charset="0"/>
            </a:rPr>
            <a:t>Credito di ultima istanza</a:t>
          </a:r>
          <a:endParaRPr lang="it-IT" sz="1400" b="1" dirty="0">
            <a:solidFill>
              <a:schemeClr val="accent2">
                <a:lumMod val="50000"/>
              </a:schemeClr>
            </a:solidFill>
            <a:latin typeface="Calibri" panose="020F0502020204030204" pitchFamily="34" charset="0"/>
          </a:endParaRPr>
        </a:p>
      </dgm:t>
    </dgm:pt>
    <dgm:pt modelId="{1C334D3F-6EB7-41F8-8CE1-E73B7E7CFB2F}" type="parTrans" cxnId="{73BD6590-D5DD-4522-8AD1-5D5156422D00}">
      <dgm:prSet/>
      <dgm:spPr/>
      <dgm:t>
        <a:bodyPr/>
        <a:lstStyle/>
        <a:p>
          <a:endParaRPr lang="it-IT">
            <a:solidFill>
              <a:schemeClr val="accent2">
                <a:lumMod val="50000"/>
              </a:schemeClr>
            </a:solidFill>
          </a:endParaRPr>
        </a:p>
      </dgm:t>
    </dgm:pt>
    <dgm:pt modelId="{2D819AFB-777C-406F-A19B-5969971AC054}" type="sibTrans" cxnId="{73BD6590-D5DD-4522-8AD1-5D5156422D00}">
      <dgm:prSet/>
      <dgm:spPr/>
      <dgm:t>
        <a:bodyPr/>
        <a:lstStyle/>
        <a:p>
          <a:endParaRPr lang="it-IT">
            <a:solidFill>
              <a:schemeClr val="accent2">
                <a:lumMod val="50000"/>
              </a:schemeClr>
            </a:solidFill>
          </a:endParaRPr>
        </a:p>
      </dgm:t>
    </dgm:pt>
    <dgm:pt modelId="{4D029D6F-F853-420F-AA67-B255471B00E7}" type="pres">
      <dgm:prSet presAssocID="{32DA5BA2-07CA-46C1-B20C-122E8066CCF3}" presName="compositeShape" presStyleCnt="0">
        <dgm:presLayoutVars>
          <dgm:chMax val="7"/>
          <dgm:dir/>
          <dgm:resizeHandles val="exact"/>
        </dgm:presLayoutVars>
      </dgm:prSet>
      <dgm:spPr/>
    </dgm:pt>
    <dgm:pt modelId="{31FDE619-C20A-4F23-ABFB-9FBA0EF2FEE7}" type="pres">
      <dgm:prSet presAssocID="{32DA5BA2-07CA-46C1-B20C-122E8066CCF3}" presName="wedge1" presStyleLbl="node1" presStyleIdx="0" presStyleCnt="6"/>
      <dgm:spPr/>
      <dgm:t>
        <a:bodyPr/>
        <a:lstStyle/>
        <a:p>
          <a:endParaRPr lang="it-IT"/>
        </a:p>
      </dgm:t>
    </dgm:pt>
    <dgm:pt modelId="{27BD444B-C69A-4B08-87AD-0E0F4116E15E}" type="pres">
      <dgm:prSet presAssocID="{32DA5BA2-07CA-46C1-B20C-122E8066CCF3}" presName="dummy1a" presStyleCnt="0"/>
      <dgm:spPr/>
    </dgm:pt>
    <dgm:pt modelId="{477113F1-5AF8-4419-AEE2-78F78809F69B}" type="pres">
      <dgm:prSet presAssocID="{32DA5BA2-07CA-46C1-B20C-122E8066CCF3}" presName="dummy1b" presStyleCnt="0"/>
      <dgm:spPr/>
    </dgm:pt>
    <dgm:pt modelId="{A3F971D5-7B9D-4C7C-AD71-7CD43D54325C}" type="pres">
      <dgm:prSet presAssocID="{32DA5BA2-07CA-46C1-B20C-122E8066CCF3}" presName="wedge1Tx" presStyleLbl="node1" presStyleIdx="0" presStyleCnt="6">
        <dgm:presLayoutVars>
          <dgm:chMax val="0"/>
          <dgm:chPref val="0"/>
          <dgm:bulletEnabled val="1"/>
        </dgm:presLayoutVars>
      </dgm:prSet>
      <dgm:spPr/>
      <dgm:t>
        <a:bodyPr/>
        <a:lstStyle/>
        <a:p>
          <a:endParaRPr lang="it-IT"/>
        </a:p>
      </dgm:t>
    </dgm:pt>
    <dgm:pt modelId="{BA84799B-D8E1-48E8-8724-D2977274E4D1}" type="pres">
      <dgm:prSet presAssocID="{32DA5BA2-07CA-46C1-B20C-122E8066CCF3}" presName="wedge2" presStyleLbl="node1" presStyleIdx="1" presStyleCnt="6"/>
      <dgm:spPr/>
      <dgm:t>
        <a:bodyPr/>
        <a:lstStyle/>
        <a:p>
          <a:endParaRPr lang="it-IT"/>
        </a:p>
      </dgm:t>
    </dgm:pt>
    <dgm:pt modelId="{4980C368-CA72-435C-9100-B5EDDB87A52B}" type="pres">
      <dgm:prSet presAssocID="{32DA5BA2-07CA-46C1-B20C-122E8066CCF3}" presName="dummy2a" presStyleCnt="0"/>
      <dgm:spPr/>
    </dgm:pt>
    <dgm:pt modelId="{C6CBC463-E4ED-49AC-BDCC-E3FC9EFF3AB4}" type="pres">
      <dgm:prSet presAssocID="{32DA5BA2-07CA-46C1-B20C-122E8066CCF3}" presName="dummy2b" presStyleCnt="0"/>
      <dgm:spPr/>
    </dgm:pt>
    <dgm:pt modelId="{8F999E29-808C-482F-9EC5-6168D179F76B}" type="pres">
      <dgm:prSet presAssocID="{32DA5BA2-07CA-46C1-B20C-122E8066CCF3}" presName="wedge2Tx" presStyleLbl="node1" presStyleIdx="1" presStyleCnt="6">
        <dgm:presLayoutVars>
          <dgm:chMax val="0"/>
          <dgm:chPref val="0"/>
          <dgm:bulletEnabled val="1"/>
        </dgm:presLayoutVars>
      </dgm:prSet>
      <dgm:spPr/>
      <dgm:t>
        <a:bodyPr/>
        <a:lstStyle/>
        <a:p>
          <a:endParaRPr lang="it-IT"/>
        </a:p>
      </dgm:t>
    </dgm:pt>
    <dgm:pt modelId="{101E381F-0225-44F4-83E1-F977BE928F25}" type="pres">
      <dgm:prSet presAssocID="{32DA5BA2-07CA-46C1-B20C-122E8066CCF3}" presName="wedge3" presStyleLbl="node1" presStyleIdx="2" presStyleCnt="6"/>
      <dgm:spPr/>
      <dgm:t>
        <a:bodyPr/>
        <a:lstStyle/>
        <a:p>
          <a:endParaRPr lang="it-IT"/>
        </a:p>
      </dgm:t>
    </dgm:pt>
    <dgm:pt modelId="{E43F7691-9E6E-4636-BBB3-5FC9D9D5214C}" type="pres">
      <dgm:prSet presAssocID="{32DA5BA2-07CA-46C1-B20C-122E8066CCF3}" presName="dummy3a" presStyleCnt="0"/>
      <dgm:spPr/>
    </dgm:pt>
    <dgm:pt modelId="{79B1D0D1-080F-4EBE-92AF-5CD975367CBD}" type="pres">
      <dgm:prSet presAssocID="{32DA5BA2-07CA-46C1-B20C-122E8066CCF3}" presName="dummy3b" presStyleCnt="0"/>
      <dgm:spPr/>
    </dgm:pt>
    <dgm:pt modelId="{33A26CDE-4721-45A8-803A-96C234E51B09}" type="pres">
      <dgm:prSet presAssocID="{32DA5BA2-07CA-46C1-B20C-122E8066CCF3}" presName="wedge3Tx" presStyleLbl="node1" presStyleIdx="2" presStyleCnt="6">
        <dgm:presLayoutVars>
          <dgm:chMax val="0"/>
          <dgm:chPref val="0"/>
          <dgm:bulletEnabled val="1"/>
        </dgm:presLayoutVars>
      </dgm:prSet>
      <dgm:spPr/>
      <dgm:t>
        <a:bodyPr/>
        <a:lstStyle/>
        <a:p>
          <a:endParaRPr lang="it-IT"/>
        </a:p>
      </dgm:t>
    </dgm:pt>
    <dgm:pt modelId="{4E51A5BD-D000-492D-AA7A-5D0DAAC810C0}" type="pres">
      <dgm:prSet presAssocID="{32DA5BA2-07CA-46C1-B20C-122E8066CCF3}" presName="wedge4" presStyleLbl="node1" presStyleIdx="3" presStyleCnt="6"/>
      <dgm:spPr/>
      <dgm:t>
        <a:bodyPr/>
        <a:lstStyle/>
        <a:p>
          <a:endParaRPr lang="it-IT"/>
        </a:p>
      </dgm:t>
    </dgm:pt>
    <dgm:pt modelId="{9E29AA41-409D-499E-AAA7-D258F0647391}" type="pres">
      <dgm:prSet presAssocID="{32DA5BA2-07CA-46C1-B20C-122E8066CCF3}" presName="dummy4a" presStyleCnt="0"/>
      <dgm:spPr/>
    </dgm:pt>
    <dgm:pt modelId="{97223326-4AC9-4B0C-8E64-E38317B51BB1}" type="pres">
      <dgm:prSet presAssocID="{32DA5BA2-07CA-46C1-B20C-122E8066CCF3}" presName="dummy4b" presStyleCnt="0"/>
      <dgm:spPr/>
    </dgm:pt>
    <dgm:pt modelId="{E56D745A-F560-47CF-A77A-51B3660BC1D4}" type="pres">
      <dgm:prSet presAssocID="{32DA5BA2-07CA-46C1-B20C-122E8066CCF3}" presName="wedge4Tx" presStyleLbl="node1" presStyleIdx="3" presStyleCnt="6">
        <dgm:presLayoutVars>
          <dgm:chMax val="0"/>
          <dgm:chPref val="0"/>
          <dgm:bulletEnabled val="1"/>
        </dgm:presLayoutVars>
      </dgm:prSet>
      <dgm:spPr/>
      <dgm:t>
        <a:bodyPr/>
        <a:lstStyle/>
        <a:p>
          <a:endParaRPr lang="it-IT"/>
        </a:p>
      </dgm:t>
    </dgm:pt>
    <dgm:pt modelId="{DDA4C0BA-2A02-4327-8FD7-9B65EC1F9984}" type="pres">
      <dgm:prSet presAssocID="{32DA5BA2-07CA-46C1-B20C-122E8066CCF3}" presName="wedge5" presStyleLbl="node1" presStyleIdx="4" presStyleCnt="6"/>
      <dgm:spPr/>
      <dgm:t>
        <a:bodyPr/>
        <a:lstStyle/>
        <a:p>
          <a:endParaRPr lang="it-IT"/>
        </a:p>
      </dgm:t>
    </dgm:pt>
    <dgm:pt modelId="{A43B24B5-CED3-4792-9BA0-846786F10C4D}" type="pres">
      <dgm:prSet presAssocID="{32DA5BA2-07CA-46C1-B20C-122E8066CCF3}" presName="dummy5a" presStyleCnt="0"/>
      <dgm:spPr/>
    </dgm:pt>
    <dgm:pt modelId="{14502FB3-0243-4ED9-A57C-E1DFB9DC4DA7}" type="pres">
      <dgm:prSet presAssocID="{32DA5BA2-07CA-46C1-B20C-122E8066CCF3}" presName="dummy5b" presStyleCnt="0"/>
      <dgm:spPr/>
    </dgm:pt>
    <dgm:pt modelId="{E54C8759-633C-4FAE-A0E3-8E0555C11AFF}" type="pres">
      <dgm:prSet presAssocID="{32DA5BA2-07CA-46C1-B20C-122E8066CCF3}" presName="wedge5Tx" presStyleLbl="node1" presStyleIdx="4" presStyleCnt="6">
        <dgm:presLayoutVars>
          <dgm:chMax val="0"/>
          <dgm:chPref val="0"/>
          <dgm:bulletEnabled val="1"/>
        </dgm:presLayoutVars>
      </dgm:prSet>
      <dgm:spPr/>
      <dgm:t>
        <a:bodyPr/>
        <a:lstStyle/>
        <a:p>
          <a:endParaRPr lang="it-IT"/>
        </a:p>
      </dgm:t>
    </dgm:pt>
    <dgm:pt modelId="{7F785997-1B21-4750-BA04-B6B3B583AF12}" type="pres">
      <dgm:prSet presAssocID="{32DA5BA2-07CA-46C1-B20C-122E8066CCF3}" presName="wedge6" presStyleLbl="node1" presStyleIdx="5" presStyleCnt="6"/>
      <dgm:spPr/>
      <dgm:t>
        <a:bodyPr/>
        <a:lstStyle/>
        <a:p>
          <a:endParaRPr lang="it-IT"/>
        </a:p>
      </dgm:t>
    </dgm:pt>
    <dgm:pt modelId="{B8F72E64-D7A2-4223-AEF1-F832DFEA4321}" type="pres">
      <dgm:prSet presAssocID="{32DA5BA2-07CA-46C1-B20C-122E8066CCF3}" presName="dummy6a" presStyleCnt="0"/>
      <dgm:spPr/>
    </dgm:pt>
    <dgm:pt modelId="{6C3BB0DF-BB04-4760-A212-D8D775641A1A}" type="pres">
      <dgm:prSet presAssocID="{32DA5BA2-07CA-46C1-B20C-122E8066CCF3}" presName="dummy6b" presStyleCnt="0"/>
      <dgm:spPr/>
    </dgm:pt>
    <dgm:pt modelId="{DF397557-FC43-4736-9072-D19AF873FDD2}" type="pres">
      <dgm:prSet presAssocID="{32DA5BA2-07CA-46C1-B20C-122E8066CCF3}" presName="wedge6Tx" presStyleLbl="node1" presStyleIdx="5" presStyleCnt="6">
        <dgm:presLayoutVars>
          <dgm:chMax val="0"/>
          <dgm:chPref val="0"/>
          <dgm:bulletEnabled val="1"/>
        </dgm:presLayoutVars>
      </dgm:prSet>
      <dgm:spPr/>
      <dgm:t>
        <a:bodyPr/>
        <a:lstStyle/>
        <a:p>
          <a:endParaRPr lang="it-IT"/>
        </a:p>
      </dgm:t>
    </dgm:pt>
    <dgm:pt modelId="{2B7D39A2-45FE-44AA-8BD5-3A77E05EDE86}" type="pres">
      <dgm:prSet presAssocID="{8ED48C43-5B3E-4A53-AC90-8F776E53654B}" presName="arrowWedge1" presStyleLbl="fgSibTrans2D1" presStyleIdx="0"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 modelId="{FC2899EF-EB1A-46B4-806E-2A1876A82E90}" type="pres">
      <dgm:prSet presAssocID="{44C16507-E014-4525-BEAE-DCAAC7EBEA03}" presName="arrowWedge2" presStyleLbl="fgSibTrans2D1" presStyleIdx="1" presStyleCnt="6"/>
      <dgm:spPr>
        <a:solidFill>
          <a:schemeClr val="accent1"/>
        </a:solidFill>
      </dgm:spPr>
    </dgm:pt>
    <dgm:pt modelId="{24C0A91F-E587-493C-B5C6-09B954F387DD}" type="pres">
      <dgm:prSet presAssocID="{F86BFBCF-BFC9-40E2-A1D7-F7D6E57B8ECC}" presName="arrowWedge3" presStyleLbl="fgSibTrans2D1" presStyleIdx="2"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 modelId="{51E64317-8C69-404C-91EC-28A08860E862}" type="pres">
      <dgm:prSet presAssocID="{AB6F5A7B-F850-4E4B-BD8F-5AB65EA68E38}" presName="arrowWedge4" presStyleLbl="fgSibTrans2D1" presStyleIdx="3"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 modelId="{8743D655-1F7F-4C30-9A84-D2F75F025F04}" type="pres">
      <dgm:prSet presAssocID="{2D819AFB-777C-406F-A19B-5969971AC054}" presName="arrowWedge5" presStyleLbl="fgSibTrans2D1" presStyleIdx="4"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 modelId="{29322BD0-FA9D-4EA6-AD1C-E6A31DAC17FE}" type="pres">
      <dgm:prSet presAssocID="{B6B3CEE5-B6B5-4B80-9254-ED3B3C27CC84}" presName="arrowWedge6" presStyleLbl="fgSibTrans2D1" presStyleIdx="5" presStyleCnt="6"/>
      <dgm:spPr>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gm:spPr>
    </dgm:pt>
  </dgm:ptLst>
  <dgm:cxnLst>
    <dgm:cxn modelId="{36BE6E58-427D-47E5-9683-2A9621E84EE1}" type="presOf" srcId="{B4A94FB8-0C67-4661-A762-548D9E29A007}" destId="{E56D745A-F560-47CF-A77A-51B3660BC1D4}" srcOrd="1" destOrd="0" presId="urn:microsoft.com/office/officeart/2005/8/layout/cycle8"/>
    <dgm:cxn modelId="{29955A38-DBB3-4A16-9E13-462AC56D6644}" srcId="{32DA5BA2-07CA-46C1-B20C-122E8066CCF3}" destId="{013EDF8C-5279-45C7-82CB-647084C3764D}" srcOrd="5" destOrd="0" parTransId="{E6A486E1-AF44-42DA-8AF6-D25B88C05C52}" sibTransId="{B6B3CEE5-B6B5-4B80-9254-ED3B3C27CC84}"/>
    <dgm:cxn modelId="{84653586-B75B-4A8E-BBD6-ABFD58267BC5}" srcId="{32DA5BA2-07CA-46C1-B20C-122E8066CCF3}" destId="{91C748AE-F291-40C1-8CE5-955EA579A90A}" srcOrd="2" destOrd="0" parTransId="{8D973DE4-F9E7-4E1A-B210-E48CCEF51274}" sibTransId="{F86BFBCF-BFC9-40E2-A1D7-F7D6E57B8ECC}"/>
    <dgm:cxn modelId="{D8C4EE9E-DB10-43AD-8FB4-EC13979297F7}" type="presOf" srcId="{1E7AE3F7-D2D1-4B51-8BEE-C48CF1E4CC9B}" destId="{DDA4C0BA-2A02-4327-8FD7-9B65EC1F9984}" srcOrd="0" destOrd="0" presId="urn:microsoft.com/office/officeart/2005/8/layout/cycle8"/>
    <dgm:cxn modelId="{D64C8498-63C0-4397-BF53-043A4DF3C3B2}" srcId="{32DA5BA2-07CA-46C1-B20C-122E8066CCF3}" destId="{AA5D8239-BD70-451D-A863-F8F5DE98A99A}" srcOrd="1" destOrd="0" parTransId="{04C1BAFE-DA90-4FBE-A789-AD7ED410A7B5}" sibTransId="{44C16507-E014-4525-BEAE-DCAAC7EBEA03}"/>
    <dgm:cxn modelId="{17261282-5152-4284-8B6E-49A4065185BF}" type="presOf" srcId="{91C748AE-F291-40C1-8CE5-955EA579A90A}" destId="{101E381F-0225-44F4-83E1-F977BE928F25}" srcOrd="0" destOrd="0" presId="urn:microsoft.com/office/officeart/2005/8/layout/cycle8"/>
    <dgm:cxn modelId="{73BD6590-D5DD-4522-8AD1-5D5156422D00}" srcId="{32DA5BA2-07CA-46C1-B20C-122E8066CCF3}" destId="{1E7AE3F7-D2D1-4B51-8BEE-C48CF1E4CC9B}" srcOrd="4" destOrd="0" parTransId="{1C334D3F-6EB7-41F8-8CE1-E73B7E7CFB2F}" sibTransId="{2D819AFB-777C-406F-A19B-5969971AC054}"/>
    <dgm:cxn modelId="{2086CB1B-48C3-4D9A-AFF0-718D1DD8D99D}" type="presOf" srcId="{013EDF8C-5279-45C7-82CB-647084C3764D}" destId="{7F785997-1B21-4750-BA04-B6B3B583AF12}" srcOrd="0" destOrd="0" presId="urn:microsoft.com/office/officeart/2005/8/layout/cycle8"/>
    <dgm:cxn modelId="{66995DD7-C497-4ABD-A2CB-1EFFC151A112}" type="presOf" srcId="{91C748AE-F291-40C1-8CE5-955EA579A90A}" destId="{33A26CDE-4721-45A8-803A-96C234E51B09}" srcOrd="1" destOrd="0" presId="urn:microsoft.com/office/officeart/2005/8/layout/cycle8"/>
    <dgm:cxn modelId="{1D2C2E8C-035D-4999-89DD-8D633CFB3D5F}" type="presOf" srcId="{32DA5BA2-07CA-46C1-B20C-122E8066CCF3}" destId="{4D029D6F-F853-420F-AA67-B255471B00E7}" srcOrd="0" destOrd="0" presId="urn:microsoft.com/office/officeart/2005/8/layout/cycle8"/>
    <dgm:cxn modelId="{1CAC647E-2250-46A3-A0D1-BDB61B066C9C}" type="presOf" srcId="{013EDF8C-5279-45C7-82CB-647084C3764D}" destId="{DF397557-FC43-4736-9072-D19AF873FDD2}" srcOrd="1" destOrd="0" presId="urn:microsoft.com/office/officeart/2005/8/layout/cycle8"/>
    <dgm:cxn modelId="{B6557CDD-DE4F-4647-B957-A0EE68244987}" srcId="{32DA5BA2-07CA-46C1-B20C-122E8066CCF3}" destId="{B4A94FB8-0C67-4661-A762-548D9E29A007}" srcOrd="3" destOrd="0" parTransId="{92B29208-1E19-4C3A-ACFB-FBB306EF8F8B}" sibTransId="{AB6F5A7B-F850-4E4B-BD8F-5AB65EA68E38}"/>
    <dgm:cxn modelId="{A61E08C9-7272-4DD3-A970-1898176BFA3A}" type="presOf" srcId="{8804FAF9-8E68-41E5-A89B-DB5963B031B4}" destId="{31FDE619-C20A-4F23-ABFB-9FBA0EF2FEE7}" srcOrd="0" destOrd="0" presId="urn:microsoft.com/office/officeart/2005/8/layout/cycle8"/>
    <dgm:cxn modelId="{5773E809-E5ED-4455-B8A7-BE81A9CF6E01}" type="presOf" srcId="{B4A94FB8-0C67-4661-A762-548D9E29A007}" destId="{4E51A5BD-D000-492D-AA7A-5D0DAAC810C0}" srcOrd="0" destOrd="0" presId="urn:microsoft.com/office/officeart/2005/8/layout/cycle8"/>
    <dgm:cxn modelId="{81FEC7DB-B848-4188-AB04-CAF8DE254C67}" srcId="{32DA5BA2-07CA-46C1-B20C-122E8066CCF3}" destId="{8804FAF9-8E68-41E5-A89B-DB5963B031B4}" srcOrd="0" destOrd="0" parTransId="{727639D5-DE49-4760-BCA9-7F0FA0C76CA7}" sibTransId="{8ED48C43-5B3E-4A53-AC90-8F776E53654B}"/>
    <dgm:cxn modelId="{E6226BC0-66A2-42AB-9F1C-1B642D7ED01C}" type="presOf" srcId="{AA5D8239-BD70-451D-A863-F8F5DE98A99A}" destId="{8F999E29-808C-482F-9EC5-6168D179F76B}" srcOrd="1" destOrd="0" presId="urn:microsoft.com/office/officeart/2005/8/layout/cycle8"/>
    <dgm:cxn modelId="{DFA5994B-04AE-43EE-A16A-27AECACE74A2}" type="presOf" srcId="{AA5D8239-BD70-451D-A863-F8F5DE98A99A}" destId="{BA84799B-D8E1-48E8-8724-D2977274E4D1}" srcOrd="0" destOrd="0" presId="urn:microsoft.com/office/officeart/2005/8/layout/cycle8"/>
    <dgm:cxn modelId="{56488D13-40AB-46F4-9DBE-38718F266017}" type="presOf" srcId="{8804FAF9-8E68-41E5-A89B-DB5963B031B4}" destId="{A3F971D5-7B9D-4C7C-AD71-7CD43D54325C}" srcOrd="1" destOrd="0" presId="urn:microsoft.com/office/officeart/2005/8/layout/cycle8"/>
    <dgm:cxn modelId="{760694BF-8362-4EBC-9818-624190B08D91}" type="presOf" srcId="{1E7AE3F7-D2D1-4B51-8BEE-C48CF1E4CC9B}" destId="{E54C8759-633C-4FAE-A0E3-8E0555C11AFF}" srcOrd="1" destOrd="0" presId="urn:microsoft.com/office/officeart/2005/8/layout/cycle8"/>
    <dgm:cxn modelId="{4BFC809B-16F1-485B-86F7-379B6812B712}" type="presParOf" srcId="{4D029D6F-F853-420F-AA67-B255471B00E7}" destId="{31FDE619-C20A-4F23-ABFB-9FBA0EF2FEE7}" srcOrd="0" destOrd="0" presId="urn:microsoft.com/office/officeart/2005/8/layout/cycle8"/>
    <dgm:cxn modelId="{2E84802A-9E99-4229-88D6-A1F4542879E5}" type="presParOf" srcId="{4D029D6F-F853-420F-AA67-B255471B00E7}" destId="{27BD444B-C69A-4B08-87AD-0E0F4116E15E}" srcOrd="1" destOrd="0" presId="urn:microsoft.com/office/officeart/2005/8/layout/cycle8"/>
    <dgm:cxn modelId="{B7094E2D-6BF8-4F4A-A50C-112DDA393578}" type="presParOf" srcId="{4D029D6F-F853-420F-AA67-B255471B00E7}" destId="{477113F1-5AF8-4419-AEE2-78F78809F69B}" srcOrd="2" destOrd="0" presId="urn:microsoft.com/office/officeart/2005/8/layout/cycle8"/>
    <dgm:cxn modelId="{B0423464-30C7-42B5-9517-0D56D61757C7}" type="presParOf" srcId="{4D029D6F-F853-420F-AA67-B255471B00E7}" destId="{A3F971D5-7B9D-4C7C-AD71-7CD43D54325C}" srcOrd="3" destOrd="0" presId="urn:microsoft.com/office/officeart/2005/8/layout/cycle8"/>
    <dgm:cxn modelId="{68548EEF-BECB-4E8A-A718-1A7477794D06}" type="presParOf" srcId="{4D029D6F-F853-420F-AA67-B255471B00E7}" destId="{BA84799B-D8E1-48E8-8724-D2977274E4D1}" srcOrd="4" destOrd="0" presId="urn:microsoft.com/office/officeart/2005/8/layout/cycle8"/>
    <dgm:cxn modelId="{176D96BA-2C1D-4081-B349-CFB9327F47EB}" type="presParOf" srcId="{4D029D6F-F853-420F-AA67-B255471B00E7}" destId="{4980C368-CA72-435C-9100-B5EDDB87A52B}" srcOrd="5" destOrd="0" presId="urn:microsoft.com/office/officeart/2005/8/layout/cycle8"/>
    <dgm:cxn modelId="{E74E0665-C0C8-40DA-9C0C-220B4976BC19}" type="presParOf" srcId="{4D029D6F-F853-420F-AA67-B255471B00E7}" destId="{C6CBC463-E4ED-49AC-BDCC-E3FC9EFF3AB4}" srcOrd="6" destOrd="0" presId="urn:microsoft.com/office/officeart/2005/8/layout/cycle8"/>
    <dgm:cxn modelId="{9EC25063-F9E8-47DD-B465-383CD72F4B25}" type="presParOf" srcId="{4D029D6F-F853-420F-AA67-B255471B00E7}" destId="{8F999E29-808C-482F-9EC5-6168D179F76B}" srcOrd="7" destOrd="0" presId="urn:microsoft.com/office/officeart/2005/8/layout/cycle8"/>
    <dgm:cxn modelId="{D45B8358-DF20-4F85-8402-026C23615F01}" type="presParOf" srcId="{4D029D6F-F853-420F-AA67-B255471B00E7}" destId="{101E381F-0225-44F4-83E1-F977BE928F25}" srcOrd="8" destOrd="0" presId="urn:microsoft.com/office/officeart/2005/8/layout/cycle8"/>
    <dgm:cxn modelId="{8FD7B831-93FD-4E2F-9CAC-B46110296021}" type="presParOf" srcId="{4D029D6F-F853-420F-AA67-B255471B00E7}" destId="{E43F7691-9E6E-4636-BBB3-5FC9D9D5214C}" srcOrd="9" destOrd="0" presId="urn:microsoft.com/office/officeart/2005/8/layout/cycle8"/>
    <dgm:cxn modelId="{DCB6839B-E8B9-40C4-912C-AFFD0BAEB1F5}" type="presParOf" srcId="{4D029D6F-F853-420F-AA67-B255471B00E7}" destId="{79B1D0D1-080F-4EBE-92AF-5CD975367CBD}" srcOrd="10" destOrd="0" presId="urn:microsoft.com/office/officeart/2005/8/layout/cycle8"/>
    <dgm:cxn modelId="{4D988B5A-F6D9-4580-82E4-350ACE0F9BFE}" type="presParOf" srcId="{4D029D6F-F853-420F-AA67-B255471B00E7}" destId="{33A26CDE-4721-45A8-803A-96C234E51B09}" srcOrd="11" destOrd="0" presId="urn:microsoft.com/office/officeart/2005/8/layout/cycle8"/>
    <dgm:cxn modelId="{CCD3ABC9-C8F8-41ED-9C0A-18EAC4D0D320}" type="presParOf" srcId="{4D029D6F-F853-420F-AA67-B255471B00E7}" destId="{4E51A5BD-D000-492D-AA7A-5D0DAAC810C0}" srcOrd="12" destOrd="0" presId="urn:microsoft.com/office/officeart/2005/8/layout/cycle8"/>
    <dgm:cxn modelId="{2BDC7475-8712-42E5-8F06-EEA0776328FF}" type="presParOf" srcId="{4D029D6F-F853-420F-AA67-B255471B00E7}" destId="{9E29AA41-409D-499E-AAA7-D258F0647391}" srcOrd="13" destOrd="0" presId="urn:microsoft.com/office/officeart/2005/8/layout/cycle8"/>
    <dgm:cxn modelId="{F0A7BB15-B734-4156-875C-6DBF11F0BBF0}" type="presParOf" srcId="{4D029D6F-F853-420F-AA67-B255471B00E7}" destId="{97223326-4AC9-4B0C-8E64-E38317B51BB1}" srcOrd="14" destOrd="0" presId="urn:microsoft.com/office/officeart/2005/8/layout/cycle8"/>
    <dgm:cxn modelId="{EE82E44E-B402-4A11-B5A2-6B10CE62526D}" type="presParOf" srcId="{4D029D6F-F853-420F-AA67-B255471B00E7}" destId="{E56D745A-F560-47CF-A77A-51B3660BC1D4}" srcOrd="15" destOrd="0" presId="urn:microsoft.com/office/officeart/2005/8/layout/cycle8"/>
    <dgm:cxn modelId="{66E0C3EE-3F76-4F36-9007-0EC7C5C55245}" type="presParOf" srcId="{4D029D6F-F853-420F-AA67-B255471B00E7}" destId="{DDA4C0BA-2A02-4327-8FD7-9B65EC1F9984}" srcOrd="16" destOrd="0" presId="urn:microsoft.com/office/officeart/2005/8/layout/cycle8"/>
    <dgm:cxn modelId="{32011A91-F875-43C7-B653-3C10329B837E}" type="presParOf" srcId="{4D029D6F-F853-420F-AA67-B255471B00E7}" destId="{A43B24B5-CED3-4792-9BA0-846786F10C4D}" srcOrd="17" destOrd="0" presId="urn:microsoft.com/office/officeart/2005/8/layout/cycle8"/>
    <dgm:cxn modelId="{EAEE4D3C-D4B6-41C6-8014-276D6EA5D095}" type="presParOf" srcId="{4D029D6F-F853-420F-AA67-B255471B00E7}" destId="{14502FB3-0243-4ED9-A57C-E1DFB9DC4DA7}" srcOrd="18" destOrd="0" presId="urn:microsoft.com/office/officeart/2005/8/layout/cycle8"/>
    <dgm:cxn modelId="{ACDB14BF-375F-4480-B0C3-612926A67BBB}" type="presParOf" srcId="{4D029D6F-F853-420F-AA67-B255471B00E7}" destId="{E54C8759-633C-4FAE-A0E3-8E0555C11AFF}" srcOrd="19" destOrd="0" presId="urn:microsoft.com/office/officeart/2005/8/layout/cycle8"/>
    <dgm:cxn modelId="{546BFAD7-FB29-4BDB-8E7E-6509B3341928}" type="presParOf" srcId="{4D029D6F-F853-420F-AA67-B255471B00E7}" destId="{7F785997-1B21-4750-BA04-B6B3B583AF12}" srcOrd="20" destOrd="0" presId="urn:microsoft.com/office/officeart/2005/8/layout/cycle8"/>
    <dgm:cxn modelId="{BBBBE76B-8B0B-4B7E-85B1-DB9A0A54EB43}" type="presParOf" srcId="{4D029D6F-F853-420F-AA67-B255471B00E7}" destId="{B8F72E64-D7A2-4223-AEF1-F832DFEA4321}" srcOrd="21" destOrd="0" presId="urn:microsoft.com/office/officeart/2005/8/layout/cycle8"/>
    <dgm:cxn modelId="{7E5F71C7-F3C4-42A1-92D0-74BCDE08208D}" type="presParOf" srcId="{4D029D6F-F853-420F-AA67-B255471B00E7}" destId="{6C3BB0DF-BB04-4760-A212-D8D775641A1A}" srcOrd="22" destOrd="0" presId="urn:microsoft.com/office/officeart/2005/8/layout/cycle8"/>
    <dgm:cxn modelId="{5CD66C3D-681C-414B-A074-982FA3622AB0}" type="presParOf" srcId="{4D029D6F-F853-420F-AA67-B255471B00E7}" destId="{DF397557-FC43-4736-9072-D19AF873FDD2}" srcOrd="23" destOrd="0" presId="urn:microsoft.com/office/officeart/2005/8/layout/cycle8"/>
    <dgm:cxn modelId="{9E692FC4-E747-4041-8038-63D6A8FC7CF3}" type="presParOf" srcId="{4D029D6F-F853-420F-AA67-B255471B00E7}" destId="{2B7D39A2-45FE-44AA-8BD5-3A77E05EDE86}" srcOrd="24" destOrd="0" presId="urn:microsoft.com/office/officeart/2005/8/layout/cycle8"/>
    <dgm:cxn modelId="{D93FFDA2-AC86-41ED-8F6E-7882D6C5F3DF}" type="presParOf" srcId="{4D029D6F-F853-420F-AA67-B255471B00E7}" destId="{FC2899EF-EB1A-46B4-806E-2A1876A82E90}" srcOrd="25" destOrd="0" presId="urn:microsoft.com/office/officeart/2005/8/layout/cycle8"/>
    <dgm:cxn modelId="{2FF19824-82E8-4CEC-A94F-9E83F1159592}" type="presParOf" srcId="{4D029D6F-F853-420F-AA67-B255471B00E7}" destId="{24C0A91F-E587-493C-B5C6-09B954F387DD}" srcOrd="26" destOrd="0" presId="urn:microsoft.com/office/officeart/2005/8/layout/cycle8"/>
    <dgm:cxn modelId="{EAF9946E-0D59-4A03-A4BA-0CEF99E589A0}" type="presParOf" srcId="{4D029D6F-F853-420F-AA67-B255471B00E7}" destId="{51E64317-8C69-404C-91EC-28A08860E862}" srcOrd="27" destOrd="0" presId="urn:microsoft.com/office/officeart/2005/8/layout/cycle8"/>
    <dgm:cxn modelId="{9298C618-127A-4F7D-89CF-E39C3904729F}" type="presParOf" srcId="{4D029D6F-F853-420F-AA67-B255471B00E7}" destId="{8743D655-1F7F-4C30-9A84-D2F75F025F04}" srcOrd="28" destOrd="0" presId="urn:microsoft.com/office/officeart/2005/8/layout/cycle8"/>
    <dgm:cxn modelId="{9A0C5B05-37DB-4354-8037-CF51C4369888}" type="presParOf" srcId="{4D029D6F-F853-420F-AA67-B255471B00E7}" destId="{29322BD0-FA9D-4EA6-AD1C-E6A31DAC17FE}"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3CCCE-14A5-43E5-8D80-4D347EFFC9D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it-IT"/>
        </a:p>
      </dgm:t>
    </dgm:pt>
    <dgm:pt modelId="{D1261A8F-ED90-4062-BEEC-ACACE9D2DE3C}">
      <dgm:prSet phldrT="[Testo]" custT="1"/>
      <dgm:spPr>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dgm:spPr>
      <dgm:t>
        <a:bodyPr/>
        <a:lstStyle/>
        <a:p>
          <a:r>
            <a:rPr lang="it-IT" sz="2800" b="1" dirty="0" smtClean="0">
              <a:solidFill>
                <a:schemeClr val="accent2">
                  <a:lumMod val="50000"/>
                </a:schemeClr>
              </a:solidFill>
              <a:latin typeface="Calibri" panose="020F0502020204030204" pitchFamily="34" charset="0"/>
            </a:rPr>
            <a:t>SRM</a:t>
          </a:r>
          <a:endParaRPr lang="it-IT" sz="2800" b="1" dirty="0">
            <a:solidFill>
              <a:schemeClr val="accent2">
                <a:lumMod val="50000"/>
              </a:schemeClr>
            </a:solidFill>
            <a:latin typeface="Calibri" panose="020F0502020204030204" pitchFamily="34" charset="0"/>
          </a:endParaRPr>
        </a:p>
      </dgm:t>
    </dgm:pt>
    <dgm:pt modelId="{4C831BB8-B8BB-4185-84A1-1B152E2E5A19}" type="parTrans" cxnId="{735C58FD-4F29-4933-A3BF-9294E849008B}">
      <dgm:prSet/>
      <dgm:spPr/>
      <dgm:t>
        <a:bodyPr/>
        <a:lstStyle/>
        <a:p>
          <a:endParaRPr lang="it-IT"/>
        </a:p>
      </dgm:t>
    </dgm:pt>
    <dgm:pt modelId="{51F4DCAA-D69A-4559-A25B-9275F1232AA5}" type="sibTrans" cxnId="{735C58FD-4F29-4933-A3BF-9294E849008B}">
      <dgm:prSet/>
      <dgm:spPr/>
      <dgm:t>
        <a:bodyPr/>
        <a:lstStyle/>
        <a:p>
          <a:endParaRPr lang="it-IT"/>
        </a:p>
      </dgm:t>
    </dgm:pt>
    <dgm:pt modelId="{E506E40D-19BD-436B-A0C1-5F204095CF15}">
      <dgm:prSet phldrT="[Testo]" custT="1"/>
      <dgm:spPr/>
      <dgm:t>
        <a:bodyPr/>
        <a:lstStyle/>
        <a:p>
          <a:r>
            <a:rPr lang="it-IT" sz="1600" b="1" i="1" dirty="0" smtClean="0">
              <a:latin typeface="Calibri" panose="020F0502020204030204" pitchFamily="34" charset="0"/>
            </a:rPr>
            <a:t>Ambito di applicazione</a:t>
          </a:r>
          <a:endParaRPr lang="it-IT" sz="1600" b="1" i="1" dirty="0">
            <a:latin typeface="Calibri" panose="020F0502020204030204" pitchFamily="34" charset="0"/>
          </a:endParaRPr>
        </a:p>
      </dgm:t>
    </dgm:pt>
    <dgm:pt modelId="{40C4EF0E-5F15-44E7-B37C-A962457631CD}" type="parTrans" cxnId="{F692E273-E390-402C-9160-0098D97C8232}">
      <dgm:prSet/>
      <dgm:spPr/>
      <dgm:t>
        <a:bodyPr/>
        <a:lstStyle/>
        <a:p>
          <a:endParaRPr lang="it-IT"/>
        </a:p>
      </dgm:t>
    </dgm:pt>
    <dgm:pt modelId="{9DE35ABD-1C09-44E1-BF17-40E4DF951925}" type="sibTrans" cxnId="{F692E273-E390-402C-9160-0098D97C8232}">
      <dgm:prSet/>
      <dgm:spPr/>
      <dgm:t>
        <a:bodyPr/>
        <a:lstStyle/>
        <a:p>
          <a:endParaRPr lang="it-IT"/>
        </a:p>
      </dgm:t>
    </dgm:pt>
    <dgm:pt modelId="{C78655F3-B53B-4A52-9A69-CC535F633409}">
      <dgm:prSet phldrT="[Testo]" custT="1"/>
      <dgm:spPr/>
      <dgm:t>
        <a:bodyPr/>
        <a:lstStyle/>
        <a:p>
          <a:r>
            <a:rPr lang="it-IT" sz="1600" b="1" i="1" dirty="0" smtClean="0">
              <a:latin typeface="Calibri" panose="020F0502020204030204" pitchFamily="34" charset="0"/>
            </a:rPr>
            <a:t>Composizione</a:t>
          </a:r>
          <a:endParaRPr lang="it-IT" sz="1600" b="1" i="1" dirty="0">
            <a:latin typeface="Calibri" panose="020F0502020204030204" pitchFamily="34" charset="0"/>
          </a:endParaRPr>
        </a:p>
      </dgm:t>
    </dgm:pt>
    <dgm:pt modelId="{FAD46374-2B48-4751-8E0E-B654B97620BD}" type="parTrans" cxnId="{5DB1AF86-18DA-468F-BCE1-B398FE8A4192}">
      <dgm:prSet/>
      <dgm:spPr/>
      <dgm:t>
        <a:bodyPr/>
        <a:lstStyle/>
        <a:p>
          <a:endParaRPr lang="it-IT"/>
        </a:p>
      </dgm:t>
    </dgm:pt>
    <dgm:pt modelId="{CA862CD8-A015-41CC-A06B-F232C7FBAAFF}" type="sibTrans" cxnId="{5DB1AF86-18DA-468F-BCE1-B398FE8A4192}">
      <dgm:prSet/>
      <dgm:spPr/>
      <dgm:t>
        <a:bodyPr/>
        <a:lstStyle/>
        <a:p>
          <a:endParaRPr lang="it-IT"/>
        </a:p>
      </dgm:t>
    </dgm:pt>
    <dgm:pt modelId="{9C51CDDF-E442-4D48-88A8-5A73CDA89D75}">
      <dgm:prSet phldrT="[Testo]"/>
      <dgm:spPr/>
      <dgm:t>
        <a:bodyPr/>
        <a:lstStyle/>
        <a:p>
          <a:endParaRPr lang="it-IT" dirty="0"/>
        </a:p>
      </dgm:t>
    </dgm:pt>
    <dgm:pt modelId="{12303C6B-B452-48D2-9E23-B3717C4E5F3C}" type="parTrans" cxnId="{FE3ACB3F-B885-4B0B-8746-1CA239DED656}">
      <dgm:prSet/>
      <dgm:spPr/>
      <dgm:t>
        <a:bodyPr/>
        <a:lstStyle/>
        <a:p>
          <a:endParaRPr lang="it-IT"/>
        </a:p>
      </dgm:t>
    </dgm:pt>
    <dgm:pt modelId="{BF47AD4F-F639-46B4-96B3-EB3D1521C0D7}" type="sibTrans" cxnId="{FE3ACB3F-B885-4B0B-8746-1CA239DED656}">
      <dgm:prSet/>
      <dgm:spPr/>
      <dgm:t>
        <a:bodyPr/>
        <a:lstStyle/>
        <a:p>
          <a:endParaRPr lang="it-IT"/>
        </a:p>
      </dgm:t>
    </dgm:pt>
    <dgm:pt modelId="{705C05BC-0A2E-4B2C-8CD2-5386400B6CD8}">
      <dgm:prSet phldrT="[Testo]" custT="1"/>
      <dgm:spPr/>
      <dgm:t>
        <a:bodyPr/>
        <a:lstStyle/>
        <a:p>
          <a:r>
            <a:rPr lang="it-IT" sz="1600" b="1" i="1" dirty="0" smtClean="0">
              <a:latin typeface="Calibri" panose="020F0502020204030204" pitchFamily="34" charset="0"/>
            </a:rPr>
            <a:t>Funzionamento</a:t>
          </a:r>
          <a:endParaRPr lang="it-IT" sz="1600" b="1" i="1" dirty="0">
            <a:latin typeface="Calibri" panose="020F0502020204030204" pitchFamily="34" charset="0"/>
          </a:endParaRPr>
        </a:p>
      </dgm:t>
    </dgm:pt>
    <dgm:pt modelId="{C558EF1D-E846-4D7C-A835-F28C8214D72C}" type="parTrans" cxnId="{FFCBF028-7F84-40F1-9597-3A1A69E65B40}">
      <dgm:prSet/>
      <dgm:spPr/>
      <dgm:t>
        <a:bodyPr/>
        <a:lstStyle/>
        <a:p>
          <a:endParaRPr lang="it-IT"/>
        </a:p>
      </dgm:t>
    </dgm:pt>
    <dgm:pt modelId="{A6E47E44-4C5C-4394-87AB-F6E97971B860}" type="sibTrans" cxnId="{FFCBF028-7F84-40F1-9597-3A1A69E65B40}">
      <dgm:prSet/>
      <dgm:spPr/>
      <dgm:t>
        <a:bodyPr/>
        <a:lstStyle/>
        <a:p>
          <a:endParaRPr lang="it-IT"/>
        </a:p>
      </dgm:t>
    </dgm:pt>
    <dgm:pt modelId="{BE139A59-CC39-44F3-A619-159C788FF22A}" type="pres">
      <dgm:prSet presAssocID="{2AA3CCCE-14A5-43E5-8D80-4D347EFFC9D2}" presName="Name0" presStyleCnt="0">
        <dgm:presLayoutVars>
          <dgm:chMax val="1"/>
          <dgm:chPref val="1"/>
          <dgm:dir/>
          <dgm:resizeHandles/>
        </dgm:presLayoutVars>
      </dgm:prSet>
      <dgm:spPr/>
      <dgm:t>
        <a:bodyPr/>
        <a:lstStyle/>
        <a:p>
          <a:endParaRPr lang="it-IT"/>
        </a:p>
      </dgm:t>
    </dgm:pt>
    <dgm:pt modelId="{12A09432-A0A5-4A22-A0E0-2AF6E90A74BD}" type="pres">
      <dgm:prSet presAssocID="{D1261A8F-ED90-4062-BEEC-ACACE9D2DE3C}" presName="Parent" presStyleLbl="node1" presStyleIdx="0" presStyleCnt="2">
        <dgm:presLayoutVars>
          <dgm:chMax val="4"/>
          <dgm:chPref val="3"/>
        </dgm:presLayoutVars>
      </dgm:prSet>
      <dgm:spPr/>
      <dgm:t>
        <a:bodyPr/>
        <a:lstStyle/>
        <a:p>
          <a:endParaRPr lang="it-IT"/>
        </a:p>
      </dgm:t>
    </dgm:pt>
    <dgm:pt modelId="{81F42CD7-8971-4EB2-9894-B05A20F714CB}" type="pres">
      <dgm:prSet presAssocID="{E506E40D-19BD-436B-A0C1-5F204095CF15}" presName="Accent" presStyleLbl="node1" presStyleIdx="1" presStyleCnt="2"/>
      <dgm:spPr/>
    </dgm:pt>
    <dgm:pt modelId="{5685CC95-03A8-4B10-8DFE-EA82994DB0E1}" type="pres">
      <dgm:prSet presAssocID="{E506E40D-19BD-436B-A0C1-5F204095CF15}" presName="Image1" presStyleLbl="fgImgPlace1" presStyleIdx="0" presStyleCnt="3"/>
      <dgm:spPr>
        <a:effectLst>
          <a:outerShdw blurRad="50800" dist="38100" dir="2700000" algn="tl" rotWithShape="0">
            <a:prstClr val="black">
              <a:alpha val="40000"/>
            </a:prstClr>
          </a:outerShdw>
        </a:effectLst>
      </dgm:spPr>
    </dgm:pt>
    <dgm:pt modelId="{3F6EA386-B88C-462C-9025-40B8517FE695}" type="pres">
      <dgm:prSet presAssocID="{E506E40D-19BD-436B-A0C1-5F204095CF15}" presName="Child1" presStyleLbl="revTx" presStyleIdx="0" presStyleCnt="3" custLinFactNeighborX="-4115" custLinFactNeighborY="-33728">
        <dgm:presLayoutVars>
          <dgm:chMax val="0"/>
          <dgm:chPref val="0"/>
          <dgm:bulletEnabled val="1"/>
        </dgm:presLayoutVars>
      </dgm:prSet>
      <dgm:spPr/>
      <dgm:t>
        <a:bodyPr/>
        <a:lstStyle/>
        <a:p>
          <a:endParaRPr lang="it-IT"/>
        </a:p>
      </dgm:t>
    </dgm:pt>
    <dgm:pt modelId="{B2DC7F3A-DD88-4A26-85B6-D66450419365}" type="pres">
      <dgm:prSet presAssocID="{C78655F3-B53B-4A52-9A69-CC535F633409}" presName="Image2" presStyleCnt="0"/>
      <dgm:spPr/>
    </dgm:pt>
    <dgm:pt modelId="{01B6D4E5-960F-45EE-A353-751FC254AA68}" type="pres">
      <dgm:prSet presAssocID="{C78655F3-B53B-4A52-9A69-CC535F633409}" presName="Image" presStyleLbl="fgImgPlace1" presStyleIdx="1" presStyleCnt="3"/>
      <dgm:spPr>
        <a:effectLst>
          <a:outerShdw blurRad="50800" dist="38100" dir="2700000" algn="tl" rotWithShape="0">
            <a:prstClr val="black">
              <a:alpha val="40000"/>
            </a:prstClr>
          </a:outerShdw>
        </a:effectLst>
      </dgm:spPr>
    </dgm:pt>
    <dgm:pt modelId="{7297C564-F191-46EE-960D-8E61B264771B}" type="pres">
      <dgm:prSet presAssocID="{C78655F3-B53B-4A52-9A69-CC535F633409}" presName="Child2" presStyleLbl="revTx" presStyleIdx="1" presStyleCnt="3" custLinFactNeighborY="-32991">
        <dgm:presLayoutVars>
          <dgm:chMax val="0"/>
          <dgm:chPref val="0"/>
          <dgm:bulletEnabled val="1"/>
        </dgm:presLayoutVars>
      </dgm:prSet>
      <dgm:spPr/>
      <dgm:t>
        <a:bodyPr/>
        <a:lstStyle/>
        <a:p>
          <a:endParaRPr lang="it-IT"/>
        </a:p>
      </dgm:t>
    </dgm:pt>
    <dgm:pt modelId="{910556AD-E3BC-4E22-A3B6-3700E2EE9AE0}" type="pres">
      <dgm:prSet presAssocID="{705C05BC-0A2E-4B2C-8CD2-5386400B6CD8}" presName="Image3" presStyleCnt="0"/>
      <dgm:spPr/>
    </dgm:pt>
    <dgm:pt modelId="{5003E4A0-4BF9-4D4C-90EE-C90B3722C2BC}" type="pres">
      <dgm:prSet presAssocID="{705C05BC-0A2E-4B2C-8CD2-5386400B6CD8}" presName="Image" presStyleLbl="fgImgPlace1" presStyleIdx="2" presStyleCnt="3"/>
      <dgm:spPr>
        <a:effectLst>
          <a:outerShdw blurRad="50800" dist="38100" dir="2700000" algn="tl" rotWithShape="0">
            <a:prstClr val="black">
              <a:alpha val="40000"/>
            </a:prstClr>
          </a:outerShdw>
        </a:effectLst>
      </dgm:spPr>
      <dgm:t>
        <a:bodyPr/>
        <a:lstStyle/>
        <a:p>
          <a:endParaRPr lang="it-IT"/>
        </a:p>
      </dgm:t>
    </dgm:pt>
    <dgm:pt modelId="{F3BE1A7A-1A15-4E61-A6D6-DB8756CA256A}" type="pres">
      <dgm:prSet presAssocID="{705C05BC-0A2E-4B2C-8CD2-5386400B6CD8}" presName="Child3" presStyleLbl="revTx" presStyleIdx="2" presStyleCnt="3" custScaleX="117043" custScaleY="29346" custLinFactNeighborX="-63114" custLinFactNeighborY="67499">
        <dgm:presLayoutVars>
          <dgm:chMax val="0"/>
          <dgm:chPref val="0"/>
          <dgm:bulletEnabled val="1"/>
        </dgm:presLayoutVars>
      </dgm:prSet>
      <dgm:spPr/>
      <dgm:t>
        <a:bodyPr/>
        <a:lstStyle/>
        <a:p>
          <a:endParaRPr lang="it-IT"/>
        </a:p>
      </dgm:t>
    </dgm:pt>
  </dgm:ptLst>
  <dgm:cxnLst>
    <dgm:cxn modelId="{5DB1AF86-18DA-468F-BCE1-B398FE8A4192}" srcId="{D1261A8F-ED90-4062-BEEC-ACACE9D2DE3C}" destId="{C78655F3-B53B-4A52-9A69-CC535F633409}" srcOrd="1" destOrd="0" parTransId="{FAD46374-2B48-4751-8E0E-B654B97620BD}" sibTransId="{CA862CD8-A015-41CC-A06B-F232C7FBAAFF}"/>
    <dgm:cxn modelId="{735C58FD-4F29-4933-A3BF-9294E849008B}" srcId="{2AA3CCCE-14A5-43E5-8D80-4D347EFFC9D2}" destId="{D1261A8F-ED90-4062-BEEC-ACACE9D2DE3C}" srcOrd="0" destOrd="0" parTransId="{4C831BB8-B8BB-4185-84A1-1B152E2E5A19}" sibTransId="{51F4DCAA-D69A-4559-A25B-9275F1232AA5}"/>
    <dgm:cxn modelId="{2A44A458-CDA8-4605-AAEF-D191A6CE872E}" type="presOf" srcId="{2AA3CCCE-14A5-43E5-8D80-4D347EFFC9D2}" destId="{BE139A59-CC39-44F3-A619-159C788FF22A}" srcOrd="0" destOrd="0" presId="urn:microsoft.com/office/officeart/2011/layout/RadialPictureList"/>
    <dgm:cxn modelId="{FE3ACB3F-B885-4B0B-8746-1CA239DED656}" srcId="{2AA3CCCE-14A5-43E5-8D80-4D347EFFC9D2}" destId="{9C51CDDF-E442-4D48-88A8-5A73CDA89D75}" srcOrd="1" destOrd="0" parTransId="{12303C6B-B452-48D2-9E23-B3717C4E5F3C}" sibTransId="{BF47AD4F-F639-46B4-96B3-EB3D1521C0D7}"/>
    <dgm:cxn modelId="{F692E273-E390-402C-9160-0098D97C8232}" srcId="{D1261A8F-ED90-4062-BEEC-ACACE9D2DE3C}" destId="{E506E40D-19BD-436B-A0C1-5F204095CF15}" srcOrd="0" destOrd="0" parTransId="{40C4EF0E-5F15-44E7-B37C-A962457631CD}" sibTransId="{9DE35ABD-1C09-44E1-BF17-40E4DF951925}"/>
    <dgm:cxn modelId="{2B35FD6F-0A5F-49CA-A137-3ACB6104738E}" type="presOf" srcId="{C78655F3-B53B-4A52-9A69-CC535F633409}" destId="{7297C564-F191-46EE-960D-8E61B264771B}" srcOrd="0" destOrd="0" presId="urn:microsoft.com/office/officeart/2011/layout/RadialPictureList"/>
    <dgm:cxn modelId="{DF92E612-1DBA-4156-A785-CB42E18FB3C3}" type="presOf" srcId="{D1261A8F-ED90-4062-BEEC-ACACE9D2DE3C}" destId="{12A09432-A0A5-4A22-A0E0-2AF6E90A74BD}" srcOrd="0" destOrd="0" presId="urn:microsoft.com/office/officeart/2011/layout/RadialPictureList"/>
    <dgm:cxn modelId="{924E5B0D-5953-4FE0-B8A3-7FBF902A9494}" type="presOf" srcId="{705C05BC-0A2E-4B2C-8CD2-5386400B6CD8}" destId="{F3BE1A7A-1A15-4E61-A6D6-DB8756CA256A}" srcOrd="0" destOrd="0" presId="urn:microsoft.com/office/officeart/2011/layout/RadialPictureList"/>
    <dgm:cxn modelId="{FFCBF028-7F84-40F1-9597-3A1A69E65B40}" srcId="{D1261A8F-ED90-4062-BEEC-ACACE9D2DE3C}" destId="{705C05BC-0A2E-4B2C-8CD2-5386400B6CD8}" srcOrd="2" destOrd="0" parTransId="{C558EF1D-E846-4D7C-A835-F28C8214D72C}" sibTransId="{A6E47E44-4C5C-4394-87AB-F6E97971B860}"/>
    <dgm:cxn modelId="{2651E5D4-551D-41D6-88D7-56B01E37EA8F}" type="presOf" srcId="{E506E40D-19BD-436B-A0C1-5F204095CF15}" destId="{3F6EA386-B88C-462C-9025-40B8517FE695}" srcOrd="0" destOrd="0" presId="urn:microsoft.com/office/officeart/2011/layout/RadialPictureList"/>
    <dgm:cxn modelId="{D7042FD3-5015-4CE4-94A1-C06B7D85E3F0}" type="presParOf" srcId="{BE139A59-CC39-44F3-A619-159C788FF22A}" destId="{12A09432-A0A5-4A22-A0E0-2AF6E90A74BD}" srcOrd="0" destOrd="0" presId="urn:microsoft.com/office/officeart/2011/layout/RadialPictureList"/>
    <dgm:cxn modelId="{79F4237E-C22D-4529-A5F0-078598BC0788}" type="presParOf" srcId="{BE139A59-CC39-44F3-A619-159C788FF22A}" destId="{81F42CD7-8971-4EB2-9894-B05A20F714CB}" srcOrd="1" destOrd="0" presId="urn:microsoft.com/office/officeart/2011/layout/RadialPictureList"/>
    <dgm:cxn modelId="{79CBAEBD-E098-4DF0-B64F-6C3CCB0347DB}" type="presParOf" srcId="{BE139A59-CC39-44F3-A619-159C788FF22A}" destId="{5685CC95-03A8-4B10-8DFE-EA82994DB0E1}" srcOrd="2" destOrd="0" presId="urn:microsoft.com/office/officeart/2011/layout/RadialPictureList"/>
    <dgm:cxn modelId="{6B72AD08-02CF-46DA-AEE6-57956306080B}" type="presParOf" srcId="{BE139A59-CC39-44F3-A619-159C788FF22A}" destId="{3F6EA386-B88C-462C-9025-40B8517FE695}" srcOrd="3" destOrd="0" presId="urn:microsoft.com/office/officeart/2011/layout/RadialPictureList"/>
    <dgm:cxn modelId="{C1DC3B4D-F7A6-4765-AC66-FCB75C369CBF}" type="presParOf" srcId="{BE139A59-CC39-44F3-A619-159C788FF22A}" destId="{B2DC7F3A-DD88-4A26-85B6-D66450419365}" srcOrd="4" destOrd="0" presId="urn:microsoft.com/office/officeart/2011/layout/RadialPictureList"/>
    <dgm:cxn modelId="{AA54796C-DBE9-4702-A801-5ED1A3B7A91A}" type="presParOf" srcId="{B2DC7F3A-DD88-4A26-85B6-D66450419365}" destId="{01B6D4E5-960F-45EE-A353-751FC254AA68}" srcOrd="0" destOrd="0" presId="urn:microsoft.com/office/officeart/2011/layout/RadialPictureList"/>
    <dgm:cxn modelId="{89324BC8-41DB-4E6C-BC02-A3A6FEA4F272}" type="presParOf" srcId="{BE139A59-CC39-44F3-A619-159C788FF22A}" destId="{7297C564-F191-46EE-960D-8E61B264771B}" srcOrd="5" destOrd="0" presId="urn:microsoft.com/office/officeart/2011/layout/RadialPictureList"/>
    <dgm:cxn modelId="{8096BB75-F2CD-4B83-8109-048279F1EAFB}" type="presParOf" srcId="{BE139A59-CC39-44F3-A619-159C788FF22A}" destId="{910556AD-E3BC-4E22-A3B6-3700E2EE9AE0}" srcOrd="6" destOrd="0" presId="urn:microsoft.com/office/officeart/2011/layout/RadialPictureList"/>
    <dgm:cxn modelId="{E7773CF5-42C8-4F06-99DA-9DD97408E1C4}" type="presParOf" srcId="{910556AD-E3BC-4E22-A3B6-3700E2EE9AE0}" destId="{5003E4A0-4BF9-4D4C-90EE-C90B3722C2BC}" srcOrd="0" destOrd="0" presId="urn:microsoft.com/office/officeart/2011/layout/RadialPictureList"/>
    <dgm:cxn modelId="{B7D360EE-55DC-45D3-A2C5-CFD0A114A735}" type="presParOf" srcId="{BE139A59-CC39-44F3-A619-159C788FF22A}" destId="{F3BE1A7A-1A15-4E61-A6D6-DB8756CA256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43732-97ED-41FF-8668-D8022FC4D811}" type="doc">
      <dgm:prSet loTypeId="urn:microsoft.com/office/officeart/2008/layout/AscendingPictureAccentProcess" loCatId="process" qsTypeId="urn:microsoft.com/office/officeart/2005/8/quickstyle/simple1" qsCatId="simple" csTypeId="urn:microsoft.com/office/officeart/2005/8/colors/accent1_2" csCatId="accent1" phldr="1"/>
      <dgm:spPr>
        <a:scene3d>
          <a:camera prst="orthographicFront">
            <a:rot lat="0" lon="0" rev="20099999"/>
          </a:camera>
          <a:lightRig rig="threePt" dir="t"/>
        </a:scene3d>
      </dgm:spPr>
      <dgm:t>
        <a:bodyPr/>
        <a:lstStyle/>
        <a:p>
          <a:endParaRPr lang="it-IT"/>
        </a:p>
      </dgm:t>
    </dgm:pt>
    <dgm:pt modelId="{D8779CBC-C08B-48C9-BC3B-98059C17CB49}">
      <dgm:prSet phldrT="[Testo]" custT="1"/>
      <dgm:spPr>
        <a:effectLst>
          <a:outerShdw blurRad="50800" dist="38100" dir="2700000" algn="tl" rotWithShape="0">
            <a:prstClr val="black">
              <a:alpha val="40000"/>
            </a:prstClr>
          </a:outerShdw>
        </a:effectLst>
      </dgm:spPr>
      <dgm:t>
        <a:bodyPr/>
        <a:lstStyle/>
        <a:p>
          <a:r>
            <a:rPr lang="it-IT" sz="1800" b="1" dirty="0" smtClean="0">
              <a:latin typeface="Calibri" panose="020F0502020204030204" pitchFamily="34" charset="0"/>
            </a:rPr>
            <a:t>Misure preparatorie</a:t>
          </a:r>
          <a:endParaRPr lang="it-IT" sz="1800" b="1" dirty="0">
            <a:latin typeface="Calibri" panose="020F0502020204030204" pitchFamily="34" charset="0"/>
          </a:endParaRPr>
        </a:p>
      </dgm:t>
    </dgm:pt>
    <dgm:pt modelId="{43405DAF-E287-453F-BFE9-BEF4EB8FECF5}" type="parTrans" cxnId="{60D1DDE6-F01D-4FB6-8BB1-C82FB78974D6}">
      <dgm:prSet/>
      <dgm:spPr/>
      <dgm:t>
        <a:bodyPr/>
        <a:lstStyle/>
        <a:p>
          <a:endParaRPr lang="it-IT"/>
        </a:p>
      </dgm:t>
    </dgm:pt>
    <dgm:pt modelId="{D54411A7-C3F2-4BF5-A8B5-1D9DA8ADE327}" type="sibTrans" cxnId="{60D1DDE6-F01D-4FB6-8BB1-C82FB78974D6}">
      <dgm:prSet/>
      <dgm:spPr>
        <a:solidFill>
          <a:schemeClr val="accent4">
            <a:lumMod val="40000"/>
            <a:lumOff val="60000"/>
          </a:schemeClr>
        </a:solidFill>
        <a:ln>
          <a:solidFill>
            <a:schemeClr val="bg1"/>
          </a:solidFill>
        </a:ln>
        <a:effectLst>
          <a:outerShdw blurRad="50800" dist="38100" dir="2700000" algn="tl" rotWithShape="0">
            <a:schemeClr val="accent1">
              <a:alpha val="50000"/>
            </a:schemeClr>
          </a:outerShdw>
        </a:effectLst>
      </dgm:spPr>
      <dgm:t>
        <a:bodyPr/>
        <a:lstStyle/>
        <a:p>
          <a:endParaRPr lang="it-IT"/>
        </a:p>
      </dgm:t>
    </dgm:pt>
    <dgm:pt modelId="{E9077C82-395A-4FC8-9C36-A4D568DC0514}">
      <dgm:prSet phldrT="[Testo]" custT="1"/>
      <dgm:spPr>
        <a:effectLst>
          <a:outerShdw blurRad="50800" dist="38100" dir="2700000" algn="tl" rotWithShape="0">
            <a:prstClr val="black">
              <a:alpha val="40000"/>
            </a:prstClr>
          </a:outerShdw>
        </a:effectLst>
      </dgm:spPr>
      <dgm:t>
        <a:bodyPr/>
        <a:lstStyle/>
        <a:p>
          <a:r>
            <a:rPr lang="it-IT" sz="1800" b="1" i="1" dirty="0" err="1" smtClean="0">
              <a:latin typeface="Calibri" panose="020F0502020204030204" pitchFamily="34" charset="0"/>
            </a:rPr>
            <a:t>Early</a:t>
          </a:r>
          <a:r>
            <a:rPr lang="it-IT" sz="1800" b="1" i="1" dirty="0" smtClean="0">
              <a:latin typeface="Calibri" panose="020F0502020204030204" pitchFamily="34" charset="0"/>
            </a:rPr>
            <a:t> </a:t>
          </a:r>
          <a:r>
            <a:rPr lang="it-IT" sz="1800" b="1" i="1" dirty="0" err="1" smtClean="0">
              <a:latin typeface="Calibri" panose="020F0502020204030204" pitchFamily="34" charset="0"/>
            </a:rPr>
            <a:t>intervention</a:t>
          </a:r>
          <a:endParaRPr lang="it-IT" sz="1800" b="1" i="1" dirty="0">
            <a:latin typeface="Calibri" panose="020F0502020204030204" pitchFamily="34" charset="0"/>
          </a:endParaRPr>
        </a:p>
      </dgm:t>
    </dgm:pt>
    <dgm:pt modelId="{B7227A05-3ADD-4087-B9D5-9A8BB31537E4}" type="parTrans" cxnId="{D9275CC1-7379-49E0-BE5E-74C08FF7F6F8}">
      <dgm:prSet/>
      <dgm:spPr/>
      <dgm:t>
        <a:bodyPr/>
        <a:lstStyle/>
        <a:p>
          <a:endParaRPr lang="it-IT"/>
        </a:p>
      </dgm:t>
    </dgm:pt>
    <dgm:pt modelId="{6625E398-9067-4958-AE3C-107A4E9B02C9}" type="sibTrans" cxnId="{D9275CC1-7379-49E0-BE5E-74C08FF7F6F8}">
      <dgm:prSet/>
      <dgm:spPr>
        <a:solidFill>
          <a:schemeClr val="accent4">
            <a:lumMod val="60000"/>
            <a:lumOff val="40000"/>
          </a:schemeClr>
        </a:solidFill>
        <a:ln>
          <a:solidFill>
            <a:schemeClr val="bg1"/>
          </a:solidFill>
        </a:ln>
        <a:effectLst>
          <a:outerShdw blurRad="50800" dist="38100" dir="2700000" algn="tl" rotWithShape="0">
            <a:schemeClr val="accent1">
              <a:alpha val="50000"/>
            </a:schemeClr>
          </a:outerShdw>
        </a:effectLst>
      </dgm:spPr>
      <dgm:t>
        <a:bodyPr/>
        <a:lstStyle/>
        <a:p>
          <a:endParaRPr lang="it-IT"/>
        </a:p>
      </dgm:t>
    </dgm:pt>
    <dgm:pt modelId="{3526C681-120C-48F4-96A0-7CA54E1EF415}">
      <dgm:prSet phldrT="[Testo]" custT="1"/>
      <dgm:spPr>
        <a:effectLst>
          <a:outerShdw blurRad="50800" dist="38100" dir="2700000" algn="tl" rotWithShape="0">
            <a:prstClr val="black">
              <a:alpha val="40000"/>
            </a:prstClr>
          </a:outerShdw>
        </a:effectLst>
      </dgm:spPr>
      <dgm:t>
        <a:bodyPr/>
        <a:lstStyle/>
        <a:p>
          <a:r>
            <a:rPr lang="it-IT" sz="1800" b="1" dirty="0" smtClean="0">
              <a:latin typeface="Calibri" panose="020F0502020204030204" pitchFamily="34" charset="0"/>
            </a:rPr>
            <a:t>Risoluzione</a:t>
          </a:r>
          <a:endParaRPr lang="it-IT" sz="1800" b="1" dirty="0">
            <a:latin typeface="Calibri" panose="020F0502020204030204" pitchFamily="34" charset="0"/>
          </a:endParaRPr>
        </a:p>
      </dgm:t>
    </dgm:pt>
    <dgm:pt modelId="{7633D9F4-EE7E-46B2-B44A-166DFB13C79C}" type="parTrans" cxnId="{0324E54D-1BCA-4CFA-9440-181182B39C59}">
      <dgm:prSet/>
      <dgm:spPr/>
      <dgm:t>
        <a:bodyPr/>
        <a:lstStyle/>
        <a:p>
          <a:endParaRPr lang="it-IT"/>
        </a:p>
      </dgm:t>
    </dgm:pt>
    <dgm:pt modelId="{C14D67D7-D19B-4578-B864-A660FE8773C3}" type="sibTrans" cxnId="{0324E54D-1BCA-4CFA-9440-181182B39C59}">
      <dgm:prSet/>
      <dgm:spPr>
        <a:solidFill>
          <a:schemeClr val="accent4"/>
        </a:solidFill>
        <a:ln>
          <a:solidFill>
            <a:schemeClr val="bg1"/>
          </a:solidFill>
        </a:ln>
        <a:effectLst>
          <a:outerShdw blurRad="50800" dist="38100" dir="2700000" algn="tl" rotWithShape="0">
            <a:schemeClr val="accent1">
              <a:alpha val="50000"/>
            </a:schemeClr>
          </a:outerShdw>
        </a:effectLst>
      </dgm:spPr>
      <dgm:t>
        <a:bodyPr/>
        <a:lstStyle/>
        <a:p>
          <a:endParaRPr lang="it-IT"/>
        </a:p>
      </dgm:t>
    </dgm:pt>
    <dgm:pt modelId="{6065B774-DE0B-459C-AE1A-31D094D7E2CE}" type="pres">
      <dgm:prSet presAssocID="{C8443732-97ED-41FF-8668-D8022FC4D811}" presName="Name0" presStyleCnt="0">
        <dgm:presLayoutVars>
          <dgm:chMax val="7"/>
          <dgm:chPref val="7"/>
          <dgm:dir/>
        </dgm:presLayoutVars>
      </dgm:prSet>
      <dgm:spPr/>
      <dgm:t>
        <a:bodyPr/>
        <a:lstStyle/>
        <a:p>
          <a:endParaRPr lang="it-IT"/>
        </a:p>
      </dgm:t>
    </dgm:pt>
    <dgm:pt modelId="{D183F9DF-0237-4D01-A3BB-A7F15C9D523F}" type="pres">
      <dgm:prSet presAssocID="{C8443732-97ED-41FF-8668-D8022FC4D811}" presName="dot1" presStyleLbl="alignNode1" presStyleIdx="0" presStyleCnt="12"/>
      <dgm:spPr/>
    </dgm:pt>
    <dgm:pt modelId="{CF8A6DA1-74EF-4585-B6E7-5A94EDEB69E6}" type="pres">
      <dgm:prSet presAssocID="{C8443732-97ED-41FF-8668-D8022FC4D811}" presName="dot2" presStyleLbl="alignNode1" presStyleIdx="1" presStyleCnt="12"/>
      <dgm:spPr/>
    </dgm:pt>
    <dgm:pt modelId="{BFFF91E6-F7D4-4EBD-A63E-0BF34E943D76}" type="pres">
      <dgm:prSet presAssocID="{C8443732-97ED-41FF-8668-D8022FC4D811}" presName="dot3" presStyleLbl="alignNode1" presStyleIdx="2" presStyleCnt="12"/>
      <dgm:spPr/>
    </dgm:pt>
    <dgm:pt modelId="{623F6CC8-AF58-46B7-8ECC-67393BC83008}" type="pres">
      <dgm:prSet presAssocID="{C8443732-97ED-41FF-8668-D8022FC4D811}" presName="dot4" presStyleLbl="alignNode1" presStyleIdx="3" presStyleCnt="12"/>
      <dgm:spPr/>
    </dgm:pt>
    <dgm:pt modelId="{3F5F4F4A-9E70-4AAA-B93F-477ECD9C0EC6}" type="pres">
      <dgm:prSet presAssocID="{C8443732-97ED-41FF-8668-D8022FC4D811}" presName="dot5" presStyleLbl="alignNode1" presStyleIdx="4" presStyleCnt="12"/>
      <dgm:spPr/>
    </dgm:pt>
    <dgm:pt modelId="{E285366F-E957-4375-89FE-3AB7BF3E6F92}" type="pres">
      <dgm:prSet presAssocID="{C8443732-97ED-41FF-8668-D8022FC4D811}" presName="dotArrow1" presStyleLbl="alignNode1" presStyleIdx="5" presStyleCnt="12"/>
      <dgm:spPr/>
    </dgm:pt>
    <dgm:pt modelId="{01E8164C-91D2-43D4-A010-F63DFB35CA9F}" type="pres">
      <dgm:prSet presAssocID="{C8443732-97ED-41FF-8668-D8022FC4D811}" presName="dotArrow2" presStyleLbl="alignNode1" presStyleIdx="6" presStyleCnt="12"/>
      <dgm:spPr/>
    </dgm:pt>
    <dgm:pt modelId="{400CE9B1-73EF-48D0-AB78-F225A61A0D8F}" type="pres">
      <dgm:prSet presAssocID="{C8443732-97ED-41FF-8668-D8022FC4D811}" presName="dotArrow3" presStyleLbl="alignNode1" presStyleIdx="7" presStyleCnt="12"/>
      <dgm:spPr/>
    </dgm:pt>
    <dgm:pt modelId="{E2C598A4-D32B-4C61-B724-C02E9627A842}" type="pres">
      <dgm:prSet presAssocID="{C8443732-97ED-41FF-8668-D8022FC4D811}" presName="dotArrow4" presStyleLbl="alignNode1" presStyleIdx="8" presStyleCnt="12"/>
      <dgm:spPr/>
    </dgm:pt>
    <dgm:pt modelId="{76CB28AB-67F3-4EAC-89B8-17945835EA64}" type="pres">
      <dgm:prSet presAssocID="{C8443732-97ED-41FF-8668-D8022FC4D811}" presName="dotArrow5" presStyleLbl="alignNode1" presStyleIdx="9" presStyleCnt="12"/>
      <dgm:spPr/>
    </dgm:pt>
    <dgm:pt modelId="{03717E82-4653-482E-8B5C-4307F8018B55}" type="pres">
      <dgm:prSet presAssocID="{C8443732-97ED-41FF-8668-D8022FC4D811}" presName="dotArrow6" presStyleLbl="alignNode1" presStyleIdx="10" presStyleCnt="12"/>
      <dgm:spPr/>
    </dgm:pt>
    <dgm:pt modelId="{61697B22-10A4-437E-BACC-C97861696B66}" type="pres">
      <dgm:prSet presAssocID="{C8443732-97ED-41FF-8668-D8022FC4D811}" presName="dotArrow7" presStyleLbl="alignNode1" presStyleIdx="11" presStyleCnt="12"/>
      <dgm:spPr/>
    </dgm:pt>
    <dgm:pt modelId="{5D8FA40C-A189-4AC5-8FD4-9D532D3D7C98}" type="pres">
      <dgm:prSet presAssocID="{D8779CBC-C08B-48C9-BC3B-98059C17CB49}" presName="parTx1" presStyleLbl="node1" presStyleIdx="0" presStyleCnt="3"/>
      <dgm:spPr/>
      <dgm:t>
        <a:bodyPr/>
        <a:lstStyle/>
        <a:p>
          <a:endParaRPr lang="it-IT"/>
        </a:p>
      </dgm:t>
    </dgm:pt>
    <dgm:pt modelId="{1D076192-0C56-44F6-99A2-9964FD3D41A3}" type="pres">
      <dgm:prSet presAssocID="{D54411A7-C3F2-4BF5-A8B5-1D9DA8ADE327}" presName="picture1" presStyleCnt="0"/>
      <dgm:spPr/>
    </dgm:pt>
    <dgm:pt modelId="{6146B058-3599-452A-AFDD-0A61802D4DBE}" type="pres">
      <dgm:prSet presAssocID="{D54411A7-C3F2-4BF5-A8B5-1D9DA8ADE327}" presName="imageRepeatNode" presStyleLbl="fgImgPlace1" presStyleIdx="0" presStyleCnt="3"/>
      <dgm:spPr/>
      <dgm:t>
        <a:bodyPr/>
        <a:lstStyle/>
        <a:p>
          <a:endParaRPr lang="it-IT"/>
        </a:p>
      </dgm:t>
    </dgm:pt>
    <dgm:pt modelId="{25ACE58C-8265-4161-8DB2-BA263A37FFF9}" type="pres">
      <dgm:prSet presAssocID="{E9077C82-395A-4FC8-9C36-A4D568DC0514}" presName="parTx2" presStyleLbl="node1" presStyleIdx="1" presStyleCnt="3" custLinFactNeighborY="-93652"/>
      <dgm:spPr/>
      <dgm:t>
        <a:bodyPr/>
        <a:lstStyle/>
        <a:p>
          <a:endParaRPr lang="it-IT"/>
        </a:p>
      </dgm:t>
    </dgm:pt>
    <dgm:pt modelId="{7B4B0185-4843-4C03-8CF5-892F9AED28D2}" type="pres">
      <dgm:prSet presAssocID="{6625E398-9067-4958-AE3C-107A4E9B02C9}" presName="picture2" presStyleCnt="0"/>
      <dgm:spPr/>
    </dgm:pt>
    <dgm:pt modelId="{D8D66EDD-45F5-4C08-9120-A860DB026AE0}" type="pres">
      <dgm:prSet presAssocID="{6625E398-9067-4958-AE3C-107A4E9B02C9}" presName="imageRepeatNode" presStyleLbl="fgImgPlace1" presStyleIdx="1" presStyleCnt="3"/>
      <dgm:spPr/>
      <dgm:t>
        <a:bodyPr/>
        <a:lstStyle/>
        <a:p>
          <a:endParaRPr lang="it-IT"/>
        </a:p>
      </dgm:t>
    </dgm:pt>
    <dgm:pt modelId="{39DB6A44-E627-4680-8F0B-2D950B465FC4}" type="pres">
      <dgm:prSet presAssocID="{3526C681-120C-48F4-96A0-7CA54E1EF415}" presName="parTx3" presStyleLbl="node1" presStyleIdx="2" presStyleCnt="3" custLinFactY="-26070" custLinFactNeighborX="3381" custLinFactNeighborY="-100000"/>
      <dgm:spPr/>
      <dgm:t>
        <a:bodyPr/>
        <a:lstStyle/>
        <a:p>
          <a:endParaRPr lang="it-IT"/>
        </a:p>
      </dgm:t>
    </dgm:pt>
    <dgm:pt modelId="{AE2C0E23-27B1-4A28-B8D1-0EA1B9402483}" type="pres">
      <dgm:prSet presAssocID="{C14D67D7-D19B-4578-B864-A660FE8773C3}" presName="picture3" presStyleCnt="0"/>
      <dgm:spPr/>
    </dgm:pt>
    <dgm:pt modelId="{97DA9409-2B51-47E2-9E62-4EA2A2E60F18}" type="pres">
      <dgm:prSet presAssocID="{C14D67D7-D19B-4578-B864-A660FE8773C3}" presName="imageRepeatNode" presStyleLbl="fgImgPlace1" presStyleIdx="2" presStyleCnt="3"/>
      <dgm:spPr/>
      <dgm:t>
        <a:bodyPr/>
        <a:lstStyle/>
        <a:p>
          <a:endParaRPr lang="it-IT"/>
        </a:p>
      </dgm:t>
    </dgm:pt>
  </dgm:ptLst>
  <dgm:cxnLst>
    <dgm:cxn modelId="{8AD5D580-CF27-4B62-9CA4-5EAA5A4B4AFC}" type="presOf" srcId="{C14D67D7-D19B-4578-B864-A660FE8773C3}" destId="{97DA9409-2B51-47E2-9E62-4EA2A2E60F18}" srcOrd="0" destOrd="0" presId="urn:microsoft.com/office/officeart/2008/layout/AscendingPictureAccentProcess"/>
    <dgm:cxn modelId="{055DFDBD-1FF9-4391-BA80-45BC40D93AF5}" type="presOf" srcId="{D54411A7-C3F2-4BF5-A8B5-1D9DA8ADE327}" destId="{6146B058-3599-452A-AFDD-0A61802D4DBE}" srcOrd="0" destOrd="0" presId="urn:microsoft.com/office/officeart/2008/layout/AscendingPictureAccentProcess"/>
    <dgm:cxn modelId="{D9275CC1-7379-49E0-BE5E-74C08FF7F6F8}" srcId="{C8443732-97ED-41FF-8668-D8022FC4D811}" destId="{E9077C82-395A-4FC8-9C36-A4D568DC0514}" srcOrd="1" destOrd="0" parTransId="{B7227A05-3ADD-4087-B9D5-9A8BB31537E4}" sibTransId="{6625E398-9067-4958-AE3C-107A4E9B02C9}"/>
    <dgm:cxn modelId="{E350043E-1969-4EBD-BF73-46CB9D7FCF23}" type="presOf" srcId="{3526C681-120C-48F4-96A0-7CA54E1EF415}" destId="{39DB6A44-E627-4680-8F0B-2D950B465FC4}" srcOrd="0" destOrd="0" presId="urn:microsoft.com/office/officeart/2008/layout/AscendingPictureAccentProcess"/>
    <dgm:cxn modelId="{60D1DDE6-F01D-4FB6-8BB1-C82FB78974D6}" srcId="{C8443732-97ED-41FF-8668-D8022FC4D811}" destId="{D8779CBC-C08B-48C9-BC3B-98059C17CB49}" srcOrd="0" destOrd="0" parTransId="{43405DAF-E287-453F-BFE9-BEF4EB8FECF5}" sibTransId="{D54411A7-C3F2-4BF5-A8B5-1D9DA8ADE327}"/>
    <dgm:cxn modelId="{4B370621-DAD1-4EA1-833F-12274C0E5D6F}" type="presOf" srcId="{6625E398-9067-4958-AE3C-107A4E9B02C9}" destId="{D8D66EDD-45F5-4C08-9120-A860DB026AE0}" srcOrd="0" destOrd="0" presId="urn:microsoft.com/office/officeart/2008/layout/AscendingPictureAccentProcess"/>
    <dgm:cxn modelId="{44F0C9BE-5300-4692-B502-50B4C2D12C81}" type="presOf" srcId="{C8443732-97ED-41FF-8668-D8022FC4D811}" destId="{6065B774-DE0B-459C-AE1A-31D094D7E2CE}" srcOrd="0" destOrd="0" presId="urn:microsoft.com/office/officeart/2008/layout/AscendingPictureAccentProcess"/>
    <dgm:cxn modelId="{0324E54D-1BCA-4CFA-9440-181182B39C59}" srcId="{C8443732-97ED-41FF-8668-D8022FC4D811}" destId="{3526C681-120C-48F4-96A0-7CA54E1EF415}" srcOrd="2" destOrd="0" parTransId="{7633D9F4-EE7E-46B2-B44A-166DFB13C79C}" sibTransId="{C14D67D7-D19B-4578-B864-A660FE8773C3}"/>
    <dgm:cxn modelId="{5CDE6FF0-9FD5-4147-AAC9-3B9B925B8C2D}" type="presOf" srcId="{D8779CBC-C08B-48C9-BC3B-98059C17CB49}" destId="{5D8FA40C-A189-4AC5-8FD4-9D532D3D7C98}" srcOrd="0" destOrd="0" presId="urn:microsoft.com/office/officeart/2008/layout/AscendingPictureAccentProcess"/>
    <dgm:cxn modelId="{72C3040A-A214-4031-861A-2A27A2A4A109}" type="presOf" srcId="{E9077C82-395A-4FC8-9C36-A4D568DC0514}" destId="{25ACE58C-8265-4161-8DB2-BA263A37FFF9}" srcOrd="0" destOrd="0" presId="urn:microsoft.com/office/officeart/2008/layout/AscendingPictureAccentProcess"/>
    <dgm:cxn modelId="{F7ADB9D1-D2E7-4874-B252-B2448B3CC0E7}" type="presParOf" srcId="{6065B774-DE0B-459C-AE1A-31D094D7E2CE}" destId="{D183F9DF-0237-4D01-A3BB-A7F15C9D523F}" srcOrd="0" destOrd="0" presId="urn:microsoft.com/office/officeart/2008/layout/AscendingPictureAccentProcess"/>
    <dgm:cxn modelId="{718DB618-DE14-4692-B9D6-89B89AB1FD0B}" type="presParOf" srcId="{6065B774-DE0B-459C-AE1A-31D094D7E2CE}" destId="{CF8A6DA1-74EF-4585-B6E7-5A94EDEB69E6}" srcOrd="1" destOrd="0" presId="urn:microsoft.com/office/officeart/2008/layout/AscendingPictureAccentProcess"/>
    <dgm:cxn modelId="{F0A7F01B-7C6D-42D0-924D-6DC8D36804B7}" type="presParOf" srcId="{6065B774-DE0B-459C-AE1A-31D094D7E2CE}" destId="{BFFF91E6-F7D4-4EBD-A63E-0BF34E943D76}" srcOrd="2" destOrd="0" presId="urn:microsoft.com/office/officeart/2008/layout/AscendingPictureAccentProcess"/>
    <dgm:cxn modelId="{877568C4-81EA-4DAA-B6A5-31F5B4E77F7F}" type="presParOf" srcId="{6065B774-DE0B-459C-AE1A-31D094D7E2CE}" destId="{623F6CC8-AF58-46B7-8ECC-67393BC83008}" srcOrd="3" destOrd="0" presId="urn:microsoft.com/office/officeart/2008/layout/AscendingPictureAccentProcess"/>
    <dgm:cxn modelId="{AFA193B0-69F4-4B42-8B2A-37831F010A26}" type="presParOf" srcId="{6065B774-DE0B-459C-AE1A-31D094D7E2CE}" destId="{3F5F4F4A-9E70-4AAA-B93F-477ECD9C0EC6}" srcOrd="4" destOrd="0" presId="urn:microsoft.com/office/officeart/2008/layout/AscendingPictureAccentProcess"/>
    <dgm:cxn modelId="{F7622AA1-25E9-4FD0-9341-C1ABC394DD95}" type="presParOf" srcId="{6065B774-DE0B-459C-AE1A-31D094D7E2CE}" destId="{E285366F-E957-4375-89FE-3AB7BF3E6F92}" srcOrd="5" destOrd="0" presId="urn:microsoft.com/office/officeart/2008/layout/AscendingPictureAccentProcess"/>
    <dgm:cxn modelId="{757EEFE4-03C4-4DB3-8299-4FC480B147DD}" type="presParOf" srcId="{6065B774-DE0B-459C-AE1A-31D094D7E2CE}" destId="{01E8164C-91D2-43D4-A010-F63DFB35CA9F}" srcOrd="6" destOrd="0" presId="urn:microsoft.com/office/officeart/2008/layout/AscendingPictureAccentProcess"/>
    <dgm:cxn modelId="{53C833F4-BC4C-47E8-98A3-30E8E807541D}" type="presParOf" srcId="{6065B774-DE0B-459C-AE1A-31D094D7E2CE}" destId="{400CE9B1-73EF-48D0-AB78-F225A61A0D8F}" srcOrd="7" destOrd="0" presId="urn:microsoft.com/office/officeart/2008/layout/AscendingPictureAccentProcess"/>
    <dgm:cxn modelId="{A6ED381D-E478-4626-A896-69D2D7CD6A78}" type="presParOf" srcId="{6065B774-DE0B-459C-AE1A-31D094D7E2CE}" destId="{E2C598A4-D32B-4C61-B724-C02E9627A842}" srcOrd="8" destOrd="0" presId="urn:microsoft.com/office/officeart/2008/layout/AscendingPictureAccentProcess"/>
    <dgm:cxn modelId="{40D3A1C8-4D83-4F19-8499-4B071CA114EE}" type="presParOf" srcId="{6065B774-DE0B-459C-AE1A-31D094D7E2CE}" destId="{76CB28AB-67F3-4EAC-89B8-17945835EA64}" srcOrd="9" destOrd="0" presId="urn:microsoft.com/office/officeart/2008/layout/AscendingPictureAccentProcess"/>
    <dgm:cxn modelId="{0A8D145E-7EFE-4ACC-9586-90AA7F4A62F0}" type="presParOf" srcId="{6065B774-DE0B-459C-AE1A-31D094D7E2CE}" destId="{03717E82-4653-482E-8B5C-4307F8018B55}" srcOrd="10" destOrd="0" presId="urn:microsoft.com/office/officeart/2008/layout/AscendingPictureAccentProcess"/>
    <dgm:cxn modelId="{EA174A92-D0B2-42F8-AC75-FF1BA2EC9960}" type="presParOf" srcId="{6065B774-DE0B-459C-AE1A-31D094D7E2CE}" destId="{61697B22-10A4-437E-BACC-C97861696B66}" srcOrd="11" destOrd="0" presId="urn:microsoft.com/office/officeart/2008/layout/AscendingPictureAccentProcess"/>
    <dgm:cxn modelId="{552562DB-0C3C-4021-9F5D-993F5FDF36CD}" type="presParOf" srcId="{6065B774-DE0B-459C-AE1A-31D094D7E2CE}" destId="{5D8FA40C-A189-4AC5-8FD4-9D532D3D7C98}" srcOrd="12" destOrd="0" presId="urn:microsoft.com/office/officeart/2008/layout/AscendingPictureAccentProcess"/>
    <dgm:cxn modelId="{9B4EEC0D-61D9-4133-914F-61B569468CE7}" type="presParOf" srcId="{6065B774-DE0B-459C-AE1A-31D094D7E2CE}" destId="{1D076192-0C56-44F6-99A2-9964FD3D41A3}" srcOrd="13" destOrd="0" presId="urn:microsoft.com/office/officeart/2008/layout/AscendingPictureAccentProcess"/>
    <dgm:cxn modelId="{2D891EE6-8955-4680-BCEB-446B5783B3AE}" type="presParOf" srcId="{1D076192-0C56-44F6-99A2-9964FD3D41A3}" destId="{6146B058-3599-452A-AFDD-0A61802D4DBE}" srcOrd="0" destOrd="0" presId="urn:microsoft.com/office/officeart/2008/layout/AscendingPictureAccentProcess"/>
    <dgm:cxn modelId="{8859019A-6379-43F2-B2F9-53EAB448DF46}" type="presParOf" srcId="{6065B774-DE0B-459C-AE1A-31D094D7E2CE}" destId="{25ACE58C-8265-4161-8DB2-BA263A37FFF9}" srcOrd="14" destOrd="0" presId="urn:microsoft.com/office/officeart/2008/layout/AscendingPictureAccentProcess"/>
    <dgm:cxn modelId="{2C92AABA-F2F0-474F-9D66-7995140B698F}" type="presParOf" srcId="{6065B774-DE0B-459C-AE1A-31D094D7E2CE}" destId="{7B4B0185-4843-4C03-8CF5-892F9AED28D2}" srcOrd="15" destOrd="0" presId="urn:microsoft.com/office/officeart/2008/layout/AscendingPictureAccentProcess"/>
    <dgm:cxn modelId="{5BB045D8-5289-41A1-B3F6-B38999D9FE37}" type="presParOf" srcId="{7B4B0185-4843-4C03-8CF5-892F9AED28D2}" destId="{D8D66EDD-45F5-4C08-9120-A860DB026AE0}" srcOrd="0" destOrd="0" presId="urn:microsoft.com/office/officeart/2008/layout/AscendingPictureAccentProcess"/>
    <dgm:cxn modelId="{6A939336-2A0A-4FF6-98CA-3040487B8F6A}" type="presParOf" srcId="{6065B774-DE0B-459C-AE1A-31D094D7E2CE}" destId="{39DB6A44-E627-4680-8F0B-2D950B465FC4}" srcOrd="16" destOrd="0" presId="urn:microsoft.com/office/officeart/2008/layout/AscendingPictureAccentProcess"/>
    <dgm:cxn modelId="{83C64D36-D89C-401C-822D-C612B3307A5D}" type="presParOf" srcId="{6065B774-DE0B-459C-AE1A-31D094D7E2CE}" destId="{AE2C0E23-27B1-4A28-B8D1-0EA1B9402483}" srcOrd="17" destOrd="0" presId="urn:microsoft.com/office/officeart/2008/layout/AscendingPictureAccentProcess"/>
    <dgm:cxn modelId="{E9AA0986-4BBD-4776-9F2D-C1EA63055C78}" type="presParOf" srcId="{AE2C0E23-27B1-4A28-B8D1-0EA1B9402483}" destId="{97DA9409-2B51-47E2-9E62-4EA2A2E60F18}"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A9FA6D-E457-44AF-B998-378EBB9BBCD7}" type="doc">
      <dgm:prSet loTypeId="urn:microsoft.com/office/officeart/2005/8/layout/hProcess9" loCatId="process" qsTypeId="urn:microsoft.com/office/officeart/2005/8/quickstyle/simple1" qsCatId="simple" csTypeId="urn:microsoft.com/office/officeart/2005/8/colors/accent1_2" csCatId="accent1" phldr="1"/>
      <dgm:spPr/>
    </dgm:pt>
    <dgm:pt modelId="{E4DE6393-98DB-4BDE-9D51-51A7D70DAF9D}">
      <dgm:prSet phldrT="[Testo]" custT="1"/>
      <dgm:spPr>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dgm:spPr>
      <dgm:t>
        <a:bodyPr/>
        <a:lstStyle/>
        <a:p>
          <a:r>
            <a:rPr lang="it-IT" altLang="it-IT" sz="2000" b="1" dirty="0" smtClean="0">
              <a:solidFill>
                <a:schemeClr val="accent1">
                  <a:lumMod val="75000"/>
                </a:schemeClr>
              </a:solidFill>
              <a:latin typeface="Calibri" panose="020F0502020204030204" pitchFamily="34" charset="0"/>
            </a:rPr>
            <a:t>Accertamento</a:t>
          </a:r>
        </a:p>
        <a:p>
          <a:r>
            <a:rPr lang="it-IT" altLang="it-IT" sz="2000" b="1" dirty="0" smtClean="0">
              <a:solidFill>
                <a:schemeClr val="accent1">
                  <a:lumMod val="75000"/>
                </a:schemeClr>
              </a:solidFill>
              <a:latin typeface="Calibri" panose="020F0502020204030204" pitchFamily="34" charset="0"/>
            </a:rPr>
            <a:t>del passivo</a:t>
          </a:r>
          <a:endParaRPr lang="it-IT" sz="2000" b="1" dirty="0">
            <a:solidFill>
              <a:schemeClr val="accent1">
                <a:lumMod val="75000"/>
              </a:schemeClr>
            </a:solidFill>
            <a:latin typeface="Calibri" panose="020F0502020204030204" pitchFamily="34" charset="0"/>
          </a:endParaRPr>
        </a:p>
      </dgm:t>
    </dgm:pt>
    <dgm:pt modelId="{C7FA5FA0-2201-4E60-AFB4-F6ED9ACBF1D0}" type="parTrans" cxnId="{640F4905-E893-4D3E-A0A7-3FEEB3880BF7}">
      <dgm:prSet/>
      <dgm:spPr/>
      <dgm:t>
        <a:bodyPr/>
        <a:lstStyle/>
        <a:p>
          <a:endParaRPr lang="it-IT"/>
        </a:p>
      </dgm:t>
    </dgm:pt>
    <dgm:pt modelId="{F34E35ED-5F82-4003-B459-24A69D442952}" type="sibTrans" cxnId="{640F4905-E893-4D3E-A0A7-3FEEB3880BF7}">
      <dgm:prSet/>
      <dgm:spPr/>
      <dgm:t>
        <a:bodyPr/>
        <a:lstStyle/>
        <a:p>
          <a:endParaRPr lang="it-IT"/>
        </a:p>
      </dgm:t>
    </dgm:pt>
    <dgm:pt modelId="{8F538908-4EA0-42B8-8761-8656311DC289}">
      <dgm:prSet phldrT="[Testo]" custT="1"/>
      <dgm:spPr>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dgm:spPr>
      <dgm:t>
        <a:bodyPr/>
        <a:lstStyle/>
        <a:p>
          <a:r>
            <a:rPr lang="it-IT" altLang="it-IT" sz="2000" b="1" dirty="0" smtClean="0">
              <a:solidFill>
                <a:schemeClr val="accent1">
                  <a:lumMod val="75000"/>
                </a:schemeClr>
              </a:solidFill>
              <a:latin typeface="Calibri" panose="020F0502020204030204" pitchFamily="34" charset="0"/>
            </a:rPr>
            <a:t>Realizzo</a:t>
          </a:r>
        </a:p>
        <a:p>
          <a:r>
            <a:rPr lang="it-IT" altLang="it-IT" sz="2000" b="1" dirty="0" smtClean="0">
              <a:solidFill>
                <a:schemeClr val="accent1">
                  <a:lumMod val="75000"/>
                </a:schemeClr>
              </a:solidFill>
              <a:latin typeface="Calibri" panose="020F0502020204030204" pitchFamily="34" charset="0"/>
            </a:rPr>
            <a:t>dell’attivo</a:t>
          </a:r>
          <a:endParaRPr lang="it-IT" sz="2000" b="1" dirty="0">
            <a:solidFill>
              <a:schemeClr val="accent1">
                <a:lumMod val="75000"/>
              </a:schemeClr>
            </a:solidFill>
            <a:latin typeface="Calibri" panose="020F0502020204030204" pitchFamily="34" charset="0"/>
          </a:endParaRPr>
        </a:p>
      </dgm:t>
    </dgm:pt>
    <dgm:pt modelId="{3A0BD9A5-D77C-4E13-A1A9-66E088C3D68B}" type="parTrans" cxnId="{39896267-7C6E-444C-A3E9-474DA1FE07FF}">
      <dgm:prSet/>
      <dgm:spPr/>
      <dgm:t>
        <a:bodyPr/>
        <a:lstStyle/>
        <a:p>
          <a:endParaRPr lang="it-IT"/>
        </a:p>
      </dgm:t>
    </dgm:pt>
    <dgm:pt modelId="{59F73CA9-C22A-4E91-85D8-4C805BCA507D}" type="sibTrans" cxnId="{39896267-7C6E-444C-A3E9-474DA1FE07FF}">
      <dgm:prSet/>
      <dgm:spPr/>
      <dgm:t>
        <a:bodyPr/>
        <a:lstStyle/>
        <a:p>
          <a:endParaRPr lang="it-IT"/>
        </a:p>
      </dgm:t>
    </dgm:pt>
    <dgm:pt modelId="{91E29B15-A08D-41D0-8916-F94933AAC12B}">
      <dgm:prSet phldrT="[Testo]" custT="1"/>
      <dgm:spPr>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dgm:spPr>
      <dgm:t>
        <a:bodyPr/>
        <a:lstStyle/>
        <a:p>
          <a:r>
            <a:rPr lang="it-IT" altLang="it-IT" sz="2000" b="1" dirty="0" smtClean="0">
              <a:solidFill>
                <a:schemeClr val="accent1">
                  <a:lumMod val="75000"/>
                </a:schemeClr>
              </a:solidFill>
              <a:latin typeface="Calibri" panose="020F0502020204030204" pitchFamily="34" charset="0"/>
            </a:rPr>
            <a:t>Distribuzione</a:t>
          </a:r>
        </a:p>
        <a:p>
          <a:r>
            <a:rPr lang="it-IT" altLang="it-IT" sz="2000" b="1" dirty="0" smtClean="0">
              <a:solidFill>
                <a:schemeClr val="accent1">
                  <a:lumMod val="75000"/>
                </a:schemeClr>
              </a:solidFill>
              <a:latin typeface="Calibri" panose="020F0502020204030204" pitchFamily="34" charset="0"/>
            </a:rPr>
            <a:t>ai creditori</a:t>
          </a:r>
          <a:endParaRPr lang="it-IT" sz="2000" b="1" dirty="0">
            <a:solidFill>
              <a:schemeClr val="accent1">
                <a:lumMod val="75000"/>
              </a:schemeClr>
            </a:solidFill>
            <a:latin typeface="Calibri" panose="020F0502020204030204" pitchFamily="34" charset="0"/>
          </a:endParaRPr>
        </a:p>
      </dgm:t>
    </dgm:pt>
    <dgm:pt modelId="{2D698C3D-F258-4439-B860-BAF467AB3FB0}" type="parTrans" cxnId="{D5C18EAA-3FEA-451E-AFFE-9494521FEE6E}">
      <dgm:prSet/>
      <dgm:spPr/>
      <dgm:t>
        <a:bodyPr/>
        <a:lstStyle/>
        <a:p>
          <a:endParaRPr lang="it-IT"/>
        </a:p>
      </dgm:t>
    </dgm:pt>
    <dgm:pt modelId="{E3D94ECB-E96E-4DCA-A9FE-1189573D0558}" type="sibTrans" cxnId="{D5C18EAA-3FEA-451E-AFFE-9494521FEE6E}">
      <dgm:prSet/>
      <dgm:spPr/>
      <dgm:t>
        <a:bodyPr/>
        <a:lstStyle/>
        <a:p>
          <a:endParaRPr lang="it-IT"/>
        </a:p>
      </dgm:t>
    </dgm:pt>
    <dgm:pt modelId="{98C97565-3B5D-451B-BBBB-22179F70482D}" type="pres">
      <dgm:prSet presAssocID="{55A9FA6D-E457-44AF-B998-378EBB9BBCD7}" presName="CompostProcess" presStyleCnt="0">
        <dgm:presLayoutVars>
          <dgm:dir/>
          <dgm:resizeHandles val="exact"/>
        </dgm:presLayoutVars>
      </dgm:prSet>
      <dgm:spPr/>
    </dgm:pt>
    <dgm:pt modelId="{F6E2F301-8A58-4899-ACAA-B5C1876F3CC4}" type="pres">
      <dgm:prSet presAssocID="{55A9FA6D-E457-44AF-B998-378EBB9BBCD7}" presName="arrow" presStyleLbl="bgShp" presStyleIdx="0" presStyleCnt="1" custLinFactNeighborX="-179" custLinFactNeighborY="-373"/>
      <dgm:spPr>
        <a:solidFill>
          <a:schemeClr val="accent1"/>
        </a:solidFill>
        <a:ln>
          <a:solidFill>
            <a:schemeClr val="bg1"/>
          </a:solidFill>
        </a:ln>
        <a:effectLst>
          <a:glow rad="63500">
            <a:schemeClr val="accent1">
              <a:satMod val="175000"/>
              <a:alpha val="40000"/>
            </a:schemeClr>
          </a:glow>
          <a:outerShdw blurRad="50800" dist="38100" dir="2700000" algn="tl" rotWithShape="0">
            <a:prstClr val="black">
              <a:alpha val="40000"/>
            </a:prstClr>
          </a:outerShdw>
        </a:effectLst>
      </dgm:spPr>
    </dgm:pt>
    <dgm:pt modelId="{DA55B06E-693F-4CA7-BE71-35AB4FA0D2CC}" type="pres">
      <dgm:prSet presAssocID="{55A9FA6D-E457-44AF-B998-378EBB9BBCD7}" presName="linearProcess" presStyleCnt="0"/>
      <dgm:spPr/>
    </dgm:pt>
    <dgm:pt modelId="{706B214B-93F7-422A-99B8-EDDA118E1164}" type="pres">
      <dgm:prSet presAssocID="{E4DE6393-98DB-4BDE-9D51-51A7D70DAF9D}" presName="textNode" presStyleLbl="node1" presStyleIdx="0" presStyleCnt="3">
        <dgm:presLayoutVars>
          <dgm:bulletEnabled val="1"/>
        </dgm:presLayoutVars>
      </dgm:prSet>
      <dgm:spPr/>
      <dgm:t>
        <a:bodyPr/>
        <a:lstStyle/>
        <a:p>
          <a:endParaRPr lang="it-IT"/>
        </a:p>
      </dgm:t>
    </dgm:pt>
    <dgm:pt modelId="{49E694C2-B530-4B4A-87A5-773D3AC8803D}" type="pres">
      <dgm:prSet presAssocID="{F34E35ED-5F82-4003-B459-24A69D442952}" presName="sibTrans" presStyleCnt="0"/>
      <dgm:spPr/>
    </dgm:pt>
    <dgm:pt modelId="{248A34A5-3757-49EE-8B8D-1DFEC5CF08B3}" type="pres">
      <dgm:prSet presAssocID="{8F538908-4EA0-42B8-8761-8656311DC289}" presName="textNode" presStyleLbl="node1" presStyleIdx="1" presStyleCnt="3" custLinFactNeighborX="-9132">
        <dgm:presLayoutVars>
          <dgm:bulletEnabled val="1"/>
        </dgm:presLayoutVars>
      </dgm:prSet>
      <dgm:spPr/>
      <dgm:t>
        <a:bodyPr/>
        <a:lstStyle/>
        <a:p>
          <a:endParaRPr lang="it-IT"/>
        </a:p>
      </dgm:t>
    </dgm:pt>
    <dgm:pt modelId="{97B003AC-35D9-4828-B4D3-004301DA71FD}" type="pres">
      <dgm:prSet presAssocID="{59F73CA9-C22A-4E91-85D8-4C805BCA507D}" presName="sibTrans" presStyleCnt="0"/>
      <dgm:spPr/>
    </dgm:pt>
    <dgm:pt modelId="{A416AAAB-C26E-4F72-B262-88BC6930CD53}" type="pres">
      <dgm:prSet presAssocID="{91E29B15-A08D-41D0-8916-F94933AAC12B}" presName="textNode" presStyleLbl="node1" presStyleIdx="2" presStyleCnt="3" custLinFactNeighborX="-15220">
        <dgm:presLayoutVars>
          <dgm:bulletEnabled val="1"/>
        </dgm:presLayoutVars>
      </dgm:prSet>
      <dgm:spPr/>
      <dgm:t>
        <a:bodyPr/>
        <a:lstStyle/>
        <a:p>
          <a:endParaRPr lang="it-IT"/>
        </a:p>
      </dgm:t>
    </dgm:pt>
  </dgm:ptLst>
  <dgm:cxnLst>
    <dgm:cxn modelId="{39896267-7C6E-444C-A3E9-474DA1FE07FF}" srcId="{55A9FA6D-E457-44AF-B998-378EBB9BBCD7}" destId="{8F538908-4EA0-42B8-8761-8656311DC289}" srcOrd="1" destOrd="0" parTransId="{3A0BD9A5-D77C-4E13-A1A9-66E088C3D68B}" sibTransId="{59F73CA9-C22A-4E91-85D8-4C805BCA507D}"/>
    <dgm:cxn modelId="{92CDF2F4-7A4B-41B2-9853-E31779A4C1B7}" type="presOf" srcId="{8F538908-4EA0-42B8-8761-8656311DC289}" destId="{248A34A5-3757-49EE-8B8D-1DFEC5CF08B3}" srcOrd="0" destOrd="0" presId="urn:microsoft.com/office/officeart/2005/8/layout/hProcess9"/>
    <dgm:cxn modelId="{320B5EA1-D693-4985-8646-6DC824928910}" type="presOf" srcId="{91E29B15-A08D-41D0-8916-F94933AAC12B}" destId="{A416AAAB-C26E-4F72-B262-88BC6930CD53}" srcOrd="0" destOrd="0" presId="urn:microsoft.com/office/officeart/2005/8/layout/hProcess9"/>
    <dgm:cxn modelId="{640F4905-E893-4D3E-A0A7-3FEEB3880BF7}" srcId="{55A9FA6D-E457-44AF-B998-378EBB9BBCD7}" destId="{E4DE6393-98DB-4BDE-9D51-51A7D70DAF9D}" srcOrd="0" destOrd="0" parTransId="{C7FA5FA0-2201-4E60-AFB4-F6ED9ACBF1D0}" sibTransId="{F34E35ED-5F82-4003-B459-24A69D442952}"/>
    <dgm:cxn modelId="{D5C18EAA-3FEA-451E-AFFE-9494521FEE6E}" srcId="{55A9FA6D-E457-44AF-B998-378EBB9BBCD7}" destId="{91E29B15-A08D-41D0-8916-F94933AAC12B}" srcOrd="2" destOrd="0" parTransId="{2D698C3D-F258-4439-B860-BAF467AB3FB0}" sibTransId="{E3D94ECB-E96E-4DCA-A9FE-1189573D0558}"/>
    <dgm:cxn modelId="{803EBA21-26C5-430D-9F8E-08EF50D942C8}" type="presOf" srcId="{E4DE6393-98DB-4BDE-9D51-51A7D70DAF9D}" destId="{706B214B-93F7-422A-99B8-EDDA118E1164}" srcOrd="0" destOrd="0" presId="urn:microsoft.com/office/officeart/2005/8/layout/hProcess9"/>
    <dgm:cxn modelId="{3004D729-D58F-49D6-9CF4-F42295BB834E}" type="presOf" srcId="{55A9FA6D-E457-44AF-B998-378EBB9BBCD7}" destId="{98C97565-3B5D-451B-BBBB-22179F70482D}" srcOrd="0" destOrd="0" presId="urn:microsoft.com/office/officeart/2005/8/layout/hProcess9"/>
    <dgm:cxn modelId="{495BEBE5-EC89-45A2-989E-2F38A3892FB7}" type="presParOf" srcId="{98C97565-3B5D-451B-BBBB-22179F70482D}" destId="{F6E2F301-8A58-4899-ACAA-B5C1876F3CC4}" srcOrd="0" destOrd="0" presId="urn:microsoft.com/office/officeart/2005/8/layout/hProcess9"/>
    <dgm:cxn modelId="{0235714C-BD0E-4D45-A809-31F0D81F6D70}" type="presParOf" srcId="{98C97565-3B5D-451B-BBBB-22179F70482D}" destId="{DA55B06E-693F-4CA7-BE71-35AB4FA0D2CC}" srcOrd="1" destOrd="0" presId="urn:microsoft.com/office/officeart/2005/8/layout/hProcess9"/>
    <dgm:cxn modelId="{6950D2D0-9733-4A93-A2A6-27683B1748C0}" type="presParOf" srcId="{DA55B06E-693F-4CA7-BE71-35AB4FA0D2CC}" destId="{706B214B-93F7-422A-99B8-EDDA118E1164}" srcOrd="0" destOrd="0" presId="urn:microsoft.com/office/officeart/2005/8/layout/hProcess9"/>
    <dgm:cxn modelId="{66005542-4C34-4E71-B9A1-6E874C394815}" type="presParOf" srcId="{DA55B06E-693F-4CA7-BE71-35AB4FA0D2CC}" destId="{49E694C2-B530-4B4A-87A5-773D3AC8803D}" srcOrd="1" destOrd="0" presId="urn:microsoft.com/office/officeart/2005/8/layout/hProcess9"/>
    <dgm:cxn modelId="{8168BBB5-F8DC-4462-B8BF-A4B823894987}" type="presParOf" srcId="{DA55B06E-693F-4CA7-BE71-35AB4FA0D2CC}" destId="{248A34A5-3757-49EE-8B8D-1DFEC5CF08B3}" srcOrd="2" destOrd="0" presId="urn:microsoft.com/office/officeart/2005/8/layout/hProcess9"/>
    <dgm:cxn modelId="{0F8DBE9B-5466-44D4-9B3E-4001E6ECDD51}" type="presParOf" srcId="{DA55B06E-693F-4CA7-BE71-35AB4FA0D2CC}" destId="{97B003AC-35D9-4828-B4D3-004301DA71FD}" srcOrd="3" destOrd="0" presId="urn:microsoft.com/office/officeart/2005/8/layout/hProcess9"/>
    <dgm:cxn modelId="{E89D4CC7-4222-40D2-A1D5-B95C0BA295DF}" type="presParOf" srcId="{DA55B06E-693F-4CA7-BE71-35AB4FA0D2CC}" destId="{A416AAAB-C26E-4F72-B262-88BC6930CD5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A3CCCE-14A5-43E5-8D80-4D347EFFC9D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it-IT"/>
        </a:p>
      </dgm:t>
    </dgm:pt>
    <dgm:pt modelId="{D1261A8F-ED90-4062-BEEC-ACACE9D2DE3C}">
      <dgm:prSet phldrT="[Testo]" custT="1"/>
      <dgm:spPr>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dgm:spPr>
      <dgm:t>
        <a:bodyPr/>
        <a:lstStyle/>
        <a:p>
          <a:r>
            <a:rPr lang="it-IT" sz="2800" b="1" dirty="0" smtClean="0">
              <a:solidFill>
                <a:schemeClr val="accent2">
                  <a:lumMod val="50000"/>
                </a:schemeClr>
              </a:solidFill>
              <a:latin typeface="Calibri" panose="020F0502020204030204" pitchFamily="34" charset="0"/>
            </a:rPr>
            <a:t>DGSD</a:t>
          </a:r>
          <a:endParaRPr lang="it-IT" sz="2800" b="1" dirty="0">
            <a:solidFill>
              <a:schemeClr val="accent2">
                <a:lumMod val="50000"/>
              </a:schemeClr>
            </a:solidFill>
            <a:latin typeface="Calibri" panose="020F0502020204030204" pitchFamily="34" charset="0"/>
          </a:endParaRPr>
        </a:p>
      </dgm:t>
    </dgm:pt>
    <dgm:pt modelId="{4C831BB8-B8BB-4185-84A1-1B152E2E5A19}" type="parTrans" cxnId="{735C58FD-4F29-4933-A3BF-9294E849008B}">
      <dgm:prSet/>
      <dgm:spPr/>
      <dgm:t>
        <a:bodyPr/>
        <a:lstStyle/>
        <a:p>
          <a:endParaRPr lang="it-IT"/>
        </a:p>
      </dgm:t>
    </dgm:pt>
    <dgm:pt modelId="{51F4DCAA-D69A-4559-A25B-9275F1232AA5}" type="sibTrans" cxnId="{735C58FD-4F29-4933-A3BF-9294E849008B}">
      <dgm:prSet/>
      <dgm:spPr/>
      <dgm:t>
        <a:bodyPr/>
        <a:lstStyle/>
        <a:p>
          <a:endParaRPr lang="it-IT"/>
        </a:p>
      </dgm:t>
    </dgm:pt>
    <dgm:pt modelId="{E506E40D-19BD-436B-A0C1-5F204095CF15}">
      <dgm:prSet phldrT="[Testo]" custT="1"/>
      <dgm:spPr/>
      <dgm:t>
        <a:bodyPr/>
        <a:lstStyle/>
        <a:p>
          <a:r>
            <a:rPr lang="it-IT" sz="1600" b="1" dirty="0" smtClean="0">
              <a:latin typeface="Calibri" panose="020F0502020204030204" pitchFamily="34" charset="0"/>
            </a:rPr>
            <a:t>Livello di garanzia</a:t>
          </a:r>
          <a:endParaRPr lang="it-IT" sz="1600" b="1" dirty="0">
            <a:latin typeface="Calibri" panose="020F0502020204030204" pitchFamily="34" charset="0"/>
          </a:endParaRPr>
        </a:p>
      </dgm:t>
    </dgm:pt>
    <dgm:pt modelId="{40C4EF0E-5F15-44E7-B37C-A962457631CD}" type="parTrans" cxnId="{F692E273-E390-402C-9160-0098D97C8232}">
      <dgm:prSet/>
      <dgm:spPr/>
      <dgm:t>
        <a:bodyPr/>
        <a:lstStyle/>
        <a:p>
          <a:endParaRPr lang="it-IT"/>
        </a:p>
      </dgm:t>
    </dgm:pt>
    <dgm:pt modelId="{9DE35ABD-1C09-44E1-BF17-40E4DF951925}" type="sibTrans" cxnId="{F692E273-E390-402C-9160-0098D97C8232}">
      <dgm:prSet/>
      <dgm:spPr/>
      <dgm:t>
        <a:bodyPr/>
        <a:lstStyle/>
        <a:p>
          <a:endParaRPr lang="it-IT"/>
        </a:p>
      </dgm:t>
    </dgm:pt>
    <dgm:pt modelId="{C78655F3-B53B-4A52-9A69-CC535F633409}">
      <dgm:prSet phldrT="[Testo]" custT="1"/>
      <dgm:spPr/>
      <dgm:t>
        <a:bodyPr/>
        <a:lstStyle/>
        <a:p>
          <a:r>
            <a:rPr lang="it-IT" sz="1600" b="1" dirty="0" smtClean="0">
              <a:latin typeface="Calibri" panose="020F0502020204030204" pitchFamily="34" charset="0"/>
            </a:rPr>
            <a:t>Oggetto della garanzia</a:t>
          </a:r>
          <a:endParaRPr lang="it-IT" sz="1600" b="1" dirty="0">
            <a:latin typeface="Calibri" panose="020F0502020204030204" pitchFamily="34" charset="0"/>
          </a:endParaRPr>
        </a:p>
      </dgm:t>
    </dgm:pt>
    <dgm:pt modelId="{FAD46374-2B48-4751-8E0E-B654B97620BD}" type="parTrans" cxnId="{5DB1AF86-18DA-468F-BCE1-B398FE8A4192}">
      <dgm:prSet/>
      <dgm:spPr/>
      <dgm:t>
        <a:bodyPr/>
        <a:lstStyle/>
        <a:p>
          <a:endParaRPr lang="it-IT"/>
        </a:p>
      </dgm:t>
    </dgm:pt>
    <dgm:pt modelId="{CA862CD8-A015-41CC-A06B-F232C7FBAAFF}" type="sibTrans" cxnId="{5DB1AF86-18DA-468F-BCE1-B398FE8A4192}">
      <dgm:prSet/>
      <dgm:spPr/>
      <dgm:t>
        <a:bodyPr/>
        <a:lstStyle/>
        <a:p>
          <a:endParaRPr lang="it-IT"/>
        </a:p>
      </dgm:t>
    </dgm:pt>
    <dgm:pt modelId="{221196C6-F9AD-4C92-BF4E-3804FB794153}">
      <dgm:prSet phldrT="[Testo]" custT="1"/>
      <dgm:spPr/>
      <dgm:t>
        <a:bodyPr/>
        <a:lstStyle/>
        <a:p>
          <a:r>
            <a:rPr lang="it-IT" sz="1600" b="1" dirty="0" smtClean="0">
              <a:latin typeface="Calibri" panose="020F0502020204030204" pitchFamily="34" charset="0"/>
            </a:rPr>
            <a:t>Tempi di rimborso</a:t>
          </a:r>
          <a:endParaRPr lang="it-IT" sz="1600" b="1" dirty="0">
            <a:latin typeface="Calibri" panose="020F0502020204030204" pitchFamily="34" charset="0"/>
          </a:endParaRPr>
        </a:p>
      </dgm:t>
    </dgm:pt>
    <dgm:pt modelId="{DAC824B3-C849-4306-9969-0F062AAE666D}" type="parTrans" cxnId="{721BEC6A-0481-4E41-AFFF-C334B82D49C2}">
      <dgm:prSet/>
      <dgm:spPr/>
      <dgm:t>
        <a:bodyPr/>
        <a:lstStyle/>
        <a:p>
          <a:endParaRPr lang="it-IT"/>
        </a:p>
      </dgm:t>
    </dgm:pt>
    <dgm:pt modelId="{5EEBCBB7-508C-4567-8E46-7BDE7C38E5E2}" type="sibTrans" cxnId="{721BEC6A-0481-4E41-AFFF-C334B82D49C2}">
      <dgm:prSet/>
      <dgm:spPr/>
      <dgm:t>
        <a:bodyPr/>
        <a:lstStyle/>
        <a:p>
          <a:endParaRPr lang="it-IT"/>
        </a:p>
      </dgm:t>
    </dgm:pt>
    <dgm:pt modelId="{9C51CDDF-E442-4D48-88A8-5A73CDA89D75}">
      <dgm:prSet phldrT="[Testo]"/>
      <dgm:spPr/>
      <dgm:t>
        <a:bodyPr/>
        <a:lstStyle/>
        <a:p>
          <a:endParaRPr lang="it-IT" dirty="0"/>
        </a:p>
      </dgm:t>
    </dgm:pt>
    <dgm:pt modelId="{12303C6B-B452-48D2-9E23-B3717C4E5F3C}" type="parTrans" cxnId="{FE3ACB3F-B885-4B0B-8746-1CA239DED656}">
      <dgm:prSet/>
      <dgm:spPr/>
      <dgm:t>
        <a:bodyPr/>
        <a:lstStyle/>
        <a:p>
          <a:endParaRPr lang="it-IT"/>
        </a:p>
      </dgm:t>
    </dgm:pt>
    <dgm:pt modelId="{BF47AD4F-F639-46B4-96B3-EB3D1521C0D7}" type="sibTrans" cxnId="{FE3ACB3F-B885-4B0B-8746-1CA239DED656}">
      <dgm:prSet/>
      <dgm:spPr/>
      <dgm:t>
        <a:bodyPr/>
        <a:lstStyle/>
        <a:p>
          <a:endParaRPr lang="it-IT"/>
        </a:p>
      </dgm:t>
    </dgm:pt>
    <dgm:pt modelId="{705C05BC-0A2E-4B2C-8CD2-5386400B6CD8}">
      <dgm:prSet phldrT="[Testo]" custT="1"/>
      <dgm:spPr/>
      <dgm:t>
        <a:bodyPr/>
        <a:lstStyle/>
        <a:p>
          <a:r>
            <a:rPr lang="it-IT" sz="1600" b="1" dirty="0" smtClean="0">
              <a:latin typeface="Calibri" panose="020F0502020204030204" pitchFamily="34" charset="0"/>
            </a:rPr>
            <a:t>Meccanismo di </a:t>
          </a:r>
          <a:r>
            <a:rPr lang="it-IT" sz="1600" b="1" i="1" dirty="0" err="1" smtClean="0">
              <a:latin typeface="Calibri" panose="020F0502020204030204" pitchFamily="34" charset="0"/>
            </a:rPr>
            <a:t>funding</a:t>
          </a:r>
          <a:endParaRPr lang="it-IT" sz="1600" b="1" i="1" dirty="0">
            <a:latin typeface="Calibri" panose="020F0502020204030204" pitchFamily="34" charset="0"/>
          </a:endParaRPr>
        </a:p>
      </dgm:t>
    </dgm:pt>
    <dgm:pt modelId="{C558EF1D-E846-4D7C-A835-F28C8214D72C}" type="parTrans" cxnId="{FFCBF028-7F84-40F1-9597-3A1A69E65B40}">
      <dgm:prSet/>
      <dgm:spPr/>
      <dgm:t>
        <a:bodyPr/>
        <a:lstStyle/>
        <a:p>
          <a:endParaRPr lang="it-IT"/>
        </a:p>
      </dgm:t>
    </dgm:pt>
    <dgm:pt modelId="{A6E47E44-4C5C-4394-87AB-F6E97971B860}" type="sibTrans" cxnId="{FFCBF028-7F84-40F1-9597-3A1A69E65B40}">
      <dgm:prSet/>
      <dgm:spPr/>
      <dgm:t>
        <a:bodyPr/>
        <a:lstStyle/>
        <a:p>
          <a:endParaRPr lang="it-IT"/>
        </a:p>
      </dgm:t>
    </dgm:pt>
    <dgm:pt modelId="{BE139A59-CC39-44F3-A619-159C788FF22A}" type="pres">
      <dgm:prSet presAssocID="{2AA3CCCE-14A5-43E5-8D80-4D347EFFC9D2}" presName="Name0" presStyleCnt="0">
        <dgm:presLayoutVars>
          <dgm:chMax val="1"/>
          <dgm:chPref val="1"/>
          <dgm:dir/>
          <dgm:resizeHandles/>
        </dgm:presLayoutVars>
      </dgm:prSet>
      <dgm:spPr/>
      <dgm:t>
        <a:bodyPr/>
        <a:lstStyle/>
        <a:p>
          <a:endParaRPr lang="it-IT"/>
        </a:p>
      </dgm:t>
    </dgm:pt>
    <dgm:pt modelId="{12A09432-A0A5-4A22-A0E0-2AF6E90A74BD}" type="pres">
      <dgm:prSet presAssocID="{D1261A8F-ED90-4062-BEEC-ACACE9D2DE3C}" presName="Parent" presStyleLbl="node1" presStyleIdx="0" presStyleCnt="2">
        <dgm:presLayoutVars>
          <dgm:chMax val="4"/>
          <dgm:chPref val="3"/>
        </dgm:presLayoutVars>
      </dgm:prSet>
      <dgm:spPr/>
      <dgm:t>
        <a:bodyPr/>
        <a:lstStyle/>
        <a:p>
          <a:endParaRPr lang="it-IT"/>
        </a:p>
      </dgm:t>
    </dgm:pt>
    <dgm:pt modelId="{81F42CD7-8971-4EB2-9894-B05A20F714CB}" type="pres">
      <dgm:prSet presAssocID="{E506E40D-19BD-436B-A0C1-5F204095CF15}" presName="Accent" presStyleLbl="node1" presStyleIdx="1" presStyleCnt="2"/>
      <dgm:spPr/>
    </dgm:pt>
    <dgm:pt modelId="{5685CC95-03A8-4B10-8DFE-EA82994DB0E1}" type="pres">
      <dgm:prSet presAssocID="{E506E40D-19BD-436B-A0C1-5F204095CF15}" presName="Image1" presStyleLbl="fgImgPlace1" presStyleIdx="0" presStyleCnt="4"/>
      <dgm:spPr>
        <a:effectLst>
          <a:outerShdw blurRad="50800" dist="38100" dir="2700000" algn="tl" rotWithShape="0">
            <a:prstClr val="black">
              <a:alpha val="40000"/>
            </a:prstClr>
          </a:outerShdw>
        </a:effectLst>
      </dgm:spPr>
    </dgm:pt>
    <dgm:pt modelId="{3F6EA386-B88C-462C-9025-40B8517FE695}" type="pres">
      <dgm:prSet presAssocID="{E506E40D-19BD-436B-A0C1-5F204095CF15}" presName="Child1" presStyleLbl="revTx" presStyleIdx="0" presStyleCnt="4">
        <dgm:presLayoutVars>
          <dgm:chMax val="0"/>
          <dgm:chPref val="0"/>
          <dgm:bulletEnabled val="1"/>
        </dgm:presLayoutVars>
      </dgm:prSet>
      <dgm:spPr/>
      <dgm:t>
        <a:bodyPr/>
        <a:lstStyle/>
        <a:p>
          <a:endParaRPr lang="it-IT"/>
        </a:p>
      </dgm:t>
    </dgm:pt>
    <dgm:pt modelId="{B2DC7F3A-DD88-4A26-85B6-D66450419365}" type="pres">
      <dgm:prSet presAssocID="{C78655F3-B53B-4A52-9A69-CC535F633409}" presName="Image2" presStyleCnt="0"/>
      <dgm:spPr/>
    </dgm:pt>
    <dgm:pt modelId="{01B6D4E5-960F-45EE-A353-751FC254AA68}" type="pres">
      <dgm:prSet presAssocID="{C78655F3-B53B-4A52-9A69-CC535F633409}" presName="Image" presStyleLbl="fgImgPlace1" presStyleIdx="1" presStyleCnt="4"/>
      <dgm:spPr>
        <a:effectLst>
          <a:outerShdw blurRad="50800" dist="38100" dir="2700000" algn="tl" rotWithShape="0">
            <a:prstClr val="black">
              <a:alpha val="40000"/>
            </a:prstClr>
          </a:outerShdw>
        </a:effectLst>
      </dgm:spPr>
    </dgm:pt>
    <dgm:pt modelId="{7297C564-F191-46EE-960D-8E61B264771B}" type="pres">
      <dgm:prSet presAssocID="{C78655F3-B53B-4A52-9A69-CC535F633409}" presName="Child2" presStyleLbl="revTx" presStyleIdx="1" presStyleCnt="4">
        <dgm:presLayoutVars>
          <dgm:chMax val="0"/>
          <dgm:chPref val="0"/>
          <dgm:bulletEnabled val="1"/>
        </dgm:presLayoutVars>
      </dgm:prSet>
      <dgm:spPr/>
      <dgm:t>
        <a:bodyPr/>
        <a:lstStyle/>
        <a:p>
          <a:endParaRPr lang="it-IT"/>
        </a:p>
      </dgm:t>
    </dgm:pt>
    <dgm:pt modelId="{6E0B2E41-6A3E-4F29-A10F-BF0391A8D0A2}" type="pres">
      <dgm:prSet presAssocID="{221196C6-F9AD-4C92-BF4E-3804FB794153}" presName="Image3" presStyleCnt="0"/>
      <dgm:spPr/>
    </dgm:pt>
    <dgm:pt modelId="{C6E73723-37EC-4A16-B224-A79ECD966EC9}" type="pres">
      <dgm:prSet presAssocID="{221196C6-F9AD-4C92-BF4E-3804FB794153}" presName="Image" presStyleLbl="fgImgPlace1" presStyleIdx="2" presStyleCnt="4"/>
      <dgm:spPr>
        <a:effectLst>
          <a:outerShdw blurRad="50800" dist="38100" dir="2700000" algn="tl" rotWithShape="0">
            <a:prstClr val="black">
              <a:alpha val="40000"/>
            </a:prstClr>
          </a:outerShdw>
        </a:effectLst>
      </dgm:spPr>
    </dgm:pt>
    <dgm:pt modelId="{E8AAC46F-4F36-4114-81C1-D91C80D37E49}" type="pres">
      <dgm:prSet presAssocID="{221196C6-F9AD-4C92-BF4E-3804FB794153}" presName="Child3" presStyleLbl="revTx" presStyleIdx="2" presStyleCnt="4" custLinFactNeighborX="-1862" custLinFactNeighborY="-22958">
        <dgm:presLayoutVars>
          <dgm:chMax val="0"/>
          <dgm:chPref val="0"/>
          <dgm:bulletEnabled val="1"/>
        </dgm:presLayoutVars>
      </dgm:prSet>
      <dgm:spPr/>
      <dgm:t>
        <a:bodyPr/>
        <a:lstStyle/>
        <a:p>
          <a:endParaRPr lang="it-IT"/>
        </a:p>
      </dgm:t>
    </dgm:pt>
    <dgm:pt modelId="{5B89D969-C985-4959-A609-FD665EDA4F9C}" type="pres">
      <dgm:prSet presAssocID="{705C05BC-0A2E-4B2C-8CD2-5386400B6CD8}" presName="Image4" presStyleCnt="0"/>
      <dgm:spPr/>
    </dgm:pt>
    <dgm:pt modelId="{5003E4A0-4BF9-4D4C-90EE-C90B3722C2BC}" type="pres">
      <dgm:prSet presAssocID="{705C05BC-0A2E-4B2C-8CD2-5386400B6CD8}" presName="Image" presStyleLbl="fgImgPlace1" presStyleIdx="3" presStyleCnt="4"/>
      <dgm:spPr>
        <a:effectLst>
          <a:outerShdw blurRad="50800" dist="38100" dir="2700000" algn="tl" rotWithShape="0">
            <a:prstClr val="black">
              <a:alpha val="40000"/>
            </a:prstClr>
          </a:outerShdw>
        </a:effectLst>
      </dgm:spPr>
      <dgm:t>
        <a:bodyPr/>
        <a:lstStyle/>
        <a:p>
          <a:endParaRPr lang="it-IT"/>
        </a:p>
      </dgm:t>
    </dgm:pt>
    <dgm:pt modelId="{352BC565-6897-43A8-AB76-362074744D75}" type="pres">
      <dgm:prSet presAssocID="{705C05BC-0A2E-4B2C-8CD2-5386400B6CD8}" presName="Child4" presStyleLbl="revTx" presStyleIdx="3" presStyleCnt="4">
        <dgm:presLayoutVars>
          <dgm:chMax val="0"/>
          <dgm:chPref val="0"/>
          <dgm:bulletEnabled val="1"/>
        </dgm:presLayoutVars>
      </dgm:prSet>
      <dgm:spPr/>
      <dgm:t>
        <a:bodyPr/>
        <a:lstStyle/>
        <a:p>
          <a:endParaRPr lang="it-IT"/>
        </a:p>
      </dgm:t>
    </dgm:pt>
  </dgm:ptLst>
  <dgm:cxnLst>
    <dgm:cxn modelId="{058D6874-D8FA-4A2C-93C9-78E94E28D2A3}" type="presOf" srcId="{E506E40D-19BD-436B-A0C1-5F204095CF15}" destId="{3F6EA386-B88C-462C-9025-40B8517FE695}" srcOrd="0" destOrd="0" presId="urn:microsoft.com/office/officeart/2011/layout/RadialPictureList"/>
    <dgm:cxn modelId="{5DB1AF86-18DA-468F-BCE1-B398FE8A4192}" srcId="{D1261A8F-ED90-4062-BEEC-ACACE9D2DE3C}" destId="{C78655F3-B53B-4A52-9A69-CC535F633409}" srcOrd="1" destOrd="0" parTransId="{FAD46374-2B48-4751-8E0E-B654B97620BD}" sibTransId="{CA862CD8-A015-41CC-A06B-F232C7FBAAFF}"/>
    <dgm:cxn modelId="{FE3ACB3F-B885-4B0B-8746-1CA239DED656}" srcId="{2AA3CCCE-14A5-43E5-8D80-4D347EFFC9D2}" destId="{9C51CDDF-E442-4D48-88A8-5A73CDA89D75}" srcOrd="1" destOrd="0" parTransId="{12303C6B-B452-48D2-9E23-B3717C4E5F3C}" sibTransId="{BF47AD4F-F639-46B4-96B3-EB3D1521C0D7}"/>
    <dgm:cxn modelId="{FFCBF028-7F84-40F1-9597-3A1A69E65B40}" srcId="{D1261A8F-ED90-4062-BEEC-ACACE9D2DE3C}" destId="{705C05BC-0A2E-4B2C-8CD2-5386400B6CD8}" srcOrd="3" destOrd="0" parTransId="{C558EF1D-E846-4D7C-A835-F28C8214D72C}" sibTransId="{A6E47E44-4C5C-4394-87AB-F6E97971B860}"/>
    <dgm:cxn modelId="{82D58A81-E3C1-4867-85C0-348D6E888C0B}" type="presOf" srcId="{2AA3CCCE-14A5-43E5-8D80-4D347EFFC9D2}" destId="{BE139A59-CC39-44F3-A619-159C788FF22A}" srcOrd="0" destOrd="0" presId="urn:microsoft.com/office/officeart/2011/layout/RadialPictureList"/>
    <dgm:cxn modelId="{CD32BC45-9493-41A6-998C-BE2DD93A7D93}" type="presOf" srcId="{705C05BC-0A2E-4B2C-8CD2-5386400B6CD8}" destId="{352BC565-6897-43A8-AB76-362074744D75}" srcOrd="0" destOrd="0" presId="urn:microsoft.com/office/officeart/2011/layout/RadialPictureList"/>
    <dgm:cxn modelId="{C7C6899C-DC47-4345-B779-9CBFD3C2D17F}" type="presOf" srcId="{D1261A8F-ED90-4062-BEEC-ACACE9D2DE3C}" destId="{12A09432-A0A5-4A22-A0E0-2AF6E90A74BD}" srcOrd="0" destOrd="0" presId="urn:microsoft.com/office/officeart/2011/layout/RadialPictureList"/>
    <dgm:cxn modelId="{B6EB48DC-93C1-4A76-B713-7D5F84CA66AF}" type="presOf" srcId="{221196C6-F9AD-4C92-BF4E-3804FB794153}" destId="{E8AAC46F-4F36-4114-81C1-D91C80D37E49}" srcOrd="0" destOrd="0" presId="urn:microsoft.com/office/officeart/2011/layout/RadialPictureList"/>
    <dgm:cxn modelId="{721BEC6A-0481-4E41-AFFF-C334B82D49C2}" srcId="{D1261A8F-ED90-4062-BEEC-ACACE9D2DE3C}" destId="{221196C6-F9AD-4C92-BF4E-3804FB794153}" srcOrd="2" destOrd="0" parTransId="{DAC824B3-C849-4306-9969-0F062AAE666D}" sibTransId="{5EEBCBB7-508C-4567-8E46-7BDE7C38E5E2}"/>
    <dgm:cxn modelId="{D263CADB-F73E-4DDB-9A6A-333A4579103B}" type="presOf" srcId="{C78655F3-B53B-4A52-9A69-CC535F633409}" destId="{7297C564-F191-46EE-960D-8E61B264771B}" srcOrd="0" destOrd="0" presId="urn:microsoft.com/office/officeart/2011/layout/RadialPictureList"/>
    <dgm:cxn modelId="{735C58FD-4F29-4933-A3BF-9294E849008B}" srcId="{2AA3CCCE-14A5-43E5-8D80-4D347EFFC9D2}" destId="{D1261A8F-ED90-4062-BEEC-ACACE9D2DE3C}" srcOrd="0" destOrd="0" parTransId="{4C831BB8-B8BB-4185-84A1-1B152E2E5A19}" sibTransId="{51F4DCAA-D69A-4559-A25B-9275F1232AA5}"/>
    <dgm:cxn modelId="{F692E273-E390-402C-9160-0098D97C8232}" srcId="{D1261A8F-ED90-4062-BEEC-ACACE9D2DE3C}" destId="{E506E40D-19BD-436B-A0C1-5F204095CF15}" srcOrd="0" destOrd="0" parTransId="{40C4EF0E-5F15-44E7-B37C-A962457631CD}" sibTransId="{9DE35ABD-1C09-44E1-BF17-40E4DF951925}"/>
    <dgm:cxn modelId="{19D3B33F-42C0-4D0B-B8ED-551F991B71E9}" type="presParOf" srcId="{BE139A59-CC39-44F3-A619-159C788FF22A}" destId="{12A09432-A0A5-4A22-A0E0-2AF6E90A74BD}" srcOrd="0" destOrd="0" presId="urn:microsoft.com/office/officeart/2011/layout/RadialPictureList"/>
    <dgm:cxn modelId="{67194922-E514-44D6-ACA5-836EBDF1F4DB}" type="presParOf" srcId="{BE139A59-CC39-44F3-A619-159C788FF22A}" destId="{81F42CD7-8971-4EB2-9894-B05A20F714CB}" srcOrd="1" destOrd="0" presId="urn:microsoft.com/office/officeart/2011/layout/RadialPictureList"/>
    <dgm:cxn modelId="{D6671806-DF8C-4CDA-B854-D731FCEE4B59}" type="presParOf" srcId="{BE139A59-CC39-44F3-A619-159C788FF22A}" destId="{5685CC95-03A8-4B10-8DFE-EA82994DB0E1}" srcOrd="2" destOrd="0" presId="urn:microsoft.com/office/officeart/2011/layout/RadialPictureList"/>
    <dgm:cxn modelId="{B9BBB50D-BFC3-41F7-8861-5A5FC3AC7922}" type="presParOf" srcId="{BE139A59-CC39-44F3-A619-159C788FF22A}" destId="{3F6EA386-B88C-462C-9025-40B8517FE695}" srcOrd="3" destOrd="0" presId="urn:microsoft.com/office/officeart/2011/layout/RadialPictureList"/>
    <dgm:cxn modelId="{13DD6B04-C08B-4F7D-9A53-7F5457BBAB54}" type="presParOf" srcId="{BE139A59-CC39-44F3-A619-159C788FF22A}" destId="{B2DC7F3A-DD88-4A26-85B6-D66450419365}" srcOrd="4" destOrd="0" presId="urn:microsoft.com/office/officeart/2011/layout/RadialPictureList"/>
    <dgm:cxn modelId="{69CC0A2D-A9D8-42D9-AD78-A5745F76643E}" type="presParOf" srcId="{B2DC7F3A-DD88-4A26-85B6-D66450419365}" destId="{01B6D4E5-960F-45EE-A353-751FC254AA68}" srcOrd="0" destOrd="0" presId="urn:microsoft.com/office/officeart/2011/layout/RadialPictureList"/>
    <dgm:cxn modelId="{019CD70E-1248-45BE-9E6D-AE5249716A9F}" type="presParOf" srcId="{BE139A59-CC39-44F3-A619-159C788FF22A}" destId="{7297C564-F191-46EE-960D-8E61B264771B}" srcOrd="5" destOrd="0" presId="urn:microsoft.com/office/officeart/2011/layout/RadialPictureList"/>
    <dgm:cxn modelId="{F64DF1C2-4459-4BD5-AC68-50A28D7E9D0F}" type="presParOf" srcId="{BE139A59-CC39-44F3-A619-159C788FF22A}" destId="{6E0B2E41-6A3E-4F29-A10F-BF0391A8D0A2}" srcOrd="6" destOrd="0" presId="urn:microsoft.com/office/officeart/2011/layout/RadialPictureList"/>
    <dgm:cxn modelId="{2C76816A-B8E1-4590-9C6E-707E37C7F8BC}" type="presParOf" srcId="{6E0B2E41-6A3E-4F29-A10F-BF0391A8D0A2}" destId="{C6E73723-37EC-4A16-B224-A79ECD966EC9}" srcOrd="0" destOrd="0" presId="urn:microsoft.com/office/officeart/2011/layout/RadialPictureList"/>
    <dgm:cxn modelId="{60078A64-C2D2-49C3-A4EE-05EDB0A17C97}" type="presParOf" srcId="{BE139A59-CC39-44F3-A619-159C788FF22A}" destId="{E8AAC46F-4F36-4114-81C1-D91C80D37E49}" srcOrd="7" destOrd="0" presId="urn:microsoft.com/office/officeart/2011/layout/RadialPictureList"/>
    <dgm:cxn modelId="{151533F3-1134-44EA-833A-CC9CED88B66A}" type="presParOf" srcId="{BE139A59-CC39-44F3-A619-159C788FF22A}" destId="{5B89D969-C985-4959-A609-FD665EDA4F9C}" srcOrd="8" destOrd="0" presId="urn:microsoft.com/office/officeart/2011/layout/RadialPictureList"/>
    <dgm:cxn modelId="{FE3876B4-B682-41FD-AFBC-0A633842B589}" type="presParOf" srcId="{5B89D969-C985-4959-A609-FD665EDA4F9C}" destId="{5003E4A0-4BF9-4D4C-90EE-C90B3722C2BC}" srcOrd="0" destOrd="0" presId="urn:microsoft.com/office/officeart/2011/layout/RadialPictureList"/>
    <dgm:cxn modelId="{892B41FF-52CC-4C98-9FCB-BD009C0A6294}" type="presParOf" srcId="{BE139A59-CC39-44F3-A619-159C788FF22A}" destId="{352BC565-6897-43A8-AB76-362074744D75}"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A3CCCE-14A5-43E5-8D80-4D347EFFC9D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it-IT"/>
        </a:p>
      </dgm:t>
    </dgm:pt>
    <dgm:pt modelId="{D1261A8F-ED90-4062-BEEC-ACACE9D2DE3C}">
      <dgm:prSet phldrT="[Testo]" custT="1"/>
      <dgm:spPr>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dgm:spPr>
      <dgm:t>
        <a:bodyPr/>
        <a:lstStyle/>
        <a:p>
          <a:r>
            <a:rPr lang="it-IT" sz="2800" b="1" dirty="0" smtClean="0">
              <a:solidFill>
                <a:schemeClr val="accent2">
                  <a:lumMod val="50000"/>
                </a:schemeClr>
              </a:solidFill>
              <a:latin typeface="Calibri" panose="020F0502020204030204" pitchFamily="34" charset="0"/>
            </a:rPr>
            <a:t>DGSD</a:t>
          </a:r>
          <a:endParaRPr lang="it-IT" sz="2800" b="1" dirty="0">
            <a:solidFill>
              <a:schemeClr val="accent2">
                <a:lumMod val="50000"/>
              </a:schemeClr>
            </a:solidFill>
            <a:latin typeface="Calibri" panose="020F0502020204030204" pitchFamily="34" charset="0"/>
          </a:endParaRPr>
        </a:p>
      </dgm:t>
    </dgm:pt>
    <dgm:pt modelId="{4C831BB8-B8BB-4185-84A1-1B152E2E5A19}" type="parTrans" cxnId="{735C58FD-4F29-4933-A3BF-9294E849008B}">
      <dgm:prSet/>
      <dgm:spPr/>
      <dgm:t>
        <a:bodyPr/>
        <a:lstStyle/>
        <a:p>
          <a:endParaRPr lang="it-IT"/>
        </a:p>
      </dgm:t>
    </dgm:pt>
    <dgm:pt modelId="{51F4DCAA-D69A-4559-A25B-9275F1232AA5}" type="sibTrans" cxnId="{735C58FD-4F29-4933-A3BF-9294E849008B}">
      <dgm:prSet/>
      <dgm:spPr/>
      <dgm:t>
        <a:bodyPr/>
        <a:lstStyle/>
        <a:p>
          <a:endParaRPr lang="it-IT"/>
        </a:p>
      </dgm:t>
    </dgm:pt>
    <dgm:pt modelId="{E506E40D-19BD-436B-A0C1-5F204095CF15}">
      <dgm:prSet phldrT="[Testo]" custT="1"/>
      <dgm:spPr/>
      <dgm:t>
        <a:bodyPr/>
        <a:lstStyle/>
        <a:p>
          <a:r>
            <a:rPr lang="it-IT" sz="1600" b="1" dirty="0" smtClean="0">
              <a:latin typeface="Calibri" panose="020F0502020204030204" pitchFamily="34" charset="0"/>
            </a:rPr>
            <a:t>Stress test</a:t>
          </a:r>
          <a:endParaRPr lang="it-IT" sz="1600" b="1" dirty="0">
            <a:latin typeface="Calibri" panose="020F0502020204030204" pitchFamily="34" charset="0"/>
          </a:endParaRPr>
        </a:p>
      </dgm:t>
    </dgm:pt>
    <dgm:pt modelId="{40C4EF0E-5F15-44E7-B37C-A962457631CD}" type="parTrans" cxnId="{F692E273-E390-402C-9160-0098D97C8232}">
      <dgm:prSet/>
      <dgm:spPr/>
      <dgm:t>
        <a:bodyPr/>
        <a:lstStyle/>
        <a:p>
          <a:endParaRPr lang="it-IT"/>
        </a:p>
      </dgm:t>
    </dgm:pt>
    <dgm:pt modelId="{9DE35ABD-1C09-44E1-BF17-40E4DF951925}" type="sibTrans" cxnId="{F692E273-E390-402C-9160-0098D97C8232}">
      <dgm:prSet/>
      <dgm:spPr/>
      <dgm:t>
        <a:bodyPr/>
        <a:lstStyle/>
        <a:p>
          <a:endParaRPr lang="it-IT"/>
        </a:p>
      </dgm:t>
    </dgm:pt>
    <dgm:pt modelId="{C78655F3-B53B-4A52-9A69-CC535F633409}">
      <dgm:prSet phldrT="[Testo]" custT="1"/>
      <dgm:spPr/>
      <dgm:t>
        <a:bodyPr/>
        <a:lstStyle/>
        <a:p>
          <a:r>
            <a:rPr lang="it-IT" sz="1600" b="1" i="1" dirty="0" smtClean="0">
              <a:latin typeface="Calibri" panose="020F0502020204030204" pitchFamily="34" charset="0"/>
            </a:rPr>
            <a:t>Single </a:t>
          </a:r>
          <a:r>
            <a:rPr lang="it-IT" sz="1600" b="1" i="1" dirty="0" err="1" smtClean="0">
              <a:latin typeface="Calibri" panose="020F0502020204030204" pitchFamily="34" charset="0"/>
            </a:rPr>
            <a:t>customer</a:t>
          </a:r>
          <a:r>
            <a:rPr lang="it-IT" sz="1600" b="1" i="1" dirty="0" smtClean="0">
              <a:latin typeface="Calibri" panose="020F0502020204030204" pitchFamily="34" charset="0"/>
            </a:rPr>
            <a:t> </a:t>
          </a:r>
        </a:p>
        <a:p>
          <a:r>
            <a:rPr lang="it-IT" sz="1600" b="1" i="1" dirty="0" err="1" smtClean="0">
              <a:latin typeface="Calibri" panose="020F0502020204030204" pitchFamily="34" charset="0"/>
            </a:rPr>
            <a:t>view</a:t>
          </a:r>
          <a:endParaRPr lang="it-IT" sz="1600" b="1" i="1" dirty="0">
            <a:latin typeface="Calibri" panose="020F0502020204030204" pitchFamily="34" charset="0"/>
          </a:endParaRPr>
        </a:p>
      </dgm:t>
    </dgm:pt>
    <dgm:pt modelId="{FAD46374-2B48-4751-8E0E-B654B97620BD}" type="parTrans" cxnId="{5DB1AF86-18DA-468F-BCE1-B398FE8A4192}">
      <dgm:prSet/>
      <dgm:spPr/>
      <dgm:t>
        <a:bodyPr/>
        <a:lstStyle/>
        <a:p>
          <a:endParaRPr lang="it-IT"/>
        </a:p>
      </dgm:t>
    </dgm:pt>
    <dgm:pt modelId="{CA862CD8-A015-41CC-A06B-F232C7FBAAFF}" type="sibTrans" cxnId="{5DB1AF86-18DA-468F-BCE1-B398FE8A4192}">
      <dgm:prSet/>
      <dgm:spPr/>
      <dgm:t>
        <a:bodyPr/>
        <a:lstStyle/>
        <a:p>
          <a:endParaRPr lang="it-IT"/>
        </a:p>
      </dgm:t>
    </dgm:pt>
    <dgm:pt modelId="{9C51CDDF-E442-4D48-88A8-5A73CDA89D75}">
      <dgm:prSet phldrT="[Testo]"/>
      <dgm:spPr/>
      <dgm:t>
        <a:bodyPr/>
        <a:lstStyle/>
        <a:p>
          <a:endParaRPr lang="it-IT" dirty="0"/>
        </a:p>
      </dgm:t>
    </dgm:pt>
    <dgm:pt modelId="{12303C6B-B452-48D2-9E23-B3717C4E5F3C}" type="parTrans" cxnId="{FE3ACB3F-B885-4B0B-8746-1CA239DED656}">
      <dgm:prSet/>
      <dgm:spPr/>
      <dgm:t>
        <a:bodyPr/>
        <a:lstStyle/>
        <a:p>
          <a:endParaRPr lang="it-IT"/>
        </a:p>
      </dgm:t>
    </dgm:pt>
    <dgm:pt modelId="{BF47AD4F-F639-46B4-96B3-EB3D1521C0D7}" type="sibTrans" cxnId="{FE3ACB3F-B885-4B0B-8746-1CA239DED656}">
      <dgm:prSet/>
      <dgm:spPr/>
      <dgm:t>
        <a:bodyPr/>
        <a:lstStyle/>
        <a:p>
          <a:endParaRPr lang="it-IT"/>
        </a:p>
      </dgm:t>
    </dgm:pt>
    <dgm:pt modelId="{705C05BC-0A2E-4B2C-8CD2-5386400B6CD8}">
      <dgm:prSet phldrT="[Testo]" custT="1"/>
      <dgm:spPr/>
      <dgm:t>
        <a:bodyPr/>
        <a:lstStyle/>
        <a:p>
          <a:r>
            <a:rPr lang="it-IT" sz="1600" b="1" dirty="0" smtClean="0">
              <a:latin typeface="Calibri" panose="020F0502020204030204" pitchFamily="34" charset="0"/>
            </a:rPr>
            <a:t>Maggiore trasparenza verso i depositanti</a:t>
          </a:r>
          <a:endParaRPr lang="it-IT" sz="1600" b="1" i="1" dirty="0">
            <a:latin typeface="Calibri" panose="020F0502020204030204" pitchFamily="34" charset="0"/>
          </a:endParaRPr>
        </a:p>
      </dgm:t>
    </dgm:pt>
    <dgm:pt modelId="{C558EF1D-E846-4D7C-A835-F28C8214D72C}" type="parTrans" cxnId="{FFCBF028-7F84-40F1-9597-3A1A69E65B40}">
      <dgm:prSet/>
      <dgm:spPr/>
      <dgm:t>
        <a:bodyPr/>
        <a:lstStyle/>
        <a:p>
          <a:endParaRPr lang="it-IT"/>
        </a:p>
      </dgm:t>
    </dgm:pt>
    <dgm:pt modelId="{A6E47E44-4C5C-4394-87AB-F6E97971B860}" type="sibTrans" cxnId="{FFCBF028-7F84-40F1-9597-3A1A69E65B40}">
      <dgm:prSet/>
      <dgm:spPr/>
      <dgm:t>
        <a:bodyPr/>
        <a:lstStyle/>
        <a:p>
          <a:endParaRPr lang="it-IT"/>
        </a:p>
      </dgm:t>
    </dgm:pt>
    <dgm:pt modelId="{BE139A59-CC39-44F3-A619-159C788FF22A}" type="pres">
      <dgm:prSet presAssocID="{2AA3CCCE-14A5-43E5-8D80-4D347EFFC9D2}" presName="Name0" presStyleCnt="0">
        <dgm:presLayoutVars>
          <dgm:chMax val="1"/>
          <dgm:chPref val="1"/>
          <dgm:dir/>
          <dgm:resizeHandles/>
        </dgm:presLayoutVars>
      </dgm:prSet>
      <dgm:spPr/>
      <dgm:t>
        <a:bodyPr/>
        <a:lstStyle/>
        <a:p>
          <a:endParaRPr lang="it-IT"/>
        </a:p>
      </dgm:t>
    </dgm:pt>
    <dgm:pt modelId="{12A09432-A0A5-4A22-A0E0-2AF6E90A74BD}" type="pres">
      <dgm:prSet presAssocID="{D1261A8F-ED90-4062-BEEC-ACACE9D2DE3C}" presName="Parent" presStyleLbl="node1" presStyleIdx="0" presStyleCnt="2">
        <dgm:presLayoutVars>
          <dgm:chMax val="4"/>
          <dgm:chPref val="3"/>
        </dgm:presLayoutVars>
      </dgm:prSet>
      <dgm:spPr/>
      <dgm:t>
        <a:bodyPr/>
        <a:lstStyle/>
        <a:p>
          <a:endParaRPr lang="it-IT"/>
        </a:p>
      </dgm:t>
    </dgm:pt>
    <dgm:pt modelId="{81F42CD7-8971-4EB2-9894-B05A20F714CB}" type="pres">
      <dgm:prSet presAssocID="{E506E40D-19BD-436B-A0C1-5F204095CF15}" presName="Accent" presStyleLbl="node1" presStyleIdx="1" presStyleCnt="2"/>
      <dgm:spPr/>
    </dgm:pt>
    <dgm:pt modelId="{5685CC95-03A8-4B10-8DFE-EA82994DB0E1}" type="pres">
      <dgm:prSet presAssocID="{E506E40D-19BD-436B-A0C1-5F204095CF15}" presName="Image1" presStyleLbl="fgImgPlace1" presStyleIdx="0" presStyleCnt="3"/>
      <dgm:spPr>
        <a:effectLst>
          <a:outerShdw blurRad="50800" dist="38100" dir="2700000" algn="tl" rotWithShape="0">
            <a:prstClr val="black">
              <a:alpha val="40000"/>
            </a:prstClr>
          </a:outerShdw>
        </a:effectLst>
      </dgm:spPr>
    </dgm:pt>
    <dgm:pt modelId="{3F6EA386-B88C-462C-9025-40B8517FE695}" type="pres">
      <dgm:prSet presAssocID="{E506E40D-19BD-436B-A0C1-5F204095CF15}" presName="Child1" presStyleLbl="revTx" presStyleIdx="0" presStyleCnt="3" custLinFactNeighborX="-4115" custLinFactNeighborY="-33728">
        <dgm:presLayoutVars>
          <dgm:chMax val="0"/>
          <dgm:chPref val="0"/>
          <dgm:bulletEnabled val="1"/>
        </dgm:presLayoutVars>
      </dgm:prSet>
      <dgm:spPr/>
      <dgm:t>
        <a:bodyPr/>
        <a:lstStyle/>
        <a:p>
          <a:endParaRPr lang="it-IT"/>
        </a:p>
      </dgm:t>
    </dgm:pt>
    <dgm:pt modelId="{B2DC7F3A-DD88-4A26-85B6-D66450419365}" type="pres">
      <dgm:prSet presAssocID="{C78655F3-B53B-4A52-9A69-CC535F633409}" presName="Image2" presStyleCnt="0"/>
      <dgm:spPr/>
    </dgm:pt>
    <dgm:pt modelId="{01B6D4E5-960F-45EE-A353-751FC254AA68}" type="pres">
      <dgm:prSet presAssocID="{C78655F3-B53B-4A52-9A69-CC535F633409}" presName="Image" presStyleLbl="fgImgPlace1" presStyleIdx="1" presStyleCnt="3"/>
      <dgm:spPr>
        <a:effectLst>
          <a:outerShdw blurRad="50800" dist="38100" dir="2700000" algn="tl" rotWithShape="0">
            <a:prstClr val="black">
              <a:alpha val="40000"/>
            </a:prstClr>
          </a:outerShdw>
        </a:effectLst>
      </dgm:spPr>
    </dgm:pt>
    <dgm:pt modelId="{7297C564-F191-46EE-960D-8E61B264771B}" type="pres">
      <dgm:prSet presAssocID="{C78655F3-B53B-4A52-9A69-CC535F633409}" presName="Child2" presStyleLbl="revTx" presStyleIdx="1" presStyleCnt="3" custLinFactNeighborY="-6090">
        <dgm:presLayoutVars>
          <dgm:chMax val="0"/>
          <dgm:chPref val="0"/>
          <dgm:bulletEnabled val="1"/>
        </dgm:presLayoutVars>
      </dgm:prSet>
      <dgm:spPr/>
      <dgm:t>
        <a:bodyPr/>
        <a:lstStyle/>
        <a:p>
          <a:endParaRPr lang="it-IT"/>
        </a:p>
      </dgm:t>
    </dgm:pt>
    <dgm:pt modelId="{910556AD-E3BC-4E22-A3B6-3700E2EE9AE0}" type="pres">
      <dgm:prSet presAssocID="{705C05BC-0A2E-4B2C-8CD2-5386400B6CD8}" presName="Image3" presStyleCnt="0"/>
      <dgm:spPr/>
    </dgm:pt>
    <dgm:pt modelId="{5003E4A0-4BF9-4D4C-90EE-C90B3722C2BC}" type="pres">
      <dgm:prSet presAssocID="{705C05BC-0A2E-4B2C-8CD2-5386400B6CD8}" presName="Image" presStyleLbl="fgImgPlace1" presStyleIdx="2" presStyleCnt="3"/>
      <dgm:spPr>
        <a:effectLst>
          <a:outerShdw blurRad="50800" dist="38100" dir="2700000" algn="tl" rotWithShape="0">
            <a:prstClr val="black">
              <a:alpha val="40000"/>
            </a:prstClr>
          </a:outerShdw>
        </a:effectLst>
      </dgm:spPr>
      <dgm:t>
        <a:bodyPr/>
        <a:lstStyle/>
        <a:p>
          <a:endParaRPr lang="it-IT"/>
        </a:p>
      </dgm:t>
    </dgm:pt>
    <dgm:pt modelId="{F3BE1A7A-1A15-4E61-A6D6-DB8756CA256A}" type="pres">
      <dgm:prSet presAssocID="{705C05BC-0A2E-4B2C-8CD2-5386400B6CD8}" presName="Child3" presStyleLbl="revTx" presStyleIdx="2" presStyleCnt="3" custScaleX="117043" custLinFactNeighborX="10574" custLinFactNeighborY="9744">
        <dgm:presLayoutVars>
          <dgm:chMax val="0"/>
          <dgm:chPref val="0"/>
          <dgm:bulletEnabled val="1"/>
        </dgm:presLayoutVars>
      </dgm:prSet>
      <dgm:spPr/>
      <dgm:t>
        <a:bodyPr/>
        <a:lstStyle/>
        <a:p>
          <a:endParaRPr lang="it-IT"/>
        </a:p>
      </dgm:t>
    </dgm:pt>
  </dgm:ptLst>
  <dgm:cxnLst>
    <dgm:cxn modelId="{5DB1AF86-18DA-468F-BCE1-B398FE8A4192}" srcId="{D1261A8F-ED90-4062-BEEC-ACACE9D2DE3C}" destId="{C78655F3-B53B-4A52-9A69-CC535F633409}" srcOrd="1" destOrd="0" parTransId="{FAD46374-2B48-4751-8E0E-B654B97620BD}" sibTransId="{CA862CD8-A015-41CC-A06B-F232C7FBAAFF}"/>
    <dgm:cxn modelId="{FE3ACB3F-B885-4B0B-8746-1CA239DED656}" srcId="{2AA3CCCE-14A5-43E5-8D80-4D347EFFC9D2}" destId="{9C51CDDF-E442-4D48-88A8-5A73CDA89D75}" srcOrd="1" destOrd="0" parTransId="{12303C6B-B452-48D2-9E23-B3717C4E5F3C}" sibTransId="{BF47AD4F-F639-46B4-96B3-EB3D1521C0D7}"/>
    <dgm:cxn modelId="{FFCBF028-7F84-40F1-9597-3A1A69E65B40}" srcId="{D1261A8F-ED90-4062-BEEC-ACACE9D2DE3C}" destId="{705C05BC-0A2E-4B2C-8CD2-5386400B6CD8}" srcOrd="2" destOrd="0" parTransId="{C558EF1D-E846-4D7C-A835-F28C8214D72C}" sibTransId="{A6E47E44-4C5C-4394-87AB-F6E97971B860}"/>
    <dgm:cxn modelId="{AEABBCEB-F6AE-489C-8B90-5853525F6828}" type="presOf" srcId="{D1261A8F-ED90-4062-BEEC-ACACE9D2DE3C}" destId="{12A09432-A0A5-4A22-A0E0-2AF6E90A74BD}" srcOrd="0" destOrd="0" presId="urn:microsoft.com/office/officeart/2011/layout/RadialPictureList"/>
    <dgm:cxn modelId="{BBA8AEC5-3319-4ECE-9060-C565D538BB73}" type="presOf" srcId="{705C05BC-0A2E-4B2C-8CD2-5386400B6CD8}" destId="{F3BE1A7A-1A15-4E61-A6D6-DB8756CA256A}" srcOrd="0" destOrd="0" presId="urn:microsoft.com/office/officeart/2011/layout/RadialPictureList"/>
    <dgm:cxn modelId="{05B92A59-97A7-41EE-9F1D-521C4F6C8DAE}" type="presOf" srcId="{2AA3CCCE-14A5-43E5-8D80-4D347EFFC9D2}" destId="{BE139A59-CC39-44F3-A619-159C788FF22A}" srcOrd="0" destOrd="0" presId="urn:microsoft.com/office/officeart/2011/layout/RadialPictureList"/>
    <dgm:cxn modelId="{10534988-2D7A-4FAC-AE82-ED4A18DBBAAF}" type="presOf" srcId="{E506E40D-19BD-436B-A0C1-5F204095CF15}" destId="{3F6EA386-B88C-462C-9025-40B8517FE695}" srcOrd="0" destOrd="0" presId="urn:microsoft.com/office/officeart/2011/layout/RadialPictureList"/>
    <dgm:cxn modelId="{33D6BCD2-745E-414E-A47C-2BB64C88419B}" type="presOf" srcId="{C78655F3-B53B-4A52-9A69-CC535F633409}" destId="{7297C564-F191-46EE-960D-8E61B264771B}" srcOrd="0" destOrd="0" presId="urn:microsoft.com/office/officeart/2011/layout/RadialPictureList"/>
    <dgm:cxn modelId="{735C58FD-4F29-4933-A3BF-9294E849008B}" srcId="{2AA3CCCE-14A5-43E5-8D80-4D347EFFC9D2}" destId="{D1261A8F-ED90-4062-BEEC-ACACE9D2DE3C}" srcOrd="0" destOrd="0" parTransId="{4C831BB8-B8BB-4185-84A1-1B152E2E5A19}" sibTransId="{51F4DCAA-D69A-4559-A25B-9275F1232AA5}"/>
    <dgm:cxn modelId="{F692E273-E390-402C-9160-0098D97C8232}" srcId="{D1261A8F-ED90-4062-BEEC-ACACE9D2DE3C}" destId="{E506E40D-19BD-436B-A0C1-5F204095CF15}" srcOrd="0" destOrd="0" parTransId="{40C4EF0E-5F15-44E7-B37C-A962457631CD}" sibTransId="{9DE35ABD-1C09-44E1-BF17-40E4DF951925}"/>
    <dgm:cxn modelId="{E359693A-71B8-4CBD-AE93-574F141A9ED4}" type="presParOf" srcId="{BE139A59-CC39-44F3-A619-159C788FF22A}" destId="{12A09432-A0A5-4A22-A0E0-2AF6E90A74BD}" srcOrd="0" destOrd="0" presId="urn:microsoft.com/office/officeart/2011/layout/RadialPictureList"/>
    <dgm:cxn modelId="{892D25D2-6F1D-4C83-9526-1DFB7FA14BB3}" type="presParOf" srcId="{BE139A59-CC39-44F3-A619-159C788FF22A}" destId="{81F42CD7-8971-4EB2-9894-B05A20F714CB}" srcOrd="1" destOrd="0" presId="urn:microsoft.com/office/officeart/2011/layout/RadialPictureList"/>
    <dgm:cxn modelId="{72AA67DD-34B8-4261-971E-D0FE6565628D}" type="presParOf" srcId="{BE139A59-CC39-44F3-A619-159C788FF22A}" destId="{5685CC95-03A8-4B10-8DFE-EA82994DB0E1}" srcOrd="2" destOrd="0" presId="urn:microsoft.com/office/officeart/2011/layout/RadialPictureList"/>
    <dgm:cxn modelId="{73919E0A-BA83-4362-885E-93E705E7EA85}" type="presParOf" srcId="{BE139A59-CC39-44F3-A619-159C788FF22A}" destId="{3F6EA386-B88C-462C-9025-40B8517FE695}" srcOrd="3" destOrd="0" presId="urn:microsoft.com/office/officeart/2011/layout/RadialPictureList"/>
    <dgm:cxn modelId="{CDEFD790-B155-42DA-A71A-5D6FFCED60A8}" type="presParOf" srcId="{BE139A59-CC39-44F3-A619-159C788FF22A}" destId="{B2DC7F3A-DD88-4A26-85B6-D66450419365}" srcOrd="4" destOrd="0" presId="urn:microsoft.com/office/officeart/2011/layout/RadialPictureList"/>
    <dgm:cxn modelId="{DE5E52BD-E717-4AFA-8D4F-95DD6CA932EA}" type="presParOf" srcId="{B2DC7F3A-DD88-4A26-85B6-D66450419365}" destId="{01B6D4E5-960F-45EE-A353-751FC254AA68}" srcOrd="0" destOrd="0" presId="urn:microsoft.com/office/officeart/2011/layout/RadialPictureList"/>
    <dgm:cxn modelId="{C1582383-D52B-4157-983F-85C0C05F483B}" type="presParOf" srcId="{BE139A59-CC39-44F3-A619-159C788FF22A}" destId="{7297C564-F191-46EE-960D-8E61B264771B}" srcOrd="5" destOrd="0" presId="urn:microsoft.com/office/officeart/2011/layout/RadialPictureList"/>
    <dgm:cxn modelId="{BBDD7698-E146-4BA9-97A3-618A41873D2D}" type="presParOf" srcId="{BE139A59-CC39-44F3-A619-159C788FF22A}" destId="{910556AD-E3BC-4E22-A3B6-3700E2EE9AE0}" srcOrd="6" destOrd="0" presId="urn:microsoft.com/office/officeart/2011/layout/RadialPictureList"/>
    <dgm:cxn modelId="{53D6BAEA-3D35-4C60-8DF3-826C70F7C86C}" type="presParOf" srcId="{910556AD-E3BC-4E22-A3B6-3700E2EE9AE0}" destId="{5003E4A0-4BF9-4D4C-90EE-C90B3722C2BC}" srcOrd="0" destOrd="0" presId="urn:microsoft.com/office/officeart/2011/layout/RadialPictureList"/>
    <dgm:cxn modelId="{5592C5F9-8DC7-4687-8FD9-846014633CF6}" type="presParOf" srcId="{BE139A59-CC39-44F3-A619-159C788FF22A}" destId="{F3BE1A7A-1A15-4E61-A6D6-DB8756CA256A}"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44D800-C7A9-4031-984D-91349BD907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6B067B1C-F969-4202-96C2-4C89CDD6A03D}">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altLang="it-IT" sz="1600" dirty="0" smtClean="0">
              <a:solidFill>
                <a:prstClr val="black"/>
              </a:solidFill>
              <a:latin typeface="Calibri" panose="020F0502020204030204" pitchFamily="34" charset="0"/>
            </a:rPr>
            <a:t>Contribuzioni </a:t>
          </a:r>
          <a:r>
            <a:rPr lang="it-IT" altLang="it-IT" sz="1600" b="1" dirty="0" smtClean="0">
              <a:solidFill>
                <a:srgbClr val="C00000"/>
              </a:solidFill>
              <a:latin typeface="Calibri" panose="020F0502020204030204" pitchFamily="34" charset="0"/>
            </a:rPr>
            <a:t>ordinarie</a:t>
          </a:r>
          <a:r>
            <a:rPr lang="it-IT" altLang="it-IT" sz="1600" b="0" dirty="0" smtClean="0">
              <a:solidFill>
                <a:srgbClr val="C00000"/>
              </a:solidFill>
              <a:latin typeface="Calibri" panose="020F0502020204030204" pitchFamily="34" charset="0"/>
            </a:rPr>
            <a:t> </a:t>
          </a:r>
          <a:r>
            <a:rPr lang="it-IT" altLang="it-IT" sz="1600" b="0" dirty="0" smtClean="0">
              <a:solidFill>
                <a:schemeClr val="tx1"/>
              </a:solidFill>
              <a:latin typeface="Calibri" panose="020F0502020204030204" pitchFamily="34" charset="0"/>
            </a:rPr>
            <a:t>(ex-ante)</a:t>
          </a:r>
          <a:endParaRPr lang="it-IT" sz="1600" b="0" dirty="0">
            <a:solidFill>
              <a:schemeClr val="tx1"/>
            </a:solidFill>
          </a:endParaRPr>
        </a:p>
      </dgm:t>
    </dgm:pt>
    <dgm:pt modelId="{DDF18E2E-7E96-4BDF-A5D7-6E778F9E0B5A}" type="parTrans" cxnId="{C0C58CA8-F201-482B-B481-69CAB4FDDA9B}">
      <dgm:prSet/>
      <dgm:spPr/>
      <dgm:t>
        <a:bodyPr/>
        <a:lstStyle/>
        <a:p>
          <a:endParaRPr lang="it-IT"/>
        </a:p>
      </dgm:t>
    </dgm:pt>
    <dgm:pt modelId="{4BC931AA-15EF-4822-878E-684A4DD10660}" type="sibTrans" cxnId="{C0C58CA8-F201-482B-B481-69CAB4FDDA9B}">
      <dgm:prSet/>
      <dgm:spPr/>
      <dgm:t>
        <a:bodyPr/>
        <a:lstStyle/>
        <a:p>
          <a:endParaRPr lang="it-IT"/>
        </a:p>
      </dgm:t>
    </dgm:pt>
    <dgm:pt modelId="{C1544FA4-105A-4A33-927C-E162C1C0772E}">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altLang="it-IT" sz="1600" dirty="0" smtClean="0">
              <a:solidFill>
                <a:prstClr val="black"/>
              </a:solidFill>
              <a:latin typeface="Calibri" panose="020F0502020204030204" pitchFamily="34" charset="0"/>
            </a:rPr>
            <a:t>contribuzioni </a:t>
          </a:r>
          <a:r>
            <a:rPr lang="it-IT" altLang="it-IT" sz="1600" b="1" dirty="0" smtClean="0">
              <a:solidFill>
                <a:srgbClr val="C00000"/>
              </a:solidFill>
              <a:latin typeface="Calibri" panose="020F0502020204030204" pitchFamily="34" charset="0"/>
            </a:rPr>
            <a:t>straordinarie           </a:t>
          </a:r>
          <a:r>
            <a:rPr lang="it-IT" altLang="it-IT" sz="1600" dirty="0" smtClean="0">
              <a:solidFill>
                <a:srgbClr val="C00000"/>
              </a:solidFill>
              <a:latin typeface="Calibri" panose="020F0502020204030204" pitchFamily="34" charset="0"/>
            </a:rPr>
            <a:t> </a:t>
          </a:r>
          <a:r>
            <a:rPr lang="it-IT" altLang="it-IT" sz="1600" dirty="0" smtClean="0">
              <a:solidFill>
                <a:prstClr val="black"/>
              </a:solidFill>
              <a:latin typeface="Calibri" panose="020F0502020204030204" pitchFamily="34" charset="0"/>
            </a:rPr>
            <a:t>(ex-post)</a:t>
          </a:r>
          <a:endParaRPr lang="it-IT" sz="1600" dirty="0">
            <a:solidFill>
              <a:prstClr val="black"/>
            </a:solidFill>
            <a:latin typeface="Calibri" panose="020F0502020204030204" pitchFamily="34" charset="0"/>
          </a:endParaRPr>
        </a:p>
      </dgm:t>
    </dgm:pt>
    <dgm:pt modelId="{9EC49160-360D-4EF3-933F-E1DF2A3278FD}" type="parTrans" cxnId="{30FE543E-0BC7-4798-A9F7-F32A16EE1668}">
      <dgm:prSet/>
      <dgm:spPr/>
      <dgm:t>
        <a:bodyPr/>
        <a:lstStyle/>
        <a:p>
          <a:endParaRPr lang="it-IT"/>
        </a:p>
      </dgm:t>
    </dgm:pt>
    <dgm:pt modelId="{F7CD2DCD-9A40-452D-9387-57EB921A0C83}" type="sibTrans" cxnId="{30FE543E-0BC7-4798-A9F7-F32A16EE1668}">
      <dgm:prSet/>
      <dgm:spPr/>
      <dgm:t>
        <a:bodyPr/>
        <a:lstStyle/>
        <a:p>
          <a:endParaRPr lang="it-IT"/>
        </a:p>
      </dgm:t>
    </dgm:pt>
    <dgm:pt modelId="{ECFF6A90-BA15-4871-A154-57165898A0CB}">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altLang="it-IT" sz="1600" b="1" dirty="0" smtClean="0">
              <a:solidFill>
                <a:srgbClr val="C00000"/>
              </a:solidFill>
              <a:latin typeface="Calibri" panose="020F0502020204030204" pitchFamily="34" charset="0"/>
            </a:rPr>
            <a:t>Altre fonti </a:t>
          </a:r>
          <a:r>
            <a:rPr lang="it-IT" altLang="it-IT" sz="1600" dirty="0" smtClean="0">
              <a:solidFill>
                <a:prstClr val="black"/>
              </a:solidFill>
              <a:latin typeface="Calibri" panose="020F0502020204030204" pitchFamily="34" charset="0"/>
            </a:rPr>
            <a:t>di finanziamento</a:t>
          </a:r>
          <a:endParaRPr lang="it-IT" sz="1600" dirty="0"/>
        </a:p>
      </dgm:t>
    </dgm:pt>
    <dgm:pt modelId="{016443D2-DB4C-4AE1-A336-364A49F86D97}" type="parTrans" cxnId="{2F7E0D69-A044-4F4B-AA16-0407A3547661}">
      <dgm:prSet/>
      <dgm:spPr/>
      <dgm:t>
        <a:bodyPr/>
        <a:lstStyle/>
        <a:p>
          <a:endParaRPr lang="it-IT"/>
        </a:p>
      </dgm:t>
    </dgm:pt>
    <dgm:pt modelId="{E58D1E61-8747-4304-BB09-57E0E4B6B122}" type="sibTrans" cxnId="{2F7E0D69-A044-4F4B-AA16-0407A3547661}">
      <dgm:prSet/>
      <dgm:spPr/>
      <dgm:t>
        <a:bodyPr/>
        <a:lstStyle/>
        <a:p>
          <a:endParaRPr lang="it-IT"/>
        </a:p>
      </dgm:t>
    </dgm:pt>
    <dgm:pt modelId="{1EFB19C5-593A-4739-BA02-6CBD246D913C}">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sz="1600" dirty="0" smtClean="0">
              <a:solidFill>
                <a:schemeClr val="tx1"/>
              </a:solidFill>
              <a:latin typeface="Calibri" panose="020F0502020204030204" pitchFamily="34" charset="0"/>
            </a:rPr>
            <a:t>Contribuzioni </a:t>
          </a:r>
          <a:r>
            <a:rPr lang="it-IT" sz="1600" b="1" dirty="0" smtClean="0">
              <a:solidFill>
                <a:srgbClr val="C00000"/>
              </a:solidFill>
              <a:latin typeface="Calibri" panose="020F0502020204030204" pitchFamily="34" charset="0"/>
            </a:rPr>
            <a:t>aggiuntive</a:t>
          </a:r>
          <a:endParaRPr lang="it-IT" sz="1600" b="1" dirty="0">
            <a:solidFill>
              <a:srgbClr val="C00000"/>
            </a:solidFill>
            <a:latin typeface="Calibri" panose="020F0502020204030204" pitchFamily="34" charset="0"/>
          </a:endParaRPr>
        </a:p>
      </dgm:t>
    </dgm:pt>
    <dgm:pt modelId="{FD0E7484-A7AA-485B-A39B-7C8C5D9EF57B}" type="parTrans" cxnId="{209D43DF-0AD8-4683-8E07-19D82B943514}">
      <dgm:prSet/>
      <dgm:spPr/>
      <dgm:t>
        <a:bodyPr/>
        <a:lstStyle/>
        <a:p>
          <a:endParaRPr lang="it-IT"/>
        </a:p>
      </dgm:t>
    </dgm:pt>
    <dgm:pt modelId="{AD76368E-7D6D-47AF-AE9F-C42184C711B8}" type="sibTrans" cxnId="{209D43DF-0AD8-4683-8E07-19D82B943514}">
      <dgm:prSet/>
      <dgm:spPr/>
      <dgm:t>
        <a:bodyPr/>
        <a:lstStyle/>
        <a:p>
          <a:endParaRPr lang="it-IT"/>
        </a:p>
      </dgm:t>
    </dgm:pt>
    <dgm:pt modelId="{61390AC4-CD2B-4E2B-A115-6373CFDF5E2B}">
      <dgm:prSet phldrT="[Testo]" custT="1"/>
      <dgm:spPr>
        <a:solidFill>
          <a:schemeClr val="accent2">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it-IT" sz="1600" b="1" i="1" dirty="0" err="1" smtClean="0">
              <a:solidFill>
                <a:prstClr val="black"/>
              </a:solidFill>
              <a:latin typeface="Calibri" panose="020F0502020204030204" pitchFamily="34" charset="0"/>
            </a:rPr>
            <a:t>Mutual</a:t>
          </a:r>
          <a:r>
            <a:rPr lang="it-IT" sz="1600" b="1" i="1" dirty="0" smtClean="0">
              <a:solidFill>
                <a:prstClr val="black"/>
              </a:solidFill>
              <a:latin typeface="Calibri" panose="020F0502020204030204" pitchFamily="34" charset="0"/>
            </a:rPr>
            <a:t> </a:t>
          </a:r>
          <a:r>
            <a:rPr lang="it-IT" sz="1600" b="1" i="1" dirty="0" err="1" smtClean="0">
              <a:solidFill>
                <a:prstClr val="black"/>
              </a:solidFill>
              <a:latin typeface="Calibri" panose="020F0502020204030204" pitchFamily="34" charset="0"/>
            </a:rPr>
            <a:t>borrowing</a:t>
          </a:r>
          <a:r>
            <a:rPr lang="it-IT" sz="1600" b="1" i="1" dirty="0" smtClean="0">
              <a:solidFill>
                <a:prstClr val="black"/>
              </a:solidFill>
              <a:latin typeface="Calibri" panose="020F0502020204030204" pitchFamily="34" charset="0"/>
            </a:rPr>
            <a:t> </a:t>
          </a:r>
          <a:r>
            <a:rPr lang="it-IT" sz="1600" dirty="0" smtClean="0">
              <a:solidFill>
                <a:prstClr val="black"/>
              </a:solidFill>
              <a:latin typeface="Calibri" panose="020F0502020204030204" pitchFamily="34" charset="0"/>
            </a:rPr>
            <a:t>volontario</a:t>
          </a:r>
          <a:endParaRPr lang="it-IT" sz="1600" dirty="0">
            <a:solidFill>
              <a:prstClr val="black"/>
            </a:solidFill>
            <a:latin typeface="Calibri" panose="020F0502020204030204" pitchFamily="34" charset="0"/>
          </a:endParaRPr>
        </a:p>
      </dgm:t>
    </dgm:pt>
    <dgm:pt modelId="{3A475482-5625-41F7-BEA8-1832772A33C1}" type="parTrans" cxnId="{532BE350-03E0-4867-9592-5CD4508BF892}">
      <dgm:prSet/>
      <dgm:spPr/>
      <dgm:t>
        <a:bodyPr/>
        <a:lstStyle/>
        <a:p>
          <a:endParaRPr lang="it-IT"/>
        </a:p>
      </dgm:t>
    </dgm:pt>
    <dgm:pt modelId="{71BE2D07-5342-4783-88E7-8807A7189E84}" type="sibTrans" cxnId="{532BE350-03E0-4867-9592-5CD4508BF892}">
      <dgm:prSet/>
      <dgm:spPr/>
      <dgm:t>
        <a:bodyPr/>
        <a:lstStyle/>
        <a:p>
          <a:endParaRPr lang="it-IT"/>
        </a:p>
      </dgm:t>
    </dgm:pt>
    <dgm:pt modelId="{3C2EF775-58A7-4FDA-8139-542CE76F3C68}" type="pres">
      <dgm:prSet presAssocID="{7644D800-C7A9-4031-984D-91349BD907C0}" presName="Name0" presStyleCnt="0">
        <dgm:presLayoutVars>
          <dgm:chMax val="7"/>
          <dgm:chPref val="7"/>
          <dgm:dir/>
        </dgm:presLayoutVars>
      </dgm:prSet>
      <dgm:spPr/>
      <dgm:t>
        <a:bodyPr/>
        <a:lstStyle/>
        <a:p>
          <a:endParaRPr lang="it-IT"/>
        </a:p>
      </dgm:t>
    </dgm:pt>
    <dgm:pt modelId="{EFAF32C9-D938-4BB0-8BE5-1F37CB1D713D}" type="pres">
      <dgm:prSet presAssocID="{7644D800-C7A9-4031-984D-91349BD907C0}" presName="Name1" presStyleCnt="0"/>
      <dgm:spPr/>
    </dgm:pt>
    <dgm:pt modelId="{2ABB5E5B-522A-4974-8FEE-677FA99D236A}" type="pres">
      <dgm:prSet presAssocID="{7644D800-C7A9-4031-984D-91349BD907C0}" presName="cycle" presStyleCnt="0"/>
      <dgm:spPr/>
    </dgm:pt>
    <dgm:pt modelId="{FF716819-4C4A-405C-B9A7-0ADEF6EB4BB5}" type="pres">
      <dgm:prSet presAssocID="{7644D800-C7A9-4031-984D-91349BD907C0}" presName="srcNode" presStyleLbl="node1" presStyleIdx="0" presStyleCnt="5"/>
      <dgm:spPr/>
    </dgm:pt>
    <dgm:pt modelId="{3F363538-920E-4110-8D23-55531E40F955}" type="pres">
      <dgm:prSet presAssocID="{7644D800-C7A9-4031-984D-91349BD907C0}" presName="conn" presStyleLbl="parChTrans1D2" presStyleIdx="0" presStyleCnt="1"/>
      <dgm:spPr/>
      <dgm:t>
        <a:bodyPr/>
        <a:lstStyle/>
        <a:p>
          <a:endParaRPr lang="it-IT"/>
        </a:p>
      </dgm:t>
    </dgm:pt>
    <dgm:pt modelId="{12095514-9C76-4E98-82AB-24FA7CDC4199}" type="pres">
      <dgm:prSet presAssocID="{7644D800-C7A9-4031-984D-91349BD907C0}" presName="extraNode" presStyleLbl="node1" presStyleIdx="0" presStyleCnt="5"/>
      <dgm:spPr/>
    </dgm:pt>
    <dgm:pt modelId="{766B03B9-F010-4D4C-B19D-1C35A33F0675}" type="pres">
      <dgm:prSet presAssocID="{7644D800-C7A9-4031-984D-91349BD907C0}" presName="dstNode" presStyleLbl="node1" presStyleIdx="0" presStyleCnt="5"/>
      <dgm:spPr/>
    </dgm:pt>
    <dgm:pt modelId="{E6ED8C8F-3B5D-49AA-8F9B-ED026082473F}" type="pres">
      <dgm:prSet presAssocID="{6B067B1C-F969-4202-96C2-4C89CDD6A03D}" presName="text_1" presStyleLbl="node1" presStyleIdx="0" presStyleCnt="5" custScaleY="68317">
        <dgm:presLayoutVars>
          <dgm:bulletEnabled val="1"/>
        </dgm:presLayoutVars>
      </dgm:prSet>
      <dgm:spPr/>
      <dgm:t>
        <a:bodyPr/>
        <a:lstStyle/>
        <a:p>
          <a:endParaRPr lang="it-IT"/>
        </a:p>
      </dgm:t>
    </dgm:pt>
    <dgm:pt modelId="{C150353E-4799-4C6A-814C-FF162717B626}" type="pres">
      <dgm:prSet presAssocID="{6B067B1C-F969-4202-96C2-4C89CDD6A03D}" presName="accent_1" presStyleCnt="0"/>
      <dgm:spPr/>
    </dgm:pt>
    <dgm:pt modelId="{DCCE49A7-44B5-4BCB-B820-0F730FE7618C}" type="pres">
      <dgm:prSet presAssocID="{6B067B1C-F969-4202-96C2-4C89CDD6A03D}" presName="accentRepeatNode" presStyleLbl="solidFgAcc1" presStyleIdx="0" presStyleCnt="5"/>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pt>
    <dgm:pt modelId="{AEB9D879-2682-485F-91FB-4F770959D11A}" type="pres">
      <dgm:prSet presAssocID="{1EFB19C5-593A-4739-BA02-6CBD246D913C}" presName="text_2" presStyleLbl="node1" presStyleIdx="1" presStyleCnt="5">
        <dgm:presLayoutVars>
          <dgm:bulletEnabled val="1"/>
        </dgm:presLayoutVars>
      </dgm:prSet>
      <dgm:spPr/>
      <dgm:t>
        <a:bodyPr/>
        <a:lstStyle/>
        <a:p>
          <a:endParaRPr lang="it-IT"/>
        </a:p>
      </dgm:t>
    </dgm:pt>
    <dgm:pt modelId="{D654764F-AFE3-4457-BEF8-9EE16BFF91B1}" type="pres">
      <dgm:prSet presAssocID="{1EFB19C5-593A-4739-BA02-6CBD246D913C}" presName="accent_2" presStyleCnt="0"/>
      <dgm:spPr/>
    </dgm:pt>
    <dgm:pt modelId="{CE5F85CD-F835-4DEB-B3FB-EC0DDB9901E3}" type="pres">
      <dgm:prSet presAssocID="{1EFB19C5-593A-4739-BA02-6CBD246D913C}" presName="accentRepeatNode" presStyleLbl="solidFgAcc1" presStyleIdx="1" presStyleCnt="5"/>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t>
        <a:bodyPr/>
        <a:lstStyle/>
        <a:p>
          <a:endParaRPr lang="it-IT"/>
        </a:p>
      </dgm:t>
    </dgm:pt>
    <dgm:pt modelId="{57C3385A-BD32-41E6-AE62-97B3B24BA0DC}" type="pres">
      <dgm:prSet presAssocID="{C1544FA4-105A-4A33-927C-E162C1C0772E}" presName="text_3" presStyleLbl="node1" presStyleIdx="2" presStyleCnt="5">
        <dgm:presLayoutVars>
          <dgm:bulletEnabled val="1"/>
        </dgm:presLayoutVars>
      </dgm:prSet>
      <dgm:spPr/>
      <dgm:t>
        <a:bodyPr/>
        <a:lstStyle/>
        <a:p>
          <a:endParaRPr lang="it-IT"/>
        </a:p>
      </dgm:t>
    </dgm:pt>
    <dgm:pt modelId="{7A9314B6-5E15-4EB9-A0A4-45F3E3040CBE}" type="pres">
      <dgm:prSet presAssocID="{C1544FA4-105A-4A33-927C-E162C1C0772E}" presName="accent_3" presStyleCnt="0"/>
      <dgm:spPr/>
    </dgm:pt>
    <dgm:pt modelId="{6B4D2A11-5D1E-4089-9F39-12EC2D7A22B5}" type="pres">
      <dgm:prSet presAssocID="{C1544FA4-105A-4A33-927C-E162C1C0772E}" presName="accentRepeatNode" presStyleLbl="solidFgAcc1" presStyleIdx="2" presStyleCnt="5"/>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pt>
    <dgm:pt modelId="{3F3D4E56-991C-4908-9514-C64D48F50347}" type="pres">
      <dgm:prSet presAssocID="{ECFF6A90-BA15-4871-A154-57165898A0CB}" presName="text_4" presStyleLbl="node1" presStyleIdx="3" presStyleCnt="5">
        <dgm:presLayoutVars>
          <dgm:bulletEnabled val="1"/>
        </dgm:presLayoutVars>
      </dgm:prSet>
      <dgm:spPr/>
      <dgm:t>
        <a:bodyPr/>
        <a:lstStyle/>
        <a:p>
          <a:endParaRPr lang="it-IT"/>
        </a:p>
      </dgm:t>
    </dgm:pt>
    <dgm:pt modelId="{2B21473D-4AAB-4B80-AE8B-0887A3BA2089}" type="pres">
      <dgm:prSet presAssocID="{ECFF6A90-BA15-4871-A154-57165898A0CB}" presName="accent_4" presStyleCnt="0"/>
      <dgm:spPr/>
    </dgm:pt>
    <dgm:pt modelId="{4A980150-66ED-4132-9D21-CEEA133DF84B}" type="pres">
      <dgm:prSet presAssocID="{ECFF6A90-BA15-4871-A154-57165898A0CB}" presName="accentRepeatNode" presStyleLbl="solidFgAcc1" presStyleIdx="3" presStyleCnt="5"/>
      <dgm:spPr>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dgm:spPr>
    </dgm:pt>
    <dgm:pt modelId="{0EB12AF7-198D-4905-B874-4AD9C3E4A18F}" type="pres">
      <dgm:prSet presAssocID="{61390AC4-CD2B-4E2B-A115-6373CFDF5E2B}" presName="text_5" presStyleLbl="node1" presStyleIdx="4" presStyleCnt="5">
        <dgm:presLayoutVars>
          <dgm:bulletEnabled val="1"/>
        </dgm:presLayoutVars>
      </dgm:prSet>
      <dgm:spPr/>
      <dgm:t>
        <a:bodyPr/>
        <a:lstStyle/>
        <a:p>
          <a:endParaRPr lang="it-IT"/>
        </a:p>
      </dgm:t>
    </dgm:pt>
    <dgm:pt modelId="{74FE732A-FD4B-4E8E-B15C-CE7A7C997B6D}" type="pres">
      <dgm:prSet presAssocID="{61390AC4-CD2B-4E2B-A115-6373CFDF5E2B}" presName="accent_5" presStyleCnt="0"/>
      <dgm:spPr/>
    </dgm:pt>
    <dgm:pt modelId="{D1C12FB7-C6BF-43D7-A3BD-2FD55A0F8A94}" type="pres">
      <dgm:prSet presAssocID="{61390AC4-CD2B-4E2B-A115-6373CFDF5E2B}" presName="accentRepeatNode" presStyleLbl="solidFgAcc1" presStyleIdx="4" presStyleCnt="5"/>
      <dgm:spPr>
        <a:solidFill>
          <a:schemeClr val="accent4">
            <a:lumMod val="40000"/>
            <a:lumOff val="60000"/>
          </a:schemeClr>
        </a:solidFill>
        <a:ln>
          <a:solidFill>
            <a:schemeClr val="accent4">
              <a:lumMod val="75000"/>
            </a:schemeClr>
          </a:solidFill>
        </a:ln>
        <a:effectLst>
          <a:outerShdw blurRad="50800" dist="38100" dir="2700000" algn="tl" rotWithShape="0">
            <a:prstClr val="black">
              <a:alpha val="40000"/>
            </a:prstClr>
          </a:outerShdw>
        </a:effectLst>
      </dgm:spPr>
      <dgm:t>
        <a:bodyPr/>
        <a:lstStyle/>
        <a:p>
          <a:endParaRPr lang="it-IT"/>
        </a:p>
      </dgm:t>
    </dgm:pt>
  </dgm:ptLst>
  <dgm:cxnLst>
    <dgm:cxn modelId="{C0C58CA8-F201-482B-B481-69CAB4FDDA9B}" srcId="{7644D800-C7A9-4031-984D-91349BD907C0}" destId="{6B067B1C-F969-4202-96C2-4C89CDD6A03D}" srcOrd="0" destOrd="0" parTransId="{DDF18E2E-7E96-4BDF-A5D7-6E778F9E0B5A}" sibTransId="{4BC931AA-15EF-4822-878E-684A4DD10660}"/>
    <dgm:cxn modelId="{BD0FD344-B725-4489-8C52-7E97724435ED}" type="presOf" srcId="{1EFB19C5-593A-4739-BA02-6CBD246D913C}" destId="{AEB9D879-2682-485F-91FB-4F770959D11A}" srcOrd="0" destOrd="0" presId="urn:microsoft.com/office/officeart/2008/layout/VerticalCurvedList"/>
    <dgm:cxn modelId="{86515006-9227-494C-A1CD-6C421843A4B9}" type="presOf" srcId="{61390AC4-CD2B-4E2B-A115-6373CFDF5E2B}" destId="{0EB12AF7-198D-4905-B874-4AD9C3E4A18F}" srcOrd="0" destOrd="0" presId="urn:microsoft.com/office/officeart/2008/layout/VerticalCurvedList"/>
    <dgm:cxn modelId="{30FE543E-0BC7-4798-A9F7-F32A16EE1668}" srcId="{7644D800-C7A9-4031-984D-91349BD907C0}" destId="{C1544FA4-105A-4A33-927C-E162C1C0772E}" srcOrd="2" destOrd="0" parTransId="{9EC49160-360D-4EF3-933F-E1DF2A3278FD}" sibTransId="{F7CD2DCD-9A40-452D-9387-57EB921A0C83}"/>
    <dgm:cxn modelId="{450F61E5-BD95-4E08-B513-242B7BFD4DA1}" type="presOf" srcId="{7644D800-C7A9-4031-984D-91349BD907C0}" destId="{3C2EF775-58A7-4FDA-8139-542CE76F3C68}" srcOrd="0" destOrd="0" presId="urn:microsoft.com/office/officeart/2008/layout/VerticalCurvedList"/>
    <dgm:cxn modelId="{FC96D9C2-11A9-44EA-AEC0-46CB75EAED75}" type="presOf" srcId="{C1544FA4-105A-4A33-927C-E162C1C0772E}" destId="{57C3385A-BD32-41E6-AE62-97B3B24BA0DC}" srcOrd="0" destOrd="0" presId="urn:microsoft.com/office/officeart/2008/layout/VerticalCurvedList"/>
    <dgm:cxn modelId="{922E5B4E-60D2-4A14-80D3-1F00F18D91DA}" type="presOf" srcId="{4BC931AA-15EF-4822-878E-684A4DD10660}" destId="{3F363538-920E-4110-8D23-55531E40F955}" srcOrd="0" destOrd="0" presId="urn:microsoft.com/office/officeart/2008/layout/VerticalCurvedList"/>
    <dgm:cxn modelId="{E6CA4049-36C0-4434-9120-B74D27EC414F}" type="presOf" srcId="{6B067B1C-F969-4202-96C2-4C89CDD6A03D}" destId="{E6ED8C8F-3B5D-49AA-8F9B-ED026082473F}" srcOrd="0" destOrd="0" presId="urn:microsoft.com/office/officeart/2008/layout/VerticalCurvedList"/>
    <dgm:cxn modelId="{209D43DF-0AD8-4683-8E07-19D82B943514}" srcId="{7644D800-C7A9-4031-984D-91349BD907C0}" destId="{1EFB19C5-593A-4739-BA02-6CBD246D913C}" srcOrd="1" destOrd="0" parTransId="{FD0E7484-A7AA-485B-A39B-7C8C5D9EF57B}" sibTransId="{AD76368E-7D6D-47AF-AE9F-C42184C711B8}"/>
    <dgm:cxn modelId="{2F7E0D69-A044-4F4B-AA16-0407A3547661}" srcId="{7644D800-C7A9-4031-984D-91349BD907C0}" destId="{ECFF6A90-BA15-4871-A154-57165898A0CB}" srcOrd="3" destOrd="0" parTransId="{016443D2-DB4C-4AE1-A336-364A49F86D97}" sibTransId="{E58D1E61-8747-4304-BB09-57E0E4B6B122}"/>
    <dgm:cxn modelId="{532BE350-03E0-4867-9592-5CD4508BF892}" srcId="{7644D800-C7A9-4031-984D-91349BD907C0}" destId="{61390AC4-CD2B-4E2B-A115-6373CFDF5E2B}" srcOrd="4" destOrd="0" parTransId="{3A475482-5625-41F7-BEA8-1832772A33C1}" sibTransId="{71BE2D07-5342-4783-88E7-8807A7189E84}"/>
    <dgm:cxn modelId="{7DB3806D-6495-475B-82BD-E7201F08E6DD}" type="presOf" srcId="{ECFF6A90-BA15-4871-A154-57165898A0CB}" destId="{3F3D4E56-991C-4908-9514-C64D48F50347}" srcOrd="0" destOrd="0" presId="urn:microsoft.com/office/officeart/2008/layout/VerticalCurvedList"/>
    <dgm:cxn modelId="{C3896B14-1CC0-4A8D-B6A1-2F094328E622}" type="presParOf" srcId="{3C2EF775-58A7-4FDA-8139-542CE76F3C68}" destId="{EFAF32C9-D938-4BB0-8BE5-1F37CB1D713D}" srcOrd="0" destOrd="0" presId="urn:microsoft.com/office/officeart/2008/layout/VerticalCurvedList"/>
    <dgm:cxn modelId="{FCF4A6CF-B0FF-426A-9C16-792CF19FABEC}" type="presParOf" srcId="{EFAF32C9-D938-4BB0-8BE5-1F37CB1D713D}" destId="{2ABB5E5B-522A-4974-8FEE-677FA99D236A}" srcOrd="0" destOrd="0" presId="urn:microsoft.com/office/officeart/2008/layout/VerticalCurvedList"/>
    <dgm:cxn modelId="{B93248FC-D994-40FD-AB74-49D1998E40F0}" type="presParOf" srcId="{2ABB5E5B-522A-4974-8FEE-677FA99D236A}" destId="{FF716819-4C4A-405C-B9A7-0ADEF6EB4BB5}" srcOrd="0" destOrd="0" presId="urn:microsoft.com/office/officeart/2008/layout/VerticalCurvedList"/>
    <dgm:cxn modelId="{5F9F3859-DE27-442B-B4BF-8EBE124059C9}" type="presParOf" srcId="{2ABB5E5B-522A-4974-8FEE-677FA99D236A}" destId="{3F363538-920E-4110-8D23-55531E40F955}" srcOrd="1" destOrd="0" presId="urn:microsoft.com/office/officeart/2008/layout/VerticalCurvedList"/>
    <dgm:cxn modelId="{1FA9BF05-9D1B-451E-9698-10F8B2EE0EA5}" type="presParOf" srcId="{2ABB5E5B-522A-4974-8FEE-677FA99D236A}" destId="{12095514-9C76-4E98-82AB-24FA7CDC4199}" srcOrd="2" destOrd="0" presId="urn:microsoft.com/office/officeart/2008/layout/VerticalCurvedList"/>
    <dgm:cxn modelId="{46887E0A-C610-468C-9E79-FB4257992E24}" type="presParOf" srcId="{2ABB5E5B-522A-4974-8FEE-677FA99D236A}" destId="{766B03B9-F010-4D4C-B19D-1C35A33F0675}" srcOrd="3" destOrd="0" presId="urn:microsoft.com/office/officeart/2008/layout/VerticalCurvedList"/>
    <dgm:cxn modelId="{00A8849D-D123-4974-B8AA-9951A827F65A}" type="presParOf" srcId="{EFAF32C9-D938-4BB0-8BE5-1F37CB1D713D}" destId="{E6ED8C8F-3B5D-49AA-8F9B-ED026082473F}" srcOrd="1" destOrd="0" presId="urn:microsoft.com/office/officeart/2008/layout/VerticalCurvedList"/>
    <dgm:cxn modelId="{E08F5B90-6E5C-4AA6-AD7D-16348CE86DB4}" type="presParOf" srcId="{EFAF32C9-D938-4BB0-8BE5-1F37CB1D713D}" destId="{C150353E-4799-4C6A-814C-FF162717B626}" srcOrd="2" destOrd="0" presId="urn:microsoft.com/office/officeart/2008/layout/VerticalCurvedList"/>
    <dgm:cxn modelId="{98279539-8BBB-431F-8E04-B18BE131E5D3}" type="presParOf" srcId="{C150353E-4799-4C6A-814C-FF162717B626}" destId="{DCCE49A7-44B5-4BCB-B820-0F730FE7618C}" srcOrd="0" destOrd="0" presId="urn:microsoft.com/office/officeart/2008/layout/VerticalCurvedList"/>
    <dgm:cxn modelId="{6D63469E-D3F8-4DCB-8A69-C518BDA52318}" type="presParOf" srcId="{EFAF32C9-D938-4BB0-8BE5-1F37CB1D713D}" destId="{AEB9D879-2682-485F-91FB-4F770959D11A}" srcOrd="3" destOrd="0" presId="urn:microsoft.com/office/officeart/2008/layout/VerticalCurvedList"/>
    <dgm:cxn modelId="{D0CCB4B1-E3FD-4D92-8CB7-E4981C3A46C5}" type="presParOf" srcId="{EFAF32C9-D938-4BB0-8BE5-1F37CB1D713D}" destId="{D654764F-AFE3-4457-BEF8-9EE16BFF91B1}" srcOrd="4" destOrd="0" presId="urn:microsoft.com/office/officeart/2008/layout/VerticalCurvedList"/>
    <dgm:cxn modelId="{077F0C83-75DE-4520-8378-970DE47CE543}" type="presParOf" srcId="{D654764F-AFE3-4457-BEF8-9EE16BFF91B1}" destId="{CE5F85CD-F835-4DEB-B3FB-EC0DDB9901E3}" srcOrd="0" destOrd="0" presId="urn:microsoft.com/office/officeart/2008/layout/VerticalCurvedList"/>
    <dgm:cxn modelId="{9A28BCF0-874C-443F-BBC3-11E691A22747}" type="presParOf" srcId="{EFAF32C9-D938-4BB0-8BE5-1F37CB1D713D}" destId="{57C3385A-BD32-41E6-AE62-97B3B24BA0DC}" srcOrd="5" destOrd="0" presId="urn:microsoft.com/office/officeart/2008/layout/VerticalCurvedList"/>
    <dgm:cxn modelId="{CC6F4B3D-7C8A-4CD2-BFE2-E68A3E8FE89A}" type="presParOf" srcId="{EFAF32C9-D938-4BB0-8BE5-1F37CB1D713D}" destId="{7A9314B6-5E15-4EB9-A0A4-45F3E3040CBE}" srcOrd="6" destOrd="0" presId="urn:microsoft.com/office/officeart/2008/layout/VerticalCurvedList"/>
    <dgm:cxn modelId="{D278D430-A40E-4583-9CF0-C46C5DAE5360}" type="presParOf" srcId="{7A9314B6-5E15-4EB9-A0A4-45F3E3040CBE}" destId="{6B4D2A11-5D1E-4089-9F39-12EC2D7A22B5}" srcOrd="0" destOrd="0" presId="urn:microsoft.com/office/officeart/2008/layout/VerticalCurvedList"/>
    <dgm:cxn modelId="{0E934624-BB09-453A-BCAC-58AC757EBB75}" type="presParOf" srcId="{EFAF32C9-D938-4BB0-8BE5-1F37CB1D713D}" destId="{3F3D4E56-991C-4908-9514-C64D48F50347}" srcOrd="7" destOrd="0" presId="urn:microsoft.com/office/officeart/2008/layout/VerticalCurvedList"/>
    <dgm:cxn modelId="{5DB9FF27-C5D0-4B0B-BF55-FBDB3B1FBBCF}" type="presParOf" srcId="{EFAF32C9-D938-4BB0-8BE5-1F37CB1D713D}" destId="{2B21473D-4AAB-4B80-AE8B-0887A3BA2089}" srcOrd="8" destOrd="0" presId="urn:microsoft.com/office/officeart/2008/layout/VerticalCurvedList"/>
    <dgm:cxn modelId="{337B6290-E630-416F-8CFC-B82777027C51}" type="presParOf" srcId="{2B21473D-4AAB-4B80-AE8B-0887A3BA2089}" destId="{4A980150-66ED-4132-9D21-CEEA133DF84B}" srcOrd="0" destOrd="0" presId="urn:microsoft.com/office/officeart/2008/layout/VerticalCurvedList"/>
    <dgm:cxn modelId="{06E45EB3-38F7-49C2-A4A0-5B647C526FDF}" type="presParOf" srcId="{EFAF32C9-D938-4BB0-8BE5-1F37CB1D713D}" destId="{0EB12AF7-198D-4905-B874-4AD9C3E4A18F}" srcOrd="9" destOrd="0" presId="urn:microsoft.com/office/officeart/2008/layout/VerticalCurvedList"/>
    <dgm:cxn modelId="{0FA835D9-BD56-4FBA-BB27-8AA711DFA0F8}" type="presParOf" srcId="{EFAF32C9-D938-4BB0-8BE5-1F37CB1D713D}" destId="{74FE732A-FD4B-4E8E-B15C-CE7A7C997B6D}" srcOrd="10" destOrd="0" presId="urn:microsoft.com/office/officeart/2008/layout/VerticalCurvedList"/>
    <dgm:cxn modelId="{302A8520-9DD2-4DA2-A017-D24FE0189E94}" type="presParOf" srcId="{74FE732A-FD4B-4E8E-B15C-CE7A7C997B6D}" destId="{D1C12FB7-C6BF-43D7-A3BD-2FD55A0F8A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DE619-C20A-4F23-ABFB-9FBA0EF2FEE7}">
      <dsp:nvSpPr>
        <dsp:cNvPr id="0" name=""/>
        <dsp:cNvSpPr/>
      </dsp:nvSpPr>
      <dsp:spPr>
        <a:xfrm>
          <a:off x="1403977" y="262948"/>
          <a:ext cx="3763907" cy="3763907"/>
        </a:xfrm>
        <a:prstGeom prst="pie">
          <a:avLst>
            <a:gd name="adj1" fmla="val 16200000"/>
            <a:gd name="adj2" fmla="val 1980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Vigilanza micro prudenziale</a:t>
          </a:r>
          <a:endParaRPr lang="it-IT" sz="1400" b="1" kern="1200" dirty="0">
            <a:solidFill>
              <a:schemeClr val="accent2">
                <a:lumMod val="50000"/>
              </a:schemeClr>
            </a:solidFill>
            <a:latin typeface="Calibri" panose="020F0502020204030204" pitchFamily="34" charset="0"/>
          </a:endParaRPr>
        </a:p>
      </dsp:txBody>
      <dsp:txXfrm>
        <a:off x="3375547" y="743743"/>
        <a:ext cx="985785" cy="761743"/>
      </dsp:txXfrm>
    </dsp:sp>
    <dsp:sp modelId="{BA84799B-D8E1-48E8-8724-D2977274E4D1}">
      <dsp:nvSpPr>
        <dsp:cNvPr id="0" name=""/>
        <dsp:cNvSpPr/>
      </dsp:nvSpPr>
      <dsp:spPr>
        <a:xfrm>
          <a:off x="1448785" y="340467"/>
          <a:ext cx="3763907" cy="3763907"/>
        </a:xfrm>
        <a:prstGeom prst="pie">
          <a:avLst>
            <a:gd name="adj1" fmla="val 19800000"/>
            <a:gd name="adj2" fmla="val 180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Vigilanza macro prudenziale</a:t>
          </a:r>
          <a:endParaRPr lang="it-IT" sz="1400" b="1" kern="1200" dirty="0">
            <a:solidFill>
              <a:schemeClr val="accent2">
                <a:lumMod val="50000"/>
              </a:schemeClr>
            </a:solidFill>
            <a:latin typeface="Calibri" panose="020F0502020204030204" pitchFamily="34" charset="0"/>
          </a:endParaRPr>
        </a:p>
      </dsp:txBody>
      <dsp:txXfrm>
        <a:off x="4002865" y="1863953"/>
        <a:ext cx="1030593" cy="739338"/>
      </dsp:txXfrm>
    </dsp:sp>
    <dsp:sp modelId="{101E381F-0225-44F4-83E1-F977BE928F25}">
      <dsp:nvSpPr>
        <dsp:cNvPr id="0" name=""/>
        <dsp:cNvSpPr/>
      </dsp:nvSpPr>
      <dsp:spPr>
        <a:xfrm>
          <a:off x="1403977" y="417985"/>
          <a:ext cx="3763907" cy="3763907"/>
        </a:xfrm>
        <a:prstGeom prst="pie">
          <a:avLst>
            <a:gd name="adj1" fmla="val 1800000"/>
            <a:gd name="adj2" fmla="val 5400000"/>
          </a:avLst>
        </a:prstGeom>
        <a:solidFill>
          <a:schemeClr val="accent2">
            <a:lumMod val="60000"/>
            <a:lumOff val="40000"/>
          </a:schemeClr>
        </a:solidFill>
        <a:ln w="25400" cap="flat" cmpd="sng" algn="ctr">
          <a:solidFill>
            <a:schemeClr val="accent2">
              <a:lumMod val="20000"/>
              <a:lumOff val="8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Garanzia dei depositi</a:t>
          </a:r>
          <a:endParaRPr lang="it-IT" sz="1400" b="1" kern="1200" dirty="0">
            <a:solidFill>
              <a:schemeClr val="accent2">
                <a:lumMod val="50000"/>
              </a:schemeClr>
            </a:solidFill>
            <a:latin typeface="Calibri" panose="020F0502020204030204" pitchFamily="34" charset="0"/>
          </a:endParaRPr>
        </a:p>
      </dsp:txBody>
      <dsp:txXfrm>
        <a:off x="3375547" y="2961759"/>
        <a:ext cx="985785" cy="761743"/>
      </dsp:txXfrm>
    </dsp:sp>
    <dsp:sp modelId="{4E51A5BD-D000-492D-AA7A-5D0DAAC810C0}">
      <dsp:nvSpPr>
        <dsp:cNvPr id="0" name=""/>
        <dsp:cNvSpPr/>
      </dsp:nvSpPr>
      <dsp:spPr>
        <a:xfrm>
          <a:off x="1314360" y="417985"/>
          <a:ext cx="3763907" cy="3763907"/>
        </a:xfrm>
        <a:prstGeom prst="pie">
          <a:avLst>
            <a:gd name="adj1" fmla="val 5400000"/>
            <a:gd name="adj2" fmla="val 900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Risoluzione</a:t>
          </a:r>
          <a:endParaRPr lang="it-IT" sz="1400" b="1" kern="1200" dirty="0">
            <a:solidFill>
              <a:schemeClr val="accent2">
                <a:lumMod val="50000"/>
              </a:schemeClr>
            </a:solidFill>
            <a:latin typeface="Calibri" panose="020F0502020204030204" pitchFamily="34" charset="0"/>
          </a:endParaRPr>
        </a:p>
      </dsp:txBody>
      <dsp:txXfrm>
        <a:off x="2120911" y="2961759"/>
        <a:ext cx="985785" cy="761743"/>
      </dsp:txXfrm>
    </dsp:sp>
    <dsp:sp modelId="{DDA4C0BA-2A02-4327-8FD7-9B65EC1F9984}">
      <dsp:nvSpPr>
        <dsp:cNvPr id="0" name=""/>
        <dsp:cNvSpPr/>
      </dsp:nvSpPr>
      <dsp:spPr>
        <a:xfrm>
          <a:off x="1269552" y="340467"/>
          <a:ext cx="3763907" cy="3763907"/>
        </a:xfrm>
        <a:prstGeom prst="pie">
          <a:avLst>
            <a:gd name="adj1" fmla="val 9000000"/>
            <a:gd name="adj2" fmla="val 1260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smtClean="0">
              <a:solidFill>
                <a:schemeClr val="accent2">
                  <a:lumMod val="50000"/>
                </a:schemeClr>
              </a:solidFill>
              <a:latin typeface="Calibri" panose="020F0502020204030204" pitchFamily="34" charset="0"/>
            </a:rPr>
            <a:t>Credito di ultima istanza</a:t>
          </a:r>
          <a:endParaRPr lang="it-IT" sz="1400" b="1" kern="1200" dirty="0">
            <a:solidFill>
              <a:schemeClr val="accent2">
                <a:lumMod val="50000"/>
              </a:schemeClr>
            </a:solidFill>
            <a:latin typeface="Calibri" panose="020F0502020204030204" pitchFamily="34" charset="0"/>
          </a:endParaRPr>
        </a:p>
      </dsp:txBody>
      <dsp:txXfrm>
        <a:off x="1448785" y="1863953"/>
        <a:ext cx="1030593" cy="739338"/>
      </dsp:txXfrm>
    </dsp:sp>
    <dsp:sp modelId="{7F785997-1B21-4750-BA04-B6B3B583AF12}">
      <dsp:nvSpPr>
        <dsp:cNvPr id="0" name=""/>
        <dsp:cNvSpPr/>
      </dsp:nvSpPr>
      <dsp:spPr>
        <a:xfrm>
          <a:off x="1314360" y="262948"/>
          <a:ext cx="3763907" cy="3763907"/>
        </a:xfrm>
        <a:prstGeom prst="pie">
          <a:avLst>
            <a:gd name="adj1" fmla="val 12600000"/>
            <a:gd name="adj2" fmla="val 1620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b="1" kern="1200" dirty="0" err="1" smtClean="0">
              <a:solidFill>
                <a:schemeClr val="accent2">
                  <a:lumMod val="50000"/>
                </a:schemeClr>
              </a:solidFill>
              <a:latin typeface="Calibri" panose="020F0502020204030204" pitchFamily="34" charset="0"/>
            </a:rPr>
            <a:t>Regolamen</a:t>
          </a:r>
          <a:r>
            <a:rPr lang="it-IT" sz="1400" b="1" kern="1200" dirty="0" smtClean="0">
              <a:solidFill>
                <a:schemeClr val="accent2">
                  <a:lumMod val="50000"/>
                </a:schemeClr>
              </a:solidFill>
              <a:latin typeface="Calibri" panose="020F0502020204030204" pitchFamily="34" charset="0"/>
            </a:rPr>
            <a:t> </a:t>
          </a:r>
          <a:r>
            <a:rPr lang="it-IT" sz="1400" b="1" kern="1200" dirty="0" err="1" smtClean="0">
              <a:solidFill>
                <a:schemeClr val="accent2">
                  <a:lumMod val="50000"/>
                </a:schemeClr>
              </a:solidFill>
              <a:latin typeface="Calibri" panose="020F0502020204030204" pitchFamily="34" charset="0"/>
            </a:rPr>
            <a:t>tazione</a:t>
          </a:r>
          <a:r>
            <a:rPr lang="it-IT" sz="1400" b="1" kern="1200" dirty="0" smtClean="0">
              <a:solidFill>
                <a:schemeClr val="accent2">
                  <a:lumMod val="50000"/>
                </a:schemeClr>
              </a:solidFill>
              <a:latin typeface="Calibri" panose="020F0502020204030204" pitchFamily="34" charset="0"/>
            </a:rPr>
            <a:t> prudenziale</a:t>
          </a:r>
          <a:endParaRPr lang="it-IT" sz="1400" b="1" kern="1200" dirty="0">
            <a:solidFill>
              <a:schemeClr val="accent2">
                <a:lumMod val="50000"/>
              </a:schemeClr>
            </a:solidFill>
            <a:latin typeface="Calibri" panose="020F0502020204030204" pitchFamily="34" charset="0"/>
          </a:endParaRPr>
        </a:p>
      </dsp:txBody>
      <dsp:txXfrm>
        <a:off x="2120911" y="743743"/>
        <a:ext cx="985785" cy="761743"/>
      </dsp:txXfrm>
    </dsp:sp>
    <dsp:sp modelId="{2B7D39A2-45FE-44AA-8BD5-3A77E05EDE86}">
      <dsp:nvSpPr>
        <dsp:cNvPr id="0" name=""/>
        <dsp:cNvSpPr/>
      </dsp:nvSpPr>
      <dsp:spPr>
        <a:xfrm>
          <a:off x="1170836" y="29945"/>
          <a:ext cx="4229914" cy="4229914"/>
        </a:xfrm>
        <a:prstGeom prst="circularArrow">
          <a:avLst>
            <a:gd name="adj1" fmla="val 5085"/>
            <a:gd name="adj2" fmla="val 327528"/>
            <a:gd name="adj3" fmla="val 19472472"/>
            <a:gd name="adj4" fmla="val 16200251"/>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FC2899EF-EB1A-46B4-806E-2A1876A82E90}">
      <dsp:nvSpPr>
        <dsp:cNvPr id="0" name=""/>
        <dsp:cNvSpPr/>
      </dsp:nvSpPr>
      <dsp:spPr>
        <a:xfrm>
          <a:off x="1215644" y="107463"/>
          <a:ext cx="4229914" cy="4229914"/>
        </a:xfrm>
        <a:prstGeom prst="circularArrow">
          <a:avLst>
            <a:gd name="adj1" fmla="val 5085"/>
            <a:gd name="adj2" fmla="val 327528"/>
            <a:gd name="adj3" fmla="val 1472472"/>
            <a:gd name="adj4" fmla="val 19800000"/>
            <a:gd name="adj5" fmla="val 593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24C0A91F-E587-493C-B5C6-09B954F387DD}">
      <dsp:nvSpPr>
        <dsp:cNvPr id="0" name=""/>
        <dsp:cNvSpPr/>
      </dsp:nvSpPr>
      <dsp:spPr>
        <a:xfrm>
          <a:off x="1170836" y="184982"/>
          <a:ext cx="4229914" cy="4229914"/>
        </a:xfrm>
        <a:prstGeom prst="circularArrow">
          <a:avLst>
            <a:gd name="adj1" fmla="val 5085"/>
            <a:gd name="adj2" fmla="val 327528"/>
            <a:gd name="adj3" fmla="val 5072221"/>
            <a:gd name="adj4" fmla="val 1800000"/>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51E64317-8C69-404C-91EC-28A08860E862}">
      <dsp:nvSpPr>
        <dsp:cNvPr id="0" name=""/>
        <dsp:cNvSpPr/>
      </dsp:nvSpPr>
      <dsp:spPr>
        <a:xfrm>
          <a:off x="1081494" y="184982"/>
          <a:ext cx="4229914" cy="4229914"/>
        </a:xfrm>
        <a:prstGeom prst="circularArrow">
          <a:avLst>
            <a:gd name="adj1" fmla="val 5085"/>
            <a:gd name="adj2" fmla="val 327528"/>
            <a:gd name="adj3" fmla="val 8672472"/>
            <a:gd name="adj4" fmla="val 5400251"/>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8743D655-1F7F-4C30-9A84-D2F75F025F04}">
      <dsp:nvSpPr>
        <dsp:cNvPr id="0" name=""/>
        <dsp:cNvSpPr/>
      </dsp:nvSpPr>
      <dsp:spPr>
        <a:xfrm>
          <a:off x="1036685" y="107463"/>
          <a:ext cx="4229914" cy="4229914"/>
        </a:xfrm>
        <a:prstGeom prst="circularArrow">
          <a:avLst>
            <a:gd name="adj1" fmla="val 5085"/>
            <a:gd name="adj2" fmla="val 327528"/>
            <a:gd name="adj3" fmla="val 12272472"/>
            <a:gd name="adj4" fmla="val 9000000"/>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29322BD0-FA9D-4EA6-AD1C-E6A31DAC17FE}">
      <dsp:nvSpPr>
        <dsp:cNvPr id="0" name=""/>
        <dsp:cNvSpPr/>
      </dsp:nvSpPr>
      <dsp:spPr>
        <a:xfrm>
          <a:off x="1081494" y="29945"/>
          <a:ext cx="4229914" cy="4229914"/>
        </a:xfrm>
        <a:prstGeom prst="circularArrow">
          <a:avLst>
            <a:gd name="adj1" fmla="val 5085"/>
            <a:gd name="adj2" fmla="val 327528"/>
            <a:gd name="adj3" fmla="val 15872221"/>
            <a:gd name="adj4" fmla="val 12600000"/>
            <a:gd name="adj5" fmla="val 5932"/>
          </a:avLst>
        </a:prstGeom>
        <a:solidFill>
          <a:schemeClr val="accent1"/>
        </a:solidFill>
        <a:ln>
          <a:solidFill>
            <a:schemeClr val="accent2">
              <a:lumMod val="20000"/>
              <a:lumOff val="80000"/>
            </a:schemeClr>
          </a:solid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9432-A0A5-4A22-A0E0-2AF6E90A74BD}">
      <dsp:nvSpPr>
        <dsp:cNvPr id="0" name=""/>
        <dsp:cNvSpPr/>
      </dsp:nvSpPr>
      <dsp:spPr>
        <a:xfrm>
          <a:off x="906935" y="944884"/>
          <a:ext cx="1699351" cy="1699435"/>
        </a:xfrm>
        <a:prstGeom prst="ellipse">
          <a:avLst/>
        </a:prstGeom>
        <a:solidFill>
          <a:schemeClr val="accent3">
            <a:lumMod val="60000"/>
            <a:lumOff val="40000"/>
          </a:schemeClr>
        </a:solidFill>
        <a:ln w="25400" cap="flat" cmpd="sng" algn="ctr">
          <a:solidFill>
            <a:schemeClr val="accent3">
              <a:lumMod val="5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chemeClr val="accent2">
                  <a:lumMod val="50000"/>
                </a:schemeClr>
              </a:solidFill>
              <a:latin typeface="Calibri" panose="020F0502020204030204" pitchFamily="34" charset="0"/>
            </a:rPr>
            <a:t>SRM</a:t>
          </a:r>
          <a:endParaRPr lang="it-IT" sz="2800" b="1" kern="1200" dirty="0">
            <a:solidFill>
              <a:schemeClr val="accent2">
                <a:lumMod val="50000"/>
              </a:schemeClr>
            </a:solidFill>
            <a:latin typeface="Calibri" panose="020F0502020204030204" pitchFamily="34" charset="0"/>
          </a:endParaRPr>
        </a:p>
      </dsp:txBody>
      <dsp:txXfrm>
        <a:off x="1155799" y="1193760"/>
        <a:ext cx="1201623" cy="1201683"/>
      </dsp:txXfrm>
    </dsp:sp>
    <dsp:sp modelId="{81F42CD7-8971-4EB2-9894-B05A20F714CB}">
      <dsp:nvSpPr>
        <dsp:cNvPr id="0" name=""/>
        <dsp:cNvSpPr/>
      </dsp:nvSpPr>
      <dsp:spPr>
        <a:xfrm>
          <a:off x="30604" y="0"/>
          <a:ext cx="3425612" cy="3570993"/>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5CC95-03A8-4B10-8DFE-EA82994DB0E1}">
      <dsp:nvSpPr>
        <dsp:cNvPr id="0" name=""/>
        <dsp:cNvSpPr/>
      </dsp:nvSpPr>
      <dsp:spPr>
        <a:xfrm>
          <a:off x="2552975" y="301034"/>
          <a:ext cx="910348" cy="9106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F6EA386-B88C-462C-9025-40B8517FE695}">
      <dsp:nvSpPr>
        <dsp:cNvPr id="0" name=""/>
        <dsp:cNvSpPr/>
      </dsp:nvSpPr>
      <dsp:spPr>
        <a:xfrm>
          <a:off x="3482232" y="18423"/>
          <a:ext cx="1218537" cy="88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i="1" kern="1200" dirty="0" smtClean="0">
              <a:latin typeface="Calibri" panose="020F0502020204030204" pitchFamily="34" charset="0"/>
            </a:rPr>
            <a:t>Ambito di applicazione</a:t>
          </a:r>
          <a:endParaRPr lang="it-IT" sz="1600" b="1" i="1" kern="1200" dirty="0">
            <a:latin typeface="Calibri" panose="020F0502020204030204" pitchFamily="34" charset="0"/>
          </a:endParaRPr>
        </a:p>
      </dsp:txBody>
      <dsp:txXfrm>
        <a:off x="3482232" y="18423"/>
        <a:ext cx="1218537" cy="881321"/>
      </dsp:txXfrm>
    </dsp:sp>
    <dsp:sp modelId="{01B6D4E5-960F-45EE-A353-751FC254AA68}">
      <dsp:nvSpPr>
        <dsp:cNvPr id="0" name=""/>
        <dsp:cNvSpPr/>
      </dsp:nvSpPr>
      <dsp:spPr>
        <a:xfrm>
          <a:off x="2904828" y="1336979"/>
          <a:ext cx="910348" cy="9106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7297C564-F191-46EE-960D-8E61B264771B}">
      <dsp:nvSpPr>
        <dsp:cNvPr id="0" name=""/>
        <dsp:cNvSpPr/>
      </dsp:nvSpPr>
      <dsp:spPr>
        <a:xfrm>
          <a:off x="3889304" y="1059078"/>
          <a:ext cx="1218537" cy="88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i="1" kern="1200" dirty="0" smtClean="0">
              <a:latin typeface="Calibri" panose="020F0502020204030204" pitchFamily="34" charset="0"/>
            </a:rPr>
            <a:t>Composizione</a:t>
          </a:r>
          <a:endParaRPr lang="it-IT" sz="1600" b="1" i="1" kern="1200" dirty="0">
            <a:latin typeface="Calibri" panose="020F0502020204030204" pitchFamily="34" charset="0"/>
          </a:endParaRPr>
        </a:p>
      </dsp:txBody>
      <dsp:txXfrm>
        <a:off x="3889304" y="1059078"/>
        <a:ext cx="1218537" cy="881321"/>
      </dsp:txXfrm>
    </dsp:sp>
    <dsp:sp modelId="{5003E4A0-4BF9-4D4C-90EE-C90B3722C2BC}">
      <dsp:nvSpPr>
        <dsp:cNvPr id="0" name=""/>
        <dsp:cNvSpPr/>
      </dsp:nvSpPr>
      <dsp:spPr>
        <a:xfrm>
          <a:off x="2552975" y="2387565"/>
          <a:ext cx="910348" cy="91060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3BE1A7A-1A15-4E61-A6D6-DB8756CA256A}">
      <dsp:nvSpPr>
        <dsp:cNvPr id="0" name=""/>
        <dsp:cNvSpPr/>
      </dsp:nvSpPr>
      <dsp:spPr>
        <a:xfrm>
          <a:off x="2659469" y="3312360"/>
          <a:ext cx="1426212" cy="258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i="1" kern="1200" dirty="0" smtClean="0">
              <a:latin typeface="Calibri" panose="020F0502020204030204" pitchFamily="34" charset="0"/>
            </a:rPr>
            <a:t>Funzionamento</a:t>
          </a:r>
          <a:endParaRPr lang="it-IT" sz="1600" b="1" i="1" kern="1200" dirty="0">
            <a:latin typeface="Calibri" panose="020F0502020204030204" pitchFamily="34" charset="0"/>
          </a:endParaRPr>
        </a:p>
      </dsp:txBody>
      <dsp:txXfrm>
        <a:off x="2659469" y="3312360"/>
        <a:ext cx="1426212" cy="258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3F9DF-0237-4D01-A3BB-A7F15C9D523F}">
      <dsp:nvSpPr>
        <dsp:cNvPr id="0" name=""/>
        <dsp:cNvSpPr/>
      </dsp:nvSpPr>
      <dsp:spPr>
        <a:xfrm>
          <a:off x="2052719" y="2933528"/>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A6DA1-74EF-4585-B6E7-5A94EDEB69E6}">
      <dsp:nvSpPr>
        <dsp:cNvPr id="0" name=""/>
        <dsp:cNvSpPr/>
      </dsp:nvSpPr>
      <dsp:spPr>
        <a:xfrm>
          <a:off x="1848406" y="303188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F91E6-F7D4-4EBD-A63E-0BF34E943D76}">
      <dsp:nvSpPr>
        <dsp:cNvPr id="0" name=""/>
        <dsp:cNvSpPr/>
      </dsp:nvSpPr>
      <dsp:spPr>
        <a:xfrm>
          <a:off x="1634338" y="3109571"/>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F6CC8-AF58-46B7-8ECC-67393BC83008}">
      <dsp:nvSpPr>
        <dsp:cNvPr id="0" name=""/>
        <dsp:cNvSpPr/>
      </dsp:nvSpPr>
      <dsp:spPr>
        <a:xfrm>
          <a:off x="3033638" y="1794990"/>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F4F4A-9E70-4AAA-B93F-477ECD9C0EC6}">
      <dsp:nvSpPr>
        <dsp:cNvPr id="0" name=""/>
        <dsp:cNvSpPr/>
      </dsp:nvSpPr>
      <dsp:spPr>
        <a:xfrm>
          <a:off x="2951262" y="199514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5366F-E957-4375-89FE-3AB7BF3E6F92}">
      <dsp:nvSpPr>
        <dsp:cNvPr id="0" name=""/>
        <dsp:cNvSpPr/>
      </dsp:nvSpPr>
      <dsp:spPr>
        <a:xfrm>
          <a:off x="2892733" y="28829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8164C-91D2-43D4-A010-F63DFB35CA9F}">
      <dsp:nvSpPr>
        <dsp:cNvPr id="0" name=""/>
        <dsp:cNvSpPr/>
      </dsp:nvSpPr>
      <dsp:spPr>
        <a:xfrm>
          <a:off x="3043393" y="192618"/>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CE9B1-73EF-48D0-AB78-F225A61A0D8F}">
      <dsp:nvSpPr>
        <dsp:cNvPr id="0" name=""/>
        <dsp:cNvSpPr/>
      </dsp:nvSpPr>
      <dsp:spPr>
        <a:xfrm>
          <a:off x="3194053" y="96942"/>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598A4-D32B-4C61-B724-C02E9627A842}">
      <dsp:nvSpPr>
        <dsp:cNvPr id="0" name=""/>
        <dsp:cNvSpPr/>
      </dsp:nvSpPr>
      <dsp:spPr>
        <a:xfrm>
          <a:off x="3344714" y="192618"/>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B28AB-67F3-4EAC-89B8-17945835EA64}">
      <dsp:nvSpPr>
        <dsp:cNvPr id="0" name=""/>
        <dsp:cNvSpPr/>
      </dsp:nvSpPr>
      <dsp:spPr>
        <a:xfrm>
          <a:off x="3495374" y="28829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17E82-4653-482E-8B5C-4307F8018B55}">
      <dsp:nvSpPr>
        <dsp:cNvPr id="0" name=""/>
        <dsp:cNvSpPr/>
      </dsp:nvSpPr>
      <dsp:spPr>
        <a:xfrm>
          <a:off x="3194053" y="298626"/>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97B22-10A4-437E-BACC-C97861696B66}">
      <dsp:nvSpPr>
        <dsp:cNvPr id="0" name=""/>
        <dsp:cNvSpPr/>
      </dsp:nvSpPr>
      <dsp:spPr>
        <a:xfrm>
          <a:off x="3194053" y="500693"/>
          <a:ext cx="108388" cy="10838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FA40C-A189-4AC5-8FD4-9D532D3D7C98}">
      <dsp:nvSpPr>
        <dsp:cNvPr id="0" name=""/>
        <dsp:cNvSpPr/>
      </dsp:nvSpPr>
      <dsp:spPr>
        <a:xfrm>
          <a:off x="1105943" y="3340191"/>
          <a:ext cx="2337946" cy="62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latin typeface="Calibri" panose="020F0502020204030204" pitchFamily="34" charset="0"/>
            </a:rPr>
            <a:t>Misure preparatorie</a:t>
          </a:r>
          <a:endParaRPr lang="it-IT" sz="1800" b="1" kern="1200" dirty="0">
            <a:latin typeface="Calibri" panose="020F0502020204030204" pitchFamily="34" charset="0"/>
          </a:endParaRPr>
        </a:p>
      </dsp:txBody>
      <dsp:txXfrm>
        <a:off x="1136544" y="3370792"/>
        <a:ext cx="2276744" cy="565663"/>
      </dsp:txXfrm>
    </dsp:sp>
    <dsp:sp modelId="{6146B058-3599-452A-AFDD-0A61802D4DBE}">
      <dsp:nvSpPr>
        <dsp:cNvPr id="0" name=""/>
        <dsp:cNvSpPr/>
      </dsp:nvSpPr>
      <dsp:spPr>
        <a:xfrm>
          <a:off x="457778" y="2725572"/>
          <a:ext cx="1083888" cy="1083811"/>
        </a:xfrm>
        <a:prstGeom prst="ellipse">
          <a:avLst/>
        </a:prstGeom>
        <a:solidFill>
          <a:schemeClr val="accent4">
            <a:lumMod val="40000"/>
            <a:lumOff val="60000"/>
          </a:schemeClr>
        </a:solidFill>
        <a:ln w="25400" cap="flat" cmpd="sng" algn="ctr">
          <a:solidFill>
            <a:schemeClr val="bg1"/>
          </a:solidFill>
          <a:prstDash val="solid"/>
        </a:ln>
        <a:effectLst>
          <a:outerShdw blurRad="50800" dist="38100" dir="2700000" algn="tl" rotWithShape="0">
            <a:schemeClr val="accent1">
              <a:alpha val="50000"/>
            </a:scheme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dsp:style>
    </dsp:sp>
    <dsp:sp modelId="{25ACE58C-8265-4161-8DB2-BA263A37FFF9}">
      <dsp:nvSpPr>
        <dsp:cNvPr id="0" name=""/>
        <dsp:cNvSpPr/>
      </dsp:nvSpPr>
      <dsp:spPr>
        <a:xfrm>
          <a:off x="2609838" y="1939112"/>
          <a:ext cx="2337946" cy="62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sz="1800" b="1" i="1" kern="1200" dirty="0" err="1" smtClean="0">
              <a:latin typeface="Calibri" panose="020F0502020204030204" pitchFamily="34" charset="0"/>
            </a:rPr>
            <a:t>Early</a:t>
          </a:r>
          <a:r>
            <a:rPr lang="it-IT" sz="1800" b="1" i="1" kern="1200" dirty="0" smtClean="0">
              <a:latin typeface="Calibri" panose="020F0502020204030204" pitchFamily="34" charset="0"/>
            </a:rPr>
            <a:t> </a:t>
          </a:r>
          <a:r>
            <a:rPr lang="it-IT" sz="1800" b="1" i="1" kern="1200" dirty="0" err="1" smtClean="0">
              <a:latin typeface="Calibri" panose="020F0502020204030204" pitchFamily="34" charset="0"/>
            </a:rPr>
            <a:t>intervention</a:t>
          </a:r>
          <a:endParaRPr lang="it-IT" sz="1800" b="1" i="1" kern="1200" dirty="0">
            <a:latin typeface="Calibri" panose="020F0502020204030204" pitchFamily="34" charset="0"/>
          </a:endParaRPr>
        </a:p>
      </dsp:txBody>
      <dsp:txXfrm>
        <a:off x="2640439" y="1969713"/>
        <a:ext cx="2276744" cy="565663"/>
      </dsp:txXfrm>
    </dsp:sp>
    <dsp:sp modelId="{D8D66EDD-45F5-4C08-9120-A860DB026AE0}">
      <dsp:nvSpPr>
        <dsp:cNvPr id="0" name=""/>
        <dsp:cNvSpPr/>
      </dsp:nvSpPr>
      <dsp:spPr>
        <a:xfrm>
          <a:off x="1961673" y="1911565"/>
          <a:ext cx="1083888" cy="1083811"/>
        </a:xfrm>
        <a:prstGeom prst="ellipse">
          <a:avLst/>
        </a:prstGeom>
        <a:solidFill>
          <a:schemeClr val="accent4">
            <a:lumMod val="60000"/>
            <a:lumOff val="40000"/>
          </a:schemeClr>
        </a:solidFill>
        <a:ln w="25400" cap="flat" cmpd="sng" algn="ctr">
          <a:solidFill>
            <a:schemeClr val="bg1"/>
          </a:solidFill>
          <a:prstDash val="solid"/>
        </a:ln>
        <a:effectLst>
          <a:outerShdw blurRad="50800" dist="38100" dir="2700000" algn="tl" rotWithShape="0">
            <a:schemeClr val="accent1">
              <a:alpha val="50000"/>
            </a:scheme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dsp:style>
    </dsp:sp>
    <dsp:sp modelId="{39DB6A44-E627-4680-8F0B-2D950B465FC4}">
      <dsp:nvSpPr>
        <dsp:cNvPr id="0" name=""/>
        <dsp:cNvSpPr/>
      </dsp:nvSpPr>
      <dsp:spPr>
        <a:xfrm>
          <a:off x="3379320" y="501299"/>
          <a:ext cx="2337946" cy="6268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latin typeface="Calibri" panose="020F0502020204030204" pitchFamily="34" charset="0"/>
            </a:rPr>
            <a:t>Risoluzione</a:t>
          </a:r>
          <a:endParaRPr lang="it-IT" sz="1800" b="1" kern="1200" dirty="0">
            <a:latin typeface="Calibri" panose="020F0502020204030204" pitchFamily="34" charset="0"/>
          </a:endParaRPr>
        </a:p>
      </dsp:txBody>
      <dsp:txXfrm>
        <a:off x="3409921" y="531900"/>
        <a:ext cx="2276744" cy="565663"/>
      </dsp:txXfrm>
    </dsp:sp>
    <dsp:sp modelId="{97DA9409-2B51-47E2-9E62-4EA2A2E60F18}">
      <dsp:nvSpPr>
        <dsp:cNvPr id="0" name=""/>
        <dsp:cNvSpPr/>
      </dsp:nvSpPr>
      <dsp:spPr>
        <a:xfrm>
          <a:off x="2652109" y="676969"/>
          <a:ext cx="1083888" cy="1083811"/>
        </a:xfrm>
        <a:prstGeom prst="ellipse">
          <a:avLst/>
        </a:prstGeom>
        <a:solidFill>
          <a:schemeClr val="accent4"/>
        </a:solidFill>
        <a:ln w="25400" cap="flat" cmpd="sng" algn="ctr">
          <a:solidFill>
            <a:schemeClr val="bg1"/>
          </a:solidFill>
          <a:prstDash val="solid"/>
        </a:ln>
        <a:effectLst>
          <a:outerShdw blurRad="50800" dist="38100" dir="2700000" algn="tl" rotWithShape="0">
            <a:schemeClr val="accent1">
              <a:alpha val="50000"/>
            </a:schemeClr>
          </a:outerShdw>
        </a:effectLst>
        <a:scene3d>
          <a:camera prst="orthographicFront">
            <a:rot lat="0" lon="0" rev="20099999"/>
          </a:camera>
          <a:lightRig rig="threePt" dir="t"/>
        </a:scene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2F301-8A58-4899-ACAA-B5C1876F3CC4}">
      <dsp:nvSpPr>
        <dsp:cNvPr id="0" name=""/>
        <dsp:cNvSpPr/>
      </dsp:nvSpPr>
      <dsp:spPr>
        <a:xfrm>
          <a:off x="544977" y="0"/>
          <a:ext cx="6304300" cy="3024336"/>
        </a:xfrm>
        <a:prstGeom prst="rightArrow">
          <a:avLst/>
        </a:prstGeom>
        <a:solidFill>
          <a:schemeClr val="accent1"/>
        </a:solidFill>
        <a:ln>
          <a:solidFill>
            <a:schemeClr val="bg1"/>
          </a:solidFill>
        </a:ln>
        <a:effectLst>
          <a:glow rad="63500">
            <a:schemeClr val="accent1">
              <a:satMod val="175000"/>
              <a:alpha val="40000"/>
            </a:schemeClr>
          </a:glow>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706B214B-93F7-422A-99B8-EDDA118E1164}">
      <dsp:nvSpPr>
        <dsp:cNvPr id="0" name=""/>
        <dsp:cNvSpPr/>
      </dsp:nvSpPr>
      <dsp:spPr>
        <a:xfrm>
          <a:off x="0" y="907300"/>
          <a:ext cx="2225047" cy="1209734"/>
        </a:xfrm>
        <a:prstGeom prst="roundRect">
          <a:avLst/>
        </a:prstGeom>
        <a:solidFill>
          <a:schemeClr val="accent6">
            <a:lumMod val="40000"/>
            <a:lumOff val="60000"/>
          </a:schemeClr>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Accertamento</a:t>
          </a:r>
        </a:p>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del passivo</a:t>
          </a:r>
          <a:endParaRPr lang="it-IT" sz="2000" b="1" kern="1200" dirty="0">
            <a:solidFill>
              <a:schemeClr val="accent1">
                <a:lumMod val="75000"/>
              </a:schemeClr>
            </a:solidFill>
            <a:latin typeface="Calibri" panose="020F0502020204030204" pitchFamily="34" charset="0"/>
          </a:endParaRPr>
        </a:p>
      </dsp:txBody>
      <dsp:txXfrm>
        <a:off x="59054" y="966354"/>
        <a:ext cx="2106939" cy="1091626"/>
      </dsp:txXfrm>
    </dsp:sp>
    <dsp:sp modelId="{248A34A5-3757-49EE-8B8D-1DFEC5CF08B3}">
      <dsp:nvSpPr>
        <dsp:cNvPr id="0" name=""/>
        <dsp:cNvSpPr/>
      </dsp:nvSpPr>
      <dsp:spPr>
        <a:xfrm>
          <a:off x="2562023" y="907300"/>
          <a:ext cx="2225047" cy="1209734"/>
        </a:xfrm>
        <a:prstGeom prst="roundRect">
          <a:avLst/>
        </a:prstGeom>
        <a:solidFill>
          <a:schemeClr val="accent6">
            <a:lumMod val="40000"/>
            <a:lumOff val="60000"/>
          </a:schemeClr>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Realizzo</a:t>
          </a:r>
        </a:p>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dell’attivo</a:t>
          </a:r>
          <a:endParaRPr lang="it-IT" sz="2000" b="1" kern="1200" dirty="0">
            <a:solidFill>
              <a:schemeClr val="accent1">
                <a:lumMod val="75000"/>
              </a:schemeClr>
            </a:solidFill>
            <a:latin typeface="Calibri" panose="020F0502020204030204" pitchFamily="34" charset="0"/>
          </a:endParaRPr>
        </a:p>
      </dsp:txBody>
      <dsp:txXfrm>
        <a:off x="2621077" y="966354"/>
        <a:ext cx="2106939" cy="1091626"/>
      </dsp:txXfrm>
    </dsp:sp>
    <dsp:sp modelId="{A416AAAB-C26E-4F72-B262-88BC6930CD53}">
      <dsp:nvSpPr>
        <dsp:cNvPr id="0" name=""/>
        <dsp:cNvSpPr/>
      </dsp:nvSpPr>
      <dsp:spPr>
        <a:xfrm>
          <a:off x="5135334" y="907300"/>
          <a:ext cx="2225047" cy="1209734"/>
        </a:xfrm>
        <a:prstGeom prst="roundRect">
          <a:avLst/>
        </a:prstGeom>
        <a:solidFill>
          <a:schemeClr val="accent6">
            <a:lumMod val="40000"/>
            <a:lumOff val="60000"/>
          </a:schemeClr>
        </a:solidFill>
        <a:ln w="254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Distribuzione</a:t>
          </a:r>
        </a:p>
        <a:p>
          <a:pPr lvl="0" algn="ctr" defTabSz="889000">
            <a:lnSpc>
              <a:spcPct val="90000"/>
            </a:lnSpc>
            <a:spcBef>
              <a:spcPct val="0"/>
            </a:spcBef>
            <a:spcAft>
              <a:spcPct val="35000"/>
            </a:spcAft>
          </a:pPr>
          <a:r>
            <a:rPr lang="it-IT" altLang="it-IT" sz="2000" b="1" kern="1200" dirty="0" smtClean="0">
              <a:solidFill>
                <a:schemeClr val="accent1">
                  <a:lumMod val="75000"/>
                </a:schemeClr>
              </a:solidFill>
              <a:latin typeface="Calibri" panose="020F0502020204030204" pitchFamily="34" charset="0"/>
            </a:rPr>
            <a:t>ai creditori</a:t>
          </a:r>
          <a:endParaRPr lang="it-IT" sz="2000" b="1" kern="1200" dirty="0">
            <a:solidFill>
              <a:schemeClr val="accent1">
                <a:lumMod val="75000"/>
              </a:schemeClr>
            </a:solidFill>
            <a:latin typeface="Calibri" panose="020F0502020204030204" pitchFamily="34" charset="0"/>
          </a:endParaRPr>
        </a:p>
      </dsp:txBody>
      <dsp:txXfrm>
        <a:off x="5194388" y="966354"/>
        <a:ext cx="2106939" cy="1091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9432-A0A5-4A22-A0E0-2AF6E90A74BD}">
      <dsp:nvSpPr>
        <dsp:cNvPr id="0" name=""/>
        <dsp:cNvSpPr/>
      </dsp:nvSpPr>
      <dsp:spPr>
        <a:xfrm>
          <a:off x="1353641" y="1135887"/>
          <a:ext cx="1778971" cy="1778812"/>
        </a:xfrm>
        <a:prstGeom prst="ellipse">
          <a:avLst/>
        </a:prstGeom>
        <a:solidFill>
          <a:schemeClr val="accent3">
            <a:lumMod val="60000"/>
            <a:lumOff val="40000"/>
          </a:schemeClr>
        </a:solidFill>
        <a:ln w="25400" cap="flat" cmpd="sng" algn="ctr">
          <a:solidFill>
            <a:schemeClr val="accent3">
              <a:lumMod val="5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chemeClr val="accent2">
                  <a:lumMod val="50000"/>
                </a:schemeClr>
              </a:solidFill>
              <a:latin typeface="Calibri" panose="020F0502020204030204" pitchFamily="34" charset="0"/>
            </a:rPr>
            <a:t>DGSD</a:t>
          </a:r>
          <a:endParaRPr lang="it-IT" sz="2800" b="1" kern="1200" dirty="0">
            <a:solidFill>
              <a:schemeClr val="accent2">
                <a:lumMod val="50000"/>
              </a:schemeClr>
            </a:solidFill>
            <a:latin typeface="Calibri" panose="020F0502020204030204" pitchFamily="34" charset="0"/>
          </a:endParaRPr>
        </a:p>
      </dsp:txBody>
      <dsp:txXfrm>
        <a:off x="1614165" y="1396388"/>
        <a:ext cx="1257923" cy="1257810"/>
      </dsp:txXfrm>
    </dsp:sp>
    <dsp:sp modelId="{81F42CD7-8971-4EB2-9894-B05A20F714CB}">
      <dsp:nvSpPr>
        <dsp:cNvPr id="0" name=""/>
        <dsp:cNvSpPr/>
      </dsp:nvSpPr>
      <dsp:spPr>
        <a:xfrm>
          <a:off x="436473" y="146710"/>
          <a:ext cx="3585625" cy="3737660"/>
        </a:xfrm>
        <a:prstGeom prst="blockArc">
          <a:avLst>
            <a:gd name="adj1" fmla="val 16509444"/>
            <a:gd name="adj2" fmla="val 5088054"/>
            <a:gd name="adj3" fmla="val 52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5CC95-03A8-4B10-8DFE-EA82994DB0E1}">
      <dsp:nvSpPr>
        <dsp:cNvPr id="0" name=""/>
        <dsp:cNvSpPr/>
      </dsp:nvSpPr>
      <dsp:spPr>
        <a:xfrm>
          <a:off x="2656271" y="0"/>
          <a:ext cx="953207" cy="9530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F6EA386-B88C-462C-9025-40B8517FE695}">
      <dsp:nvSpPr>
        <dsp:cNvPr id="0" name=""/>
        <dsp:cNvSpPr/>
      </dsp:nvSpPr>
      <dsp:spPr>
        <a:xfrm>
          <a:off x="3682078" y="12191"/>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Livello di garanzia</a:t>
          </a:r>
          <a:endParaRPr lang="it-IT" sz="1600" b="1" kern="1200" dirty="0">
            <a:latin typeface="Calibri" panose="020F0502020204030204" pitchFamily="34" charset="0"/>
          </a:endParaRPr>
        </a:p>
      </dsp:txBody>
      <dsp:txXfrm>
        <a:off x="3682078" y="12191"/>
        <a:ext cx="1275991" cy="922528"/>
      </dsp:txXfrm>
    </dsp:sp>
    <dsp:sp modelId="{01B6D4E5-960F-45EE-A353-751FC254AA68}">
      <dsp:nvSpPr>
        <dsp:cNvPr id="0" name=""/>
        <dsp:cNvSpPr/>
      </dsp:nvSpPr>
      <dsp:spPr>
        <a:xfrm>
          <a:off x="3360338" y="887577"/>
          <a:ext cx="953207" cy="9530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7297C564-F191-46EE-960D-8E61B264771B}">
      <dsp:nvSpPr>
        <dsp:cNvPr id="0" name=""/>
        <dsp:cNvSpPr/>
      </dsp:nvSpPr>
      <dsp:spPr>
        <a:xfrm>
          <a:off x="4383534" y="90423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Oggetto della garanzia</a:t>
          </a:r>
          <a:endParaRPr lang="it-IT" sz="1600" b="1" kern="1200" dirty="0">
            <a:latin typeface="Calibri" panose="020F0502020204030204" pitchFamily="34" charset="0"/>
          </a:endParaRPr>
        </a:p>
      </dsp:txBody>
      <dsp:txXfrm>
        <a:off x="4383534" y="904239"/>
        <a:ext cx="1275991" cy="922528"/>
      </dsp:txXfrm>
    </dsp:sp>
    <dsp:sp modelId="{C6E73723-37EC-4A16-B224-A79ECD966EC9}">
      <dsp:nvSpPr>
        <dsp:cNvPr id="0" name=""/>
        <dsp:cNvSpPr/>
      </dsp:nvSpPr>
      <dsp:spPr>
        <a:xfrm>
          <a:off x="3356682" y="2192527"/>
          <a:ext cx="953207" cy="9530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8AAC46F-4F36-4114-81C1-D91C80D37E49}">
      <dsp:nvSpPr>
        <dsp:cNvPr id="0" name=""/>
        <dsp:cNvSpPr/>
      </dsp:nvSpPr>
      <dsp:spPr>
        <a:xfrm>
          <a:off x="4359775" y="1996177"/>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Tempi di rimborso</a:t>
          </a:r>
          <a:endParaRPr lang="it-IT" sz="1600" b="1" kern="1200" dirty="0">
            <a:latin typeface="Calibri" panose="020F0502020204030204" pitchFamily="34" charset="0"/>
          </a:endParaRPr>
        </a:p>
      </dsp:txBody>
      <dsp:txXfrm>
        <a:off x="4359775" y="1996177"/>
        <a:ext cx="1275991" cy="922528"/>
      </dsp:txXfrm>
    </dsp:sp>
    <dsp:sp modelId="{5003E4A0-4BF9-4D4C-90EE-C90B3722C2BC}">
      <dsp:nvSpPr>
        <dsp:cNvPr id="0" name=""/>
        <dsp:cNvSpPr/>
      </dsp:nvSpPr>
      <dsp:spPr>
        <a:xfrm>
          <a:off x="2656271" y="3110991"/>
          <a:ext cx="953207" cy="95300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52BC565-6897-43A8-AB76-362074744D75}">
      <dsp:nvSpPr>
        <dsp:cNvPr id="0" name=""/>
        <dsp:cNvSpPr/>
      </dsp:nvSpPr>
      <dsp:spPr>
        <a:xfrm>
          <a:off x="3682078" y="313049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Meccanismo di </a:t>
          </a:r>
          <a:r>
            <a:rPr lang="it-IT" sz="1600" b="1" i="1" kern="1200" dirty="0" err="1" smtClean="0">
              <a:latin typeface="Calibri" panose="020F0502020204030204" pitchFamily="34" charset="0"/>
            </a:rPr>
            <a:t>funding</a:t>
          </a:r>
          <a:endParaRPr lang="it-IT" sz="1600" b="1" i="1" kern="1200" dirty="0">
            <a:latin typeface="Calibri" panose="020F0502020204030204" pitchFamily="34" charset="0"/>
          </a:endParaRPr>
        </a:p>
      </dsp:txBody>
      <dsp:txXfrm>
        <a:off x="3682078" y="3130499"/>
        <a:ext cx="1275991" cy="9225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09432-A0A5-4A22-A0E0-2AF6E90A74BD}">
      <dsp:nvSpPr>
        <dsp:cNvPr id="0" name=""/>
        <dsp:cNvSpPr/>
      </dsp:nvSpPr>
      <dsp:spPr>
        <a:xfrm>
          <a:off x="921342" y="1004195"/>
          <a:ext cx="1786636" cy="1786724"/>
        </a:xfrm>
        <a:prstGeom prst="ellipse">
          <a:avLst/>
        </a:prstGeom>
        <a:solidFill>
          <a:schemeClr val="accent3">
            <a:lumMod val="60000"/>
            <a:lumOff val="40000"/>
          </a:schemeClr>
        </a:solidFill>
        <a:ln w="25400" cap="flat" cmpd="sng" algn="ctr">
          <a:solidFill>
            <a:schemeClr val="accent3">
              <a:lumMod val="5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t-IT" sz="2800" b="1" kern="1200" dirty="0" smtClean="0">
              <a:solidFill>
                <a:schemeClr val="accent2">
                  <a:lumMod val="50000"/>
                </a:schemeClr>
              </a:solidFill>
              <a:latin typeface="Calibri" panose="020F0502020204030204" pitchFamily="34" charset="0"/>
            </a:rPr>
            <a:t>DGSD</a:t>
          </a:r>
          <a:endParaRPr lang="it-IT" sz="2800" b="1" kern="1200" dirty="0">
            <a:solidFill>
              <a:schemeClr val="accent2">
                <a:lumMod val="50000"/>
              </a:schemeClr>
            </a:solidFill>
            <a:latin typeface="Calibri" panose="020F0502020204030204" pitchFamily="34" charset="0"/>
          </a:endParaRPr>
        </a:p>
      </dsp:txBody>
      <dsp:txXfrm>
        <a:off x="1182989" y="1265855"/>
        <a:ext cx="1263342" cy="1263404"/>
      </dsp:txXfrm>
    </dsp:sp>
    <dsp:sp modelId="{81F42CD7-8971-4EB2-9894-B05A20F714CB}">
      <dsp:nvSpPr>
        <dsp:cNvPr id="0" name=""/>
        <dsp:cNvSpPr/>
      </dsp:nvSpPr>
      <dsp:spPr>
        <a:xfrm>
          <a:off x="0" y="10777"/>
          <a:ext cx="3601564" cy="3754412"/>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5CC95-03A8-4B10-8DFE-EA82994DB0E1}">
      <dsp:nvSpPr>
        <dsp:cNvPr id="0" name=""/>
        <dsp:cNvSpPr/>
      </dsp:nvSpPr>
      <dsp:spPr>
        <a:xfrm>
          <a:off x="2651929" y="327274"/>
          <a:ext cx="957107" cy="9573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F6EA386-B88C-462C-9025-40B8517FE695}">
      <dsp:nvSpPr>
        <dsp:cNvPr id="0" name=""/>
        <dsp:cNvSpPr/>
      </dsp:nvSpPr>
      <dsp:spPr>
        <a:xfrm>
          <a:off x="3628916" y="30148"/>
          <a:ext cx="1281125" cy="92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Stress test</a:t>
          </a:r>
          <a:endParaRPr lang="it-IT" sz="1600" b="1" kern="1200" dirty="0">
            <a:latin typeface="Calibri" panose="020F0502020204030204" pitchFamily="34" charset="0"/>
          </a:endParaRPr>
        </a:p>
      </dsp:txBody>
      <dsp:txXfrm>
        <a:off x="3628916" y="30148"/>
        <a:ext cx="1281125" cy="926588"/>
      </dsp:txXfrm>
    </dsp:sp>
    <dsp:sp modelId="{01B6D4E5-960F-45EE-A353-751FC254AA68}">
      <dsp:nvSpPr>
        <dsp:cNvPr id="0" name=""/>
        <dsp:cNvSpPr/>
      </dsp:nvSpPr>
      <dsp:spPr>
        <a:xfrm>
          <a:off x="3021854" y="1416429"/>
          <a:ext cx="957107" cy="9573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7297C564-F191-46EE-960D-8E61B264771B}">
      <dsp:nvSpPr>
        <dsp:cNvPr id="0" name=""/>
        <dsp:cNvSpPr/>
      </dsp:nvSpPr>
      <dsp:spPr>
        <a:xfrm>
          <a:off x="4056897" y="1373516"/>
          <a:ext cx="1281125" cy="92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i="1" kern="1200" dirty="0" smtClean="0">
              <a:latin typeface="Calibri" panose="020F0502020204030204" pitchFamily="34" charset="0"/>
            </a:rPr>
            <a:t>Single </a:t>
          </a:r>
          <a:r>
            <a:rPr lang="it-IT" sz="1600" b="1" i="1" kern="1200" dirty="0" err="1" smtClean="0">
              <a:latin typeface="Calibri" panose="020F0502020204030204" pitchFamily="34" charset="0"/>
            </a:rPr>
            <a:t>customer</a:t>
          </a:r>
          <a:r>
            <a:rPr lang="it-IT" sz="1600" b="1" i="1" kern="1200" dirty="0" smtClean="0">
              <a:latin typeface="Calibri" panose="020F0502020204030204" pitchFamily="34" charset="0"/>
            </a:rPr>
            <a:t> </a:t>
          </a:r>
        </a:p>
        <a:p>
          <a:pPr lvl="0" algn="l" defTabSz="711200">
            <a:lnSpc>
              <a:spcPct val="90000"/>
            </a:lnSpc>
            <a:spcBef>
              <a:spcPct val="0"/>
            </a:spcBef>
            <a:spcAft>
              <a:spcPct val="10000"/>
            </a:spcAft>
          </a:pPr>
          <a:r>
            <a:rPr lang="it-IT" sz="1600" b="1" i="1" kern="1200" dirty="0" err="1" smtClean="0">
              <a:latin typeface="Calibri" panose="020F0502020204030204" pitchFamily="34" charset="0"/>
            </a:rPr>
            <a:t>view</a:t>
          </a:r>
          <a:endParaRPr lang="it-IT" sz="1600" b="1" i="1" kern="1200" dirty="0">
            <a:latin typeface="Calibri" panose="020F0502020204030204" pitchFamily="34" charset="0"/>
          </a:endParaRPr>
        </a:p>
      </dsp:txBody>
      <dsp:txXfrm>
        <a:off x="4056897" y="1373516"/>
        <a:ext cx="1281125" cy="926588"/>
      </dsp:txXfrm>
    </dsp:sp>
    <dsp:sp modelId="{5003E4A0-4BF9-4D4C-90EE-C90B3722C2BC}">
      <dsp:nvSpPr>
        <dsp:cNvPr id="0" name=""/>
        <dsp:cNvSpPr/>
      </dsp:nvSpPr>
      <dsp:spPr>
        <a:xfrm>
          <a:off x="2651929" y="2520977"/>
          <a:ext cx="957107" cy="9573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3BE1A7A-1A15-4E61-A6D6-DB8756CA256A}">
      <dsp:nvSpPr>
        <dsp:cNvPr id="0" name=""/>
        <dsp:cNvSpPr/>
      </dsp:nvSpPr>
      <dsp:spPr>
        <a:xfrm>
          <a:off x="3707929" y="2630787"/>
          <a:ext cx="1499467" cy="926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10000"/>
            </a:spcAft>
          </a:pPr>
          <a:r>
            <a:rPr lang="it-IT" sz="1600" b="1" kern="1200" dirty="0" smtClean="0">
              <a:latin typeface="Calibri" panose="020F0502020204030204" pitchFamily="34" charset="0"/>
            </a:rPr>
            <a:t>Maggiore trasparenza verso i depositanti</a:t>
          </a:r>
          <a:endParaRPr lang="it-IT" sz="1600" b="1" i="1" kern="1200" dirty="0">
            <a:latin typeface="Calibri" panose="020F0502020204030204" pitchFamily="34" charset="0"/>
          </a:endParaRPr>
        </a:p>
      </dsp:txBody>
      <dsp:txXfrm>
        <a:off x="3707929" y="2630787"/>
        <a:ext cx="1499467" cy="926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3538-920E-4110-8D23-55531E40F955}">
      <dsp:nvSpPr>
        <dsp:cNvPr id="0" name=""/>
        <dsp:cNvSpPr/>
      </dsp:nvSpPr>
      <dsp:spPr>
        <a:xfrm>
          <a:off x="-4418144" y="-677622"/>
          <a:ext cx="5263513" cy="5263513"/>
        </a:xfrm>
        <a:prstGeom prst="blockArc">
          <a:avLst>
            <a:gd name="adj1" fmla="val 18900000"/>
            <a:gd name="adj2" fmla="val 2700000"/>
            <a:gd name="adj3" fmla="val 41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D8C8F-3B5D-49AA-8F9B-ED026082473F}">
      <dsp:nvSpPr>
        <dsp:cNvPr id="0" name=""/>
        <dsp:cNvSpPr/>
      </dsp:nvSpPr>
      <dsp:spPr>
        <a:xfrm>
          <a:off x="370147" y="321604"/>
          <a:ext cx="3873819" cy="333858"/>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altLang="it-IT" sz="1600" kern="1200" dirty="0" smtClean="0">
              <a:solidFill>
                <a:prstClr val="black"/>
              </a:solidFill>
              <a:latin typeface="Calibri" panose="020F0502020204030204" pitchFamily="34" charset="0"/>
            </a:rPr>
            <a:t>Contribuzioni </a:t>
          </a:r>
          <a:r>
            <a:rPr lang="it-IT" altLang="it-IT" sz="1600" b="1" kern="1200" dirty="0" smtClean="0">
              <a:solidFill>
                <a:srgbClr val="C00000"/>
              </a:solidFill>
              <a:latin typeface="Calibri" panose="020F0502020204030204" pitchFamily="34" charset="0"/>
            </a:rPr>
            <a:t>ordinarie</a:t>
          </a:r>
          <a:r>
            <a:rPr lang="it-IT" altLang="it-IT" sz="1600" b="0" kern="1200" dirty="0" smtClean="0">
              <a:solidFill>
                <a:srgbClr val="C00000"/>
              </a:solidFill>
              <a:latin typeface="Calibri" panose="020F0502020204030204" pitchFamily="34" charset="0"/>
            </a:rPr>
            <a:t> </a:t>
          </a:r>
          <a:r>
            <a:rPr lang="it-IT" altLang="it-IT" sz="1600" b="0" kern="1200" dirty="0" smtClean="0">
              <a:solidFill>
                <a:schemeClr val="tx1"/>
              </a:solidFill>
              <a:latin typeface="Calibri" panose="020F0502020204030204" pitchFamily="34" charset="0"/>
            </a:rPr>
            <a:t>(ex-ante)</a:t>
          </a:r>
          <a:endParaRPr lang="it-IT" sz="1600" b="0" kern="1200" dirty="0">
            <a:solidFill>
              <a:schemeClr val="tx1"/>
            </a:solidFill>
          </a:endParaRPr>
        </a:p>
      </dsp:txBody>
      <dsp:txXfrm>
        <a:off x="370147" y="321604"/>
        <a:ext cx="3873819" cy="333858"/>
      </dsp:txXfrm>
    </dsp:sp>
    <dsp:sp modelId="{DCCE49A7-44B5-4BCB-B820-0F730FE7618C}">
      <dsp:nvSpPr>
        <dsp:cNvPr id="0" name=""/>
        <dsp:cNvSpPr/>
      </dsp:nvSpPr>
      <dsp:spPr>
        <a:xfrm>
          <a:off x="64716" y="183102"/>
          <a:ext cx="610862" cy="610862"/>
        </a:xfrm>
        <a:prstGeom prst="ellipse">
          <a:avLst/>
        </a:prstGeom>
        <a:solidFill>
          <a:schemeClr val="accent3">
            <a:lumMod val="40000"/>
            <a:lumOff val="60000"/>
          </a:schemeClr>
        </a:solidFill>
        <a:ln w="2540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AEB9D879-2682-485F-91FB-4F770959D11A}">
      <dsp:nvSpPr>
        <dsp:cNvPr id="0" name=""/>
        <dsp:cNvSpPr/>
      </dsp:nvSpPr>
      <dsp:spPr>
        <a:xfrm>
          <a:off x="720328" y="976989"/>
          <a:ext cx="3523638" cy="488689"/>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sz="1600" kern="1200" dirty="0" smtClean="0">
              <a:solidFill>
                <a:schemeClr val="tx1"/>
              </a:solidFill>
              <a:latin typeface="Calibri" panose="020F0502020204030204" pitchFamily="34" charset="0"/>
            </a:rPr>
            <a:t>Contribuzioni </a:t>
          </a:r>
          <a:r>
            <a:rPr lang="it-IT" sz="1600" b="1" kern="1200" dirty="0" smtClean="0">
              <a:solidFill>
                <a:srgbClr val="C00000"/>
              </a:solidFill>
              <a:latin typeface="Calibri" panose="020F0502020204030204" pitchFamily="34" charset="0"/>
            </a:rPr>
            <a:t>aggiuntive</a:t>
          </a:r>
          <a:endParaRPr lang="it-IT" sz="1600" b="1" kern="1200" dirty="0">
            <a:solidFill>
              <a:srgbClr val="C00000"/>
            </a:solidFill>
            <a:latin typeface="Calibri" panose="020F0502020204030204" pitchFamily="34" charset="0"/>
          </a:endParaRPr>
        </a:p>
      </dsp:txBody>
      <dsp:txXfrm>
        <a:off x="720328" y="976989"/>
        <a:ext cx="3523638" cy="488689"/>
      </dsp:txXfrm>
    </dsp:sp>
    <dsp:sp modelId="{CE5F85CD-F835-4DEB-B3FB-EC0DDB9901E3}">
      <dsp:nvSpPr>
        <dsp:cNvPr id="0" name=""/>
        <dsp:cNvSpPr/>
      </dsp:nvSpPr>
      <dsp:spPr>
        <a:xfrm>
          <a:off x="414897" y="915902"/>
          <a:ext cx="610862" cy="610862"/>
        </a:xfrm>
        <a:prstGeom prst="ellipse">
          <a:avLst/>
        </a:prstGeom>
        <a:solidFill>
          <a:schemeClr val="accent3">
            <a:lumMod val="40000"/>
            <a:lumOff val="60000"/>
          </a:schemeClr>
        </a:solidFill>
        <a:ln w="2540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57C3385A-BD32-41E6-AE62-97B3B24BA0DC}">
      <dsp:nvSpPr>
        <dsp:cNvPr id="0" name=""/>
        <dsp:cNvSpPr/>
      </dsp:nvSpPr>
      <dsp:spPr>
        <a:xfrm>
          <a:off x="827806" y="1709789"/>
          <a:ext cx="3416160" cy="488689"/>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altLang="it-IT" sz="1600" kern="1200" dirty="0" smtClean="0">
              <a:solidFill>
                <a:prstClr val="black"/>
              </a:solidFill>
              <a:latin typeface="Calibri" panose="020F0502020204030204" pitchFamily="34" charset="0"/>
            </a:rPr>
            <a:t>contribuzioni </a:t>
          </a:r>
          <a:r>
            <a:rPr lang="it-IT" altLang="it-IT" sz="1600" b="1" kern="1200" dirty="0" smtClean="0">
              <a:solidFill>
                <a:srgbClr val="C00000"/>
              </a:solidFill>
              <a:latin typeface="Calibri" panose="020F0502020204030204" pitchFamily="34" charset="0"/>
            </a:rPr>
            <a:t>straordinarie           </a:t>
          </a:r>
          <a:r>
            <a:rPr lang="it-IT" altLang="it-IT" sz="1600" kern="1200" dirty="0" smtClean="0">
              <a:solidFill>
                <a:srgbClr val="C00000"/>
              </a:solidFill>
              <a:latin typeface="Calibri" panose="020F0502020204030204" pitchFamily="34" charset="0"/>
            </a:rPr>
            <a:t> </a:t>
          </a:r>
          <a:r>
            <a:rPr lang="it-IT" altLang="it-IT" sz="1600" kern="1200" dirty="0" smtClean="0">
              <a:solidFill>
                <a:prstClr val="black"/>
              </a:solidFill>
              <a:latin typeface="Calibri" panose="020F0502020204030204" pitchFamily="34" charset="0"/>
            </a:rPr>
            <a:t>(ex-post)</a:t>
          </a:r>
          <a:endParaRPr lang="it-IT" sz="1600" kern="1200" dirty="0">
            <a:solidFill>
              <a:prstClr val="black"/>
            </a:solidFill>
            <a:latin typeface="Calibri" panose="020F0502020204030204" pitchFamily="34" charset="0"/>
          </a:endParaRPr>
        </a:p>
      </dsp:txBody>
      <dsp:txXfrm>
        <a:off x="827806" y="1709789"/>
        <a:ext cx="3416160" cy="488689"/>
      </dsp:txXfrm>
    </dsp:sp>
    <dsp:sp modelId="{6B4D2A11-5D1E-4089-9F39-12EC2D7A22B5}">
      <dsp:nvSpPr>
        <dsp:cNvPr id="0" name=""/>
        <dsp:cNvSpPr/>
      </dsp:nvSpPr>
      <dsp:spPr>
        <a:xfrm>
          <a:off x="522374" y="1648703"/>
          <a:ext cx="610862" cy="610862"/>
        </a:xfrm>
        <a:prstGeom prst="ellipse">
          <a:avLst/>
        </a:prstGeom>
        <a:solidFill>
          <a:schemeClr val="accent3">
            <a:lumMod val="40000"/>
            <a:lumOff val="60000"/>
          </a:schemeClr>
        </a:solidFill>
        <a:ln w="2540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3F3D4E56-991C-4908-9514-C64D48F50347}">
      <dsp:nvSpPr>
        <dsp:cNvPr id="0" name=""/>
        <dsp:cNvSpPr/>
      </dsp:nvSpPr>
      <dsp:spPr>
        <a:xfrm>
          <a:off x="720328" y="2442589"/>
          <a:ext cx="3523638" cy="488689"/>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altLang="it-IT" sz="1600" b="1" kern="1200" dirty="0" smtClean="0">
              <a:solidFill>
                <a:srgbClr val="C00000"/>
              </a:solidFill>
              <a:latin typeface="Calibri" panose="020F0502020204030204" pitchFamily="34" charset="0"/>
            </a:rPr>
            <a:t>Altre fonti </a:t>
          </a:r>
          <a:r>
            <a:rPr lang="it-IT" altLang="it-IT" sz="1600" kern="1200" dirty="0" smtClean="0">
              <a:solidFill>
                <a:prstClr val="black"/>
              </a:solidFill>
              <a:latin typeface="Calibri" panose="020F0502020204030204" pitchFamily="34" charset="0"/>
            </a:rPr>
            <a:t>di finanziamento</a:t>
          </a:r>
          <a:endParaRPr lang="it-IT" sz="1600" kern="1200" dirty="0"/>
        </a:p>
      </dsp:txBody>
      <dsp:txXfrm>
        <a:off x="720328" y="2442589"/>
        <a:ext cx="3523638" cy="488689"/>
      </dsp:txXfrm>
    </dsp:sp>
    <dsp:sp modelId="{4A980150-66ED-4132-9D21-CEEA133DF84B}">
      <dsp:nvSpPr>
        <dsp:cNvPr id="0" name=""/>
        <dsp:cNvSpPr/>
      </dsp:nvSpPr>
      <dsp:spPr>
        <a:xfrm>
          <a:off x="414897" y="2381503"/>
          <a:ext cx="610862" cy="610862"/>
        </a:xfrm>
        <a:prstGeom prst="ellipse">
          <a:avLst/>
        </a:prstGeom>
        <a:solidFill>
          <a:schemeClr val="accent3">
            <a:lumMod val="40000"/>
            <a:lumOff val="60000"/>
          </a:schemeClr>
        </a:solidFill>
        <a:ln w="25400" cap="flat" cmpd="sng" algn="ctr">
          <a:solidFill>
            <a:schemeClr val="accent3">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0EB12AF7-198D-4905-B874-4AD9C3E4A18F}">
      <dsp:nvSpPr>
        <dsp:cNvPr id="0" name=""/>
        <dsp:cNvSpPr/>
      </dsp:nvSpPr>
      <dsp:spPr>
        <a:xfrm>
          <a:off x="370147" y="3175390"/>
          <a:ext cx="3873819" cy="488689"/>
        </a:xfrm>
        <a:prstGeom prst="rect">
          <a:avLst/>
        </a:prstGeom>
        <a:solidFill>
          <a:schemeClr val="accent2">
            <a:lumMod val="20000"/>
            <a:lumOff val="80000"/>
          </a:schemeClr>
        </a:solidFill>
        <a:ln w="25400" cap="flat" cmpd="sng" algn="ctr">
          <a:solidFill>
            <a:schemeClr val="accent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87898" tIns="40640" rIns="40640" bIns="40640" numCol="1" spcCol="1270" anchor="ctr" anchorCtr="0">
          <a:noAutofit/>
        </a:bodyPr>
        <a:lstStyle/>
        <a:p>
          <a:pPr lvl="0" algn="l" defTabSz="711200">
            <a:lnSpc>
              <a:spcPct val="90000"/>
            </a:lnSpc>
            <a:spcBef>
              <a:spcPct val="0"/>
            </a:spcBef>
            <a:spcAft>
              <a:spcPct val="35000"/>
            </a:spcAft>
          </a:pPr>
          <a:r>
            <a:rPr lang="it-IT" sz="1600" b="1" i="1" kern="1200" dirty="0" err="1" smtClean="0">
              <a:solidFill>
                <a:prstClr val="black"/>
              </a:solidFill>
              <a:latin typeface="Calibri" panose="020F0502020204030204" pitchFamily="34" charset="0"/>
            </a:rPr>
            <a:t>Mutual</a:t>
          </a:r>
          <a:r>
            <a:rPr lang="it-IT" sz="1600" b="1" i="1" kern="1200" dirty="0" smtClean="0">
              <a:solidFill>
                <a:prstClr val="black"/>
              </a:solidFill>
              <a:latin typeface="Calibri" panose="020F0502020204030204" pitchFamily="34" charset="0"/>
            </a:rPr>
            <a:t> </a:t>
          </a:r>
          <a:r>
            <a:rPr lang="it-IT" sz="1600" b="1" i="1" kern="1200" dirty="0" err="1" smtClean="0">
              <a:solidFill>
                <a:prstClr val="black"/>
              </a:solidFill>
              <a:latin typeface="Calibri" panose="020F0502020204030204" pitchFamily="34" charset="0"/>
            </a:rPr>
            <a:t>borrowing</a:t>
          </a:r>
          <a:r>
            <a:rPr lang="it-IT" sz="1600" b="1" i="1" kern="1200" dirty="0" smtClean="0">
              <a:solidFill>
                <a:prstClr val="black"/>
              </a:solidFill>
              <a:latin typeface="Calibri" panose="020F0502020204030204" pitchFamily="34" charset="0"/>
            </a:rPr>
            <a:t> </a:t>
          </a:r>
          <a:r>
            <a:rPr lang="it-IT" sz="1600" kern="1200" dirty="0" smtClean="0">
              <a:solidFill>
                <a:prstClr val="black"/>
              </a:solidFill>
              <a:latin typeface="Calibri" panose="020F0502020204030204" pitchFamily="34" charset="0"/>
            </a:rPr>
            <a:t>volontario</a:t>
          </a:r>
          <a:endParaRPr lang="it-IT" sz="1600" kern="1200" dirty="0">
            <a:solidFill>
              <a:prstClr val="black"/>
            </a:solidFill>
            <a:latin typeface="Calibri" panose="020F0502020204030204" pitchFamily="34" charset="0"/>
          </a:endParaRPr>
        </a:p>
      </dsp:txBody>
      <dsp:txXfrm>
        <a:off x="370147" y="3175390"/>
        <a:ext cx="3873819" cy="488689"/>
      </dsp:txXfrm>
    </dsp:sp>
    <dsp:sp modelId="{D1C12FB7-C6BF-43D7-A3BD-2FD55A0F8A94}">
      <dsp:nvSpPr>
        <dsp:cNvPr id="0" name=""/>
        <dsp:cNvSpPr/>
      </dsp:nvSpPr>
      <dsp:spPr>
        <a:xfrm>
          <a:off x="64716" y="3114304"/>
          <a:ext cx="610862" cy="610862"/>
        </a:xfrm>
        <a:prstGeom prst="ellipse">
          <a:avLst/>
        </a:prstGeom>
        <a:solidFill>
          <a:schemeClr val="accent4">
            <a:lumMod val="40000"/>
            <a:lumOff val="60000"/>
          </a:schemeClr>
        </a:solidFill>
        <a:ln w="25400" cap="flat" cmpd="sng" algn="ctr">
          <a:solidFill>
            <a:schemeClr val="accent4">
              <a:lumMod val="75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11382B-2684-4310-B8E0-A6EB466CA3B6}" type="datetimeFigureOut">
              <a:rPr lang="it-IT" smtClean="0"/>
              <a:t>28/04/2016</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9B93AEA-CAB7-47D3-8F7C-FDA1C2EB3CF2}" type="slidenum">
              <a:rPr lang="it-IT" smtClean="0"/>
              <a:t>‹N›</a:t>
            </a:fld>
            <a:endParaRPr lang="it-IT"/>
          </a:p>
        </p:txBody>
      </p:sp>
    </p:spTree>
    <p:extLst>
      <p:ext uri="{BB962C8B-B14F-4D97-AF65-F5344CB8AC3E}">
        <p14:creationId xmlns:p14="http://schemas.microsoft.com/office/powerpoint/2010/main" val="241994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878F778-B5B0-4733-9F3D-E85BDA1DCF9E}" type="datetimeFigureOut">
              <a:rPr lang="it-IT" smtClean="0"/>
              <a:t>28/04/2016</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7D8A32-CE1D-40D0-B243-3D1A7FCF27CB}" type="slidenum">
              <a:rPr lang="it-IT" smtClean="0"/>
              <a:t>‹N›</a:t>
            </a:fld>
            <a:endParaRPr lang="it-IT"/>
          </a:p>
        </p:txBody>
      </p:sp>
    </p:spTree>
    <p:extLst>
      <p:ext uri="{BB962C8B-B14F-4D97-AF65-F5344CB8AC3E}">
        <p14:creationId xmlns:p14="http://schemas.microsoft.com/office/powerpoint/2010/main" val="3500086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accent2"/>
                </a:solidFill>
                <a:latin typeface="Comic Sans MS" pitchFamily="66" charset="0"/>
              </a:defRPr>
            </a:lvl1pPr>
            <a:lvl2pPr marL="742950" indent="-285750">
              <a:defRPr b="1">
                <a:solidFill>
                  <a:schemeClr val="accent2"/>
                </a:solidFill>
                <a:latin typeface="Comic Sans MS" pitchFamily="66" charset="0"/>
              </a:defRPr>
            </a:lvl2pPr>
            <a:lvl3pPr marL="1143000" indent="-228600">
              <a:defRPr b="1">
                <a:solidFill>
                  <a:schemeClr val="accent2"/>
                </a:solidFill>
                <a:latin typeface="Comic Sans MS" pitchFamily="66" charset="0"/>
              </a:defRPr>
            </a:lvl3pPr>
            <a:lvl4pPr marL="1600200" indent="-228600">
              <a:defRPr b="1">
                <a:solidFill>
                  <a:schemeClr val="accent2"/>
                </a:solidFill>
                <a:latin typeface="Comic Sans MS" pitchFamily="66" charset="0"/>
              </a:defRPr>
            </a:lvl4pPr>
            <a:lvl5pPr marL="2057400" indent="-228600">
              <a:defRPr b="1">
                <a:solidFill>
                  <a:schemeClr val="accent2"/>
                </a:solidFill>
                <a:latin typeface="Comic Sans MS" pitchFamily="66" charset="0"/>
              </a:defRPr>
            </a:lvl5pPr>
            <a:lvl6pPr marL="2514600" indent="-228600" eaLnBrk="0" fontAlgn="base" hangingPunct="0">
              <a:spcBef>
                <a:spcPct val="0"/>
              </a:spcBef>
              <a:spcAft>
                <a:spcPct val="0"/>
              </a:spcAft>
              <a:defRPr b="1">
                <a:solidFill>
                  <a:schemeClr val="accent2"/>
                </a:solidFill>
                <a:latin typeface="Comic Sans MS" pitchFamily="66" charset="0"/>
              </a:defRPr>
            </a:lvl6pPr>
            <a:lvl7pPr marL="2971800" indent="-228600" eaLnBrk="0" fontAlgn="base" hangingPunct="0">
              <a:spcBef>
                <a:spcPct val="0"/>
              </a:spcBef>
              <a:spcAft>
                <a:spcPct val="0"/>
              </a:spcAft>
              <a:defRPr b="1">
                <a:solidFill>
                  <a:schemeClr val="accent2"/>
                </a:solidFill>
                <a:latin typeface="Comic Sans MS" pitchFamily="66" charset="0"/>
              </a:defRPr>
            </a:lvl7pPr>
            <a:lvl8pPr marL="3429000" indent="-228600" eaLnBrk="0" fontAlgn="base" hangingPunct="0">
              <a:spcBef>
                <a:spcPct val="0"/>
              </a:spcBef>
              <a:spcAft>
                <a:spcPct val="0"/>
              </a:spcAft>
              <a:defRPr b="1">
                <a:solidFill>
                  <a:schemeClr val="accent2"/>
                </a:solidFill>
                <a:latin typeface="Comic Sans MS" pitchFamily="66" charset="0"/>
              </a:defRPr>
            </a:lvl8pPr>
            <a:lvl9pPr marL="3886200" indent="-228600" eaLnBrk="0" fontAlgn="base" hangingPunct="0">
              <a:spcBef>
                <a:spcPct val="0"/>
              </a:spcBef>
              <a:spcAft>
                <a:spcPct val="0"/>
              </a:spcAft>
              <a:defRPr b="1">
                <a:solidFill>
                  <a:schemeClr val="accent2"/>
                </a:solidFill>
                <a:latin typeface="Comic Sans MS" pitchFamily="66" charset="0"/>
              </a:defRPr>
            </a:lvl9pPr>
          </a:lstStyle>
          <a:p>
            <a:fld id="{288CBA68-A0A4-450C-9A07-0B1BC9E155D0}" type="slidenum">
              <a:rPr lang="it-IT" altLang="it-IT" b="0" smtClean="0">
                <a:solidFill>
                  <a:prstClr val="black"/>
                </a:solidFill>
                <a:latin typeface="Arial" charset="0"/>
              </a:rPr>
              <a:pPr/>
              <a:t>1</a:t>
            </a:fld>
            <a:endParaRPr lang="it-IT" altLang="it-IT" b="0" smtClean="0">
              <a:solidFill>
                <a:prstClr val="black"/>
              </a:solidFill>
              <a:latin typeface="Arial" charset="0"/>
            </a:endParaRPr>
          </a:p>
        </p:txBody>
      </p:sp>
      <p:sp>
        <p:nvSpPr>
          <p:cNvPr id="81923" name="Rectangle 2"/>
          <p:cNvSpPr>
            <a:spLocks noGrp="1" noRot="1" noChangeAspect="1" noChangeArrowheads="1" noTextEdit="1"/>
          </p:cNvSpPr>
          <p:nvPr>
            <p:ph type="sldImg"/>
          </p:nvPr>
        </p:nvSpPr>
        <p:spPr>
          <a:xfrm>
            <a:off x="917575" y="744538"/>
            <a:ext cx="4962525" cy="3722687"/>
          </a:xfrm>
          <a:ln/>
        </p:spPr>
      </p:sp>
      <p:sp>
        <p:nvSpPr>
          <p:cNvPr id="81924" name="Rectangle 3"/>
          <p:cNvSpPr>
            <a:spLocks noGrp="1" noChangeArrowheads="1"/>
          </p:cNvSpPr>
          <p:nvPr>
            <p:ph type="body" idx="1"/>
          </p:nvPr>
        </p:nvSpPr>
        <p:spPr>
          <a:xfrm>
            <a:off x="677863" y="4716463"/>
            <a:ext cx="54419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13</a:t>
            </a:fld>
            <a:endParaRPr lang="it-IT"/>
          </a:p>
        </p:txBody>
      </p:sp>
    </p:spTree>
    <p:extLst>
      <p:ext uri="{BB962C8B-B14F-4D97-AF65-F5344CB8AC3E}">
        <p14:creationId xmlns:p14="http://schemas.microsoft.com/office/powerpoint/2010/main" val="62445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14</a:t>
            </a:fld>
            <a:endParaRPr lang="it-IT"/>
          </a:p>
        </p:txBody>
      </p:sp>
    </p:spTree>
    <p:extLst>
      <p:ext uri="{BB962C8B-B14F-4D97-AF65-F5344CB8AC3E}">
        <p14:creationId xmlns:p14="http://schemas.microsoft.com/office/powerpoint/2010/main" val="3951690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15</a:t>
            </a:fld>
            <a:endParaRPr lang="it-IT"/>
          </a:p>
        </p:txBody>
      </p:sp>
    </p:spTree>
    <p:extLst>
      <p:ext uri="{BB962C8B-B14F-4D97-AF65-F5344CB8AC3E}">
        <p14:creationId xmlns:p14="http://schemas.microsoft.com/office/powerpoint/2010/main" val="98820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16</a:t>
            </a:fld>
            <a:endParaRPr lang="it-IT"/>
          </a:p>
        </p:txBody>
      </p:sp>
    </p:spTree>
    <p:extLst>
      <p:ext uri="{BB962C8B-B14F-4D97-AF65-F5344CB8AC3E}">
        <p14:creationId xmlns:p14="http://schemas.microsoft.com/office/powerpoint/2010/main" val="299707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18</a:t>
            </a:fld>
            <a:endParaRPr lang="it-IT"/>
          </a:p>
        </p:txBody>
      </p:sp>
    </p:spTree>
    <p:extLst>
      <p:ext uri="{BB962C8B-B14F-4D97-AF65-F5344CB8AC3E}">
        <p14:creationId xmlns:p14="http://schemas.microsoft.com/office/powerpoint/2010/main" val="354315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3CEC849-2ABA-4366-B12A-35DFAE3241A3}" type="slidenum">
              <a:rPr lang="it-IT" smtClean="0"/>
              <a:t>19</a:t>
            </a:fld>
            <a:endParaRPr lang="it-IT"/>
          </a:p>
        </p:txBody>
      </p:sp>
    </p:spTree>
    <p:extLst>
      <p:ext uri="{BB962C8B-B14F-4D97-AF65-F5344CB8AC3E}">
        <p14:creationId xmlns:p14="http://schemas.microsoft.com/office/powerpoint/2010/main" val="110168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spcBef>
                <a:spcPct val="0"/>
              </a:spcBef>
              <a:buFont typeface="Wingdings" panose="05000000000000000000" pitchFamily="2" charset="2"/>
              <a:buNone/>
            </a:pPr>
            <a:r>
              <a:rPr lang="it-IT" altLang="it-IT" sz="1200" i="1" dirty="0" err="1" smtClean="0">
                <a:latin typeface="Calibri" panose="020F0502020204030204" pitchFamily="34" charset="0"/>
              </a:rPr>
              <a:t>Significant</a:t>
            </a:r>
            <a:r>
              <a:rPr lang="it-IT" altLang="it-IT" sz="1200" i="1" baseline="0" dirty="0" smtClean="0">
                <a:latin typeface="Calibri" panose="020F0502020204030204" pitchFamily="34" charset="0"/>
              </a:rPr>
              <a:t> </a:t>
            </a:r>
            <a:r>
              <a:rPr lang="it-IT" altLang="it-IT" sz="1200" i="1" baseline="0" dirty="0" err="1" smtClean="0">
                <a:latin typeface="Calibri" panose="020F0502020204030204" pitchFamily="34" charset="0"/>
              </a:rPr>
              <a:t>banks</a:t>
            </a:r>
            <a:r>
              <a:rPr lang="it-IT" altLang="it-IT" sz="1200" i="1" baseline="0" dirty="0" smtClean="0">
                <a:latin typeface="Calibri" panose="020F0502020204030204" pitchFamily="34" charset="0"/>
              </a:rPr>
              <a:t>:</a:t>
            </a:r>
            <a:endParaRPr lang="it-IT" altLang="it-IT" sz="1200" i="1" dirty="0" smtClean="0">
              <a:latin typeface="Calibri" panose="020F0502020204030204" pitchFamily="34" charset="0"/>
            </a:endParaRP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Totale attivo superiore a € 30 miliardi; </a:t>
            </a: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Rapporto tra totale attivo e PIL dello Stato ospitante superiore del 20% (con totale attivo di almeno 5 </a:t>
            </a:r>
            <a:r>
              <a:rPr lang="it-IT" altLang="it-IT" sz="1200" i="1" dirty="0" err="1" smtClean="0">
                <a:latin typeface="Calibri" panose="020F0502020204030204" pitchFamily="34" charset="0"/>
              </a:rPr>
              <a:t>mld</a:t>
            </a:r>
            <a:r>
              <a:rPr lang="it-IT" altLang="it-IT" sz="1200" i="1" dirty="0" smtClean="0">
                <a:latin typeface="Calibri" panose="020F0502020204030204" pitchFamily="34" charset="0"/>
              </a:rPr>
              <a:t>); </a:t>
            </a: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qualificazione di banca a rilevanza sistemica nazionale da parte dell’</a:t>
            </a:r>
            <a:r>
              <a:rPr lang="it-IT" altLang="it-IT" sz="1200" i="1" dirty="0" err="1" smtClean="0">
                <a:latin typeface="Calibri" panose="020F0502020204030204" pitchFamily="34" charset="0"/>
              </a:rPr>
              <a:t>AdV</a:t>
            </a:r>
            <a:r>
              <a:rPr lang="it-IT" altLang="it-IT" sz="1200" i="1" dirty="0" smtClean="0">
                <a:latin typeface="Calibri" panose="020F0502020204030204" pitchFamily="34" charset="0"/>
              </a:rPr>
              <a:t> nazionale e confermata da BCE </a:t>
            </a:r>
          </a:p>
          <a:p>
            <a:pPr>
              <a:spcBef>
                <a:spcPct val="0"/>
              </a:spcBef>
            </a:pPr>
            <a:r>
              <a:rPr lang="it-IT" altLang="it-IT" sz="1200" i="1" dirty="0" smtClean="0">
                <a:latin typeface="Calibri" panose="020F0502020204030204" pitchFamily="34" charset="0"/>
              </a:rPr>
              <a:t>       a seguito di valutazione della banca;</a:t>
            </a: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Richiesta/ottenimento di assistenza finanziaria pubblica;</a:t>
            </a:r>
          </a:p>
          <a:p>
            <a:pPr marL="285750" indent="-285750">
              <a:spcBef>
                <a:spcPct val="0"/>
              </a:spcBef>
              <a:buFont typeface="Wingdings" panose="05000000000000000000" pitchFamily="2" charset="2"/>
              <a:buChar char="ü"/>
            </a:pPr>
            <a:r>
              <a:rPr lang="it-IT" altLang="it-IT" sz="1200" i="1" dirty="0" smtClean="0">
                <a:latin typeface="Calibri" panose="020F0502020204030204" pitchFamily="34" charset="0"/>
              </a:rPr>
              <a:t>Decisione della BCE per gruppi con significative attività transfrontaliere.</a:t>
            </a:r>
            <a:endParaRPr lang="it-IT" sz="1200" i="1" dirty="0" smtClean="0">
              <a:latin typeface="Calibri" pitchFamily="34" charset="0"/>
            </a:endParaRPr>
          </a:p>
        </p:txBody>
      </p:sp>
      <p:sp>
        <p:nvSpPr>
          <p:cNvPr id="4" name="Segnaposto numero diapositiva 3"/>
          <p:cNvSpPr>
            <a:spLocks noGrp="1"/>
          </p:cNvSpPr>
          <p:nvPr>
            <p:ph type="sldNum" sz="quarter" idx="10"/>
          </p:nvPr>
        </p:nvSpPr>
        <p:spPr/>
        <p:txBody>
          <a:bodyPr/>
          <a:lstStyle/>
          <a:p>
            <a:fld id="{267D8A32-CE1D-40D0-B243-3D1A7FCF27CB}" type="slidenum">
              <a:rPr lang="it-IT" smtClean="0"/>
              <a:t>23</a:t>
            </a:fld>
            <a:endParaRPr lang="it-IT"/>
          </a:p>
        </p:txBody>
      </p:sp>
    </p:spTree>
    <p:extLst>
      <p:ext uri="{BB962C8B-B14F-4D97-AF65-F5344CB8AC3E}">
        <p14:creationId xmlns:p14="http://schemas.microsoft.com/office/powerpoint/2010/main" val="401115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A3CEC849-2ABA-4366-B12A-35DFAE3241A3}" type="slidenum">
              <a:rPr lang="it-IT" smtClean="0">
                <a:solidFill>
                  <a:prstClr val="black"/>
                </a:solidFill>
              </a:rPr>
              <a:pPr/>
              <a:t>37</a:t>
            </a:fld>
            <a:endParaRPr lang="it-IT">
              <a:solidFill>
                <a:prstClr val="black"/>
              </a:solidFill>
            </a:endParaRPr>
          </a:p>
        </p:txBody>
      </p:sp>
    </p:spTree>
    <p:extLst>
      <p:ext uri="{BB962C8B-B14F-4D97-AF65-F5344CB8AC3E}">
        <p14:creationId xmlns:p14="http://schemas.microsoft.com/office/powerpoint/2010/main" val="57197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A3CEC849-2ABA-4366-B12A-35DFAE3241A3}" type="slidenum">
              <a:rPr lang="it-IT" smtClean="0">
                <a:solidFill>
                  <a:prstClr val="black"/>
                </a:solidFill>
              </a:rPr>
              <a:pPr/>
              <a:t>38</a:t>
            </a:fld>
            <a:endParaRPr lang="it-IT">
              <a:solidFill>
                <a:prstClr val="black"/>
              </a:solidFill>
            </a:endParaRPr>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54462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39</a:t>
            </a:fld>
            <a:endParaRPr lang="it-IT"/>
          </a:p>
        </p:txBody>
      </p:sp>
    </p:spTree>
    <p:extLst>
      <p:ext uri="{BB962C8B-B14F-4D97-AF65-F5344CB8AC3E}">
        <p14:creationId xmlns:p14="http://schemas.microsoft.com/office/powerpoint/2010/main" val="160975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2</a:t>
            </a:fld>
            <a:endParaRPr lang="it-IT"/>
          </a:p>
        </p:txBody>
      </p:sp>
    </p:spTree>
    <p:extLst>
      <p:ext uri="{BB962C8B-B14F-4D97-AF65-F5344CB8AC3E}">
        <p14:creationId xmlns:p14="http://schemas.microsoft.com/office/powerpoint/2010/main" val="2388423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40</a:t>
            </a:fld>
            <a:endParaRPr lang="it-IT"/>
          </a:p>
        </p:txBody>
      </p:sp>
      <p:sp>
        <p:nvSpPr>
          <p:cNvPr id="3" name="Segnaposto note 2"/>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541133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41</a:t>
            </a:fld>
            <a:endParaRPr lang="it-IT"/>
          </a:p>
        </p:txBody>
      </p:sp>
    </p:spTree>
    <p:extLst>
      <p:ext uri="{BB962C8B-B14F-4D97-AF65-F5344CB8AC3E}">
        <p14:creationId xmlns:p14="http://schemas.microsoft.com/office/powerpoint/2010/main" val="1193866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42</a:t>
            </a:fld>
            <a:endParaRPr lang="it-IT"/>
          </a:p>
        </p:txBody>
      </p:sp>
    </p:spTree>
    <p:extLst>
      <p:ext uri="{BB962C8B-B14F-4D97-AF65-F5344CB8AC3E}">
        <p14:creationId xmlns:p14="http://schemas.microsoft.com/office/powerpoint/2010/main" val="119386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45</a:t>
            </a:fld>
            <a:endParaRPr lang="it-IT"/>
          </a:p>
        </p:txBody>
      </p:sp>
    </p:spTree>
    <p:extLst>
      <p:ext uri="{BB962C8B-B14F-4D97-AF65-F5344CB8AC3E}">
        <p14:creationId xmlns:p14="http://schemas.microsoft.com/office/powerpoint/2010/main" val="743366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46</a:t>
            </a:fld>
            <a:endParaRPr lang="it-IT"/>
          </a:p>
        </p:txBody>
      </p:sp>
      <p:sp>
        <p:nvSpPr>
          <p:cNvPr id="3" name="Segnaposto note 2"/>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96282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51</a:t>
            </a:fld>
            <a:endParaRPr lang="it-IT"/>
          </a:p>
        </p:txBody>
      </p:sp>
    </p:spTree>
    <p:extLst>
      <p:ext uri="{BB962C8B-B14F-4D97-AF65-F5344CB8AC3E}">
        <p14:creationId xmlns:p14="http://schemas.microsoft.com/office/powerpoint/2010/main" val="3951690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54</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18878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55</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213602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56</a:t>
            </a:fld>
            <a:endParaRPr lang="it-IT"/>
          </a:p>
        </p:txBody>
      </p:sp>
    </p:spTree>
    <p:extLst>
      <p:ext uri="{BB962C8B-B14F-4D97-AF65-F5344CB8AC3E}">
        <p14:creationId xmlns:p14="http://schemas.microsoft.com/office/powerpoint/2010/main" val="2844917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58</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56455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3</a:t>
            </a:fld>
            <a:endParaRPr lang="it-IT"/>
          </a:p>
        </p:txBody>
      </p:sp>
    </p:spTree>
    <p:extLst>
      <p:ext uri="{BB962C8B-B14F-4D97-AF65-F5344CB8AC3E}">
        <p14:creationId xmlns:p14="http://schemas.microsoft.com/office/powerpoint/2010/main" val="395169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b="1">
                <a:solidFill>
                  <a:schemeClr val="accent2"/>
                </a:solidFill>
                <a:latin typeface="Comic Sans MS" pitchFamily="66" charset="0"/>
              </a:defRPr>
            </a:lvl1pPr>
            <a:lvl2pPr marL="742950" indent="-285750">
              <a:defRPr b="1">
                <a:solidFill>
                  <a:schemeClr val="accent2"/>
                </a:solidFill>
                <a:latin typeface="Comic Sans MS" pitchFamily="66" charset="0"/>
              </a:defRPr>
            </a:lvl2pPr>
            <a:lvl3pPr marL="1143000" indent="-228600">
              <a:defRPr b="1">
                <a:solidFill>
                  <a:schemeClr val="accent2"/>
                </a:solidFill>
                <a:latin typeface="Comic Sans MS" pitchFamily="66" charset="0"/>
              </a:defRPr>
            </a:lvl3pPr>
            <a:lvl4pPr marL="1600200" indent="-228600">
              <a:defRPr b="1">
                <a:solidFill>
                  <a:schemeClr val="accent2"/>
                </a:solidFill>
                <a:latin typeface="Comic Sans MS" pitchFamily="66" charset="0"/>
              </a:defRPr>
            </a:lvl4pPr>
            <a:lvl5pPr marL="2057400" indent="-228600">
              <a:defRPr b="1">
                <a:solidFill>
                  <a:schemeClr val="accent2"/>
                </a:solidFill>
                <a:latin typeface="Comic Sans MS" pitchFamily="66" charset="0"/>
              </a:defRPr>
            </a:lvl5pPr>
            <a:lvl6pPr marL="2514600" indent="-228600" eaLnBrk="0" fontAlgn="base" hangingPunct="0">
              <a:spcBef>
                <a:spcPct val="0"/>
              </a:spcBef>
              <a:spcAft>
                <a:spcPct val="0"/>
              </a:spcAft>
              <a:defRPr b="1">
                <a:solidFill>
                  <a:schemeClr val="accent2"/>
                </a:solidFill>
                <a:latin typeface="Comic Sans MS" pitchFamily="66" charset="0"/>
              </a:defRPr>
            </a:lvl6pPr>
            <a:lvl7pPr marL="2971800" indent="-228600" eaLnBrk="0" fontAlgn="base" hangingPunct="0">
              <a:spcBef>
                <a:spcPct val="0"/>
              </a:spcBef>
              <a:spcAft>
                <a:spcPct val="0"/>
              </a:spcAft>
              <a:defRPr b="1">
                <a:solidFill>
                  <a:schemeClr val="accent2"/>
                </a:solidFill>
                <a:latin typeface="Comic Sans MS" pitchFamily="66" charset="0"/>
              </a:defRPr>
            </a:lvl7pPr>
            <a:lvl8pPr marL="3429000" indent="-228600" eaLnBrk="0" fontAlgn="base" hangingPunct="0">
              <a:spcBef>
                <a:spcPct val="0"/>
              </a:spcBef>
              <a:spcAft>
                <a:spcPct val="0"/>
              </a:spcAft>
              <a:defRPr b="1">
                <a:solidFill>
                  <a:schemeClr val="accent2"/>
                </a:solidFill>
                <a:latin typeface="Comic Sans MS" pitchFamily="66" charset="0"/>
              </a:defRPr>
            </a:lvl8pPr>
            <a:lvl9pPr marL="3886200" indent="-228600" eaLnBrk="0" fontAlgn="base" hangingPunct="0">
              <a:spcBef>
                <a:spcPct val="0"/>
              </a:spcBef>
              <a:spcAft>
                <a:spcPct val="0"/>
              </a:spcAft>
              <a:defRPr b="1">
                <a:solidFill>
                  <a:schemeClr val="accent2"/>
                </a:solidFill>
                <a:latin typeface="Comic Sans MS" pitchFamily="66" charset="0"/>
              </a:defRPr>
            </a:lvl9pPr>
          </a:lstStyle>
          <a:p>
            <a:fld id="{DBBE3349-3AD3-4D32-A421-ECC5761C0934}" type="slidenum">
              <a:rPr lang="it-IT" altLang="it-IT" b="0">
                <a:solidFill>
                  <a:schemeClr val="tx1"/>
                </a:solidFill>
                <a:latin typeface="Arial" charset="0"/>
              </a:rPr>
              <a:pPr/>
              <a:t>4</a:t>
            </a:fld>
            <a:endParaRPr lang="it-IT" altLang="it-IT" b="0">
              <a:solidFill>
                <a:schemeClr val="tx1"/>
              </a:solidFill>
              <a:latin typeface="Arial" charset="0"/>
            </a:endParaRPr>
          </a:p>
        </p:txBody>
      </p:sp>
      <p:sp>
        <p:nvSpPr>
          <p:cNvPr id="6147" name="Rectangle 2"/>
          <p:cNvSpPr>
            <a:spLocks noGrp="1" noRot="1" noChangeAspect="1" noChangeArrowheads="1" noTextEdit="1"/>
          </p:cNvSpPr>
          <p:nvPr>
            <p:ph type="sldImg"/>
          </p:nvPr>
        </p:nvSpPr>
        <p:spPr>
          <a:xfrm>
            <a:off x="917575" y="744538"/>
            <a:ext cx="4962525" cy="3722687"/>
          </a:xfrm>
          <a:ln/>
        </p:spPr>
      </p:sp>
      <p:sp>
        <p:nvSpPr>
          <p:cNvPr id="6148" name="Rectangle 3"/>
          <p:cNvSpPr>
            <a:spLocks noGrp="1" noChangeArrowheads="1"/>
          </p:cNvSpPr>
          <p:nvPr>
            <p:ph type="body" idx="1"/>
          </p:nvPr>
        </p:nvSpPr>
        <p:spPr>
          <a:xfrm>
            <a:off x="677863" y="4716463"/>
            <a:ext cx="5441950" cy="4465637"/>
          </a:xfrm>
          <a:noFill/>
        </p:spPr>
        <p:txBody>
          <a:bodyPr/>
          <a:lstStyle/>
          <a:p>
            <a:pPr eaLnBrk="1" hangingPunct="1"/>
            <a:endParaRPr lang="it-IT" altLang="it-IT"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5</a:t>
            </a:fld>
            <a:endParaRPr lang="it-IT"/>
          </a:p>
        </p:txBody>
      </p:sp>
    </p:spTree>
    <p:extLst>
      <p:ext uri="{BB962C8B-B14F-4D97-AF65-F5344CB8AC3E}">
        <p14:creationId xmlns:p14="http://schemas.microsoft.com/office/powerpoint/2010/main" val="79414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7D8A32-CE1D-40D0-B243-3D1A7FCF27CB}" type="slidenum">
              <a:rPr lang="it-IT" smtClean="0"/>
              <a:t>6</a:t>
            </a:fld>
            <a:endParaRPr lang="it-IT"/>
          </a:p>
        </p:txBody>
      </p:sp>
    </p:spTree>
    <p:extLst>
      <p:ext uri="{BB962C8B-B14F-4D97-AF65-F5344CB8AC3E}">
        <p14:creationId xmlns:p14="http://schemas.microsoft.com/office/powerpoint/2010/main" val="3951690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3CEC849-2ABA-4366-B12A-35DFAE3241A3}" type="slidenum">
              <a:rPr lang="it-IT" smtClean="0"/>
              <a:t>7</a:t>
            </a:fld>
            <a:endParaRPr lang="it-IT"/>
          </a:p>
        </p:txBody>
      </p:sp>
    </p:spTree>
    <p:extLst>
      <p:ext uri="{BB962C8B-B14F-4D97-AF65-F5344CB8AC3E}">
        <p14:creationId xmlns:p14="http://schemas.microsoft.com/office/powerpoint/2010/main" val="306655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10"/>
          </p:nvPr>
        </p:nvSpPr>
        <p:spPr/>
        <p:txBody>
          <a:bodyPr/>
          <a:lstStyle/>
          <a:p>
            <a:fld id="{267D8A32-CE1D-40D0-B243-3D1A7FCF27CB}" type="slidenum">
              <a:rPr lang="it-IT" smtClean="0"/>
              <a:t>8</a:t>
            </a:fld>
            <a:endParaRPr lang="it-IT"/>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224071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7D8A32-CE1D-40D0-B243-3D1A7FCF27CB}" type="slidenum">
              <a:rPr lang="it-IT" smtClean="0"/>
              <a:t>9</a:t>
            </a:fld>
            <a:endParaRPr lang="it-IT"/>
          </a:p>
        </p:txBody>
      </p:sp>
    </p:spTree>
    <p:extLst>
      <p:ext uri="{BB962C8B-B14F-4D97-AF65-F5344CB8AC3E}">
        <p14:creationId xmlns:p14="http://schemas.microsoft.com/office/powerpoint/2010/main" val="281789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E01F53AD-E98D-4E41-86D8-CB80605E9DAC}"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20" name="Segnaposto piè di pagina 19"/>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10" name="Segnaposto numero diapositiva 9"/>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46502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0D3288E7-F799-43A9-B655-881E8F31AD7A}"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6" name="Segnaposto piè di pagina 5"/>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7" name="Segnaposto numero diapositiva 6"/>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402200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8978ED77-21C5-44E2-B3FD-33E0CE1923E7}"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6" name="Segnaposto piè di pagina 5"/>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7" name="Segnaposto numero diapositiva 6"/>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727CA3"/>
              </a:buClr>
              <a:buSzPct val="80000"/>
              <a:buFont typeface="Wingdings 2"/>
              <a:buNone/>
            </a:pPr>
            <a:endParaRPr lang="en-US" sz="3200">
              <a:solidFill>
                <a:prstClr val="black"/>
              </a:solidFill>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extLst>
      <p:ext uri="{BB962C8B-B14F-4D97-AF65-F5344CB8AC3E}">
        <p14:creationId xmlns:p14="http://schemas.microsoft.com/office/powerpoint/2010/main" val="99602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3FEB04EF-EAB1-44F7-B39B-61CA52CEAF60}"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5" name="Segnaposto piè di pagina 4"/>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6" name="Segnaposto numero diapositiva 5"/>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422961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76BA0064-6FDB-4A7F-8B17-2FC836118FF3}"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5" name="Segnaposto piè di pagina 4"/>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6" name="Segnaposto numero diapositiva 5"/>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276141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2F3F8866-0361-4C7C-A61C-D936BC6677B8}"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5" name="Segnaposto piè di pagina 4"/>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6" name="Segnaposto numero diapositiva 5"/>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1169425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390443" y="807236"/>
            <a:ext cx="7498080" cy="1143000"/>
          </a:xfrm>
        </p:spPr>
        <p:txBody>
          <a:bodyPr>
            <a:normAutofit/>
          </a:bodyPr>
          <a:lstStyle>
            <a:lvl1pPr>
              <a:defRPr kumimoji="0" lang="it-IT" sz="2000" b="1" kern="1200" dirty="0">
                <a:solidFill>
                  <a:srgbClr val="11488B"/>
                </a:solidFill>
                <a:effectLst/>
                <a:latin typeface="Calibri" panose="020F0502020204030204" pitchFamily="34" charset="0"/>
                <a:ea typeface="+mj-ea"/>
                <a:cs typeface="+mj-cs"/>
              </a:defRPr>
            </a:lvl1pPr>
          </a:lstStyle>
          <a:p>
            <a:r>
              <a:rPr lang="it-IT" dirty="0" smtClean="0"/>
              <a:t>Fare clic per modificare lo stile del titolo</a:t>
            </a:r>
            <a:endParaRPr lang="it-IT" dirty="0"/>
          </a:p>
        </p:txBody>
      </p:sp>
      <p:sp>
        <p:nvSpPr>
          <p:cNvPr id="5" name="Segnaposto numero diapositiva 4"/>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grpSp>
        <p:nvGrpSpPr>
          <p:cNvPr id="6" name="Gruppo 5"/>
          <p:cNvGrpSpPr/>
          <p:nvPr userDrawn="1"/>
        </p:nvGrpSpPr>
        <p:grpSpPr>
          <a:xfrm>
            <a:off x="291191" y="210557"/>
            <a:ext cx="8616616" cy="596679"/>
            <a:chOff x="291191" y="210557"/>
            <a:chExt cx="8616616" cy="596679"/>
          </a:xfrm>
        </p:grpSpPr>
        <p:pic>
          <p:nvPicPr>
            <p:cNvPr id="7" name="Picture 4" descr="C:\My Documents\Utility Fitd\LOGO\logoFI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75" y="242538"/>
              <a:ext cx="793284" cy="388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My Documents\Utility Fitd\LOGO\logoPalazz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91" y="210557"/>
              <a:ext cx="624226" cy="596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My Documents\Utility Fitd\LOGO\logoScr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283" y="340322"/>
              <a:ext cx="2880524" cy="1574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14441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1390443" y="807236"/>
            <a:ext cx="7498080" cy="1143000"/>
          </a:xfrm>
        </p:spPr>
        <p:txBody>
          <a:bodyPr>
            <a:normAutofit/>
          </a:bodyPr>
          <a:lstStyle>
            <a:lvl1pPr>
              <a:defRPr kumimoji="0" lang="it-IT" sz="2000" b="1" kern="1200" dirty="0">
                <a:solidFill>
                  <a:srgbClr val="11488B"/>
                </a:solidFill>
                <a:effectLst/>
                <a:latin typeface="Calibri" panose="020F0502020204030204" pitchFamily="34" charset="0"/>
                <a:ea typeface="+mj-ea"/>
                <a:cs typeface="+mj-cs"/>
              </a:defRPr>
            </a:lvl1pPr>
          </a:lstStyle>
          <a:p>
            <a:r>
              <a:rPr lang="it-IT" dirty="0" smtClean="0"/>
              <a:t>Fare clic per modificare lo stile del titolo</a:t>
            </a:r>
            <a:endParaRPr lang="it-IT" dirty="0"/>
          </a:p>
        </p:txBody>
      </p:sp>
      <p:sp>
        <p:nvSpPr>
          <p:cNvPr id="5" name="Segnaposto numero diapositiva 4"/>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grpSp>
        <p:nvGrpSpPr>
          <p:cNvPr id="6" name="Gruppo 5"/>
          <p:cNvGrpSpPr/>
          <p:nvPr userDrawn="1"/>
        </p:nvGrpSpPr>
        <p:grpSpPr>
          <a:xfrm>
            <a:off x="291191" y="210557"/>
            <a:ext cx="8616616" cy="596679"/>
            <a:chOff x="291191" y="210557"/>
            <a:chExt cx="8616616" cy="596679"/>
          </a:xfrm>
        </p:grpSpPr>
        <p:pic>
          <p:nvPicPr>
            <p:cNvPr id="7" name="Picture 4" descr="C:\My Documents\Utility Fitd\LOGO\logoFIT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975" y="242538"/>
              <a:ext cx="793284" cy="388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My Documents\Utility Fitd\LOGO\logoPalazz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91" y="210557"/>
              <a:ext cx="624226" cy="596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My Documents\Utility Fitd\LOGO\logoScr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283" y="340322"/>
              <a:ext cx="2880524" cy="157491"/>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C:\My Documents\Utility Fitd\LOGO\logoENTrasparent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15615" y="6570800"/>
            <a:ext cx="2088233" cy="14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56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FADCCE9A-9DED-4668-8064-277816531DEE}"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5" name="Segnaposto piè di pagina 4"/>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6" name="Segnaposto numero diapositiva 5"/>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44866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AE215EBA-1802-4C25-86AA-5E27F841E2DD}"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6" name="Segnaposto piè di pagina 5"/>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7" name="Segnaposto numero diapositiva 6"/>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391002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1EEEACF1-1E9B-4FE3-92C2-52929946FFF1}"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8" name="Segnaposto piè di pagina 7"/>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9" name="Segnaposto numero diapositiva 8"/>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407547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7DE385DC-6373-4681-8E9F-FCF3E3D3F720}"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4" name="Segnaposto piè di pagina 3"/>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5" name="Segnaposto numero diapositiva 4"/>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Tree>
    <p:extLst>
      <p:ext uri="{BB962C8B-B14F-4D97-AF65-F5344CB8AC3E}">
        <p14:creationId xmlns:p14="http://schemas.microsoft.com/office/powerpoint/2010/main" val="412753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Segnaposto data 1"/>
          <p:cNvSpPr>
            <a:spLocks noGrp="1"/>
          </p:cNvSpPr>
          <p:nvPr>
            <p:ph type="dt" sz="half" idx="10"/>
          </p:nvPr>
        </p:nvSpPr>
        <p:spPr/>
        <p:txBody>
          <a:bodyPr/>
          <a:lstStyle>
            <a:extLst/>
          </a:lstStyle>
          <a:p>
            <a:fld id="{49DB5D80-70EB-4B16-B76A-09B7CF53059C}"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3" name="Segnaposto piè di pagina 2"/>
          <p:cNvSpPr>
            <a:spLocks noGrp="1"/>
          </p:cNvSpPr>
          <p:nvPr>
            <p:ph type="ftr" sz="quarter" idx="11"/>
          </p:nvPr>
        </p:nvSpPr>
        <p:spPr/>
        <p:txBody>
          <a:bodyPr/>
          <a:lstStyle>
            <a:extLst/>
          </a:lstStyle>
          <a:p>
            <a:endParaRPr lang="it-IT">
              <a:solidFill>
                <a:srgbClr val="9FB8CD">
                  <a:shade val="50000"/>
                  <a:satMod val="200000"/>
                </a:srgbClr>
              </a:solidFill>
            </a:endParaRPr>
          </a:p>
        </p:txBody>
      </p:sp>
      <p:sp>
        <p:nvSpPr>
          <p:cNvPr id="4" name="Segnaposto numero diapositiva 3"/>
          <p:cNvSpPr>
            <a:spLocks noGrp="1"/>
          </p:cNvSpPr>
          <p:nvPr>
            <p:ph type="sldNum" sz="quarter" idx="12"/>
          </p:nvPr>
        </p:nvSpPr>
        <p:spPr/>
        <p:txBody>
          <a:bodyPr/>
          <a:lstStyle>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540045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DBFA3AE-2535-4666-8B2F-F1F49B82B1E0}" type="datetime1">
              <a:rPr lang="it-IT" smtClean="0">
                <a:solidFill>
                  <a:srgbClr val="9FB8CD">
                    <a:shade val="50000"/>
                    <a:satMod val="200000"/>
                  </a:srgbClr>
                </a:solidFill>
              </a:rPr>
              <a:pPr/>
              <a:t>28/04/2016</a:t>
            </a:fld>
            <a:endParaRPr lang="it-IT">
              <a:solidFill>
                <a:srgbClr val="9FB8CD">
                  <a:shade val="50000"/>
                  <a:satMod val="200000"/>
                </a:srgbClr>
              </a:solidFill>
            </a:endParaRPr>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solidFill>
                <a:srgbClr val="9FB8CD">
                  <a:shade val="50000"/>
                  <a:satMod val="200000"/>
                </a:srgbClr>
              </a:solidFill>
            </a:endParaRPr>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FFF9C37-744C-452A-933A-2419089EBA4A}" type="slidenum">
              <a:rPr lang="it-IT" smtClean="0">
                <a:solidFill>
                  <a:srgbClr val="9FB8CD">
                    <a:shade val="50000"/>
                    <a:satMod val="200000"/>
                  </a:srgbClr>
                </a:solidFill>
              </a:rPr>
              <a:pPr/>
              <a:t>‹N›</a:t>
            </a:fld>
            <a:endParaRPr lang="it-IT">
              <a:solidFill>
                <a:srgbClr val="9FB8CD">
                  <a:shade val="50000"/>
                  <a:satMod val="200000"/>
                </a:srgbClr>
              </a:solidFill>
            </a:endParaRPr>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358084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jpeg"/><Relationship Id="rId5" Type="http://schemas.openxmlformats.org/officeDocument/2006/relationships/tags" Target="../tags/tag6.xml"/><Relationship Id="rId10" Type="http://schemas.openxmlformats.org/officeDocument/2006/relationships/image" Target="../media/image2.jpeg"/><Relationship Id="rId4" Type="http://schemas.openxmlformats.org/officeDocument/2006/relationships/tags" Target="../tags/tag5.xml"/><Relationship Id="rId9"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1316052" y="2695073"/>
            <a:ext cx="7407275" cy="1885924"/>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it-IT" altLang="it-IT" sz="2800" b="1" i="1" dirty="0" smtClean="0">
                <a:solidFill>
                  <a:schemeClr val="accent1">
                    <a:lumMod val="75000"/>
                  </a:schemeClr>
                </a:solidFill>
                <a:effectLst/>
                <a:latin typeface="Calibri" panose="020F0502020204030204" pitchFamily="34" charset="0"/>
              </a:rPr>
              <a:t>Il nuovo sistema di gestione delle crisi bancarie </a:t>
            </a:r>
            <a:endParaRPr lang="it-IT" altLang="it-IT" sz="2800" b="1" i="1" dirty="0">
              <a:solidFill>
                <a:schemeClr val="accent1">
                  <a:lumMod val="75000"/>
                </a:schemeClr>
              </a:solidFill>
              <a:effectLst/>
              <a:latin typeface="Calibri" panose="020F0502020204030204" pitchFamily="34" charset="0"/>
            </a:endParaRPr>
          </a:p>
        </p:txBody>
      </p:sp>
      <p:sp>
        <p:nvSpPr>
          <p:cNvPr id="9" name="Sottotitolo 2"/>
          <p:cNvSpPr txBox="1">
            <a:spLocks/>
          </p:cNvSpPr>
          <p:nvPr/>
        </p:nvSpPr>
        <p:spPr>
          <a:xfrm>
            <a:off x="1257470" y="3625018"/>
            <a:ext cx="7407275" cy="2252254"/>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Clr>
                <a:srgbClr val="727CA3"/>
              </a:buClr>
              <a:buNone/>
            </a:pPr>
            <a:r>
              <a:rPr lang="it-IT" sz="2400" dirty="0" smtClean="0">
                <a:solidFill>
                  <a:prstClr val="black"/>
                </a:solidFill>
                <a:latin typeface="Calibri" panose="020F0502020204030204" pitchFamily="34" charset="0"/>
              </a:rPr>
              <a:t> </a:t>
            </a:r>
          </a:p>
          <a:p>
            <a:pPr marL="82550" indent="0" algn="ctr">
              <a:buClr>
                <a:srgbClr val="727CA3"/>
              </a:buClr>
              <a:buFont typeface="Wingdings 2"/>
              <a:buNone/>
            </a:pPr>
            <a:endParaRPr lang="it-IT" sz="500" i="1" dirty="0" smtClean="0">
              <a:solidFill>
                <a:prstClr val="black"/>
              </a:solidFill>
              <a:latin typeface="Calibri" panose="020F0502020204030204" pitchFamily="34" charset="0"/>
            </a:endParaRPr>
          </a:p>
          <a:p>
            <a:pPr marL="82550" indent="0" algn="ctr">
              <a:buClr>
                <a:srgbClr val="727CA3"/>
              </a:buClr>
              <a:buFont typeface="Wingdings 2"/>
              <a:buNone/>
            </a:pPr>
            <a:r>
              <a:rPr lang="it-IT" sz="2200" i="1" dirty="0" smtClean="0">
                <a:solidFill>
                  <a:prstClr val="black"/>
                </a:solidFill>
                <a:latin typeface="Calibri" panose="020F0502020204030204" pitchFamily="34" charset="0"/>
              </a:rPr>
              <a:t>Università degli Studi di Ferrara</a:t>
            </a:r>
          </a:p>
          <a:p>
            <a:pPr marL="82550" indent="0" algn="ctr">
              <a:buClr>
                <a:srgbClr val="727CA3"/>
              </a:buClr>
              <a:buFont typeface="Wingdings 2"/>
              <a:buNone/>
            </a:pPr>
            <a:r>
              <a:rPr lang="it-IT" sz="2000" i="1" dirty="0" smtClean="0">
                <a:solidFill>
                  <a:prstClr val="black"/>
                </a:solidFill>
                <a:latin typeface="Calibri" panose="020F0502020204030204" pitchFamily="34" charset="0"/>
              </a:rPr>
              <a:t>Dipartimento di Giurisprudenza</a:t>
            </a:r>
          </a:p>
          <a:p>
            <a:pPr marL="82550" indent="0" algn="ctr">
              <a:buClr>
                <a:srgbClr val="727CA3"/>
              </a:buClr>
              <a:buFont typeface="Wingdings 2"/>
              <a:buNone/>
            </a:pPr>
            <a:endParaRPr lang="it-IT" sz="1600" i="1" dirty="0" smtClean="0">
              <a:solidFill>
                <a:prstClr val="black"/>
              </a:solidFill>
              <a:latin typeface="Calibri" panose="020F0502020204030204" pitchFamily="34" charset="0"/>
            </a:endParaRPr>
          </a:p>
          <a:p>
            <a:pPr marL="82550" indent="0" algn="ctr">
              <a:buClr>
                <a:srgbClr val="727CA3"/>
              </a:buClr>
              <a:buFont typeface="Wingdings 2"/>
              <a:buNone/>
            </a:pPr>
            <a:endParaRPr lang="it-IT" sz="1600" i="1" dirty="0">
              <a:solidFill>
                <a:prstClr val="black"/>
              </a:solidFill>
              <a:latin typeface="Calibri" panose="020F0502020204030204" pitchFamily="34" charset="0"/>
            </a:endParaRPr>
          </a:p>
          <a:p>
            <a:pPr marL="82550" indent="0" algn="ctr">
              <a:buClr>
                <a:srgbClr val="727CA3"/>
              </a:buClr>
              <a:buFont typeface="Wingdings 2"/>
              <a:buNone/>
            </a:pPr>
            <a:r>
              <a:rPr lang="it-IT" sz="1600" i="1" dirty="0" smtClean="0">
                <a:solidFill>
                  <a:prstClr val="black"/>
                </a:solidFill>
                <a:latin typeface="Calibri" panose="020F0502020204030204" pitchFamily="34" charset="0"/>
              </a:rPr>
              <a:t>Ferrara, 28 aprile 2016</a:t>
            </a:r>
            <a:endParaRPr lang="it-IT" sz="1600" i="1" dirty="0">
              <a:solidFill>
                <a:prstClr val="black"/>
              </a:solidFill>
              <a:latin typeface="Calibri" panose="020F0502020204030204" pitchFamily="34" charset="0"/>
            </a:endParaRPr>
          </a:p>
        </p:txBody>
      </p:sp>
      <p:sp>
        <p:nvSpPr>
          <p:cNvPr id="10" name="Rectangle 3"/>
          <p:cNvSpPr>
            <a:spLocks noChangeArrowheads="1"/>
          </p:cNvSpPr>
          <p:nvPr/>
        </p:nvSpPr>
        <p:spPr bwMode="auto">
          <a:xfrm>
            <a:off x="2190404" y="5751337"/>
            <a:ext cx="5616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i="1" dirty="0" smtClean="0">
                <a:solidFill>
                  <a:prstClr val="black"/>
                </a:solidFill>
                <a:latin typeface="Calibri" panose="020F0502020204030204" pitchFamily="34" charset="0"/>
              </a:rPr>
              <a:t>Giuseppe Boccuzzi</a:t>
            </a:r>
            <a:endParaRPr lang="it-IT" altLang="it-IT" sz="2000" i="1" dirty="0">
              <a:solidFill>
                <a:prstClr val="black"/>
              </a:solidFill>
              <a:latin typeface="Calibri" panose="020F0502020204030204" pitchFamily="34" charset="0"/>
            </a:endParaRPr>
          </a:p>
        </p:txBody>
      </p:sp>
      <p:grpSp>
        <p:nvGrpSpPr>
          <p:cNvPr id="11" name="Gruppo 10"/>
          <p:cNvGrpSpPr/>
          <p:nvPr/>
        </p:nvGrpSpPr>
        <p:grpSpPr>
          <a:xfrm>
            <a:off x="2113561" y="645101"/>
            <a:ext cx="5448857" cy="1726432"/>
            <a:chOff x="1918236" y="577922"/>
            <a:chExt cx="5448857" cy="1726432"/>
          </a:xfrm>
        </p:grpSpPr>
        <p:pic>
          <p:nvPicPr>
            <p:cNvPr id="12" name="Picture 2" descr="C:\My Documents\Utility Fitd\LOGO\logoScrit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236" y="2006440"/>
              <a:ext cx="5448857" cy="2979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My Documents\Utility Fitd\LOGO\logoFIT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577922"/>
              <a:ext cx="1262674" cy="6188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My Documents\Utility Fitd\LOGO\logoPalazz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0555" y="577922"/>
              <a:ext cx="974650" cy="93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7596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655248" y="6309789"/>
            <a:ext cx="457200" cy="476250"/>
          </a:xfrm>
        </p:spPr>
        <p:txBody>
          <a:bodyPr/>
          <a:lstStyle/>
          <a:p>
            <a:fld id="{BFFF9C37-744C-452A-933A-2419089EBA4A}" type="slidenum">
              <a:rPr lang="it-IT" smtClean="0">
                <a:solidFill>
                  <a:srgbClr val="9FB8CD">
                    <a:shade val="50000"/>
                    <a:satMod val="200000"/>
                  </a:srgbClr>
                </a:solidFill>
              </a:rPr>
              <a:pPr/>
              <a:t>10</a:t>
            </a:fld>
            <a:endParaRPr lang="it-IT">
              <a:solidFill>
                <a:srgbClr val="9FB8CD">
                  <a:shade val="50000"/>
                  <a:satMod val="200000"/>
                </a:srgbClr>
              </a:solidFill>
            </a:endParaRPr>
          </a:p>
        </p:txBody>
      </p:sp>
      <p:sp>
        <p:nvSpPr>
          <p:cNvPr id="4" name="Titolo 2"/>
          <p:cNvSpPr>
            <a:spLocks noGrp="1"/>
          </p:cNvSpPr>
          <p:nvPr>
            <p:ph type="title"/>
          </p:nvPr>
        </p:nvSpPr>
        <p:spPr>
          <a:xfrm>
            <a:off x="1390443" y="626612"/>
            <a:ext cx="7498080" cy="1143000"/>
          </a:xfrm>
        </p:spPr>
        <p:txBody>
          <a:bodyPr>
            <a:normAutofit/>
          </a:bodyPr>
          <a:lstStyle/>
          <a:p>
            <a:pPr fontAlgn="base">
              <a:lnSpc>
                <a:spcPct val="90000"/>
              </a:lnSpc>
              <a:spcAft>
                <a:spcPct val="0"/>
              </a:spcAft>
              <a:tabLst>
                <a:tab pos="542925" algn="l"/>
              </a:tabLst>
            </a:pPr>
            <a:r>
              <a:rPr lang="it-IT" altLang="it-IT" sz="2000" b="1" dirty="0">
                <a:solidFill>
                  <a:srgbClr val="11488B"/>
                </a:solidFill>
                <a:effectLst/>
                <a:latin typeface="Calibri" pitchFamily="34" charset="0"/>
              </a:rPr>
              <a:t>Il primo pilastro dell’Unione Bancaria: l’SSM</a:t>
            </a:r>
            <a:endParaRPr lang="en-GB" altLang="it-IT" sz="2000" b="1" dirty="0">
              <a:solidFill>
                <a:srgbClr val="11488B"/>
              </a:solidFill>
              <a:effectLst/>
              <a:latin typeface="Calibri" pitchFamily="34" charset="0"/>
            </a:endParaRPr>
          </a:p>
        </p:txBody>
      </p:sp>
      <p:grpSp>
        <p:nvGrpSpPr>
          <p:cNvPr id="5" name="Gruppo 4"/>
          <p:cNvGrpSpPr/>
          <p:nvPr/>
        </p:nvGrpSpPr>
        <p:grpSpPr>
          <a:xfrm>
            <a:off x="1190365" y="1619822"/>
            <a:ext cx="7704856" cy="3950123"/>
            <a:chOff x="907208" y="1914652"/>
            <a:chExt cx="7704856" cy="3950123"/>
          </a:xfrm>
        </p:grpSpPr>
        <p:sp>
          <p:nvSpPr>
            <p:cNvPr id="6" name="Rectangle 5"/>
            <p:cNvSpPr/>
            <p:nvPr/>
          </p:nvSpPr>
          <p:spPr>
            <a:xfrm>
              <a:off x="919400" y="1914652"/>
              <a:ext cx="7692663" cy="347916"/>
            </a:xfrm>
            <a:prstGeom prst="rect">
              <a:avLst/>
            </a:prstGeom>
            <a:solidFill>
              <a:schemeClr val="accent2">
                <a:lumMod val="40000"/>
                <a:lumOff val="6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L’SSM è composto dalla BCE e dalle Autorità di Vigilanza (</a:t>
              </a:r>
              <a:r>
                <a:rPr lang="it-IT" sz="1500" b="1" dirty="0" err="1" smtClean="0">
                  <a:solidFill>
                    <a:srgbClr val="11488B"/>
                  </a:solidFill>
                  <a:latin typeface="Calibri" panose="020F0502020204030204" pitchFamily="34" charset="0"/>
                </a:rPr>
                <a:t>AdV</a:t>
              </a:r>
              <a:r>
                <a:rPr lang="it-IT" sz="1500" b="1" dirty="0" smtClean="0">
                  <a:solidFill>
                    <a:srgbClr val="11488B"/>
                  </a:solidFill>
                  <a:latin typeface="Calibri" panose="020F0502020204030204" pitchFamily="34" charset="0"/>
                </a:rPr>
                <a:t>) nazionali </a:t>
              </a:r>
              <a:endParaRPr lang="it-IT" sz="1500" b="1" dirty="0">
                <a:solidFill>
                  <a:srgbClr val="11488B"/>
                </a:solidFill>
                <a:latin typeface="Calibri" panose="020F0502020204030204" pitchFamily="34" charset="0"/>
              </a:endParaRPr>
            </a:p>
          </p:txBody>
        </p:sp>
        <p:grpSp>
          <p:nvGrpSpPr>
            <p:cNvPr id="7" name="Gruppo 6"/>
            <p:cNvGrpSpPr/>
            <p:nvPr/>
          </p:nvGrpSpPr>
          <p:grpSpPr>
            <a:xfrm>
              <a:off x="907208" y="2419680"/>
              <a:ext cx="7704856" cy="3445095"/>
              <a:chOff x="1187624" y="2419680"/>
              <a:chExt cx="7704856" cy="3445095"/>
            </a:xfrm>
          </p:grpSpPr>
          <p:sp>
            <p:nvSpPr>
              <p:cNvPr id="8" name="Rectangle 5"/>
              <p:cNvSpPr/>
              <p:nvPr/>
            </p:nvSpPr>
            <p:spPr>
              <a:xfrm>
                <a:off x="1187625" y="2567434"/>
                <a:ext cx="1800200" cy="695833"/>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Poteri</a:t>
                </a:r>
                <a:endParaRPr lang="it-IT" sz="1500" b="1" dirty="0">
                  <a:solidFill>
                    <a:srgbClr val="11488B"/>
                  </a:solidFill>
                  <a:latin typeface="Calibri" panose="020F0502020204030204" pitchFamily="34" charset="0"/>
                </a:endParaRPr>
              </a:p>
            </p:txBody>
          </p:sp>
          <p:sp>
            <p:nvSpPr>
              <p:cNvPr id="9" name="Rectangle 5"/>
              <p:cNvSpPr/>
              <p:nvPr/>
            </p:nvSpPr>
            <p:spPr>
              <a:xfrm>
                <a:off x="1187625" y="3720317"/>
                <a:ext cx="1800200" cy="695833"/>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Schema operativo</a:t>
                </a:r>
                <a:endParaRPr lang="it-IT" sz="1500" b="1" dirty="0">
                  <a:solidFill>
                    <a:srgbClr val="11488B"/>
                  </a:solidFill>
                  <a:latin typeface="Calibri" panose="020F0502020204030204" pitchFamily="34" charset="0"/>
                </a:endParaRPr>
              </a:p>
            </p:txBody>
          </p:sp>
          <p:sp>
            <p:nvSpPr>
              <p:cNvPr id="10" name="Rectangle 5"/>
              <p:cNvSpPr/>
              <p:nvPr/>
            </p:nvSpPr>
            <p:spPr>
              <a:xfrm>
                <a:off x="1187625" y="5168942"/>
                <a:ext cx="1800200" cy="695833"/>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Regolamentazione</a:t>
                </a:r>
                <a:endParaRPr lang="it-IT" sz="1500" b="1" dirty="0">
                  <a:solidFill>
                    <a:srgbClr val="11488B"/>
                  </a:solidFill>
                  <a:latin typeface="Calibri" panose="020F0502020204030204" pitchFamily="34" charset="0"/>
                </a:endParaRPr>
              </a:p>
            </p:txBody>
          </p:sp>
          <p:sp>
            <p:nvSpPr>
              <p:cNvPr id="12" name="TextBox 18"/>
              <p:cNvSpPr txBox="1"/>
              <p:nvPr/>
            </p:nvSpPr>
            <p:spPr>
              <a:xfrm>
                <a:off x="3131840" y="2578723"/>
                <a:ext cx="5760640" cy="1015663"/>
              </a:xfrm>
              <a:prstGeom prst="rect">
                <a:avLst/>
              </a:prstGeom>
              <a:noFill/>
            </p:spPr>
            <p:txBody>
              <a:bodyPr wrap="square" rtlCol="0">
                <a:spAutoFit/>
              </a:bodyPr>
              <a:lstStyle/>
              <a:p>
                <a:pPr marL="185738" indent="-185738">
                  <a:buClr>
                    <a:schemeClr val="bg1">
                      <a:lumMod val="50000"/>
                    </a:schemeClr>
                  </a:buClr>
                  <a:buFont typeface="Wingdings" panose="05000000000000000000" pitchFamily="2" charset="2"/>
                  <a:buChar char="§"/>
                </a:pPr>
                <a:r>
                  <a:rPr lang="it-IT" sz="1500" b="1" u="sng" dirty="0" smtClean="0">
                    <a:latin typeface="Calibri" panose="020F0502020204030204" pitchFamily="34" charset="0"/>
                  </a:rPr>
                  <a:t>Vigilanza prudenziale</a:t>
                </a:r>
                <a:r>
                  <a:rPr lang="it-IT" sz="1500" dirty="0" smtClean="0">
                    <a:latin typeface="Calibri" panose="020F0502020204030204" pitchFamily="34" charset="0"/>
                  </a:rPr>
                  <a:t> della BCE su tutte le banche dell’area euro («</a:t>
                </a:r>
                <a:r>
                  <a:rPr lang="it-IT" sz="1500" i="1" dirty="0" err="1" smtClean="0">
                    <a:latin typeface="Calibri" panose="020F0502020204030204" pitchFamily="34" charset="0"/>
                  </a:rPr>
                  <a:t>one</a:t>
                </a:r>
                <a:r>
                  <a:rPr lang="it-IT" sz="1500" i="1" dirty="0" smtClean="0">
                    <a:latin typeface="Calibri" panose="020F0502020204030204" pitchFamily="34" charset="0"/>
                  </a:rPr>
                  <a:t> </a:t>
                </a:r>
                <a:r>
                  <a:rPr lang="it-IT" sz="1500" i="1" dirty="0" err="1" smtClean="0">
                    <a:latin typeface="Calibri" panose="020F0502020204030204" pitchFamily="34" charset="0"/>
                  </a:rPr>
                  <a:t>tier</a:t>
                </a:r>
                <a:r>
                  <a:rPr lang="it-IT" sz="1500" i="1" dirty="0" smtClean="0">
                    <a:latin typeface="Calibri" panose="020F0502020204030204" pitchFamily="34" charset="0"/>
                  </a:rPr>
                  <a:t> </a:t>
                </a:r>
                <a:r>
                  <a:rPr lang="it-IT" sz="1500" i="1" dirty="0" err="1" smtClean="0">
                    <a:latin typeface="Calibri" panose="020F0502020204030204" pitchFamily="34" charset="0"/>
                  </a:rPr>
                  <a:t>system</a:t>
                </a:r>
                <a:r>
                  <a:rPr lang="it-IT" sz="1500" i="1" dirty="0" smtClean="0">
                    <a:latin typeface="Calibri" panose="020F0502020204030204" pitchFamily="34" charset="0"/>
                  </a:rPr>
                  <a:t>»)</a:t>
                </a:r>
              </a:p>
              <a:p>
                <a:pPr marL="185738" indent="-185738">
                  <a:buClr>
                    <a:schemeClr val="bg1">
                      <a:lumMod val="50000"/>
                    </a:schemeClr>
                  </a:buClr>
                  <a:buFont typeface="Wingdings" panose="05000000000000000000" pitchFamily="2" charset="2"/>
                  <a:buChar char="§"/>
                </a:pPr>
                <a:r>
                  <a:rPr lang="it-IT" sz="1500" dirty="0" smtClean="0">
                    <a:latin typeface="Calibri" panose="020F0502020204030204" pitchFamily="34" charset="0"/>
                  </a:rPr>
                  <a:t>I Paesi non euro possono aderire su base volontaria al sistema («</a:t>
                </a:r>
                <a:r>
                  <a:rPr lang="it-IT" sz="1500" i="1" dirty="0" err="1" smtClean="0">
                    <a:latin typeface="Calibri" panose="020F0502020204030204" pitchFamily="34" charset="0"/>
                  </a:rPr>
                  <a:t>opt</a:t>
                </a:r>
                <a:r>
                  <a:rPr lang="it-IT" sz="1500" i="1" dirty="0" smtClean="0">
                    <a:latin typeface="Calibri" panose="020F0502020204030204" pitchFamily="34" charset="0"/>
                  </a:rPr>
                  <a:t>-in»)</a:t>
                </a:r>
                <a:endParaRPr lang="en-GB" sz="1500" dirty="0">
                  <a:latin typeface="Calibri" panose="020F0502020204030204" pitchFamily="34" charset="0"/>
                </a:endParaRPr>
              </a:p>
            </p:txBody>
          </p:sp>
          <p:sp>
            <p:nvSpPr>
              <p:cNvPr id="13" name="TextBox 19"/>
              <p:cNvSpPr txBox="1"/>
              <p:nvPr/>
            </p:nvSpPr>
            <p:spPr>
              <a:xfrm>
                <a:off x="3131840" y="3742895"/>
                <a:ext cx="5760640" cy="1323439"/>
              </a:xfrm>
              <a:prstGeom prst="rect">
                <a:avLst/>
              </a:prstGeom>
              <a:noFill/>
            </p:spPr>
            <p:txBody>
              <a:bodyPr wrap="square" rtlCol="0">
                <a:spAutoFit/>
              </a:bodyPr>
              <a:lstStyle/>
              <a:p>
                <a:pPr marL="185738" indent="-185738">
                  <a:buClr>
                    <a:schemeClr val="bg1">
                      <a:lumMod val="50000"/>
                    </a:schemeClr>
                  </a:buClr>
                  <a:buFont typeface="Wingdings" panose="05000000000000000000" pitchFamily="2" charset="2"/>
                  <a:buChar char="§"/>
                </a:pPr>
                <a:r>
                  <a:rPr lang="it-IT" sz="1500" b="1" u="sng" dirty="0" smtClean="0">
                    <a:latin typeface="Calibri" panose="020F0502020204030204" pitchFamily="34" charset="0"/>
                  </a:rPr>
                  <a:t>Vigilanza diretta</a:t>
                </a:r>
                <a:r>
                  <a:rPr lang="it-IT" sz="1500" dirty="0" smtClean="0">
                    <a:latin typeface="Calibri" panose="020F0502020204030204" pitchFamily="34" charset="0"/>
                  </a:rPr>
                  <a:t> da parte della BCE, assistita dalle </a:t>
                </a:r>
                <a:r>
                  <a:rPr lang="it-IT" sz="1500" dirty="0" err="1" smtClean="0">
                    <a:latin typeface="Calibri" panose="020F0502020204030204" pitchFamily="34" charset="0"/>
                  </a:rPr>
                  <a:t>AdV</a:t>
                </a:r>
                <a:r>
                  <a:rPr lang="it-IT" sz="1500" dirty="0" smtClean="0">
                    <a:latin typeface="Calibri" panose="020F0502020204030204" pitchFamily="34" charset="0"/>
                  </a:rPr>
                  <a:t> nazionali, sulle </a:t>
                </a:r>
                <a:r>
                  <a:rPr lang="it-IT" sz="1500" i="1" dirty="0" smtClean="0">
                    <a:latin typeface="Calibri" panose="020F0502020204030204" pitchFamily="34" charset="0"/>
                  </a:rPr>
                  <a:t>«</a:t>
                </a:r>
                <a:r>
                  <a:rPr lang="it-IT" sz="1500" i="1" dirty="0" err="1" smtClean="0">
                    <a:latin typeface="Calibri" panose="020F0502020204030204" pitchFamily="34" charset="0"/>
                  </a:rPr>
                  <a:t>significant</a:t>
                </a:r>
                <a:r>
                  <a:rPr lang="it-IT" sz="1500" i="1" dirty="0" smtClean="0">
                    <a:latin typeface="Calibri" panose="020F0502020204030204" pitchFamily="34" charset="0"/>
                  </a:rPr>
                  <a:t> </a:t>
                </a:r>
                <a:r>
                  <a:rPr lang="it-IT" sz="1500" i="1" dirty="0" err="1" smtClean="0">
                    <a:latin typeface="Calibri" panose="020F0502020204030204" pitchFamily="34" charset="0"/>
                  </a:rPr>
                  <a:t>banks</a:t>
                </a:r>
                <a:r>
                  <a:rPr lang="it-IT" sz="1500" i="1" dirty="0" smtClean="0">
                    <a:latin typeface="Calibri" panose="020F0502020204030204" pitchFamily="34" charset="0"/>
                  </a:rPr>
                  <a:t>» </a:t>
                </a:r>
                <a:r>
                  <a:rPr lang="it-IT" sz="1500" dirty="0" smtClean="0">
                    <a:latin typeface="Calibri" panose="020F0502020204030204" pitchFamily="34" charset="0"/>
                  </a:rPr>
                  <a:t>(123 gruppi bancari, 1.200 soggetti vigilati)</a:t>
                </a:r>
              </a:p>
              <a:p>
                <a:pPr marL="185738" indent="-185738">
                  <a:spcBef>
                    <a:spcPts val="600"/>
                  </a:spcBef>
                  <a:buClr>
                    <a:schemeClr val="bg1">
                      <a:lumMod val="50000"/>
                    </a:schemeClr>
                  </a:buClr>
                  <a:buFont typeface="Wingdings" panose="05000000000000000000" pitchFamily="2" charset="2"/>
                  <a:buChar char="§"/>
                </a:pPr>
                <a:r>
                  <a:rPr lang="it-IT" sz="1500" b="1" u="sng" dirty="0" smtClean="0">
                    <a:latin typeface="Calibri" panose="020F0502020204030204" pitchFamily="34" charset="0"/>
                  </a:rPr>
                  <a:t>Vigilanza decentralizzata</a:t>
                </a:r>
                <a:r>
                  <a:rPr lang="it-IT" sz="1500" dirty="0" smtClean="0">
                    <a:latin typeface="Calibri" panose="020F0502020204030204" pitchFamily="34" charset="0"/>
                  </a:rPr>
                  <a:t> alle </a:t>
                </a:r>
                <a:r>
                  <a:rPr lang="it-IT" sz="1500" dirty="0" err="1" smtClean="0">
                    <a:latin typeface="Calibri" panose="020F0502020204030204" pitchFamily="34" charset="0"/>
                  </a:rPr>
                  <a:t>AdV</a:t>
                </a:r>
                <a:r>
                  <a:rPr lang="it-IT" sz="1500" dirty="0" smtClean="0">
                    <a:latin typeface="Calibri" panose="020F0502020204030204" pitchFamily="34" charset="0"/>
                  </a:rPr>
                  <a:t> nazionali sulle «</a:t>
                </a:r>
                <a:r>
                  <a:rPr lang="it-IT" sz="1500" i="1" dirty="0" err="1" smtClean="0">
                    <a:latin typeface="Calibri" panose="020F0502020204030204" pitchFamily="34" charset="0"/>
                  </a:rPr>
                  <a:t>less</a:t>
                </a:r>
                <a:r>
                  <a:rPr lang="it-IT" sz="1500" i="1" dirty="0" smtClean="0">
                    <a:latin typeface="Calibri" panose="020F0502020204030204" pitchFamily="34" charset="0"/>
                  </a:rPr>
                  <a:t> </a:t>
                </a:r>
                <a:r>
                  <a:rPr lang="it-IT" sz="1500" i="1" dirty="0" err="1" smtClean="0">
                    <a:latin typeface="Calibri" panose="020F0502020204030204" pitchFamily="34" charset="0"/>
                  </a:rPr>
                  <a:t>significant</a:t>
                </a:r>
                <a:r>
                  <a:rPr lang="it-IT" sz="1500" i="1" dirty="0" smtClean="0">
                    <a:latin typeface="Calibri" panose="020F0502020204030204" pitchFamily="34" charset="0"/>
                  </a:rPr>
                  <a:t> </a:t>
                </a:r>
                <a:r>
                  <a:rPr lang="it-IT" sz="1500" i="1" dirty="0" err="1" smtClean="0">
                    <a:latin typeface="Calibri" panose="020F0502020204030204" pitchFamily="34" charset="0"/>
                  </a:rPr>
                  <a:t>banks</a:t>
                </a:r>
                <a:r>
                  <a:rPr lang="it-IT" sz="1500" i="1" dirty="0" smtClean="0">
                    <a:latin typeface="Calibri" panose="020F0502020204030204" pitchFamily="34" charset="0"/>
                  </a:rPr>
                  <a:t>» </a:t>
                </a:r>
                <a:r>
                  <a:rPr lang="it-IT" sz="1500" dirty="0" smtClean="0">
                    <a:latin typeface="Calibri" panose="020F0502020204030204" pitchFamily="34" charset="0"/>
                  </a:rPr>
                  <a:t>(</a:t>
                </a:r>
                <a:r>
                  <a:rPr lang="it-IT" sz="1500" dirty="0" err="1" smtClean="0">
                    <a:latin typeface="Calibri" panose="020F0502020204030204" pitchFamily="34" charset="0"/>
                  </a:rPr>
                  <a:t>ca</a:t>
                </a:r>
                <a:r>
                  <a:rPr lang="it-IT" sz="1500" dirty="0" smtClean="0">
                    <a:latin typeface="Calibri" panose="020F0502020204030204" pitchFamily="34" charset="0"/>
                  </a:rPr>
                  <a:t>. 3.700 banche EU), con potere di avocazione da parte della BCE</a:t>
                </a:r>
                <a:endParaRPr lang="en-GB" sz="1500" dirty="0">
                  <a:latin typeface="Calibri" panose="020F0502020204030204" pitchFamily="34" charset="0"/>
                </a:endParaRPr>
              </a:p>
            </p:txBody>
          </p:sp>
          <p:sp>
            <p:nvSpPr>
              <p:cNvPr id="14" name="TextBox 20"/>
              <p:cNvSpPr txBox="1"/>
              <p:nvPr/>
            </p:nvSpPr>
            <p:spPr>
              <a:xfrm>
                <a:off x="3131840" y="5168942"/>
                <a:ext cx="5760640" cy="553998"/>
              </a:xfrm>
              <a:prstGeom prst="rect">
                <a:avLst/>
              </a:prstGeom>
              <a:noFill/>
            </p:spPr>
            <p:txBody>
              <a:bodyPr wrap="square" rtlCol="0">
                <a:spAutoFit/>
              </a:bodyPr>
              <a:lstStyle/>
              <a:p>
                <a:pPr marL="185738" indent="-185738">
                  <a:buClr>
                    <a:schemeClr val="bg1">
                      <a:lumMod val="50000"/>
                    </a:schemeClr>
                  </a:buClr>
                  <a:buFont typeface="Wingdings" panose="05000000000000000000" pitchFamily="2" charset="2"/>
                  <a:buChar char="§"/>
                </a:pPr>
                <a:r>
                  <a:rPr lang="it-IT" sz="1500" dirty="0" smtClean="0">
                    <a:latin typeface="Calibri" panose="020F0502020204030204" pitchFamily="34" charset="0"/>
                  </a:rPr>
                  <a:t>Regole, metodologie e procedure di supervisione uniformi: </a:t>
                </a:r>
                <a:r>
                  <a:rPr lang="it-IT" sz="1500" i="1" dirty="0" err="1" smtClean="0">
                    <a:latin typeface="Calibri" panose="020F0502020204030204" pitchFamily="34" charset="0"/>
                  </a:rPr>
                  <a:t>framework</a:t>
                </a:r>
                <a:r>
                  <a:rPr lang="it-IT" sz="1500" i="1" dirty="0" smtClean="0">
                    <a:latin typeface="Calibri" panose="020F0502020204030204" pitchFamily="34" charset="0"/>
                  </a:rPr>
                  <a:t> </a:t>
                </a:r>
                <a:r>
                  <a:rPr lang="it-IT" sz="1500" i="1" dirty="0" err="1" smtClean="0">
                    <a:latin typeface="Calibri" panose="020F0502020204030204" pitchFamily="34" charset="0"/>
                  </a:rPr>
                  <a:t>regulation</a:t>
                </a:r>
                <a:r>
                  <a:rPr lang="it-IT" sz="1500" dirty="0" smtClean="0">
                    <a:latin typeface="Calibri" panose="020F0502020204030204" pitchFamily="34" charset="0"/>
                  </a:rPr>
                  <a:t>, Manuale e Guida di Vigilanza</a:t>
                </a:r>
                <a:endParaRPr lang="en-GB" sz="1500" dirty="0">
                  <a:latin typeface="Calibri" panose="020F0502020204030204" pitchFamily="34" charset="0"/>
                </a:endParaRPr>
              </a:p>
            </p:txBody>
          </p:sp>
          <p:cxnSp>
            <p:nvCxnSpPr>
              <p:cNvPr id="15" name="Straight Connector 3"/>
              <p:cNvCxnSpPr/>
              <p:nvPr/>
            </p:nvCxnSpPr>
            <p:spPr>
              <a:xfrm>
                <a:off x="1187624" y="2419680"/>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21"/>
              <p:cNvCxnSpPr/>
              <p:nvPr/>
            </p:nvCxnSpPr>
            <p:spPr>
              <a:xfrm>
                <a:off x="1187624" y="3609949"/>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22"/>
              <p:cNvCxnSpPr/>
              <p:nvPr/>
            </p:nvCxnSpPr>
            <p:spPr>
              <a:xfrm>
                <a:off x="1187624" y="5057124"/>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24" name="Gruppo 23"/>
          <p:cNvGrpSpPr/>
          <p:nvPr/>
        </p:nvGrpSpPr>
        <p:grpSpPr>
          <a:xfrm>
            <a:off x="1710562" y="3876670"/>
            <a:ext cx="7392246" cy="2932854"/>
            <a:chOff x="1710562" y="3876670"/>
            <a:chExt cx="7392246" cy="2932854"/>
          </a:xfrm>
        </p:grpSpPr>
        <p:grpSp>
          <p:nvGrpSpPr>
            <p:cNvPr id="22" name="Gruppo 21"/>
            <p:cNvGrpSpPr/>
            <p:nvPr/>
          </p:nvGrpSpPr>
          <p:grpSpPr>
            <a:xfrm>
              <a:off x="1710562" y="3876670"/>
              <a:ext cx="7392246" cy="2932854"/>
              <a:chOff x="1710562" y="3876670"/>
              <a:chExt cx="7392246" cy="2932854"/>
            </a:xfrm>
          </p:grpSpPr>
          <p:sp>
            <p:nvSpPr>
              <p:cNvPr id="20" name="TextBox 20"/>
              <p:cNvSpPr txBox="1"/>
              <p:nvPr/>
            </p:nvSpPr>
            <p:spPr>
              <a:xfrm>
                <a:off x="3486184" y="5547469"/>
                <a:ext cx="5616624" cy="738664"/>
              </a:xfrm>
              <a:prstGeom prst="rect">
                <a:avLst/>
              </a:prstGeom>
              <a:solidFill>
                <a:schemeClr val="bg1"/>
              </a:solidFill>
              <a:ln>
                <a:solidFill>
                  <a:schemeClr val="accent3">
                    <a:lumMod val="50000"/>
                  </a:schemeClr>
                </a:solidFill>
              </a:ln>
              <a:effectLst>
                <a:glow rad="63500">
                  <a:schemeClr val="accent4">
                    <a:satMod val="175000"/>
                    <a:alpha val="40000"/>
                  </a:schemeClr>
                </a:glow>
              </a:effectLst>
            </p:spPr>
            <p:txBody>
              <a:bodyPr wrap="square" rtlCol="0">
                <a:spAutoFit/>
              </a:bodyPr>
              <a:lstStyle/>
              <a:p>
                <a:pPr marL="185738" indent="-185738">
                  <a:buClr>
                    <a:schemeClr val="bg1">
                      <a:lumMod val="50000"/>
                    </a:schemeClr>
                  </a:buClr>
                  <a:buFont typeface="Wingdings" panose="05000000000000000000" pitchFamily="2" charset="2"/>
                  <a:buChar char="§"/>
                </a:pPr>
                <a:r>
                  <a:rPr lang="it-IT" sz="1400" dirty="0" smtClean="0">
                    <a:latin typeface="Calibri" panose="020F0502020204030204" pitchFamily="34" charset="0"/>
                  </a:rPr>
                  <a:t>Totale attivo superiore a 30 </a:t>
                </a:r>
                <a:r>
                  <a:rPr lang="it-IT" sz="1400" dirty="0" err="1" smtClean="0">
                    <a:latin typeface="Calibri" panose="020F0502020204030204" pitchFamily="34" charset="0"/>
                  </a:rPr>
                  <a:t>mld</a:t>
                </a:r>
                <a:endParaRPr lang="it-IT" sz="1400" dirty="0" smtClean="0">
                  <a:latin typeface="Calibri" panose="020F0502020204030204" pitchFamily="34" charset="0"/>
                </a:endParaRPr>
              </a:p>
              <a:p>
                <a:pPr marL="185738" indent="-185738">
                  <a:buClr>
                    <a:schemeClr val="bg1">
                      <a:lumMod val="50000"/>
                    </a:schemeClr>
                  </a:buClr>
                  <a:buFont typeface="Wingdings" panose="05000000000000000000" pitchFamily="2" charset="2"/>
                  <a:buChar char="§"/>
                </a:pPr>
                <a:r>
                  <a:rPr lang="en-GB" sz="1400" dirty="0" err="1" smtClean="0">
                    <a:latin typeface="Calibri" panose="020F0502020204030204" pitchFamily="34" charset="0"/>
                  </a:rPr>
                  <a:t>Totale</a:t>
                </a:r>
                <a:r>
                  <a:rPr lang="en-GB" sz="1400" dirty="0" smtClean="0">
                    <a:latin typeface="Calibri" panose="020F0502020204030204" pitchFamily="34" charset="0"/>
                  </a:rPr>
                  <a:t> </a:t>
                </a:r>
                <a:r>
                  <a:rPr lang="en-GB" sz="1400" dirty="0" err="1" smtClean="0">
                    <a:latin typeface="Calibri" panose="020F0502020204030204" pitchFamily="34" charset="0"/>
                  </a:rPr>
                  <a:t>attivo</a:t>
                </a:r>
                <a:r>
                  <a:rPr lang="en-GB" sz="1400" dirty="0" smtClean="0">
                    <a:latin typeface="Calibri" panose="020F0502020204030204" pitchFamily="34" charset="0"/>
                  </a:rPr>
                  <a:t>/PIL </a:t>
                </a:r>
                <a:r>
                  <a:rPr lang="en-GB" sz="1400" dirty="0" err="1" smtClean="0">
                    <a:latin typeface="Calibri" panose="020F0502020204030204" pitchFamily="34" charset="0"/>
                  </a:rPr>
                  <a:t>dello</a:t>
                </a:r>
                <a:r>
                  <a:rPr lang="en-GB" sz="1400" dirty="0" smtClean="0">
                    <a:latin typeface="Calibri" panose="020F0502020204030204" pitchFamily="34" charset="0"/>
                  </a:rPr>
                  <a:t> </a:t>
                </a:r>
                <a:r>
                  <a:rPr lang="en-GB" sz="1400" dirty="0" err="1" smtClean="0">
                    <a:latin typeface="Calibri" panose="020F0502020204030204" pitchFamily="34" charset="0"/>
                  </a:rPr>
                  <a:t>Stato</a:t>
                </a:r>
                <a:r>
                  <a:rPr lang="en-GB" sz="1400" dirty="0" smtClean="0">
                    <a:latin typeface="Calibri" panose="020F0502020204030204" pitchFamily="34" charset="0"/>
                  </a:rPr>
                  <a:t> </a:t>
                </a:r>
                <a:r>
                  <a:rPr lang="en-GB" sz="1400" dirty="0" err="1" smtClean="0">
                    <a:latin typeface="Calibri" panose="020F0502020204030204" pitchFamily="34" charset="0"/>
                  </a:rPr>
                  <a:t>ospitante</a:t>
                </a:r>
                <a:r>
                  <a:rPr lang="en-GB" sz="1400" dirty="0" smtClean="0">
                    <a:latin typeface="Calibri" panose="020F0502020204030204" pitchFamily="34" charset="0"/>
                  </a:rPr>
                  <a:t> &gt; 20% (con Tot. </a:t>
                </a:r>
                <a:r>
                  <a:rPr lang="en-GB" sz="1400" dirty="0" err="1" smtClean="0">
                    <a:latin typeface="Calibri" panose="020F0502020204030204" pitchFamily="34" charset="0"/>
                  </a:rPr>
                  <a:t>attivo</a:t>
                </a:r>
                <a:r>
                  <a:rPr lang="en-GB" sz="1400" dirty="0" smtClean="0">
                    <a:latin typeface="Calibri" panose="020F0502020204030204" pitchFamily="34" charset="0"/>
                  </a:rPr>
                  <a:t>&gt; 5 </a:t>
                </a:r>
                <a:r>
                  <a:rPr lang="en-GB" sz="1400" dirty="0" err="1" smtClean="0">
                    <a:latin typeface="Calibri" panose="020F0502020204030204" pitchFamily="34" charset="0"/>
                  </a:rPr>
                  <a:t>mld</a:t>
                </a:r>
                <a:r>
                  <a:rPr lang="en-GB" sz="1400" dirty="0" smtClean="0">
                    <a:latin typeface="Calibri" panose="020F0502020204030204" pitchFamily="34" charset="0"/>
                  </a:rPr>
                  <a:t>)</a:t>
                </a:r>
              </a:p>
              <a:p>
                <a:pPr marL="185738" indent="-185738">
                  <a:buClr>
                    <a:schemeClr val="bg1">
                      <a:lumMod val="50000"/>
                    </a:schemeClr>
                  </a:buClr>
                  <a:buFont typeface="Wingdings" panose="05000000000000000000" pitchFamily="2" charset="2"/>
                  <a:buChar char="§"/>
                </a:pPr>
                <a:r>
                  <a:rPr lang="en-GB" sz="1400" dirty="0">
                    <a:latin typeface="Calibri" panose="020F0502020204030204" pitchFamily="34" charset="0"/>
                  </a:rPr>
                  <a:t>Banca a </a:t>
                </a:r>
                <a:r>
                  <a:rPr lang="en-GB" sz="1400" dirty="0" err="1">
                    <a:latin typeface="Calibri" panose="020F0502020204030204" pitchFamily="34" charset="0"/>
                  </a:rPr>
                  <a:t>rilevanza</a:t>
                </a:r>
                <a:r>
                  <a:rPr lang="en-GB" sz="1400" dirty="0">
                    <a:latin typeface="Calibri" panose="020F0502020204030204" pitchFamily="34" charset="0"/>
                  </a:rPr>
                  <a:t> </a:t>
                </a:r>
                <a:r>
                  <a:rPr lang="en-GB" sz="1400" dirty="0" err="1">
                    <a:latin typeface="Calibri" panose="020F0502020204030204" pitchFamily="34" charset="0"/>
                  </a:rPr>
                  <a:t>sistemica</a:t>
                </a:r>
                <a:r>
                  <a:rPr lang="en-GB" sz="1400" dirty="0">
                    <a:latin typeface="Calibri" panose="020F0502020204030204" pitchFamily="34" charset="0"/>
                  </a:rPr>
                  <a:t> </a:t>
                </a:r>
                <a:r>
                  <a:rPr lang="en-GB" sz="1400" dirty="0" err="1">
                    <a:latin typeface="Calibri" panose="020F0502020204030204" pitchFamily="34" charset="0"/>
                  </a:rPr>
                  <a:t>nazionale</a:t>
                </a:r>
                <a:r>
                  <a:rPr lang="en-GB" sz="1400" dirty="0">
                    <a:latin typeface="Calibri" panose="020F0502020204030204" pitchFamily="34" charset="0"/>
                  </a:rPr>
                  <a:t> (</a:t>
                </a:r>
                <a:r>
                  <a:rPr lang="en-GB" sz="1400" dirty="0" err="1">
                    <a:latin typeface="Calibri" panose="020F0502020204030204" pitchFamily="34" charset="0"/>
                  </a:rPr>
                  <a:t>decisione</a:t>
                </a:r>
                <a:r>
                  <a:rPr lang="en-GB" sz="1400" dirty="0">
                    <a:latin typeface="Calibri" panose="020F0502020204030204" pitchFamily="34" charset="0"/>
                  </a:rPr>
                  <a:t> </a:t>
                </a:r>
                <a:r>
                  <a:rPr lang="en-GB" sz="1400" dirty="0" err="1">
                    <a:latin typeface="Calibri" panose="020F0502020204030204" pitchFamily="34" charset="0"/>
                  </a:rPr>
                  <a:t>AdV</a:t>
                </a:r>
                <a:r>
                  <a:rPr lang="en-GB" sz="1400" dirty="0">
                    <a:latin typeface="Calibri" panose="020F0502020204030204" pitchFamily="34" charset="0"/>
                  </a:rPr>
                  <a:t> </a:t>
                </a:r>
                <a:r>
                  <a:rPr lang="en-GB" sz="1400" dirty="0" err="1">
                    <a:latin typeface="Calibri" panose="020F0502020204030204" pitchFamily="34" charset="0"/>
                  </a:rPr>
                  <a:t>confermata</a:t>
                </a:r>
                <a:r>
                  <a:rPr lang="en-GB" sz="1400" dirty="0">
                    <a:latin typeface="Calibri" panose="020F0502020204030204" pitchFamily="34" charset="0"/>
                  </a:rPr>
                  <a:t> da </a:t>
                </a:r>
                <a:r>
                  <a:rPr lang="en-GB" sz="1400" dirty="0" smtClean="0">
                    <a:latin typeface="Calibri" panose="020F0502020204030204" pitchFamily="34" charset="0"/>
                  </a:rPr>
                  <a:t>BCE</a:t>
                </a:r>
                <a:endParaRPr lang="en-GB" sz="1400" dirty="0">
                  <a:latin typeface="Calibri" panose="020F0502020204030204" pitchFamily="34" charset="0"/>
                </a:endParaRPr>
              </a:p>
            </p:txBody>
          </p:sp>
          <p:sp>
            <p:nvSpPr>
              <p:cNvPr id="21" name="TextBox 20"/>
              <p:cNvSpPr txBox="1"/>
              <p:nvPr/>
            </p:nvSpPr>
            <p:spPr>
              <a:xfrm>
                <a:off x="1710562" y="6286304"/>
                <a:ext cx="5616624" cy="523220"/>
              </a:xfrm>
              <a:prstGeom prst="rect">
                <a:avLst/>
              </a:prstGeom>
              <a:solidFill>
                <a:schemeClr val="bg1"/>
              </a:solidFill>
              <a:ln>
                <a:solidFill>
                  <a:schemeClr val="accent3">
                    <a:lumMod val="50000"/>
                  </a:schemeClr>
                </a:solidFill>
              </a:ln>
              <a:effectLst>
                <a:glow rad="63500">
                  <a:schemeClr val="accent4">
                    <a:satMod val="175000"/>
                    <a:alpha val="40000"/>
                  </a:schemeClr>
                </a:glow>
              </a:effectLst>
            </p:spPr>
            <p:txBody>
              <a:bodyPr wrap="square" rtlCol="0">
                <a:spAutoFit/>
              </a:bodyPr>
              <a:lstStyle/>
              <a:p>
                <a:pPr marL="185738" indent="-185738">
                  <a:buClr>
                    <a:schemeClr val="bg1">
                      <a:lumMod val="50000"/>
                    </a:schemeClr>
                  </a:buClr>
                  <a:buFont typeface="Wingdings" panose="05000000000000000000" pitchFamily="2" charset="2"/>
                  <a:buChar char="§"/>
                </a:pPr>
                <a:r>
                  <a:rPr lang="en-GB" sz="1400" dirty="0" err="1" smtClean="0">
                    <a:latin typeface="Calibri" panose="020F0502020204030204" pitchFamily="34" charset="0"/>
                  </a:rPr>
                  <a:t>Richiesta</a:t>
                </a:r>
                <a:r>
                  <a:rPr lang="en-GB" sz="1400" dirty="0" smtClean="0">
                    <a:latin typeface="Calibri" panose="020F0502020204030204" pitchFamily="34" charset="0"/>
                  </a:rPr>
                  <a:t>/</a:t>
                </a:r>
                <a:r>
                  <a:rPr lang="en-GB" sz="1400" dirty="0" err="1" smtClean="0">
                    <a:latin typeface="Calibri" panose="020F0502020204030204" pitchFamily="34" charset="0"/>
                  </a:rPr>
                  <a:t>ottenimento</a:t>
                </a:r>
                <a:r>
                  <a:rPr lang="en-GB" sz="1400" dirty="0" smtClean="0">
                    <a:latin typeface="Calibri" panose="020F0502020204030204" pitchFamily="34" charset="0"/>
                  </a:rPr>
                  <a:t> </a:t>
                </a:r>
                <a:r>
                  <a:rPr lang="en-GB" sz="1400" dirty="0">
                    <a:latin typeface="Calibri" panose="020F0502020204030204" pitchFamily="34" charset="0"/>
                  </a:rPr>
                  <a:t>di </a:t>
                </a:r>
                <a:r>
                  <a:rPr lang="en-GB" sz="1400" dirty="0" err="1">
                    <a:latin typeface="Calibri" panose="020F0502020204030204" pitchFamily="34" charset="0"/>
                  </a:rPr>
                  <a:t>assistenza</a:t>
                </a:r>
                <a:r>
                  <a:rPr lang="en-GB" sz="1400" dirty="0">
                    <a:latin typeface="Calibri" panose="020F0502020204030204" pitchFamily="34" charset="0"/>
                  </a:rPr>
                  <a:t> </a:t>
                </a:r>
                <a:r>
                  <a:rPr lang="en-GB" sz="1400" dirty="0" err="1">
                    <a:latin typeface="Calibri" panose="020F0502020204030204" pitchFamily="34" charset="0"/>
                  </a:rPr>
                  <a:t>finanziaria</a:t>
                </a:r>
                <a:r>
                  <a:rPr lang="en-GB" sz="1400" dirty="0">
                    <a:latin typeface="Calibri" panose="020F0502020204030204" pitchFamily="34" charset="0"/>
                  </a:rPr>
                  <a:t> </a:t>
                </a:r>
                <a:r>
                  <a:rPr lang="en-GB" sz="1400" dirty="0" err="1">
                    <a:latin typeface="Calibri" panose="020F0502020204030204" pitchFamily="34" charset="0"/>
                  </a:rPr>
                  <a:t>pubblica</a:t>
                </a:r>
                <a:r>
                  <a:rPr lang="en-GB" sz="1400" dirty="0">
                    <a:latin typeface="Calibri" panose="020F0502020204030204" pitchFamily="34" charset="0"/>
                  </a:rPr>
                  <a:t>;</a:t>
                </a:r>
              </a:p>
              <a:p>
                <a:pPr marL="185738" indent="-185738">
                  <a:buClr>
                    <a:schemeClr val="bg1">
                      <a:lumMod val="50000"/>
                    </a:schemeClr>
                  </a:buClr>
                  <a:buFont typeface="Wingdings" panose="05000000000000000000" pitchFamily="2" charset="2"/>
                  <a:buChar char="§"/>
                </a:pPr>
                <a:r>
                  <a:rPr lang="it-IT" altLang="it-IT" sz="1400" dirty="0">
                    <a:latin typeface="Calibri" panose="020F0502020204030204" pitchFamily="34" charset="0"/>
                  </a:rPr>
                  <a:t>Decisione della BCE per gruppi con significative attività transfrontaliere</a:t>
                </a:r>
                <a:endParaRPr lang="en-GB" sz="1400" dirty="0">
                  <a:latin typeface="Calibri" panose="020F0502020204030204" pitchFamily="34" charset="0"/>
                </a:endParaRPr>
              </a:p>
            </p:txBody>
          </p:sp>
          <p:sp>
            <p:nvSpPr>
              <p:cNvPr id="18" name="Freccia circolare a destra 17"/>
              <p:cNvSpPr/>
              <p:nvPr/>
            </p:nvSpPr>
            <p:spPr>
              <a:xfrm rot="21236438">
                <a:off x="3162754" y="3876670"/>
                <a:ext cx="307685" cy="2457410"/>
              </a:xfrm>
              <a:prstGeom prst="curvedRightArrow">
                <a:avLst/>
              </a:prstGeom>
              <a:solidFill>
                <a:schemeClr val="accent1">
                  <a:lumMod val="75000"/>
                </a:schemeClr>
              </a:solidFill>
              <a:ln>
                <a:solidFill>
                  <a:schemeClr val="accent1">
                    <a:lumMod val="75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
          <p:nvSpPr>
            <p:cNvPr id="23" name="CasellaDiTesto 22"/>
            <p:cNvSpPr txBox="1"/>
            <p:nvPr/>
          </p:nvSpPr>
          <p:spPr>
            <a:xfrm>
              <a:off x="2702840" y="5747524"/>
              <a:ext cx="688715" cy="338554"/>
            </a:xfrm>
            <a:prstGeom prst="rect">
              <a:avLst/>
            </a:prstGeom>
            <a:noFill/>
          </p:spPr>
          <p:txBody>
            <a:bodyPr wrap="none" rtlCol="0">
              <a:spAutoFit/>
            </a:bodyPr>
            <a:lstStyle/>
            <a:p>
              <a:r>
                <a:rPr lang="it-IT" sz="1600" b="1" i="1" dirty="0" smtClean="0">
                  <a:solidFill>
                    <a:srgbClr val="C00000"/>
                  </a:solidFill>
                  <a:latin typeface="Calibri" panose="020F0502020204030204" pitchFamily="34" charset="0"/>
                </a:rPr>
                <a:t>criteri</a:t>
              </a:r>
              <a:endParaRPr lang="it-IT" sz="1600" b="1" i="1" dirty="0">
                <a:solidFill>
                  <a:srgbClr val="C00000"/>
                </a:solidFill>
                <a:latin typeface="Calibri" panose="020F0502020204030204" pitchFamily="34" charset="0"/>
              </a:endParaRPr>
            </a:p>
          </p:txBody>
        </p:sp>
      </p:grpSp>
    </p:spTree>
    <p:extLst>
      <p:ext uri="{BB962C8B-B14F-4D97-AF65-F5344CB8AC3E}">
        <p14:creationId xmlns:p14="http://schemas.microsoft.com/office/powerpoint/2010/main" val="38407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11</a:t>
            </a:fld>
            <a:endParaRPr lang="it-IT">
              <a:solidFill>
                <a:srgbClr val="9FB8CD">
                  <a:shade val="50000"/>
                  <a:satMod val="200000"/>
                </a:srgbClr>
              </a:solidFill>
            </a:endParaRPr>
          </a:p>
        </p:txBody>
      </p:sp>
      <p:sp>
        <p:nvSpPr>
          <p:cNvPr id="4" name="Titolo 2"/>
          <p:cNvSpPr>
            <a:spLocks noGrp="1"/>
          </p:cNvSpPr>
          <p:nvPr>
            <p:ph type="title"/>
          </p:nvPr>
        </p:nvSpPr>
        <p:spPr>
          <a:xfrm>
            <a:off x="1394400" y="587894"/>
            <a:ext cx="7498080" cy="1143000"/>
          </a:xfrm>
        </p:spPr>
        <p:txBody>
          <a:bodyPr/>
          <a:lstStyle/>
          <a:p>
            <a:r>
              <a:rPr lang="it-IT" dirty="0" smtClean="0"/>
              <a:t>Il secondo pilastro: il meccanismo accentrato di gestione delle crisi</a:t>
            </a:r>
            <a:endParaRPr lang="it-IT" dirty="0"/>
          </a:p>
        </p:txBody>
      </p:sp>
      <p:grpSp>
        <p:nvGrpSpPr>
          <p:cNvPr id="33" name="Gruppo 32"/>
          <p:cNvGrpSpPr/>
          <p:nvPr/>
        </p:nvGrpSpPr>
        <p:grpSpPr>
          <a:xfrm>
            <a:off x="-708370" y="1432657"/>
            <a:ext cx="9672859" cy="5263555"/>
            <a:chOff x="-708370" y="1443946"/>
            <a:chExt cx="9672859" cy="5263555"/>
          </a:xfrm>
        </p:grpSpPr>
        <p:sp>
          <p:nvSpPr>
            <p:cNvPr id="23" name="Arrotonda angolo diagonale rettangolo 22"/>
            <p:cNvSpPr/>
            <p:nvPr/>
          </p:nvSpPr>
          <p:spPr>
            <a:xfrm>
              <a:off x="4610464" y="1681296"/>
              <a:ext cx="4354023" cy="363656"/>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altLang="it-IT" sz="1600" kern="0" dirty="0">
                  <a:solidFill>
                    <a:prstClr val="black"/>
                  </a:solidFill>
                  <a:latin typeface="Calibri" panose="020F0502020204030204" pitchFamily="34" charset="0"/>
                </a:rPr>
                <a:t>Banche degli Stati membri aderenti al </a:t>
              </a:r>
              <a:r>
                <a:rPr lang="it-IT" altLang="it-IT" sz="1600" kern="0" dirty="0" smtClean="0">
                  <a:solidFill>
                    <a:prstClr val="black"/>
                  </a:solidFill>
                  <a:latin typeface="Calibri" panose="020F0502020204030204" pitchFamily="34" charset="0"/>
                </a:rPr>
                <a:t>SSM</a:t>
              </a:r>
              <a:endParaRPr lang="it-IT" sz="1600" dirty="0">
                <a:solidFill>
                  <a:schemeClr val="accent2">
                    <a:lumMod val="50000"/>
                  </a:schemeClr>
                </a:solidFill>
                <a:latin typeface="Calibri" panose="020F0502020204030204" pitchFamily="34" charset="0"/>
              </a:endParaRPr>
            </a:p>
          </p:txBody>
        </p:sp>
        <p:grpSp>
          <p:nvGrpSpPr>
            <p:cNvPr id="24" name="Gruppo 23"/>
            <p:cNvGrpSpPr/>
            <p:nvPr/>
          </p:nvGrpSpPr>
          <p:grpSpPr>
            <a:xfrm>
              <a:off x="-708370" y="1443946"/>
              <a:ext cx="5138446" cy="3570993"/>
              <a:chOff x="-32450" y="1606856"/>
              <a:chExt cx="5338023" cy="3775968"/>
            </a:xfrm>
          </p:grpSpPr>
          <p:graphicFrame>
            <p:nvGraphicFramePr>
              <p:cNvPr id="27" name="Diagramma 26"/>
              <p:cNvGraphicFramePr/>
              <p:nvPr>
                <p:extLst>
                  <p:ext uri="{D42A27DB-BD31-4B8C-83A1-F6EECF244321}">
                    <p14:modId xmlns:p14="http://schemas.microsoft.com/office/powerpoint/2010/main" val="73242878"/>
                  </p:ext>
                </p:extLst>
              </p:nvPr>
            </p:nvGraphicFramePr>
            <p:xfrm>
              <a:off x="-32450" y="1606856"/>
              <a:ext cx="5338023"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Rettangolo 27"/>
              <p:cNvSpPr/>
              <p:nvPr/>
            </p:nvSpPr>
            <p:spPr>
              <a:xfrm>
                <a:off x="2903098" y="2215487"/>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280673" y="3335697"/>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2898055" y="4420090"/>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Arrotonda angolo diagonale rettangolo 24"/>
            <p:cNvSpPr/>
            <p:nvPr/>
          </p:nvSpPr>
          <p:spPr>
            <a:xfrm>
              <a:off x="4610464" y="2182246"/>
              <a:ext cx="4354025" cy="893409"/>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altLang="it-IT" sz="1600" kern="0" dirty="0" smtClean="0">
                  <a:solidFill>
                    <a:prstClr val="black"/>
                  </a:solidFill>
                  <a:latin typeface="Calibri" panose="020F0502020204030204" pitchFamily="34" charset="0"/>
                </a:rPr>
                <a:t>Autorità </a:t>
              </a:r>
              <a:r>
                <a:rPr lang="it-IT" altLang="it-IT" sz="1600" kern="0" dirty="0">
                  <a:solidFill>
                    <a:prstClr val="black"/>
                  </a:solidFill>
                  <a:latin typeface="Calibri" panose="020F0502020204030204" pitchFamily="34" charset="0"/>
                </a:rPr>
                <a:t>Unica di Risoluzione </a:t>
              </a:r>
            </a:p>
            <a:p>
              <a:pPr lvl="0" algn="ctr">
                <a:defRPr/>
              </a:pPr>
              <a:r>
                <a:rPr lang="it-IT" altLang="it-IT" sz="1600" kern="0" dirty="0">
                  <a:solidFill>
                    <a:prstClr val="black"/>
                  </a:solidFill>
                  <a:latin typeface="Calibri" panose="020F0502020204030204" pitchFamily="34" charset="0"/>
                </a:rPr>
                <a:t>(</a:t>
              </a:r>
              <a:r>
                <a:rPr lang="it-IT" altLang="it-IT" sz="1600" i="1" kern="0" dirty="0">
                  <a:solidFill>
                    <a:prstClr val="black"/>
                  </a:solidFill>
                  <a:latin typeface="Calibri" panose="020F0502020204030204" pitchFamily="34" charset="0"/>
                </a:rPr>
                <a:t>Single </a:t>
              </a:r>
              <a:r>
                <a:rPr lang="it-IT" altLang="it-IT" sz="1600" i="1" kern="0" dirty="0" err="1">
                  <a:solidFill>
                    <a:prstClr val="black"/>
                  </a:solidFill>
                  <a:latin typeface="Calibri" panose="020F0502020204030204" pitchFamily="34" charset="0"/>
                </a:rPr>
                <a:t>Resolution</a:t>
              </a:r>
              <a:r>
                <a:rPr lang="it-IT" altLang="it-IT" sz="1600" i="1" kern="0" dirty="0">
                  <a:solidFill>
                    <a:prstClr val="black"/>
                  </a:solidFill>
                  <a:latin typeface="Calibri" panose="020F0502020204030204" pitchFamily="34" charset="0"/>
                </a:rPr>
                <a:t> </a:t>
              </a:r>
              <a:r>
                <a:rPr lang="it-IT" altLang="it-IT" sz="1600" i="1" kern="0" dirty="0" smtClean="0">
                  <a:solidFill>
                    <a:prstClr val="black"/>
                  </a:solidFill>
                  <a:latin typeface="Calibri" panose="020F0502020204030204" pitchFamily="34" charset="0"/>
                </a:rPr>
                <a:t>Board - </a:t>
              </a:r>
              <a:r>
                <a:rPr lang="it-IT" altLang="it-IT" sz="1600" b="1" i="1" kern="0" dirty="0" smtClean="0">
                  <a:solidFill>
                    <a:prstClr val="black"/>
                  </a:solidFill>
                  <a:latin typeface="Calibri" panose="020F0502020204030204" pitchFamily="34" charset="0"/>
                </a:rPr>
                <a:t>SRB</a:t>
              </a:r>
              <a:r>
                <a:rPr lang="it-IT" altLang="it-IT" sz="1600" kern="0" dirty="0" smtClean="0">
                  <a:solidFill>
                    <a:prstClr val="black"/>
                  </a:solidFill>
                  <a:latin typeface="Calibri" panose="020F0502020204030204" pitchFamily="34" charset="0"/>
                </a:rPr>
                <a:t>) </a:t>
              </a:r>
              <a:r>
                <a:rPr lang="it-IT" altLang="it-IT" sz="1600" kern="0" dirty="0">
                  <a:solidFill>
                    <a:prstClr val="black"/>
                  </a:solidFill>
                  <a:latin typeface="Calibri" panose="020F0502020204030204" pitchFamily="34" charset="0"/>
                </a:rPr>
                <a:t>e Autorità di risoluzione </a:t>
              </a:r>
              <a:r>
                <a:rPr lang="it-IT" altLang="it-IT" sz="1600" kern="0" dirty="0" smtClean="0">
                  <a:solidFill>
                    <a:prstClr val="black"/>
                  </a:solidFill>
                  <a:latin typeface="Calibri" panose="020F0502020204030204" pitchFamily="34" charset="0"/>
                </a:rPr>
                <a:t>nazionali (</a:t>
              </a:r>
              <a:r>
                <a:rPr lang="it-IT" altLang="it-IT" sz="1600" kern="0" dirty="0" err="1" smtClean="0">
                  <a:solidFill>
                    <a:prstClr val="black"/>
                  </a:solidFill>
                  <a:latin typeface="Calibri" panose="020F0502020204030204" pitchFamily="34" charset="0"/>
                </a:rPr>
                <a:t>NRAs</a:t>
              </a:r>
              <a:r>
                <a:rPr lang="it-IT" altLang="it-IT" sz="1600" kern="0" dirty="0" smtClean="0">
                  <a:solidFill>
                    <a:prstClr val="black"/>
                  </a:solidFill>
                  <a:latin typeface="Calibri" panose="020F0502020204030204" pitchFamily="34" charset="0"/>
                </a:rPr>
                <a:t>)</a:t>
              </a:r>
            </a:p>
            <a:p>
              <a:pPr lvl="0" algn="ctr">
                <a:defRPr/>
              </a:pPr>
              <a:endParaRPr lang="it-IT" sz="800" dirty="0">
                <a:solidFill>
                  <a:schemeClr val="accent2">
                    <a:lumMod val="50000"/>
                  </a:schemeClr>
                </a:solidFill>
                <a:latin typeface="Calibri" pitchFamily="34" charset="0"/>
              </a:endParaRPr>
            </a:p>
          </p:txBody>
        </p:sp>
        <p:sp>
          <p:nvSpPr>
            <p:cNvPr id="26" name="Arrotonda angolo diagonale rettangolo 25"/>
            <p:cNvSpPr/>
            <p:nvPr/>
          </p:nvSpPr>
          <p:spPr>
            <a:xfrm>
              <a:off x="3385550" y="3683165"/>
              <a:ext cx="5578937" cy="3024336"/>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200"/>
                </a:spcBef>
                <a:defRPr/>
              </a:pPr>
              <a:r>
                <a:rPr lang="it-IT" altLang="it-IT" sz="1600" kern="0" dirty="0" smtClean="0">
                  <a:solidFill>
                    <a:prstClr val="black"/>
                  </a:solidFill>
                  <a:latin typeface="Calibri" panose="020F0502020204030204" pitchFamily="34" charset="0"/>
                </a:rPr>
                <a:t>L’</a:t>
              </a:r>
              <a:r>
                <a:rPr lang="it-IT" altLang="it-IT" sz="1600" i="1" kern="0" dirty="0" smtClean="0">
                  <a:solidFill>
                    <a:prstClr val="black"/>
                  </a:solidFill>
                  <a:latin typeface="Calibri" panose="020F0502020204030204" pitchFamily="34" charset="0"/>
                </a:rPr>
                <a:t>SRB </a:t>
              </a:r>
              <a:r>
                <a:rPr lang="it-IT" altLang="it-IT" sz="1600" kern="0" dirty="0">
                  <a:solidFill>
                    <a:prstClr val="black"/>
                  </a:solidFill>
                  <a:latin typeface="Calibri" panose="020F0502020204030204" pitchFamily="34" charset="0"/>
                </a:rPr>
                <a:t>prepara i piani di risoluzione e </a:t>
              </a:r>
              <a:r>
                <a:rPr lang="it-IT" altLang="it-IT" sz="1600" kern="0" dirty="0" smtClean="0">
                  <a:solidFill>
                    <a:prstClr val="black"/>
                  </a:solidFill>
                  <a:latin typeface="Calibri" panose="020F0502020204030204" pitchFamily="34" charset="0"/>
                </a:rPr>
                <a:t>adotta le </a:t>
              </a:r>
              <a:r>
                <a:rPr lang="it-IT" altLang="it-IT" sz="1600" kern="0" dirty="0">
                  <a:solidFill>
                    <a:prstClr val="black"/>
                  </a:solidFill>
                  <a:latin typeface="Calibri" panose="020F0502020204030204" pitchFamily="34" charset="0"/>
                </a:rPr>
                <a:t>misure di risoluzione </a:t>
              </a:r>
              <a:r>
                <a:rPr lang="it-IT" altLang="it-IT" sz="1600" kern="0" dirty="0" smtClean="0">
                  <a:solidFill>
                    <a:prstClr val="black"/>
                  </a:solidFill>
                  <a:latin typeface="Calibri" panose="020F0502020204030204" pitchFamily="34" charset="0"/>
                </a:rPr>
                <a:t>per le banche </a:t>
              </a:r>
              <a:r>
                <a:rPr lang="it-IT" altLang="it-IT" sz="1600" i="1" kern="0" dirty="0" err="1" smtClean="0">
                  <a:solidFill>
                    <a:prstClr val="black"/>
                  </a:solidFill>
                  <a:latin typeface="Calibri" panose="020F0502020204030204" pitchFamily="34" charset="0"/>
                </a:rPr>
                <a:t>significant</a:t>
              </a:r>
              <a:r>
                <a:rPr lang="it-IT" altLang="it-IT" sz="1600" kern="0" dirty="0" smtClean="0">
                  <a:solidFill>
                    <a:prstClr val="black"/>
                  </a:solidFill>
                  <a:latin typeface="Calibri" panose="020F0502020204030204" pitchFamily="34" charset="0"/>
                </a:rPr>
                <a:t> e le banche </a:t>
              </a:r>
              <a:r>
                <a:rPr lang="it-IT" altLang="it-IT" sz="1600" i="1" kern="0" dirty="0" smtClean="0">
                  <a:solidFill>
                    <a:prstClr val="black"/>
                  </a:solidFill>
                  <a:latin typeface="Calibri" panose="020F0502020204030204" pitchFamily="34" charset="0"/>
                </a:rPr>
                <a:t>cross-</a:t>
              </a:r>
              <a:r>
                <a:rPr lang="it-IT" altLang="it-IT" sz="1600" i="1" kern="0" dirty="0" err="1" smtClean="0">
                  <a:solidFill>
                    <a:prstClr val="black"/>
                  </a:solidFill>
                  <a:latin typeface="Calibri" panose="020F0502020204030204" pitchFamily="34" charset="0"/>
                </a:rPr>
                <a:t>border</a:t>
              </a:r>
              <a:r>
                <a:rPr lang="it-IT" altLang="it-IT" sz="1600" kern="0" dirty="0">
                  <a:solidFill>
                    <a:prstClr val="black"/>
                  </a:solidFill>
                  <a:latin typeface="Calibri" panose="020F0502020204030204" pitchFamily="34" charset="0"/>
                </a:rPr>
                <a:t>;</a:t>
              </a:r>
            </a:p>
            <a:p>
              <a:pPr lvl="0" algn="ctr">
                <a:lnSpc>
                  <a:spcPct val="90000"/>
                </a:lnSpc>
                <a:spcBef>
                  <a:spcPts val="600"/>
                </a:spcBef>
                <a:defRPr/>
              </a:pPr>
              <a:r>
                <a:rPr lang="it-IT" altLang="it-IT" sz="1600" kern="0" dirty="0">
                  <a:solidFill>
                    <a:prstClr val="black"/>
                  </a:solidFill>
                  <a:latin typeface="Calibri" panose="020F0502020204030204" pitchFamily="34" charset="0"/>
                </a:rPr>
                <a:t>le </a:t>
              </a:r>
              <a:r>
                <a:rPr lang="it-IT" altLang="it-IT" sz="1600" kern="0" dirty="0" err="1" smtClean="0">
                  <a:solidFill>
                    <a:prstClr val="black"/>
                  </a:solidFill>
                  <a:latin typeface="Calibri" panose="020F0502020204030204" pitchFamily="34" charset="0"/>
                </a:rPr>
                <a:t>NRAs</a:t>
              </a:r>
              <a:r>
                <a:rPr lang="it-IT" altLang="it-IT" sz="1600" kern="0" dirty="0" smtClean="0">
                  <a:solidFill>
                    <a:prstClr val="black"/>
                  </a:solidFill>
                  <a:latin typeface="Calibri" panose="020F0502020204030204" pitchFamily="34" charset="0"/>
                </a:rPr>
                <a:t> redigono </a:t>
              </a:r>
              <a:r>
                <a:rPr lang="it-IT" altLang="it-IT" sz="1600" kern="0" dirty="0">
                  <a:solidFill>
                    <a:prstClr val="black"/>
                  </a:solidFill>
                  <a:latin typeface="Calibri" panose="020F0502020204030204" pitchFamily="34" charset="0"/>
                </a:rPr>
                <a:t>i piani di risoluzione e assumono le misure di risoluzione per </a:t>
              </a:r>
              <a:r>
                <a:rPr lang="it-IT" altLang="it-IT" sz="1600" kern="0" dirty="0" smtClean="0">
                  <a:solidFill>
                    <a:prstClr val="black"/>
                  </a:solidFill>
                  <a:latin typeface="Calibri" panose="020F0502020204030204" pitchFamily="34" charset="0"/>
                </a:rPr>
                <a:t>le banche </a:t>
              </a:r>
              <a:r>
                <a:rPr lang="it-IT" altLang="it-IT" sz="1600" i="1" kern="0" dirty="0" err="1" smtClean="0">
                  <a:solidFill>
                    <a:prstClr val="black"/>
                  </a:solidFill>
                  <a:latin typeface="Calibri" panose="020F0502020204030204" pitchFamily="34" charset="0"/>
                </a:rPr>
                <a:t>less</a:t>
              </a:r>
              <a:r>
                <a:rPr lang="it-IT" altLang="it-IT" sz="1600" i="1" kern="0" dirty="0" smtClean="0">
                  <a:solidFill>
                    <a:prstClr val="black"/>
                  </a:solidFill>
                  <a:latin typeface="Calibri" panose="020F0502020204030204" pitchFamily="34" charset="0"/>
                </a:rPr>
                <a:t> </a:t>
              </a:r>
              <a:r>
                <a:rPr lang="it-IT" altLang="it-IT" sz="1600" i="1" kern="0" dirty="0" err="1" smtClean="0">
                  <a:solidFill>
                    <a:prstClr val="black"/>
                  </a:solidFill>
                  <a:latin typeface="Calibri" panose="020F0502020204030204" pitchFamily="34" charset="0"/>
                </a:rPr>
                <a:t>signficant</a:t>
              </a:r>
              <a:r>
                <a:rPr lang="it-IT" altLang="it-IT" sz="1600" kern="0" dirty="0">
                  <a:solidFill>
                    <a:prstClr val="black"/>
                  </a:solidFill>
                  <a:latin typeface="Calibri" panose="020F0502020204030204" pitchFamily="34" charset="0"/>
                </a:rPr>
                <a:t>;</a:t>
              </a:r>
            </a:p>
            <a:p>
              <a:pPr lvl="0" algn="ctr">
                <a:lnSpc>
                  <a:spcPct val="90000"/>
                </a:lnSpc>
                <a:spcBef>
                  <a:spcPts val="600"/>
                </a:spcBef>
                <a:defRPr/>
              </a:pPr>
              <a:r>
                <a:rPr lang="it-IT" altLang="it-IT" sz="1600" kern="0" dirty="0">
                  <a:solidFill>
                    <a:prstClr val="black"/>
                  </a:solidFill>
                  <a:latin typeface="Calibri" panose="020F0502020204030204" pitchFamily="34" charset="0"/>
                </a:rPr>
                <a:t>gli Stati partecipanti possono decidere che il SRB </a:t>
              </a:r>
              <a:r>
                <a:rPr lang="it-IT" altLang="it-IT" sz="1600" kern="0" dirty="0" smtClean="0">
                  <a:solidFill>
                    <a:prstClr val="black"/>
                  </a:solidFill>
                  <a:latin typeface="Calibri" panose="020F0502020204030204" pitchFamily="34" charset="0"/>
                </a:rPr>
                <a:t>abbia la responsabilità diretta </a:t>
              </a:r>
              <a:r>
                <a:rPr lang="it-IT" altLang="it-IT" sz="1600" kern="0" dirty="0">
                  <a:solidFill>
                    <a:prstClr val="black"/>
                  </a:solidFill>
                  <a:latin typeface="Calibri" panose="020F0502020204030204" pitchFamily="34" charset="0"/>
                </a:rPr>
                <a:t>per tutte le </a:t>
              </a:r>
              <a:r>
                <a:rPr lang="it-IT" altLang="it-IT" sz="1600" kern="0" dirty="0" smtClean="0">
                  <a:solidFill>
                    <a:prstClr val="black"/>
                  </a:solidFill>
                  <a:latin typeface="Calibri" panose="020F0502020204030204" pitchFamily="34" charset="0"/>
                </a:rPr>
                <a:t>banche;</a:t>
              </a:r>
              <a:endParaRPr lang="it-IT" altLang="it-IT" sz="1600" kern="0" dirty="0">
                <a:solidFill>
                  <a:prstClr val="black"/>
                </a:solidFill>
                <a:latin typeface="Calibri" panose="020F0502020204030204" pitchFamily="34" charset="0"/>
              </a:endParaRPr>
            </a:p>
            <a:p>
              <a:pPr lvl="0" algn="ctr">
                <a:lnSpc>
                  <a:spcPct val="90000"/>
                </a:lnSpc>
                <a:spcBef>
                  <a:spcPts val="600"/>
                </a:spcBef>
                <a:defRPr/>
              </a:pPr>
              <a:r>
                <a:rPr lang="it-IT" altLang="it-IT" sz="1600" kern="0" dirty="0">
                  <a:solidFill>
                    <a:prstClr val="black"/>
                  </a:solidFill>
                  <a:latin typeface="Calibri" panose="020F0502020204030204" pitchFamily="34" charset="0"/>
                </a:rPr>
                <a:t>il SRB, in ogni caso, assume le decisioni con riferimento a tutte le banche, sia </a:t>
              </a:r>
              <a:r>
                <a:rPr lang="it-IT" altLang="it-IT" sz="1600" i="1" kern="0" dirty="0" err="1">
                  <a:solidFill>
                    <a:prstClr val="black"/>
                  </a:solidFill>
                  <a:latin typeface="Calibri" panose="020F0502020204030204" pitchFamily="34" charset="0"/>
                </a:rPr>
                <a:t>significant</a:t>
              </a:r>
              <a:r>
                <a:rPr lang="it-IT" altLang="it-IT" sz="1600" kern="0" dirty="0">
                  <a:solidFill>
                    <a:prstClr val="black"/>
                  </a:solidFill>
                  <a:latin typeface="Calibri" panose="020F0502020204030204" pitchFamily="34" charset="0"/>
                </a:rPr>
                <a:t> sia </a:t>
              </a:r>
              <a:r>
                <a:rPr lang="it-IT" altLang="it-IT" sz="1600" i="1" kern="0" dirty="0" err="1">
                  <a:solidFill>
                    <a:prstClr val="black"/>
                  </a:solidFill>
                  <a:latin typeface="Calibri" panose="020F0502020204030204" pitchFamily="34" charset="0"/>
                </a:rPr>
                <a:t>less</a:t>
              </a:r>
              <a:r>
                <a:rPr lang="it-IT" altLang="it-IT" sz="1600" i="1" kern="0" dirty="0">
                  <a:solidFill>
                    <a:prstClr val="black"/>
                  </a:solidFill>
                  <a:latin typeface="Calibri" panose="020F0502020204030204" pitchFamily="34" charset="0"/>
                </a:rPr>
                <a:t> </a:t>
              </a:r>
              <a:r>
                <a:rPr lang="it-IT" altLang="it-IT" sz="1600" i="1" kern="0" dirty="0" err="1">
                  <a:solidFill>
                    <a:prstClr val="black"/>
                  </a:solidFill>
                  <a:latin typeface="Calibri" panose="020F0502020204030204" pitchFamily="34" charset="0"/>
                </a:rPr>
                <a:t>significant</a:t>
              </a:r>
              <a:r>
                <a:rPr lang="it-IT" altLang="it-IT" sz="1600" kern="0" dirty="0">
                  <a:solidFill>
                    <a:prstClr val="black"/>
                  </a:solidFill>
                  <a:latin typeface="Calibri" panose="020F0502020204030204" pitchFamily="34" charset="0"/>
                </a:rPr>
                <a:t>, qualora la risoluzione comporti il ricorso al SRF;</a:t>
              </a:r>
            </a:p>
            <a:p>
              <a:pPr lvl="0" algn="ctr">
                <a:lnSpc>
                  <a:spcPct val="90000"/>
                </a:lnSpc>
                <a:spcBef>
                  <a:spcPts val="600"/>
                </a:spcBef>
                <a:defRPr/>
              </a:pPr>
              <a:r>
                <a:rPr lang="it-IT" sz="1600" kern="0" dirty="0">
                  <a:solidFill>
                    <a:prstClr val="black"/>
                  </a:solidFill>
                  <a:latin typeface="Calibri" panose="020F0502020204030204" pitchFamily="34" charset="0"/>
                </a:rPr>
                <a:t>Il SRB ha sottoscritto con la BCE un </a:t>
              </a:r>
              <a:r>
                <a:rPr lang="it-IT" sz="1600" kern="0" dirty="0" err="1">
                  <a:solidFill>
                    <a:prstClr val="black"/>
                  </a:solidFill>
                  <a:latin typeface="Calibri" panose="020F0502020204030204" pitchFamily="34" charset="0"/>
                </a:rPr>
                <a:t>MoU</a:t>
              </a:r>
              <a:r>
                <a:rPr lang="it-IT" sz="1600" kern="0" dirty="0">
                  <a:solidFill>
                    <a:prstClr val="black"/>
                  </a:solidFill>
                  <a:latin typeface="Calibri" panose="020F0502020204030204" pitchFamily="34" charset="0"/>
                </a:rPr>
                <a:t> per la cooperazione e lo </a:t>
              </a:r>
              <a:r>
                <a:rPr lang="it-IT" sz="1600" kern="0" dirty="0" smtClean="0">
                  <a:solidFill>
                    <a:prstClr val="black"/>
                  </a:solidFill>
                  <a:latin typeface="Calibri" panose="020F0502020204030204" pitchFamily="34" charset="0"/>
                </a:rPr>
                <a:t>scambio </a:t>
              </a:r>
              <a:r>
                <a:rPr lang="it-IT" sz="1600" kern="0" dirty="0">
                  <a:solidFill>
                    <a:prstClr val="black"/>
                  </a:solidFill>
                  <a:latin typeface="Calibri" panose="020F0502020204030204" pitchFamily="34" charset="0"/>
                </a:rPr>
                <a:t>di </a:t>
              </a:r>
              <a:r>
                <a:rPr lang="it-IT" sz="1600" kern="0" dirty="0" smtClean="0">
                  <a:solidFill>
                    <a:prstClr val="black"/>
                  </a:solidFill>
                  <a:latin typeface="Calibri" panose="020F0502020204030204" pitchFamily="34" charset="0"/>
                </a:rPr>
                <a:t>informazioni.</a:t>
              </a:r>
              <a:endParaRPr lang="it-IT" sz="1600" dirty="0">
                <a:solidFill>
                  <a:schemeClr val="accent2">
                    <a:lumMod val="50000"/>
                  </a:schemeClr>
                </a:solidFill>
                <a:latin typeface="Calibri" pitchFamily="34" charset="0"/>
              </a:endParaRPr>
            </a:p>
          </p:txBody>
        </p:sp>
        <p:sp>
          <p:nvSpPr>
            <p:cNvPr id="31" name="Rettangolo arrotondato 30"/>
            <p:cNvSpPr/>
            <p:nvPr/>
          </p:nvSpPr>
          <p:spPr>
            <a:xfrm>
              <a:off x="6444208" y="2977336"/>
              <a:ext cx="2448272" cy="577055"/>
            </a:xfrm>
            <a:prstGeom prst="roundRect">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it-IT" altLang="it-IT" sz="1400" b="1" kern="0" dirty="0">
                  <a:solidFill>
                    <a:prstClr val="black"/>
                  </a:solidFill>
                  <a:latin typeface="Calibri" panose="020F0502020204030204" pitchFamily="34" charset="0"/>
                </a:rPr>
                <a:t>Fondo Unico di Risoluzione </a:t>
              </a:r>
            </a:p>
            <a:p>
              <a:pPr lvl="0" algn="ctr">
                <a:defRPr/>
              </a:pPr>
              <a:r>
                <a:rPr lang="it-IT" altLang="it-IT" sz="1400" kern="0" dirty="0">
                  <a:solidFill>
                    <a:prstClr val="black"/>
                  </a:solidFill>
                  <a:latin typeface="Calibri" panose="020F0502020204030204" pitchFamily="34" charset="0"/>
                </a:rPr>
                <a:t>(</a:t>
              </a:r>
              <a:r>
                <a:rPr lang="it-IT" altLang="it-IT" sz="1400" i="1" kern="0" dirty="0">
                  <a:solidFill>
                    <a:prstClr val="black"/>
                  </a:solidFill>
                  <a:latin typeface="Calibri" panose="020F0502020204030204" pitchFamily="34" charset="0"/>
                </a:rPr>
                <a:t>Single </a:t>
              </a:r>
              <a:r>
                <a:rPr lang="it-IT" altLang="it-IT" sz="1400" i="1" kern="0" dirty="0" err="1">
                  <a:solidFill>
                    <a:prstClr val="black"/>
                  </a:solidFill>
                  <a:latin typeface="Calibri" panose="020F0502020204030204" pitchFamily="34" charset="0"/>
                </a:rPr>
                <a:t>Resolution</a:t>
              </a:r>
              <a:r>
                <a:rPr lang="it-IT" altLang="it-IT" sz="1400" i="1" kern="0" dirty="0">
                  <a:solidFill>
                    <a:prstClr val="black"/>
                  </a:solidFill>
                  <a:latin typeface="Calibri" panose="020F0502020204030204" pitchFamily="34" charset="0"/>
                </a:rPr>
                <a:t> Fund - SRF</a:t>
              </a:r>
              <a:r>
                <a:rPr lang="it-IT" altLang="it-IT" kern="0" dirty="0" smtClean="0">
                  <a:solidFill>
                    <a:prstClr val="black"/>
                  </a:solidFill>
                  <a:latin typeface="Calibri" panose="020F0502020204030204" pitchFamily="34" charset="0"/>
                </a:rPr>
                <a:t>)</a:t>
              </a:r>
              <a:endParaRPr lang="it-IT" dirty="0"/>
            </a:p>
          </p:txBody>
        </p:sp>
        <p:sp>
          <p:nvSpPr>
            <p:cNvPr id="32" name="CasellaDiTesto 31"/>
            <p:cNvSpPr txBox="1"/>
            <p:nvPr/>
          </p:nvSpPr>
          <p:spPr>
            <a:xfrm>
              <a:off x="830325" y="5474256"/>
              <a:ext cx="2701982" cy="584775"/>
            </a:xfrm>
            <a:prstGeom prst="rect">
              <a:avLst/>
            </a:prstGeom>
            <a:solidFill>
              <a:sysClr val="window" lastClr="FFFFFF"/>
            </a:solidFill>
            <a:ln w="19050">
              <a:solidFill>
                <a:srgbClr val="D2DA7A">
                  <a:lumMod val="75000"/>
                </a:srgbClr>
              </a:solidFill>
              <a:prstDash val="sys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altLang="it-IT" sz="1600" b="0" i="1" u="none" strike="noStrike" kern="0" cap="none" spc="0" normalizeH="0" baseline="0" noProof="0" dirty="0" smtClean="0">
                  <a:ln>
                    <a:noFill/>
                  </a:ln>
                  <a:solidFill>
                    <a:prstClr val="black"/>
                  </a:solidFill>
                  <a:effectLst/>
                  <a:uLnTx/>
                  <a:uFillTx/>
                  <a:latin typeface="Calibri" panose="020F0502020204030204" pitchFamily="34" charset="0"/>
                </a:rPr>
                <a:t>Si applicano le regole e gli strumenti previsti dalla </a:t>
              </a:r>
              <a:r>
                <a:rPr kumimoji="0" lang="it-IT" altLang="it-IT" sz="1600" b="1" i="1" u="none" strike="noStrike" kern="0" cap="none" spc="0" normalizeH="0" baseline="0" noProof="0" dirty="0" smtClean="0">
                  <a:ln>
                    <a:noFill/>
                  </a:ln>
                  <a:solidFill>
                    <a:srgbClr val="C00000"/>
                  </a:solidFill>
                  <a:effectLst/>
                  <a:uLnTx/>
                  <a:uFillTx/>
                  <a:latin typeface="Calibri" panose="020F0502020204030204" pitchFamily="34" charset="0"/>
                </a:rPr>
                <a:t>BRRD</a:t>
              </a:r>
              <a:endParaRPr kumimoji="0" lang="it-IT" sz="1600" b="1" i="1" u="none" strike="noStrike" kern="0" cap="none" spc="0" normalizeH="0" baseline="0" noProof="0" dirty="0" smtClean="0">
                <a:ln>
                  <a:noFill/>
                </a:ln>
                <a:solidFill>
                  <a:srgbClr val="C00000"/>
                </a:solidFill>
                <a:effectLst/>
                <a:uLnTx/>
                <a:uFillTx/>
                <a:latin typeface="Gill Sans MT"/>
              </a:endParaRPr>
            </a:p>
          </p:txBody>
        </p:sp>
      </p:grpSp>
    </p:spTree>
    <p:extLst>
      <p:ext uri="{BB962C8B-B14F-4D97-AF65-F5344CB8AC3E}">
        <p14:creationId xmlns:p14="http://schemas.microsoft.com/office/powerpoint/2010/main" val="277795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12</a:t>
            </a:fld>
            <a:endParaRPr lang="it-IT">
              <a:solidFill>
                <a:srgbClr val="9FB8CD">
                  <a:shade val="50000"/>
                  <a:satMod val="200000"/>
                </a:srgbClr>
              </a:solidFill>
            </a:endParaRPr>
          </a:p>
        </p:txBody>
      </p:sp>
      <p:sp>
        <p:nvSpPr>
          <p:cNvPr id="4" name="Titolo 2"/>
          <p:cNvSpPr>
            <a:spLocks noGrp="1"/>
          </p:cNvSpPr>
          <p:nvPr>
            <p:ph type="title"/>
          </p:nvPr>
        </p:nvSpPr>
        <p:spPr>
          <a:xfrm>
            <a:off x="1331640" y="722289"/>
            <a:ext cx="7498080" cy="1143000"/>
          </a:xfrm>
        </p:spPr>
        <p:txBody>
          <a:bodyPr>
            <a:normAutofit/>
          </a:bodyPr>
          <a:lstStyle/>
          <a:p>
            <a:r>
              <a:rPr lang="it-IT" sz="2000" b="1" dirty="0" smtClean="0">
                <a:effectLst/>
                <a:latin typeface="Calibri" panose="020F0502020204030204" pitchFamily="34" charset="0"/>
              </a:rPr>
              <a:t>Il Fondo unico di risoluzione (SRF)</a:t>
            </a:r>
            <a:endParaRPr lang="it-IT" sz="2000" b="1" dirty="0">
              <a:effectLst/>
              <a:latin typeface="Calibri" panose="020F0502020204030204" pitchFamily="34" charset="0"/>
            </a:endParaRPr>
          </a:p>
        </p:txBody>
      </p:sp>
      <p:sp>
        <p:nvSpPr>
          <p:cNvPr id="5" name="Rettangolo 4"/>
          <p:cNvSpPr/>
          <p:nvPr/>
        </p:nvSpPr>
        <p:spPr>
          <a:xfrm>
            <a:off x="1331640" y="1705451"/>
            <a:ext cx="7344816" cy="2616101"/>
          </a:xfrm>
          <a:prstGeom prst="rect">
            <a:avLst/>
          </a:prstGeom>
          <a:solidFill>
            <a:schemeClr val="bg1"/>
          </a:solidFill>
          <a:ln>
            <a:solidFill>
              <a:schemeClr val="accent3">
                <a:lumMod val="75000"/>
              </a:schemeClr>
            </a:solidFill>
          </a:ln>
          <a:effectLst>
            <a:outerShdw blurRad="50800" dist="38100" dir="2700000" algn="tl" rotWithShape="0">
              <a:prstClr val="black">
                <a:alpha val="40000"/>
              </a:prstClr>
            </a:outerShdw>
          </a:effectLst>
        </p:spPr>
        <p:txBody>
          <a:bodyPr wrap="square">
            <a:spAutoFit/>
          </a:bodyPr>
          <a:lstStyle/>
          <a:p>
            <a:pPr marL="82550" algn="just">
              <a:spcBef>
                <a:spcPts val="600"/>
              </a:spcBef>
              <a:buClr>
                <a:schemeClr val="accent1"/>
              </a:buClr>
              <a:buSzPct val="80000"/>
            </a:pPr>
            <a:r>
              <a:rPr lang="it-IT" dirty="0">
                <a:latin typeface="Calibri" panose="020F0502020204030204" pitchFamily="34" charset="0"/>
              </a:rPr>
              <a:t>Una soluzione di compromesso</a:t>
            </a:r>
            <a:r>
              <a:rPr lang="en-GB" dirty="0">
                <a:latin typeface="Calibri" panose="020F0502020204030204" pitchFamily="34" charset="0"/>
              </a:rPr>
              <a:t>: </a:t>
            </a:r>
            <a:r>
              <a:rPr lang="en-GB" b="1" i="1" dirty="0" smtClean="0">
                <a:latin typeface="Calibri" panose="020F0502020204030204" pitchFamily="34" charset="0"/>
              </a:rPr>
              <a:t>Intergovernmental </a:t>
            </a:r>
            <a:r>
              <a:rPr lang="en-GB" b="1" i="1" dirty="0">
                <a:latin typeface="Calibri" panose="020F0502020204030204" pitchFamily="34" charset="0"/>
              </a:rPr>
              <a:t>Agreement (IGA</a:t>
            </a:r>
            <a:r>
              <a:rPr lang="en-GB" b="1" i="1" dirty="0" smtClean="0">
                <a:latin typeface="Calibri" panose="020F0502020204030204" pitchFamily="34" charset="0"/>
              </a:rPr>
              <a:t>) on the transfer and mutualisation of contributions to the SRF</a:t>
            </a:r>
            <a:endParaRPr lang="en-GB" b="1" i="1" dirty="0">
              <a:latin typeface="Calibri" panose="020F0502020204030204" pitchFamily="34" charset="0"/>
            </a:endParaRPr>
          </a:p>
          <a:p>
            <a:pPr marL="365125" indent="-282575" algn="just">
              <a:spcBef>
                <a:spcPts val="1200"/>
              </a:spcBef>
              <a:buClr>
                <a:schemeClr val="accent1"/>
              </a:buClr>
              <a:buSzPct val="80000"/>
              <a:buFont typeface="Wingdings 2" pitchFamily="18" charset="2"/>
              <a:buChar char=""/>
            </a:pPr>
            <a:r>
              <a:rPr lang="it-IT" dirty="0">
                <a:latin typeface="Calibri" panose="020F0502020204030204" pitchFamily="34" charset="0"/>
              </a:rPr>
              <a:t>suddivisione del fondo unico in </a:t>
            </a:r>
            <a:r>
              <a:rPr lang="it-IT" b="1" dirty="0">
                <a:solidFill>
                  <a:srgbClr val="C00000"/>
                </a:solidFill>
                <a:latin typeface="Calibri" panose="020F0502020204030204" pitchFamily="34" charset="0"/>
              </a:rPr>
              <a:t>compartimenti nazionali </a:t>
            </a:r>
            <a:r>
              <a:rPr lang="it-IT" dirty="0">
                <a:latin typeface="Calibri" panose="020F0502020204030204" pitchFamily="34" charset="0"/>
              </a:rPr>
              <a:t>destinati a </a:t>
            </a:r>
            <a:r>
              <a:rPr lang="it-IT" dirty="0" smtClean="0">
                <a:latin typeface="Calibri" panose="020F0502020204030204" pitchFamily="34" charset="0"/>
              </a:rPr>
              <a:t>esaurirsi al </a:t>
            </a:r>
            <a:r>
              <a:rPr lang="it-IT" dirty="0">
                <a:latin typeface="Calibri" panose="020F0502020204030204" pitchFamily="34" charset="0"/>
              </a:rPr>
              <a:t>termine</a:t>
            </a:r>
            <a:r>
              <a:rPr lang="it-IT" altLang="it-IT" dirty="0">
                <a:latin typeface="Calibri" panose="020F0502020204030204" pitchFamily="34" charset="0"/>
              </a:rPr>
              <a:t> del periodo transitorio di 8 anni (progressiva </a:t>
            </a:r>
            <a:r>
              <a:rPr lang="it-IT" altLang="it-IT" dirty="0" err="1">
                <a:latin typeface="Calibri" panose="020F0502020204030204" pitchFamily="34" charset="0"/>
              </a:rPr>
              <a:t>mutualizzazione</a:t>
            </a:r>
            <a:r>
              <a:rPr lang="it-IT" altLang="it-IT" dirty="0">
                <a:latin typeface="Calibri" panose="020F0502020204030204" pitchFamily="34" charset="0"/>
              </a:rPr>
              <a:t> delle risorse);</a:t>
            </a:r>
          </a:p>
          <a:p>
            <a:pPr marL="365125" indent="-282575" algn="just">
              <a:spcBef>
                <a:spcPts val="1200"/>
              </a:spcBef>
              <a:buClr>
                <a:schemeClr val="accent1"/>
              </a:buClr>
              <a:buSzPct val="80000"/>
              <a:buFont typeface="Wingdings 2" pitchFamily="18" charset="2"/>
              <a:buChar char=""/>
            </a:pPr>
            <a:r>
              <a:rPr lang="it-IT" dirty="0">
                <a:latin typeface="Calibri" panose="020F0502020204030204" pitchFamily="34" charset="0"/>
              </a:rPr>
              <a:t>definizione del </a:t>
            </a:r>
            <a:r>
              <a:rPr lang="it-IT" altLang="it-IT" dirty="0">
                <a:latin typeface="Calibri" panose="020F0502020204030204" pitchFamily="34" charset="0"/>
              </a:rPr>
              <a:t>funzionamento del SRF e del </a:t>
            </a:r>
            <a:r>
              <a:rPr lang="it-IT" altLang="it-IT" b="1" dirty="0">
                <a:solidFill>
                  <a:srgbClr val="C00000"/>
                </a:solidFill>
                <a:latin typeface="Calibri" panose="020F0502020204030204" pitchFamily="34" charset="0"/>
              </a:rPr>
              <a:t>meccanismo di </a:t>
            </a:r>
            <a:r>
              <a:rPr lang="it-IT" altLang="it-IT" b="1" dirty="0" err="1">
                <a:solidFill>
                  <a:srgbClr val="C00000"/>
                </a:solidFill>
                <a:latin typeface="Calibri" panose="020F0502020204030204" pitchFamily="34" charset="0"/>
              </a:rPr>
              <a:t>mutualizzazione</a:t>
            </a:r>
            <a:r>
              <a:rPr lang="it-IT" altLang="it-IT" dirty="0">
                <a:latin typeface="Calibri" panose="020F0502020204030204" pitchFamily="34" charset="0"/>
              </a:rPr>
              <a:t> delle risorse (40% il primo anno, 20% il secondo e in quote costanti fino all’8° anno);</a:t>
            </a:r>
            <a:endParaRPr lang="it-IT" dirty="0"/>
          </a:p>
        </p:txBody>
      </p:sp>
      <p:grpSp>
        <p:nvGrpSpPr>
          <p:cNvPr id="18" name="Gruppo 17"/>
          <p:cNvGrpSpPr/>
          <p:nvPr/>
        </p:nvGrpSpPr>
        <p:grpSpPr>
          <a:xfrm>
            <a:off x="806229" y="4658618"/>
            <a:ext cx="2712582" cy="1438119"/>
            <a:chOff x="1271984" y="4365104"/>
            <a:chExt cx="2712582" cy="1438119"/>
          </a:xfrm>
        </p:grpSpPr>
        <p:sp>
          <p:nvSpPr>
            <p:cNvPr id="6" name="Ovale 5"/>
            <p:cNvSpPr/>
            <p:nvPr/>
          </p:nvSpPr>
          <p:spPr>
            <a:xfrm>
              <a:off x="3275856" y="5158778"/>
              <a:ext cx="708710" cy="644445"/>
            </a:xfrm>
            <a:prstGeom prst="ellipse">
              <a:avLst/>
            </a:prstGeom>
            <a:solidFill>
              <a:schemeClr val="accent3"/>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accent1">
                      <a:lumMod val="75000"/>
                    </a:schemeClr>
                  </a:solidFill>
                  <a:latin typeface="Calibri" panose="020F0502020204030204" pitchFamily="34" charset="0"/>
                </a:rPr>
                <a:t>SRF</a:t>
              </a:r>
              <a:endParaRPr lang="it-IT" sz="1600" b="1" dirty="0">
                <a:solidFill>
                  <a:schemeClr val="accent1">
                    <a:lumMod val="75000"/>
                  </a:schemeClr>
                </a:solidFill>
                <a:latin typeface="Calibri" panose="020F0502020204030204" pitchFamily="34" charset="0"/>
              </a:endParaRPr>
            </a:p>
          </p:txBody>
        </p:sp>
        <p:sp>
          <p:nvSpPr>
            <p:cNvPr id="7" name="Ovale 6"/>
            <p:cNvSpPr/>
            <p:nvPr/>
          </p:nvSpPr>
          <p:spPr>
            <a:xfrm>
              <a:off x="1271984" y="4365104"/>
              <a:ext cx="1735916" cy="768504"/>
            </a:xfrm>
            <a:prstGeom prst="ellipse">
              <a:avLst/>
            </a:prstGeom>
            <a:solidFill>
              <a:srgbClr val="F2F8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300" b="1" dirty="0" smtClean="0">
                  <a:solidFill>
                    <a:schemeClr val="accent1">
                      <a:lumMod val="75000"/>
                    </a:schemeClr>
                  </a:solidFill>
                  <a:latin typeface="Calibri" panose="020F0502020204030204" pitchFamily="34" charset="0"/>
                </a:rPr>
                <a:t>Compartimenti nazionali</a:t>
              </a:r>
              <a:endParaRPr lang="it-IT" sz="1300" b="1" dirty="0">
                <a:solidFill>
                  <a:schemeClr val="accent1">
                    <a:lumMod val="75000"/>
                  </a:schemeClr>
                </a:solidFill>
                <a:latin typeface="Calibri" panose="020F0502020204030204" pitchFamily="34" charset="0"/>
              </a:endParaRPr>
            </a:p>
          </p:txBody>
        </p:sp>
        <p:cxnSp>
          <p:nvCxnSpPr>
            <p:cNvPr id="8" name="Connettore 2 7"/>
            <p:cNvCxnSpPr>
              <a:endCxn id="6" idx="1"/>
            </p:cNvCxnSpPr>
            <p:nvPr/>
          </p:nvCxnSpPr>
          <p:spPr>
            <a:xfrm>
              <a:off x="2892743" y="4894418"/>
              <a:ext cx="486901" cy="3587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070495" y="5162944"/>
              <a:ext cx="1239228" cy="430887"/>
            </a:xfrm>
            <a:prstGeom prst="rect">
              <a:avLst/>
            </a:prstGeom>
            <a:noFill/>
          </p:spPr>
          <p:txBody>
            <a:bodyPr wrap="square" rtlCol="0">
              <a:spAutoFit/>
            </a:bodyPr>
            <a:lstStyle/>
            <a:p>
              <a:pPr algn="ctr"/>
              <a:r>
                <a:rPr lang="it-IT" sz="1100" i="1" dirty="0" err="1" smtClean="0">
                  <a:latin typeface="Calibri" panose="020F0502020204030204" pitchFamily="34" charset="0"/>
                </a:rPr>
                <a:t>Mutualizzazione</a:t>
              </a:r>
              <a:r>
                <a:rPr lang="it-IT" sz="1100" i="1" dirty="0" smtClean="0">
                  <a:latin typeface="Calibri" panose="020F0502020204030204" pitchFamily="34" charset="0"/>
                </a:rPr>
                <a:t> in otto anni</a:t>
              </a:r>
              <a:endParaRPr lang="it-IT" sz="1100" i="1" dirty="0">
                <a:latin typeface="Calibri" panose="020F0502020204030204" pitchFamily="34" charset="0"/>
              </a:endParaRPr>
            </a:p>
          </p:txBody>
        </p:sp>
      </p:grpSp>
      <p:sp>
        <p:nvSpPr>
          <p:cNvPr id="10" name="CasellaDiTesto 9"/>
          <p:cNvSpPr txBox="1"/>
          <p:nvPr/>
        </p:nvSpPr>
        <p:spPr>
          <a:xfrm>
            <a:off x="3635896" y="4465685"/>
            <a:ext cx="5400600" cy="2215991"/>
          </a:xfrm>
          <a:prstGeom prst="rect">
            <a:avLst/>
          </a:prstGeom>
          <a:noFill/>
        </p:spPr>
        <p:txBody>
          <a:bodyPr wrap="square" rtlCol="0">
            <a:spAutoFit/>
          </a:bodyPr>
          <a:lstStyle/>
          <a:p>
            <a:r>
              <a:rPr lang="it-IT" altLang="it-IT" sz="1600" dirty="0" smtClean="0">
                <a:latin typeface="Calibri" panose="020F0502020204030204" pitchFamily="34" charset="0"/>
              </a:rPr>
              <a:t>Avvio del SRF</a:t>
            </a:r>
            <a:r>
              <a:rPr lang="it-IT" altLang="it-IT" sz="1600" dirty="0">
                <a:latin typeface="Calibri" panose="020F0502020204030204" pitchFamily="34" charset="0"/>
              </a:rPr>
              <a:t>: </a:t>
            </a:r>
            <a:r>
              <a:rPr lang="it-IT" altLang="it-IT" sz="1600" b="1" dirty="0" smtClean="0">
                <a:solidFill>
                  <a:srgbClr val="C00000"/>
                </a:solidFill>
                <a:latin typeface="Calibri" panose="020F0502020204030204" pitchFamily="34" charset="0"/>
              </a:rPr>
              <a:t>1/01/2016</a:t>
            </a:r>
          </a:p>
          <a:p>
            <a:pPr>
              <a:spcBef>
                <a:spcPts val="600"/>
              </a:spcBef>
            </a:pPr>
            <a:r>
              <a:rPr lang="it-IT" sz="1600" dirty="0" smtClean="0">
                <a:latin typeface="Calibri" panose="020F0502020204030204" pitchFamily="34" charset="0"/>
              </a:rPr>
              <a:t>Primo </a:t>
            </a:r>
            <a:r>
              <a:rPr lang="it-IT" sz="1600" dirty="0">
                <a:latin typeface="Calibri" panose="020F0502020204030204" pitchFamily="34" charset="0"/>
              </a:rPr>
              <a:t>trasferimento contribuzioni al SRF: </a:t>
            </a:r>
            <a:r>
              <a:rPr lang="it-IT" sz="1600" dirty="0" smtClean="0">
                <a:latin typeface="Calibri" panose="020F0502020204030204" pitchFamily="34" charset="0"/>
              </a:rPr>
              <a:t>entro </a:t>
            </a:r>
            <a:r>
              <a:rPr lang="it-IT" sz="1600" b="1" dirty="0">
                <a:latin typeface="Calibri" panose="020F0502020204030204" pitchFamily="34" charset="0"/>
              </a:rPr>
              <a:t>30/06/2016 </a:t>
            </a:r>
            <a:r>
              <a:rPr lang="it-IT" sz="1600" dirty="0">
                <a:latin typeface="Calibri" panose="020F0502020204030204" pitchFamily="34" charset="0"/>
              </a:rPr>
              <a:t>(o 6 mesi dopo </a:t>
            </a:r>
            <a:r>
              <a:rPr lang="it-IT" sz="1600" dirty="0" smtClean="0">
                <a:latin typeface="Calibri" panose="020F0502020204030204" pitchFamily="34" charset="0"/>
              </a:rPr>
              <a:t>entrata </a:t>
            </a:r>
            <a:r>
              <a:rPr lang="it-IT" sz="1600" dirty="0">
                <a:latin typeface="Calibri" panose="020F0502020204030204" pitchFamily="34" charset="0"/>
              </a:rPr>
              <a:t>in vigore IGA</a:t>
            </a:r>
            <a:r>
              <a:rPr lang="it-IT" sz="1600" dirty="0" smtClean="0">
                <a:latin typeface="Calibri" panose="020F0502020204030204" pitchFamily="34" charset="0"/>
              </a:rPr>
              <a:t>). Trasferimento contribuzioni 2015: entro </a:t>
            </a:r>
            <a:r>
              <a:rPr lang="it-IT" sz="1600" b="1" dirty="0" smtClean="0">
                <a:latin typeface="Calibri" panose="020F0502020204030204" pitchFamily="34" charset="0"/>
              </a:rPr>
              <a:t>31/01/2016</a:t>
            </a:r>
            <a:r>
              <a:rPr lang="it-IT" sz="1600" dirty="0">
                <a:latin typeface="Calibri" panose="020F0502020204030204" pitchFamily="34" charset="0"/>
              </a:rPr>
              <a:t>.</a:t>
            </a:r>
            <a:endParaRPr lang="it-IT" sz="1600" b="1" dirty="0" smtClean="0">
              <a:latin typeface="Calibri" panose="020F0502020204030204" pitchFamily="34" charset="0"/>
            </a:endParaRPr>
          </a:p>
          <a:p>
            <a:pPr>
              <a:spcBef>
                <a:spcPts val="600"/>
              </a:spcBef>
            </a:pPr>
            <a:r>
              <a:rPr lang="it-IT" sz="1600" b="1" dirty="0" smtClean="0">
                <a:latin typeface="Calibri" panose="020F0502020204030204" pitchFamily="34" charset="0"/>
              </a:rPr>
              <a:t>IGA: </a:t>
            </a:r>
            <a:r>
              <a:rPr lang="it-IT" sz="1600" dirty="0" smtClean="0">
                <a:latin typeface="Calibri" panose="020F0502020204030204" pitchFamily="34" charset="0"/>
              </a:rPr>
              <a:t>firma 21/05/2014 (26 su 28 Stati UE; non hanno aderito Regno Unito e Svezia); l’IGA è entrato in vigore l’1/01/2016, dopo la conclusione dei processi di ratifica entro il 30/11/2015 da parte di tanti Stati aderenti rappresentanti il 90% dei voti. </a:t>
            </a:r>
            <a:endParaRPr lang="it-IT" sz="1600" dirty="0"/>
          </a:p>
        </p:txBody>
      </p:sp>
    </p:spTree>
    <p:extLst>
      <p:ext uri="{BB962C8B-B14F-4D97-AF65-F5344CB8AC3E}">
        <p14:creationId xmlns:p14="http://schemas.microsoft.com/office/powerpoint/2010/main" val="241920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terzo pilastro dell’Unione Bancaria: </a:t>
            </a:r>
            <a:br>
              <a:rPr lang="it-IT" dirty="0" smtClean="0"/>
            </a:br>
            <a:r>
              <a:rPr lang="it-IT" dirty="0" smtClean="0"/>
              <a:t>Il sistema unico di garanzia dei depositi</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13</a:t>
            </a:fld>
            <a:endParaRPr lang="it-IT">
              <a:solidFill>
                <a:srgbClr val="9FB8CD">
                  <a:shade val="50000"/>
                  <a:satMod val="200000"/>
                </a:srgbClr>
              </a:solidFill>
            </a:endParaRPr>
          </a:p>
        </p:txBody>
      </p:sp>
      <p:grpSp>
        <p:nvGrpSpPr>
          <p:cNvPr id="16" name="Gruppo 15"/>
          <p:cNvGrpSpPr/>
          <p:nvPr/>
        </p:nvGrpSpPr>
        <p:grpSpPr>
          <a:xfrm>
            <a:off x="1461713" y="2000129"/>
            <a:ext cx="7439940" cy="4315894"/>
            <a:chOff x="1461713" y="2000129"/>
            <a:chExt cx="7439940" cy="4315894"/>
          </a:xfrm>
        </p:grpSpPr>
        <p:grpSp>
          <p:nvGrpSpPr>
            <p:cNvPr id="15" name="Gruppo 14"/>
            <p:cNvGrpSpPr/>
            <p:nvPr/>
          </p:nvGrpSpPr>
          <p:grpSpPr>
            <a:xfrm>
              <a:off x="1461713" y="2000129"/>
              <a:ext cx="5407986" cy="4315894"/>
              <a:chOff x="1461713" y="2000129"/>
              <a:chExt cx="5407986" cy="4315894"/>
            </a:xfrm>
          </p:grpSpPr>
          <p:grpSp>
            <p:nvGrpSpPr>
              <p:cNvPr id="10" name="Gruppo 9"/>
              <p:cNvGrpSpPr/>
              <p:nvPr/>
            </p:nvGrpSpPr>
            <p:grpSpPr>
              <a:xfrm>
                <a:off x="1534708" y="2000129"/>
                <a:ext cx="5334991" cy="3674852"/>
                <a:chOff x="2429592" y="1988840"/>
                <a:chExt cx="5334991" cy="3674852"/>
              </a:xfrm>
            </p:grpSpPr>
            <p:sp>
              <p:nvSpPr>
                <p:cNvPr id="4" name="Ovale 3"/>
                <p:cNvSpPr/>
                <p:nvPr/>
              </p:nvSpPr>
              <p:spPr>
                <a:xfrm>
                  <a:off x="2987824" y="1988840"/>
                  <a:ext cx="1584176" cy="1440160"/>
                </a:xfrm>
                <a:prstGeom prst="ellipse">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1">
                          <a:lumMod val="75000"/>
                        </a:schemeClr>
                      </a:solidFill>
                      <a:latin typeface="Calibri" panose="020F0502020204030204" pitchFamily="34" charset="0"/>
                    </a:rPr>
                    <a:t>DGS Unico</a:t>
                  </a:r>
                  <a:endParaRPr lang="it-IT" sz="2000" b="1" dirty="0">
                    <a:solidFill>
                      <a:schemeClr val="accent1">
                        <a:lumMod val="75000"/>
                      </a:schemeClr>
                    </a:solidFill>
                    <a:latin typeface="Calibri" panose="020F0502020204030204" pitchFamily="34" charset="0"/>
                  </a:endParaRPr>
                </a:p>
              </p:txBody>
            </p:sp>
            <p:sp>
              <p:nvSpPr>
                <p:cNvPr id="5" name="Ovale 4"/>
                <p:cNvSpPr/>
                <p:nvPr/>
              </p:nvSpPr>
              <p:spPr>
                <a:xfrm>
                  <a:off x="5532335" y="3347186"/>
                  <a:ext cx="2232248" cy="1440160"/>
                </a:xfrm>
                <a:prstGeom prst="ellipse">
                  <a:avLst/>
                </a:prstGeom>
                <a:solidFill>
                  <a:schemeClr val="accent3">
                    <a:lumMod val="60000"/>
                    <a:lumOff val="40000"/>
                  </a:schemeClr>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1">
                          <a:lumMod val="75000"/>
                        </a:schemeClr>
                      </a:solidFill>
                      <a:latin typeface="Calibri" panose="020F0502020204030204" pitchFamily="34" charset="0"/>
                    </a:rPr>
                    <a:t>Network armonizzato di DGS</a:t>
                  </a:r>
                  <a:endParaRPr lang="it-IT" sz="2000" b="1" dirty="0">
                    <a:solidFill>
                      <a:schemeClr val="accent1">
                        <a:lumMod val="75000"/>
                      </a:schemeClr>
                    </a:solidFill>
                    <a:latin typeface="Calibri" panose="020F0502020204030204" pitchFamily="34" charset="0"/>
                  </a:endParaRPr>
                </a:p>
              </p:txBody>
            </p:sp>
            <p:sp>
              <p:nvSpPr>
                <p:cNvPr id="6" name="Freccia a destra 5"/>
                <p:cNvSpPr/>
                <p:nvPr/>
              </p:nvSpPr>
              <p:spPr>
                <a:xfrm rot="1845159">
                  <a:off x="4844053" y="2962451"/>
                  <a:ext cx="617496" cy="446680"/>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circolare in su 6"/>
                <p:cNvSpPr/>
                <p:nvPr/>
              </p:nvSpPr>
              <p:spPr>
                <a:xfrm rot="12339248" flipV="1">
                  <a:off x="2429592" y="4117095"/>
                  <a:ext cx="3996784" cy="1374204"/>
                </a:xfrm>
                <a:prstGeom prst="curvedUp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rminatore 8"/>
                <p:cNvSpPr/>
                <p:nvPr/>
              </p:nvSpPr>
              <p:spPr>
                <a:xfrm>
                  <a:off x="3419872" y="5087628"/>
                  <a:ext cx="1353395" cy="5760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effectLst>
                        <a:outerShdw blurRad="38100" dist="38100" dir="2700000" algn="tl">
                          <a:srgbClr val="000000">
                            <a:alpha val="43137"/>
                          </a:srgbClr>
                        </a:outerShdw>
                      </a:effectLst>
                      <a:latin typeface="Calibri" panose="020F0502020204030204" pitchFamily="34" charset="0"/>
                    </a:rPr>
                    <a:t>EDIS</a:t>
                  </a:r>
                  <a:endParaRPr lang="it-IT" sz="2400" b="1" dirty="0">
                    <a:effectLst>
                      <a:outerShdw blurRad="38100" dist="38100" dir="2700000" algn="tl">
                        <a:srgbClr val="000000">
                          <a:alpha val="43137"/>
                        </a:srgbClr>
                      </a:outerShdw>
                    </a:effectLst>
                    <a:latin typeface="Calibri" panose="020F0502020204030204" pitchFamily="34" charset="0"/>
                  </a:endParaRPr>
                </a:p>
              </p:txBody>
            </p:sp>
          </p:grpSp>
          <p:sp>
            <p:nvSpPr>
              <p:cNvPr id="12" name="CasellaDiTesto 11"/>
              <p:cNvSpPr txBox="1"/>
              <p:nvPr/>
            </p:nvSpPr>
            <p:spPr>
              <a:xfrm>
                <a:off x="1461713" y="5731248"/>
                <a:ext cx="1914242" cy="584775"/>
              </a:xfrm>
              <a:prstGeom prst="rect">
                <a:avLst/>
              </a:prstGeom>
              <a:noFill/>
            </p:spPr>
            <p:txBody>
              <a:bodyPr wrap="none" rtlCol="0">
                <a:spAutoFit/>
              </a:bodyPr>
              <a:lstStyle/>
              <a:p>
                <a:pPr algn="ctr"/>
                <a:r>
                  <a:rPr lang="it-IT" sz="1600" b="1" i="1" dirty="0" smtClean="0">
                    <a:latin typeface="Calibri" panose="020F0502020204030204" pitchFamily="34" charset="0"/>
                  </a:rPr>
                  <a:t>Proposta legislativa </a:t>
                </a:r>
              </a:p>
              <a:p>
                <a:pPr algn="ctr"/>
                <a:r>
                  <a:rPr lang="it-IT" sz="1600" i="1" dirty="0" smtClean="0">
                    <a:latin typeface="Calibri" panose="020F0502020204030204" pitchFamily="34" charset="0"/>
                  </a:rPr>
                  <a:t>24/11/2015</a:t>
                </a:r>
                <a:endParaRPr lang="it-IT" sz="1600" b="1" i="1" dirty="0">
                  <a:latin typeface="Calibri" panose="020F0502020204030204" pitchFamily="34" charset="0"/>
                </a:endParaRPr>
              </a:p>
            </p:txBody>
          </p:sp>
        </p:grpSp>
        <p:grpSp>
          <p:nvGrpSpPr>
            <p:cNvPr id="8" name="Gruppo 7"/>
            <p:cNvGrpSpPr/>
            <p:nvPr/>
          </p:nvGrpSpPr>
          <p:grpSpPr>
            <a:xfrm>
              <a:off x="6885652" y="3816945"/>
              <a:ext cx="2016001" cy="1801590"/>
              <a:chOff x="6885652" y="3816945"/>
              <a:chExt cx="2016001" cy="1801590"/>
            </a:xfrm>
          </p:grpSpPr>
          <p:sp>
            <p:nvSpPr>
              <p:cNvPr id="11" name="CasellaDiTesto 10"/>
              <p:cNvSpPr txBox="1"/>
              <p:nvPr/>
            </p:nvSpPr>
            <p:spPr>
              <a:xfrm>
                <a:off x="6885652" y="3816945"/>
                <a:ext cx="2016001" cy="584775"/>
              </a:xfrm>
              <a:prstGeom prst="rect">
                <a:avLst/>
              </a:prstGeom>
              <a:noFill/>
            </p:spPr>
            <p:txBody>
              <a:bodyPr wrap="none" rtlCol="0">
                <a:spAutoFit/>
              </a:bodyPr>
              <a:lstStyle/>
              <a:p>
                <a:pPr algn="ctr"/>
                <a:r>
                  <a:rPr lang="it-IT" sz="1600" b="1" i="1" dirty="0" smtClean="0">
                    <a:latin typeface="Calibri" panose="020F0502020204030204" pitchFamily="34" charset="0"/>
                  </a:rPr>
                  <a:t>Direttiva 2014/49/UE</a:t>
                </a:r>
              </a:p>
              <a:p>
                <a:pPr algn="ctr"/>
                <a:r>
                  <a:rPr lang="it-IT" sz="1600" i="1" dirty="0" smtClean="0">
                    <a:latin typeface="Calibri" panose="020F0502020204030204" pitchFamily="34" charset="0"/>
                  </a:rPr>
                  <a:t>(DGSD)</a:t>
                </a:r>
                <a:endParaRPr lang="it-IT" sz="1600" i="1" dirty="0">
                  <a:latin typeface="Calibri" panose="020F0502020204030204" pitchFamily="34" charset="0"/>
                </a:endParaRPr>
              </a:p>
            </p:txBody>
          </p:sp>
          <p:sp>
            <p:nvSpPr>
              <p:cNvPr id="13" name="Freccia in giù 12"/>
              <p:cNvSpPr/>
              <p:nvPr/>
            </p:nvSpPr>
            <p:spPr>
              <a:xfrm>
                <a:off x="7733636" y="4616833"/>
                <a:ext cx="320033" cy="249287"/>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13"/>
              <p:cNvSpPr/>
              <p:nvPr/>
            </p:nvSpPr>
            <p:spPr>
              <a:xfrm>
                <a:off x="6988965" y="4958418"/>
                <a:ext cx="1809373" cy="66011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Decreto legislativo  n. 30/2016</a:t>
                </a:r>
                <a:endParaRPr lang="it-IT" sz="1600" dirty="0">
                  <a:solidFill>
                    <a:srgbClr val="002060"/>
                  </a:solidFill>
                  <a:latin typeface="Calibri" panose="020F0502020204030204" pitchFamily="34" charset="0"/>
                </a:endParaRPr>
              </a:p>
            </p:txBody>
          </p:sp>
        </p:grpSp>
      </p:grpSp>
    </p:spTree>
    <p:extLst>
      <p:ext uri="{BB962C8B-B14F-4D97-AF65-F5344CB8AC3E}">
        <p14:creationId xmlns:p14="http://schemas.microsoft.com/office/powerpoint/2010/main" val="2989424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14</a:t>
            </a:fld>
            <a:endParaRPr lang="it-IT">
              <a:solidFill>
                <a:srgbClr val="9FB8CD">
                  <a:shade val="50000"/>
                  <a:satMod val="200000"/>
                </a:srgbClr>
              </a:solidFill>
            </a:endParaRPr>
          </a:p>
        </p:txBody>
      </p:sp>
      <p:grpSp>
        <p:nvGrpSpPr>
          <p:cNvPr id="4" name="Group 4"/>
          <p:cNvGrpSpPr/>
          <p:nvPr/>
        </p:nvGrpSpPr>
        <p:grpSpPr>
          <a:xfrm>
            <a:off x="2051720" y="3138227"/>
            <a:ext cx="6768752" cy="648072"/>
            <a:chOff x="1619672" y="1916832"/>
            <a:chExt cx="7200800" cy="648072"/>
          </a:xfrm>
        </p:grpSpPr>
        <p:sp>
          <p:nvSpPr>
            <p:cNvPr id="5" name="Rectangle 3"/>
            <p:cNvSpPr/>
            <p:nvPr/>
          </p:nvSpPr>
          <p:spPr>
            <a:xfrm>
              <a:off x="2555776" y="1916832"/>
              <a:ext cx="6264696"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11488B"/>
                  </a:solidFill>
                  <a:latin typeface="Calibri" panose="020F0502020204030204" pitchFamily="34" charset="0"/>
                </a:rPr>
                <a:t>Il nuovo </a:t>
              </a:r>
              <a:r>
                <a:rPr lang="it-IT" b="1" i="1" dirty="0" err="1">
                  <a:solidFill>
                    <a:srgbClr val="11488B"/>
                  </a:solidFill>
                  <a:latin typeface="Calibri" panose="020F0502020204030204" pitchFamily="34" charset="0"/>
                </a:rPr>
                <a:t>framework</a:t>
              </a:r>
              <a:r>
                <a:rPr lang="it-IT" b="1" dirty="0">
                  <a:solidFill>
                    <a:srgbClr val="11488B"/>
                  </a:solidFill>
                  <a:latin typeface="Calibri" panose="020F0502020204030204" pitchFamily="34" charset="0"/>
                </a:rPr>
                <a:t> di gestione delle crisi</a:t>
              </a:r>
            </a:p>
          </p:txBody>
        </p:sp>
        <p:sp>
          <p:nvSpPr>
            <p:cNvPr id="6" name="Rectangle 7"/>
            <p:cNvSpPr/>
            <p:nvPr/>
          </p:nvSpPr>
          <p:spPr>
            <a:xfrm>
              <a:off x="1619672" y="1916832"/>
              <a:ext cx="720080" cy="648072"/>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3.</a:t>
              </a:r>
              <a:endParaRPr lang="it-IT"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393334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Diagram group"/>
          <p:cNvGrpSpPr/>
          <p:nvPr/>
        </p:nvGrpSpPr>
        <p:grpSpPr>
          <a:xfrm>
            <a:off x="4841729" y="3982262"/>
            <a:ext cx="2657408" cy="626865"/>
            <a:chOff x="3379320" y="501299"/>
            <a:chExt cx="2337946" cy="626865"/>
          </a:xfrm>
          <a:scene3d>
            <a:camera prst="orthographicFront">
              <a:rot lat="0" lon="0" rev="20099999"/>
            </a:camera>
            <a:lightRig rig="threePt" dir="t"/>
          </a:scene3d>
        </p:grpSpPr>
        <p:grpSp>
          <p:nvGrpSpPr>
            <p:cNvPr id="23" name="Gruppo 22"/>
            <p:cNvGrpSpPr/>
            <p:nvPr/>
          </p:nvGrpSpPr>
          <p:grpSpPr>
            <a:xfrm>
              <a:off x="3379320" y="501299"/>
              <a:ext cx="2337946" cy="626865"/>
              <a:chOff x="3379320" y="501299"/>
              <a:chExt cx="2337946" cy="626865"/>
            </a:xfrm>
            <a:scene3d>
              <a:camera prst="orthographicFront">
                <a:rot lat="0" lon="0" rev="20099999"/>
              </a:camera>
              <a:lightRig rig="threePt" dir="t"/>
            </a:scene3d>
          </p:grpSpPr>
          <p:sp>
            <p:nvSpPr>
              <p:cNvPr id="24" name="Rettangolo arrotondato 23"/>
              <p:cNvSpPr/>
              <p:nvPr/>
            </p:nvSpPr>
            <p:spPr>
              <a:xfrm>
                <a:off x="3379320" y="501299"/>
                <a:ext cx="2337946" cy="626865"/>
              </a:xfrm>
              <a:prstGeom prst="roundRect">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25" name="Rettangolo 24"/>
              <p:cNvSpPr/>
              <p:nvPr/>
            </p:nvSpPr>
            <p:spPr>
              <a:xfrm>
                <a:off x="3409921" y="531900"/>
                <a:ext cx="2276744" cy="565663"/>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solidFill>
                      <a:schemeClr val="accent1">
                        <a:lumMod val="75000"/>
                      </a:schemeClr>
                    </a:solidFill>
                    <a:latin typeface="Calibri" panose="020F0502020204030204" pitchFamily="34" charset="0"/>
                  </a:rPr>
                  <a:t>Liquidazione coatta amministrativa</a:t>
                </a:r>
                <a:endParaRPr lang="it-IT" sz="1800" b="1" kern="1200" dirty="0">
                  <a:solidFill>
                    <a:schemeClr val="accent1">
                      <a:lumMod val="75000"/>
                    </a:schemeClr>
                  </a:solidFill>
                  <a:latin typeface="Calibri" panose="020F0502020204030204" pitchFamily="34" charset="0"/>
                </a:endParaRPr>
              </a:p>
            </p:txBody>
          </p:sp>
        </p:grpSp>
      </p:gr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15</a:t>
            </a:fld>
            <a:endParaRPr lang="it-IT">
              <a:solidFill>
                <a:srgbClr val="9FB8CD">
                  <a:shade val="50000"/>
                  <a:satMod val="200000"/>
                </a:srgbClr>
              </a:solidFill>
            </a:endParaRPr>
          </a:p>
        </p:txBody>
      </p:sp>
      <p:sp>
        <p:nvSpPr>
          <p:cNvPr id="5" name="Titolo 1"/>
          <p:cNvSpPr>
            <a:spLocks noGrp="1"/>
          </p:cNvSpPr>
          <p:nvPr>
            <p:ph type="title"/>
          </p:nvPr>
        </p:nvSpPr>
        <p:spPr>
          <a:xfrm>
            <a:off x="1390443" y="807236"/>
            <a:ext cx="7498080" cy="1143000"/>
          </a:xfrm>
        </p:spPr>
        <p:txBody>
          <a:bodyPr/>
          <a:lstStyle/>
          <a:p>
            <a:r>
              <a:rPr lang="it-IT" dirty="0" smtClean="0"/>
              <a:t>Le nuove regole di gestione delle crisi: un approccio integrato</a:t>
            </a:r>
            <a:br>
              <a:rPr lang="it-IT" dirty="0" smtClean="0"/>
            </a:br>
            <a:r>
              <a:rPr lang="it-IT" dirty="0" smtClean="0"/>
              <a:t>La logica della prevenzione</a:t>
            </a:r>
            <a:endParaRPr lang="it-IT" dirty="0"/>
          </a:p>
        </p:txBody>
      </p:sp>
      <p:sp>
        <p:nvSpPr>
          <p:cNvPr id="12" name="Freccia a destra 11"/>
          <p:cNvSpPr/>
          <p:nvPr/>
        </p:nvSpPr>
        <p:spPr>
          <a:xfrm rot="7502649">
            <a:off x="2244413" y="4962157"/>
            <a:ext cx="282682" cy="360040"/>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p:cNvGrpSpPr/>
          <p:nvPr/>
        </p:nvGrpSpPr>
        <p:grpSpPr>
          <a:xfrm>
            <a:off x="381441" y="2009530"/>
            <a:ext cx="8593446" cy="4064000"/>
            <a:chOff x="381441" y="2009530"/>
            <a:chExt cx="8593446" cy="4064000"/>
          </a:xfrm>
        </p:grpSpPr>
        <p:grpSp>
          <p:nvGrpSpPr>
            <p:cNvPr id="6" name="Gruppo 5"/>
            <p:cNvGrpSpPr/>
            <p:nvPr/>
          </p:nvGrpSpPr>
          <p:grpSpPr>
            <a:xfrm>
              <a:off x="381441" y="2009530"/>
              <a:ext cx="8593446" cy="4064000"/>
              <a:chOff x="494331" y="1738594"/>
              <a:chExt cx="8593446" cy="4064000"/>
            </a:xfrm>
          </p:grpSpPr>
          <p:graphicFrame>
            <p:nvGraphicFramePr>
              <p:cNvPr id="4" name="Diagramma 3"/>
              <p:cNvGraphicFramePr/>
              <p:nvPr>
                <p:extLst>
                  <p:ext uri="{D42A27DB-BD31-4B8C-83A1-F6EECF244321}">
                    <p14:modId xmlns:p14="http://schemas.microsoft.com/office/powerpoint/2010/main" val="1713116264"/>
                  </p:ext>
                </p:extLst>
              </p:nvPr>
            </p:nvGraphicFramePr>
            <p:xfrm>
              <a:off x="1438660" y="173859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0" name="Diagram group"/>
              <p:cNvGrpSpPr/>
              <p:nvPr/>
            </p:nvGrpSpPr>
            <p:grpSpPr>
              <a:xfrm>
                <a:off x="3818742" y="4820220"/>
                <a:ext cx="2999535" cy="626865"/>
                <a:chOff x="3379320" y="501299"/>
                <a:chExt cx="2337946" cy="626865"/>
              </a:xfrm>
              <a:scene3d>
                <a:camera prst="orthographicFront">
                  <a:rot lat="0" lon="0" rev="20099999"/>
                </a:camera>
                <a:lightRig rig="threePt" dir="t"/>
              </a:scene3d>
            </p:grpSpPr>
            <p:grpSp>
              <p:nvGrpSpPr>
                <p:cNvPr id="26" name="Gruppo 25"/>
                <p:cNvGrpSpPr/>
                <p:nvPr/>
              </p:nvGrpSpPr>
              <p:grpSpPr>
                <a:xfrm>
                  <a:off x="3379320" y="501299"/>
                  <a:ext cx="2337946" cy="626865"/>
                  <a:chOff x="3379320" y="501299"/>
                  <a:chExt cx="2337946" cy="626865"/>
                </a:xfrm>
                <a:scene3d>
                  <a:camera prst="orthographicFront">
                    <a:rot lat="0" lon="0" rev="20099999"/>
                  </a:camera>
                  <a:lightRig rig="threePt" dir="t"/>
                </a:scene3d>
              </p:grpSpPr>
              <p:sp>
                <p:nvSpPr>
                  <p:cNvPr id="27" name="Rettangolo arrotondato 26"/>
                  <p:cNvSpPr/>
                  <p:nvPr/>
                </p:nvSpPr>
                <p:spPr>
                  <a:xfrm>
                    <a:off x="3379320" y="501299"/>
                    <a:ext cx="2337946" cy="626865"/>
                  </a:xfrm>
                  <a:prstGeom prst="roundRect">
                    <a:avLst/>
                  </a:pr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28" name="Rettangolo 27"/>
                  <p:cNvSpPr/>
                  <p:nvPr/>
                </p:nvSpPr>
                <p:spPr>
                  <a:xfrm>
                    <a:off x="3409921" y="531900"/>
                    <a:ext cx="2276744" cy="565663"/>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94865" tIns="68580" rIns="68580" bIns="68580" numCol="1" spcCol="1270" anchor="ctr" anchorCtr="0">
                    <a:noAutofit/>
                  </a:bodyPr>
                  <a:lstStyle/>
                  <a:p>
                    <a:pPr lvl="0" algn="l" defTabSz="800100">
                      <a:lnSpc>
                        <a:spcPct val="90000"/>
                      </a:lnSpc>
                      <a:spcBef>
                        <a:spcPct val="0"/>
                      </a:spcBef>
                      <a:spcAft>
                        <a:spcPct val="35000"/>
                      </a:spcAft>
                    </a:pPr>
                    <a:r>
                      <a:rPr lang="it-IT" b="1" i="1" dirty="0" smtClean="0">
                        <a:solidFill>
                          <a:schemeClr val="accent1">
                            <a:lumMod val="75000"/>
                          </a:schemeClr>
                        </a:solidFill>
                        <a:latin typeface="Calibri" panose="020F0502020204030204" pitchFamily="34" charset="0"/>
                      </a:rPr>
                      <a:t>Inclusa amministrazione straordinaria</a:t>
                    </a:r>
                    <a:endParaRPr lang="it-IT" sz="1800" b="1" i="1" kern="1200" dirty="0">
                      <a:solidFill>
                        <a:schemeClr val="accent1">
                          <a:lumMod val="75000"/>
                        </a:schemeClr>
                      </a:solidFill>
                      <a:latin typeface="Calibri" panose="020F0502020204030204" pitchFamily="34" charset="0"/>
                    </a:endParaRPr>
                  </a:p>
                </p:txBody>
              </p:sp>
            </p:grpSp>
          </p:grpSp>
          <p:sp>
            <p:nvSpPr>
              <p:cNvPr id="15" name="CasellaDiTesto 14"/>
              <p:cNvSpPr txBox="1"/>
              <p:nvPr/>
            </p:nvSpPr>
            <p:spPr>
              <a:xfrm>
                <a:off x="494331" y="5173958"/>
                <a:ext cx="1888659" cy="584775"/>
              </a:xfrm>
              <a:prstGeom prst="rect">
                <a:avLst/>
              </a:prstGeom>
              <a:solidFill>
                <a:schemeClr val="bg1"/>
              </a:solidFill>
              <a:ln w="19050">
                <a:solidFill>
                  <a:srgbClr val="C0504D"/>
                </a:solidFill>
                <a:prstDash val="dash"/>
              </a:ln>
              <a:effectLst>
                <a:outerShdw blurRad="50800" dist="38100" dir="2700000" algn="tl" rotWithShape="0">
                  <a:prstClr val="black">
                    <a:alpha val="40000"/>
                  </a:prstClr>
                </a:outerShdw>
              </a:effectLst>
            </p:spPr>
            <p:txBody>
              <a:bodyPr wrap="none" rtlCol="0">
                <a:spAutoFit/>
              </a:bodyPr>
              <a:lstStyle>
                <a:defPPr>
                  <a:defRPr lang="it-IT"/>
                </a:defPPr>
                <a:lvl1pPr algn="ctr">
                  <a:defRPr sz="1600" kern="0">
                    <a:solidFill>
                      <a:prstClr val="black"/>
                    </a:solidFill>
                    <a:latin typeface="Calibri" panose="020F0502020204030204" pitchFamily="34" charset="0"/>
                  </a:defRPr>
                </a:lvl1pPr>
              </a:lstStyle>
              <a:p>
                <a:r>
                  <a:rPr lang="it-IT" dirty="0"/>
                  <a:t>Piani di risanamento</a:t>
                </a:r>
              </a:p>
              <a:p>
                <a:r>
                  <a:rPr lang="it-IT" dirty="0"/>
                  <a:t>Piani di risoluzione</a:t>
                </a:r>
              </a:p>
            </p:txBody>
          </p:sp>
          <p:sp>
            <p:nvSpPr>
              <p:cNvPr id="17" name="Rectangle 21"/>
              <p:cNvSpPr>
                <a:spLocks noChangeArrowheads="1"/>
              </p:cNvSpPr>
              <p:nvPr>
                <p:custDataLst>
                  <p:tags r:id="rId1"/>
                </p:custDataLst>
              </p:nvPr>
            </p:nvSpPr>
            <p:spPr bwMode="auto">
              <a:xfrm>
                <a:off x="7886927" y="3482562"/>
                <a:ext cx="1200850" cy="576064"/>
              </a:xfrm>
              <a:prstGeom prst="rect">
                <a:avLst/>
              </a:prstGeom>
              <a:solidFill>
                <a:sysClr val="window" lastClr="FFFFFF"/>
              </a:solidFill>
              <a:ln w="22225" algn="ctr">
                <a:solidFill>
                  <a:srgbClr val="1F497D"/>
                </a:solidFill>
                <a:prstDash val="dash"/>
                <a:miter lim="800000"/>
                <a:headEnd/>
                <a:tailEnd/>
              </a:ln>
              <a:effectLst>
                <a:outerShdw dist="35921" dir="2700000" algn="ctr" rotWithShape="0">
                  <a:schemeClr val="accent2"/>
                </a:outerShdw>
              </a:effectLst>
              <a:extLst/>
            </p:spPr>
            <p:txBody>
              <a:bodyPr wrap="none" anchor="ctr"/>
              <a:lstStyle/>
              <a:p>
                <a:pPr marL="88900" algn="ctr" eaLnBrk="0" hangingPunct="0">
                  <a:defRPr/>
                </a:pPr>
                <a:r>
                  <a:rPr lang="it-IT" sz="1500" b="1" i="1" kern="0" dirty="0" smtClean="0">
                    <a:solidFill>
                      <a:prstClr val="black"/>
                    </a:solidFill>
                    <a:latin typeface="Calibri" pitchFamily="34" charset="0"/>
                  </a:rPr>
                  <a:t>Fondi di </a:t>
                </a:r>
              </a:p>
              <a:p>
                <a:pPr marL="88900" algn="ctr" eaLnBrk="0" hangingPunct="0">
                  <a:defRPr/>
                </a:pPr>
                <a:r>
                  <a:rPr lang="it-IT" sz="1500" b="1" i="1" kern="0" dirty="0" smtClean="0">
                    <a:solidFill>
                      <a:prstClr val="black"/>
                    </a:solidFill>
                    <a:latin typeface="Calibri" pitchFamily="34" charset="0"/>
                  </a:rPr>
                  <a:t>risoluzione</a:t>
                </a:r>
                <a:endParaRPr lang="it-IT" sz="1500" i="1" kern="0" dirty="0" smtClean="0">
                  <a:solidFill>
                    <a:prstClr val="black"/>
                  </a:solidFill>
                  <a:latin typeface="Calibri" pitchFamily="34" charset="0"/>
                </a:endParaRPr>
              </a:p>
            </p:txBody>
          </p:sp>
          <p:sp>
            <p:nvSpPr>
              <p:cNvPr id="18" name="Freccia circolare a sinistra 17"/>
              <p:cNvSpPr/>
              <p:nvPr/>
            </p:nvSpPr>
            <p:spPr>
              <a:xfrm rot="17279316">
                <a:off x="7664295" y="2690359"/>
                <a:ext cx="279291" cy="1046156"/>
              </a:xfrm>
              <a:prstGeom prst="curvedLef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21" name="Rettangolo arrotondato 20"/>
              <p:cNvSpPr/>
              <p:nvPr/>
            </p:nvSpPr>
            <p:spPr>
              <a:xfrm>
                <a:off x="1853876" y="1915502"/>
                <a:ext cx="1152128"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dirty="0" smtClean="0">
                    <a:solidFill>
                      <a:srgbClr val="C00000"/>
                    </a:solidFill>
                    <a:latin typeface="Calibri" panose="020F0502020204030204" pitchFamily="34" charset="0"/>
                  </a:rPr>
                  <a:t>BRRD</a:t>
                </a:r>
                <a:endParaRPr lang="it-IT" b="1" dirty="0">
                  <a:solidFill>
                    <a:schemeClr val="accent1">
                      <a:lumMod val="75000"/>
                    </a:schemeClr>
                  </a:solidFill>
                  <a:latin typeface="Calibri" panose="020F0502020204030204" pitchFamily="34" charset="0"/>
                </a:endParaRPr>
              </a:p>
            </p:txBody>
          </p:sp>
          <p:sp>
            <p:nvSpPr>
              <p:cNvPr id="19" name="Rettangolo 18"/>
              <p:cNvSpPr/>
              <p:nvPr/>
            </p:nvSpPr>
            <p:spPr>
              <a:xfrm>
                <a:off x="866329" y="2441615"/>
                <a:ext cx="1791047" cy="507439"/>
              </a:xfrm>
              <a:prstGeom prst="rect">
                <a:avLst/>
              </a:prstGeom>
              <a:solidFill>
                <a:schemeClr val="accent3">
                  <a:lumMod val="20000"/>
                  <a:lumOff val="80000"/>
                </a:schemeClr>
              </a:solidFill>
              <a:ln>
                <a:solidFill>
                  <a:schemeClr val="accent3">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75000"/>
                      </a:schemeClr>
                    </a:solidFill>
                    <a:latin typeface="Calibri" panose="020F0502020204030204" pitchFamily="34" charset="0"/>
                  </a:rPr>
                  <a:t>Decreti 180/2015  e 181/2015</a:t>
                </a:r>
                <a:endParaRPr lang="it-IT" sz="1600" dirty="0">
                  <a:solidFill>
                    <a:schemeClr val="accent1">
                      <a:lumMod val="75000"/>
                    </a:schemeClr>
                  </a:solidFill>
                  <a:latin typeface="Calibri" panose="020F0502020204030204" pitchFamily="34" charset="0"/>
                </a:endParaRPr>
              </a:p>
            </p:txBody>
          </p:sp>
        </p:grpSp>
        <p:sp>
          <p:nvSpPr>
            <p:cNvPr id="7" name="Freccia in giù 6"/>
            <p:cNvSpPr/>
            <p:nvPr/>
          </p:nvSpPr>
          <p:spPr>
            <a:xfrm rot="2860876">
              <a:off x="2126084" y="5254073"/>
              <a:ext cx="288032" cy="216024"/>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928203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recepimento delle direttive in Italia</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16</a:t>
            </a:fld>
            <a:endParaRPr lang="it-IT">
              <a:solidFill>
                <a:srgbClr val="9FB8CD">
                  <a:shade val="50000"/>
                  <a:satMod val="200000"/>
                </a:srgbClr>
              </a:solidFill>
            </a:endParaRPr>
          </a:p>
        </p:txBody>
      </p:sp>
      <p:grpSp>
        <p:nvGrpSpPr>
          <p:cNvPr id="19" name="Gruppo 18"/>
          <p:cNvGrpSpPr/>
          <p:nvPr/>
        </p:nvGrpSpPr>
        <p:grpSpPr>
          <a:xfrm>
            <a:off x="1577258" y="2122775"/>
            <a:ext cx="6624736" cy="3459562"/>
            <a:chOff x="1520813" y="1987307"/>
            <a:chExt cx="6624736" cy="3459562"/>
          </a:xfrm>
        </p:grpSpPr>
        <p:grpSp>
          <p:nvGrpSpPr>
            <p:cNvPr id="5" name="Gruppo 4"/>
            <p:cNvGrpSpPr/>
            <p:nvPr/>
          </p:nvGrpSpPr>
          <p:grpSpPr>
            <a:xfrm>
              <a:off x="1520813" y="1987307"/>
              <a:ext cx="6624736" cy="2305789"/>
              <a:chOff x="1475656" y="1916832"/>
              <a:chExt cx="6624736" cy="2305789"/>
            </a:xfrm>
          </p:grpSpPr>
          <p:sp>
            <p:nvSpPr>
              <p:cNvPr id="7" name="Rettangolo arrotondato 6"/>
              <p:cNvSpPr/>
              <p:nvPr/>
            </p:nvSpPr>
            <p:spPr>
              <a:xfrm>
                <a:off x="1475656" y="1916832"/>
                <a:ext cx="6624736" cy="720080"/>
              </a:xfrm>
              <a:prstGeom prst="round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Legge di delegazione europea 2014 </a:t>
                </a:r>
                <a:r>
                  <a:rPr lang="it-IT" dirty="0" smtClean="0">
                    <a:latin typeface="Calibri" panose="020F0502020204030204" pitchFamily="34" charset="0"/>
                    <a:sym typeface="Wingdings" panose="05000000000000000000" pitchFamily="2" charset="2"/>
                  </a:rPr>
                  <a:t> legge </a:t>
                </a:r>
                <a:r>
                  <a:rPr lang="it-IT" dirty="0">
                    <a:latin typeface="Calibri" panose="020F0502020204030204" pitchFamily="34" charset="0"/>
                  </a:rPr>
                  <a:t>n. 114 del 9/07/2015</a:t>
                </a:r>
              </a:p>
            </p:txBody>
          </p:sp>
          <p:grpSp>
            <p:nvGrpSpPr>
              <p:cNvPr id="8" name="Gruppo 7"/>
              <p:cNvGrpSpPr/>
              <p:nvPr/>
            </p:nvGrpSpPr>
            <p:grpSpPr>
              <a:xfrm>
                <a:off x="1862548" y="3140968"/>
                <a:ext cx="5904656" cy="1081653"/>
                <a:chOff x="1862548" y="3140968"/>
                <a:chExt cx="5904656" cy="1081653"/>
              </a:xfrm>
            </p:grpSpPr>
            <p:sp>
              <p:nvSpPr>
                <p:cNvPr id="10" name="Rettangolo 9"/>
                <p:cNvSpPr/>
                <p:nvPr/>
              </p:nvSpPr>
              <p:spPr>
                <a:xfrm>
                  <a:off x="1862548" y="3140968"/>
                  <a:ext cx="5904656" cy="1081653"/>
                </a:xfrm>
                <a:prstGeom prst="rect">
                  <a:avLst/>
                </a:prstGeom>
                <a:solidFill>
                  <a:schemeClr val="bg1"/>
                </a:solid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uppo 10"/>
                <p:cNvGrpSpPr/>
                <p:nvPr/>
              </p:nvGrpSpPr>
              <p:grpSpPr>
                <a:xfrm>
                  <a:off x="1990900" y="3279502"/>
                  <a:ext cx="5616725" cy="725562"/>
                  <a:chOff x="1990900" y="3279502"/>
                  <a:chExt cx="5616725" cy="725562"/>
                </a:xfrm>
              </p:grpSpPr>
              <p:sp>
                <p:nvSpPr>
                  <p:cNvPr id="12" name="Rettangolo arrotondato 11"/>
                  <p:cNvSpPr/>
                  <p:nvPr/>
                </p:nvSpPr>
                <p:spPr>
                  <a:xfrm>
                    <a:off x="1990900" y="3279503"/>
                    <a:ext cx="2524656" cy="725561"/>
                  </a:xfrm>
                  <a:prstGeom prst="roundRect">
                    <a:avLst/>
                  </a:prstGeom>
                  <a:solidFill>
                    <a:schemeClr val="accent3">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002060"/>
                        </a:solidFill>
                        <a:latin typeface="Calibri" panose="020F0502020204030204" pitchFamily="34" charset="0"/>
                      </a:rPr>
                      <a:t>BRRD</a:t>
                    </a:r>
                    <a:endParaRPr lang="it-IT" sz="2000" dirty="0">
                      <a:solidFill>
                        <a:srgbClr val="002060"/>
                      </a:solidFill>
                      <a:latin typeface="Calibri" panose="020F0502020204030204" pitchFamily="34" charset="0"/>
                    </a:endParaRPr>
                  </a:p>
                </p:txBody>
              </p:sp>
              <p:sp>
                <p:nvSpPr>
                  <p:cNvPr id="13" name="Rettangolo arrotondato 12"/>
                  <p:cNvSpPr/>
                  <p:nvPr/>
                </p:nvSpPr>
                <p:spPr>
                  <a:xfrm>
                    <a:off x="5015337" y="3279502"/>
                    <a:ext cx="2592288" cy="720079"/>
                  </a:xfrm>
                  <a:prstGeom prst="roundRect">
                    <a:avLst/>
                  </a:prstGeom>
                  <a:solidFill>
                    <a:schemeClr val="accent3">
                      <a:lumMod val="20000"/>
                      <a:lumOff val="8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rgbClr val="002060"/>
                        </a:solidFill>
                        <a:latin typeface="Calibri" panose="020F0502020204030204" pitchFamily="34" charset="0"/>
                      </a:rPr>
                      <a:t>DGSD</a:t>
                    </a:r>
                    <a:endParaRPr lang="it-IT" sz="2000" dirty="0">
                      <a:solidFill>
                        <a:srgbClr val="002060"/>
                      </a:solidFill>
                      <a:latin typeface="Calibri" panose="020F0502020204030204" pitchFamily="34" charset="0"/>
                    </a:endParaRPr>
                  </a:p>
                </p:txBody>
              </p:sp>
            </p:grpSp>
          </p:grpSp>
          <p:sp>
            <p:nvSpPr>
              <p:cNvPr id="9" name="Freccia in giù 8"/>
              <p:cNvSpPr/>
              <p:nvPr/>
            </p:nvSpPr>
            <p:spPr>
              <a:xfrm>
                <a:off x="4467990" y="2780928"/>
                <a:ext cx="640067" cy="498574"/>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Rettangolo arrotondato 13"/>
            <p:cNvSpPr/>
            <p:nvPr/>
          </p:nvSpPr>
          <p:spPr>
            <a:xfrm>
              <a:off x="2036057" y="4797432"/>
              <a:ext cx="2524656" cy="64943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Decreti legislativi n. 180 e 181 del 16 novembre 2015</a:t>
              </a:r>
              <a:endParaRPr lang="it-IT" sz="1600" dirty="0">
                <a:solidFill>
                  <a:srgbClr val="002060"/>
                </a:solidFill>
                <a:latin typeface="Calibri" panose="020F0502020204030204" pitchFamily="34" charset="0"/>
              </a:endParaRPr>
            </a:p>
          </p:txBody>
        </p:sp>
        <p:sp>
          <p:nvSpPr>
            <p:cNvPr id="15" name="Freccia in giù 14"/>
            <p:cNvSpPr/>
            <p:nvPr/>
          </p:nvSpPr>
          <p:spPr>
            <a:xfrm>
              <a:off x="3138368" y="4486999"/>
              <a:ext cx="320033" cy="249287"/>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a:off x="6326772" y="4514755"/>
              <a:ext cx="320033" cy="249287"/>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17"/>
            <p:cNvSpPr/>
            <p:nvPr/>
          </p:nvSpPr>
          <p:spPr>
            <a:xfrm>
              <a:off x="5224460" y="4797432"/>
              <a:ext cx="2524656" cy="64943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Decreto legislativo n. 30 del 15 febbraio 2016</a:t>
              </a:r>
              <a:endParaRPr lang="it-IT" sz="1600" dirty="0">
                <a:solidFill>
                  <a:srgbClr val="002060"/>
                </a:solidFill>
                <a:latin typeface="Calibri" panose="020F0502020204030204" pitchFamily="34" charset="0"/>
              </a:endParaRPr>
            </a:p>
          </p:txBody>
        </p:sp>
      </p:grpSp>
    </p:spTree>
    <p:extLst>
      <p:ext uri="{BB962C8B-B14F-4D97-AF65-F5344CB8AC3E}">
        <p14:creationId xmlns:p14="http://schemas.microsoft.com/office/powerpoint/2010/main" val="255756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17</a:t>
            </a:fld>
            <a:endParaRPr lang="it-IT">
              <a:solidFill>
                <a:srgbClr val="9FB8CD">
                  <a:shade val="50000"/>
                  <a:satMod val="200000"/>
                </a:srgbClr>
              </a:solidFill>
            </a:endParaRPr>
          </a:p>
        </p:txBody>
      </p:sp>
      <p:sp>
        <p:nvSpPr>
          <p:cNvPr id="4" name="Rectangle 3"/>
          <p:cNvSpPr/>
          <p:nvPr/>
        </p:nvSpPr>
        <p:spPr>
          <a:xfrm>
            <a:off x="3563888" y="3138227"/>
            <a:ext cx="5256584"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Le misure preparatorie</a:t>
            </a:r>
            <a:endParaRPr lang="it-IT" b="1" dirty="0">
              <a:solidFill>
                <a:srgbClr val="11488B"/>
              </a:solidFill>
              <a:latin typeface="Calibri" panose="020F0502020204030204" pitchFamily="34" charset="0"/>
            </a:endParaRPr>
          </a:p>
        </p:txBody>
      </p:sp>
    </p:spTree>
    <p:extLst>
      <p:ext uri="{BB962C8B-B14F-4D97-AF65-F5344CB8AC3E}">
        <p14:creationId xmlns:p14="http://schemas.microsoft.com/office/powerpoint/2010/main" val="454403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misure preparatorie</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18</a:t>
            </a:fld>
            <a:endParaRPr lang="it-IT">
              <a:solidFill>
                <a:srgbClr val="9FB8CD">
                  <a:shade val="50000"/>
                  <a:satMod val="200000"/>
                </a:srgbClr>
              </a:solidFill>
            </a:endParaRPr>
          </a:p>
        </p:txBody>
      </p:sp>
      <p:grpSp>
        <p:nvGrpSpPr>
          <p:cNvPr id="7" name="Gruppo 6"/>
          <p:cNvGrpSpPr/>
          <p:nvPr/>
        </p:nvGrpSpPr>
        <p:grpSpPr>
          <a:xfrm>
            <a:off x="1247341" y="1950699"/>
            <a:ext cx="7287210" cy="4502637"/>
            <a:chOff x="1224763" y="2063589"/>
            <a:chExt cx="7287210" cy="4502637"/>
          </a:xfrm>
        </p:grpSpPr>
        <p:grpSp>
          <p:nvGrpSpPr>
            <p:cNvPr id="21" name="Gruppo 20"/>
            <p:cNvGrpSpPr/>
            <p:nvPr/>
          </p:nvGrpSpPr>
          <p:grpSpPr>
            <a:xfrm>
              <a:off x="1224763" y="2063589"/>
              <a:ext cx="7287210" cy="3744565"/>
              <a:chOff x="1326364" y="1916832"/>
              <a:chExt cx="7287210" cy="3744565"/>
            </a:xfrm>
          </p:grpSpPr>
          <p:sp>
            <p:nvSpPr>
              <p:cNvPr id="4" name="Rectangle 5"/>
              <p:cNvSpPr>
                <a:spLocks noChangeArrowheads="1"/>
              </p:cNvSpPr>
              <p:nvPr/>
            </p:nvSpPr>
            <p:spPr bwMode="auto">
              <a:xfrm>
                <a:off x="1326364" y="1916832"/>
                <a:ext cx="7287210" cy="1008112"/>
              </a:xfrm>
              <a:prstGeom prst="rect">
                <a:avLst/>
              </a:prstGeom>
              <a:solidFill>
                <a:schemeClr val="bg1"/>
              </a:solidFill>
              <a:ln w="19050">
                <a:solidFill>
                  <a:srgbClr val="C00000"/>
                </a:solidFill>
                <a:prstDash val="dash"/>
                <a:miter lim="800000"/>
                <a:headEnd/>
                <a:tailEnd/>
              </a:ln>
              <a:effectLst>
                <a:outerShdw blurRad="50800" dist="38100" dir="2700000" algn="tl" rotWithShape="0">
                  <a:prstClr val="black">
                    <a:alpha val="40000"/>
                  </a:prstClr>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dirty="0">
                    <a:solidFill>
                      <a:schemeClr val="accent2"/>
                    </a:solidFill>
                    <a:latin typeface="Calibri" panose="020F0502020204030204" pitchFamily="34" charset="0"/>
                  </a:rPr>
                  <a:t> </a:t>
                </a:r>
                <a:r>
                  <a:rPr lang="it-IT" altLang="it-IT" sz="1800" b="1" dirty="0" smtClean="0">
                    <a:solidFill>
                      <a:schemeClr val="accent1">
                        <a:lumMod val="75000"/>
                      </a:schemeClr>
                    </a:solidFill>
                    <a:latin typeface="Calibri" panose="020F0502020204030204" pitchFamily="34" charset="0"/>
                  </a:rPr>
                  <a:t>Le </a:t>
                </a:r>
                <a:r>
                  <a:rPr lang="it-IT" altLang="it-IT" sz="1800" b="1" dirty="0">
                    <a:solidFill>
                      <a:schemeClr val="accent1">
                        <a:lumMod val="75000"/>
                      </a:schemeClr>
                    </a:solidFill>
                    <a:latin typeface="Calibri" panose="020F0502020204030204" pitchFamily="34" charset="0"/>
                  </a:rPr>
                  <a:t>banche, soprattutto quelle di rilevanza sistemica, sono chiamate </a:t>
                </a:r>
                <a:r>
                  <a:rPr lang="it-IT" altLang="it-IT" sz="1800" b="1" dirty="0" smtClean="0">
                    <a:solidFill>
                      <a:schemeClr val="accent1">
                        <a:lumMod val="75000"/>
                      </a:schemeClr>
                    </a:solidFill>
                    <a:latin typeface="Calibri" panose="020F0502020204030204" pitchFamily="34" charset="0"/>
                  </a:rPr>
                  <a:t>   </a:t>
                </a:r>
              </a:p>
              <a:p>
                <a:pPr algn="ctr">
                  <a:spcBef>
                    <a:spcPct val="0"/>
                  </a:spcBef>
                  <a:buFontTx/>
                  <a:buNone/>
                </a:pPr>
                <a:r>
                  <a:rPr lang="it-IT" altLang="it-IT" sz="1800" b="1" dirty="0" smtClean="0">
                    <a:solidFill>
                      <a:schemeClr val="accent1">
                        <a:lumMod val="75000"/>
                      </a:schemeClr>
                    </a:solidFill>
                    <a:latin typeface="Calibri" panose="020F0502020204030204" pitchFamily="34" charset="0"/>
                  </a:rPr>
                  <a:t>a predisporre</a:t>
                </a:r>
                <a:r>
                  <a:rPr lang="it-IT" altLang="it-IT" sz="1800" b="1" dirty="0">
                    <a:solidFill>
                      <a:schemeClr val="accent1">
                        <a:lumMod val="75000"/>
                      </a:schemeClr>
                    </a:solidFill>
                    <a:latin typeface="Calibri" panose="020F0502020204030204" pitchFamily="34" charset="0"/>
                  </a:rPr>
                  <a:t>, quando in vita, piani di emergenza al fine di essere</a:t>
                </a:r>
              </a:p>
              <a:p>
                <a:pPr algn="ctr">
                  <a:spcBef>
                    <a:spcPct val="0"/>
                  </a:spcBef>
                  <a:buFontTx/>
                  <a:buNone/>
                </a:pPr>
                <a:r>
                  <a:rPr lang="it-IT" altLang="it-IT" sz="1800" b="1" dirty="0">
                    <a:solidFill>
                      <a:schemeClr val="accent1">
                        <a:lumMod val="75000"/>
                      </a:schemeClr>
                    </a:solidFill>
                    <a:latin typeface="Calibri" panose="020F0502020204030204" pitchFamily="34" charset="0"/>
                  </a:rPr>
                  <a:t>preparate a fronteggiare condizioni avverse</a:t>
                </a:r>
              </a:p>
            </p:txBody>
          </p:sp>
          <p:sp>
            <p:nvSpPr>
              <p:cNvPr id="6" name="Rectangle 7"/>
              <p:cNvSpPr>
                <a:spLocks noChangeArrowheads="1"/>
              </p:cNvSpPr>
              <p:nvPr/>
            </p:nvSpPr>
            <p:spPr bwMode="auto">
              <a:xfrm>
                <a:off x="1534602" y="4077072"/>
                <a:ext cx="3455987" cy="1584325"/>
              </a:xfrm>
              <a:prstGeom prst="rect">
                <a:avLst/>
              </a:prstGeom>
              <a:solidFill>
                <a:schemeClr val="accent3">
                  <a:lumMod val="40000"/>
                  <a:lumOff val="60000"/>
                </a:schemeClr>
              </a:solidFill>
              <a:ln w="9525">
                <a:solidFill>
                  <a:srgbClr val="FFFF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b="0" dirty="0" smtClean="0">
                    <a:solidFill>
                      <a:schemeClr val="accent1">
                        <a:lumMod val="75000"/>
                      </a:schemeClr>
                    </a:solidFill>
                    <a:latin typeface="Calibri" panose="020F0502020204030204" pitchFamily="34" charset="0"/>
                  </a:rPr>
                  <a:t>Prevede l’adozione di misure </a:t>
                </a:r>
              </a:p>
              <a:p>
                <a:pPr algn="ctr">
                  <a:spcBef>
                    <a:spcPct val="0"/>
                  </a:spcBef>
                  <a:buFontTx/>
                  <a:buNone/>
                </a:pPr>
                <a:r>
                  <a:rPr lang="it-IT" altLang="it-IT" sz="2000" b="0" dirty="0" smtClean="0">
                    <a:solidFill>
                      <a:schemeClr val="accent1">
                        <a:lumMod val="75000"/>
                      </a:schemeClr>
                    </a:solidFill>
                    <a:latin typeface="Calibri" panose="020F0502020204030204" pitchFamily="34" charset="0"/>
                  </a:rPr>
                  <a:t>volte al riequilibrio della</a:t>
                </a:r>
              </a:p>
              <a:p>
                <a:pPr algn="ctr">
                  <a:spcBef>
                    <a:spcPct val="0"/>
                  </a:spcBef>
                  <a:buFontTx/>
                  <a:buNone/>
                </a:pPr>
                <a:r>
                  <a:rPr lang="it-IT" altLang="it-IT" sz="2000" dirty="0" smtClean="0">
                    <a:solidFill>
                      <a:schemeClr val="accent1">
                        <a:lumMod val="75000"/>
                      </a:schemeClr>
                    </a:solidFill>
                    <a:latin typeface="Calibri" panose="020F0502020204030204" pitchFamily="34" charset="0"/>
                  </a:rPr>
                  <a:t>situazione patrimoniale e</a:t>
                </a:r>
              </a:p>
              <a:p>
                <a:pPr algn="ctr">
                  <a:spcBef>
                    <a:spcPct val="0"/>
                  </a:spcBef>
                  <a:buFontTx/>
                  <a:buNone/>
                </a:pPr>
                <a:r>
                  <a:rPr lang="it-IT" altLang="it-IT" sz="2000" b="0" dirty="0" smtClean="0">
                    <a:solidFill>
                      <a:schemeClr val="accent1">
                        <a:lumMod val="75000"/>
                      </a:schemeClr>
                    </a:solidFill>
                    <a:latin typeface="Calibri" panose="020F0502020204030204" pitchFamily="34" charset="0"/>
                  </a:rPr>
                  <a:t>finanziaria della banca</a:t>
                </a:r>
                <a:endParaRPr lang="it-IT" altLang="it-IT" sz="2000" b="0" dirty="0">
                  <a:solidFill>
                    <a:schemeClr val="accent1">
                      <a:lumMod val="75000"/>
                    </a:schemeClr>
                  </a:solidFill>
                  <a:latin typeface="Calibri" panose="020F0502020204030204" pitchFamily="34" charset="0"/>
                </a:endParaRPr>
              </a:p>
            </p:txBody>
          </p:sp>
          <p:sp>
            <p:nvSpPr>
              <p:cNvPr id="8" name="Rectangle 9"/>
              <p:cNvSpPr>
                <a:spLocks noChangeArrowheads="1"/>
              </p:cNvSpPr>
              <p:nvPr/>
            </p:nvSpPr>
            <p:spPr bwMode="auto">
              <a:xfrm>
                <a:off x="5207695" y="4077071"/>
                <a:ext cx="3384054" cy="1584325"/>
              </a:xfrm>
              <a:prstGeom prst="rect">
                <a:avLst/>
              </a:prstGeom>
              <a:solidFill>
                <a:schemeClr val="accent3">
                  <a:lumMod val="40000"/>
                  <a:lumOff val="60000"/>
                </a:schemeClr>
              </a:solidFill>
              <a:ln w="9525">
                <a:solidFill>
                  <a:srgbClr val="FFFF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000" b="0" dirty="0">
                    <a:solidFill>
                      <a:schemeClr val="accent1">
                        <a:lumMod val="75000"/>
                      </a:schemeClr>
                    </a:solidFill>
                    <a:latin typeface="Calibri" panose="020F0502020204030204" pitchFamily="34" charset="0"/>
                  </a:rPr>
                  <a:t>volti a realizzare un’ordinata </a:t>
                </a:r>
              </a:p>
              <a:p>
                <a:pPr algn="ctr">
                  <a:spcBef>
                    <a:spcPct val="0"/>
                  </a:spcBef>
                  <a:buFontTx/>
                  <a:buNone/>
                </a:pPr>
                <a:r>
                  <a:rPr lang="it-IT" altLang="it-IT" sz="2000" b="0" dirty="0">
                    <a:solidFill>
                      <a:schemeClr val="accent1">
                        <a:lumMod val="75000"/>
                      </a:schemeClr>
                    </a:solidFill>
                    <a:latin typeface="Calibri" panose="020F0502020204030204" pitchFamily="34" charset="0"/>
                  </a:rPr>
                  <a:t>risoluzione della banca </a:t>
                </a:r>
              </a:p>
              <a:p>
                <a:pPr algn="ctr">
                  <a:spcBef>
                    <a:spcPct val="0"/>
                  </a:spcBef>
                  <a:buFontTx/>
                  <a:buNone/>
                </a:pPr>
                <a:r>
                  <a:rPr lang="it-IT" altLang="it-IT" sz="2000" b="0" dirty="0">
                    <a:solidFill>
                      <a:schemeClr val="accent1">
                        <a:lumMod val="75000"/>
                      </a:schemeClr>
                    </a:solidFill>
                    <a:latin typeface="Calibri" panose="020F0502020204030204" pitchFamily="34" charset="0"/>
                  </a:rPr>
                  <a:t>in caso di insolvenza</a:t>
                </a:r>
              </a:p>
            </p:txBody>
          </p:sp>
          <p:sp>
            <p:nvSpPr>
              <p:cNvPr id="11" name="Rettangolo arrotondato 10"/>
              <p:cNvSpPr/>
              <p:nvPr/>
            </p:nvSpPr>
            <p:spPr>
              <a:xfrm>
                <a:off x="2294680" y="3153044"/>
                <a:ext cx="1935832"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i="1" dirty="0" err="1" smtClean="0">
                    <a:solidFill>
                      <a:srgbClr val="C00000"/>
                    </a:solidFill>
                    <a:latin typeface="Calibri" panose="020F0502020204030204" pitchFamily="34" charset="0"/>
                  </a:rPr>
                  <a:t>Recovery</a:t>
                </a:r>
                <a:r>
                  <a:rPr lang="it-IT" altLang="it-IT" b="1" i="1" dirty="0" smtClean="0">
                    <a:solidFill>
                      <a:srgbClr val="C00000"/>
                    </a:solidFill>
                    <a:latin typeface="Calibri" panose="020F0502020204030204" pitchFamily="34" charset="0"/>
                  </a:rPr>
                  <a:t> </a:t>
                </a:r>
                <a:r>
                  <a:rPr lang="it-IT" altLang="it-IT" b="1" i="1" dirty="0" err="1" smtClean="0">
                    <a:solidFill>
                      <a:srgbClr val="C00000"/>
                    </a:solidFill>
                    <a:latin typeface="Calibri" panose="020F0502020204030204" pitchFamily="34" charset="0"/>
                  </a:rPr>
                  <a:t>Plans</a:t>
                </a:r>
                <a:endParaRPr lang="it-IT" b="1" i="1" dirty="0">
                  <a:solidFill>
                    <a:schemeClr val="accent1">
                      <a:lumMod val="75000"/>
                    </a:schemeClr>
                  </a:solidFill>
                  <a:latin typeface="Calibri" panose="020F0502020204030204" pitchFamily="34" charset="0"/>
                </a:endParaRPr>
              </a:p>
            </p:txBody>
          </p:sp>
          <p:sp>
            <p:nvSpPr>
              <p:cNvPr id="12" name="Rettangolo arrotondato 11"/>
              <p:cNvSpPr/>
              <p:nvPr/>
            </p:nvSpPr>
            <p:spPr>
              <a:xfrm>
                <a:off x="5883117" y="3153046"/>
                <a:ext cx="1935832"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i="1" dirty="0" err="1" smtClean="0">
                    <a:solidFill>
                      <a:srgbClr val="C00000"/>
                    </a:solidFill>
                    <a:latin typeface="Calibri" panose="020F0502020204030204" pitchFamily="34" charset="0"/>
                  </a:rPr>
                  <a:t>Resolution</a:t>
                </a:r>
                <a:r>
                  <a:rPr lang="it-IT" altLang="it-IT" b="1" i="1" dirty="0" smtClean="0">
                    <a:solidFill>
                      <a:srgbClr val="C00000"/>
                    </a:solidFill>
                    <a:latin typeface="Calibri" panose="020F0502020204030204" pitchFamily="34" charset="0"/>
                  </a:rPr>
                  <a:t> </a:t>
                </a:r>
                <a:r>
                  <a:rPr lang="it-IT" altLang="it-IT" b="1" i="1" dirty="0" err="1" smtClean="0">
                    <a:solidFill>
                      <a:srgbClr val="C00000"/>
                    </a:solidFill>
                    <a:latin typeface="Calibri" panose="020F0502020204030204" pitchFamily="34" charset="0"/>
                  </a:rPr>
                  <a:t>Plans</a:t>
                </a:r>
                <a:endParaRPr lang="it-IT" b="1" i="1" dirty="0">
                  <a:solidFill>
                    <a:schemeClr val="accent1">
                      <a:lumMod val="75000"/>
                    </a:schemeClr>
                  </a:solidFill>
                  <a:latin typeface="Calibri" panose="020F0502020204030204" pitchFamily="34" charset="0"/>
                </a:endParaRPr>
              </a:p>
            </p:txBody>
          </p:sp>
          <p:sp>
            <p:nvSpPr>
              <p:cNvPr id="13" name="Freccia a destra 12"/>
              <p:cNvSpPr/>
              <p:nvPr/>
            </p:nvSpPr>
            <p:spPr>
              <a:xfrm rot="5400000">
                <a:off x="3030703" y="3675223"/>
                <a:ext cx="428182" cy="565502"/>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5400000">
                <a:off x="6625653" y="3676441"/>
                <a:ext cx="428182" cy="565502"/>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Rettangolo 4"/>
            <p:cNvSpPr/>
            <p:nvPr/>
          </p:nvSpPr>
          <p:spPr>
            <a:xfrm>
              <a:off x="1907704" y="5683992"/>
              <a:ext cx="2592288" cy="882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alibri" panose="020F0502020204030204" pitchFamily="34" charset="0"/>
                </a:rPr>
                <a:t>Artt. 96-quater e seg. TUB</a:t>
              </a:r>
            </a:p>
            <a:p>
              <a:pPr algn="ctr"/>
              <a:r>
                <a:rPr lang="it-IT" dirty="0" smtClean="0">
                  <a:latin typeface="Calibri" panose="020F0502020204030204" pitchFamily="34" charset="0"/>
                </a:rPr>
                <a:t>Art. 159-bis TUB            (D.lgs. 181/2015)</a:t>
              </a:r>
              <a:endParaRPr lang="it-IT" dirty="0">
                <a:latin typeface="Calibri" panose="020F0502020204030204" pitchFamily="34" charset="0"/>
              </a:endParaRPr>
            </a:p>
          </p:txBody>
        </p:sp>
        <p:sp>
          <p:nvSpPr>
            <p:cNvPr id="15" name="Rettangolo 14"/>
            <p:cNvSpPr/>
            <p:nvPr/>
          </p:nvSpPr>
          <p:spPr>
            <a:xfrm>
              <a:off x="5606964" y="5683992"/>
              <a:ext cx="2520280" cy="882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Calibri" panose="020F0502020204030204" pitchFamily="34" charset="0"/>
                </a:rPr>
                <a:t>Artt. 7-16 </a:t>
              </a:r>
            </a:p>
            <a:p>
              <a:pPr algn="ctr"/>
              <a:r>
                <a:rPr lang="it-IT" dirty="0" smtClean="0">
                  <a:latin typeface="Calibri" panose="020F0502020204030204" pitchFamily="34" charset="0"/>
                </a:rPr>
                <a:t>Artt. 102-104 </a:t>
              </a:r>
            </a:p>
            <a:p>
              <a:pPr algn="ctr"/>
              <a:r>
                <a:rPr lang="it-IT" dirty="0" smtClean="0">
                  <a:latin typeface="Calibri" panose="020F0502020204030204" pitchFamily="34" charset="0"/>
                </a:rPr>
                <a:t>D.lgs. 180/2015</a:t>
              </a:r>
              <a:endParaRPr lang="it-IT" dirty="0">
                <a:latin typeface="Calibri" panose="020F0502020204030204" pitchFamily="34" charset="0"/>
              </a:endParaRPr>
            </a:p>
          </p:txBody>
        </p:sp>
      </p:grpSp>
    </p:spTree>
    <p:extLst>
      <p:ext uri="{BB962C8B-B14F-4D97-AF65-F5344CB8AC3E}">
        <p14:creationId xmlns:p14="http://schemas.microsoft.com/office/powerpoint/2010/main" val="320252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19</a:t>
            </a:fld>
            <a:endParaRPr lang="en-US" dirty="0"/>
          </a:p>
        </p:txBody>
      </p:sp>
      <p:sp>
        <p:nvSpPr>
          <p:cNvPr id="11" name="Titolo 2"/>
          <p:cNvSpPr txBox="1">
            <a:spLocks/>
          </p:cNvSpPr>
          <p:nvPr/>
        </p:nvSpPr>
        <p:spPr>
          <a:xfrm>
            <a:off x="1475656" y="481013"/>
            <a:ext cx="766834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nSpc>
                <a:spcPct val="90000"/>
              </a:lnSpc>
            </a:pPr>
            <a:endParaRPr lang="it-IT" sz="2200" b="1" dirty="0">
              <a:solidFill>
                <a:srgbClr val="0070C0"/>
              </a:solidFill>
              <a:effectLst/>
              <a:latin typeface="Calibri" panose="020F0502020204030204" pitchFamily="34" charset="0"/>
            </a:endParaRPr>
          </a:p>
        </p:txBody>
      </p:sp>
      <p:sp>
        <p:nvSpPr>
          <p:cNvPr id="4" name="Rettangolo 3"/>
          <p:cNvSpPr/>
          <p:nvPr/>
        </p:nvSpPr>
        <p:spPr>
          <a:xfrm>
            <a:off x="1320838" y="3330589"/>
            <a:ext cx="7426024" cy="3400931"/>
          </a:xfrm>
          <a:prstGeom prst="rect">
            <a:avLst/>
          </a:prstGeom>
        </p:spPr>
        <p:txBody>
          <a:bodyPr wrap="square">
            <a:spAutoFit/>
          </a:bodyPr>
          <a:lstStyle/>
          <a:p>
            <a:pPr>
              <a:spcBef>
                <a:spcPts val="600"/>
              </a:spcBef>
            </a:pPr>
            <a:r>
              <a:rPr lang="it-IT" sz="2000" b="1" dirty="0" smtClean="0">
                <a:solidFill>
                  <a:srgbClr val="C00000"/>
                </a:solidFill>
                <a:latin typeface="Calibri" panose="020F0502020204030204" pitchFamily="34" charset="0"/>
              </a:rPr>
              <a:t>La </a:t>
            </a:r>
            <a:r>
              <a:rPr lang="it-IT" sz="2000" b="1" dirty="0">
                <a:solidFill>
                  <a:srgbClr val="C00000"/>
                </a:solidFill>
                <a:latin typeface="Calibri" panose="020F0502020204030204" pitchFamily="34" charset="0"/>
              </a:rPr>
              <a:t>disciplina </a:t>
            </a:r>
            <a:r>
              <a:rPr lang="it-IT" sz="2000" b="1" dirty="0" smtClean="0">
                <a:solidFill>
                  <a:srgbClr val="C00000"/>
                </a:solidFill>
                <a:latin typeface="Calibri" panose="020F0502020204030204" pitchFamily="34" charset="0"/>
              </a:rPr>
              <a:t>è </a:t>
            </a:r>
            <a:r>
              <a:rPr lang="it-IT" sz="2000" b="1" dirty="0">
                <a:solidFill>
                  <a:srgbClr val="C00000"/>
                </a:solidFill>
                <a:latin typeface="Calibri" panose="020F0502020204030204" pitchFamily="34" charset="0"/>
              </a:rPr>
              <a:t>disposta </a:t>
            </a:r>
            <a:r>
              <a:rPr lang="it-IT" sz="2000" b="1" dirty="0" smtClean="0">
                <a:solidFill>
                  <a:srgbClr val="C00000"/>
                </a:solidFill>
                <a:latin typeface="Calibri" panose="020F0502020204030204" pitchFamily="34" charset="0"/>
              </a:rPr>
              <a:t>per: </a:t>
            </a: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le banche italiane e le succursali </a:t>
            </a:r>
            <a:r>
              <a:rPr lang="it-IT" sz="2000" dirty="0" smtClean="0">
                <a:solidFill>
                  <a:srgbClr val="002060"/>
                </a:solidFill>
                <a:latin typeface="Calibri" panose="020F0502020204030204" pitchFamily="34" charset="0"/>
              </a:rPr>
              <a:t>italiane di </a:t>
            </a:r>
            <a:r>
              <a:rPr lang="it-IT" sz="2000" dirty="0">
                <a:solidFill>
                  <a:srgbClr val="002060"/>
                </a:solidFill>
                <a:latin typeface="Calibri" panose="020F0502020204030204" pitchFamily="34" charset="0"/>
              </a:rPr>
              <a:t>banche </a:t>
            </a:r>
            <a:r>
              <a:rPr lang="it-IT" sz="2000" dirty="0" smtClean="0">
                <a:solidFill>
                  <a:srgbClr val="002060"/>
                </a:solidFill>
                <a:latin typeface="Calibri" panose="020F0502020204030204" pitchFamily="34" charset="0"/>
              </a:rPr>
              <a:t>extracomunitarie;</a:t>
            </a:r>
            <a:endParaRPr lang="it-IT" sz="2000" dirty="0">
              <a:solidFill>
                <a:srgbClr val="002060"/>
              </a:solidFill>
              <a:latin typeface="Calibri" panose="020F0502020204030204" pitchFamily="34" charset="0"/>
            </a:endParaRP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le società italiane capogruppo di un gruppo bancario e </a:t>
            </a:r>
            <a:r>
              <a:rPr lang="it-IT" sz="2000" dirty="0" smtClean="0">
                <a:solidFill>
                  <a:srgbClr val="002060"/>
                </a:solidFill>
                <a:latin typeface="Calibri" panose="020F0502020204030204" pitchFamily="34" charset="0"/>
              </a:rPr>
              <a:t>le </a:t>
            </a:r>
            <a:r>
              <a:rPr lang="it-IT" sz="2000" dirty="0">
                <a:solidFill>
                  <a:srgbClr val="002060"/>
                </a:solidFill>
                <a:latin typeface="Calibri" panose="020F0502020204030204" pitchFamily="34" charset="0"/>
              </a:rPr>
              <a:t>società facenti parte di tale gruppo; </a:t>
            </a:r>
            <a:endParaRPr lang="it-IT" sz="2000" dirty="0" smtClean="0">
              <a:solidFill>
                <a:srgbClr val="002060"/>
              </a:solidFill>
              <a:latin typeface="Calibri" panose="020F0502020204030204" pitchFamily="34" charset="0"/>
            </a:endParaRPr>
          </a:p>
          <a:p>
            <a:pPr marL="365125" indent="-282575" algn="just" fontAlgn="base">
              <a:spcBef>
                <a:spcPts val="600"/>
              </a:spcBef>
              <a:buClr>
                <a:srgbClr val="C00000"/>
              </a:buClr>
              <a:buSzPct val="80000"/>
              <a:buFont typeface="Wingdings" panose="05000000000000000000" pitchFamily="2" charset="2"/>
              <a:buChar char="§"/>
            </a:pPr>
            <a:r>
              <a:rPr lang="it-IT" sz="2000" dirty="0" smtClean="0">
                <a:solidFill>
                  <a:srgbClr val="002060"/>
                </a:solidFill>
                <a:latin typeface="Calibri" panose="020F0502020204030204" pitchFamily="34" charset="0"/>
              </a:rPr>
              <a:t>le </a:t>
            </a:r>
            <a:r>
              <a:rPr lang="it-IT" sz="2000" dirty="0">
                <a:solidFill>
                  <a:srgbClr val="002060"/>
                </a:solidFill>
                <a:latin typeface="Calibri" panose="020F0502020204030204" pitchFamily="34" charset="0"/>
              </a:rPr>
              <a:t>società </a:t>
            </a:r>
            <a:r>
              <a:rPr lang="it-IT" sz="2000" dirty="0" smtClean="0">
                <a:solidFill>
                  <a:srgbClr val="002060"/>
                </a:solidFill>
                <a:latin typeface="Calibri" panose="020F0502020204030204" pitchFamily="34" charset="0"/>
              </a:rPr>
              <a:t>incluse nella </a:t>
            </a:r>
            <a:r>
              <a:rPr lang="it-IT" sz="2000" dirty="0">
                <a:solidFill>
                  <a:srgbClr val="002060"/>
                </a:solidFill>
                <a:latin typeface="Calibri" panose="020F0502020204030204" pitchFamily="34" charset="0"/>
              </a:rPr>
              <a:t>vigilanza </a:t>
            </a:r>
            <a:r>
              <a:rPr lang="it-IT" sz="2000" dirty="0" smtClean="0">
                <a:solidFill>
                  <a:srgbClr val="002060"/>
                </a:solidFill>
                <a:latin typeface="Calibri" panose="020F0502020204030204" pitchFamily="34" charset="0"/>
              </a:rPr>
              <a:t>consolidata </a:t>
            </a:r>
            <a:r>
              <a:rPr lang="it-IT" sz="2000" i="1" dirty="0" smtClean="0">
                <a:solidFill>
                  <a:srgbClr val="002060"/>
                </a:solidFill>
                <a:latin typeface="Calibri" panose="020F0502020204030204" pitchFamily="34" charset="0"/>
              </a:rPr>
              <a:t>(</a:t>
            </a:r>
            <a:r>
              <a:rPr lang="it-IT" sz="2000" i="1" dirty="0">
                <a:solidFill>
                  <a:srgbClr val="002060"/>
                </a:solidFill>
                <a:latin typeface="Calibri" panose="020F0502020204030204" pitchFamily="34" charset="0"/>
              </a:rPr>
              <a:t>società bancarie, finanziarie e strumentali non comprese in un gruppo bancario, ma controllate dalla persona fisica o giuridica che controlla un gruppo bancario ovvero una singola banca; società che controllano almeno una </a:t>
            </a:r>
            <a:r>
              <a:rPr lang="it-IT" sz="2000" i="1" dirty="0" smtClean="0">
                <a:solidFill>
                  <a:srgbClr val="002060"/>
                </a:solidFill>
                <a:latin typeface="Calibri" panose="020F0502020204030204" pitchFamily="34" charset="0"/>
              </a:rPr>
              <a:t>banca).</a:t>
            </a:r>
            <a:endParaRPr lang="it-IT" sz="2000" i="1" dirty="0">
              <a:solidFill>
                <a:srgbClr val="002060"/>
              </a:solidFill>
              <a:latin typeface="Calibri" panose="020F0502020204030204" pitchFamily="34" charset="0"/>
            </a:endParaRPr>
          </a:p>
        </p:txBody>
      </p:sp>
      <p:sp>
        <p:nvSpPr>
          <p:cNvPr id="7"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Caratteri principali dei </a:t>
            </a:r>
            <a:r>
              <a:rPr lang="it-IT" altLang="it-IT" i="1" dirty="0" err="1" smtClean="0"/>
              <a:t>recovery</a:t>
            </a:r>
            <a:r>
              <a:rPr lang="it-IT" altLang="it-IT" i="1" dirty="0" smtClean="0"/>
              <a:t> </a:t>
            </a:r>
            <a:r>
              <a:rPr lang="it-IT" altLang="it-IT" dirty="0" smtClean="0"/>
              <a:t>e </a:t>
            </a:r>
            <a:r>
              <a:rPr lang="it-IT" altLang="it-IT" i="1" dirty="0" err="1" smtClean="0"/>
              <a:t>resolution</a:t>
            </a:r>
            <a:r>
              <a:rPr lang="it-IT" altLang="it-IT" i="1" dirty="0" smtClean="0"/>
              <a:t> </a:t>
            </a:r>
            <a:r>
              <a:rPr lang="it-IT" altLang="it-IT" i="1" dirty="0" err="1" smtClean="0"/>
              <a:t>plans</a:t>
            </a:r>
            <a:endParaRPr lang="en-GB" altLang="it-IT" sz="2000" b="1" dirty="0">
              <a:solidFill>
                <a:srgbClr val="11488B"/>
              </a:solidFill>
              <a:effectLst/>
              <a:latin typeface="Calibri" pitchFamily="34" charset="0"/>
            </a:endParaRPr>
          </a:p>
        </p:txBody>
      </p:sp>
      <p:sp>
        <p:nvSpPr>
          <p:cNvPr id="8" name="Rettangolo 3"/>
          <p:cNvSpPr/>
          <p:nvPr/>
        </p:nvSpPr>
        <p:spPr>
          <a:xfrm>
            <a:off x="1343416" y="1340768"/>
            <a:ext cx="7426024" cy="1862048"/>
          </a:xfrm>
          <a:prstGeom prst="rect">
            <a:avLst/>
          </a:prstGeom>
        </p:spPr>
        <p:txBody>
          <a:bodyPr wrap="square">
            <a:spAutoFit/>
          </a:bodyPr>
          <a:lstStyle/>
          <a:p>
            <a:pPr>
              <a:spcBef>
                <a:spcPts val="600"/>
              </a:spcBef>
            </a:pPr>
            <a:r>
              <a:rPr lang="en-GB" sz="2000" b="1" dirty="0">
                <a:solidFill>
                  <a:srgbClr val="C00000"/>
                </a:solidFill>
                <a:latin typeface="Calibri" panose="020F0502020204030204" pitchFamily="34" charset="0"/>
              </a:rPr>
              <a:t>I recovery and resolution plans </a:t>
            </a:r>
            <a:r>
              <a:rPr lang="en-GB" sz="2000" b="1" dirty="0" err="1">
                <a:solidFill>
                  <a:srgbClr val="C00000"/>
                </a:solidFill>
                <a:latin typeface="Calibri" panose="020F0502020204030204" pitchFamily="34" charset="0"/>
              </a:rPr>
              <a:t>devono</a:t>
            </a:r>
            <a:r>
              <a:rPr lang="en-GB" sz="2000" b="1" dirty="0" smtClean="0">
                <a:solidFill>
                  <a:srgbClr val="C00000"/>
                </a:solidFill>
                <a:latin typeface="Calibri" panose="020F0502020204030204" pitchFamily="34" charset="0"/>
              </a:rPr>
              <a:t>:</a:t>
            </a:r>
            <a:r>
              <a:rPr lang="it-IT" sz="2000" b="1" dirty="0" smtClean="0">
                <a:solidFill>
                  <a:srgbClr val="C00000"/>
                </a:solidFill>
                <a:latin typeface="Calibri" panose="020F0502020204030204" pitchFamily="34" charset="0"/>
              </a:rPr>
              <a:t> </a:t>
            </a: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tener conto dei differenti scenari di stress finanziario</a:t>
            </a: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essere regolarmente aggiornati </a:t>
            </a:r>
          </a:p>
          <a:p>
            <a:pPr marL="365125" indent="-282575" algn="just" fontAlgn="base">
              <a:spcBef>
                <a:spcPts val="600"/>
              </a:spcBef>
              <a:buClr>
                <a:srgbClr val="C00000"/>
              </a:buClr>
              <a:buSzPct val="80000"/>
              <a:buFont typeface="Wingdings" panose="05000000000000000000" pitchFamily="2" charset="2"/>
              <a:buChar char="§"/>
            </a:pPr>
            <a:r>
              <a:rPr lang="it-IT" sz="2000" dirty="0">
                <a:solidFill>
                  <a:srgbClr val="002060"/>
                </a:solidFill>
                <a:latin typeface="Calibri" panose="020F0502020204030204" pitchFamily="34" charset="0"/>
              </a:rPr>
              <a:t>essere definiti sia a livello di gruppo sia a livello individuale nel gruppo</a:t>
            </a:r>
          </a:p>
        </p:txBody>
      </p:sp>
    </p:spTree>
    <p:extLst>
      <p:ext uri="{BB962C8B-B14F-4D97-AF65-F5344CB8AC3E}">
        <p14:creationId xmlns:p14="http://schemas.microsoft.com/office/powerpoint/2010/main" val="3183052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Agenda</a:t>
            </a:r>
            <a:endParaRPr lang="it-IT" dirty="0"/>
          </a:p>
        </p:txBody>
      </p:sp>
      <p:sp>
        <p:nvSpPr>
          <p:cNvPr id="4" name="Segnaposto numero diapositiva 3"/>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2</a:t>
            </a:fld>
            <a:endParaRPr lang="it-IT">
              <a:solidFill>
                <a:srgbClr val="9FB8CD">
                  <a:shade val="50000"/>
                  <a:satMod val="200000"/>
                </a:srgbClr>
              </a:solidFill>
            </a:endParaRPr>
          </a:p>
        </p:txBody>
      </p:sp>
      <p:grpSp>
        <p:nvGrpSpPr>
          <p:cNvPr id="8" name="Gruppo 7"/>
          <p:cNvGrpSpPr/>
          <p:nvPr/>
        </p:nvGrpSpPr>
        <p:grpSpPr>
          <a:xfrm>
            <a:off x="1570242" y="2044540"/>
            <a:ext cx="7008269" cy="3953983"/>
            <a:chOff x="1403648" y="2136385"/>
            <a:chExt cx="7008269" cy="3953983"/>
          </a:xfrm>
        </p:grpSpPr>
        <p:grpSp>
          <p:nvGrpSpPr>
            <p:cNvPr id="7" name="Gruppo 6"/>
            <p:cNvGrpSpPr/>
            <p:nvPr/>
          </p:nvGrpSpPr>
          <p:grpSpPr>
            <a:xfrm>
              <a:off x="1403648" y="2136385"/>
              <a:ext cx="7008269" cy="3953983"/>
              <a:chOff x="1578791" y="2694565"/>
              <a:chExt cx="7008269" cy="3953983"/>
            </a:xfrm>
          </p:grpSpPr>
          <p:grpSp>
            <p:nvGrpSpPr>
              <p:cNvPr id="6" name="Gruppo 5"/>
              <p:cNvGrpSpPr/>
              <p:nvPr/>
            </p:nvGrpSpPr>
            <p:grpSpPr>
              <a:xfrm>
                <a:off x="1578791" y="2694565"/>
                <a:ext cx="7008269" cy="3953983"/>
                <a:chOff x="1578791" y="2920345"/>
                <a:chExt cx="7008269" cy="3953983"/>
              </a:xfrm>
            </p:grpSpPr>
            <p:grpSp>
              <p:nvGrpSpPr>
                <p:cNvPr id="9" name="Group 4"/>
                <p:cNvGrpSpPr/>
                <p:nvPr/>
              </p:nvGrpSpPr>
              <p:grpSpPr>
                <a:xfrm>
                  <a:off x="1578791" y="2920345"/>
                  <a:ext cx="6991169" cy="432048"/>
                  <a:chOff x="1772881" y="2557564"/>
                  <a:chExt cx="7437415" cy="432048"/>
                </a:xfrm>
              </p:grpSpPr>
              <p:sp>
                <p:nvSpPr>
                  <p:cNvPr id="10" name="Rectangle 3"/>
                  <p:cNvSpPr/>
                  <p:nvPr/>
                </p:nvSpPr>
                <p:spPr>
                  <a:xfrm>
                    <a:off x="2555776" y="2557564"/>
                    <a:ext cx="6654520"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La crisi finanziaria: le due fasi</a:t>
                    </a:r>
                    <a:endParaRPr lang="it-IT" sz="1600" b="1" dirty="0">
                      <a:solidFill>
                        <a:srgbClr val="11488B"/>
                      </a:solidFill>
                      <a:latin typeface="Calibri" panose="020F0502020204030204" pitchFamily="34" charset="0"/>
                    </a:endParaRPr>
                  </a:p>
                </p:txBody>
              </p:sp>
              <p:sp>
                <p:nvSpPr>
                  <p:cNvPr id="11" name="Rectangle 7"/>
                  <p:cNvSpPr/>
                  <p:nvPr/>
                </p:nvSpPr>
                <p:spPr>
                  <a:xfrm>
                    <a:off x="1772881" y="2557564"/>
                    <a:ext cx="566871" cy="432048"/>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1.</a:t>
                    </a:r>
                    <a:endParaRPr lang="it-IT" b="1" dirty="0">
                      <a:solidFill>
                        <a:srgbClr val="11488B"/>
                      </a:solidFill>
                      <a:latin typeface="Calibri" panose="020F0502020204030204" pitchFamily="34" charset="0"/>
                    </a:endParaRPr>
                  </a:p>
                </p:txBody>
              </p:sp>
            </p:grpSp>
            <p:grpSp>
              <p:nvGrpSpPr>
                <p:cNvPr id="15" name="Group 4"/>
                <p:cNvGrpSpPr/>
                <p:nvPr/>
              </p:nvGrpSpPr>
              <p:grpSpPr>
                <a:xfrm>
                  <a:off x="2314713" y="4091985"/>
                  <a:ext cx="6256163" cy="432048"/>
                  <a:chOff x="2537585" y="2944131"/>
                  <a:chExt cx="6655493" cy="432048"/>
                </a:xfrm>
              </p:grpSpPr>
              <p:sp>
                <p:nvSpPr>
                  <p:cNvPr id="16" name="Rectangle 3"/>
                  <p:cNvSpPr/>
                  <p:nvPr/>
                </p:nvSpPr>
                <p:spPr>
                  <a:xfrm>
                    <a:off x="3483473" y="2944131"/>
                    <a:ext cx="5709605"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solidFill>
                          <a:srgbClr val="11488B"/>
                        </a:solidFill>
                        <a:latin typeface="Calibri" panose="020F0502020204030204" pitchFamily="34" charset="0"/>
                      </a:rPr>
                      <a:t>Il primo pilastro dell’Unione Bancaria: l’SSM</a:t>
                    </a:r>
                    <a:endParaRPr lang="it-IT" sz="1700" b="1" dirty="0">
                      <a:solidFill>
                        <a:srgbClr val="11488B"/>
                      </a:solidFill>
                      <a:latin typeface="Calibri" panose="020F0502020204030204" pitchFamily="34" charset="0"/>
                    </a:endParaRPr>
                  </a:p>
                </p:txBody>
              </p:sp>
              <p:sp>
                <p:nvSpPr>
                  <p:cNvPr id="17" name="Rectangle 7"/>
                  <p:cNvSpPr/>
                  <p:nvPr/>
                </p:nvSpPr>
                <p:spPr>
                  <a:xfrm>
                    <a:off x="2537585" y="2944131"/>
                    <a:ext cx="566871" cy="432048"/>
                  </a:xfrm>
                  <a:prstGeom prst="rect">
                    <a:avLst/>
                  </a:prstGeom>
                  <a:solidFill>
                    <a:schemeClr val="accent3">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2.1</a:t>
                    </a:r>
                    <a:endParaRPr lang="it-IT" sz="1600" b="1" dirty="0">
                      <a:solidFill>
                        <a:srgbClr val="11488B"/>
                      </a:solidFill>
                      <a:latin typeface="Calibri" panose="020F0502020204030204" pitchFamily="34" charset="0"/>
                    </a:endParaRPr>
                  </a:p>
                </p:txBody>
              </p:sp>
            </p:grpSp>
            <p:grpSp>
              <p:nvGrpSpPr>
                <p:cNvPr id="18" name="Group 4"/>
                <p:cNvGrpSpPr/>
                <p:nvPr/>
              </p:nvGrpSpPr>
              <p:grpSpPr>
                <a:xfrm>
                  <a:off x="2309862" y="4676433"/>
                  <a:ext cx="6261014" cy="432048"/>
                  <a:chOff x="2532426" y="2865108"/>
                  <a:chExt cx="6660653" cy="432048"/>
                </a:xfrm>
              </p:grpSpPr>
              <p:sp>
                <p:nvSpPr>
                  <p:cNvPr id="19" name="Rectangle 3"/>
                  <p:cNvSpPr/>
                  <p:nvPr/>
                </p:nvSpPr>
                <p:spPr>
                  <a:xfrm>
                    <a:off x="3483474" y="2865108"/>
                    <a:ext cx="5709605"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solidFill>
                          <a:srgbClr val="11488B"/>
                        </a:solidFill>
                        <a:latin typeface="Calibri" panose="020F0502020204030204" pitchFamily="34" charset="0"/>
                      </a:rPr>
                      <a:t>Il secondo pilastro dell’Unione Bancaria: l’SRM</a:t>
                    </a:r>
                    <a:endParaRPr lang="it-IT" sz="1700" b="1" dirty="0">
                      <a:solidFill>
                        <a:srgbClr val="11488B"/>
                      </a:solidFill>
                      <a:latin typeface="Calibri" panose="020F0502020204030204" pitchFamily="34" charset="0"/>
                    </a:endParaRPr>
                  </a:p>
                </p:txBody>
              </p:sp>
              <p:sp>
                <p:nvSpPr>
                  <p:cNvPr id="20" name="Rectangle 7"/>
                  <p:cNvSpPr/>
                  <p:nvPr/>
                </p:nvSpPr>
                <p:spPr>
                  <a:xfrm>
                    <a:off x="2532426" y="2865108"/>
                    <a:ext cx="566871" cy="432048"/>
                  </a:xfrm>
                  <a:prstGeom prst="rect">
                    <a:avLst/>
                  </a:prstGeom>
                  <a:solidFill>
                    <a:schemeClr val="accent3">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2.2</a:t>
                    </a:r>
                    <a:endParaRPr lang="it-IT" sz="1600" b="1" dirty="0">
                      <a:solidFill>
                        <a:srgbClr val="11488B"/>
                      </a:solidFill>
                      <a:latin typeface="Calibri" panose="020F0502020204030204" pitchFamily="34" charset="0"/>
                    </a:endParaRPr>
                  </a:p>
                </p:txBody>
              </p:sp>
            </p:grpSp>
            <p:grpSp>
              <p:nvGrpSpPr>
                <p:cNvPr id="21" name="Group 4"/>
                <p:cNvGrpSpPr/>
                <p:nvPr/>
              </p:nvGrpSpPr>
              <p:grpSpPr>
                <a:xfrm>
                  <a:off x="1600378" y="6442280"/>
                  <a:ext cx="6969581" cy="432048"/>
                  <a:chOff x="1795846" y="3991267"/>
                  <a:chExt cx="7414448" cy="432048"/>
                </a:xfrm>
              </p:grpSpPr>
              <p:sp>
                <p:nvSpPr>
                  <p:cNvPr id="22" name="Rectangle 3"/>
                  <p:cNvSpPr/>
                  <p:nvPr/>
                </p:nvSpPr>
                <p:spPr>
                  <a:xfrm>
                    <a:off x="2550617" y="3991267"/>
                    <a:ext cx="6659677"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solidFill>
                          <a:srgbClr val="11488B"/>
                        </a:solidFill>
                        <a:latin typeface="Calibri" panose="020F0502020204030204" pitchFamily="34" charset="0"/>
                      </a:rPr>
                      <a:t>I sistemi di garanzia dei depositi</a:t>
                    </a:r>
                    <a:endParaRPr lang="it-IT" sz="1700" b="1" dirty="0">
                      <a:solidFill>
                        <a:srgbClr val="11488B"/>
                      </a:solidFill>
                      <a:latin typeface="Calibri" panose="020F0502020204030204" pitchFamily="34" charset="0"/>
                    </a:endParaRPr>
                  </a:p>
                </p:txBody>
              </p:sp>
              <p:sp>
                <p:nvSpPr>
                  <p:cNvPr id="23" name="Rectangle 7"/>
                  <p:cNvSpPr/>
                  <p:nvPr/>
                </p:nvSpPr>
                <p:spPr>
                  <a:xfrm>
                    <a:off x="1795846" y="3991267"/>
                    <a:ext cx="566871" cy="432048"/>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11488B"/>
                        </a:solidFill>
                        <a:latin typeface="Calibri" panose="020F0502020204030204" pitchFamily="34" charset="0"/>
                      </a:rPr>
                      <a:t>4</a:t>
                    </a:r>
                  </a:p>
                </p:txBody>
              </p:sp>
            </p:grpSp>
            <p:grpSp>
              <p:nvGrpSpPr>
                <p:cNvPr id="3" name="Gruppo 2"/>
                <p:cNvGrpSpPr/>
                <p:nvPr/>
              </p:nvGrpSpPr>
              <p:grpSpPr>
                <a:xfrm>
                  <a:off x="1595891" y="3501008"/>
                  <a:ext cx="6991169" cy="432048"/>
                  <a:chOff x="1595891" y="3501008"/>
                  <a:chExt cx="6991169" cy="432048"/>
                </a:xfrm>
              </p:grpSpPr>
              <p:sp>
                <p:nvSpPr>
                  <p:cNvPr id="27" name="Rectangle 3"/>
                  <p:cNvSpPr/>
                  <p:nvPr/>
                </p:nvSpPr>
                <p:spPr>
                  <a:xfrm>
                    <a:off x="2331812" y="3501008"/>
                    <a:ext cx="6255248"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La risposta dell’ordinamento europeo: l’Unione Bancaria</a:t>
                    </a:r>
                    <a:endParaRPr lang="it-IT" sz="1600" b="1" dirty="0">
                      <a:solidFill>
                        <a:srgbClr val="11488B"/>
                      </a:solidFill>
                      <a:latin typeface="Calibri" panose="020F0502020204030204" pitchFamily="34" charset="0"/>
                    </a:endParaRPr>
                  </a:p>
                </p:txBody>
              </p:sp>
              <p:sp>
                <p:nvSpPr>
                  <p:cNvPr id="28" name="Rectangle 7"/>
                  <p:cNvSpPr/>
                  <p:nvPr/>
                </p:nvSpPr>
                <p:spPr>
                  <a:xfrm>
                    <a:off x="1595891" y="3501008"/>
                    <a:ext cx="532859" cy="432048"/>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2.</a:t>
                    </a:r>
                    <a:endParaRPr lang="it-IT" b="1" dirty="0">
                      <a:solidFill>
                        <a:srgbClr val="11488B"/>
                      </a:solidFill>
                      <a:latin typeface="Calibri" panose="020F0502020204030204" pitchFamily="34" charset="0"/>
                    </a:endParaRPr>
                  </a:p>
                </p:txBody>
              </p:sp>
            </p:grpSp>
          </p:grpSp>
          <p:sp>
            <p:nvSpPr>
              <p:cNvPr id="24" name="Rectangle 3"/>
              <p:cNvSpPr/>
              <p:nvPr/>
            </p:nvSpPr>
            <p:spPr>
              <a:xfrm>
                <a:off x="2309862" y="5610840"/>
                <a:ext cx="6258488"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smtClean="0">
                    <a:solidFill>
                      <a:srgbClr val="11488B"/>
                    </a:solidFill>
                    <a:latin typeface="Calibri" panose="020F0502020204030204" pitchFamily="34" charset="0"/>
                  </a:rPr>
                  <a:t>Il nuovo </a:t>
                </a:r>
                <a:r>
                  <a:rPr lang="it-IT" sz="1700" b="1" i="1" dirty="0" err="1" smtClean="0">
                    <a:solidFill>
                      <a:srgbClr val="11488B"/>
                    </a:solidFill>
                    <a:latin typeface="Calibri" panose="020F0502020204030204" pitchFamily="34" charset="0"/>
                  </a:rPr>
                  <a:t>framework</a:t>
                </a:r>
                <a:r>
                  <a:rPr lang="it-IT" sz="1700" b="1" dirty="0" smtClean="0">
                    <a:solidFill>
                      <a:srgbClr val="11488B"/>
                    </a:solidFill>
                    <a:latin typeface="Calibri" panose="020F0502020204030204" pitchFamily="34" charset="0"/>
                  </a:rPr>
                  <a:t> di gestione delle crisi</a:t>
                </a:r>
                <a:endParaRPr lang="it-IT" sz="1700" b="1" dirty="0">
                  <a:solidFill>
                    <a:srgbClr val="11488B"/>
                  </a:solidFill>
                  <a:latin typeface="Calibri" panose="020F0502020204030204" pitchFamily="34" charset="0"/>
                </a:endParaRPr>
              </a:p>
            </p:txBody>
          </p:sp>
          <p:sp>
            <p:nvSpPr>
              <p:cNvPr id="29" name="Rectangle 7"/>
              <p:cNvSpPr/>
              <p:nvPr/>
            </p:nvSpPr>
            <p:spPr>
              <a:xfrm>
                <a:off x="1595891" y="5610840"/>
                <a:ext cx="532859" cy="432048"/>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11488B"/>
                    </a:solidFill>
                    <a:latin typeface="Calibri" panose="020F0502020204030204" pitchFamily="34" charset="0"/>
                  </a:rPr>
                  <a:t>3</a:t>
                </a:r>
              </a:p>
            </p:txBody>
          </p:sp>
        </p:grpSp>
        <p:sp>
          <p:nvSpPr>
            <p:cNvPr id="30" name="Rectangle 3"/>
            <p:cNvSpPr/>
            <p:nvPr/>
          </p:nvSpPr>
          <p:spPr>
            <a:xfrm>
              <a:off x="2998121" y="4476921"/>
              <a:ext cx="5367029" cy="432048"/>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b="1" dirty="0">
                  <a:solidFill>
                    <a:srgbClr val="11488B"/>
                  </a:solidFill>
                  <a:latin typeface="Calibri" panose="020F0502020204030204" pitchFamily="34" charset="0"/>
                </a:rPr>
                <a:t>Il terzo pilastro dell’Unione Bancaria: il DGS unico</a:t>
              </a:r>
            </a:p>
          </p:txBody>
        </p:sp>
        <p:sp>
          <p:nvSpPr>
            <p:cNvPr id="31" name="Rectangle 7"/>
            <p:cNvSpPr/>
            <p:nvPr/>
          </p:nvSpPr>
          <p:spPr>
            <a:xfrm>
              <a:off x="2145380" y="4449575"/>
              <a:ext cx="532859" cy="432048"/>
            </a:xfrm>
            <a:prstGeom prst="rect">
              <a:avLst/>
            </a:prstGeom>
            <a:solidFill>
              <a:schemeClr val="accent3">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2.3</a:t>
              </a:r>
              <a:endParaRPr lang="it-IT" sz="1600"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305207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20</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230650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232450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4896544"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C00000"/>
                </a:solidFill>
                <a:latin typeface="Calibri" panose="020F0502020204030204" pitchFamily="34" charset="0"/>
              </a:rPr>
              <a:t>Dispositivo </a:t>
            </a:r>
            <a:r>
              <a:rPr lang="it-IT" sz="1500" b="1" dirty="0">
                <a:solidFill>
                  <a:srgbClr val="C00000"/>
                </a:solidFill>
                <a:latin typeface="Calibri" panose="020F0502020204030204" pitchFamily="34" charset="0"/>
              </a:rPr>
              <a:t>di </a:t>
            </a:r>
            <a:r>
              <a:rPr lang="it-IT" sz="1500" b="1" i="1" dirty="0" err="1">
                <a:solidFill>
                  <a:srgbClr val="C00000"/>
                </a:solidFill>
                <a:latin typeface="Calibri" panose="020F0502020204030204" pitchFamily="34" charset="0"/>
              </a:rPr>
              <a:t>governance</a:t>
            </a:r>
            <a:r>
              <a:rPr lang="it-IT" sz="1500" b="1" i="1" dirty="0">
                <a:solidFill>
                  <a:srgbClr val="C00000"/>
                </a:solidFill>
                <a:latin typeface="Calibri" panose="020F0502020204030204" pitchFamily="34" charset="0"/>
              </a:rPr>
              <a:t> </a:t>
            </a:r>
            <a:endParaRPr lang="it-IT" sz="1500" b="1" i="1" dirty="0" smtClean="0">
              <a:solidFill>
                <a:srgbClr val="C00000"/>
              </a:solidFill>
              <a:latin typeface="Calibri" panose="020F0502020204030204" pitchFamily="34" charset="0"/>
            </a:endParaRPr>
          </a:p>
          <a:p>
            <a:pPr algn="ctr"/>
            <a:r>
              <a:rPr lang="it-IT" sz="1500" dirty="0" smtClean="0">
                <a:solidFill>
                  <a:srgbClr val="002060"/>
                </a:solidFill>
                <a:latin typeface="Calibri" panose="020F0502020204030204" pitchFamily="34" charset="0"/>
              </a:rPr>
              <a:t>Integrato nei processi aziendali (RAF, ICAAP, ILAAP)</a:t>
            </a:r>
          </a:p>
          <a:p>
            <a:pPr algn="ctr"/>
            <a:endParaRPr lang="it-IT" sz="1500" b="1" dirty="0">
              <a:solidFill>
                <a:srgbClr val="C00000"/>
              </a:solidFill>
              <a:latin typeface="Calibri" panose="020F0502020204030204" pitchFamily="34" charset="0"/>
            </a:endParaRPr>
          </a:p>
          <a:p>
            <a:pPr algn="ctr"/>
            <a:r>
              <a:rPr lang="it-IT" sz="1500" b="1" dirty="0" smtClean="0">
                <a:solidFill>
                  <a:srgbClr val="C00000"/>
                </a:solidFill>
                <a:latin typeface="Calibri" panose="020F0502020204030204" pitchFamily="34" charset="0"/>
              </a:rPr>
              <a:t>Chi lo redige?</a:t>
            </a:r>
          </a:p>
          <a:p>
            <a:pPr marL="285750" indent="-285750">
              <a:buFont typeface="Wingdings" panose="05000000000000000000" pitchFamily="2" charset="2"/>
              <a:buChar char="§"/>
            </a:pPr>
            <a:r>
              <a:rPr lang="it-IT" sz="1500" dirty="0" smtClean="0">
                <a:solidFill>
                  <a:srgbClr val="002060"/>
                </a:solidFill>
                <a:latin typeface="Calibri" panose="020F0502020204030204" pitchFamily="34" charset="0"/>
              </a:rPr>
              <a:t>Le banche non appartenenti a gruppo</a:t>
            </a:r>
          </a:p>
          <a:p>
            <a:pPr marL="285750" indent="-285750">
              <a:buFont typeface="Wingdings" panose="05000000000000000000" pitchFamily="2" charset="2"/>
              <a:buChar char="§"/>
            </a:pPr>
            <a:r>
              <a:rPr lang="it-IT" sz="1500" dirty="0">
                <a:solidFill>
                  <a:srgbClr val="002060"/>
                </a:solidFill>
                <a:latin typeface="Calibri" panose="020F0502020204030204" pitchFamily="34" charset="0"/>
              </a:rPr>
              <a:t>La capogruppo </a:t>
            </a:r>
            <a:r>
              <a:rPr lang="it-IT" sz="1500" dirty="0" smtClean="0">
                <a:solidFill>
                  <a:srgbClr val="002060"/>
                </a:solidFill>
                <a:latin typeface="Calibri" panose="020F0502020204030204" pitchFamily="34" charset="0"/>
              </a:rPr>
              <a:t>redige </a:t>
            </a:r>
            <a:r>
              <a:rPr lang="it-IT" sz="1500" dirty="0">
                <a:solidFill>
                  <a:srgbClr val="002060"/>
                </a:solidFill>
                <a:latin typeface="Calibri" panose="020F0502020204030204" pitchFamily="34" charset="0"/>
              </a:rPr>
              <a:t>il piano di risanamento di </a:t>
            </a:r>
            <a:r>
              <a:rPr lang="it-IT" sz="1500" dirty="0" smtClean="0">
                <a:solidFill>
                  <a:srgbClr val="002060"/>
                </a:solidFill>
                <a:latin typeface="Calibri" panose="020F0502020204030204" pitchFamily="34" charset="0"/>
              </a:rPr>
              <a:t>gruppo</a:t>
            </a:r>
          </a:p>
          <a:p>
            <a:pPr marL="285750" indent="-285750">
              <a:buFont typeface="Wingdings" panose="05000000000000000000" pitchFamily="2" charset="2"/>
              <a:buChar char="§"/>
            </a:pPr>
            <a:r>
              <a:rPr lang="it-IT" sz="1500" dirty="0" smtClean="0">
                <a:solidFill>
                  <a:srgbClr val="002060"/>
                </a:solidFill>
                <a:latin typeface="Calibri" panose="020F0502020204030204" pitchFamily="34" charset="0"/>
              </a:rPr>
              <a:t>Salvo </a:t>
            </a:r>
            <a:r>
              <a:rPr lang="it-IT" sz="1500" dirty="0">
                <a:solidFill>
                  <a:srgbClr val="002060"/>
                </a:solidFill>
                <a:latin typeface="Calibri" panose="020F0502020204030204" pitchFamily="34" charset="0"/>
              </a:rPr>
              <a:t>diversa disposizione della Banca d’Italia, le banche appartenenti </a:t>
            </a:r>
            <a:r>
              <a:rPr lang="it-IT" sz="1500" dirty="0" smtClean="0">
                <a:solidFill>
                  <a:srgbClr val="002060"/>
                </a:solidFill>
                <a:latin typeface="Calibri" panose="020F0502020204030204" pitchFamily="34" charset="0"/>
              </a:rPr>
              <a:t>a un </a:t>
            </a:r>
            <a:r>
              <a:rPr lang="it-IT" sz="1500" dirty="0">
                <a:solidFill>
                  <a:srgbClr val="002060"/>
                </a:solidFill>
                <a:latin typeface="Calibri" panose="020F0502020204030204" pitchFamily="34" charset="0"/>
              </a:rPr>
              <a:t>gruppo bancario non sono tenute a dotarsi di un piano di </a:t>
            </a:r>
            <a:r>
              <a:rPr lang="it-IT" sz="1500" dirty="0" smtClean="0">
                <a:solidFill>
                  <a:srgbClr val="002060"/>
                </a:solidFill>
                <a:latin typeface="Calibri" panose="020F0502020204030204" pitchFamily="34" charset="0"/>
              </a:rPr>
              <a:t>risanamento</a:t>
            </a:r>
          </a:p>
          <a:p>
            <a:pPr algn="ctr"/>
            <a:endParaRPr lang="it-IT" sz="1500" b="1" dirty="0" smtClean="0">
              <a:solidFill>
                <a:srgbClr val="C00000"/>
              </a:solidFill>
              <a:latin typeface="Calibri" panose="020F0502020204030204" pitchFamily="34" charset="0"/>
            </a:endParaRPr>
          </a:p>
          <a:p>
            <a:pPr algn="ctr"/>
            <a:r>
              <a:rPr lang="it-IT" sz="1500" b="1" dirty="0" smtClean="0">
                <a:solidFill>
                  <a:srgbClr val="C00000"/>
                </a:solidFill>
                <a:latin typeface="Calibri" panose="020F0502020204030204" pitchFamily="34" charset="0"/>
              </a:rPr>
              <a:t>Chi </a:t>
            </a:r>
            <a:r>
              <a:rPr lang="it-IT" sz="1500" b="1" dirty="0">
                <a:solidFill>
                  <a:srgbClr val="C00000"/>
                </a:solidFill>
                <a:latin typeface="Calibri" panose="020F0502020204030204" pitchFamily="34" charset="0"/>
              </a:rPr>
              <a:t>lo </a:t>
            </a:r>
            <a:r>
              <a:rPr lang="it-IT" sz="1500" b="1" dirty="0" smtClean="0">
                <a:solidFill>
                  <a:srgbClr val="C00000"/>
                </a:solidFill>
                <a:latin typeface="Calibri" panose="020F0502020204030204" pitchFamily="34" charset="0"/>
              </a:rPr>
              <a:t>approva?</a:t>
            </a:r>
            <a:endParaRPr lang="it-IT" sz="1500" b="1" dirty="0">
              <a:solidFill>
                <a:srgbClr val="C00000"/>
              </a:solidFill>
              <a:latin typeface="Calibri" panose="020F0502020204030204" pitchFamily="34" charset="0"/>
            </a:endParaRPr>
          </a:p>
          <a:p>
            <a:pPr marL="285750" indent="-285750">
              <a:buFont typeface="Wingdings" panose="05000000000000000000" pitchFamily="2" charset="2"/>
              <a:buChar char="§"/>
            </a:pPr>
            <a:r>
              <a:rPr lang="it-IT" sz="1500" dirty="0">
                <a:solidFill>
                  <a:srgbClr val="002060"/>
                </a:solidFill>
                <a:latin typeface="Calibri" panose="020F0502020204030204" pitchFamily="34" charset="0"/>
              </a:rPr>
              <a:t>L’organo amministrativo della banca o </a:t>
            </a:r>
            <a:r>
              <a:rPr lang="it-IT" sz="1500" dirty="0" smtClean="0">
                <a:solidFill>
                  <a:srgbClr val="002060"/>
                </a:solidFill>
                <a:latin typeface="Calibri" panose="020F0502020204030204" pitchFamily="34" charset="0"/>
              </a:rPr>
              <a:t>della capogruppo </a:t>
            </a:r>
            <a:r>
              <a:rPr lang="it-IT" sz="1500" dirty="0">
                <a:solidFill>
                  <a:srgbClr val="002060"/>
                </a:solidFill>
                <a:latin typeface="Calibri" panose="020F0502020204030204" pitchFamily="34" charset="0"/>
              </a:rPr>
              <a:t>lo sottopone all’autorità di vigilanza per la valutazione (art. 69-</a:t>
            </a:r>
            <a:r>
              <a:rPr lang="it-IT" sz="1500" i="1" dirty="0">
                <a:solidFill>
                  <a:srgbClr val="002060"/>
                </a:solidFill>
                <a:latin typeface="Calibri" panose="020F0502020204030204" pitchFamily="34" charset="0"/>
              </a:rPr>
              <a:t>sexies</a:t>
            </a:r>
            <a:r>
              <a:rPr lang="it-IT" sz="1500" dirty="0">
                <a:solidFill>
                  <a:srgbClr val="002060"/>
                </a:solidFill>
                <a:latin typeface="Calibri" panose="020F0502020204030204" pitchFamily="34" charset="0"/>
              </a:rPr>
              <a:t>). È trasmesso anche all’autorità di risoluzione (verifica ai fini della risoluzione)</a:t>
            </a:r>
          </a:p>
          <a:p>
            <a:pPr marL="285750" indent="-285750">
              <a:buFont typeface="Wingdings" panose="05000000000000000000" pitchFamily="2" charset="2"/>
              <a:buChar char="§"/>
            </a:pPr>
            <a:endParaRPr lang="it-IT" sz="1500" dirty="0">
              <a:solidFill>
                <a:srgbClr val="002060"/>
              </a:solidFill>
              <a:latin typeface="Calibri" panose="020F0502020204030204" pitchFamily="34" charset="0"/>
            </a:endParaRPr>
          </a:p>
          <a:p>
            <a:pPr algn="just"/>
            <a:r>
              <a:rPr lang="it-IT" sz="1500" dirty="0">
                <a:solidFill>
                  <a:srgbClr val="002060"/>
                </a:solidFill>
                <a:latin typeface="Calibri" panose="020F0502020204030204" pitchFamily="34" charset="0"/>
              </a:rPr>
              <a:t>Il piano è riesaminato e, se necessario, aggiornato almeno </a:t>
            </a:r>
            <a:r>
              <a:rPr lang="it-IT" sz="1500" dirty="0" smtClean="0">
                <a:solidFill>
                  <a:srgbClr val="002060"/>
                </a:solidFill>
                <a:latin typeface="Calibri" panose="020F0502020204030204" pitchFamily="34" charset="0"/>
              </a:rPr>
              <a:t>annualmente</a:t>
            </a: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a:solidFill>
                  <a:schemeClr val="bg1"/>
                </a:solidFill>
                <a:latin typeface="Calibri" panose="020F0502020204030204" pitchFamily="34" charset="0"/>
              </a:rPr>
              <a:t>Il piano di risanamento</a:t>
            </a:r>
          </a:p>
        </p:txBody>
      </p:sp>
      <p:sp>
        <p:nvSpPr>
          <p:cNvPr id="12" name="Rectangle 5"/>
          <p:cNvSpPr/>
          <p:nvPr/>
        </p:nvSpPr>
        <p:spPr>
          <a:xfrm>
            <a:off x="1763688" y="1988840"/>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Adozione</a:t>
            </a:r>
            <a:endParaRPr lang="it-IT" sz="1500" b="1" dirty="0">
              <a:solidFill>
                <a:srgbClr val="11488B"/>
              </a:solidFill>
              <a:latin typeface="Calibri" panose="020F0502020204030204" pitchFamily="34" charset="0"/>
            </a:endParaRPr>
          </a:p>
        </p:txBody>
      </p:sp>
      <p:sp>
        <p:nvSpPr>
          <p:cNvPr id="16" name="Rectangle 5"/>
          <p:cNvSpPr/>
          <p:nvPr/>
        </p:nvSpPr>
        <p:spPr>
          <a:xfrm>
            <a:off x="1763688" y="35730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Contenuto</a:t>
            </a:r>
            <a:endParaRPr lang="it-IT" sz="1500" b="1" dirty="0">
              <a:solidFill>
                <a:srgbClr val="11488B"/>
              </a:solidFill>
              <a:latin typeface="Calibri" panose="020F0502020204030204" pitchFamily="34" charset="0"/>
            </a:endParaRPr>
          </a:p>
        </p:txBody>
      </p:sp>
      <p:sp>
        <p:nvSpPr>
          <p:cNvPr id="17" name="Rectangle 5"/>
          <p:cNvSpPr/>
          <p:nvPr/>
        </p:nvSpPr>
        <p:spPr>
          <a:xfrm>
            <a:off x="1763688" y="5229200"/>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a:t>
            </a:r>
            <a:endParaRPr lang="it-IT" sz="1500" b="1" dirty="0">
              <a:solidFill>
                <a:srgbClr val="11488B"/>
              </a:solidFill>
              <a:latin typeface="Calibri" panose="020F0502020204030204" pitchFamily="34" charset="0"/>
            </a:endParaRPr>
          </a:p>
        </p:txBody>
      </p:sp>
      <p:sp>
        <p:nvSpPr>
          <p:cNvPr id="19"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risanamento: l’adozione</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815099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21</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664167" y="386133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691664" y="387933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384531" y="1178964"/>
            <a:ext cx="5651965" cy="5562404"/>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Sintesi </a:t>
            </a:r>
            <a:r>
              <a:rPr lang="it-IT" sz="1300" b="1" u="sng" dirty="0">
                <a:solidFill>
                  <a:srgbClr val="C00000"/>
                </a:solidFill>
                <a:latin typeface="Calibri" panose="020F0502020204030204" pitchFamily="34" charset="0"/>
              </a:rPr>
              <a:t>dei </a:t>
            </a:r>
            <a:r>
              <a:rPr lang="it-IT" sz="1300" b="1" u="sng" dirty="0" smtClean="0">
                <a:solidFill>
                  <a:srgbClr val="C00000"/>
                </a:solidFill>
                <a:latin typeface="Calibri" panose="020F0502020204030204" pitchFamily="34" charset="0"/>
              </a:rPr>
              <a:t>contenuti</a:t>
            </a:r>
            <a:r>
              <a:rPr lang="it-IT" sz="1300" dirty="0" smtClean="0">
                <a:solidFill>
                  <a:srgbClr val="002060"/>
                </a:solidFill>
                <a:latin typeface="Calibri" panose="020F0502020204030204" pitchFamily="34" charset="0"/>
              </a:rPr>
              <a:t>: elementi </a:t>
            </a:r>
            <a:r>
              <a:rPr lang="it-IT" sz="1300" dirty="0">
                <a:solidFill>
                  <a:srgbClr val="002060"/>
                </a:solidFill>
                <a:latin typeface="Calibri" panose="020F0502020204030204" pitchFamily="34" charset="0"/>
              </a:rPr>
              <a:t>fondamentali del </a:t>
            </a:r>
            <a:r>
              <a:rPr lang="it-IT" sz="1300" dirty="0" smtClean="0">
                <a:solidFill>
                  <a:srgbClr val="002060"/>
                </a:solidFill>
                <a:latin typeface="Calibri" panose="020F0502020204030204" pitchFamily="34" charset="0"/>
              </a:rPr>
              <a:t>piano, della capacità </a:t>
            </a:r>
            <a:r>
              <a:rPr lang="it-IT" sz="1300" dirty="0">
                <a:solidFill>
                  <a:srgbClr val="002060"/>
                </a:solidFill>
                <a:latin typeface="Calibri" panose="020F0502020204030204" pitchFamily="34" charset="0"/>
              </a:rPr>
              <a:t>complessiva di </a:t>
            </a:r>
            <a:r>
              <a:rPr lang="it-IT" sz="1300" dirty="0" smtClean="0">
                <a:solidFill>
                  <a:srgbClr val="002060"/>
                </a:solidFill>
                <a:latin typeface="Calibri" panose="020F0502020204030204" pitchFamily="34" charset="0"/>
              </a:rPr>
              <a:t>risanamento e degli ultimi cambiamenti intervenuti;</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Azioni su capitale e liquidità</a:t>
            </a:r>
            <a:r>
              <a:rPr lang="it-IT" sz="1300" dirty="0">
                <a:solidFill>
                  <a:srgbClr val="002060"/>
                </a:solidFill>
                <a:latin typeface="Calibri" panose="020F0502020204030204" pitchFamily="34" charset="0"/>
              </a:rPr>
              <a:t> per mantenere e ripristinare </a:t>
            </a:r>
            <a:r>
              <a:rPr lang="it-IT" sz="1300" dirty="0" smtClean="0">
                <a:solidFill>
                  <a:srgbClr val="002060"/>
                </a:solidFill>
                <a:latin typeface="Calibri" panose="020F0502020204030204" pitchFamily="34" charset="0"/>
              </a:rPr>
              <a:t>l’equilibrio patrimoniale e finanziario; misure per conservare i fondi propri;</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Stima dei tempi </a:t>
            </a:r>
            <a:r>
              <a:rPr lang="it-IT" sz="1300" dirty="0">
                <a:solidFill>
                  <a:srgbClr val="002060"/>
                </a:solidFill>
                <a:latin typeface="Calibri" panose="020F0502020204030204" pitchFamily="34" charset="0"/>
              </a:rPr>
              <a:t>necessari per l’esecuzione di ciascun aspetto sostanziale del </a:t>
            </a:r>
            <a:r>
              <a:rPr lang="it-IT" sz="1300" dirty="0" smtClean="0">
                <a:solidFill>
                  <a:srgbClr val="002060"/>
                </a:solidFill>
                <a:latin typeface="Calibri" panose="020F0502020204030204" pitchFamily="34" charset="0"/>
              </a:rPr>
              <a:t>piano, descrizione di eventuali impedimenti sostanziali;</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a:solidFill>
                  <a:srgbClr val="C00000"/>
                </a:solidFill>
                <a:latin typeface="Calibri" panose="020F0502020204030204" pitchFamily="34" charset="0"/>
              </a:rPr>
              <a:t>Individuazione</a:t>
            </a:r>
            <a:r>
              <a:rPr lang="it-IT" sz="1300" dirty="0">
                <a:solidFill>
                  <a:srgbClr val="002060"/>
                </a:solidFill>
                <a:latin typeface="Calibri" panose="020F0502020204030204" pitchFamily="34" charset="0"/>
              </a:rPr>
              <a:t> delle funzioni essenziali e delle </a:t>
            </a:r>
            <a:r>
              <a:rPr lang="it-IT" sz="1300" dirty="0" smtClean="0">
                <a:solidFill>
                  <a:srgbClr val="002060"/>
                </a:solidFill>
                <a:latin typeface="Calibri" panose="020F0502020204030204" pitchFamily="34" charset="0"/>
              </a:rPr>
              <a:t>azioni </a:t>
            </a:r>
            <a:r>
              <a:rPr lang="it-IT" sz="1300" dirty="0">
                <a:solidFill>
                  <a:srgbClr val="002060"/>
                </a:solidFill>
                <a:latin typeface="Calibri" panose="020F0502020204030204" pitchFamily="34" charset="0"/>
              </a:rPr>
              <a:t>e strategie per ripristinare la solidità finanziaria;</a:t>
            </a: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Descrizione </a:t>
            </a:r>
            <a:r>
              <a:rPr lang="it-IT" sz="1300" dirty="0" smtClean="0">
                <a:solidFill>
                  <a:srgbClr val="002060"/>
                </a:solidFill>
                <a:latin typeface="Calibri" panose="020F0502020204030204" pitchFamily="34" charset="0"/>
              </a:rPr>
              <a:t>di: procedure per determinare valore e trasferibilità di linee, operazioni e attività; integrazione della pianificazione nella struttura di governo societario; politiche e procedure di approvazione;</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Accesso </a:t>
            </a:r>
            <a:r>
              <a:rPr lang="it-IT" sz="1300" dirty="0">
                <a:solidFill>
                  <a:srgbClr val="002060"/>
                </a:solidFill>
                <a:latin typeface="Calibri" panose="020F0502020204030204" pitchFamily="34" charset="0"/>
              </a:rPr>
              <a:t>adeguato a fonti </a:t>
            </a:r>
            <a:r>
              <a:rPr lang="it-IT" sz="1300" dirty="0" smtClean="0">
                <a:solidFill>
                  <a:srgbClr val="002060"/>
                </a:solidFill>
                <a:latin typeface="Calibri" panose="020F0502020204030204" pitchFamily="34" charset="0"/>
              </a:rPr>
              <a:t>di </a:t>
            </a:r>
            <a:r>
              <a:rPr lang="it-IT" sz="1300" dirty="0">
                <a:solidFill>
                  <a:srgbClr val="002060"/>
                </a:solidFill>
                <a:latin typeface="Calibri" panose="020F0502020204030204" pitchFamily="34" charset="0"/>
              </a:rPr>
              <a:t>finanziamento di </a:t>
            </a:r>
            <a:r>
              <a:rPr lang="it-IT" sz="1300" dirty="0" smtClean="0">
                <a:solidFill>
                  <a:srgbClr val="002060"/>
                </a:solidFill>
                <a:latin typeface="Calibri" panose="020F0502020204030204" pitchFamily="34" charset="0"/>
              </a:rPr>
              <a:t>emergenza e forme di assistenza della BCE (con individuazione attività stanziabili a garanzia);</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Quadro di indicatori</a:t>
            </a:r>
            <a:r>
              <a:rPr lang="it-IT" sz="1300" dirty="0">
                <a:solidFill>
                  <a:srgbClr val="002060"/>
                </a:solidFill>
                <a:latin typeface="Calibri" panose="020F0502020204030204" pitchFamily="34" charset="0"/>
              </a:rPr>
              <a:t>, nel </a:t>
            </a:r>
            <a:r>
              <a:rPr lang="it-IT" sz="1300" dirty="0" smtClean="0">
                <a:solidFill>
                  <a:srgbClr val="002060"/>
                </a:solidFill>
                <a:latin typeface="Calibri" panose="020F0502020204030204" pitchFamily="34" charset="0"/>
              </a:rPr>
              <a:t>quale siano identificati i casi per l’adozione delle opportune  misure del piano;</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Dispositivi e misure</a:t>
            </a:r>
            <a:r>
              <a:rPr lang="it-IT" sz="1300" dirty="0">
                <a:solidFill>
                  <a:srgbClr val="002060"/>
                </a:solidFill>
                <a:latin typeface="Calibri" panose="020F0502020204030204" pitchFamily="34" charset="0"/>
              </a:rPr>
              <a:t> </a:t>
            </a:r>
            <a:r>
              <a:rPr lang="it-IT" sz="1300" dirty="0" smtClean="0">
                <a:solidFill>
                  <a:srgbClr val="002060"/>
                </a:solidFill>
                <a:latin typeface="Calibri" panose="020F0502020204030204" pitchFamily="34" charset="0"/>
              </a:rPr>
              <a:t>volti a: ridurre rischio e leva finanziaria; assicurare  la continuità di accesso a infrastrutture di mercato e la continuità dei processi operativi; agevolare la vendita di attività o linee;  ristrutturare passività o linee; assicurare la continuità dei processi; individuare misure preparatorie per agevolare l’attuazione del piano, tra cui quelle atte a consentire la ricapitalizzazione tempestiva; </a:t>
            </a:r>
            <a:endParaRPr lang="it-IT" sz="1300" dirty="0">
              <a:solidFill>
                <a:srgbClr val="002060"/>
              </a:solidFill>
              <a:latin typeface="Calibri" panose="020F0502020204030204" pitchFamily="34" charset="0"/>
            </a:endParaRPr>
          </a:p>
          <a:p>
            <a:pPr marL="174625" indent="-174625">
              <a:spcBef>
                <a:spcPts val="100"/>
              </a:spcBef>
              <a:buFont typeface="Wingdings" panose="05000000000000000000" pitchFamily="2" charset="2"/>
              <a:buChar char="§"/>
            </a:pPr>
            <a:r>
              <a:rPr lang="it-IT" sz="1300" b="1" u="sng" dirty="0">
                <a:solidFill>
                  <a:srgbClr val="C00000"/>
                </a:solidFill>
                <a:latin typeface="Calibri" panose="020F0502020204030204" pitchFamily="34" charset="0"/>
              </a:rPr>
              <a:t>Misure</a:t>
            </a:r>
            <a:r>
              <a:rPr lang="it-IT" sz="1300" dirty="0">
                <a:solidFill>
                  <a:srgbClr val="002060"/>
                </a:solidFill>
                <a:latin typeface="Calibri" panose="020F0502020204030204" pitchFamily="34" charset="0"/>
              </a:rPr>
              <a:t> che la banca o il gruppo può adottare ove sussistano le condizioni per un intervento </a:t>
            </a:r>
            <a:r>
              <a:rPr lang="it-IT" sz="1300" dirty="0" smtClean="0">
                <a:solidFill>
                  <a:srgbClr val="002060"/>
                </a:solidFill>
                <a:latin typeface="Calibri" panose="020F0502020204030204" pitchFamily="34" charset="0"/>
              </a:rPr>
              <a:t>precoce</a:t>
            </a:r>
            <a:r>
              <a:rPr lang="it-IT" sz="1300" dirty="0">
                <a:solidFill>
                  <a:srgbClr val="002060"/>
                </a:solidFill>
                <a:latin typeface="Calibri" panose="020F0502020204030204" pitchFamily="34" charset="0"/>
              </a:rPr>
              <a:t>;</a:t>
            </a:r>
          </a:p>
          <a:p>
            <a:pPr marL="174625" indent="-174625">
              <a:spcBef>
                <a:spcPts val="100"/>
              </a:spcBef>
              <a:buFont typeface="Wingdings" panose="05000000000000000000" pitchFamily="2" charset="2"/>
              <a:buChar char="§"/>
            </a:pPr>
            <a:r>
              <a:rPr lang="it-IT" sz="1300" b="1" u="sng" dirty="0" smtClean="0">
                <a:solidFill>
                  <a:srgbClr val="C00000"/>
                </a:solidFill>
                <a:latin typeface="Calibri" panose="020F0502020204030204" pitchFamily="34" charset="0"/>
              </a:rPr>
              <a:t>Piano </a:t>
            </a:r>
            <a:r>
              <a:rPr lang="it-IT" sz="1300" b="1" u="sng" dirty="0">
                <a:solidFill>
                  <a:srgbClr val="C00000"/>
                </a:solidFill>
                <a:latin typeface="Calibri" panose="020F0502020204030204" pitchFamily="34" charset="0"/>
              </a:rPr>
              <a:t>di comunicazione</a:t>
            </a:r>
            <a:r>
              <a:rPr lang="it-IT" sz="1300" dirty="0" smtClean="0">
                <a:solidFill>
                  <a:srgbClr val="002060"/>
                </a:solidFill>
                <a:latin typeface="Calibri" panose="020F0502020204030204" pitchFamily="34" charset="0"/>
              </a:rPr>
              <a:t>: </a:t>
            </a:r>
            <a:r>
              <a:rPr lang="it-IT" sz="1300" dirty="0">
                <a:solidFill>
                  <a:srgbClr val="002060"/>
                </a:solidFill>
                <a:latin typeface="Calibri" panose="020F0502020204030204" pitchFamily="34" charset="0"/>
              </a:rPr>
              <a:t>strategia di </a:t>
            </a:r>
            <a:r>
              <a:rPr lang="it-IT" sz="1300" i="1" dirty="0" err="1">
                <a:solidFill>
                  <a:srgbClr val="002060"/>
                </a:solidFill>
                <a:latin typeface="Calibri" panose="020F0502020204030204" pitchFamily="34" charset="0"/>
              </a:rPr>
              <a:t>disclosure</a:t>
            </a:r>
            <a:r>
              <a:rPr lang="it-IT" sz="1300" dirty="0">
                <a:solidFill>
                  <a:srgbClr val="002060"/>
                </a:solidFill>
                <a:latin typeface="Calibri" panose="020F0502020204030204" pitchFamily="34" charset="0"/>
              </a:rPr>
              <a:t>, interna e </a:t>
            </a:r>
            <a:r>
              <a:rPr lang="it-IT" sz="1300" dirty="0" smtClean="0">
                <a:solidFill>
                  <a:srgbClr val="002060"/>
                </a:solidFill>
                <a:latin typeface="Calibri" panose="020F0502020204030204" pitchFamily="34" charset="0"/>
              </a:rPr>
              <a:t>esterna.</a:t>
            </a:r>
          </a:p>
          <a:p>
            <a:pPr marL="285750" indent="-285750">
              <a:buFont typeface="Wingdings" panose="05000000000000000000" pitchFamily="2" charset="2"/>
              <a:buChar char="§"/>
            </a:pPr>
            <a:endParaRPr lang="it-IT" sz="500" b="1" dirty="0" smtClean="0">
              <a:solidFill>
                <a:srgbClr val="C00000"/>
              </a:solidFill>
              <a:latin typeface="Calibri" panose="020F0502020204030204" pitchFamily="34" charset="0"/>
            </a:endParaRPr>
          </a:p>
          <a:p>
            <a:pPr algn="ctr">
              <a:spcAft>
                <a:spcPts val="600"/>
              </a:spcAft>
            </a:pPr>
            <a:r>
              <a:rPr lang="it-IT" sz="1300" dirty="0" smtClean="0">
                <a:solidFill>
                  <a:srgbClr val="002060"/>
                </a:solidFill>
                <a:latin typeface="Calibri" panose="020F0502020204030204" pitchFamily="34" charset="0"/>
              </a:rPr>
              <a:t>Il piano  </a:t>
            </a:r>
            <a:r>
              <a:rPr lang="it-IT" sz="1300" b="1" dirty="0" smtClean="0">
                <a:solidFill>
                  <a:srgbClr val="002060"/>
                </a:solidFill>
                <a:latin typeface="Calibri" panose="020F0502020204030204" pitchFamily="34" charset="0"/>
              </a:rPr>
              <a:t>non </a:t>
            </a:r>
            <a:r>
              <a:rPr lang="it-IT" sz="1300" b="1" dirty="0">
                <a:solidFill>
                  <a:srgbClr val="002060"/>
                </a:solidFill>
                <a:latin typeface="Calibri" panose="020F0502020204030204" pitchFamily="34" charset="0"/>
              </a:rPr>
              <a:t>presuppone né contempla </a:t>
            </a:r>
            <a:r>
              <a:rPr lang="it-IT" sz="1300" dirty="0">
                <a:solidFill>
                  <a:srgbClr val="002060"/>
                </a:solidFill>
                <a:latin typeface="Calibri" panose="020F0502020204030204" pitchFamily="34" charset="0"/>
              </a:rPr>
              <a:t>l’accesso a un </a:t>
            </a:r>
            <a:r>
              <a:rPr lang="it-IT" sz="1300" u="sng" dirty="0">
                <a:solidFill>
                  <a:srgbClr val="002060"/>
                </a:solidFill>
                <a:latin typeface="Calibri" panose="020F0502020204030204" pitchFamily="34" charset="0"/>
              </a:rPr>
              <a:t>sostegno finanziario pubblico </a:t>
            </a:r>
            <a:r>
              <a:rPr lang="it-IT" sz="1300" u="sng" dirty="0" smtClean="0">
                <a:solidFill>
                  <a:srgbClr val="002060"/>
                </a:solidFill>
                <a:latin typeface="Calibri" panose="020F0502020204030204" pitchFamily="34" charset="0"/>
              </a:rPr>
              <a:t>straordinario; </a:t>
            </a:r>
            <a:r>
              <a:rPr lang="it-IT" sz="1300" dirty="0" smtClean="0">
                <a:solidFill>
                  <a:srgbClr val="002060"/>
                </a:solidFill>
                <a:latin typeface="Calibri" panose="020F0502020204030204" pitchFamily="34" charset="0"/>
              </a:rPr>
              <a:t>può </a:t>
            </a:r>
            <a:r>
              <a:rPr lang="it-IT" sz="1300" dirty="0">
                <a:solidFill>
                  <a:srgbClr val="002060"/>
                </a:solidFill>
                <a:latin typeface="Calibri" panose="020F0502020204030204" pitchFamily="34" charset="0"/>
              </a:rPr>
              <a:t>includere forme di </a:t>
            </a:r>
            <a:r>
              <a:rPr lang="it-IT" sz="1300" u="sng" dirty="0">
                <a:solidFill>
                  <a:srgbClr val="002060"/>
                </a:solidFill>
                <a:latin typeface="Calibri" panose="020F0502020204030204" pitchFamily="34" charset="0"/>
              </a:rPr>
              <a:t>sostegno finanziario </a:t>
            </a:r>
            <a:r>
              <a:rPr lang="it-IT" sz="1300" u="sng" dirty="0" smtClean="0">
                <a:solidFill>
                  <a:srgbClr val="002060"/>
                </a:solidFill>
                <a:latin typeface="Calibri" panose="020F0502020204030204" pitchFamily="34" charset="0"/>
              </a:rPr>
              <a:t>intra-gruppo</a:t>
            </a:r>
            <a:endParaRPr lang="it-IT" sz="1300" u="sng" dirty="0">
              <a:solidFill>
                <a:srgbClr val="002060"/>
              </a:solidFill>
              <a:latin typeface="Calibri" panose="020F0502020204030204" pitchFamily="34" charset="0"/>
            </a:endParaRPr>
          </a:p>
        </p:txBody>
      </p:sp>
      <p:sp>
        <p:nvSpPr>
          <p:cNvPr id="11" name="Rectangle 5"/>
          <p:cNvSpPr/>
          <p:nvPr/>
        </p:nvSpPr>
        <p:spPr>
          <a:xfrm>
            <a:off x="921400"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a:solidFill>
                  <a:schemeClr val="bg1"/>
                </a:solidFill>
                <a:latin typeface="Calibri" panose="020F0502020204030204" pitchFamily="34" charset="0"/>
              </a:rPr>
              <a:t>Il piano di risanamento</a:t>
            </a:r>
          </a:p>
        </p:txBody>
      </p:sp>
      <p:sp>
        <p:nvSpPr>
          <p:cNvPr id="12" name="Rectangle 5"/>
          <p:cNvSpPr/>
          <p:nvPr/>
        </p:nvSpPr>
        <p:spPr>
          <a:xfrm>
            <a:off x="1497463" y="1988840"/>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497463" y="3573016"/>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497463" y="5229200"/>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a:t>
            </a:r>
            <a:endParaRPr lang="it-IT" sz="1500" b="1" dirty="0">
              <a:solidFill>
                <a:srgbClr val="11488B"/>
              </a:solidFill>
              <a:latin typeface="Calibri" panose="020F0502020204030204" pitchFamily="34" charset="0"/>
            </a:endParaRPr>
          </a:p>
        </p:txBody>
      </p:sp>
      <p:sp>
        <p:nvSpPr>
          <p:cNvPr id="10"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risanamento: il contenuto</a:t>
            </a:r>
            <a:endParaRPr lang="en-GB" altLang="it-IT" sz="2000" b="1" dirty="0">
              <a:solidFill>
                <a:srgbClr val="11488B"/>
              </a:solidFill>
              <a:effectLst/>
              <a:latin typeface="Calibri" pitchFamily="34" charset="0"/>
            </a:endParaRPr>
          </a:p>
        </p:txBody>
      </p:sp>
      <p:sp>
        <p:nvSpPr>
          <p:cNvPr id="18" name="Rettangolo 17"/>
          <p:cNvSpPr/>
          <p:nvPr/>
        </p:nvSpPr>
        <p:spPr>
          <a:xfrm>
            <a:off x="7001472" y="744294"/>
            <a:ext cx="189100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Calibri" panose="020F0502020204030204" pitchFamily="34" charset="0"/>
              </a:rPr>
              <a:t>Regime transitorio</a:t>
            </a:r>
            <a:endParaRPr lang="it-IT" sz="1600" dirty="0">
              <a:latin typeface="Calibri" panose="020F0502020204030204" pitchFamily="34" charset="0"/>
            </a:endParaRPr>
          </a:p>
        </p:txBody>
      </p:sp>
    </p:spTree>
    <p:extLst>
      <p:ext uri="{BB962C8B-B14F-4D97-AF65-F5344CB8AC3E}">
        <p14:creationId xmlns:p14="http://schemas.microsoft.com/office/powerpoint/2010/main" val="2410909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22</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5532030"/>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5550032"/>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12568"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3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a:solidFill>
                  <a:schemeClr val="bg1"/>
                </a:solidFill>
                <a:latin typeface="Calibri" panose="020F0502020204030204" pitchFamily="34" charset="0"/>
              </a:rPr>
              <a:t>Il piano di risanamento</a:t>
            </a:r>
          </a:p>
        </p:txBody>
      </p:sp>
      <p:sp>
        <p:nvSpPr>
          <p:cNvPr id="12" name="Rectangle 5"/>
          <p:cNvSpPr/>
          <p:nvPr/>
        </p:nvSpPr>
        <p:spPr>
          <a:xfrm>
            <a:off x="1763688" y="1988840"/>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35730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229200"/>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Valutazione</a:t>
            </a:r>
          </a:p>
        </p:txBody>
      </p:sp>
      <p:sp>
        <p:nvSpPr>
          <p:cNvPr id="2" name="Rectangle 1"/>
          <p:cNvSpPr/>
          <p:nvPr/>
        </p:nvSpPr>
        <p:spPr>
          <a:xfrm>
            <a:off x="3923928" y="1556792"/>
            <a:ext cx="4896544" cy="1323439"/>
          </a:xfrm>
          <a:prstGeom prst="rect">
            <a:avLst/>
          </a:prstGeom>
        </p:spPr>
        <p:txBody>
          <a:bodyPr wrap="square">
            <a:spAutoFit/>
          </a:bodyPr>
          <a:lstStyle/>
          <a:p>
            <a:pPr algn="ctr">
              <a:spcAft>
                <a:spcPts val="600"/>
              </a:spcAft>
            </a:pPr>
            <a:r>
              <a:rPr lang="it-IT" sz="1400" b="1" dirty="0">
                <a:solidFill>
                  <a:srgbClr val="C00000"/>
                </a:solidFill>
                <a:latin typeface="Calibri" panose="020F0502020204030204" pitchFamily="34" charset="0"/>
              </a:rPr>
              <a:t>Chi lo valuta?</a:t>
            </a:r>
          </a:p>
          <a:p>
            <a:pPr algn="ctr">
              <a:spcAft>
                <a:spcPts val="600"/>
              </a:spcAft>
            </a:pPr>
            <a:r>
              <a:rPr lang="it-IT" sz="1400" dirty="0">
                <a:solidFill>
                  <a:srgbClr val="002060"/>
                </a:solidFill>
                <a:latin typeface="Calibri" panose="020F0502020204030204" pitchFamily="34" charset="0"/>
              </a:rPr>
              <a:t>L’</a:t>
            </a:r>
            <a:r>
              <a:rPr lang="it-IT" sz="1400" u="sng" dirty="0">
                <a:solidFill>
                  <a:srgbClr val="002060"/>
                </a:solidFill>
                <a:latin typeface="Calibri" panose="020F0502020204030204" pitchFamily="34" charset="0"/>
              </a:rPr>
              <a:t>autorità di vigilanza</a:t>
            </a:r>
            <a:r>
              <a:rPr lang="it-IT" sz="1400" dirty="0">
                <a:solidFill>
                  <a:srgbClr val="002060"/>
                </a:solidFill>
                <a:latin typeface="Calibri" panose="020F0502020204030204" pitchFamily="34" charset="0"/>
              </a:rPr>
              <a:t> (Banca d’Italia, BCE) = verifica la completezza e l’adeguatezza del piano.</a:t>
            </a:r>
          </a:p>
          <a:p>
            <a:pPr algn="ctr">
              <a:spcAft>
                <a:spcPts val="600"/>
              </a:spcAft>
            </a:pPr>
            <a:r>
              <a:rPr lang="it-IT" sz="1400" dirty="0">
                <a:solidFill>
                  <a:srgbClr val="002060"/>
                </a:solidFill>
                <a:latin typeface="Calibri" panose="020F0502020204030204" pitchFamily="34" charset="0"/>
              </a:rPr>
              <a:t>Se emergono </a:t>
            </a:r>
            <a:r>
              <a:rPr lang="it-IT" sz="1400" dirty="0" smtClean="0">
                <a:solidFill>
                  <a:srgbClr val="002060"/>
                </a:solidFill>
                <a:latin typeface="Calibri" panose="020F0502020204030204" pitchFamily="34" charset="0"/>
              </a:rPr>
              <a:t>carenze o impedimenti al conseguimento delle finalità del piano:</a:t>
            </a:r>
            <a:endParaRPr lang="it-IT" sz="1400" dirty="0">
              <a:solidFill>
                <a:srgbClr val="002060"/>
              </a:solidFill>
              <a:latin typeface="Calibri" panose="020F0502020204030204" pitchFamily="34" charset="0"/>
            </a:endParaRPr>
          </a:p>
        </p:txBody>
      </p:sp>
      <p:sp>
        <p:nvSpPr>
          <p:cNvPr id="18" name="CasellaDiTesto 15"/>
          <p:cNvSpPr txBox="1"/>
          <p:nvPr/>
        </p:nvSpPr>
        <p:spPr>
          <a:xfrm>
            <a:off x="3816503" y="3378037"/>
            <a:ext cx="2519693" cy="1169551"/>
          </a:xfrm>
          <a:prstGeom prst="rect">
            <a:avLst/>
          </a:prstGeom>
          <a:noFill/>
        </p:spPr>
        <p:txBody>
          <a:bodyPr wrap="square" rtlCol="0">
            <a:spAutoFit/>
          </a:bodyPr>
          <a:lstStyle/>
          <a:p>
            <a:r>
              <a:rPr lang="it-IT" sz="1400" dirty="0" smtClean="0">
                <a:solidFill>
                  <a:srgbClr val="002060"/>
                </a:solidFill>
                <a:latin typeface="Calibri" panose="020F0502020204030204" pitchFamily="34" charset="0"/>
              </a:rPr>
              <a:t>Richiede alla banca o alla capogruppo:</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presentare piano modificato</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apportare modifiche specifiche</a:t>
            </a:r>
            <a:endParaRPr lang="it-IT" sz="1400" dirty="0">
              <a:solidFill>
                <a:srgbClr val="002060"/>
              </a:solidFill>
              <a:latin typeface="Calibri" panose="020F0502020204030204" pitchFamily="34" charset="0"/>
            </a:endParaRPr>
          </a:p>
        </p:txBody>
      </p:sp>
      <p:sp>
        <p:nvSpPr>
          <p:cNvPr id="19" name="CasellaDiTesto 17"/>
          <p:cNvSpPr txBox="1"/>
          <p:nvPr/>
        </p:nvSpPr>
        <p:spPr>
          <a:xfrm>
            <a:off x="6516216" y="3378037"/>
            <a:ext cx="2404500" cy="1384995"/>
          </a:xfrm>
          <a:prstGeom prst="rect">
            <a:avLst/>
          </a:prstGeom>
          <a:noFill/>
        </p:spPr>
        <p:txBody>
          <a:bodyPr wrap="square" rtlCol="0">
            <a:spAutoFit/>
          </a:bodyPr>
          <a:lstStyle/>
          <a:p>
            <a:r>
              <a:rPr lang="it-IT" sz="1400" u="sng" dirty="0" smtClean="0">
                <a:solidFill>
                  <a:srgbClr val="002060"/>
                </a:solidFill>
                <a:latin typeface="Calibri" panose="020F0502020204030204" pitchFamily="34" charset="0"/>
              </a:rPr>
              <a:t>Ordina misure specifiche</a:t>
            </a:r>
            <a:r>
              <a:rPr lang="it-IT" sz="1400" dirty="0" smtClean="0">
                <a:solidFill>
                  <a:srgbClr val="002060"/>
                </a:solidFill>
                <a:latin typeface="Calibri" panose="020F0502020204030204" pitchFamily="34" charset="0"/>
              </a:rPr>
              <a:t> alla banca/gruppo bancario:</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attività</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struttura organizzativa</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forma societaria</a:t>
            </a:r>
          </a:p>
          <a:p>
            <a:pPr marL="285750" indent="-285750">
              <a:buFont typeface="Wingdings" panose="05000000000000000000" pitchFamily="2" charset="2"/>
              <a:buChar char="§"/>
            </a:pPr>
            <a:r>
              <a:rPr lang="it-IT" sz="1400" dirty="0" smtClean="0">
                <a:solidFill>
                  <a:srgbClr val="002060"/>
                </a:solidFill>
                <a:latin typeface="Calibri" panose="020F0502020204030204" pitchFamily="34" charset="0"/>
              </a:rPr>
              <a:t>altre misure</a:t>
            </a:r>
            <a:endParaRPr lang="it-IT" sz="1400" dirty="0">
              <a:solidFill>
                <a:srgbClr val="002060"/>
              </a:solidFill>
              <a:latin typeface="Calibri" panose="020F0502020204030204" pitchFamily="34" charset="0"/>
            </a:endParaRPr>
          </a:p>
        </p:txBody>
      </p:sp>
      <p:sp>
        <p:nvSpPr>
          <p:cNvPr id="20" name="CasellaDiTesto 17"/>
          <p:cNvSpPr txBox="1"/>
          <p:nvPr/>
        </p:nvSpPr>
        <p:spPr>
          <a:xfrm>
            <a:off x="3779912" y="5178237"/>
            <a:ext cx="5112568" cy="738664"/>
          </a:xfrm>
          <a:prstGeom prst="rect">
            <a:avLst/>
          </a:prstGeom>
          <a:noFill/>
        </p:spPr>
        <p:txBody>
          <a:bodyPr wrap="square" rtlCol="0">
            <a:spAutoFit/>
          </a:bodyPr>
          <a:lstStyle/>
          <a:p>
            <a:pPr algn="just">
              <a:spcAft>
                <a:spcPts val="600"/>
              </a:spcAft>
            </a:pPr>
            <a:r>
              <a:rPr lang="it-IT" sz="1400" dirty="0">
                <a:solidFill>
                  <a:srgbClr val="002060"/>
                </a:solidFill>
                <a:latin typeface="Calibri" panose="020F0502020204030204" pitchFamily="34" charset="0"/>
              </a:rPr>
              <a:t>Il piano di risanamento è trasmesso all’</a:t>
            </a:r>
            <a:r>
              <a:rPr lang="it-IT" sz="1400" u="sng" dirty="0">
                <a:solidFill>
                  <a:srgbClr val="002060"/>
                </a:solidFill>
                <a:latin typeface="Calibri" panose="020F0502020204030204" pitchFamily="34" charset="0"/>
              </a:rPr>
              <a:t>autorità di risoluzione</a:t>
            </a:r>
            <a:r>
              <a:rPr lang="it-IT" sz="1400" dirty="0">
                <a:solidFill>
                  <a:srgbClr val="002060"/>
                </a:solidFill>
                <a:latin typeface="Calibri" panose="020F0502020204030204" pitchFamily="34" charset="0"/>
              </a:rPr>
              <a:t> per la formulazione di eventuali raccomandazioni sui profili rilevanti per la risoluzione della banca o del gruppo bancario</a:t>
            </a:r>
            <a:r>
              <a:rPr lang="it-IT" sz="1400" dirty="0" smtClean="0">
                <a:solidFill>
                  <a:srgbClr val="002060"/>
                </a:solidFill>
                <a:latin typeface="Calibri" panose="020F0502020204030204" pitchFamily="34" charset="0"/>
              </a:rPr>
              <a:t>.</a:t>
            </a:r>
            <a:endParaRPr lang="it-IT" sz="1400" dirty="0">
              <a:solidFill>
                <a:srgbClr val="002060"/>
              </a:solidFill>
              <a:latin typeface="Calibri" panose="020F0502020204030204" pitchFamily="34" charset="0"/>
            </a:endParaRPr>
          </a:p>
        </p:txBody>
      </p:sp>
      <p:cxnSp>
        <p:nvCxnSpPr>
          <p:cNvPr id="5" name="Straight Arrow Connector 4"/>
          <p:cNvCxnSpPr>
            <a:endCxn id="18" idx="0"/>
          </p:cNvCxnSpPr>
          <p:nvPr/>
        </p:nvCxnSpPr>
        <p:spPr>
          <a:xfrm flipH="1">
            <a:off x="5076350" y="2873981"/>
            <a:ext cx="1295850"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9" idx="0"/>
          </p:cNvCxnSpPr>
          <p:nvPr/>
        </p:nvCxnSpPr>
        <p:spPr>
          <a:xfrm>
            <a:off x="6372200" y="2873981"/>
            <a:ext cx="1346266" cy="5040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risanamento: la valutazione</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169689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type="title"/>
          </p:nvPr>
        </p:nvSpPr>
        <p:spPr>
          <a:xfrm>
            <a:off x="1390443" y="701824"/>
            <a:ext cx="7498080" cy="422920"/>
          </a:xfrm>
        </p:spPr>
        <p:txBody>
          <a:bodyPr>
            <a:normAutofit/>
          </a:bodyPr>
          <a:lstStyle/>
          <a:p>
            <a:pPr fontAlgn="base">
              <a:lnSpc>
                <a:spcPct val="90000"/>
              </a:lnSpc>
              <a:spcAft>
                <a:spcPct val="0"/>
              </a:spcAft>
              <a:tabLst>
                <a:tab pos="542925" algn="l"/>
              </a:tabLst>
            </a:pPr>
            <a:r>
              <a:rPr lang="it-IT" altLang="it-IT" dirty="0" smtClean="0"/>
              <a:t>Il sostegno finanziario di gruppo</a:t>
            </a:r>
            <a:endParaRPr lang="en-GB" altLang="it-IT" sz="2000" b="1" dirty="0">
              <a:solidFill>
                <a:srgbClr val="11488B"/>
              </a:solidFill>
              <a:effectLst/>
              <a:latin typeface="Calibri" pitchFamily="34" charset="0"/>
            </a:endParaRPr>
          </a:p>
        </p:txBody>
      </p:sp>
      <p:sp>
        <p:nvSpPr>
          <p:cNvPr id="13" name="Segnaposto numero diapositiva 12"/>
          <p:cNvSpPr>
            <a:spLocks noGrp="1"/>
          </p:cNvSpPr>
          <p:nvPr>
            <p:ph type="sldNum" sz="quarter" idx="12"/>
          </p:nvPr>
        </p:nvSpPr>
        <p:spPr/>
        <p:txBody>
          <a:bodyPr/>
          <a:lstStyle/>
          <a:p>
            <a:fld id="{78F901CF-713E-43DF-885E-EB481889573F}" type="slidenum">
              <a:rPr lang="it-IT" smtClean="0"/>
              <a:t>23</a:t>
            </a:fld>
            <a:endParaRPr lang="it-IT"/>
          </a:p>
        </p:txBody>
      </p:sp>
      <p:sp>
        <p:nvSpPr>
          <p:cNvPr id="15" name="Rectangle 5"/>
          <p:cNvSpPr/>
          <p:nvPr/>
        </p:nvSpPr>
        <p:spPr>
          <a:xfrm>
            <a:off x="683568" y="1442369"/>
            <a:ext cx="1800200" cy="695833"/>
          </a:xfrm>
          <a:prstGeom prst="rect">
            <a:avLst/>
          </a:prstGeom>
          <a:solidFill>
            <a:srgbClr val="D9E9F7"/>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C00000"/>
                </a:solidFill>
                <a:latin typeface="Calibri" panose="020F0502020204030204" pitchFamily="34" charset="0"/>
              </a:rPr>
              <a:t>Accordo di gruppo</a:t>
            </a:r>
            <a:endParaRPr lang="it-IT" sz="1500" b="1" dirty="0">
              <a:solidFill>
                <a:srgbClr val="C00000"/>
              </a:solidFill>
              <a:latin typeface="Calibri" panose="020F0502020204030204" pitchFamily="34" charset="0"/>
            </a:endParaRPr>
          </a:p>
        </p:txBody>
      </p:sp>
      <p:sp>
        <p:nvSpPr>
          <p:cNvPr id="16" name="Rectangle 5"/>
          <p:cNvSpPr/>
          <p:nvPr/>
        </p:nvSpPr>
        <p:spPr>
          <a:xfrm>
            <a:off x="753320" y="3631877"/>
            <a:ext cx="1800200" cy="695833"/>
          </a:xfrm>
          <a:prstGeom prst="rect">
            <a:avLst/>
          </a:prstGeom>
          <a:solidFill>
            <a:srgbClr val="D9E9F7"/>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C00000"/>
                </a:solidFill>
                <a:latin typeface="Calibri" panose="020F0502020204030204" pitchFamily="34" charset="0"/>
              </a:rPr>
              <a:t>Approvazione</a:t>
            </a:r>
            <a:endParaRPr lang="it-IT" sz="1500" b="1" dirty="0">
              <a:solidFill>
                <a:srgbClr val="C00000"/>
              </a:solidFill>
              <a:latin typeface="Calibri" panose="020F0502020204030204" pitchFamily="34" charset="0"/>
            </a:endParaRPr>
          </a:p>
        </p:txBody>
      </p:sp>
      <p:sp>
        <p:nvSpPr>
          <p:cNvPr id="17" name="Rectangle 5"/>
          <p:cNvSpPr/>
          <p:nvPr/>
        </p:nvSpPr>
        <p:spPr>
          <a:xfrm>
            <a:off x="753320" y="5043977"/>
            <a:ext cx="1800200" cy="695833"/>
          </a:xfrm>
          <a:prstGeom prst="rect">
            <a:avLst/>
          </a:prstGeom>
          <a:solidFill>
            <a:srgbClr val="D9E9F7"/>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C00000"/>
                </a:solidFill>
                <a:latin typeface="Calibri" panose="020F0502020204030204" pitchFamily="34" charset="0"/>
              </a:rPr>
              <a:t>Condizioni per il sostegno</a:t>
            </a:r>
            <a:endParaRPr lang="it-IT" sz="1500" b="1" dirty="0">
              <a:solidFill>
                <a:srgbClr val="C00000"/>
              </a:solidFill>
              <a:latin typeface="Calibri" panose="020F0502020204030204" pitchFamily="34" charset="0"/>
            </a:endParaRPr>
          </a:p>
        </p:txBody>
      </p:sp>
      <p:sp>
        <p:nvSpPr>
          <p:cNvPr id="2" name="TextBox 1"/>
          <p:cNvSpPr txBox="1"/>
          <p:nvPr/>
        </p:nvSpPr>
        <p:spPr>
          <a:xfrm>
            <a:off x="2553520" y="1370361"/>
            <a:ext cx="6518472" cy="2139047"/>
          </a:xfrm>
          <a:prstGeom prst="rect">
            <a:avLst/>
          </a:prstGeom>
          <a:noFill/>
        </p:spPr>
        <p:txBody>
          <a:bodyPr wrap="square" rtlCol="0">
            <a:spAutoFit/>
          </a:bodyPr>
          <a:lstStyle/>
          <a:p>
            <a:r>
              <a:rPr lang="it-IT" sz="1500" dirty="0" smtClean="0">
                <a:solidFill>
                  <a:srgbClr val="002060"/>
                </a:solidFill>
                <a:latin typeface="Calibri" panose="020F0502020204030204" pitchFamily="34" charset="0"/>
              </a:rPr>
              <a:t>Una banca italiana o una capogruppo, le società italiane ed estere del gruppo e le altre società incluse nella vigilanza </a:t>
            </a:r>
            <a:r>
              <a:rPr lang="it-IT" sz="1500" dirty="0">
                <a:solidFill>
                  <a:srgbClr val="002060"/>
                </a:solidFill>
                <a:latin typeface="Calibri" panose="020F0502020204030204" pitchFamily="34" charset="0"/>
              </a:rPr>
              <a:t>consolidata </a:t>
            </a:r>
            <a:r>
              <a:rPr lang="it-IT" sz="1400" dirty="0">
                <a:solidFill>
                  <a:srgbClr val="002060"/>
                </a:solidFill>
                <a:latin typeface="Calibri" panose="020F0502020204030204" pitchFamily="34" charset="0"/>
              </a:rPr>
              <a:t>(società bancarie, finanziarie e strumentali non comprese in un gruppo bancario, ma controllate dalla persona fisica o giuridica che controlla un gruppo bancario ovvero una singola banca)</a:t>
            </a:r>
            <a:r>
              <a:rPr lang="it-IT" sz="1500" dirty="0">
                <a:solidFill>
                  <a:srgbClr val="002060"/>
                </a:solidFill>
                <a:latin typeface="Calibri" panose="020F0502020204030204" pitchFamily="34" charset="0"/>
              </a:rPr>
              <a:t> </a:t>
            </a:r>
            <a:r>
              <a:rPr lang="it-IT" sz="1500" dirty="0" smtClean="0">
                <a:solidFill>
                  <a:srgbClr val="002060"/>
                </a:solidFill>
                <a:latin typeface="Calibri" panose="020F0502020204030204" pitchFamily="34" charset="0"/>
              </a:rPr>
              <a:t>possono </a:t>
            </a:r>
            <a:r>
              <a:rPr lang="it-IT" sz="1500" dirty="0">
                <a:solidFill>
                  <a:srgbClr val="002060"/>
                </a:solidFill>
                <a:latin typeface="Calibri" panose="020F0502020204030204" pitchFamily="34" charset="0"/>
              </a:rPr>
              <a:t>concludere un accordo per fornirsi </a:t>
            </a:r>
            <a:r>
              <a:rPr lang="it-IT" sz="1500" dirty="0" smtClean="0">
                <a:solidFill>
                  <a:srgbClr val="002060"/>
                </a:solidFill>
                <a:latin typeface="Calibri" panose="020F0502020204030204" pitchFamily="34" charset="0"/>
              </a:rPr>
              <a:t>sostegno finanziario, qualora si realizzino i </a:t>
            </a:r>
            <a:r>
              <a:rPr lang="it-IT" sz="1500" u="sng" dirty="0" smtClean="0">
                <a:solidFill>
                  <a:srgbClr val="002060"/>
                </a:solidFill>
                <a:latin typeface="Calibri" panose="020F0502020204030204" pitchFamily="34" charset="0"/>
              </a:rPr>
              <a:t>presupposti di un intervento </a:t>
            </a:r>
            <a:r>
              <a:rPr lang="it-IT" sz="1500" u="sng" dirty="0">
                <a:solidFill>
                  <a:srgbClr val="002060"/>
                </a:solidFill>
                <a:latin typeface="Calibri" panose="020F0502020204030204" pitchFamily="34" charset="0"/>
              </a:rPr>
              <a:t>precoce</a:t>
            </a:r>
            <a:r>
              <a:rPr lang="it-IT" sz="1500" dirty="0">
                <a:solidFill>
                  <a:srgbClr val="002060"/>
                </a:solidFill>
                <a:latin typeface="Calibri" panose="020F0502020204030204" pitchFamily="34" charset="0"/>
              </a:rPr>
              <a:t>. </a:t>
            </a:r>
            <a:endParaRPr lang="it-IT" sz="1500" dirty="0" smtClean="0">
              <a:solidFill>
                <a:srgbClr val="002060"/>
              </a:solidFill>
              <a:latin typeface="Calibri" panose="020F0502020204030204" pitchFamily="34" charset="0"/>
            </a:endParaRPr>
          </a:p>
          <a:p>
            <a:pPr marL="185738" indent="-185738">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Il sostegno finanziario </a:t>
            </a:r>
            <a:r>
              <a:rPr lang="it-IT" sz="1500" dirty="0">
                <a:solidFill>
                  <a:srgbClr val="002060"/>
                </a:solidFill>
                <a:latin typeface="Calibri" panose="020F0502020204030204" pitchFamily="34" charset="0"/>
              </a:rPr>
              <a:t>può essere concesso </a:t>
            </a:r>
            <a:r>
              <a:rPr lang="it-IT" sz="1500" dirty="0" smtClean="0">
                <a:solidFill>
                  <a:srgbClr val="002060"/>
                </a:solidFill>
                <a:latin typeface="Calibri" panose="020F0502020204030204" pitchFamily="34" charset="0"/>
              </a:rPr>
              <a:t>in forma </a:t>
            </a:r>
            <a:r>
              <a:rPr lang="it-IT" sz="1500" dirty="0">
                <a:solidFill>
                  <a:srgbClr val="002060"/>
                </a:solidFill>
                <a:latin typeface="Calibri" panose="020F0502020204030204" pitchFamily="34" charset="0"/>
              </a:rPr>
              <a:t>di </a:t>
            </a:r>
            <a:r>
              <a:rPr lang="it-IT" sz="1500" dirty="0" smtClean="0">
                <a:solidFill>
                  <a:srgbClr val="002060"/>
                </a:solidFill>
                <a:latin typeface="Calibri" panose="020F0502020204030204" pitchFamily="34" charset="0"/>
              </a:rPr>
              <a:t>finanziamento</a:t>
            </a:r>
            <a:r>
              <a:rPr lang="it-IT" sz="1500" dirty="0">
                <a:solidFill>
                  <a:srgbClr val="002060"/>
                </a:solidFill>
                <a:latin typeface="Calibri" panose="020F0502020204030204" pitchFamily="34" charset="0"/>
              </a:rPr>
              <a:t>, di prestazione di garanzia o </a:t>
            </a:r>
            <a:r>
              <a:rPr lang="it-IT" sz="1500" dirty="0" smtClean="0">
                <a:solidFill>
                  <a:srgbClr val="002060"/>
                </a:solidFill>
                <a:latin typeface="Calibri" panose="020F0502020204030204" pitchFamily="34" charset="0"/>
              </a:rPr>
              <a:t>mediante la </a:t>
            </a:r>
            <a:r>
              <a:rPr lang="it-IT" sz="1500" dirty="0">
                <a:solidFill>
                  <a:srgbClr val="002060"/>
                </a:solidFill>
                <a:latin typeface="Calibri" panose="020F0502020204030204" pitchFamily="34" charset="0"/>
              </a:rPr>
              <a:t>messa a disposizione di beni o attività da </a:t>
            </a:r>
            <a:r>
              <a:rPr lang="it-IT" sz="1500" dirty="0" smtClean="0">
                <a:solidFill>
                  <a:srgbClr val="002060"/>
                </a:solidFill>
                <a:latin typeface="Calibri" panose="020F0502020204030204" pitchFamily="34" charset="0"/>
              </a:rPr>
              <a:t>utilizzare come </a:t>
            </a:r>
            <a:r>
              <a:rPr lang="it-IT" sz="1500" dirty="0">
                <a:solidFill>
                  <a:srgbClr val="002060"/>
                </a:solidFill>
                <a:latin typeface="Calibri" panose="020F0502020204030204" pitchFamily="34" charset="0"/>
              </a:rPr>
              <a:t>garanzia reale o </a:t>
            </a:r>
            <a:r>
              <a:rPr lang="it-IT" sz="1500" dirty="0" smtClean="0">
                <a:solidFill>
                  <a:srgbClr val="002060"/>
                </a:solidFill>
                <a:latin typeface="Calibri" panose="020F0502020204030204" pitchFamily="34" charset="0"/>
              </a:rPr>
              <a:t>finanziaria (o combinazione di tali forme).</a:t>
            </a:r>
            <a:endParaRPr lang="en-GB" sz="1500" dirty="0">
              <a:solidFill>
                <a:srgbClr val="002060"/>
              </a:solidFill>
              <a:latin typeface="Calibri" panose="020F0502020204030204" pitchFamily="34" charset="0"/>
            </a:endParaRPr>
          </a:p>
        </p:txBody>
      </p:sp>
      <p:cxnSp>
        <p:nvCxnSpPr>
          <p:cNvPr id="4" name="Straight Connector 3"/>
          <p:cNvCxnSpPr/>
          <p:nvPr/>
        </p:nvCxnSpPr>
        <p:spPr>
          <a:xfrm>
            <a:off x="1187624" y="3504725"/>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24" y="4895687"/>
            <a:ext cx="7704856"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1"/>
          <p:cNvSpPr txBox="1"/>
          <p:nvPr/>
        </p:nvSpPr>
        <p:spPr>
          <a:xfrm>
            <a:off x="2699792" y="3571158"/>
            <a:ext cx="6374482" cy="1284967"/>
          </a:xfrm>
          <a:prstGeom prst="rect">
            <a:avLst/>
          </a:prstGeom>
          <a:noFill/>
        </p:spPr>
        <p:txBody>
          <a:bodyPr wrap="square" rtlCol="0">
            <a:spAutoFit/>
          </a:bodyPr>
          <a:lstStyle/>
          <a:p>
            <a:pPr marL="185738" indent="-185738">
              <a:spcAft>
                <a:spcPts val="300"/>
              </a:spcAft>
              <a:buClr>
                <a:schemeClr val="bg1">
                  <a:lumMod val="50000"/>
                </a:schemeClr>
              </a:buClr>
              <a:buFont typeface="Wingdings" panose="05000000000000000000" pitchFamily="2" charset="2"/>
              <a:buChar char="§"/>
            </a:pPr>
            <a:r>
              <a:rPr lang="it-IT" sz="1500" dirty="0">
                <a:solidFill>
                  <a:srgbClr val="002060"/>
                </a:solidFill>
                <a:latin typeface="Calibri" panose="020F0502020204030204" pitchFamily="34" charset="0"/>
              </a:rPr>
              <a:t>Il progetto di accordo è </a:t>
            </a:r>
            <a:r>
              <a:rPr lang="it-IT" sz="1500" dirty="0" smtClean="0">
                <a:solidFill>
                  <a:srgbClr val="002060"/>
                </a:solidFill>
                <a:latin typeface="Calibri" panose="020F0502020204030204" pitchFamily="34" charset="0"/>
              </a:rPr>
              <a:t>autorizzato dalla </a:t>
            </a:r>
            <a:r>
              <a:rPr lang="it-IT" sz="1500" u="sng" dirty="0" smtClean="0">
                <a:solidFill>
                  <a:srgbClr val="002060"/>
                </a:solidFill>
                <a:latin typeface="Calibri" panose="020F0502020204030204" pitchFamily="34" charset="0"/>
              </a:rPr>
              <a:t>Banca </a:t>
            </a:r>
            <a:r>
              <a:rPr lang="it-IT" sz="1500" u="sng" dirty="0">
                <a:solidFill>
                  <a:srgbClr val="002060"/>
                </a:solidFill>
                <a:latin typeface="Calibri" panose="020F0502020204030204" pitchFamily="34" charset="0"/>
              </a:rPr>
              <a:t>d’Italia</a:t>
            </a:r>
            <a:r>
              <a:rPr lang="it-IT" sz="1500" dirty="0" smtClean="0">
                <a:solidFill>
                  <a:srgbClr val="002060"/>
                </a:solidFill>
                <a:latin typeface="Calibri" panose="020F0502020204030204" pitchFamily="34" charset="0"/>
              </a:rPr>
              <a:t>, congiuntamente con </a:t>
            </a:r>
            <a:r>
              <a:rPr lang="it-IT" sz="1500" dirty="0">
                <a:solidFill>
                  <a:srgbClr val="002060"/>
                </a:solidFill>
                <a:latin typeface="Calibri" panose="020F0502020204030204" pitchFamily="34" charset="0"/>
              </a:rPr>
              <a:t>le altre autorità competenti sulle </a:t>
            </a:r>
            <a:r>
              <a:rPr lang="it-IT" sz="1500" dirty="0" smtClean="0">
                <a:solidFill>
                  <a:srgbClr val="002060"/>
                </a:solidFill>
                <a:latin typeface="Calibri" panose="020F0502020204030204" pitchFamily="34" charset="0"/>
              </a:rPr>
              <a:t>banche comunitarie aderenti all’accordo.</a:t>
            </a:r>
          </a:p>
          <a:p>
            <a:pPr marL="185738" indent="-185738">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In seguito all’autorizzazione, il progetto di accordo è </a:t>
            </a:r>
            <a:r>
              <a:rPr lang="it-IT" sz="1500" dirty="0">
                <a:solidFill>
                  <a:srgbClr val="002060"/>
                </a:solidFill>
                <a:latin typeface="Calibri" panose="020F0502020204030204" pitchFamily="34" charset="0"/>
              </a:rPr>
              <a:t>sottoposto </a:t>
            </a:r>
            <a:r>
              <a:rPr lang="it-IT" sz="1500" dirty="0" smtClean="0">
                <a:solidFill>
                  <a:srgbClr val="002060"/>
                </a:solidFill>
                <a:latin typeface="Calibri" panose="020F0502020204030204" pitchFamily="34" charset="0"/>
              </a:rPr>
              <a:t>all’approvazione dell’</a:t>
            </a:r>
            <a:r>
              <a:rPr lang="it-IT" sz="1500" u="sng" dirty="0" smtClean="0">
                <a:solidFill>
                  <a:srgbClr val="002060"/>
                </a:solidFill>
                <a:latin typeface="Calibri" panose="020F0502020204030204" pitchFamily="34" charset="0"/>
              </a:rPr>
              <a:t>assemblea </a:t>
            </a:r>
            <a:r>
              <a:rPr lang="it-IT" sz="1500" u="sng" dirty="0">
                <a:solidFill>
                  <a:srgbClr val="002060"/>
                </a:solidFill>
                <a:latin typeface="Calibri" panose="020F0502020204030204" pitchFamily="34" charset="0"/>
              </a:rPr>
              <a:t>straordinaria </a:t>
            </a:r>
            <a:r>
              <a:rPr lang="it-IT" sz="1500" dirty="0">
                <a:solidFill>
                  <a:srgbClr val="002060"/>
                </a:solidFill>
                <a:latin typeface="Calibri" panose="020F0502020204030204" pitchFamily="34" charset="0"/>
              </a:rPr>
              <a:t>dei soci di ciascuna </a:t>
            </a:r>
            <a:r>
              <a:rPr lang="it-IT" sz="1500" dirty="0" smtClean="0">
                <a:solidFill>
                  <a:srgbClr val="002060"/>
                </a:solidFill>
                <a:latin typeface="Calibri" panose="020F0502020204030204" pitchFamily="34" charset="0"/>
              </a:rPr>
              <a:t>società del </a:t>
            </a:r>
            <a:r>
              <a:rPr lang="it-IT" sz="1500" dirty="0">
                <a:solidFill>
                  <a:srgbClr val="002060"/>
                </a:solidFill>
                <a:latin typeface="Calibri" panose="020F0502020204030204" pitchFamily="34" charset="0"/>
              </a:rPr>
              <a:t>gruppo che </a:t>
            </a:r>
            <a:r>
              <a:rPr lang="it-IT" sz="1500" dirty="0" smtClean="0">
                <a:solidFill>
                  <a:srgbClr val="002060"/>
                </a:solidFill>
                <a:latin typeface="Calibri" panose="020F0502020204030204" pitchFamily="34" charset="0"/>
              </a:rPr>
              <a:t>vi aderisce.</a:t>
            </a:r>
            <a:endParaRPr lang="en-GB" sz="1500" dirty="0">
              <a:solidFill>
                <a:srgbClr val="002060"/>
              </a:solidFill>
              <a:latin typeface="Calibri" panose="020F0502020204030204" pitchFamily="34" charset="0"/>
            </a:endParaRPr>
          </a:p>
        </p:txBody>
      </p:sp>
      <p:sp>
        <p:nvSpPr>
          <p:cNvPr id="31" name="TextBox 1"/>
          <p:cNvSpPr txBox="1"/>
          <p:nvPr/>
        </p:nvSpPr>
        <p:spPr>
          <a:xfrm>
            <a:off x="2699792" y="4981831"/>
            <a:ext cx="6444208" cy="1669688"/>
          </a:xfrm>
          <a:prstGeom prst="rect">
            <a:avLst/>
          </a:prstGeom>
          <a:noFill/>
        </p:spPr>
        <p:txBody>
          <a:bodyPr wrap="square" rtlCol="0">
            <a:spAutoFit/>
          </a:bodyPr>
          <a:lstStyle/>
          <a:p>
            <a:pPr>
              <a:spcAft>
                <a:spcPts val="300"/>
              </a:spcAft>
              <a:buClr>
                <a:schemeClr val="bg1">
                  <a:lumMod val="50000"/>
                </a:schemeClr>
              </a:buClr>
            </a:pPr>
            <a:r>
              <a:rPr lang="it-IT" sz="1500" dirty="0" smtClean="0">
                <a:solidFill>
                  <a:srgbClr val="002060"/>
                </a:solidFill>
                <a:latin typeface="Calibri" panose="020F0502020204030204" pitchFamily="34" charset="0"/>
              </a:rPr>
              <a:t>Il sostegno finanziario di gruppo è concesso se:</a:t>
            </a:r>
          </a:p>
          <a:p>
            <a:pPr marL="285750" indent="-285750">
              <a:spcAft>
                <a:spcPts val="300"/>
              </a:spcAft>
              <a:buClr>
                <a:schemeClr val="bg1">
                  <a:lumMod val="50000"/>
                </a:schemeClr>
              </a:buClr>
              <a:buFont typeface="Wingdings" panose="05000000000000000000" pitchFamily="2" charset="2"/>
              <a:buChar char="§"/>
            </a:pPr>
            <a:r>
              <a:rPr lang="it-IT" sz="1500" u="sng" dirty="0" smtClean="0">
                <a:solidFill>
                  <a:srgbClr val="002060"/>
                </a:solidFill>
                <a:latin typeface="Calibri" panose="020F0502020204030204" pitchFamily="34" charset="0"/>
              </a:rPr>
              <a:t>pone </a:t>
            </a:r>
            <a:r>
              <a:rPr lang="it-IT" sz="1500" u="sng" dirty="0">
                <a:solidFill>
                  <a:srgbClr val="002060"/>
                </a:solidFill>
                <a:latin typeface="Calibri" panose="020F0502020204030204" pitchFamily="34" charset="0"/>
              </a:rPr>
              <a:t>sostanziale rimedio </a:t>
            </a:r>
            <a:r>
              <a:rPr lang="it-IT" sz="1500" dirty="0">
                <a:solidFill>
                  <a:srgbClr val="002060"/>
                </a:solidFill>
                <a:latin typeface="Calibri" panose="020F0502020204030204" pitchFamily="34" charset="0"/>
              </a:rPr>
              <a:t>alle </a:t>
            </a:r>
            <a:r>
              <a:rPr lang="it-IT" sz="1500" dirty="0" smtClean="0">
                <a:solidFill>
                  <a:srgbClr val="002060"/>
                </a:solidFill>
                <a:latin typeface="Calibri" panose="020F0502020204030204" pitchFamily="34" charset="0"/>
              </a:rPr>
              <a:t>difficoltà finanziarie </a:t>
            </a:r>
            <a:r>
              <a:rPr lang="it-IT" sz="1500" dirty="0">
                <a:solidFill>
                  <a:srgbClr val="002060"/>
                </a:solidFill>
                <a:latin typeface="Calibri" panose="020F0502020204030204" pitchFamily="34" charset="0"/>
              </a:rPr>
              <a:t>del </a:t>
            </a:r>
            <a:r>
              <a:rPr lang="it-IT" sz="1500" dirty="0" smtClean="0">
                <a:solidFill>
                  <a:srgbClr val="002060"/>
                </a:solidFill>
                <a:latin typeface="Calibri" panose="020F0502020204030204" pitchFamily="34" charset="0"/>
              </a:rPr>
              <a:t>beneficiario;</a:t>
            </a:r>
          </a:p>
          <a:p>
            <a:pPr marL="285750" indent="-285750">
              <a:spcAft>
                <a:spcPts val="300"/>
              </a:spcAft>
              <a:buClr>
                <a:schemeClr val="bg1">
                  <a:lumMod val="50000"/>
                </a:schemeClr>
              </a:buClr>
              <a:buFont typeface="Wingdings" panose="05000000000000000000" pitchFamily="2" charset="2"/>
              <a:buChar char="§"/>
            </a:pPr>
            <a:r>
              <a:rPr lang="it-IT" sz="1500" u="sng" dirty="0" smtClean="0">
                <a:solidFill>
                  <a:srgbClr val="002060"/>
                </a:solidFill>
                <a:latin typeface="Calibri" panose="020F0502020204030204" pitchFamily="34" charset="0"/>
              </a:rPr>
              <a:t>ripristina </a:t>
            </a:r>
            <a:r>
              <a:rPr lang="it-IT" sz="1500" u="sng" dirty="0">
                <a:solidFill>
                  <a:srgbClr val="002060"/>
                </a:solidFill>
                <a:latin typeface="Calibri" panose="020F0502020204030204" pitchFamily="34" charset="0"/>
              </a:rPr>
              <a:t>la stabilità </a:t>
            </a:r>
            <a:r>
              <a:rPr lang="it-IT" sz="1500" u="sng" dirty="0" smtClean="0">
                <a:solidFill>
                  <a:srgbClr val="002060"/>
                </a:solidFill>
                <a:latin typeface="Calibri" panose="020F0502020204030204" pitchFamily="34" charset="0"/>
              </a:rPr>
              <a:t>finanziaria </a:t>
            </a:r>
            <a:r>
              <a:rPr lang="it-IT" sz="1500" dirty="0">
                <a:solidFill>
                  <a:srgbClr val="002060"/>
                </a:solidFill>
                <a:latin typeface="Calibri" panose="020F0502020204030204" pitchFamily="34" charset="0"/>
              </a:rPr>
              <a:t>del </a:t>
            </a:r>
            <a:r>
              <a:rPr lang="it-IT" sz="1500" dirty="0" smtClean="0">
                <a:solidFill>
                  <a:srgbClr val="002060"/>
                </a:solidFill>
                <a:latin typeface="Calibri" panose="020F0502020204030204" pitchFamily="34" charset="0"/>
              </a:rPr>
              <a:t>gruppo o </a:t>
            </a:r>
            <a:r>
              <a:rPr lang="it-IT" sz="1500" dirty="0">
                <a:solidFill>
                  <a:srgbClr val="002060"/>
                </a:solidFill>
                <a:latin typeface="Calibri" panose="020F0502020204030204" pitchFamily="34" charset="0"/>
              </a:rPr>
              <a:t>di una delle società del </a:t>
            </a:r>
            <a:r>
              <a:rPr lang="it-IT" sz="1500" dirty="0" smtClean="0">
                <a:solidFill>
                  <a:srgbClr val="002060"/>
                </a:solidFill>
                <a:latin typeface="Calibri" panose="020F0502020204030204" pitchFamily="34" charset="0"/>
              </a:rPr>
              <a:t>gruppo;</a:t>
            </a:r>
          </a:p>
          <a:p>
            <a:pPr marL="285750" indent="-285750">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non mette </a:t>
            </a:r>
            <a:r>
              <a:rPr lang="it-IT" sz="1500" dirty="0">
                <a:solidFill>
                  <a:srgbClr val="002060"/>
                </a:solidFill>
                <a:latin typeface="Calibri" panose="020F0502020204030204" pitchFamily="34" charset="0"/>
              </a:rPr>
              <a:t>a repentaglio la </a:t>
            </a:r>
            <a:r>
              <a:rPr lang="it-IT" sz="1500" u="sng" dirty="0" smtClean="0">
                <a:solidFill>
                  <a:srgbClr val="002060"/>
                </a:solidFill>
                <a:latin typeface="Calibri" panose="020F0502020204030204" pitchFamily="34" charset="0"/>
              </a:rPr>
              <a:t>liquidità</a:t>
            </a:r>
            <a:r>
              <a:rPr lang="it-IT" sz="1500" dirty="0" smtClean="0">
                <a:solidFill>
                  <a:srgbClr val="002060"/>
                </a:solidFill>
                <a:latin typeface="Calibri" panose="020F0502020204030204" pitchFamily="34" charset="0"/>
              </a:rPr>
              <a:t> di chi lo fornisce;</a:t>
            </a:r>
          </a:p>
          <a:p>
            <a:pPr marL="285750" indent="-285750">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non minaccia la </a:t>
            </a:r>
            <a:r>
              <a:rPr lang="it-IT" sz="1500" u="sng" dirty="0">
                <a:solidFill>
                  <a:srgbClr val="002060"/>
                </a:solidFill>
                <a:latin typeface="Calibri" panose="020F0502020204030204" pitchFamily="34" charset="0"/>
              </a:rPr>
              <a:t>stabilità del sistema </a:t>
            </a:r>
            <a:r>
              <a:rPr lang="it-IT" sz="1500" dirty="0" smtClean="0">
                <a:solidFill>
                  <a:srgbClr val="002060"/>
                </a:solidFill>
                <a:latin typeface="Calibri" panose="020F0502020204030204" pitchFamily="34" charset="0"/>
              </a:rPr>
              <a:t>finanziario;</a:t>
            </a:r>
          </a:p>
          <a:p>
            <a:pPr marL="285750" indent="-285750">
              <a:spcAft>
                <a:spcPts val="300"/>
              </a:spcAft>
              <a:buClr>
                <a:schemeClr val="bg1">
                  <a:lumMod val="50000"/>
                </a:schemeClr>
              </a:buClr>
              <a:buFont typeface="Wingdings" panose="05000000000000000000" pitchFamily="2" charset="2"/>
              <a:buChar char="§"/>
            </a:pPr>
            <a:r>
              <a:rPr lang="it-IT" sz="1500" dirty="0" smtClean="0">
                <a:solidFill>
                  <a:srgbClr val="002060"/>
                </a:solidFill>
                <a:latin typeface="Calibri" panose="020F0502020204030204" pitchFamily="34" charset="0"/>
              </a:rPr>
              <a:t>Non pregiudica </a:t>
            </a:r>
            <a:r>
              <a:rPr lang="it-IT" sz="1500" dirty="0">
                <a:solidFill>
                  <a:srgbClr val="002060"/>
                </a:solidFill>
                <a:latin typeface="Calibri" panose="020F0502020204030204" pitchFamily="34" charset="0"/>
              </a:rPr>
              <a:t>la r</a:t>
            </a:r>
            <a:r>
              <a:rPr lang="it-IT" sz="1500" u="sng" dirty="0">
                <a:solidFill>
                  <a:srgbClr val="002060"/>
                </a:solidFill>
                <a:latin typeface="Calibri" panose="020F0502020204030204" pitchFamily="34" charset="0"/>
              </a:rPr>
              <a:t>isolvibilità</a:t>
            </a:r>
            <a:r>
              <a:rPr lang="it-IT" sz="1500" dirty="0">
                <a:solidFill>
                  <a:srgbClr val="002060"/>
                </a:solidFill>
                <a:latin typeface="Calibri" panose="020F0502020204030204" pitchFamily="34" charset="0"/>
              </a:rPr>
              <a:t> della società del gruppo che </a:t>
            </a:r>
            <a:r>
              <a:rPr lang="it-IT" sz="1500" dirty="0" smtClean="0">
                <a:solidFill>
                  <a:srgbClr val="002060"/>
                </a:solidFill>
                <a:latin typeface="Calibri" panose="020F0502020204030204" pitchFamily="34" charset="0"/>
              </a:rPr>
              <a:t>lo fornisce</a:t>
            </a:r>
            <a:r>
              <a:rPr lang="it-IT" sz="1500" dirty="0">
                <a:solidFill>
                  <a:srgbClr val="002060"/>
                </a:solidFill>
                <a:latin typeface="Calibri" panose="020F0502020204030204" pitchFamily="34" charset="0"/>
              </a:rPr>
              <a:t>.</a:t>
            </a:r>
          </a:p>
        </p:txBody>
      </p:sp>
    </p:spTree>
    <p:extLst>
      <p:ext uri="{BB962C8B-B14F-4D97-AF65-F5344CB8AC3E}">
        <p14:creationId xmlns:p14="http://schemas.microsoft.com/office/powerpoint/2010/main" val="1973879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24</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206113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207913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12568"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500" b="1" dirty="0" smtClean="0">
              <a:solidFill>
                <a:srgbClr val="C00000"/>
              </a:solidFill>
              <a:latin typeface="Calibri" panose="020F0502020204030204" pitchFamily="34" charset="0"/>
            </a:endParaRPr>
          </a:p>
          <a:p>
            <a:pPr algn="ctr">
              <a:spcBef>
                <a:spcPts val="600"/>
              </a:spcBef>
            </a:pPr>
            <a:r>
              <a:rPr lang="it-IT" sz="1400" b="1" dirty="0" smtClean="0">
                <a:solidFill>
                  <a:srgbClr val="C00000"/>
                </a:solidFill>
                <a:latin typeface="Calibri" panose="020F0502020204030204" pitchFamily="34" charset="0"/>
              </a:rPr>
              <a:t>Chi </a:t>
            </a:r>
            <a:r>
              <a:rPr lang="it-IT" sz="1400" b="1" dirty="0">
                <a:solidFill>
                  <a:srgbClr val="C00000"/>
                </a:solidFill>
                <a:latin typeface="Calibri" panose="020F0502020204030204" pitchFamily="34" charset="0"/>
              </a:rPr>
              <a:t>lo redige?</a:t>
            </a: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25" name="CasellaDiTesto 1"/>
          <p:cNvSpPr txBox="1"/>
          <p:nvPr/>
        </p:nvSpPr>
        <p:spPr>
          <a:xfrm>
            <a:off x="3851920" y="2138124"/>
            <a:ext cx="2304256" cy="2369880"/>
          </a:xfrm>
          <a:prstGeom prst="rect">
            <a:avLst/>
          </a:prstGeom>
          <a:noFill/>
        </p:spPr>
        <p:txBody>
          <a:bodyPr wrap="square" rtlCol="0">
            <a:spAutoFit/>
          </a:bodyPr>
          <a:lstStyle/>
          <a:p>
            <a:pPr>
              <a:spcAft>
                <a:spcPts val="600"/>
              </a:spcAft>
            </a:pPr>
            <a:r>
              <a:rPr lang="it-IT" sz="1300" b="1" dirty="0" smtClean="0">
                <a:solidFill>
                  <a:srgbClr val="002060"/>
                </a:solidFill>
                <a:latin typeface="Calibri" panose="020F0502020204030204" pitchFamily="34" charset="0"/>
              </a:rPr>
              <a:t>Individuale</a:t>
            </a: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La </a:t>
            </a:r>
            <a:r>
              <a:rPr lang="it-IT" sz="1300" u="sng" dirty="0">
                <a:solidFill>
                  <a:srgbClr val="002060"/>
                </a:solidFill>
                <a:latin typeface="Calibri" panose="020F0502020204030204" pitchFamily="34" charset="0"/>
              </a:rPr>
              <a:t>Banca </a:t>
            </a:r>
            <a:r>
              <a:rPr lang="it-IT" sz="1300" u="sng" dirty="0" smtClean="0">
                <a:solidFill>
                  <a:srgbClr val="002060"/>
                </a:solidFill>
                <a:latin typeface="Calibri" panose="020F0502020204030204" pitchFamily="34" charset="0"/>
              </a:rPr>
              <a:t>d’Italia</a:t>
            </a:r>
            <a:r>
              <a:rPr lang="it-IT" sz="1300" dirty="0" smtClean="0">
                <a:solidFill>
                  <a:srgbClr val="002060"/>
                </a:solidFill>
                <a:latin typeface="Calibri" panose="020F0502020204030204" pitchFamily="34" charset="0"/>
              </a:rPr>
              <a:t>, </a:t>
            </a:r>
            <a:r>
              <a:rPr lang="it-IT" sz="1300" dirty="0">
                <a:solidFill>
                  <a:srgbClr val="002060"/>
                </a:solidFill>
                <a:latin typeface="Calibri" panose="020F0502020204030204" pitchFamily="34" charset="0"/>
              </a:rPr>
              <a:t>sentita la </a:t>
            </a:r>
            <a:r>
              <a:rPr lang="it-IT" sz="1300" dirty="0" smtClean="0">
                <a:solidFill>
                  <a:srgbClr val="002060"/>
                </a:solidFill>
                <a:latin typeface="Calibri" panose="020F0502020204030204" pitchFamily="34" charset="0"/>
              </a:rPr>
              <a:t>BCE se è </a:t>
            </a:r>
            <a:r>
              <a:rPr lang="it-IT" sz="1300" dirty="0">
                <a:solidFill>
                  <a:srgbClr val="002060"/>
                </a:solidFill>
                <a:latin typeface="Calibri" panose="020F0502020204030204" pitchFamily="34" charset="0"/>
              </a:rPr>
              <a:t>l’autorità competente, </a:t>
            </a:r>
            <a:r>
              <a:rPr lang="it-IT" sz="1300" dirty="0" smtClean="0">
                <a:solidFill>
                  <a:srgbClr val="002060"/>
                </a:solidFill>
                <a:latin typeface="Calibri" panose="020F0502020204030204" pitchFamily="34" charset="0"/>
              </a:rPr>
              <a:t>per </a:t>
            </a:r>
            <a:r>
              <a:rPr lang="it-IT" sz="1300" dirty="0">
                <a:solidFill>
                  <a:srgbClr val="002060"/>
                </a:solidFill>
                <a:latin typeface="Calibri" panose="020F0502020204030204" pitchFamily="34" charset="0"/>
              </a:rPr>
              <a:t>ciascuna banca non sottoposta </a:t>
            </a:r>
            <a:r>
              <a:rPr lang="it-IT" sz="1300" dirty="0" smtClean="0">
                <a:solidFill>
                  <a:srgbClr val="002060"/>
                </a:solidFill>
                <a:latin typeface="Calibri" panose="020F0502020204030204" pitchFamily="34" charset="0"/>
              </a:rPr>
              <a:t>a vigilanza </a:t>
            </a:r>
            <a:r>
              <a:rPr lang="it-IT" sz="1300" dirty="0">
                <a:solidFill>
                  <a:srgbClr val="002060"/>
                </a:solidFill>
                <a:latin typeface="Calibri" panose="020F0502020204030204" pitchFamily="34" charset="0"/>
              </a:rPr>
              <a:t>su base consolidata. </a:t>
            </a: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Sono sentite anche </a:t>
            </a:r>
            <a:r>
              <a:rPr lang="it-IT" sz="1300" dirty="0">
                <a:solidFill>
                  <a:srgbClr val="002060"/>
                </a:solidFill>
                <a:latin typeface="Calibri" panose="020F0502020204030204" pitchFamily="34" charset="0"/>
              </a:rPr>
              <a:t>le autorità di risoluzione </a:t>
            </a:r>
            <a:r>
              <a:rPr lang="it-IT" sz="1300" dirty="0" smtClean="0">
                <a:solidFill>
                  <a:srgbClr val="002060"/>
                </a:solidFill>
                <a:latin typeface="Calibri" panose="020F0502020204030204" pitchFamily="34" charset="0"/>
              </a:rPr>
              <a:t>degli Stati con succursali significative della banca.</a:t>
            </a:r>
            <a:endParaRPr lang="it-IT" sz="1300" dirty="0">
              <a:solidFill>
                <a:srgbClr val="002060"/>
              </a:solidFill>
              <a:latin typeface="Calibri" panose="020F0502020204030204" pitchFamily="34" charset="0"/>
            </a:endParaRPr>
          </a:p>
        </p:txBody>
      </p:sp>
      <p:sp>
        <p:nvSpPr>
          <p:cNvPr id="26" name="CasellaDiTesto 10"/>
          <p:cNvSpPr txBox="1"/>
          <p:nvPr/>
        </p:nvSpPr>
        <p:spPr>
          <a:xfrm>
            <a:off x="6451223" y="2138124"/>
            <a:ext cx="2294274" cy="3170099"/>
          </a:xfrm>
          <a:prstGeom prst="rect">
            <a:avLst/>
          </a:prstGeom>
          <a:noFill/>
        </p:spPr>
        <p:txBody>
          <a:bodyPr wrap="square" rtlCol="0">
            <a:spAutoFit/>
          </a:bodyPr>
          <a:lstStyle/>
          <a:p>
            <a:pPr>
              <a:spcAft>
                <a:spcPts val="600"/>
              </a:spcAft>
            </a:pPr>
            <a:r>
              <a:rPr lang="it-IT" sz="1300" b="1" dirty="0" smtClean="0">
                <a:solidFill>
                  <a:srgbClr val="002060"/>
                </a:solidFill>
                <a:latin typeface="Calibri" panose="020F0502020204030204" pitchFamily="34" charset="0"/>
              </a:rPr>
              <a:t>Gruppo</a:t>
            </a: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La </a:t>
            </a:r>
            <a:r>
              <a:rPr lang="it-IT" sz="1300" u="sng" dirty="0" smtClean="0">
                <a:solidFill>
                  <a:srgbClr val="002060"/>
                </a:solidFill>
                <a:latin typeface="Calibri" panose="020F0502020204030204" pitchFamily="34" charset="0"/>
              </a:rPr>
              <a:t>Banca d’Italia</a:t>
            </a:r>
            <a:r>
              <a:rPr lang="it-IT" sz="1300" dirty="0" smtClean="0">
                <a:solidFill>
                  <a:srgbClr val="002060"/>
                </a:solidFill>
                <a:latin typeface="Calibri" panose="020F0502020204030204" pitchFamily="34" charset="0"/>
              </a:rPr>
              <a:t>, quando è </a:t>
            </a:r>
            <a:r>
              <a:rPr lang="it-IT" sz="1300" dirty="0">
                <a:solidFill>
                  <a:srgbClr val="002060"/>
                </a:solidFill>
                <a:latin typeface="Calibri" panose="020F0502020204030204" pitchFamily="34" charset="0"/>
              </a:rPr>
              <a:t>l’autorità di risoluzione di gruppo. </a:t>
            </a:r>
            <a:endParaRPr lang="it-IT" sz="1300" dirty="0" smtClean="0">
              <a:solidFill>
                <a:srgbClr val="002060"/>
              </a:solidFill>
              <a:latin typeface="Calibri" panose="020F0502020204030204" pitchFamily="34" charset="0"/>
            </a:endParaRP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Sono </a:t>
            </a:r>
            <a:r>
              <a:rPr lang="it-IT" sz="1300" dirty="0">
                <a:solidFill>
                  <a:srgbClr val="002060"/>
                </a:solidFill>
                <a:latin typeface="Calibri" panose="020F0502020204030204" pitchFamily="34" charset="0"/>
              </a:rPr>
              <a:t>sentite </a:t>
            </a:r>
            <a:r>
              <a:rPr lang="it-IT" sz="1300" dirty="0" smtClean="0">
                <a:solidFill>
                  <a:srgbClr val="002060"/>
                </a:solidFill>
                <a:latin typeface="Calibri" panose="020F0502020204030204" pitchFamily="34" charset="0"/>
              </a:rPr>
              <a:t>le autorità </a:t>
            </a:r>
            <a:r>
              <a:rPr lang="it-IT" sz="1300" dirty="0">
                <a:solidFill>
                  <a:srgbClr val="002060"/>
                </a:solidFill>
                <a:latin typeface="Calibri" panose="020F0502020204030204" pitchFamily="34" charset="0"/>
              </a:rPr>
              <a:t>di risoluzione e le </a:t>
            </a:r>
            <a:r>
              <a:rPr lang="it-IT" sz="1300" dirty="0" smtClean="0">
                <a:solidFill>
                  <a:srgbClr val="002060"/>
                </a:solidFill>
                <a:latin typeface="Calibri" panose="020F0502020204030204" pitchFamily="34" charset="0"/>
              </a:rPr>
              <a:t>autorità competenti </a:t>
            </a:r>
            <a:r>
              <a:rPr lang="it-IT" sz="1300" dirty="0">
                <a:solidFill>
                  <a:srgbClr val="002060"/>
                </a:solidFill>
                <a:latin typeface="Calibri" panose="020F0502020204030204" pitchFamily="34" charset="0"/>
              </a:rPr>
              <a:t>degli </a:t>
            </a:r>
            <a:r>
              <a:rPr lang="it-IT" sz="1300" dirty="0" smtClean="0">
                <a:solidFill>
                  <a:srgbClr val="002060"/>
                </a:solidFill>
                <a:latin typeface="Calibri" panose="020F0502020204030204" pitchFamily="34" charset="0"/>
              </a:rPr>
              <a:t>Stati membri </a:t>
            </a:r>
            <a:r>
              <a:rPr lang="it-IT" sz="1300" dirty="0">
                <a:solidFill>
                  <a:srgbClr val="002060"/>
                </a:solidFill>
                <a:latin typeface="Calibri" panose="020F0502020204030204" pitchFamily="34" charset="0"/>
              </a:rPr>
              <a:t>in cui sono </a:t>
            </a:r>
            <a:r>
              <a:rPr lang="it-IT" sz="1300" dirty="0" smtClean="0">
                <a:solidFill>
                  <a:srgbClr val="002060"/>
                </a:solidFill>
                <a:latin typeface="Calibri" panose="020F0502020204030204" pitchFamily="34" charset="0"/>
              </a:rPr>
              <a:t>stabilite succursali significative e </a:t>
            </a:r>
            <a:r>
              <a:rPr lang="it-IT" sz="1300" dirty="0">
                <a:solidFill>
                  <a:srgbClr val="002060"/>
                </a:solidFill>
                <a:latin typeface="Calibri" panose="020F0502020204030204" pitchFamily="34" charset="0"/>
              </a:rPr>
              <a:t>le autorità </a:t>
            </a:r>
            <a:r>
              <a:rPr lang="it-IT" sz="1300" dirty="0" smtClean="0">
                <a:solidFill>
                  <a:srgbClr val="002060"/>
                </a:solidFill>
                <a:latin typeface="Calibri" panose="020F0502020204030204" pitchFamily="34" charset="0"/>
              </a:rPr>
              <a:t>di vigilanza </a:t>
            </a:r>
            <a:r>
              <a:rPr lang="it-IT" sz="1300" dirty="0">
                <a:solidFill>
                  <a:srgbClr val="002060"/>
                </a:solidFill>
                <a:latin typeface="Calibri" panose="020F0502020204030204" pitchFamily="34" charset="0"/>
              </a:rPr>
              <a:t>su base consolidata.</a:t>
            </a:r>
          </a:p>
          <a:p>
            <a:pPr marL="174625" indent="-174625">
              <a:buFont typeface="Wingdings" panose="05000000000000000000" pitchFamily="2" charset="2"/>
              <a:buChar char="§"/>
            </a:pPr>
            <a:r>
              <a:rPr lang="it-IT" sz="1300" dirty="0" smtClean="0">
                <a:solidFill>
                  <a:srgbClr val="002060"/>
                </a:solidFill>
                <a:latin typeface="Calibri" panose="020F0502020204030204" pitchFamily="34" charset="0"/>
              </a:rPr>
              <a:t>Il </a:t>
            </a:r>
            <a:r>
              <a:rPr lang="it-IT" sz="1300" u="sng" dirty="0" smtClean="0">
                <a:solidFill>
                  <a:srgbClr val="002060"/>
                </a:solidFill>
                <a:latin typeface="Calibri" panose="020F0502020204030204" pitchFamily="34" charset="0"/>
              </a:rPr>
              <a:t>collegio di risoluzione</a:t>
            </a:r>
            <a:r>
              <a:rPr lang="it-IT" sz="1300" dirty="0" smtClean="0">
                <a:solidFill>
                  <a:srgbClr val="002060"/>
                </a:solidFill>
                <a:latin typeface="Calibri" panose="020F0502020204030204" pitchFamily="34" charset="0"/>
              </a:rPr>
              <a:t>, quando </a:t>
            </a:r>
            <a:r>
              <a:rPr lang="it-IT" sz="1300" dirty="0">
                <a:solidFill>
                  <a:srgbClr val="002060"/>
                </a:solidFill>
                <a:latin typeface="Calibri" panose="020F0502020204030204" pitchFamily="34" charset="0"/>
              </a:rPr>
              <a:t>il gruppo </a:t>
            </a:r>
            <a:r>
              <a:rPr lang="it-IT" sz="1300" dirty="0" smtClean="0">
                <a:solidFill>
                  <a:srgbClr val="002060"/>
                </a:solidFill>
                <a:latin typeface="Calibri" panose="020F0502020204030204" pitchFamily="34" charset="0"/>
              </a:rPr>
              <a:t>ha </a:t>
            </a:r>
            <a:r>
              <a:rPr lang="it-IT" sz="1300" dirty="0">
                <a:solidFill>
                  <a:srgbClr val="002060"/>
                </a:solidFill>
                <a:latin typeface="Calibri" panose="020F0502020204030204" pitchFamily="34" charset="0"/>
              </a:rPr>
              <a:t>società aventi sede legale </a:t>
            </a:r>
            <a:r>
              <a:rPr lang="it-IT" sz="1300" dirty="0" smtClean="0">
                <a:solidFill>
                  <a:srgbClr val="002060"/>
                </a:solidFill>
                <a:latin typeface="Calibri" panose="020F0502020204030204" pitchFamily="34" charset="0"/>
              </a:rPr>
              <a:t>in altri </a:t>
            </a:r>
            <a:r>
              <a:rPr lang="it-IT" sz="1300" dirty="0">
                <a:solidFill>
                  <a:srgbClr val="002060"/>
                </a:solidFill>
                <a:latin typeface="Calibri" panose="020F0502020204030204" pitchFamily="34" charset="0"/>
              </a:rPr>
              <a:t>Stati </a:t>
            </a:r>
            <a:r>
              <a:rPr lang="it-IT" sz="1300" dirty="0" smtClean="0">
                <a:solidFill>
                  <a:srgbClr val="002060"/>
                </a:solidFill>
                <a:latin typeface="Calibri" panose="020F0502020204030204" pitchFamily="34" charset="0"/>
              </a:rPr>
              <a:t>membri.</a:t>
            </a:r>
            <a:endParaRPr lang="it-IT" sz="1300" dirty="0">
              <a:solidFill>
                <a:srgbClr val="002060"/>
              </a:solidFill>
              <a:latin typeface="Calibri" panose="020F0502020204030204" pitchFamily="34" charset="0"/>
            </a:endParaRPr>
          </a:p>
        </p:txBody>
      </p:sp>
      <p:sp>
        <p:nvSpPr>
          <p:cNvPr id="27" name="CasellaDiTesto 1"/>
          <p:cNvSpPr txBox="1"/>
          <p:nvPr/>
        </p:nvSpPr>
        <p:spPr>
          <a:xfrm>
            <a:off x="3779912" y="5426060"/>
            <a:ext cx="5112568" cy="523220"/>
          </a:xfrm>
          <a:prstGeom prst="rect">
            <a:avLst/>
          </a:prstGeom>
          <a:noFill/>
        </p:spPr>
        <p:txBody>
          <a:bodyPr wrap="square" rtlCol="0">
            <a:spAutoFit/>
          </a:bodyPr>
          <a:lstStyle/>
          <a:p>
            <a:pPr algn="ctr"/>
            <a:r>
              <a:rPr lang="it-IT" sz="1400" dirty="0">
                <a:solidFill>
                  <a:srgbClr val="002060"/>
                </a:solidFill>
                <a:latin typeface="Calibri" panose="020F0502020204030204" pitchFamily="34" charset="0"/>
              </a:rPr>
              <a:t>Il piano è </a:t>
            </a:r>
            <a:r>
              <a:rPr lang="it-IT" sz="1400" b="1" dirty="0">
                <a:solidFill>
                  <a:srgbClr val="002060"/>
                </a:solidFill>
                <a:latin typeface="Calibri" panose="020F0502020204030204" pitchFamily="34" charset="0"/>
              </a:rPr>
              <a:t>riesaminato</a:t>
            </a:r>
            <a:r>
              <a:rPr lang="it-IT" sz="1400" dirty="0">
                <a:solidFill>
                  <a:srgbClr val="002060"/>
                </a:solidFill>
                <a:latin typeface="Calibri" panose="020F0502020204030204" pitchFamily="34" charset="0"/>
              </a:rPr>
              <a:t> e, se necessario, </a:t>
            </a:r>
            <a:r>
              <a:rPr lang="it-IT" sz="1400" b="1" dirty="0">
                <a:solidFill>
                  <a:srgbClr val="002060"/>
                </a:solidFill>
                <a:latin typeface="Calibri" panose="020F0502020204030204" pitchFamily="34" charset="0"/>
              </a:rPr>
              <a:t>aggiornato</a:t>
            </a:r>
            <a:r>
              <a:rPr lang="it-IT" sz="1400" dirty="0">
                <a:solidFill>
                  <a:srgbClr val="002060"/>
                </a:solidFill>
                <a:latin typeface="Calibri" panose="020F0502020204030204" pitchFamily="34" charset="0"/>
              </a:rPr>
              <a:t> almeno </a:t>
            </a:r>
            <a:r>
              <a:rPr lang="it-IT" sz="1400" dirty="0" smtClean="0">
                <a:solidFill>
                  <a:srgbClr val="002060"/>
                </a:solidFill>
                <a:latin typeface="Calibri" panose="020F0502020204030204" pitchFamily="34" charset="0"/>
              </a:rPr>
              <a:t>annualmente</a:t>
            </a:r>
            <a:r>
              <a:rPr lang="it-IT" sz="1400" dirty="0">
                <a:solidFill>
                  <a:srgbClr val="002060"/>
                </a:solidFill>
                <a:latin typeface="Calibri" panose="020F0502020204030204" pitchFamily="34" charset="0"/>
              </a:rPr>
              <a:t>.</a:t>
            </a:r>
          </a:p>
        </p:txBody>
      </p:sp>
      <p:sp>
        <p:nvSpPr>
          <p:cNvPr id="28"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risoluzione: l’adozione</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138083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25</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321269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323069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12568"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18" name="CasellaDiTesto 10"/>
          <p:cNvSpPr txBox="1"/>
          <p:nvPr/>
        </p:nvSpPr>
        <p:spPr>
          <a:xfrm>
            <a:off x="3863210" y="1780821"/>
            <a:ext cx="4915342" cy="954107"/>
          </a:xfrm>
          <a:prstGeom prst="rect">
            <a:avLst/>
          </a:prstGeom>
          <a:noFill/>
        </p:spPr>
        <p:txBody>
          <a:bodyPr wrap="square" rtlCol="0">
            <a:spAutoFit/>
          </a:bodyPr>
          <a:lstStyle/>
          <a:p>
            <a:pPr algn="ctr">
              <a:spcAft>
                <a:spcPts val="600"/>
              </a:spcAft>
            </a:pPr>
            <a:r>
              <a:rPr lang="it-IT" sz="1400" dirty="0" smtClean="0">
                <a:solidFill>
                  <a:srgbClr val="002060"/>
                </a:solidFill>
                <a:latin typeface="Calibri" panose="020F0502020204030204" pitchFamily="34" charset="0"/>
              </a:rPr>
              <a:t>Il piano di risoluzione tiene conto di diversi </a:t>
            </a:r>
            <a:r>
              <a:rPr lang="it-IT" sz="1400" b="1" dirty="0" smtClean="0">
                <a:solidFill>
                  <a:srgbClr val="002060"/>
                </a:solidFill>
                <a:latin typeface="Calibri" panose="020F0502020204030204" pitchFamily="34" charset="0"/>
              </a:rPr>
              <a:t>scenari</a:t>
            </a:r>
            <a:r>
              <a:rPr lang="it-IT" sz="1400" dirty="0" smtClean="0">
                <a:solidFill>
                  <a:srgbClr val="002060"/>
                </a:solidFill>
                <a:latin typeface="Calibri" panose="020F0502020204030204" pitchFamily="34" charset="0"/>
              </a:rPr>
              <a:t>, tra cui l’ipotesi che il dissesto sia idiosincratico o si verifiche in un momento di instabilità finanziaria più ampia o al ricorrere di eventi a carattere sistemico.</a:t>
            </a:r>
            <a:endParaRPr lang="it-IT" sz="1400" dirty="0">
              <a:solidFill>
                <a:srgbClr val="002060"/>
              </a:solidFill>
              <a:latin typeface="Calibri" panose="020F0502020204030204" pitchFamily="34" charset="0"/>
            </a:endParaRPr>
          </a:p>
        </p:txBody>
      </p:sp>
      <p:sp>
        <p:nvSpPr>
          <p:cNvPr id="20" name="CasellaDiTesto 10"/>
          <p:cNvSpPr txBox="1"/>
          <p:nvPr/>
        </p:nvSpPr>
        <p:spPr>
          <a:xfrm>
            <a:off x="3961692" y="2814787"/>
            <a:ext cx="4915343" cy="292388"/>
          </a:xfrm>
          <a:prstGeom prst="rect">
            <a:avLst/>
          </a:prstGeom>
          <a:noFill/>
        </p:spPr>
        <p:txBody>
          <a:bodyPr wrap="square" rtlCol="0">
            <a:spAutoFit/>
          </a:bodyPr>
          <a:lstStyle/>
          <a:p>
            <a:pPr algn="ctr">
              <a:spcAft>
                <a:spcPts val="600"/>
              </a:spcAft>
            </a:pPr>
            <a:r>
              <a:rPr lang="it-IT" sz="1300" dirty="0" smtClean="0">
                <a:solidFill>
                  <a:srgbClr val="002060"/>
                </a:solidFill>
                <a:latin typeface="Calibri" panose="020F0502020204030204" pitchFamily="34" charset="0"/>
              </a:rPr>
              <a:t>Il piano è redatto sulla base di </a:t>
            </a:r>
            <a:r>
              <a:rPr lang="it-IT" sz="1300" b="1" dirty="0" smtClean="0">
                <a:solidFill>
                  <a:srgbClr val="002060"/>
                </a:solidFill>
                <a:latin typeface="Calibri" panose="020F0502020204030204" pitchFamily="34" charset="0"/>
              </a:rPr>
              <a:t>valutazioni eque e prudenti</a:t>
            </a:r>
            <a:r>
              <a:rPr lang="it-IT" sz="1300" dirty="0" smtClean="0">
                <a:solidFill>
                  <a:srgbClr val="002060"/>
                </a:solidFill>
                <a:latin typeface="Calibri" panose="020F0502020204030204" pitchFamily="34" charset="0"/>
              </a:rPr>
              <a:t>.</a:t>
            </a:r>
            <a:endParaRPr lang="it-IT" sz="1300" dirty="0">
              <a:solidFill>
                <a:srgbClr val="002060"/>
              </a:solidFill>
              <a:latin typeface="Calibri" panose="020F0502020204030204" pitchFamily="34" charset="0"/>
            </a:endParaRPr>
          </a:p>
        </p:txBody>
      </p:sp>
      <p:sp>
        <p:nvSpPr>
          <p:cNvPr id="2" name="Rettangolo 1"/>
          <p:cNvSpPr/>
          <p:nvPr/>
        </p:nvSpPr>
        <p:spPr>
          <a:xfrm>
            <a:off x="7001472" y="1240157"/>
            <a:ext cx="189100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Calibri" panose="020F0502020204030204" pitchFamily="34" charset="0"/>
              </a:rPr>
              <a:t>Regime transitorio</a:t>
            </a:r>
            <a:endParaRPr lang="it-IT" sz="1600" dirty="0">
              <a:latin typeface="Calibri" panose="020F0502020204030204" pitchFamily="34" charset="0"/>
            </a:endParaRPr>
          </a:p>
        </p:txBody>
      </p:sp>
      <p:sp>
        <p:nvSpPr>
          <p:cNvPr id="23"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risoluzione: il contenuto                                                       (1/2)</a:t>
            </a:r>
            <a:endParaRPr lang="en-GB" altLang="it-IT" sz="2000" b="1" dirty="0">
              <a:solidFill>
                <a:srgbClr val="11488B"/>
              </a:solidFill>
              <a:effectLst/>
              <a:latin typeface="Calibri" pitchFamily="34" charset="0"/>
            </a:endParaRPr>
          </a:p>
        </p:txBody>
      </p:sp>
      <p:sp>
        <p:nvSpPr>
          <p:cNvPr id="24" name="CasellaDiTesto 10"/>
          <p:cNvSpPr txBox="1"/>
          <p:nvPr/>
        </p:nvSpPr>
        <p:spPr>
          <a:xfrm>
            <a:off x="3901102" y="3166927"/>
            <a:ext cx="4915343" cy="1538883"/>
          </a:xfrm>
          <a:prstGeom prst="rect">
            <a:avLst/>
          </a:prstGeom>
          <a:noFill/>
        </p:spPr>
        <p:txBody>
          <a:bodyPr wrap="square" rtlCol="0">
            <a:spAutoFit/>
          </a:bodyPr>
          <a:lstStyle/>
          <a:p>
            <a:pPr algn="ctr">
              <a:spcAft>
                <a:spcPts val="600"/>
              </a:spcAft>
            </a:pPr>
            <a:r>
              <a:rPr lang="it-IT" sz="1400" b="1" dirty="0">
                <a:solidFill>
                  <a:srgbClr val="C00000"/>
                </a:solidFill>
                <a:latin typeface="Calibri" panose="020F0502020204030204" pitchFamily="34" charset="0"/>
              </a:rPr>
              <a:t>Non presuppone</a:t>
            </a:r>
            <a:r>
              <a:rPr lang="it-IT" sz="1300" dirty="0" smtClean="0">
                <a:solidFill>
                  <a:srgbClr val="002060"/>
                </a:solidFill>
                <a:latin typeface="Calibri" panose="020F0502020204030204" pitchFamily="34" charset="0"/>
              </a:rPr>
              <a:t>:</a:t>
            </a:r>
            <a:endParaRPr lang="it-IT" sz="1300" dirty="0">
              <a:solidFill>
                <a:srgbClr val="002060"/>
              </a:solidFill>
              <a:latin typeface="Calibri" panose="020F0502020204030204" pitchFamily="34" charset="0"/>
            </a:endParaRPr>
          </a:p>
          <a:p>
            <a:pPr marL="285750" indent="-285750">
              <a:spcAft>
                <a:spcPts val="600"/>
              </a:spcAft>
              <a:buFont typeface="Wingdings" panose="05000000000000000000" pitchFamily="2" charset="2"/>
              <a:buChar char="§"/>
            </a:pPr>
            <a:r>
              <a:rPr lang="it-IT" sz="1300" u="sng" dirty="0" smtClean="0">
                <a:solidFill>
                  <a:srgbClr val="002060"/>
                </a:solidFill>
                <a:latin typeface="Calibri" panose="020F0502020204030204" pitchFamily="34" charset="0"/>
              </a:rPr>
              <a:t>misure </a:t>
            </a:r>
            <a:r>
              <a:rPr lang="it-IT" sz="1300" u="sng" dirty="0">
                <a:solidFill>
                  <a:srgbClr val="002060"/>
                </a:solidFill>
                <a:latin typeface="Calibri" panose="020F0502020204030204" pitchFamily="34" charset="0"/>
              </a:rPr>
              <a:t>di sostegno finanziario</a:t>
            </a:r>
            <a:r>
              <a:rPr lang="it-IT" sz="1300" dirty="0">
                <a:solidFill>
                  <a:srgbClr val="002060"/>
                </a:solidFill>
                <a:latin typeface="Calibri" panose="020F0502020204030204" pitchFamily="34" charset="0"/>
              </a:rPr>
              <a:t> pubblico straordinario, fatto salvo l’utilizzo dei fondi di risoluzione</a:t>
            </a:r>
            <a:r>
              <a:rPr lang="it-IT" sz="1300" dirty="0" smtClean="0">
                <a:solidFill>
                  <a:srgbClr val="002060"/>
                </a:solidFill>
                <a:latin typeface="Calibri" panose="020F0502020204030204" pitchFamily="34" charset="0"/>
              </a:rPr>
              <a:t>;</a:t>
            </a:r>
          </a:p>
          <a:p>
            <a:pPr marL="285750" indent="-285750">
              <a:spcAft>
                <a:spcPts val="600"/>
              </a:spcAft>
              <a:buFont typeface="Wingdings" panose="05000000000000000000" pitchFamily="2" charset="2"/>
              <a:buChar char="§"/>
            </a:pPr>
            <a:r>
              <a:rPr lang="it-IT" sz="1300" u="sng" dirty="0" smtClean="0">
                <a:solidFill>
                  <a:srgbClr val="002060"/>
                </a:solidFill>
                <a:latin typeface="Calibri" panose="020F0502020204030204" pitchFamily="34" charset="0"/>
              </a:rPr>
              <a:t>assistenza </a:t>
            </a:r>
            <a:r>
              <a:rPr lang="it-IT" sz="1300" u="sng" dirty="0">
                <a:solidFill>
                  <a:srgbClr val="002060"/>
                </a:solidFill>
                <a:latin typeface="Calibri" panose="020F0502020204030204" pitchFamily="34" charset="0"/>
              </a:rPr>
              <a:t>di liquidità</a:t>
            </a:r>
            <a:r>
              <a:rPr lang="it-IT" sz="1300" dirty="0">
                <a:solidFill>
                  <a:srgbClr val="002060"/>
                </a:solidFill>
                <a:latin typeface="Calibri" panose="020F0502020204030204" pitchFamily="34" charset="0"/>
              </a:rPr>
              <a:t> di emergenza dalla banca </a:t>
            </a:r>
            <a:r>
              <a:rPr lang="it-IT" sz="1300" dirty="0" smtClean="0">
                <a:solidFill>
                  <a:srgbClr val="002060"/>
                </a:solidFill>
                <a:latin typeface="Calibri" panose="020F0502020204030204" pitchFamily="34" charset="0"/>
              </a:rPr>
              <a:t>centrale;</a:t>
            </a:r>
          </a:p>
          <a:p>
            <a:pPr marL="285750" indent="-285750">
              <a:spcAft>
                <a:spcPts val="600"/>
              </a:spcAft>
              <a:buFont typeface="Wingdings" panose="05000000000000000000" pitchFamily="2" charset="2"/>
              <a:buChar char="§"/>
            </a:pPr>
            <a:r>
              <a:rPr lang="it-IT" sz="1300" u="sng" dirty="0" smtClean="0">
                <a:solidFill>
                  <a:srgbClr val="002060"/>
                </a:solidFill>
                <a:latin typeface="Calibri" panose="020F0502020204030204" pitchFamily="34" charset="0"/>
              </a:rPr>
              <a:t>assistenza di liquidità  </a:t>
            </a:r>
            <a:r>
              <a:rPr lang="it-IT" sz="1300" dirty="0" smtClean="0">
                <a:solidFill>
                  <a:srgbClr val="002060"/>
                </a:solidFill>
                <a:latin typeface="Calibri" panose="020F0502020204030204" pitchFamily="34" charset="0"/>
              </a:rPr>
              <a:t>dalla banca centrale che </a:t>
            </a:r>
            <a:r>
              <a:rPr lang="it-IT" sz="1300" dirty="0">
                <a:solidFill>
                  <a:srgbClr val="002060"/>
                </a:solidFill>
                <a:latin typeface="Calibri" panose="020F0502020204030204" pitchFamily="34" charset="0"/>
              </a:rPr>
              <a:t>preveda garanzie, durata e tasso di interesse non </a:t>
            </a:r>
            <a:r>
              <a:rPr lang="it-IT" sz="1300" dirty="0" smtClean="0">
                <a:solidFill>
                  <a:srgbClr val="002060"/>
                </a:solidFill>
                <a:latin typeface="Calibri" panose="020F0502020204030204" pitchFamily="34" charset="0"/>
              </a:rPr>
              <a:t>standard</a:t>
            </a:r>
            <a:endParaRPr lang="it-IT" sz="1300" dirty="0">
              <a:solidFill>
                <a:srgbClr val="002060"/>
              </a:solidFill>
              <a:latin typeface="Calibri" panose="020F0502020204030204" pitchFamily="34" charset="0"/>
            </a:endParaRPr>
          </a:p>
        </p:txBody>
      </p:sp>
      <p:sp>
        <p:nvSpPr>
          <p:cNvPr id="26" name="CasellaDiTesto 10"/>
          <p:cNvSpPr txBox="1"/>
          <p:nvPr/>
        </p:nvSpPr>
        <p:spPr>
          <a:xfrm>
            <a:off x="3900889" y="4828278"/>
            <a:ext cx="4915343" cy="692497"/>
          </a:xfrm>
          <a:prstGeom prst="rect">
            <a:avLst/>
          </a:prstGeom>
          <a:noFill/>
        </p:spPr>
        <p:txBody>
          <a:bodyPr wrap="square" rtlCol="0">
            <a:spAutoFit/>
          </a:bodyPr>
          <a:lstStyle/>
          <a:p>
            <a:pPr algn="ctr">
              <a:spcAft>
                <a:spcPts val="600"/>
              </a:spcAft>
            </a:pPr>
            <a:r>
              <a:rPr lang="it-IT" sz="1300" dirty="0" smtClean="0">
                <a:solidFill>
                  <a:srgbClr val="002060"/>
                </a:solidFill>
                <a:latin typeface="Calibri" panose="020F0502020204030204" pitchFamily="34" charset="0"/>
              </a:rPr>
              <a:t>Indica </a:t>
            </a:r>
            <a:r>
              <a:rPr lang="it-IT" sz="1300" b="1" dirty="0" smtClean="0">
                <a:solidFill>
                  <a:srgbClr val="002060"/>
                </a:solidFill>
                <a:latin typeface="Calibri" panose="020F0502020204030204" pitchFamily="34" charset="0"/>
              </a:rPr>
              <a:t>modalità e tempistica </a:t>
            </a:r>
            <a:r>
              <a:rPr lang="it-IT" sz="1300" dirty="0" smtClean="0">
                <a:solidFill>
                  <a:srgbClr val="002060"/>
                </a:solidFill>
                <a:latin typeface="Calibri" panose="020F0502020204030204" pitchFamily="34" charset="0"/>
              </a:rPr>
              <a:t>con cui, nelle situazioni previste dal piano, la banca può chiedere di ricorrere a </a:t>
            </a:r>
            <a:r>
              <a:rPr lang="it-IT" sz="1300" u="sng" dirty="0" smtClean="0">
                <a:solidFill>
                  <a:srgbClr val="002060"/>
                </a:solidFill>
                <a:latin typeface="Calibri" panose="020F0502020204030204" pitchFamily="34" charset="0"/>
              </a:rPr>
              <a:t>forme di assistenza della </a:t>
            </a:r>
            <a:r>
              <a:rPr lang="it-IT" sz="1300" b="1" dirty="0" smtClean="0">
                <a:solidFill>
                  <a:srgbClr val="002060"/>
                </a:solidFill>
                <a:latin typeface="Calibri" panose="020F0502020204030204" pitchFamily="34" charset="0"/>
              </a:rPr>
              <a:t>BCE</a:t>
            </a:r>
            <a:r>
              <a:rPr lang="it-IT" sz="1300" dirty="0" smtClean="0">
                <a:solidFill>
                  <a:srgbClr val="002060"/>
                </a:solidFill>
                <a:latin typeface="Calibri" panose="020F0502020204030204" pitchFamily="34" charset="0"/>
              </a:rPr>
              <a:t> e identifica le attività che potrebbero essere fornite a garanzia.</a:t>
            </a:r>
            <a:endParaRPr lang="it-IT" sz="1300" dirty="0">
              <a:solidFill>
                <a:srgbClr val="002060"/>
              </a:solidFill>
              <a:latin typeface="Calibri" panose="020F0502020204030204" pitchFamily="34" charset="0"/>
            </a:endParaRPr>
          </a:p>
        </p:txBody>
      </p:sp>
      <p:sp>
        <p:nvSpPr>
          <p:cNvPr id="27" name="CasellaDiTesto 10"/>
          <p:cNvSpPr txBox="1"/>
          <p:nvPr/>
        </p:nvSpPr>
        <p:spPr>
          <a:xfrm>
            <a:off x="3878524" y="5618923"/>
            <a:ext cx="4915343" cy="492443"/>
          </a:xfrm>
          <a:prstGeom prst="rect">
            <a:avLst/>
          </a:prstGeom>
          <a:noFill/>
        </p:spPr>
        <p:txBody>
          <a:bodyPr wrap="square" rtlCol="0">
            <a:spAutoFit/>
          </a:bodyPr>
          <a:lstStyle/>
          <a:p>
            <a:pPr algn="ctr">
              <a:spcAft>
                <a:spcPts val="600"/>
              </a:spcAft>
            </a:pPr>
            <a:r>
              <a:rPr lang="it-IT" sz="1300" dirty="0" smtClean="0">
                <a:solidFill>
                  <a:srgbClr val="002060"/>
                </a:solidFill>
                <a:latin typeface="Calibri" panose="020F0502020204030204" pitchFamily="34" charset="0"/>
              </a:rPr>
              <a:t>Contiene, oltre a quelle previste, ogni altra informazione richiesta dalla Banca d’Italia e da Regolamenti della Commissione europea.</a:t>
            </a:r>
            <a:endParaRPr lang="it-IT" sz="13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139856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26</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3212692"/>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3230694"/>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12568" cy="518457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18" name="CasellaDiTesto 10"/>
          <p:cNvSpPr txBox="1"/>
          <p:nvPr/>
        </p:nvSpPr>
        <p:spPr>
          <a:xfrm>
            <a:off x="3787994" y="1520974"/>
            <a:ext cx="2656213" cy="5401479"/>
          </a:xfrm>
          <a:prstGeom prst="rect">
            <a:avLst/>
          </a:prstGeom>
          <a:noFill/>
        </p:spPr>
        <p:txBody>
          <a:bodyPr wrap="square" rtlCol="0">
            <a:spAutoFit/>
          </a:bodyPr>
          <a:lstStyle/>
          <a:p>
            <a:pPr>
              <a:spcAft>
                <a:spcPts val="600"/>
              </a:spcAft>
            </a:pPr>
            <a:r>
              <a:rPr lang="it-IT" sz="1300" b="1" dirty="0" smtClean="0">
                <a:solidFill>
                  <a:srgbClr val="002060"/>
                </a:solidFill>
                <a:latin typeface="Calibri" panose="020F0502020204030204" pitchFamily="34" charset="0"/>
              </a:rPr>
              <a:t>Individuale</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Sintesi degli elementi fondamentali del piano e dei cambiamenti sostanziali della banca rispetto all’ultima versione; </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Separabilità delle funzioni </a:t>
            </a:r>
            <a:r>
              <a:rPr lang="it-IT" sz="1300" dirty="0">
                <a:solidFill>
                  <a:srgbClr val="002060"/>
                </a:solidFill>
                <a:latin typeface="Calibri" panose="020F0502020204030204" pitchFamily="34" charset="0"/>
              </a:rPr>
              <a:t>essenziali </a:t>
            </a:r>
            <a:r>
              <a:rPr lang="it-IT" sz="1300" dirty="0" smtClean="0">
                <a:solidFill>
                  <a:srgbClr val="002060"/>
                </a:solidFill>
                <a:latin typeface="Calibri" panose="020F0502020204030204" pitchFamily="34" charset="0"/>
              </a:rPr>
              <a:t>nella misura necessaria;</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Stima </a:t>
            </a:r>
            <a:r>
              <a:rPr lang="it-IT" sz="1300" dirty="0">
                <a:solidFill>
                  <a:srgbClr val="002060"/>
                </a:solidFill>
                <a:latin typeface="Calibri" panose="020F0502020204030204" pitchFamily="34" charset="0"/>
              </a:rPr>
              <a:t>dei tempi </a:t>
            </a:r>
            <a:r>
              <a:rPr lang="it-IT" sz="1300" dirty="0" smtClean="0">
                <a:solidFill>
                  <a:srgbClr val="002060"/>
                </a:solidFill>
                <a:latin typeface="Calibri" panose="020F0502020204030204" pitchFamily="34" charset="0"/>
              </a:rPr>
              <a:t>necessari per eseguire ogni aspetto del piano; </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Descrizione di: valutazione </a:t>
            </a:r>
            <a:r>
              <a:rPr lang="it-IT" sz="1300" dirty="0">
                <a:solidFill>
                  <a:srgbClr val="002060"/>
                </a:solidFill>
                <a:latin typeface="Calibri" panose="020F0502020204030204" pitchFamily="34" charset="0"/>
              </a:rPr>
              <a:t>di </a:t>
            </a:r>
            <a:r>
              <a:rPr lang="it-IT" sz="1300" dirty="0" smtClean="0">
                <a:solidFill>
                  <a:srgbClr val="002060"/>
                </a:solidFill>
                <a:latin typeface="Calibri" panose="020F0502020204030204" pitchFamily="34" charset="0"/>
              </a:rPr>
              <a:t>risolvibilità; misure </a:t>
            </a:r>
            <a:r>
              <a:rPr lang="it-IT" sz="1300" dirty="0">
                <a:solidFill>
                  <a:srgbClr val="002060"/>
                </a:solidFill>
                <a:latin typeface="Calibri" panose="020F0502020204030204" pitchFamily="34" charset="0"/>
              </a:rPr>
              <a:t>per rimuovere gli </a:t>
            </a:r>
            <a:r>
              <a:rPr lang="it-IT" sz="1300" dirty="0" smtClean="0">
                <a:solidFill>
                  <a:srgbClr val="002060"/>
                </a:solidFill>
                <a:latin typeface="Calibri" panose="020F0502020204030204" pitchFamily="34" charset="0"/>
              </a:rPr>
              <a:t>impedimenti; dispositivi idonei a garantire l’aggiornamento delle informazioni a disposizione di BI; operazioni e sistemi essenziali per assicurare la continuità di funzionamento dei processi;</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Modalità </a:t>
            </a:r>
            <a:r>
              <a:rPr lang="it-IT" sz="1300" dirty="0">
                <a:solidFill>
                  <a:srgbClr val="002060"/>
                </a:solidFill>
                <a:latin typeface="Calibri" panose="020F0502020204030204" pitchFamily="34" charset="0"/>
              </a:rPr>
              <a:t>di finanziamento delle azioni di </a:t>
            </a:r>
            <a:r>
              <a:rPr lang="it-IT" sz="1300" dirty="0" smtClean="0">
                <a:solidFill>
                  <a:srgbClr val="002060"/>
                </a:solidFill>
                <a:latin typeface="Calibri" panose="020F0502020204030204" pitchFamily="34" charset="0"/>
              </a:rPr>
              <a:t>risoluzione;</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Descrizione e impatto delle strategie di risoluzione e piano di comunicazione;</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Requisito minimo di passività soggette a </a:t>
            </a:r>
            <a:r>
              <a:rPr lang="it-IT" sz="1300" i="1" dirty="0" smtClean="0">
                <a:solidFill>
                  <a:srgbClr val="002060"/>
                </a:solidFill>
                <a:latin typeface="Calibri" panose="020F0502020204030204" pitchFamily="34" charset="0"/>
              </a:rPr>
              <a:t>bail-in</a:t>
            </a:r>
            <a:r>
              <a:rPr lang="it-IT" sz="1300" i="1" dirty="0">
                <a:solidFill>
                  <a:srgbClr val="002060"/>
                </a:solidFill>
                <a:latin typeface="Calibri" panose="020F0502020204030204" pitchFamily="34" charset="0"/>
              </a:rPr>
              <a:t>.</a:t>
            </a:r>
            <a:endParaRPr lang="it-IT" sz="1300" dirty="0">
              <a:solidFill>
                <a:srgbClr val="002060"/>
              </a:solidFill>
              <a:latin typeface="Calibri" panose="020F0502020204030204" pitchFamily="34" charset="0"/>
            </a:endParaRPr>
          </a:p>
        </p:txBody>
      </p:sp>
      <p:sp>
        <p:nvSpPr>
          <p:cNvPr id="19" name="CasellaDiTesto 11"/>
          <p:cNvSpPr txBox="1"/>
          <p:nvPr/>
        </p:nvSpPr>
        <p:spPr>
          <a:xfrm>
            <a:off x="6444208" y="1789831"/>
            <a:ext cx="2455798" cy="4524315"/>
          </a:xfrm>
          <a:prstGeom prst="rect">
            <a:avLst/>
          </a:prstGeom>
          <a:noFill/>
        </p:spPr>
        <p:txBody>
          <a:bodyPr wrap="square" rtlCol="0">
            <a:spAutoFit/>
          </a:bodyPr>
          <a:lstStyle/>
          <a:p>
            <a:pPr>
              <a:spcAft>
                <a:spcPts val="600"/>
              </a:spcAft>
            </a:pPr>
            <a:r>
              <a:rPr lang="it-IT" sz="1300" b="1" dirty="0" smtClean="0">
                <a:solidFill>
                  <a:srgbClr val="002060"/>
                </a:solidFill>
                <a:latin typeface="Calibri" panose="020F0502020204030204" pitchFamily="34" charset="0"/>
              </a:rPr>
              <a:t>Gruppo</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Azioni </a:t>
            </a:r>
            <a:r>
              <a:rPr lang="it-IT" sz="1300" dirty="0">
                <a:solidFill>
                  <a:srgbClr val="002060"/>
                </a:solidFill>
                <a:latin typeface="Calibri" panose="020F0502020204030204" pitchFamily="34" charset="0"/>
              </a:rPr>
              <a:t>di risoluzione rivolte </a:t>
            </a:r>
            <a:r>
              <a:rPr lang="it-IT" sz="1300" dirty="0" smtClean="0">
                <a:solidFill>
                  <a:srgbClr val="002060"/>
                </a:solidFill>
                <a:latin typeface="Calibri" panose="020F0502020204030204" pitchFamily="34" charset="0"/>
              </a:rPr>
              <a:t>alle singole componenti </a:t>
            </a:r>
            <a:r>
              <a:rPr lang="it-IT" sz="1300" dirty="0">
                <a:solidFill>
                  <a:srgbClr val="002060"/>
                </a:solidFill>
                <a:latin typeface="Calibri" panose="020F0502020204030204" pitchFamily="34" charset="0"/>
              </a:rPr>
              <a:t>del </a:t>
            </a:r>
            <a:r>
              <a:rPr lang="it-IT" sz="1300" dirty="0" smtClean="0">
                <a:solidFill>
                  <a:srgbClr val="002060"/>
                </a:solidFill>
                <a:latin typeface="Calibri" panose="020F0502020204030204" pitchFamily="34" charset="0"/>
              </a:rPr>
              <a:t>gruppo, anche mediante azioni coordinate nei confronti di più componenti;</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Coordinamento </a:t>
            </a:r>
            <a:r>
              <a:rPr lang="it-IT" sz="1300" dirty="0">
                <a:solidFill>
                  <a:srgbClr val="002060"/>
                </a:solidFill>
                <a:latin typeface="Calibri" panose="020F0502020204030204" pitchFamily="34" charset="0"/>
              </a:rPr>
              <a:t>dei poteri e delle azioni di risoluzione fra i paesi </a:t>
            </a:r>
            <a:r>
              <a:rPr lang="it-IT" sz="1300" dirty="0" smtClean="0">
                <a:solidFill>
                  <a:srgbClr val="002060"/>
                </a:solidFill>
                <a:latin typeface="Calibri" panose="020F0502020204030204" pitchFamily="34" charset="0"/>
              </a:rPr>
              <a:t>UE; </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Coordinamento </a:t>
            </a:r>
            <a:r>
              <a:rPr lang="it-IT" sz="1300" dirty="0">
                <a:solidFill>
                  <a:srgbClr val="002060"/>
                </a:solidFill>
                <a:latin typeface="Calibri" panose="020F0502020204030204" pitchFamily="34" charset="0"/>
              </a:rPr>
              <a:t>fra le autorità europee e quelle dei Paesi </a:t>
            </a:r>
            <a:r>
              <a:rPr lang="it-IT" sz="1300" dirty="0" smtClean="0">
                <a:solidFill>
                  <a:srgbClr val="002060"/>
                </a:solidFill>
                <a:latin typeface="Calibri" panose="020F0502020204030204" pitchFamily="34" charset="0"/>
              </a:rPr>
              <a:t>terzi;</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Misure, tra cui separazione giuridica ed economica di funzioni o linee di business, necessarie per agevolare la risoluzione di gruppo;</a:t>
            </a:r>
          </a:p>
          <a:p>
            <a:pPr marL="174625" indent="-174625">
              <a:spcAft>
                <a:spcPts val="300"/>
              </a:spcAft>
              <a:buFont typeface="Wingdings" panose="05000000000000000000" pitchFamily="2" charset="2"/>
              <a:buChar char="§"/>
            </a:pPr>
            <a:r>
              <a:rPr lang="it-IT" sz="1300" dirty="0" smtClean="0">
                <a:solidFill>
                  <a:srgbClr val="002060"/>
                </a:solidFill>
                <a:latin typeface="Calibri" panose="020F0502020204030204" pitchFamily="34" charset="0"/>
              </a:rPr>
              <a:t>Modalità </a:t>
            </a:r>
            <a:r>
              <a:rPr lang="it-IT" sz="1300" dirty="0">
                <a:solidFill>
                  <a:srgbClr val="002060"/>
                </a:solidFill>
                <a:latin typeface="Calibri" panose="020F0502020204030204" pitchFamily="34" charset="0"/>
              </a:rPr>
              <a:t>di finanziamento </a:t>
            </a:r>
            <a:r>
              <a:rPr lang="it-IT" sz="1300" dirty="0" smtClean="0">
                <a:solidFill>
                  <a:srgbClr val="002060"/>
                </a:solidFill>
                <a:latin typeface="Calibri" panose="020F0502020204030204" pitchFamily="34" charset="0"/>
              </a:rPr>
              <a:t>della risoluzione, compresa la </a:t>
            </a:r>
            <a:r>
              <a:rPr lang="it-IT" sz="1300" dirty="0">
                <a:solidFill>
                  <a:srgbClr val="002060"/>
                </a:solidFill>
                <a:latin typeface="Calibri" panose="020F0502020204030204" pitchFamily="34" charset="0"/>
              </a:rPr>
              <a:t>equa ripartizione </a:t>
            </a:r>
            <a:r>
              <a:rPr lang="it-IT" sz="1300" dirty="0" smtClean="0">
                <a:solidFill>
                  <a:srgbClr val="002060"/>
                </a:solidFill>
                <a:latin typeface="Calibri" panose="020F0502020204030204" pitchFamily="34" charset="0"/>
              </a:rPr>
              <a:t>dell’onere tra i diversi paesi. </a:t>
            </a:r>
            <a:endParaRPr lang="it-IT" sz="1300" dirty="0">
              <a:solidFill>
                <a:srgbClr val="002060"/>
              </a:solidFill>
              <a:latin typeface="Calibri" panose="020F0502020204030204" pitchFamily="34" charset="0"/>
            </a:endParaRPr>
          </a:p>
        </p:txBody>
      </p:sp>
      <p:sp>
        <p:nvSpPr>
          <p:cNvPr id="22" name="Titolo 2"/>
          <p:cNvSpPr>
            <a:spLocks noGrp="1"/>
          </p:cNvSpPr>
          <p:nvPr>
            <p:ph type="title"/>
          </p:nvPr>
        </p:nvSpPr>
        <p:spPr>
          <a:xfrm>
            <a:off x="1390443" y="745366"/>
            <a:ext cx="7498080" cy="422920"/>
          </a:xfrm>
        </p:spPr>
        <p:txBody>
          <a:bodyPr>
            <a:normAutofit/>
          </a:bodyPr>
          <a:lstStyle/>
          <a:p>
            <a:pPr fontAlgn="base">
              <a:lnSpc>
                <a:spcPct val="90000"/>
              </a:lnSpc>
              <a:spcAft>
                <a:spcPct val="0"/>
              </a:spcAft>
              <a:tabLst>
                <a:tab pos="542925" algn="l"/>
              </a:tabLst>
            </a:pPr>
            <a:r>
              <a:rPr lang="it-IT" altLang="it-IT" dirty="0" smtClean="0"/>
              <a:t>Il piano di risoluzione: il contenuto                                                       (2/2)</a:t>
            </a:r>
            <a:endParaRPr lang="en-GB" altLang="it-IT" sz="2000" b="1" dirty="0">
              <a:solidFill>
                <a:srgbClr val="11488B"/>
              </a:solidFill>
              <a:effectLst/>
              <a:latin typeface="Calibri" pitchFamily="34" charset="0"/>
            </a:endParaRPr>
          </a:p>
        </p:txBody>
      </p:sp>
      <p:sp>
        <p:nvSpPr>
          <p:cNvPr id="2" name="Rettangolo 1"/>
          <p:cNvSpPr/>
          <p:nvPr/>
        </p:nvSpPr>
        <p:spPr>
          <a:xfrm>
            <a:off x="7001473" y="1272233"/>
            <a:ext cx="189100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Calibri" panose="020F0502020204030204" pitchFamily="34" charset="0"/>
              </a:rPr>
              <a:t>Regime transitorio       </a:t>
            </a:r>
            <a:endParaRPr lang="it-IT" sz="1600" dirty="0">
              <a:latin typeface="Calibri" panose="020F0502020204030204" pitchFamily="34" charset="0"/>
            </a:endParaRPr>
          </a:p>
        </p:txBody>
      </p:sp>
    </p:spTree>
    <p:extLst>
      <p:ext uri="{BB962C8B-B14F-4D97-AF65-F5344CB8AC3E}">
        <p14:creationId xmlns:p14="http://schemas.microsoft.com/office/powerpoint/2010/main" val="1433596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27</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4365388"/>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4383390"/>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84576" cy="4774892"/>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2296" indent="0" algn="ctr">
              <a:spcBef>
                <a:spcPts val="0"/>
              </a:spcBef>
              <a:buNone/>
            </a:pPr>
            <a:endParaRPr lang="it-IT" sz="500" dirty="0" smtClean="0">
              <a:solidFill>
                <a:srgbClr val="002060"/>
              </a:solidFill>
              <a:latin typeface="Calibri" panose="020F0502020204030204" pitchFamily="34" charset="0"/>
            </a:endParaRPr>
          </a:p>
          <a:p>
            <a:pPr marL="82296" indent="0" algn="ctr">
              <a:spcBef>
                <a:spcPts val="0"/>
              </a:spcBef>
              <a:buNone/>
            </a:pPr>
            <a:endParaRPr lang="it-IT" sz="1600" dirty="0" smtClean="0">
              <a:solidFill>
                <a:srgbClr val="002060"/>
              </a:solidFill>
              <a:latin typeface="Calibri" panose="020F0502020204030204" pitchFamily="34" charset="0"/>
            </a:endParaRPr>
          </a:p>
          <a:p>
            <a:pPr marL="82296" indent="0" algn="ctr">
              <a:spcBef>
                <a:spcPts val="0"/>
              </a:spcBef>
              <a:buNone/>
            </a:pPr>
            <a:r>
              <a:rPr lang="it-IT" sz="1600" dirty="0" smtClean="0">
                <a:solidFill>
                  <a:srgbClr val="002060"/>
                </a:solidFill>
                <a:latin typeface="Calibri" panose="020F0502020204030204" pitchFamily="34" charset="0"/>
              </a:rPr>
              <a:t>Una </a:t>
            </a:r>
            <a:r>
              <a:rPr lang="it-IT" sz="1600" dirty="0">
                <a:solidFill>
                  <a:srgbClr val="002060"/>
                </a:solidFill>
                <a:latin typeface="Calibri" panose="020F0502020204030204" pitchFamily="34" charset="0"/>
              </a:rPr>
              <a:t>banca è </a:t>
            </a:r>
            <a:r>
              <a:rPr lang="it-IT" sz="1600" b="1" dirty="0">
                <a:solidFill>
                  <a:srgbClr val="C00000"/>
                </a:solidFill>
                <a:latin typeface="Calibri" panose="020F0502020204030204" pitchFamily="34" charset="0"/>
              </a:rPr>
              <a:t>risolvibile</a:t>
            </a:r>
            <a:r>
              <a:rPr lang="it-IT" sz="1600" dirty="0">
                <a:solidFill>
                  <a:srgbClr val="C00000"/>
                </a:solidFill>
                <a:latin typeface="Calibri" panose="020F0502020204030204" pitchFamily="34" charset="0"/>
              </a:rPr>
              <a:t> </a:t>
            </a:r>
            <a:r>
              <a:rPr lang="it-IT" sz="1600" dirty="0" smtClean="0">
                <a:solidFill>
                  <a:srgbClr val="002060"/>
                </a:solidFill>
                <a:latin typeface="Calibri" panose="020F0502020204030204" pitchFamily="34" charset="0"/>
              </a:rPr>
              <a:t>quando, </a:t>
            </a:r>
            <a:r>
              <a:rPr lang="it-IT" altLang="it-IT" sz="1600" dirty="0">
                <a:solidFill>
                  <a:srgbClr val="002060"/>
                </a:solidFill>
                <a:latin typeface="Calibri" panose="020F0502020204030204" pitchFamily="34" charset="0"/>
              </a:rPr>
              <a:t>anche in presenza di situazioni di instabilità finanziaria generalizzata o di eventi sistemici, può essere </a:t>
            </a:r>
            <a:r>
              <a:rPr lang="it-IT" altLang="it-IT" sz="1600" u="sng" dirty="0">
                <a:solidFill>
                  <a:srgbClr val="002060"/>
                </a:solidFill>
                <a:latin typeface="Calibri" panose="020F0502020204030204" pitchFamily="34" charset="0"/>
              </a:rPr>
              <a:t>assoggettata a liquidazione coatta amministrativa o a risoluzione</a:t>
            </a:r>
            <a:r>
              <a:rPr lang="it-IT" altLang="it-IT" sz="1600" dirty="0">
                <a:solidFill>
                  <a:srgbClr val="002060"/>
                </a:solidFill>
                <a:latin typeface="Calibri" panose="020F0502020204030204" pitchFamily="34" charset="0"/>
              </a:rPr>
              <a:t>, minimizzando le conseguenze negative significative per il sistema finanziario italiano, di altri Stati membri o dell’Unione europea e nella prospettiva di assicurare la continuità delle funzioni essenziali</a:t>
            </a:r>
          </a:p>
          <a:p>
            <a:pPr algn="ctr">
              <a:spcAft>
                <a:spcPts val="300"/>
              </a:spcAft>
            </a:pPr>
            <a:endParaRPr lang="it-IT" sz="800" b="1" dirty="0" smtClean="0">
              <a:solidFill>
                <a:srgbClr val="C00000"/>
              </a:solidFill>
              <a:latin typeface="Calibri" panose="020F0502020204030204" pitchFamily="34" charset="0"/>
            </a:endParaRPr>
          </a:p>
          <a:p>
            <a:pPr algn="ctr">
              <a:spcAft>
                <a:spcPts val="300"/>
              </a:spcAft>
            </a:pPr>
            <a:endParaRPr lang="it-IT" sz="800" b="1" dirty="0" smtClean="0">
              <a:solidFill>
                <a:srgbClr val="C00000"/>
              </a:solidFill>
              <a:latin typeface="Calibri" panose="020F0502020204030204" pitchFamily="34" charset="0"/>
            </a:endParaRPr>
          </a:p>
          <a:p>
            <a:pPr algn="ctr">
              <a:spcAft>
                <a:spcPts val="300"/>
              </a:spcAft>
            </a:pPr>
            <a:r>
              <a:rPr lang="it-IT" sz="1400" b="1" dirty="0" smtClean="0">
                <a:solidFill>
                  <a:srgbClr val="C00000"/>
                </a:solidFill>
                <a:latin typeface="Calibri" panose="020F0502020204030204" pitchFamily="34" charset="0"/>
              </a:rPr>
              <a:t>Obiettivo </a:t>
            </a:r>
            <a:r>
              <a:rPr lang="it-IT" sz="1400" b="1" dirty="0">
                <a:solidFill>
                  <a:srgbClr val="C00000"/>
                </a:solidFill>
                <a:latin typeface="Calibri" panose="020F0502020204030204" pitchFamily="34" charset="0"/>
              </a:rPr>
              <a:t>della valutazione</a:t>
            </a:r>
            <a:r>
              <a:rPr lang="it-IT" sz="1400" dirty="0">
                <a:solidFill>
                  <a:srgbClr val="002060"/>
                </a:solidFill>
                <a:latin typeface="Calibri" panose="020F0502020204030204" pitchFamily="34" charset="0"/>
              </a:rPr>
              <a:t> </a:t>
            </a:r>
          </a:p>
          <a:p>
            <a:pPr marL="285750" indent="-285750">
              <a:buFont typeface="Wingdings" panose="05000000000000000000" pitchFamily="2" charset="2"/>
              <a:buChar char="§"/>
            </a:pPr>
            <a:r>
              <a:rPr lang="it-IT" sz="1400" dirty="0">
                <a:solidFill>
                  <a:srgbClr val="002060"/>
                </a:solidFill>
                <a:latin typeface="Calibri" panose="020F0502020204030204" pitchFamily="34" charset="0"/>
              </a:rPr>
              <a:t>Identificare i fattori che incidono sulla risolvibilità della banca o del gruppo e individuare le azioni per </a:t>
            </a:r>
            <a:r>
              <a:rPr lang="it-IT" sz="1400" dirty="0" smtClean="0">
                <a:solidFill>
                  <a:srgbClr val="002060"/>
                </a:solidFill>
                <a:latin typeface="Calibri" panose="020F0502020204030204" pitchFamily="34" charset="0"/>
              </a:rPr>
              <a:t>rimuovere gli impedimenti alla risolvibilità. </a:t>
            </a:r>
            <a:endParaRPr lang="it-IT" sz="1400" dirty="0">
              <a:solidFill>
                <a:srgbClr val="002060"/>
              </a:solidFill>
              <a:latin typeface="Calibri" panose="020F0502020204030204" pitchFamily="34" charset="0"/>
            </a:endParaRPr>
          </a:p>
          <a:p>
            <a:pPr marL="285750" indent="-285750">
              <a:spcBef>
                <a:spcPts val="600"/>
              </a:spcBef>
              <a:spcAft>
                <a:spcPts val="1200"/>
              </a:spcAft>
              <a:buFont typeface="Wingdings" panose="05000000000000000000" pitchFamily="2" charset="2"/>
              <a:buChar char="§"/>
            </a:pPr>
            <a:r>
              <a:rPr lang="it-IT" sz="1400" dirty="0">
                <a:solidFill>
                  <a:srgbClr val="002060"/>
                </a:solidFill>
                <a:latin typeface="Calibri" panose="020F0502020204030204" pitchFamily="34" charset="0"/>
              </a:rPr>
              <a:t>Fattori sia esogeni sia endogeni, relativi alla banca o al gruppo</a:t>
            </a:r>
            <a:r>
              <a:rPr lang="it-IT" sz="1400" dirty="0" smtClean="0">
                <a:solidFill>
                  <a:srgbClr val="002060"/>
                </a:solidFill>
                <a:latin typeface="Calibri" panose="020F0502020204030204" pitchFamily="34" charset="0"/>
              </a:rPr>
              <a:t>.</a:t>
            </a:r>
            <a:endParaRPr lang="it-IT" sz="1400" dirty="0">
              <a:solidFill>
                <a:srgbClr val="00206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22" name="Titolo 2"/>
          <p:cNvSpPr>
            <a:spLocks noGrp="1"/>
          </p:cNvSpPr>
          <p:nvPr>
            <p:ph type="title"/>
          </p:nvPr>
        </p:nvSpPr>
        <p:spPr>
          <a:xfrm>
            <a:off x="1390443" y="813100"/>
            <a:ext cx="7498080" cy="422920"/>
          </a:xfrm>
        </p:spPr>
        <p:txBody>
          <a:bodyPr>
            <a:normAutofit/>
          </a:bodyPr>
          <a:lstStyle/>
          <a:p>
            <a:pPr fontAlgn="base">
              <a:lnSpc>
                <a:spcPct val="90000"/>
              </a:lnSpc>
              <a:spcAft>
                <a:spcPct val="0"/>
              </a:spcAft>
              <a:tabLst>
                <a:tab pos="542925" algn="l"/>
              </a:tabLst>
            </a:pPr>
            <a:r>
              <a:rPr lang="it-IT" altLang="it-IT" dirty="0" smtClean="0"/>
              <a:t>Il piano di risoluzione: la valutazione della risolvibilità                    (1/2)</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512753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28</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4365388"/>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4383390"/>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484784"/>
            <a:ext cx="5184576" cy="482453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2296" indent="0" algn="ctr">
              <a:spcBef>
                <a:spcPts val="0"/>
              </a:spcBef>
              <a:buNone/>
            </a:pPr>
            <a:endParaRPr lang="it-IT" sz="800" dirty="0" smtClean="0">
              <a:solidFill>
                <a:srgbClr val="002060"/>
              </a:solidFill>
              <a:latin typeface="Calibri" panose="020F0502020204030204" pitchFamily="34" charset="0"/>
            </a:endParaRPr>
          </a:p>
          <a:p>
            <a:pPr marL="82296" algn="ctr"/>
            <a:endParaRPr lang="it-IT" altLang="it-IT" sz="1400" dirty="0" smtClean="0">
              <a:solidFill>
                <a:schemeClr val="accent1">
                  <a:lumMod val="75000"/>
                </a:schemeClr>
              </a:solidFill>
              <a:latin typeface="Calibri" panose="020F0502020204030204" pitchFamily="34" charset="0"/>
            </a:endParaRPr>
          </a:p>
          <a:p>
            <a:pPr algn="ctr">
              <a:spcAft>
                <a:spcPts val="300"/>
              </a:spcAft>
            </a:pPr>
            <a:r>
              <a:rPr lang="it-IT" sz="1400" b="1" dirty="0">
                <a:solidFill>
                  <a:srgbClr val="C00000"/>
                </a:solidFill>
                <a:latin typeface="Calibri" panose="020F0502020204030204" pitchFamily="34" charset="0"/>
              </a:rPr>
              <a:t>Chi la effettua?</a:t>
            </a:r>
          </a:p>
          <a:p>
            <a:pPr marL="285750" indent="-285750">
              <a:buFont typeface="Wingdings" panose="05000000000000000000" pitchFamily="2" charset="2"/>
              <a:buChar char="§"/>
            </a:pPr>
            <a:r>
              <a:rPr lang="it-IT" sz="1400" b="1" dirty="0">
                <a:solidFill>
                  <a:srgbClr val="002060"/>
                </a:solidFill>
                <a:latin typeface="Calibri" panose="020F0502020204030204" pitchFamily="34" charset="0"/>
              </a:rPr>
              <a:t>Banca individuale</a:t>
            </a:r>
            <a:r>
              <a:rPr lang="it-IT" sz="1400" dirty="0">
                <a:solidFill>
                  <a:srgbClr val="002060"/>
                </a:solidFill>
                <a:latin typeface="Calibri" panose="020F0502020204030204" pitchFamily="34" charset="0"/>
              </a:rPr>
              <a:t>: la Banca d’Italia, sentita la BCE quando è l’autorità competente, in occasione della </a:t>
            </a:r>
            <a:r>
              <a:rPr lang="it-IT" sz="1400" u="sng" dirty="0">
                <a:solidFill>
                  <a:srgbClr val="002060"/>
                </a:solidFill>
                <a:latin typeface="Calibri" panose="020F0502020204030204" pitchFamily="34" charset="0"/>
              </a:rPr>
              <a:t>preparazione e dell’aggiornamento </a:t>
            </a:r>
            <a:r>
              <a:rPr lang="it-IT" sz="1400" dirty="0">
                <a:solidFill>
                  <a:srgbClr val="002060"/>
                </a:solidFill>
                <a:latin typeface="Calibri" panose="020F0502020204030204" pitchFamily="34" charset="0"/>
              </a:rPr>
              <a:t>del piano di risoluzione; se </a:t>
            </a:r>
            <a:r>
              <a:rPr lang="it-IT" altLang="it-IT" sz="1400" dirty="0">
                <a:solidFill>
                  <a:srgbClr val="002060"/>
                </a:solidFill>
                <a:latin typeface="Calibri" panose="020F0502020204030204" pitchFamily="34" charset="0"/>
              </a:rPr>
              <a:t>ritiene la banca non risolvibile, lo comunica all’EBA. In tal caso, l’obbligo di predisporre/aggiornare il piano è sospeso fino alla definitiva individuazione delle misure per rimuovere gli impedimenti sostanziali alla risolvibilità.</a:t>
            </a:r>
            <a:endParaRPr lang="it-IT" sz="1400" dirty="0">
              <a:solidFill>
                <a:srgbClr val="002060"/>
              </a:solidFill>
              <a:latin typeface="Calibri" panose="020F0502020204030204" pitchFamily="34" charset="0"/>
            </a:endParaRPr>
          </a:p>
          <a:p>
            <a:pPr marL="285750" indent="-285750">
              <a:spcBef>
                <a:spcPts val="600"/>
              </a:spcBef>
              <a:buFont typeface="Wingdings" panose="05000000000000000000" pitchFamily="2" charset="2"/>
              <a:buChar char="§"/>
            </a:pPr>
            <a:r>
              <a:rPr lang="it-IT" sz="1400" b="1" dirty="0">
                <a:solidFill>
                  <a:srgbClr val="002060"/>
                </a:solidFill>
                <a:latin typeface="Calibri" panose="020F0502020204030204" pitchFamily="34" charset="0"/>
              </a:rPr>
              <a:t>Gruppo</a:t>
            </a:r>
            <a:r>
              <a:rPr lang="it-IT" sz="1400" dirty="0">
                <a:solidFill>
                  <a:srgbClr val="002060"/>
                </a:solidFill>
                <a:latin typeface="Calibri" panose="020F0502020204030204" pitchFamily="34" charset="0"/>
              </a:rPr>
              <a:t>: la Banca d’Italia quando è l’autorità di risoluzione di gruppo, sentite le autorità di vigilanza su base consolidata e individuale e le autorità di risoluzione e competenti degli Stati terzi aventi succursali del gruppo</a:t>
            </a:r>
            <a:r>
              <a:rPr lang="it-IT" sz="1400" dirty="0" smtClean="0">
                <a:solidFill>
                  <a:srgbClr val="002060"/>
                </a:solidFill>
                <a:latin typeface="Calibri" panose="020F0502020204030204" pitchFamily="34" charset="0"/>
              </a:rPr>
              <a:t>.</a:t>
            </a:r>
            <a:endParaRPr lang="it-IT" altLang="it-IT" sz="1400" dirty="0">
              <a:solidFill>
                <a:schemeClr val="accent1">
                  <a:lumMod val="75000"/>
                </a:schemeClr>
              </a:solidFill>
              <a:latin typeface="Calibri" panose="020F0502020204030204" pitchFamily="34" charset="0"/>
            </a:endParaRPr>
          </a:p>
          <a:p>
            <a:pPr marL="82296" algn="ctr"/>
            <a:endParaRPr lang="it-IT" altLang="it-IT" sz="1400" dirty="0" smtClean="0">
              <a:solidFill>
                <a:schemeClr val="accent1">
                  <a:lumMod val="75000"/>
                </a:schemeClr>
              </a:solidFill>
              <a:latin typeface="Calibri" panose="020F0502020204030204" pitchFamily="34" charset="0"/>
            </a:endParaRPr>
          </a:p>
          <a:p>
            <a:pPr marL="82296" algn="ctr"/>
            <a:endParaRPr lang="it-IT" altLang="it-IT" sz="1400" dirty="0">
              <a:solidFill>
                <a:schemeClr val="accent1">
                  <a:lumMod val="75000"/>
                </a:schemeClr>
              </a:solidFill>
              <a:latin typeface="Calibri" panose="020F0502020204030204" pitchFamily="34" charset="0"/>
            </a:endParaRPr>
          </a:p>
          <a:p>
            <a:pPr marL="82296" algn="ctr"/>
            <a:r>
              <a:rPr lang="it-IT" altLang="it-IT" sz="1400" dirty="0">
                <a:solidFill>
                  <a:srgbClr val="002060"/>
                </a:solidFill>
                <a:latin typeface="Calibri" panose="020F0502020204030204" pitchFamily="34" charset="0"/>
              </a:rPr>
              <a:t>La </a:t>
            </a:r>
            <a:r>
              <a:rPr lang="it-IT" altLang="it-IT" sz="1400" u="sng" dirty="0">
                <a:solidFill>
                  <a:srgbClr val="002060"/>
                </a:solidFill>
                <a:latin typeface="Calibri" panose="020F0502020204030204" pitchFamily="34" charset="0"/>
              </a:rPr>
              <a:t>valutazione non fa </a:t>
            </a:r>
            <a:r>
              <a:rPr lang="it-IT" altLang="it-IT" sz="1400" u="sng" dirty="0" smtClean="0">
                <a:solidFill>
                  <a:srgbClr val="002060"/>
                </a:solidFill>
                <a:latin typeface="Calibri" panose="020F0502020204030204" pitchFamily="34" charset="0"/>
              </a:rPr>
              <a:t>affidamento</a:t>
            </a:r>
            <a:r>
              <a:rPr lang="it-IT" altLang="it-IT" sz="1400" dirty="0" smtClean="0">
                <a:solidFill>
                  <a:srgbClr val="002060"/>
                </a:solidFill>
                <a:latin typeface="Calibri" panose="020F0502020204030204" pitchFamily="34" charset="0"/>
              </a:rPr>
              <a:t> su: </a:t>
            </a:r>
            <a:r>
              <a:rPr lang="it-IT" altLang="it-IT" sz="1400" dirty="0">
                <a:solidFill>
                  <a:srgbClr val="002060"/>
                </a:solidFill>
                <a:latin typeface="Calibri" panose="020F0502020204030204" pitchFamily="34" charset="0"/>
              </a:rPr>
              <a:t>sostegno finanziario pubblico straordinario; assistenza di liquidità di emergenza dalla banca centrale; assistenza di liquidità dalla banca centrale con garanzie, durata e tasso di interesse non standard</a:t>
            </a:r>
            <a:r>
              <a:rPr lang="it-IT" altLang="it-IT" sz="1400" dirty="0">
                <a:solidFill>
                  <a:schemeClr val="accent1">
                    <a:lumMod val="75000"/>
                  </a:schemeClr>
                </a:solidFill>
                <a:latin typeface="Calibri" panose="020F0502020204030204" pitchFamily="34" charset="0"/>
              </a:rPr>
              <a:t>.</a:t>
            </a:r>
            <a:endParaRPr lang="it-IT" altLang="it-IT" sz="1400" i="1" dirty="0">
              <a:solidFill>
                <a:schemeClr val="accent1">
                  <a:lumMod val="75000"/>
                </a:schemeClr>
              </a:solidFill>
              <a:latin typeface="Calibri" panose="020F0502020204030204" pitchFamily="34" charset="0"/>
            </a:endParaRPr>
          </a:p>
          <a:p>
            <a:pPr marL="82296" indent="0" algn="ctr">
              <a:spcBef>
                <a:spcPts val="0"/>
              </a:spcBef>
              <a:buNone/>
            </a:pPr>
            <a:endParaRPr lang="it-IT" sz="14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Rimozione 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18" name="Titolo 2"/>
          <p:cNvSpPr>
            <a:spLocks noGrp="1"/>
          </p:cNvSpPr>
          <p:nvPr>
            <p:ph type="title"/>
          </p:nvPr>
        </p:nvSpPr>
        <p:spPr>
          <a:xfrm>
            <a:off x="1390443" y="813100"/>
            <a:ext cx="7498080" cy="422920"/>
          </a:xfrm>
        </p:spPr>
        <p:txBody>
          <a:bodyPr>
            <a:normAutofit/>
          </a:bodyPr>
          <a:lstStyle/>
          <a:p>
            <a:pPr fontAlgn="base">
              <a:lnSpc>
                <a:spcPct val="90000"/>
              </a:lnSpc>
              <a:spcAft>
                <a:spcPct val="0"/>
              </a:spcAft>
              <a:tabLst>
                <a:tab pos="542925" algn="l"/>
              </a:tabLst>
            </a:pPr>
            <a:r>
              <a:rPr lang="it-IT" altLang="it-IT" dirty="0" smtClean="0"/>
              <a:t>Il piano di risoluzione: la valutazione della risolvibilità                    (2/2)</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652464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a:xfrm>
            <a:off x="8541640" y="6305550"/>
            <a:ext cx="457200" cy="476250"/>
          </a:xfrm>
        </p:spPr>
        <p:txBody>
          <a:bodyPr/>
          <a:lstStyle/>
          <a:p>
            <a:fld id="{BFFF9C37-744C-452A-933A-2419089EBA4A}" type="slidenum">
              <a:rPr lang="it-IT" smtClean="0">
                <a:solidFill>
                  <a:srgbClr val="9FB8CD">
                    <a:shade val="50000"/>
                    <a:satMod val="200000"/>
                  </a:srgbClr>
                </a:solidFill>
                <a:latin typeface="Calibri" panose="020F0502020204030204" pitchFamily="34" charset="0"/>
              </a:rPr>
              <a:pPr/>
              <a:t>29</a:t>
            </a:fld>
            <a:endParaRPr lang="it-IT">
              <a:solidFill>
                <a:srgbClr val="9FB8CD">
                  <a:shade val="50000"/>
                  <a:satMod val="200000"/>
                </a:srgbClr>
              </a:solidFill>
              <a:latin typeface="Calibri" panose="020F0502020204030204" pitchFamily="34" charset="0"/>
            </a:endParaRPr>
          </a:p>
        </p:txBody>
      </p:sp>
      <p:sp>
        <p:nvSpPr>
          <p:cNvPr id="13" name="Operazione manuale 12"/>
          <p:cNvSpPr/>
          <p:nvPr/>
        </p:nvSpPr>
        <p:spPr>
          <a:xfrm rot="5400000">
            <a:off x="2930392" y="5445508"/>
            <a:ext cx="1296711" cy="144016"/>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4" name="Operazione manuale 13"/>
          <p:cNvSpPr/>
          <p:nvPr/>
        </p:nvSpPr>
        <p:spPr>
          <a:xfrm rot="5400000">
            <a:off x="2957889" y="5463510"/>
            <a:ext cx="887962" cy="108012"/>
          </a:xfrm>
          <a:prstGeom prst="flowChartManualOperation">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a:solidFill>
                <a:srgbClr val="11488B"/>
              </a:solidFill>
              <a:latin typeface="Calibri" panose="020F0502020204030204" pitchFamily="34" charset="0"/>
            </a:endParaRPr>
          </a:p>
        </p:txBody>
      </p:sp>
      <p:sp>
        <p:nvSpPr>
          <p:cNvPr id="15" name="Rettangolo arrotondato 14"/>
          <p:cNvSpPr/>
          <p:nvPr/>
        </p:nvSpPr>
        <p:spPr>
          <a:xfrm>
            <a:off x="3779912" y="1281582"/>
            <a:ext cx="5112568" cy="5459786"/>
          </a:xfrm>
          <a:prstGeom prst="roundRect">
            <a:avLst>
              <a:gd name="adj" fmla="val 0"/>
            </a:avLst>
          </a:prstGeom>
          <a:solidFill>
            <a:schemeClr val="bg1"/>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spcAft>
                <a:spcPts val="1200"/>
              </a:spcAft>
            </a:pPr>
            <a:r>
              <a:rPr lang="it-IT" sz="1400" dirty="0">
                <a:solidFill>
                  <a:srgbClr val="002060"/>
                </a:solidFill>
                <a:latin typeface="Calibri" panose="020F0502020204030204" pitchFamily="34" charset="0"/>
              </a:rPr>
              <a:t>Se a seguito della valutazione di una banca o di un gruppo risultano </a:t>
            </a:r>
            <a:r>
              <a:rPr lang="it-IT" sz="1400" u="sng" dirty="0">
                <a:solidFill>
                  <a:srgbClr val="002060"/>
                </a:solidFill>
                <a:latin typeface="Calibri" panose="020F0502020204030204" pitchFamily="34" charset="0"/>
              </a:rPr>
              <a:t>impedimenti sostanziali alla loro risolvibilità</a:t>
            </a:r>
            <a:r>
              <a:rPr lang="it-IT" sz="1400" dirty="0">
                <a:solidFill>
                  <a:srgbClr val="002060"/>
                </a:solidFill>
                <a:latin typeface="Calibri" panose="020F0502020204030204" pitchFamily="34" charset="0"/>
              </a:rPr>
              <a:t>, la Banca d’Italia ne dà comunicazione alla banca stessa, alla BCE se questa è l’autorità competente, nonché alle autorità di risoluzione degli Stati membri in cui sono stabilite succursali significative</a:t>
            </a:r>
          </a:p>
          <a:p>
            <a:pPr algn="ctr">
              <a:spcAft>
                <a:spcPts val="300"/>
              </a:spcAft>
            </a:pPr>
            <a:r>
              <a:rPr lang="it-IT" sz="1400" b="1" dirty="0">
                <a:solidFill>
                  <a:srgbClr val="C00000"/>
                </a:solidFill>
                <a:latin typeface="Calibri" panose="020F0502020204030204" pitchFamily="34" charset="0"/>
              </a:rPr>
              <a:t>Misure di rimozione degli impedimenti alla risolvibilità</a:t>
            </a: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modifica o adozione di accordi di finanziamento infragruppo o con terzi; </a:t>
            </a: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limite al livello massimo di esposizione ai </a:t>
            </a:r>
            <a:r>
              <a:rPr lang="it-IT" sz="1400" dirty="0" smtClean="0">
                <a:solidFill>
                  <a:srgbClr val="002060"/>
                </a:solidFill>
                <a:latin typeface="Calibri" panose="020F0502020204030204" pitchFamily="34" charset="0"/>
              </a:rPr>
              <a:t>rischi, individuali e aggregati; </a:t>
            </a:r>
            <a:endParaRPr lang="it-IT" sz="1400" dirty="0">
              <a:solidFill>
                <a:srgbClr val="002060"/>
              </a:solidFill>
              <a:latin typeface="Calibri" panose="020F0502020204030204" pitchFamily="34" charset="0"/>
            </a:endParaRP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fornitura </a:t>
            </a:r>
            <a:r>
              <a:rPr lang="it-IT" sz="1400" dirty="0" smtClean="0">
                <a:solidFill>
                  <a:srgbClr val="002060"/>
                </a:solidFill>
                <a:latin typeface="Calibri" panose="020F0502020204030204" pitchFamily="34" charset="0"/>
              </a:rPr>
              <a:t>(anche periodica) di </a:t>
            </a:r>
            <a:r>
              <a:rPr lang="it-IT" sz="1400" dirty="0">
                <a:solidFill>
                  <a:srgbClr val="002060"/>
                </a:solidFill>
                <a:latin typeface="Calibri" panose="020F0502020204030204" pitchFamily="34" charset="0"/>
              </a:rPr>
              <a:t>informazioni rilevanti ai fini della risoluzione; </a:t>
            </a: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cessione o dismissione di beni o rapporti giuridici; </a:t>
            </a: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limitazione, sospensione o cessazione di attività, linee di business, vendita di prodotti. </a:t>
            </a:r>
          </a:p>
          <a:p>
            <a:pPr>
              <a:spcBef>
                <a:spcPts val="600"/>
              </a:spcBef>
            </a:pPr>
            <a:r>
              <a:rPr lang="it-IT" sz="1400" u="sng" dirty="0">
                <a:solidFill>
                  <a:srgbClr val="002060"/>
                </a:solidFill>
                <a:latin typeface="Calibri" panose="020F0502020204030204" pitchFamily="34" charset="0"/>
              </a:rPr>
              <a:t>Nei casi più </a:t>
            </a:r>
            <a:r>
              <a:rPr lang="it-IT" sz="1400" u="sng" dirty="0" smtClean="0">
                <a:solidFill>
                  <a:srgbClr val="002060"/>
                </a:solidFill>
                <a:latin typeface="Calibri" panose="020F0502020204030204" pitchFamily="34" charset="0"/>
              </a:rPr>
              <a:t>gravi possono essere imposte</a:t>
            </a:r>
            <a:r>
              <a:rPr lang="it-IT" sz="1400" dirty="0" smtClean="0">
                <a:solidFill>
                  <a:srgbClr val="002060"/>
                </a:solidFill>
                <a:latin typeface="Calibri" panose="020F0502020204030204" pitchFamily="34" charset="0"/>
              </a:rPr>
              <a:t>: </a:t>
            </a:r>
            <a:endParaRPr lang="it-IT" sz="1400" dirty="0">
              <a:solidFill>
                <a:srgbClr val="002060"/>
              </a:solidFill>
              <a:latin typeface="Calibri" panose="020F0502020204030204" pitchFamily="34" charset="0"/>
            </a:endParaRP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modifiche alla forma giuridica o alla struttura operativa della </a:t>
            </a:r>
            <a:r>
              <a:rPr lang="it-IT" sz="1400" dirty="0" smtClean="0">
                <a:solidFill>
                  <a:srgbClr val="002060"/>
                </a:solidFill>
                <a:latin typeface="Calibri" panose="020F0502020204030204" pitchFamily="34" charset="0"/>
              </a:rPr>
              <a:t>banca o di società del gruppo o alla struttura del gruppo; </a:t>
            </a:r>
            <a:endParaRPr lang="it-IT" sz="1400" dirty="0">
              <a:solidFill>
                <a:srgbClr val="002060"/>
              </a:solidFill>
              <a:latin typeface="Calibri" panose="020F0502020204030204" pitchFamily="34" charset="0"/>
            </a:endParaRPr>
          </a:p>
          <a:p>
            <a:pPr marL="285750" indent="-285750">
              <a:spcAft>
                <a:spcPts val="300"/>
              </a:spcAft>
              <a:buFont typeface="Wingdings" panose="05000000000000000000" pitchFamily="2" charset="2"/>
              <a:buChar char="§"/>
            </a:pPr>
            <a:r>
              <a:rPr lang="it-IT" sz="1400" dirty="0" smtClean="0">
                <a:solidFill>
                  <a:srgbClr val="002060"/>
                </a:solidFill>
                <a:latin typeface="Calibri" panose="020F0502020204030204" pitchFamily="34" charset="0"/>
              </a:rPr>
              <a:t>alla società che controlla la banca, la creazione </a:t>
            </a:r>
            <a:r>
              <a:rPr lang="it-IT" sz="1400" dirty="0">
                <a:solidFill>
                  <a:srgbClr val="002060"/>
                </a:solidFill>
                <a:latin typeface="Calibri" panose="020F0502020204030204" pitchFamily="34" charset="0"/>
              </a:rPr>
              <a:t>di società </a:t>
            </a:r>
            <a:r>
              <a:rPr lang="it-IT" sz="1400" dirty="0" smtClean="0">
                <a:solidFill>
                  <a:srgbClr val="002060"/>
                </a:solidFill>
                <a:latin typeface="Calibri" panose="020F0502020204030204" pitchFamily="34" charset="0"/>
              </a:rPr>
              <a:t>intermedia che controlli la banca, per evitare conseguenze negative su componenti non finanziarie del gruppo;</a:t>
            </a:r>
            <a:endParaRPr lang="it-IT" sz="1400" dirty="0">
              <a:solidFill>
                <a:srgbClr val="002060"/>
              </a:solidFill>
              <a:latin typeface="Calibri" panose="020F0502020204030204" pitchFamily="34" charset="0"/>
            </a:endParaRPr>
          </a:p>
          <a:p>
            <a:pPr marL="285750" indent="-285750">
              <a:spcAft>
                <a:spcPts val="300"/>
              </a:spcAft>
              <a:buFont typeface="Wingdings" panose="05000000000000000000" pitchFamily="2" charset="2"/>
              <a:buChar char="§"/>
            </a:pPr>
            <a:r>
              <a:rPr lang="it-IT" sz="1400" dirty="0">
                <a:solidFill>
                  <a:srgbClr val="002060"/>
                </a:solidFill>
                <a:latin typeface="Calibri" panose="020F0502020204030204" pitchFamily="34" charset="0"/>
              </a:rPr>
              <a:t>emissione di passività ammissibili.</a:t>
            </a:r>
            <a:endParaRPr lang="it-IT" sz="1400" b="1" dirty="0">
              <a:solidFill>
                <a:srgbClr val="C00000"/>
              </a:solidFill>
              <a:latin typeface="Calibri" panose="020F0502020204030204" pitchFamily="34" charset="0"/>
            </a:endParaRPr>
          </a:p>
        </p:txBody>
      </p:sp>
      <p:sp>
        <p:nvSpPr>
          <p:cNvPr id="11" name="Rectangle 5"/>
          <p:cNvSpPr/>
          <p:nvPr/>
        </p:nvSpPr>
        <p:spPr>
          <a:xfrm>
            <a:off x="1187625" y="1484784"/>
            <a:ext cx="936104" cy="4774892"/>
          </a:xfrm>
          <a:prstGeom prst="rect">
            <a:avLst/>
          </a:prstGeom>
          <a:solidFill>
            <a:schemeClr val="accent2">
              <a:lumMod val="7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it-IT" sz="1500" b="1" dirty="0" smtClean="0">
                <a:solidFill>
                  <a:schemeClr val="bg1"/>
                </a:solidFill>
                <a:latin typeface="Calibri" panose="020F0502020204030204" pitchFamily="34" charset="0"/>
              </a:rPr>
              <a:t>Piano di risoluzione</a:t>
            </a:r>
            <a:endParaRPr lang="it-IT" sz="1500" b="1" dirty="0">
              <a:solidFill>
                <a:schemeClr val="bg1"/>
              </a:solidFill>
              <a:latin typeface="Calibri" panose="020F0502020204030204" pitchFamily="34" charset="0"/>
            </a:endParaRPr>
          </a:p>
        </p:txBody>
      </p:sp>
      <p:sp>
        <p:nvSpPr>
          <p:cNvPr id="12" name="Rectangle 5"/>
          <p:cNvSpPr/>
          <p:nvPr/>
        </p:nvSpPr>
        <p:spPr>
          <a:xfrm>
            <a:off x="1763688" y="177281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Adozione</a:t>
            </a:r>
          </a:p>
        </p:txBody>
      </p:sp>
      <p:sp>
        <p:nvSpPr>
          <p:cNvPr id="16" name="Rectangle 5"/>
          <p:cNvSpPr/>
          <p:nvPr/>
        </p:nvSpPr>
        <p:spPr>
          <a:xfrm>
            <a:off x="1763688" y="2900941"/>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Contenuto</a:t>
            </a:r>
          </a:p>
        </p:txBody>
      </p:sp>
      <p:sp>
        <p:nvSpPr>
          <p:cNvPr id="17" name="Rectangle 5"/>
          <p:cNvSpPr/>
          <p:nvPr/>
        </p:nvSpPr>
        <p:spPr>
          <a:xfrm>
            <a:off x="1763688" y="5157192"/>
            <a:ext cx="1505622" cy="765416"/>
          </a:xfrm>
          <a:prstGeom prst="rect">
            <a:avLst/>
          </a:prstGeom>
          <a:solidFill>
            <a:schemeClr val="accent2">
              <a:lumMod val="60000"/>
              <a:lumOff val="4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rgbClr val="11488B"/>
                </a:solidFill>
                <a:latin typeface="Calibri" panose="020F0502020204030204" pitchFamily="34" charset="0"/>
              </a:rPr>
              <a:t>Rimozione </a:t>
            </a:r>
            <a:r>
              <a:rPr lang="it-IT" sz="1500" b="1" dirty="0" smtClean="0">
                <a:solidFill>
                  <a:srgbClr val="11488B"/>
                </a:solidFill>
                <a:latin typeface="Calibri" panose="020F0502020204030204" pitchFamily="34" charset="0"/>
              </a:rPr>
              <a:t>impedimenti alla risolvibilità</a:t>
            </a:r>
            <a:endParaRPr lang="it-IT" sz="1500" b="1" dirty="0">
              <a:solidFill>
                <a:srgbClr val="11488B"/>
              </a:solidFill>
              <a:latin typeface="Calibri" panose="020F0502020204030204" pitchFamily="34" charset="0"/>
            </a:endParaRPr>
          </a:p>
        </p:txBody>
      </p:sp>
      <p:sp>
        <p:nvSpPr>
          <p:cNvPr id="21" name="Rectangle 5"/>
          <p:cNvSpPr/>
          <p:nvPr/>
        </p:nvSpPr>
        <p:spPr>
          <a:xfrm>
            <a:off x="1763688" y="4029066"/>
            <a:ext cx="1505622" cy="765416"/>
          </a:xfrm>
          <a:prstGeom prst="rect">
            <a:avLst/>
          </a:prstGeom>
          <a:solidFill>
            <a:schemeClr val="bg1">
              <a:lumMod val="95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smtClean="0">
                <a:solidFill>
                  <a:srgbClr val="11488B"/>
                </a:solidFill>
                <a:latin typeface="Calibri" panose="020F0502020204030204" pitchFamily="34" charset="0"/>
              </a:rPr>
              <a:t>Valutazione di risolvibilità</a:t>
            </a:r>
            <a:endParaRPr lang="it-IT" sz="1500" b="1" dirty="0">
              <a:solidFill>
                <a:srgbClr val="11488B"/>
              </a:solidFill>
              <a:latin typeface="Calibri" panose="020F0502020204030204" pitchFamily="34" charset="0"/>
            </a:endParaRPr>
          </a:p>
        </p:txBody>
      </p:sp>
      <p:sp>
        <p:nvSpPr>
          <p:cNvPr id="18" name="Titolo 2"/>
          <p:cNvSpPr>
            <a:spLocks noGrp="1"/>
          </p:cNvSpPr>
          <p:nvPr>
            <p:ph type="title"/>
          </p:nvPr>
        </p:nvSpPr>
        <p:spPr>
          <a:xfrm>
            <a:off x="1367865" y="767944"/>
            <a:ext cx="7498080" cy="422920"/>
          </a:xfrm>
        </p:spPr>
        <p:txBody>
          <a:bodyPr>
            <a:normAutofit/>
          </a:bodyPr>
          <a:lstStyle/>
          <a:p>
            <a:pPr fontAlgn="base">
              <a:lnSpc>
                <a:spcPct val="90000"/>
              </a:lnSpc>
              <a:spcAft>
                <a:spcPct val="0"/>
              </a:spcAft>
              <a:tabLst>
                <a:tab pos="542925" algn="l"/>
              </a:tabLst>
            </a:pPr>
            <a:r>
              <a:rPr lang="it-IT" altLang="it-IT" dirty="0" smtClean="0"/>
              <a:t>Il piano di risoluzione: la rimozione degli impedimenti alla risolvibilità</a:t>
            </a:r>
            <a:endParaRPr lang="en-GB" altLang="it-IT" sz="2000" b="1" dirty="0">
              <a:solidFill>
                <a:srgbClr val="11488B"/>
              </a:solidFill>
              <a:effectLst/>
              <a:latin typeface="Calibri" pitchFamily="34" charset="0"/>
            </a:endParaRPr>
          </a:p>
        </p:txBody>
      </p:sp>
    </p:spTree>
    <p:extLst>
      <p:ext uri="{BB962C8B-B14F-4D97-AF65-F5344CB8AC3E}">
        <p14:creationId xmlns:p14="http://schemas.microsoft.com/office/powerpoint/2010/main" val="265954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a:t>
            </a:fld>
            <a:endParaRPr lang="it-IT">
              <a:solidFill>
                <a:srgbClr val="9FB8CD">
                  <a:shade val="50000"/>
                  <a:satMod val="200000"/>
                </a:srgbClr>
              </a:solidFill>
            </a:endParaRPr>
          </a:p>
        </p:txBody>
      </p:sp>
      <p:grpSp>
        <p:nvGrpSpPr>
          <p:cNvPr id="4" name="Group 4"/>
          <p:cNvGrpSpPr/>
          <p:nvPr/>
        </p:nvGrpSpPr>
        <p:grpSpPr>
          <a:xfrm>
            <a:off x="2051720" y="3138227"/>
            <a:ext cx="6768752" cy="648072"/>
            <a:chOff x="1619672" y="1916832"/>
            <a:chExt cx="7200800" cy="648072"/>
          </a:xfrm>
        </p:grpSpPr>
        <p:sp>
          <p:nvSpPr>
            <p:cNvPr id="5" name="Rectangle 3"/>
            <p:cNvSpPr/>
            <p:nvPr/>
          </p:nvSpPr>
          <p:spPr>
            <a:xfrm>
              <a:off x="2555776" y="1916832"/>
              <a:ext cx="6264696"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11488B"/>
                  </a:solidFill>
                  <a:latin typeface="Calibri" panose="020F0502020204030204" pitchFamily="34" charset="0"/>
                </a:rPr>
                <a:t>La crisi </a:t>
              </a:r>
              <a:r>
                <a:rPr lang="it-IT" b="1" dirty="0" smtClean="0">
                  <a:solidFill>
                    <a:srgbClr val="11488B"/>
                  </a:solidFill>
                  <a:latin typeface="Calibri" panose="020F0502020204030204" pitchFamily="34" charset="0"/>
                </a:rPr>
                <a:t>finanziaria: le due fasi</a:t>
              </a:r>
              <a:endParaRPr lang="it-IT" b="1" dirty="0">
                <a:solidFill>
                  <a:srgbClr val="11488B"/>
                </a:solidFill>
                <a:latin typeface="Calibri" panose="020F0502020204030204" pitchFamily="34" charset="0"/>
              </a:endParaRPr>
            </a:p>
          </p:txBody>
        </p:sp>
        <p:sp>
          <p:nvSpPr>
            <p:cNvPr id="6" name="Rectangle 7"/>
            <p:cNvSpPr/>
            <p:nvPr/>
          </p:nvSpPr>
          <p:spPr>
            <a:xfrm>
              <a:off x="1619672" y="1916832"/>
              <a:ext cx="720080" cy="648072"/>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1.</a:t>
              </a:r>
              <a:endParaRPr lang="it-IT"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1110672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30</a:t>
            </a:fld>
            <a:endParaRPr lang="it-IT">
              <a:solidFill>
                <a:srgbClr val="9FB8CD">
                  <a:shade val="50000"/>
                  <a:satMod val="200000"/>
                </a:srgbClr>
              </a:solidFill>
            </a:endParaRPr>
          </a:p>
        </p:txBody>
      </p:sp>
      <p:sp>
        <p:nvSpPr>
          <p:cNvPr id="4" name="Rectangle 3"/>
          <p:cNvSpPr/>
          <p:nvPr/>
        </p:nvSpPr>
        <p:spPr>
          <a:xfrm>
            <a:off x="3563888" y="3138227"/>
            <a:ext cx="5256584"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Le misure di intervento precoce</a:t>
            </a:r>
            <a:endParaRPr lang="it-IT" b="1" dirty="0">
              <a:solidFill>
                <a:srgbClr val="11488B"/>
              </a:solidFill>
              <a:latin typeface="Calibri" panose="020F0502020204030204" pitchFamily="34" charset="0"/>
            </a:endParaRPr>
          </a:p>
        </p:txBody>
      </p:sp>
    </p:spTree>
    <p:extLst>
      <p:ext uri="{BB962C8B-B14F-4D97-AF65-F5344CB8AC3E}">
        <p14:creationId xmlns:p14="http://schemas.microsoft.com/office/powerpoint/2010/main" val="3536717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31</a:t>
            </a:fld>
            <a:endParaRPr lang="it-IT">
              <a:solidFill>
                <a:srgbClr val="9FB8CD">
                  <a:shade val="50000"/>
                  <a:satMod val="200000"/>
                </a:srgbClr>
              </a:solidFill>
            </a:endParaRPr>
          </a:p>
        </p:txBody>
      </p:sp>
      <p:sp>
        <p:nvSpPr>
          <p:cNvPr id="4" name="Titolo 2"/>
          <p:cNvSpPr>
            <a:spLocks noGrp="1"/>
          </p:cNvSpPr>
          <p:nvPr>
            <p:ph type="title"/>
          </p:nvPr>
        </p:nvSpPr>
        <p:spPr>
          <a:xfrm>
            <a:off x="1166029" y="624962"/>
            <a:ext cx="7498080" cy="1143000"/>
          </a:xfrm>
        </p:spPr>
        <p:txBody>
          <a:bodyPr>
            <a:normAutofit/>
          </a:bodyPr>
          <a:lstStyle/>
          <a:p>
            <a:r>
              <a:rPr lang="it-IT" sz="2000" dirty="0" smtClean="0"/>
              <a:t>Misure di intervento precoce                                                                 (1/2)</a:t>
            </a:r>
            <a:endParaRPr lang="it-IT" sz="2000" dirty="0"/>
          </a:p>
        </p:txBody>
      </p:sp>
      <p:sp>
        <p:nvSpPr>
          <p:cNvPr id="5" name="Rettangolo arrotondato 4"/>
          <p:cNvSpPr/>
          <p:nvPr/>
        </p:nvSpPr>
        <p:spPr>
          <a:xfrm rot="16200000">
            <a:off x="-1346673" y="4244445"/>
            <a:ext cx="4104456" cy="332006"/>
          </a:xfrm>
          <a:prstGeom prst="roundRect">
            <a:avLst>
              <a:gd name="adj" fmla="val 17157"/>
            </a:avLst>
          </a:prstGeom>
          <a:solidFill>
            <a:schemeClr val="bg1"/>
          </a:solidFill>
          <a:ln w="19050">
            <a:solidFill>
              <a:schemeClr val="accent3">
                <a:lumMod val="75000"/>
              </a:schemeClr>
            </a:solidFill>
            <a:prstDash val="lgDash"/>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pPr algn="ctr">
              <a:lnSpc>
                <a:spcPct val="90000"/>
              </a:lnSpc>
            </a:pPr>
            <a:r>
              <a:rPr lang="it-IT" altLang="it-IT" sz="1500" i="1" dirty="0" smtClean="0">
                <a:solidFill>
                  <a:schemeClr val="tx1"/>
                </a:solidFill>
                <a:latin typeface="Calibri" panose="020F0502020204030204" pitchFamily="34" charset="0"/>
              </a:rPr>
              <a:t>D.lgs. 181/2015, art</a:t>
            </a:r>
            <a:r>
              <a:rPr lang="it-IT" altLang="it-IT" sz="1500" i="1" dirty="0">
                <a:solidFill>
                  <a:schemeClr val="tx1"/>
                </a:solidFill>
                <a:latin typeface="Calibri" panose="020F0502020204030204" pitchFamily="34" charset="0"/>
              </a:rPr>
              <a:t>. 69-octiesdecies e seguenti</a:t>
            </a:r>
            <a:endParaRPr lang="it-IT" sz="1500" i="1" dirty="0">
              <a:solidFill>
                <a:schemeClr val="tx1"/>
              </a:solidFill>
              <a:latin typeface="Calibri" panose="020F0502020204030204" pitchFamily="34" charset="0"/>
            </a:endParaRPr>
          </a:p>
        </p:txBody>
      </p:sp>
      <p:sp>
        <p:nvSpPr>
          <p:cNvPr id="6" name="CasellaDiTesto 5"/>
          <p:cNvSpPr txBox="1"/>
          <p:nvPr/>
        </p:nvSpPr>
        <p:spPr>
          <a:xfrm>
            <a:off x="1228506" y="1982828"/>
            <a:ext cx="2479398" cy="369332"/>
          </a:xfrm>
          <a:prstGeom prst="rect">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1" u="none" strike="noStrike" kern="0" cap="none" spc="0" normalizeH="0" baseline="0" noProof="0" dirty="0" smtClean="0">
                <a:ln>
                  <a:noFill/>
                </a:ln>
                <a:solidFill>
                  <a:schemeClr val="bg1"/>
                </a:solidFill>
                <a:effectLst/>
                <a:uLnTx/>
                <a:uFillTx/>
                <a:latin typeface="Calibri" panose="020F0502020204030204" pitchFamily="34" charset="0"/>
              </a:rPr>
              <a:t>La Banca d’Italia può:</a:t>
            </a:r>
          </a:p>
        </p:txBody>
      </p:sp>
      <p:grpSp>
        <p:nvGrpSpPr>
          <p:cNvPr id="15" name="Gruppo 14"/>
          <p:cNvGrpSpPr/>
          <p:nvPr/>
        </p:nvGrpSpPr>
        <p:grpSpPr>
          <a:xfrm>
            <a:off x="1296239" y="2584000"/>
            <a:ext cx="7627367" cy="3209650"/>
            <a:chOff x="1296239" y="2584000"/>
            <a:chExt cx="7627367" cy="3209650"/>
          </a:xfrm>
        </p:grpSpPr>
        <p:sp>
          <p:nvSpPr>
            <p:cNvPr id="7" name="Rettangolo arrotondato 6"/>
            <p:cNvSpPr/>
            <p:nvPr/>
          </p:nvSpPr>
          <p:spPr>
            <a:xfrm>
              <a:off x="1331640" y="3212976"/>
              <a:ext cx="7529714" cy="240827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Richiedere</a:t>
              </a:r>
              <a:r>
                <a:rPr lang="it-IT" sz="1600" dirty="0" smtClean="0">
                  <a:solidFill>
                    <a:srgbClr val="C00000"/>
                  </a:solidFill>
                  <a:latin typeface="Calibri" panose="020F0502020204030204" pitchFamily="34" charset="0"/>
                </a:rPr>
                <a:t> </a:t>
              </a:r>
              <a:r>
                <a:rPr lang="it-IT" sz="1600" dirty="0" smtClean="0">
                  <a:solidFill>
                    <a:schemeClr val="accent1">
                      <a:lumMod val="50000"/>
                    </a:schemeClr>
                  </a:solidFill>
                  <a:latin typeface="Calibri" panose="020F0502020204030204" pitchFamily="34" charset="0"/>
                </a:rPr>
                <a:t>alla </a:t>
              </a:r>
              <a:r>
                <a:rPr lang="it-IT" sz="1600" dirty="0">
                  <a:solidFill>
                    <a:schemeClr val="accent1">
                      <a:lumMod val="50000"/>
                    </a:schemeClr>
                  </a:solidFill>
                  <a:latin typeface="Calibri" panose="020F0502020204030204" pitchFamily="34" charset="0"/>
                </a:rPr>
                <a:t>banca </a:t>
              </a:r>
              <a:r>
                <a:rPr lang="it-IT" sz="1600" dirty="0" smtClean="0">
                  <a:solidFill>
                    <a:schemeClr val="accent1">
                      <a:lumMod val="50000"/>
                    </a:schemeClr>
                  </a:solidFill>
                  <a:latin typeface="Calibri" panose="020F0502020204030204" pitchFamily="34" charset="0"/>
                </a:rPr>
                <a:t>o alla capogruppo di un gruppo bancario di attuare, anche parzialmente, le misure del piano di risanamento adottato o di preparare un piano per negoziare la ristrutturazione del debito con tutti o alcuni i creditori secondo il piano di risanamento, ove applicabile, o di modificare la forma societaria.</a:t>
              </a:r>
            </a:p>
            <a:p>
              <a:pPr algn="ctr"/>
              <a:r>
                <a:rPr lang="it-IT" sz="1600" dirty="0" smtClean="0">
                  <a:solidFill>
                    <a:schemeClr val="accent1">
                      <a:lumMod val="50000"/>
                    </a:schemeClr>
                  </a:solidFill>
                  <a:latin typeface="Calibri" panose="020F0502020204030204" pitchFamily="34" charset="0"/>
                </a:rPr>
                <a:t>Nell’esercizio di tale potere, può:</a:t>
              </a:r>
            </a:p>
            <a:p>
              <a:pPr marL="342900" indent="-342900" algn="ctr">
                <a:buFont typeface="+mj-lt"/>
                <a:buAutoNum type="alphaLcParenR"/>
              </a:pPr>
              <a:r>
                <a:rPr lang="it-IT" sz="1600" b="1" dirty="0" smtClean="0">
                  <a:solidFill>
                    <a:schemeClr val="accent1">
                      <a:lumMod val="50000"/>
                    </a:schemeClr>
                  </a:solidFill>
                  <a:latin typeface="Calibri" panose="020F0502020204030204" pitchFamily="34" charset="0"/>
                </a:rPr>
                <a:t> </a:t>
              </a:r>
              <a:r>
                <a:rPr lang="it-IT" sz="1600" b="1" dirty="0" smtClean="0">
                  <a:solidFill>
                    <a:srgbClr val="C00000"/>
                  </a:solidFill>
                  <a:latin typeface="Calibri" panose="020F0502020204030204" pitchFamily="34" charset="0"/>
                </a:rPr>
                <a:t>richiedere</a:t>
              </a:r>
              <a:r>
                <a:rPr lang="it-IT" sz="1600" dirty="0" smtClean="0">
                  <a:solidFill>
                    <a:srgbClr val="C00000"/>
                  </a:solidFill>
                  <a:latin typeface="Calibri" panose="020F0502020204030204" pitchFamily="34" charset="0"/>
                </a:rPr>
                <a:t> </a:t>
              </a:r>
              <a:r>
                <a:rPr lang="it-IT" sz="1600" dirty="0" smtClean="0">
                  <a:solidFill>
                    <a:schemeClr val="accent1">
                      <a:lumMod val="50000"/>
                    </a:schemeClr>
                  </a:solidFill>
                  <a:latin typeface="Calibri" panose="020F0502020204030204" pitchFamily="34" charset="0"/>
                </a:rPr>
                <a:t>l’aggiornamento del piano di risanamento, ove le condizioni che hanno condotto all’intervento precoce divergano rispetto alle ipotesi ivi contemplate;</a:t>
              </a:r>
            </a:p>
            <a:p>
              <a:pPr marL="342900" indent="-342900" algn="ctr">
                <a:buFont typeface="+mj-lt"/>
                <a:buAutoNum type="alphaLcParenR"/>
              </a:pPr>
              <a:r>
                <a:rPr lang="it-IT" sz="1600" b="1" dirty="0" smtClean="0">
                  <a:solidFill>
                    <a:schemeClr val="accent1">
                      <a:lumMod val="50000"/>
                    </a:schemeClr>
                  </a:solidFill>
                  <a:latin typeface="Calibri" panose="020F0502020204030204" pitchFamily="34" charset="0"/>
                </a:rPr>
                <a:t> </a:t>
              </a:r>
              <a:r>
                <a:rPr lang="it-IT" sz="1600" b="1" dirty="0" smtClean="0">
                  <a:solidFill>
                    <a:srgbClr val="C00000"/>
                  </a:solidFill>
                  <a:latin typeface="Calibri" panose="020F0502020204030204" pitchFamily="34" charset="0"/>
                </a:rPr>
                <a:t>fissare</a:t>
              </a:r>
              <a:r>
                <a:rPr lang="it-IT" sz="1600" dirty="0" smtClean="0">
                  <a:solidFill>
                    <a:srgbClr val="C00000"/>
                  </a:solidFill>
                  <a:latin typeface="Calibri" panose="020F0502020204030204" pitchFamily="34" charset="0"/>
                </a:rPr>
                <a:t> </a:t>
              </a:r>
              <a:r>
                <a:rPr lang="it-IT" sz="1600" dirty="0" smtClean="0">
                  <a:solidFill>
                    <a:schemeClr val="accent1">
                      <a:lumMod val="50000"/>
                    </a:schemeClr>
                  </a:solidFill>
                  <a:latin typeface="Calibri" panose="020F0502020204030204" pitchFamily="34" charset="0"/>
                </a:rPr>
                <a:t>un termine per l’attuazione del piano e l’eliminazione delle cause che formano presupposto dell’intervento precoce.</a:t>
              </a:r>
              <a:endParaRPr lang="it-IT" sz="1600" dirty="0">
                <a:solidFill>
                  <a:schemeClr val="accent1">
                    <a:lumMod val="50000"/>
                  </a:schemeClr>
                </a:solidFill>
                <a:latin typeface="Calibri" panose="020F0502020204030204" pitchFamily="34" charset="0"/>
              </a:endParaRPr>
            </a:p>
          </p:txBody>
        </p:sp>
        <p:sp>
          <p:nvSpPr>
            <p:cNvPr id="8" name="Rettangolo arrotondato 7"/>
            <p:cNvSpPr/>
            <p:nvPr/>
          </p:nvSpPr>
          <p:spPr>
            <a:xfrm>
              <a:off x="1296239" y="2708179"/>
              <a:ext cx="7491901" cy="360040"/>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50000"/>
                    </a:schemeClr>
                  </a:solidFill>
                  <a:latin typeface="Calibri" panose="020F0502020204030204" pitchFamily="34" charset="0"/>
                </a:rPr>
                <a:t>Qualora risultino (o si prevedano) </a:t>
              </a:r>
              <a:r>
                <a:rPr lang="it-IT" sz="1600" b="1" dirty="0" smtClean="0">
                  <a:solidFill>
                    <a:schemeClr val="accent1">
                      <a:lumMod val="50000"/>
                    </a:schemeClr>
                  </a:solidFill>
                  <a:latin typeface="Calibri" panose="020F0502020204030204" pitchFamily="34" charset="0"/>
                </a:rPr>
                <a:t>violazioni dei requisiti prudenziali</a:t>
              </a:r>
              <a:endParaRPr lang="it-IT" sz="1600" dirty="0">
                <a:solidFill>
                  <a:schemeClr val="accent1">
                    <a:lumMod val="50000"/>
                  </a:schemeClr>
                </a:solidFill>
                <a:latin typeface="Calibri" panose="020F0502020204030204" pitchFamily="34" charset="0"/>
              </a:endParaRPr>
            </a:p>
          </p:txBody>
        </p:sp>
        <p:cxnSp>
          <p:nvCxnSpPr>
            <p:cNvPr id="10" name="Connettore 1 9"/>
            <p:cNvCxnSpPr/>
            <p:nvPr/>
          </p:nvCxnSpPr>
          <p:spPr>
            <a:xfrm>
              <a:off x="1296240" y="258400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403648" y="579365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9816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32</a:t>
            </a:fld>
            <a:endParaRPr lang="it-IT">
              <a:solidFill>
                <a:srgbClr val="9FB8CD">
                  <a:shade val="50000"/>
                  <a:satMod val="200000"/>
                </a:srgbClr>
              </a:solidFill>
            </a:endParaRPr>
          </a:p>
        </p:txBody>
      </p:sp>
      <p:sp>
        <p:nvSpPr>
          <p:cNvPr id="4" name="Titolo 2"/>
          <p:cNvSpPr>
            <a:spLocks noGrp="1"/>
          </p:cNvSpPr>
          <p:nvPr>
            <p:ph type="title"/>
          </p:nvPr>
        </p:nvSpPr>
        <p:spPr>
          <a:xfrm>
            <a:off x="1166029" y="624962"/>
            <a:ext cx="7498080" cy="1143000"/>
          </a:xfrm>
        </p:spPr>
        <p:txBody>
          <a:bodyPr>
            <a:normAutofit/>
          </a:bodyPr>
          <a:lstStyle/>
          <a:p>
            <a:r>
              <a:rPr lang="it-IT" sz="2000" dirty="0" smtClean="0"/>
              <a:t>Misure di intervento precoce                                                                 (2/2)</a:t>
            </a:r>
            <a:endParaRPr lang="it-IT" sz="2000" dirty="0"/>
          </a:p>
        </p:txBody>
      </p:sp>
      <p:sp>
        <p:nvSpPr>
          <p:cNvPr id="5" name="Rettangolo arrotondato 4"/>
          <p:cNvSpPr/>
          <p:nvPr/>
        </p:nvSpPr>
        <p:spPr>
          <a:xfrm rot="16200000">
            <a:off x="-1346673" y="4244445"/>
            <a:ext cx="4104456" cy="332006"/>
          </a:xfrm>
          <a:prstGeom prst="roundRect">
            <a:avLst>
              <a:gd name="adj" fmla="val 17157"/>
            </a:avLst>
          </a:prstGeom>
          <a:solidFill>
            <a:schemeClr val="bg1"/>
          </a:solidFill>
          <a:ln w="19050">
            <a:solidFill>
              <a:schemeClr val="accent3">
                <a:lumMod val="75000"/>
              </a:schemeClr>
            </a:solidFill>
            <a:prstDash val="lgDash"/>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pPr algn="ctr">
              <a:lnSpc>
                <a:spcPct val="90000"/>
              </a:lnSpc>
            </a:pPr>
            <a:r>
              <a:rPr lang="it-IT" altLang="it-IT" sz="1500" i="1" dirty="0" smtClean="0">
                <a:solidFill>
                  <a:schemeClr val="tx1"/>
                </a:solidFill>
                <a:latin typeface="Calibri" panose="020F0502020204030204" pitchFamily="34" charset="0"/>
              </a:rPr>
              <a:t>D.lgs. 181/2015, art</a:t>
            </a:r>
            <a:r>
              <a:rPr lang="it-IT" altLang="it-IT" sz="1500" i="1" dirty="0">
                <a:solidFill>
                  <a:schemeClr val="tx1"/>
                </a:solidFill>
                <a:latin typeface="Calibri" panose="020F0502020204030204" pitchFamily="34" charset="0"/>
              </a:rPr>
              <a:t>. 69-octiesdecies e seguenti</a:t>
            </a:r>
            <a:endParaRPr lang="it-IT" sz="1500" i="1" dirty="0">
              <a:solidFill>
                <a:schemeClr val="tx1"/>
              </a:solidFill>
              <a:latin typeface="Calibri" panose="020F0502020204030204" pitchFamily="34" charset="0"/>
            </a:endParaRPr>
          </a:p>
        </p:txBody>
      </p:sp>
      <p:sp>
        <p:nvSpPr>
          <p:cNvPr id="6" name="CasellaDiTesto 5"/>
          <p:cNvSpPr txBox="1"/>
          <p:nvPr/>
        </p:nvSpPr>
        <p:spPr>
          <a:xfrm>
            <a:off x="1228506" y="1779626"/>
            <a:ext cx="2479398" cy="369332"/>
          </a:xfrm>
          <a:prstGeom prst="rect">
            <a:avLst/>
          </a:prstGeom>
          <a:solidFill>
            <a:schemeClr val="accent1"/>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1" u="none" strike="noStrike" kern="0" cap="none" spc="0" normalizeH="0" baseline="0" noProof="0" dirty="0" smtClean="0">
                <a:ln>
                  <a:noFill/>
                </a:ln>
                <a:solidFill>
                  <a:schemeClr val="bg1"/>
                </a:solidFill>
                <a:effectLst/>
                <a:uLnTx/>
                <a:uFillTx/>
                <a:latin typeface="Calibri" panose="020F0502020204030204" pitchFamily="34" charset="0"/>
              </a:rPr>
              <a:t>La Banca d’Italia può:</a:t>
            </a:r>
          </a:p>
        </p:txBody>
      </p:sp>
      <p:grpSp>
        <p:nvGrpSpPr>
          <p:cNvPr id="2" name="Gruppo 1"/>
          <p:cNvGrpSpPr/>
          <p:nvPr/>
        </p:nvGrpSpPr>
        <p:grpSpPr>
          <a:xfrm>
            <a:off x="1296240" y="2380798"/>
            <a:ext cx="7627366" cy="4157926"/>
            <a:chOff x="1296240" y="2584000"/>
            <a:chExt cx="7627366" cy="4157926"/>
          </a:xfrm>
        </p:grpSpPr>
        <p:grpSp>
          <p:nvGrpSpPr>
            <p:cNvPr id="15" name="Gruppo 14"/>
            <p:cNvGrpSpPr/>
            <p:nvPr/>
          </p:nvGrpSpPr>
          <p:grpSpPr>
            <a:xfrm>
              <a:off x="1296240" y="2584000"/>
              <a:ext cx="7627366" cy="4157926"/>
              <a:chOff x="1296240" y="2584000"/>
              <a:chExt cx="7627366" cy="4157926"/>
            </a:xfrm>
          </p:grpSpPr>
          <p:cxnSp>
            <p:nvCxnSpPr>
              <p:cNvPr id="10" name="Connettore 1 9"/>
              <p:cNvCxnSpPr/>
              <p:nvPr/>
            </p:nvCxnSpPr>
            <p:spPr>
              <a:xfrm>
                <a:off x="1296240" y="258400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403648" y="6741926"/>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2" name="Rettangolo arrotondato 11"/>
            <p:cNvSpPr/>
            <p:nvPr/>
          </p:nvSpPr>
          <p:spPr>
            <a:xfrm>
              <a:off x="1296240" y="2729082"/>
              <a:ext cx="7491901" cy="1346782"/>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50000"/>
                    </a:schemeClr>
                  </a:solidFill>
                  <a:latin typeface="Calibri" panose="020F0502020204030204" pitchFamily="34" charset="0"/>
                </a:rPr>
                <a:t>Qualora risultino </a:t>
              </a:r>
              <a:r>
                <a:rPr lang="it-IT" sz="1600" b="1" dirty="0" smtClean="0">
                  <a:solidFill>
                    <a:schemeClr val="accent1">
                      <a:lumMod val="50000"/>
                    </a:schemeClr>
                  </a:solidFill>
                  <a:latin typeface="Calibri" panose="020F0502020204030204" pitchFamily="34" charset="0"/>
                </a:rPr>
                <a:t>gravi violazioni </a:t>
              </a:r>
              <a:r>
                <a:rPr lang="it-IT" sz="1600" dirty="0" smtClean="0">
                  <a:solidFill>
                    <a:schemeClr val="accent1">
                      <a:lumMod val="50000"/>
                    </a:schemeClr>
                  </a:solidFill>
                  <a:latin typeface="Calibri" panose="020F0502020204030204" pitchFamily="34" charset="0"/>
                </a:rPr>
                <a:t>di disposizioni legislative, regolamentari o statutarie o gravi irregolarità nell’amministrazione ovvero quando il </a:t>
              </a:r>
              <a:r>
                <a:rPr lang="it-IT" sz="1600" b="1" dirty="0" smtClean="0">
                  <a:solidFill>
                    <a:schemeClr val="accent1">
                      <a:lumMod val="50000"/>
                    </a:schemeClr>
                  </a:solidFill>
                  <a:latin typeface="Calibri" panose="020F0502020204030204" pitchFamily="34" charset="0"/>
                </a:rPr>
                <a:t>deterioramento</a:t>
              </a:r>
              <a:r>
                <a:rPr lang="it-IT" sz="1600" dirty="0" smtClean="0">
                  <a:solidFill>
                    <a:schemeClr val="accent1">
                      <a:lumMod val="50000"/>
                    </a:schemeClr>
                  </a:solidFill>
                  <a:latin typeface="Calibri" panose="020F0502020204030204" pitchFamily="34" charset="0"/>
                </a:rPr>
                <a:t> della situazione della banca o del gruppo bancario sia particolarmente significativo e le misure di cui sopra o gli interventi previsti agli artt. 53-bie e 67-ter non siano sufficienti a porre rimedio alla situazione</a:t>
              </a:r>
              <a:endParaRPr lang="it-IT" sz="1600" dirty="0">
                <a:solidFill>
                  <a:schemeClr val="accent1">
                    <a:lumMod val="50000"/>
                  </a:schemeClr>
                </a:solidFill>
                <a:latin typeface="Calibri" panose="020F0502020204030204" pitchFamily="34" charset="0"/>
              </a:endParaRPr>
            </a:p>
          </p:txBody>
        </p:sp>
        <p:sp>
          <p:nvSpPr>
            <p:cNvPr id="13" name="Rettangolo arrotondato 12"/>
            <p:cNvSpPr/>
            <p:nvPr/>
          </p:nvSpPr>
          <p:spPr>
            <a:xfrm>
              <a:off x="1303580" y="4175050"/>
              <a:ext cx="7529714" cy="80426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Disporre </a:t>
              </a:r>
              <a:r>
                <a:rPr lang="it-IT" sz="1600" dirty="0" smtClean="0">
                  <a:solidFill>
                    <a:schemeClr val="accent1">
                      <a:lumMod val="50000"/>
                    </a:schemeClr>
                  </a:solidFill>
                  <a:latin typeface="Calibri" panose="020F0502020204030204" pitchFamily="34" charset="0"/>
                </a:rPr>
                <a:t>la rimozione o ordinare il rinnovo di tutti i componenti degli organi con funzione di amministrazione e controllo delle banche e delle società capogruppo.</a:t>
              </a:r>
            </a:p>
            <a:p>
              <a:pPr algn="ctr"/>
              <a:r>
                <a:rPr lang="it-IT" sz="1600" b="1" dirty="0" smtClean="0">
                  <a:solidFill>
                    <a:srgbClr val="C00000"/>
                  </a:solidFill>
                  <a:latin typeface="Calibri" panose="020F0502020204030204" pitchFamily="34" charset="0"/>
                </a:rPr>
                <a:t>Ordinare</a:t>
              </a:r>
              <a:r>
                <a:rPr lang="it-IT" sz="1600" dirty="0" smtClean="0">
                  <a:solidFill>
                    <a:schemeClr val="accent1">
                      <a:lumMod val="50000"/>
                    </a:schemeClr>
                  </a:solidFill>
                  <a:latin typeface="Calibri" panose="020F0502020204030204" pitchFamily="34" charset="0"/>
                </a:rPr>
                <a:t> la rimozione di uno o più componenti dell’alta dirigenza.</a:t>
              </a:r>
              <a:endParaRPr lang="it-IT" sz="1600" dirty="0">
                <a:solidFill>
                  <a:schemeClr val="accent1">
                    <a:lumMod val="50000"/>
                  </a:schemeClr>
                </a:solidFill>
                <a:latin typeface="Calibri" panose="020F0502020204030204" pitchFamily="34" charset="0"/>
              </a:endParaRPr>
            </a:p>
          </p:txBody>
        </p:sp>
        <p:sp>
          <p:nvSpPr>
            <p:cNvPr id="14" name="Rettangolo arrotondato 13"/>
            <p:cNvSpPr/>
            <p:nvPr/>
          </p:nvSpPr>
          <p:spPr>
            <a:xfrm>
              <a:off x="1303580" y="5955807"/>
              <a:ext cx="7529714" cy="60582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Rimuovere </a:t>
              </a:r>
              <a:r>
                <a:rPr lang="it-IT" sz="1600" dirty="0" smtClean="0">
                  <a:solidFill>
                    <a:schemeClr val="accent1">
                      <a:lumMod val="50000"/>
                    </a:schemeClr>
                  </a:solidFill>
                  <a:latin typeface="Calibri" panose="020F0502020204030204" pitchFamily="34" charset="0"/>
                </a:rPr>
                <a:t>singoli esponenti aziendali ai sensi degli artt. 53-bis, comma 1, </a:t>
              </a:r>
              <a:r>
                <a:rPr lang="it-IT" sz="1600" dirty="0" err="1" smtClean="0">
                  <a:solidFill>
                    <a:schemeClr val="accent1">
                      <a:lumMod val="50000"/>
                    </a:schemeClr>
                  </a:solidFill>
                  <a:latin typeface="Calibri" panose="020F0502020204030204" pitchFamily="34" charset="0"/>
                </a:rPr>
                <a:t>lett</a:t>
              </a:r>
              <a:r>
                <a:rPr lang="it-IT" sz="1600" dirty="0" smtClean="0">
                  <a:solidFill>
                    <a:schemeClr val="accent1">
                      <a:lumMod val="50000"/>
                    </a:schemeClr>
                  </a:solidFill>
                  <a:latin typeface="Calibri" panose="020F0502020204030204" pitchFamily="34" charset="0"/>
                </a:rPr>
                <a:t> e) e 67-ter, comma 1, </a:t>
              </a:r>
              <a:r>
                <a:rPr lang="it-IT" sz="1600" dirty="0" err="1" smtClean="0">
                  <a:solidFill>
                    <a:schemeClr val="accent1">
                      <a:lumMod val="50000"/>
                    </a:schemeClr>
                  </a:solidFill>
                  <a:latin typeface="Calibri" panose="020F0502020204030204" pitchFamily="34" charset="0"/>
                </a:rPr>
                <a:t>lett</a:t>
              </a:r>
              <a:r>
                <a:rPr lang="it-IT" sz="1600" dirty="0" smtClean="0">
                  <a:solidFill>
                    <a:schemeClr val="accent1">
                      <a:lumMod val="50000"/>
                    </a:schemeClr>
                  </a:solidFill>
                  <a:latin typeface="Calibri" panose="020F0502020204030204" pitchFamily="34" charset="0"/>
                </a:rPr>
                <a:t>. a), se sufficiente a porre rimedio alla situazione</a:t>
              </a:r>
              <a:endParaRPr lang="it-IT" sz="1600" dirty="0">
                <a:solidFill>
                  <a:schemeClr val="accent1">
                    <a:lumMod val="50000"/>
                  </a:schemeClr>
                </a:solidFill>
                <a:latin typeface="Calibri" panose="020F0502020204030204" pitchFamily="34" charset="0"/>
              </a:endParaRPr>
            </a:p>
          </p:txBody>
        </p:sp>
        <p:sp>
          <p:nvSpPr>
            <p:cNvPr id="16" name="Rettangolo arrotondato 15"/>
            <p:cNvSpPr/>
            <p:nvPr/>
          </p:nvSpPr>
          <p:spPr>
            <a:xfrm>
              <a:off x="1303580" y="5069618"/>
              <a:ext cx="7529714" cy="829743"/>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Disporre </a:t>
              </a:r>
              <a:r>
                <a:rPr lang="it-IT" sz="1600" dirty="0" smtClean="0">
                  <a:solidFill>
                    <a:schemeClr val="accent1">
                      <a:lumMod val="50000"/>
                    </a:schemeClr>
                  </a:solidFill>
                  <a:latin typeface="Calibri" panose="020F0502020204030204" pitchFamily="34" charset="0"/>
                </a:rPr>
                <a:t>in ogni momento l’amministrazione straordinaria della banca o della capogruppo (art. 70) o nominare commissari </a:t>
              </a:r>
              <a:r>
                <a:rPr lang="it-IT" sz="1600" dirty="0">
                  <a:solidFill>
                    <a:schemeClr val="accent1">
                      <a:lumMod val="50000"/>
                    </a:schemeClr>
                  </a:solidFill>
                  <a:latin typeface="Calibri" panose="020F0502020204030204" pitchFamily="34" charset="0"/>
                </a:rPr>
                <a:t>in temporaneo affiancamento (art. 75-bis, al ricorrere dei medesimi presupposti dell’AS</a:t>
              </a:r>
              <a:r>
                <a:rPr lang="it-IT" sz="1600" dirty="0" smtClean="0">
                  <a:solidFill>
                    <a:schemeClr val="accent1">
                      <a:lumMod val="50000"/>
                    </a:schemeClr>
                  </a:solidFill>
                  <a:latin typeface="Calibri" panose="020F0502020204030204" pitchFamily="34" charset="0"/>
                </a:rPr>
                <a:t>)</a:t>
              </a:r>
              <a:endParaRPr lang="it-IT" sz="1600" dirty="0">
                <a:solidFill>
                  <a:schemeClr val="accent1">
                    <a:lumMod val="50000"/>
                  </a:schemeClr>
                </a:solidFill>
                <a:latin typeface="Calibri" panose="020F0502020204030204" pitchFamily="34" charset="0"/>
              </a:endParaRPr>
            </a:p>
          </p:txBody>
        </p:sp>
      </p:grpSp>
    </p:spTree>
    <p:extLst>
      <p:ext uri="{BB962C8B-B14F-4D97-AF65-F5344CB8AC3E}">
        <p14:creationId xmlns:p14="http://schemas.microsoft.com/office/powerpoint/2010/main" val="163380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33</a:t>
            </a:fld>
            <a:endParaRPr lang="it-IT">
              <a:solidFill>
                <a:srgbClr val="9FB8CD">
                  <a:shade val="50000"/>
                  <a:satMod val="200000"/>
                </a:srgbClr>
              </a:solidFill>
            </a:endParaRPr>
          </a:p>
        </p:txBody>
      </p:sp>
      <p:sp>
        <p:nvSpPr>
          <p:cNvPr id="4" name="Rectangle 3"/>
          <p:cNvSpPr/>
          <p:nvPr/>
        </p:nvSpPr>
        <p:spPr>
          <a:xfrm>
            <a:off x="3563888" y="3138227"/>
            <a:ext cx="5256584"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Le misure di gestione delle crisi</a:t>
            </a:r>
            <a:endParaRPr lang="it-IT" b="1" dirty="0">
              <a:solidFill>
                <a:srgbClr val="11488B"/>
              </a:solidFill>
              <a:latin typeface="Calibri" panose="020F0502020204030204" pitchFamily="34" charset="0"/>
            </a:endParaRPr>
          </a:p>
        </p:txBody>
      </p:sp>
      <p:grpSp>
        <p:nvGrpSpPr>
          <p:cNvPr id="15" name="Gruppo 14"/>
          <p:cNvGrpSpPr/>
          <p:nvPr/>
        </p:nvGrpSpPr>
        <p:grpSpPr>
          <a:xfrm>
            <a:off x="5663409" y="3927410"/>
            <a:ext cx="3182499" cy="1755785"/>
            <a:chOff x="5663409" y="3983855"/>
            <a:chExt cx="3182499" cy="1755785"/>
          </a:xfrm>
        </p:grpSpPr>
        <p:grpSp>
          <p:nvGrpSpPr>
            <p:cNvPr id="2" name="Gruppo 1"/>
            <p:cNvGrpSpPr/>
            <p:nvPr/>
          </p:nvGrpSpPr>
          <p:grpSpPr>
            <a:xfrm>
              <a:off x="5663409" y="3983855"/>
              <a:ext cx="3182499" cy="547843"/>
              <a:chOff x="5663409" y="3983855"/>
              <a:chExt cx="3182499" cy="547843"/>
            </a:xfrm>
          </p:grpSpPr>
          <p:sp>
            <p:nvSpPr>
              <p:cNvPr id="5" name="Rectangle 3"/>
              <p:cNvSpPr/>
              <p:nvPr/>
            </p:nvSpPr>
            <p:spPr>
              <a:xfrm>
                <a:off x="6012160" y="3983855"/>
                <a:ext cx="2833748" cy="547843"/>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Riduzione e conversione di strumenti di capitale </a:t>
                </a:r>
                <a:endParaRPr lang="it-IT" sz="1600" b="1" dirty="0">
                  <a:solidFill>
                    <a:srgbClr val="11488B"/>
                  </a:solidFill>
                  <a:latin typeface="Calibri" panose="020F0502020204030204" pitchFamily="34" charset="0"/>
                </a:endParaRPr>
              </a:p>
            </p:txBody>
          </p:sp>
          <p:sp>
            <p:nvSpPr>
              <p:cNvPr id="8" name="Ovale 7"/>
              <p:cNvSpPr/>
              <p:nvPr/>
            </p:nvSpPr>
            <p:spPr>
              <a:xfrm>
                <a:off x="5663409" y="4031916"/>
                <a:ext cx="461641" cy="454626"/>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1</a:t>
                </a:r>
                <a:endParaRPr lang="it-IT" b="1" dirty="0">
                  <a:solidFill>
                    <a:schemeClr val="accent1">
                      <a:lumMod val="75000"/>
                    </a:schemeClr>
                  </a:solidFill>
                  <a:latin typeface="Calibri" panose="020F0502020204030204" pitchFamily="34" charset="0"/>
                </a:endParaRPr>
              </a:p>
            </p:txBody>
          </p:sp>
        </p:grpSp>
        <p:grpSp>
          <p:nvGrpSpPr>
            <p:cNvPr id="13" name="Gruppo 12"/>
            <p:cNvGrpSpPr/>
            <p:nvPr/>
          </p:nvGrpSpPr>
          <p:grpSpPr>
            <a:xfrm>
              <a:off x="5664838" y="4614992"/>
              <a:ext cx="3158941" cy="490029"/>
              <a:chOff x="5664838" y="4626281"/>
              <a:chExt cx="3158941" cy="490029"/>
            </a:xfrm>
          </p:grpSpPr>
          <p:sp>
            <p:nvSpPr>
              <p:cNvPr id="6" name="Rectangle 3"/>
              <p:cNvSpPr/>
              <p:nvPr/>
            </p:nvSpPr>
            <p:spPr>
              <a:xfrm>
                <a:off x="5990031" y="4626281"/>
                <a:ext cx="2833748" cy="490029"/>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Risoluzione</a:t>
                </a:r>
                <a:endParaRPr lang="it-IT" sz="1600" b="1" dirty="0">
                  <a:solidFill>
                    <a:srgbClr val="11488B"/>
                  </a:solidFill>
                  <a:latin typeface="Calibri" panose="020F0502020204030204" pitchFamily="34" charset="0"/>
                </a:endParaRPr>
              </a:p>
            </p:txBody>
          </p:sp>
          <p:sp>
            <p:nvSpPr>
              <p:cNvPr id="11" name="Ovale 10"/>
              <p:cNvSpPr/>
              <p:nvPr/>
            </p:nvSpPr>
            <p:spPr>
              <a:xfrm>
                <a:off x="5664838" y="4643982"/>
                <a:ext cx="461641" cy="454626"/>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2</a:t>
                </a:r>
                <a:endParaRPr lang="it-IT" b="1" dirty="0">
                  <a:solidFill>
                    <a:schemeClr val="accent1">
                      <a:lumMod val="75000"/>
                    </a:schemeClr>
                  </a:solidFill>
                  <a:latin typeface="Calibri" panose="020F0502020204030204" pitchFamily="34" charset="0"/>
                </a:endParaRPr>
              </a:p>
            </p:txBody>
          </p:sp>
        </p:grpSp>
        <p:grpSp>
          <p:nvGrpSpPr>
            <p:cNvPr id="14" name="Gruppo 13"/>
            <p:cNvGrpSpPr/>
            <p:nvPr/>
          </p:nvGrpSpPr>
          <p:grpSpPr>
            <a:xfrm>
              <a:off x="5664838" y="5189687"/>
              <a:ext cx="3178779" cy="549953"/>
              <a:chOff x="5664838" y="5212265"/>
              <a:chExt cx="3178779" cy="549953"/>
            </a:xfrm>
          </p:grpSpPr>
          <p:sp>
            <p:nvSpPr>
              <p:cNvPr id="7" name="Rectangle 3"/>
              <p:cNvSpPr/>
              <p:nvPr/>
            </p:nvSpPr>
            <p:spPr>
              <a:xfrm>
                <a:off x="6009869" y="5212265"/>
                <a:ext cx="2833748" cy="549953"/>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11488B"/>
                    </a:solidFill>
                    <a:latin typeface="Calibri" panose="020F0502020204030204" pitchFamily="34" charset="0"/>
                  </a:rPr>
                  <a:t>Liquidazione coatta amministrativa</a:t>
                </a:r>
                <a:endParaRPr lang="it-IT" sz="1600" b="1" dirty="0">
                  <a:solidFill>
                    <a:srgbClr val="11488B"/>
                  </a:solidFill>
                  <a:latin typeface="Calibri" panose="020F0502020204030204" pitchFamily="34" charset="0"/>
                </a:endParaRPr>
              </a:p>
            </p:txBody>
          </p:sp>
          <p:sp>
            <p:nvSpPr>
              <p:cNvPr id="12" name="Ovale 11"/>
              <p:cNvSpPr/>
              <p:nvPr/>
            </p:nvSpPr>
            <p:spPr>
              <a:xfrm>
                <a:off x="5664838" y="5262436"/>
                <a:ext cx="461641" cy="454626"/>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3</a:t>
                </a:r>
                <a:endParaRPr lang="it-IT" b="1" dirty="0">
                  <a:solidFill>
                    <a:schemeClr val="accent1">
                      <a:lumMod val="75000"/>
                    </a:schemeClr>
                  </a:solidFill>
                  <a:latin typeface="Calibri" panose="020F0502020204030204" pitchFamily="34" charset="0"/>
                </a:endParaRPr>
              </a:p>
            </p:txBody>
          </p:sp>
        </p:grpSp>
      </p:grpSp>
    </p:spTree>
    <p:extLst>
      <p:ext uri="{BB962C8B-B14F-4D97-AF65-F5344CB8AC3E}">
        <p14:creationId xmlns:p14="http://schemas.microsoft.com/office/powerpoint/2010/main" val="1248893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34</a:t>
            </a:fld>
            <a:endParaRPr lang="it-IT">
              <a:solidFill>
                <a:srgbClr val="9FB8CD">
                  <a:shade val="50000"/>
                  <a:satMod val="200000"/>
                </a:srgbClr>
              </a:solidFill>
            </a:endParaRPr>
          </a:p>
        </p:txBody>
      </p:sp>
      <p:sp>
        <p:nvSpPr>
          <p:cNvPr id="8" name="Titolo 1"/>
          <p:cNvSpPr>
            <a:spLocks noGrp="1"/>
          </p:cNvSpPr>
          <p:nvPr>
            <p:ph type="title"/>
          </p:nvPr>
        </p:nvSpPr>
        <p:spPr>
          <a:xfrm>
            <a:off x="1390443" y="807236"/>
            <a:ext cx="7498080" cy="1143000"/>
          </a:xfrm>
        </p:spPr>
        <p:txBody>
          <a:bodyPr/>
          <a:lstStyle/>
          <a:p>
            <a:r>
              <a:rPr lang="it-IT" dirty="0" smtClean="0"/>
              <a:t>I presupposti oggettivi </a:t>
            </a:r>
            <a:r>
              <a:rPr lang="it-IT" dirty="0" smtClean="0"/>
              <a:t>comuni  (art</a:t>
            </a:r>
            <a:r>
              <a:rPr lang="it-IT" dirty="0" smtClean="0"/>
              <a:t>. 17)</a:t>
            </a:r>
            <a:endParaRPr lang="it-IT" dirty="0"/>
          </a:p>
        </p:txBody>
      </p:sp>
      <p:grpSp>
        <p:nvGrpSpPr>
          <p:cNvPr id="12" name="Gruppo 11"/>
          <p:cNvGrpSpPr/>
          <p:nvPr/>
        </p:nvGrpSpPr>
        <p:grpSpPr>
          <a:xfrm>
            <a:off x="1172059" y="1586111"/>
            <a:ext cx="7756155" cy="5155257"/>
            <a:chOff x="1172059" y="1586111"/>
            <a:chExt cx="7756155" cy="5155257"/>
          </a:xfrm>
        </p:grpSpPr>
        <p:grpSp>
          <p:nvGrpSpPr>
            <p:cNvPr id="9" name="Gruppo 8"/>
            <p:cNvGrpSpPr/>
            <p:nvPr/>
          </p:nvGrpSpPr>
          <p:grpSpPr>
            <a:xfrm>
              <a:off x="1172059" y="2160582"/>
              <a:ext cx="3410355" cy="3845142"/>
              <a:chOff x="1403648" y="3089748"/>
              <a:chExt cx="3410355" cy="3845142"/>
            </a:xfrm>
          </p:grpSpPr>
          <p:sp>
            <p:nvSpPr>
              <p:cNvPr id="4" name="Rettangolo arrotondato 3"/>
              <p:cNvSpPr/>
              <p:nvPr/>
            </p:nvSpPr>
            <p:spPr>
              <a:xfrm>
                <a:off x="1403648" y="3089748"/>
                <a:ext cx="3075300" cy="64943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La banca è in dissesto o </a:t>
                </a:r>
              </a:p>
              <a:p>
                <a:pPr algn="ctr"/>
                <a:r>
                  <a:rPr lang="it-IT" sz="1600" b="1" dirty="0" smtClean="0">
                    <a:solidFill>
                      <a:srgbClr val="002060"/>
                    </a:solidFill>
                    <a:latin typeface="Calibri" panose="020F0502020204030204" pitchFamily="34" charset="0"/>
                  </a:rPr>
                  <a:t>a rischio di dissesto</a:t>
                </a:r>
                <a:endParaRPr lang="it-IT" sz="1600" dirty="0">
                  <a:solidFill>
                    <a:srgbClr val="002060"/>
                  </a:solidFill>
                  <a:latin typeface="Calibri" panose="020F0502020204030204" pitchFamily="34" charset="0"/>
                </a:endParaRPr>
              </a:p>
            </p:txBody>
          </p:sp>
          <p:sp>
            <p:nvSpPr>
              <p:cNvPr id="5" name="Rettangolo 4"/>
              <p:cNvSpPr/>
              <p:nvPr/>
            </p:nvSpPr>
            <p:spPr>
              <a:xfrm>
                <a:off x="4309947" y="3193589"/>
                <a:ext cx="504056" cy="441753"/>
              </a:xfrm>
              <a:prstGeom prst="rect">
                <a:avLst/>
              </a:prstGeom>
              <a:solidFill>
                <a:schemeClr val="bg1"/>
              </a:solid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i="1" dirty="0" smtClean="0">
                    <a:solidFill>
                      <a:srgbClr val="C00000"/>
                    </a:solidFill>
                    <a:latin typeface="Calibri" panose="020F0502020204030204" pitchFamily="34" charset="0"/>
                  </a:rPr>
                  <a:t>1</a:t>
                </a:r>
                <a:endParaRPr lang="it-IT" sz="2000" b="1" i="1" dirty="0">
                  <a:solidFill>
                    <a:srgbClr val="C00000"/>
                  </a:solidFill>
                  <a:latin typeface="Calibri" panose="020F0502020204030204" pitchFamily="34" charset="0"/>
                </a:endParaRPr>
              </a:p>
            </p:txBody>
          </p:sp>
          <p:sp>
            <p:nvSpPr>
              <p:cNvPr id="6" name="Rettangolo arrotondato 5"/>
              <p:cNvSpPr/>
              <p:nvPr/>
            </p:nvSpPr>
            <p:spPr>
              <a:xfrm>
                <a:off x="1403648" y="4005063"/>
                <a:ext cx="3075301" cy="2929827"/>
              </a:xfrm>
              <a:prstGeom prst="roundRect">
                <a:avLst/>
              </a:prstGeom>
              <a:solidFill>
                <a:schemeClr val="accent3">
                  <a:lumMod val="60000"/>
                  <a:lumOff val="4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Calibri" panose="020F0502020204030204" pitchFamily="34" charset="0"/>
                  </a:rPr>
                  <a:t>Non possono ragionevolmente prospettarsi misure alternative che permettano di superare lo stato di dissesto o rischio di dissesto in tempi adeguati</a:t>
                </a:r>
              </a:p>
              <a:p>
                <a:pPr algn="ctr"/>
                <a:r>
                  <a:rPr lang="it-IT" sz="1600" dirty="0" smtClean="0">
                    <a:solidFill>
                      <a:schemeClr val="accent1">
                        <a:lumMod val="75000"/>
                      </a:schemeClr>
                    </a:solidFill>
                    <a:latin typeface="Calibri" panose="020F0502020204030204" pitchFamily="34" charset="0"/>
                  </a:rPr>
                  <a:t>(tra </a:t>
                </a:r>
                <a:r>
                  <a:rPr lang="it-IT" sz="1600" dirty="0">
                    <a:solidFill>
                      <a:schemeClr val="accent1">
                        <a:lumMod val="75000"/>
                      </a:schemeClr>
                    </a:solidFill>
                    <a:latin typeface="Calibri" panose="020F0502020204030204" pitchFamily="34" charset="0"/>
                  </a:rPr>
                  <a:t>cui: intervento di uno o più soggetti privati o di un sistema istituzionale o un’azione di vigilanza, che può includere misure di intervento precoce o </a:t>
                </a:r>
                <a:r>
                  <a:rPr lang="it-IT" sz="1600" dirty="0" smtClean="0">
                    <a:solidFill>
                      <a:schemeClr val="accent1">
                        <a:lumMod val="75000"/>
                      </a:schemeClr>
                    </a:solidFill>
                    <a:latin typeface="Calibri" panose="020F0502020204030204" pitchFamily="34" charset="0"/>
                  </a:rPr>
                  <a:t>l’AS)</a:t>
                </a:r>
                <a:endParaRPr lang="it-IT" sz="1600" dirty="0">
                  <a:solidFill>
                    <a:srgbClr val="002060"/>
                  </a:solidFill>
                  <a:latin typeface="Calibri" panose="020F0502020204030204" pitchFamily="34" charset="0"/>
                </a:endParaRPr>
              </a:p>
            </p:txBody>
          </p:sp>
          <p:sp>
            <p:nvSpPr>
              <p:cNvPr id="7" name="Rettangolo 6"/>
              <p:cNvSpPr/>
              <p:nvPr/>
            </p:nvSpPr>
            <p:spPr>
              <a:xfrm>
                <a:off x="4309947" y="4978425"/>
                <a:ext cx="504056" cy="441753"/>
              </a:xfrm>
              <a:prstGeom prst="rect">
                <a:avLst/>
              </a:prstGeom>
              <a:solidFill>
                <a:schemeClr val="bg1"/>
              </a:solidFill>
              <a:ln>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i="1" dirty="0" smtClean="0">
                    <a:solidFill>
                      <a:srgbClr val="C00000"/>
                    </a:solidFill>
                    <a:latin typeface="Calibri" panose="020F0502020204030204" pitchFamily="34" charset="0"/>
                  </a:rPr>
                  <a:t>2</a:t>
                </a:r>
                <a:endParaRPr lang="it-IT" sz="2000" b="1" i="1" dirty="0">
                  <a:solidFill>
                    <a:srgbClr val="C00000"/>
                  </a:solidFill>
                  <a:latin typeface="Calibri" panose="020F0502020204030204" pitchFamily="34" charset="0"/>
                </a:endParaRPr>
              </a:p>
            </p:txBody>
          </p:sp>
        </p:grpSp>
        <p:sp>
          <p:nvSpPr>
            <p:cNvPr id="10" name="TextBox 25"/>
            <p:cNvSpPr txBox="1"/>
            <p:nvPr/>
          </p:nvSpPr>
          <p:spPr>
            <a:xfrm>
              <a:off x="5002634" y="1586111"/>
              <a:ext cx="3925580" cy="5155257"/>
            </a:xfrm>
            <a:prstGeom prst="rect">
              <a:avLst/>
            </a:prstGeom>
            <a:solidFill>
              <a:schemeClr val="bg1"/>
            </a:solidFill>
            <a:ln w="19050">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marL="185738" indent="-185738" algn="ctr">
                <a:spcAft>
                  <a:spcPts val="600"/>
                </a:spcAft>
                <a:buClr>
                  <a:schemeClr val="bg1">
                    <a:lumMod val="50000"/>
                  </a:schemeClr>
                </a:buClr>
                <a:buFont typeface="Wingdings" panose="05000000000000000000" pitchFamily="2" charset="2"/>
                <a:buChar char="§"/>
              </a:pPr>
              <a:r>
                <a:rPr lang="it-IT" sz="1600" b="1" dirty="0" smtClean="0">
                  <a:latin typeface="Calibri" panose="020F0502020204030204" pitchFamily="34" charset="0"/>
                </a:rPr>
                <a:t>Irregolarità</a:t>
              </a:r>
              <a:r>
                <a:rPr lang="it-IT" sz="1600" dirty="0" smtClean="0">
                  <a:latin typeface="Calibri" panose="020F0502020204030204" pitchFamily="34" charset="0"/>
                </a:rPr>
                <a:t> </a:t>
              </a:r>
              <a:r>
                <a:rPr lang="it-IT" sz="1600" dirty="0">
                  <a:latin typeface="Calibri" panose="020F0502020204030204" pitchFamily="34" charset="0"/>
                </a:rPr>
                <a:t>nell’amministrazione o violazioni di disposizioni legislative, regolamentari o statutarie che regolano l’attività della banca di gravità tale che giustificherebbero la revoca </a:t>
              </a:r>
              <a:r>
                <a:rPr lang="it-IT" sz="1600" dirty="0" smtClean="0">
                  <a:latin typeface="Calibri" panose="020F0502020204030204" pitchFamily="34" charset="0"/>
                </a:rPr>
                <a:t>dell’autorizzazione</a:t>
              </a:r>
              <a:endParaRPr lang="it-IT" sz="1600"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b="1" dirty="0" smtClean="0">
                  <a:latin typeface="Calibri" panose="020F0502020204030204" pitchFamily="34" charset="0"/>
                </a:rPr>
                <a:t>Perdite </a:t>
              </a:r>
              <a:r>
                <a:rPr lang="it-IT" sz="1600" b="1" dirty="0">
                  <a:latin typeface="Calibri" panose="020F0502020204030204" pitchFamily="34" charset="0"/>
                </a:rPr>
                <a:t>patrimoniali </a:t>
              </a:r>
              <a:r>
                <a:rPr lang="it-IT" sz="1600" dirty="0">
                  <a:latin typeface="Calibri" panose="020F0502020204030204" pitchFamily="34" charset="0"/>
                </a:rPr>
                <a:t>di eccezionale gravità, tali da privare la banca dell’intero patrimonio o di un importo significativo di </a:t>
              </a:r>
              <a:r>
                <a:rPr lang="it-IT" sz="1600" dirty="0" smtClean="0">
                  <a:latin typeface="Calibri" panose="020F0502020204030204" pitchFamily="34" charset="0"/>
                </a:rPr>
                <a:t>esso</a:t>
              </a:r>
              <a:endParaRPr lang="it-IT" sz="1600"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b="1" dirty="0" smtClean="0">
                  <a:latin typeface="Calibri" panose="020F0502020204030204" pitchFamily="34" charset="0"/>
                </a:rPr>
                <a:t>Attività </a:t>
              </a:r>
              <a:r>
                <a:rPr lang="it-IT" sz="1600" b="1" dirty="0">
                  <a:latin typeface="Calibri" panose="020F0502020204030204" pitchFamily="34" charset="0"/>
                </a:rPr>
                <a:t>inferiori alle </a:t>
              </a:r>
              <a:r>
                <a:rPr lang="it-IT" sz="1600" b="1" dirty="0" smtClean="0">
                  <a:latin typeface="Calibri" panose="020F0502020204030204" pitchFamily="34" charset="0"/>
                </a:rPr>
                <a:t>passività</a:t>
              </a:r>
              <a:endParaRPr lang="it-IT" sz="1600" b="1"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dirty="0" smtClean="0">
                  <a:latin typeface="Calibri" panose="020F0502020204030204" pitchFamily="34" charset="0"/>
                </a:rPr>
                <a:t>La </a:t>
              </a:r>
              <a:r>
                <a:rPr lang="it-IT" sz="1600" dirty="0">
                  <a:latin typeface="Calibri" panose="020F0502020204030204" pitchFamily="34" charset="0"/>
                </a:rPr>
                <a:t>banca </a:t>
              </a:r>
              <a:r>
                <a:rPr lang="it-IT" sz="1600" b="1" dirty="0">
                  <a:latin typeface="Calibri" panose="020F0502020204030204" pitchFamily="34" charset="0"/>
                </a:rPr>
                <a:t>non è in grado di pagare i propri debiti</a:t>
              </a:r>
              <a:r>
                <a:rPr lang="it-IT" sz="1600" dirty="0">
                  <a:latin typeface="Calibri" panose="020F0502020204030204" pitchFamily="34" charset="0"/>
                </a:rPr>
                <a:t> alla </a:t>
              </a:r>
              <a:r>
                <a:rPr lang="it-IT" sz="1600" dirty="0" smtClean="0">
                  <a:latin typeface="Calibri" panose="020F0502020204030204" pitchFamily="34" charset="0"/>
                </a:rPr>
                <a:t>scadenza</a:t>
              </a:r>
              <a:endParaRPr lang="it-IT" sz="1600"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dirty="0" smtClean="0">
                  <a:latin typeface="Calibri" panose="020F0502020204030204" pitchFamily="34" charset="0"/>
                </a:rPr>
                <a:t>Elementi </a:t>
              </a:r>
              <a:r>
                <a:rPr lang="it-IT" sz="1600" dirty="0">
                  <a:latin typeface="Calibri" panose="020F0502020204030204" pitchFamily="34" charset="0"/>
                </a:rPr>
                <a:t>oggettivi indicano che una o più delle condizioni precedenti si realizzeranno nel prossimo </a:t>
              </a:r>
              <a:r>
                <a:rPr lang="it-IT" sz="1600" dirty="0" smtClean="0">
                  <a:latin typeface="Calibri" panose="020F0502020204030204" pitchFamily="34" charset="0"/>
                </a:rPr>
                <a:t>futuro</a:t>
              </a:r>
              <a:endParaRPr lang="it-IT" sz="1600" dirty="0">
                <a:latin typeface="Calibri" panose="020F0502020204030204" pitchFamily="34" charset="0"/>
              </a:endParaRPr>
            </a:p>
            <a:p>
              <a:pPr marL="185738" indent="-185738" algn="ctr">
                <a:spcAft>
                  <a:spcPts val="600"/>
                </a:spcAft>
                <a:buClr>
                  <a:schemeClr val="bg1">
                    <a:lumMod val="50000"/>
                  </a:schemeClr>
                </a:buClr>
                <a:buFont typeface="Wingdings" panose="05000000000000000000" pitchFamily="2" charset="2"/>
                <a:buChar char="§"/>
              </a:pPr>
              <a:r>
                <a:rPr lang="it-IT" sz="1600" dirty="0" smtClean="0">
                  <a:latin typeface="Calibri" panose="020F0502020204030204" pitchFamily="34" charset="0"/>
                </a:rPr>
                <a:t>E’ prevista l’erogazione di </a:t>
              </a:r>
              <a:r>
                <a:rPr lang="it-IT" sz="1600" b="1" dirty="0">
                  <a:latin typeface="Calibri" panose="020F0502020204030204" pitchFamily="34" charset="0"/>
                </a:rPr>
                <a:t>sostegno finanziario pubblico </a:t>
              </a:r>
              <a:r>
                <a:rPr lang="it-IT" sz="1600" dirty="0">
                  <a:latin typeface="Calibri" panose="020F0502020204030204" pitchFamily="34" charset="0"/>
                </a:rPr>
                <a:t>straordinario a favore della </a:t>
              </a:r>
              <a:r>
                <a:rPr lang="it-IT" sz="1600" dirty="0" smtClean="0">
                  <a:latin typeface="Calibri" panose="020F0502020204030204" pitchFamily="34" charset="0"/>
                </a:rPr>
                <a:t>banca</a:t>
              </a:r>
              <a:endParaRPr lang="it-IT" sz="1600" dirty="0">
                <a:latin typeface="Calibri" panose="020F0502020204030204" pitchFamily="34" charset="0"/>
              </a:endParaRPr>
            </a:p>
          </p:txBody>
        </p:sp>
        <p:sp>
          <p:nvSpPr>
            <p:cNvPr id="11" name="Freccia a destra 10"/>
            <p:cNvSpPr/>
            <p:nvPr/>
          </p:nvSpPr>
          <p:spPr>
            <a:xfrm>
              <a:off x="4757227" y="2266531"/>
              <a:ext cx="349626" cy="439645"/>
            </a:xfrm>
            <a:prstGeom prst="right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104099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288842" y="728213"/>
            <a:ext cx="7498080" cy="1143000"/>
          </a:xfrm>
        </p:spPr>
        <p:txBody>
          <a:bodyPr>
            <a:normAutofit/>
          </a:bodyPr>
          <a:lstStyle/>
          <a:p>
            <a:r>
              <a:rPr lang="it-IT" dirty="0">
                <a:solidFill>
                  <a:srgbClr val="1F497D">
                    <a:satMod val="130000"/>
                  </a:srgbClr>
                </a:solidFill>
              </a:rPr>
              <a:t>Individuazione</a:t>
            </a:r>
            <a:r>
              <a:rPr lang="it-IT" sz="2400" dirty="0" smtClean="0"/>
              <a:t> </a:t>
            </a:r>
            <a:r>
              <a:rPr lang="it-IT" dirty="0">
                <a:solidFill>
                  <a:srgbClr val="1F497D">
                    <a:satMod val="130000"/>
                  </a:srgbClr>
                </a:solidFill>
              </a:rPr>
              <a:t>della procedura di gestione della </a:t>
            </a:r>
            <a:r>
              <a:rPr lang="it-IT" dirty="0" smtClean="0">
                <a:solidFill>
                  <a:srgbClr val="1F497D">
                    <a:satMod val="130000"/>
                  </a:srgbClr>
                </a:solidFill>
              </a:rPr>
              <a:t>crisi (art. 20)</a:t>
            </a:r>
            <a:endParaRPr lang="it-IT" dirty="0">
              <a:solidFill>
                <a:srgbClr val="1F497D">
                  <a:satMod val="130000"/>
                </a:srgbClr>
              </a:solidFill>
            </a:endParaRPr>
          </a:p>
        </p:txBody>
      </p:sp>
      <p:sp>
        <p:nvSpPr>
          <p:cNvPr id="2" name="Segnaposto numero diapositiva 1"/>
          <p:cNvSpPr>
            <a:spLocks noGrp="1"/>
          </p:cNvSpPr>
          <p:nvPr>
            <p:ph type="sldNum" sz="quarter" idx="12"/>
          </p:nvPr>
        </p:nvSpPr>
        <p:spPr/>
        <p:txBody>
          <a:bodyPr/>
          <a:lstStyle/>
          <a:p>
            <a:fld id="{BFFF9C37-744C-452A-933A-2419089EBA4A}" type="slidenum">
              <a:rPr lang="it-IT" smtClean="0"/>
              <a:pPr/>
              <a:t>35</a:t>
            </a:fld>
            <a:endParaRPr lang="it-IT" dirty="0"/>
          </a:p>
        </p:txBody>
      </p:sp>
      <p:grpSp>
        <p:nvGrpSpPr>
          <p:cNvPr id="15" name="Gruppo 14"/>
          <p:cNvGrpSpPr/>
          <p:nvPr/>
        </p:nvGrpSpPr>
        <p:grpSpPr>
          <a:xfrm>
            <a:off x="395536" y="1856701"/>
            <a:ext cx="8164895" cy="4168152"/>
            <a:chOff x="443346" y="1542557"/>
            <a:chExt cx="8164895" cy="4168152"/>
          </a:xfrm>
        </p:grpSpPr>
        <p:grpSp>
          <p:nvGrpSpPr>
            <p:cNvPr id="7" name="Gruppo 6"/>
            <p:cNvGrpSpPr/>
            <p:nvPr/>
          </p:nvGrpSpPr>
          <p:grpSpPr>
            <a:xfrm>
              <a:off x="443346" y="1542557"/>
              <a:ext cx="6712603" cy="1243161"/>
              <a:chOff x="443346" y="1542557"/>
              <a:chExt cx="6712603" cy="1243161"/>
            </a:xfrm>
          </p:grpSpPr>
          <p:sp>
            <p:nvSpPr>
              <p:cNvPr id="5" name="Rettangolo arrotondato 4"/>
              <p:cNvSpPr/>
              <p:nvPr/>
            </p:nvSpPr>
            <p:spPr>
              <a:xfrm>
                <a:off x="443346" y="1795960"/>
                <a:ext cx="1920017" cy="989758"/>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Al ricorrere </a:t>
                </a:r>
                <a:r>
                  <a:rPr lang="it-IT" b="1" dirty="0" smtClean="0">
                    <a:solidFill>
                      <a:srgbClr val="FFC000"/>
                    </a:solidFill>
                    <a:latin typeface="Calibri" panose="020F0502020204030204" pitchFamily="34" charset="0"/>
                  </a:rPr>
                  <a:t>congiunto </a:t>
                </a:r>
                <a:r>
                  <a:rPr lang="it-IT" b="1" dirty="0" smtClean="0">
                    <a:latin typeface="Calibri" panose="020F0502020204030204" pitchFamily="34" charset="0"/>
                  </a:rPr>
                  <a:t>dei due presupposti</a:t>
                </a:r>
                <a:endParaRPr lang="it-IT" dirty="0">
                  <a:latin typeface="Calibri" panose="020F0502020204030204" pitchFamily="34" charset="0"/>
                </a:endParaRPr>
              </a:p>
            </p:txBody>
          </p:sp>
          <p:sp>
            <p:nvSpPr>
              <p:cNvPr id="6" name="Rettangolo arrotondato 5"/>
              <p:cNvSpPr/>
              <p:nvPr/>
            </p:nvSpPr>
            <p:spPr>
              <a:xfrm>
                <a:off x="3483541" y="1542557"/>
                <a:ext cx="3672408" cy="748282"/>
              </a:xfrm>
              <a:prstGeom prst="round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è disposta </a:t>
                </a:r>
                <a:r>
                  <a:rPr lang="it-IT" b="1" dirty="0" smtClean="0">
                    <a:solidFill>
                      <a:srgbClr val="C00000"/>
                    </a:solidFill>
                    <a:latin typeface="Calibri" panose="020F0502020204030204" pitchFamily="34" charset="0"/>
                  </a:rPr>
                  <a:t>alternativamente</a:t>
                </a:r>
                <a:r>
                  <a:rPr lang="it-IT" b="1" dirty="0" smtClean="0">
                    <a:solidFill>
                      <a:schemeClr val="accent1">
                        <a:lumMod val="75000"/>
                      </a:schemeClr>
                    </a:solidFill>
                    <a:latin typeface="Calibri" panose="020F0502020204030204" pitchFamily="34" charset="0"/>
                  </a:rPr>
                  <a:t> nei confronti della banca:</a:t>
                </a:r>
                <a:endParaRPr lang="it-IT" b="1" dirty="0">
                  <a:solidFill>
                    <a:schemeClr val="accent1">
                      <a:lumMod val="75000"/>
                    </a:schemeClr>
                  </a:solidFill>
                  <a:latin typeface="Calibri" panose="020F0502020204030204" pitchFamily="34" charset="0"/>
                </a:endParaRPr>
              </a:p>
            </p:txBody>
          </p:sp>
        </p:grpSp>
        <p:grpSp>
          <p:nvGrpSpPr>
            <p:cNvPr id="14" name="Gruppo 13"/>
            <p:cNvGrpSpPr/>
            <p:nvPr/>
          </p:nvGrpSpPr>
          <p:grpSpPr>
            <a:xfrm>
              <a:off x="1691147" y="2402190"/>
              <a:ext cx="6917094" cy="3308519"/>
              <a:chOff x="1589546" y="2402190"/>
              <a:chExt cx="6917094" cy="3308519"/>
            </a:xfrm>
          </p:grpSpPr>
          <p:sp>
            <p:nvSpPr>
              <p:cNvPr id="8" name="Freccia in giù 7"/>
              <p:cNvSpPr/>
              <p:nvPr/>
            </p:nvSpPr>
            <p:spPr>
              <a:xfrm rot="1251376">
                <a:off x="3799336" y="2415916"/>
                <a:ext cx="504056" cy="504056"/>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rot="20644323">
                <a:off x="6308920" y="2402190"/>
                <a:ext cx="504056" cy="504056"/>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589546" y="2993285"/>
                <a:ext cx="3268351" cy="1682460"/>
              </a:xfrm>
              <a:prstGeom prst="rect">
                <a:avLst/>
              </a:prstGeom>
              <a:solidFill>
                <a:schemeClr val="accent3">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75000"/>
                      </a:schemeClr>
                    </a:solidFill>
                    <a:latin typeface="Calibri" panose="020F0502020204030204" pitchFamily="34" charset="0"/>
                  </a:rPr>
                  <a:t>La </a:t>
                </a:r>
                <a:r>
                  <a:rPr lang="it-IT" sz="1600" b="1" dirty="0" smtClean="0">
                    <a:solidFill>
                      <a:srgbClr val="C00000"/>
                    </a:solidFill>
                    <a:latin typeface="Calibri" panose="020F0502020204030204" pitchFamily="34" charset="0"/>
                  </a:rPr>
                  <a:t>riduzione o la conversione </a:t>
                </a:r>
                <a:r>
                  <a:rPr lang="it-IT" sz="1600" dirty="0" smtClean="0">
                    <a:solidFill>
                      <a:schemeClr val="accent1">
                        <a:lumMod val="75000"/>
                      </a:schemeClr>
                    </a:solidFill>
                    <a:latin typeface="Calibri" panose="020F0502020204030204" pitchFamily="34" charset="0"/>
                  </a:rPr>
                  <a:t>di azioni, altre partecipazioni e strumenti di capitale messi dalla banca (</a:t>
                </a:r>
                <a:r>
                  <a:rPr lang="it-IT" sz="1600" i="1" dirty="0" err="1" smtClean="0">
                    <a:solidFill>
                      <a:schemeClr val="accent1">
                        <a:lumMod val="75000"/>
                      </a:schemeClr>
                    </a:solidFill>
                    <a:latin typeface="Calibri" panose="020F0502020204030204" pitchFamily="34" charset="0"/>
                  </a:rPr>
                  <a:t>burden</a:t>
                </a:r>
                <a:r>
                  <a:rPr lang="it-IT" sz="1600" i="1" dirty="0" smtClean="0">
                    <a:solidFill>
                      <a:schemeClr val="accent1">
                        <a:lumMod val="75000"/>
                      </a:schemeClr>
                    </a:solidFill>
                    <a:latin typeface="Calibri" panose="020F0502020204030204" pitchFamily="34" charset="0"/>
                  </a:rPr>
                  <a:t> </a:t>
                </a:r>
                <a:r>
                  <a:rPr lang="it-IT" sz="1600" i="1" dirty="0" err="1" smtClean="0">
                    <a:solidFill>
                      <a:schemeClr val="accent1">
                        <a:lumMod val="75000"/>
                      </a:schemeClr>
                    </a:solidFill>
                    <a:latin typeface="Calibri" panose="020F0502020204030204" pitchFamily="34" charset="0"/>
                  </a:rPr>
                  <a:t>sharing</a:t>
                </a:r>
                <a:r>
                  <a:rPr lang="it-IT" sz="1600" dirty="0" smtClean="0">
                    <a:solidFill>
                      <a:schemeClr val="accent1">
                        <a:lumMod val="75000"/>
                      </a:schemeClr>
                    </a:solidFill>
                    <a:latin typeface="Calibri" panose="020F0502020204030204" pitchFamily="34" charset="0"/>
                  </a:rPr>
                  <a:t>), quando ciò consente di </a:t>
                </a:r>
                <a:r>
                  <a:rPr lang="it-IT" sz="1600" b="1" dirty="0" smtClean="0">
                    <a:solidFill>
                      <a:schemeClr val="accent1">
                        <a:lumMod val="75000"/>
                      </a:schemeClr>
                    </a:solidFill>
                    <a:latin typeface="Calibri" panose="020F0502020204030204" pitchFamily="34" charset="0"/>
                  </a:rPr>
                  <a:t>rimediare allo stato di dissesto o di rischio di dissesto</a:t>
                </a:r>
                <a:endParaRPr lang="it-IT" sz="1600" b="1" dirty="0">
                  <a:solidFill>
                    <a:schemeClr val="accent1">
                      <a:lumMod val="75000"/>
                    </a:schemeClr>
                  </a:solidFill>
                  <a:latin typeface="Calibri" panose="020F0502020204030204" pitchFamily="34" charset="0"/>
                </a:endParaRPr>
              </a:p>
            </p:txBody>
          </p:sp>
          <p:sp>
            <p:nvSpPr>
              <p:cNvPr id="11" name="Rettangolo 10"/>
              <p:cNvSpPr/>
              <p:nvPr/>
            </p:nvSpPr>
            <p:spPr>
              <a:xfrm>
                <a:off x="5238289" y="3009805"/>
                <a:ext cx="3268351" cy="1665940"/>
              </a:xfrm>
              <a:prstGeom prst="rect">
                <a:avLst/>
              </a:prstGeom>
              <a:solidFill>
                <a:schemeClr val="accent3">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75000"/>
                      </a:schemeClr>
                    </a:solidFill>
                    <a:latin typeface="Calibri" panose="020F0502020204030204" pitchFamily="34" charset="0"/>
                  </a:rPr>
                  <a:t>La </a:t>
                </a:r>
                <a:r>
                  <a:rPr lang="it-IT" sz="1600" b="1" dirty="0" smtClean="0">
                    <a:solidFill>
                      <a:srgbClr val="C00000"/>
                    </a:solidFill>
                    <a:latin typeface="Calibri" panose="020F0502020204030204" pitchFamily="34" charset="0"/>
                  </a:rPr>
                  <a:t>risoluzione</a:t>
                </a:r>
                <a:r>
                  <a:rPr lang="it-IT" sz="1600" dirty="0" smtClean="0">
                    <a:solidFill>
                      <a:schemeClr val="accent1">
                        <a:lumMod val="75000"/>
                      </a:schemeClr>
                    </a:solidFill>
                    <a:latin typeface="Calibri" panose="020F0502020204030204" pitchFamily="34" charset="0"/>
                  </a:rPr>
                  <a:t> o la </a:t>
                </a:r>
                <a:r>
                  <a:rPr lang="it-IT" sz="1600" b="1" dirty="0" smtClean="0">
                    <a:solidFill>
                      <a:srgbClr val="C00000"/>
                    </a:solidFill>
                    <a:latin typeface="Calibri" panose="020F0502020204030204" pitchFamily="34" charset="0"/>
                  </a:rPr>
                  <a:t>liquidazione coatta amministrativa </a:t>
                </a:r>
                <a:r>
                  <a:rPr lang="it-IT" sz="1600" dirty="0" smtClean="0">
                    <a:solidFill>
                      <a:schemeClr val="accent1">
                        <a:lumMod val="75000"/>
                      </a:schemeClr>
                    </a:solidFill>
                    <a:latin typeface="Calibri" panose="020F0502020204030204" pitchFamily="34" charset="0"/>
                  </a:rPr>
                  <a:t>della banca se la misura di riduzione o conversione (</a:t>
                </a:r>
                <a:r>
                  <a:rPr lang="it-IT" sz="1600" i="1" dirty="0" err="1" smtClean="0">
                    <a:solidFill>
                      <a:schemeClr val="accent1">
                        <a:lumMod val="75000"/>
                      </a:schemeClr>
                    </a:solidFill>
                    <a:latin typeface="Calibri" panose="020F0502020204030204" pitchFamily="34" charset="0"/>
                  </a:rPr>
                  <a:t>burden</a:t>
                </a:r>
                <a:r>
                  <a:rPr lang="it-IT" sz="1600" i="1" dirty="0" smtClean="0">
                    <a:solidFill>
                      <a:schemeClr val="accent1">
                        <a:lumMod val="75000"/>
                      </a:schemeClr>
                    </a:solidFill>
                    <a:latin typeface="Calibri" panose="020F0502020204030204" pitchFamily="34" charset="0"/>
                  </a:rPr>
                  <a:t> </a:t>
                </a:r>
                <a:r>
                  <a:rPr lang="it-IT" sz="1600" i="1" dirty="0" err="1" smtClean="0">
                    <a:solidFill>
                      <a:schemeClr val="accent1">
                        <a:lumMod val="75000"/>
                      </a:schemeClr>
                    </a:solidFill>
                    <a:latin typeface="Calibri" panose="020F0502020204030204" pitchFamily="34" charset="0"/>
                  </a:rPr>
                  <a:t>sharing</a:t>
                </a:r>
                <a:r>
                  <a:rPr lang="it-IT" sz="1600" dirty="0" smtClean="0">
                    <a:solidFill>
                      <a:schemeClr val="accent1">
                        <a:lumMod val="75000"/>
                      </a:schemeClr>
                    </a:solidFill>
                    <a:latin typeface="Calibri" panose="020F0502020204030204" pitchFamily="34" charset="0"/>
                  </a:rPr>
                  <a:t>) non consente di rimediare allo stato di dissesto o di rischio di dissesto.</a:t>
                </a:r>
                <a:endParaRPr lang="it-IT" sz="1600" dirty="0">
                  <a:solidFill>
                    <a:schemeClr val="accent1">
                      <a:lumMod val="75000"/>
                    </a:schemeClr>
                  </a:solidFill>
                  <a:latin typeface="Calibri" panose="020F0502020204030204" pitchFamily="34" charset="0"/>
                </a:endParaRPr>
              </a:p>
            </p:txBody>
          </p:sp>
          <p:sp>
            <p:nvSpPr>
              <p:cNvPr id="12" name="Rettangolo 11"/>
              <p:cNvSpPr/>
              <p:nvPr/>
            </p:nvSpPr>
            <p:spPr>
              <a:xfrm>
                <a:off x="5238289" y="4774605"/>
                <a:ext cx="3268351" cy="936104"/>
              </a:xfrm>
              <a:prstGeom prst="rect">
                <a:avLst/>
              </a:prstGeom>
              <a:solidFill>
                <a:schemeClr val="bg1"/>
              </a:solidFill>
              <a:ln>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1">
                        <a:lumMod val="75000"/>
                      </a:schemeClr>
                    </a:solidFill>
                    <a:latin typeface="Calibri" panose="020F0502020204030204" pitchFamily="34" charset="0"/>
                  </a:rPr>
                  <a:t>La </a:t>
                </a:r>
                <a:r>
                  <a:rPr lang="it-IT" sz="1600" b="1" dirty="0" smtClean="0">
                    <a:solidFill>
                      <a:schemeClr val="accent1">
                        <a:lumMod val="75000"/>
                      </a:schemeClr>
                    </a:solidFill>
                    <a:latin typeface="Calibri" panose="020F0502020204030204" pitchFamily="34" charset="0"/>
                  </a:rPr>
                  <a:t>risoluzione</a:t>
                </a:r>
                <a:r>
                  <a:rPr lang="it-IT" sz="1600" dirty="0" smtClean="0">
                    <a:solidFill>
                      <a:schemeClr val="accent1">
                        <a:lumMod val="75000"/>
                      </a:schemeClr>
                    </a:solidFill>
                    <a:latin typeface="Calibri" panose="020F0502020204030204" pitchFamily="34" charset="0"/>
                  </a:rPr>
                  <a:t> è disposta quando la Banca d’Italia ha accertato la sussistenza dell’</a:t>
                </a:r>
                <a:r>
                  <a:rPr lang="it-IT" sz="1600" b="1" dirty="0" smtClean="0">
                    <a:solidFill>
                      <a:schemeClr val="accent1">
                        <a:lumMod val="75000"/>
                      </a:schemeClr>
                    </a:solidFill>
                    <a:latin typeface="Calibri" panose="020F0502020204030204" pitchFamily="34" charset="0"/>
                  </a:rPr>
                  <a:t>interesse pubblico</a:t>
                </a:r>
                <a:endParaRPr lang="it-IT" sz="1600" b="1" dirty="0">
                  <a:solidFill>
                    <a:schemeClr val="accent1">
                      <a:lumMod val="75000"/>
                    </a:schemeClr>
                  </a:solidFill>
                  <a:latin typeface="Calibri" panose="020F0502020204030204" pitchFamily="34" charset="0"/>
                </a:endParaRPr>
              </a:p>
            </p:txBody>
          </p:sp>
        </p:grpSp>
      </p:grpSp>
      <p:sp>
        <p:nvSpPr>
          <p:cNvPr id="17" name="CasellaDiTesto 16"/>
          <p:cNvSpPr txBox="1"/>
          <p:nvPr/>
        </p:nvSpPr>
        <p:spPr>
          <a:xfrm>
            <a:off x="635758" y="6318367"/>
            <a:ext cx="8328730" cy="323165"/>
          </a:xfrm>
          <a:prstGeom prst="rect">
            <a:avLst/>
          </a:prstGeom>
          <a:solidFill>
            <a:schemeClr val="accent4">
              <a:lumMod val="40000"/>
              <a:lumOff val="60000"/>
            </a:schemeClr>
          </a:solidFill>
          <a:ln w="19050">
            <a:solidFill>
              <a:schemeClr val="accent4">
                <a:lumMod val="75000"/>
              </a:schemeClr>
            </a:solidFill>
            <a:prstDash val="solid"/>
          </a:ln>
          <a:effectLst>
            <a:outerShdw blurRad="50800" dist="38100" dir="2700000" algn="tl" rotWithShape="0">
              <a:prstClr val="black">
                <a:alpha val="40000"/>
              </a:prstClr>
            </a:outerShdw>
          </a:effectLst>
        </p:spPr>
        <p:txBody>
          <a:bodyPr wrap="square" rtlCol="0">
            <a:spAutoFit/>
          </a:bodyPr>
          <a:lstStyle/>
          <a:p>
            <a:pPr algn="ctr"/>
            <a:r>
              <a:rPr lang="it-IT" sz="1500" i="1" dirty="0">
                <a:solidFill>
                  <a:schemeClr val="tx2">
                    <a:lumMod val="50000"/>
                  </a:schemeClr>
                </a:solidFill>
                <a:latin typeface="Calibri" panose="020F0502020204030204" pitchFamily="34" charset="0"/>
              </a:rPr>
              <a:t>Misure applicabili anche se non sono state precedentemente adottate misure di intervento precoce o l’AS</a:t>
            </a:r>
          </a:p>
        </p:txBody>
      </p:sp>
    </p:spTree>
    <p:extLst>
      <p:ext uri="{BB962C8B-B14F-4D97-AF65-F5344CB8AC3E}">
        <p14:creationId xmlns:p14="http://schemas.microsoft.com/office/powerpoint/2010/main" val="25453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a:solidFill>
                  <a:srgbClr val="1F497D">
                    <a:satMod val="130000"/>
                  </a:srgbClr>
                </a:solidFill>
              </a:rPr>
              <a:t>La riduzione e conversione di azioni, altre partecipazioni e strumenti di </a:t>
            </a:r>
            <a:r>
              <a:rPr lang="it-IT" dirty="0" smtClean="0">
                <a:solidFill>
                  <a:srgbClr val="1F497D">
                    <a:satMod val="130000"/>
                  </a:srgbClr>
                </a:solidFill>
              </a:rPr>
              <a:t>capitale (art. 27)</a:t>
            </a:r>
            <a:endParaRPr lang="it-IT" dirty="0">
              <a:solidFill>
                <a:srgbClr val="1F497D">
                  <a:satMod val="130000"/>
                </a:srgbClr>
              </a:solidFill>
            </a:endParaRPr>
          </a:p>
        </p:txBody>
      </p:sp>
      <p:sp>
        <p:nvSpPr>
          <p:cNvPr id="2" name="Segnaposto numero diapositiva 1"/>
          <p:cNvSpPr>
            <a:spLocks noGrp="1"/>
          </p:cNvSpPr>
          <p:nvPr>
            <p:ph type="sldNum" sz="quarter" idx="12"/>
          </p:nvPr>
        </p:nvSpPr>
        <p:spPr/>
        <p:txBody>
          <a:bodyPr/>
          <a:lstStyle/>
          <a:p>
            <a:fld id="{BFFF9C37-744C-452A-933A-2419089EBA4A}" type="slidenum">
              <a:rPr lang="it-IT" smtClean="0"/>
              <a:pPr/>
              <a:t>36</a:t>
            </a:fld>
            <a:endParaRPr lang="it-IT" dirty="0"/>
          </a:p>
        </p:txBody>
      </p:sp>
      <p:grpSp>
        <p:nvGrpSpPr>
          <p:cNvPr id="10" name="Gruppo 9"/>
          <p:cNvGrpSpPr/>
          <p:nvPr/>
        </p:nvGrpSpPr>
        <p:grpSpPr>
          <a:xfrm>
            <a:off x="1474123" y="2060848"/>
            <a:ext cx="7106784" cy="4162109"/>
            <a:chOff x="1474123" y="2060848"/>
            <a:chExt cx="7106784" cy="4162109"/>
          </a:xfrm>
        </p:grpSpPr>
        <p:sp>
          <p:nvSpPr>
            <p:cNvPr id="5" name="Freccia in giù 4"/>
            <p:cNvSpPr/>
            <p:nvPr/>
          </p:nvSpPr>
          <p:spPr>
            <a:xfrm rot="1251376">
              <a:off x="3706371" y="3116857"/>
              <a:ext cx="504056" cy="504056"/>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rot="20644323">
              <a:off x="5926099" y="3130585"/>
              <a:ext cx="504056" cy="504056"/>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474123" y="3810660"/>
              <a:ext cx="3268351" cy="2282635"/>
            </a:xfrm>
            <a:prstGeom prst="rect">
              <a:avLst/>
            </a:prstGeom>
            <a:solidFill>
              <a:schemeClr val="accent3">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Indipendentemente</a:t>
              </a:r>
              <a:r>
                <a:rPr lang="it-IT" sz="1600" dirty="0" smtClean="0">
                  <a:solidFill>
                    <a:schemeClr val="accent1">
                      <a:lumMod val="75000"/>
                    </a:schemeClr>
                  </a:solidFill>
                  <a:latin typeface="Calibri" panose="020F0502020204030204" pitchFamily="34" charset="0"/>
                </a:rPr>
                <a:t> dall’avvio della risoluzione o della liquidazione coatta amministrativa, </a:t>
              </a:r>
              <a:r>
                <a:rPr lang="it-IT" sz="1600" dirty="0">
                  <a:solidFill>
                    <a:schemeClr val="accent1">
                      <a:lumMod val="75000"/>
                    </a:schemeClr>
                  </a:solidFill>
                  <a:latin typeface="Calibri" panose="020F0502020204030204" pitchFamily="34" charset="0"/>
                </a:rPr>
                <a:t>quando ciò consente di </a:t>
              </a:r>
              <a:r>
                <a:rPr lang="it-IT" sz="1600" b="1" dirty="0">
                  <a:solidFill>
                    <a:schemeClr val="accent1">
                      <a:lumMod val="75000"/>
                    </a:schemeClr>
                  </a:solidFill>
                  <a:latin typeface="Calibri" panose="020F0502020204030204" pitchFamily="34" charset="0"/>
                </a:rPr>
                <a:t>rimediare allo stato di dissesto o di rischio di </a:t>
              </a:r>
              <a:r>
                <a:rPr lang="it-IT" sz="1600" b="1" dirty="0" smtClean="0">
                  <a:solidFill>
                    <a:schemeClr val="accent1">
                      <a:lumMod val="75000"/>
                    </a:schemeClr>
                  </a:solidFill>
                  <a:latin typeface="Calibri" panose="020F0502020204030204" pitchFamily="34" charset="0"/>
                </a:rPr>
                <a:t>dissesto</a:t>
              </a:r>
              <a:r>
                <a:rPr lang="it-IT" sz="1600" dirty="0">
                  <a:solidFill>
                    <a:schemeClr val="accent1">
                      <a:lumMod val="75000"/>
                    </a:schemeClr>
                  </a:solidFill>
                  <a:latin typeface="Calibri" panose="020F0502020204030204" pitchFamily="34" charset="0"/>
                </a:rPr>
                <a:t>, anche in combinazione con l’intervento di uno o più soggetti terzi, </a:t>
              </a:r>
              <a:r>
                <a:rPr lang="it-IT" sz="1600" b="1" dirty="0" smtClean="0">
                  <a:solidFill>
                    <a:schemeClr val="accent1">
                      <a:lumMod val="75000"/>
                    </a:schemeClr>
                  </a:solidFill>
                  <a:latin typeface="Calibri" panose="020F0502020204030204" pitchFamily="34" charset="0"/>
                </a:rPr>
                <a:t>incluso un sistema di garanzia dei depositi</a:t>
              </a:r>
              <a:endParaRPr lang="it-IT" sz="1600" b="1" dirty="0">
                <a:solidFill>
                  <a:schemeClr val="accent1">
                    <a:lumMod val="75000"/>
                  </a:schemeClr>
                </a:solidFill>
                <a:latin typeface="Calibri" panose="020F0502020204030204" pitchFamily="34" charset="0"/>
              </a:endParaRPr>
            </a:p>
          </p:txBody>
        </p:sp>
        <p:sp>
          <p:nvSpPr>
            <p:cNvPr id="8" name="Rettangolo 7"/>
            <p:cNvSpPr/>
            <p:nvPr/>
          </p:nvSpPr>
          <p:spPr>
            <a:xfrm>
              <a:off x="5312556" y="3827181"/>
              <a:ext cx="3268351" cy="2395776"/>
            </a:xfrm>
            <a:prstGeom prst="rect">
              <a:avLst/>
            </a:prstGeom>
            <a:solidFill>
              <a:schemeClr val="accent3">
                <a:lumMod val="20000"/>
                <a:lumOff val="80000"/>
              </a:schemeClr>
            </a:solidFill>
            <a:ln>
              <a:solidFill>
                <a:schemeClr val="accent3">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C00000"/>
                  </a:solidFill>
                  <a:latin typeface="Calibri" panose="020F0502020204030204" pitchFamily="34" charset="0"/>
                </a:rPr>
                <a:t>In combinazione </a:t>
              </a:r>
              <a:r>
                <a:rPr lang="it-IT" sz="1600" dirty="0" smtClean="0">
                  <a:solidFill>
                    <a:schemeClr val="accent1">
                      <a:lumMod val="75000"/>
                    </a:schemeClr>
                  </a:solidFill>
                  <a:latin typeface="Calibri" panose="020F0502020204030204" pitchFamily="34" charset="0"/>
                </a:rPr>
                <a:t>con un’azione di risoluzione, quando il programma di risoluzione prevede misure che comportino per azionisti e creditori la riduzione di valore dei loro diritti o la conversione in capitale; in tal caso, essa è disposta immediatamente prima o contestualmente all’applicazione di tali misure. </a:t>
              </a:r>
              <a:endParaRPr lang="it-IT" sz="1600" dirty="0">
                <a:solidFill>
                  <a:schemeClr val="accent1">
                    <a:lumMod val="75000"/>
                  </a:schemeClr>
                </a:solidFill>
                <a:latin typeface="Calibri" panose="020F0502020204030204" pitchFamily="34" charset="0"/>
              </a:endParaRPr>
            </a:p>
          </p:txBody>
        </p:sp>
        <p:sp>
          <p:nvSpPr>
            <p:cNvPr id="9" name="Rettangolo 8"/>
            <p:cNvSpPr/>
            <p:nvPr/>
          </p:nvSpPr>
          <p:spPr>
            <a:xfrm>
              <a:off x="1547664" y="2060848"/>
              <a:ext cx="6912767" cy="864096"/>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La Banca d’Italia può disporre la riduzione o conversione di azioni, altre partecipazioni e strumenti di capitale emessi dalla banca: </a:t>
              </a:r>
              <a:endParaRPr lang="it-IT" b="1" dirty="0">
                <a:latin typeface="Calibri" panose="020F0502020204030204" pitchFamily="34" charset="0"/>
              </a:endParaRPr>
            </a:p>
          </p:txBody>
        </p:sp>
      </p:grpSp>
      <p:sp>
        <p:nvSpPr>
          <p:cNvPr id="11" name="Ovale 10"/>
          <p:cNvSpPr/>
          <p:nvPr/>
        </p:nvSpPr>
        <p:spPr>
          <a:xfrm>
            <a:off x="462061" y="1378313"/>
            <a:ext cx="862563" cy="866233"/>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accent1">
                    <a:lumMod val="75000"/>
                  </a:schemeClr>
                </a:solidFill>
                <a:latin typeface="Calibri" panose="020F0502020204030204" pitchFamily="34" charset="0"/>
              </a:rPr>
              <a:t>1</a:t>
            </a:r>
            <a:endParaRPr lang="it-IT" sz="2000" b="1"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2091755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p:txBody>
          <a:bodyPr>
            <a:normAutofit/>
          </a:bodyPr>
          <a:lstStyle/>
          <a:p>
            <a:pPr fontAlgn="base">
              <a:lnSpc>
                <a:spcPct val="90000"/>
              </a:lnSpc>
              <a:spcAft>
                <a:spcPct val="0"/>
              </a:spcAft>
              <a:defRPr/>
            </a:pPr>
            <a:r>
              <a:rPr lang="it-IT" altLang="it-IT" sz="2000" b="1" dirty="0">
                <a:solidFill>
                  <a:srgbClr val="1F497D">
                    <a:satMod val="130000"/>
                  </a:srgbClr>
                </a:solidFill>
                <a:effectLst/>
                <a:latin typeface="Calibri" pitchFamily="34" charset="0"/>
              </a:rPr>
              <a:t>La risoluzione</a:t>
            </a:r>
          </a:p>
        </p:txBody>
      </p:sp>
      <p:sp>
        <p:nvSpPr>
          <p:cNvPr id="4" name="Segnaposto numero diapositiva 3"/>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37</a:t>
            </a:fld>
            <a:endParaRPr lang="it-IT">
              <a:solidFill>
                <a:srgbClr val="9FB8CD">
                  <a:shade val="50000"/>
                  <a:satMod val="200000"/>
                </a:srgbClr>
              </a:solidFill>
            </a:endParaRPr>
          </a:p>
        </p:txBody>
      </p:sp>
      <p:grpSp>
        <p:nvGrpSpPr>
          <p:cNvPr id="2" name="Gruppo 1"/>
          <p:cNvGrpSpPr/>
          <p:nvPr/>
        </p:nvGrpSpPr>
        <p:grpSpPr>
          <a:xfrm>
            <a:off x="4592576" y="2142443"/>
            <a:ext cx="4364467" cy="2531269"/>
            <a:chOff x="623034" y="1895056"/>
            <a:chExt cx="4364467" cy="2531269"/>
          </a:xfrm>
        </p:grpSpPr>
        <p:grpSp>
          <p:nvGrpSpPr>
            <p:cNvPr id="6" name="Gruppo 22"/>
            <p:cNvGrpSpPr>
              <a:grpSpLocks/>
            </p:cNvGrpSpPr>
            <p:nvPr/>
          </p:nvGrpSpPr>
          <p:grpSpPr bwMode="auto">
            <a:xfrm rot="21369720">
              <a:off x="623034" y="1895056"/>
              <a:ext cx="1577119" cy="1225932"/>
              <a:chOff x="6883606" y="4657846"/>
              <a:chExt cx="1611830" cy="1950138"/>
            </a:xfrm>
            <a:effectLst/>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9601">
                <a:off x="6947250" y="4657846"/>
                <a:ext cx="1548186"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69"/>
              <p:cNvSpPr txBox="1">
                <a:spLocks noChangeArrowheads="1"/>
              </p:cNvSpPr>
              <p:nvPr/>
            </p:nvSpPr>
            <p:spPr bwMode="auto">
              <a:xfrm rot="20982906">
                <a:off x="6883606" y="5210789"/>
                <a:ext cx="1605006" cy="41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Obiettivi</a:t>
                </a:r>
                <a:endParaRPr lang="it-IT" altLang="it-IT" sz="2000" dirty="0">
                  <a:solidFill>
                    <a:srgbClr val="003366"/>
                  </a:solidFill>
                  <a:latin typeface="Calibri" panose="020F0502020204030204" pitchFamily="34" charset="0"/>
                  <a:cs typeface="Arial" charset="0"/>
                </a:endParaRPr>
              </a:p>
            </p:txBody>
          </p:sp>
        </p:grpSp>
        <p:sp>
          <p:nvSpPr>
            <p:cNvPr id="18" name="CasellaDiTesto 17"/>
            <p:cNvSpPr txBox="1"/>
            <p:nvPr/>
          </p:nvSpPr>
          <p:spPr>
            <a:xfrm>
              <a:off x="1939231" y="2502721"/>
              <a:ext cx="3048270" cy="1923604"/>
            </a:xfrm>
            <a:prstGeom prst="rect">
              <a:avLst/>
            </a:prstGeom>
            <a:solidFill>
              <a:schemeClr val="bg1"/>
            </a:solidFill>
            <a:ln w="28575">
              <a:solidFill>
                <a:schemeClr val="accent1"/>
              </a:solidFill>
              <a:prstDash val="dash"/>
            </a:ln>
          </p:spPr>
          <p:txBody>
            <a:bodyPr wrap="none" rtlCol="0">
              <a:spAutoFit/>
            </a:bodyPr>
            <a:lstStyle/>
            <a:p>
              <a:pPr marL="285750" indent="-285750">
                <a:buClr>
                  <a:srgbClr val="C00000"/>
                </a:buClr>
                <a:buFont typeface="Wingdings" panose="05000000000000000000" pitchFamily="2" charset="2"/>
                <a:buChar char="§"/>
              </a:pPr>
              <a:r>
                <a:rPr lang="it-IT" sz="1700" b="1" dirty="0" smtClean="0">
                  <a:solidFill>
                    <a:prstClr val="black"/>
                  </a:solidFill>
                  <a:latin typeface="Calibri" panose="020F0502020204030204" pitchFamily="34" charset="0"/>
                </a:rPr>
                <a:t>Continuità funzioni aziendali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Stabilità finanziaria</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Prevenzione del contagio</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Market discipline</a:t>
              </a:r>
            </a:p>
            <a:p>
              <a:pPr marL="285750" indent="-285750">
                <a:buClr>
                  <a:srgbClr val="C00000"/>
                </a:buClr>
                <a:buFont typeface="Wingdings" panose="05000000000000000000" pitchFamily="2" charset="2"/>
                <a:buChar char="§"/>
              </a:pPr>
              <a:r>
                <a:rPr lang="it-IT" sz="1700" b="1" dirty="0" smtClean="0">
                  <a:solidFill>
                    <a:prstClr val="black"/>
                  </a:solidFill>
                  <a:latin typeface="Calibri" panose="020F0502020204030204" pitchFamily="34" charset="0"/>
                </a:rPr>
                <a:t>Min. ricorso fondi pubblici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Protezione </a:t>
              </a:r>
              <a:r>
                <a:rPr lang="it-IT" sz="1700" dirty="0" err="1" smtClean="0">
                  <a:solidFill>
                    <a:prstClr val="black"/>
                  </a:solidFill>
                  <a:latin typeface="Calibri" panose="020F0502020204030204" pitchFamily="34" charset="0"/>
                </a:rPr>
                <a:t>dep</a:t>
              </a:r>
              <a:r>
                <a:rPr lang="it-IT" sz="1700" dirty="0" smtClean="0">
                  <a:solidFill>
                    <a:prstClr val="black"/>
                  </a:solidFill>
                  <a:latin typeface="Calibri" panose="020F0502020204030204" pitchFamily="34" charset="0"/>
                </a:rPr>
                <a:t>. garantiti</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Tutela fondi e attività clienti</a:t>
              </a:r>
              <a:endParaRPr lang="it-IT" sz="1700" dirty="0">
                <a:solidFill>
                  <a:prstClr val="black"/>
                </a:solidFill>
                <a:latin typeface="Calibri" panose="020F0502020204030204" pitchFamily="34" charset="0"/>
              </a:endParaRPr>
            </a:p>
          </p:txBody>
        </p:sp>
      </p:grpSp>
      <p:grpSp>
        <p:nvGrpSpPr>
          <p:cNvPr id="15" name="Gruppo 14"/>
          <p:cNvGrpSpPr/>
          <p:nvPr/>
        </p:nvGrpSpPr>
        <p:grpSpPr>
          <a:xfrm>
            <a:off x="378165" y="2401468"/>
            <a:ext cx="4292172" cy="2400006"/>
            <a:chOff x="-2506258" y="3880265"/>
            <a:chExt cx="4292172" cy="2400006"/>
          </a:xfrm>
        </p:grpSpPr>
        <p:grpSp>
          <p:nvGrpSpPr>
            <p:cNvPr id="9" name="Gruppo 22"/>
            <p:cNvGrpSpPr>
              <a:grpSpLocks/>
            </p:cNvGrpSpPr>
            <p:nvPr/>
          </p:nvGrpSpPr>
          <p:grpSpPr bwMode="auto">
            <a:xfrm rot="21376017">
              <a:off x="-2506258" y="3880265"/>
              <a:ext cx="1644559" cy="1381786"/>
              <a:chOff x="6210085" y="4472829"/>
              <a:chExt cx="1586615" cy="1950138"/>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09601">
                <a:off x="6210085" y="4472829"/>
                <a:ext cx="1586615"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69"/>
              <p:cNvSpPr txBox="1">
                <a:spLocks noChangeArrowheads="1"/>
              </p:cNvSpPr>
              <p:nvPr/>
            </p:nvSpPr>
            <p:spPr bwMode="auto">
              <a:xfrm rot="20982906">
                <a:off x="6335447" y="4940825"/>
                <a:ext cx="1410145" cy="9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Principi </a:t>
                </a:r>
              </a:p>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generali</a:t>
                </a:r>
                <a:endParaRPr lang="it-IT" altLang="it-IT" sz="2000" dirty="0">
                  <a:solidFill>
                    <a:srgbClr val="003366"/>
                  </a:solidFill>
                  <a:latin typeface="Calibri" panose="020F0502020204030204" pitchFamily="34" charset="0"/>
                  <a:cs typeface="Arial" charset="0"/>
                </a:endParaRPr>
              </a:p>
            </p:txBody>
          </p:sp>
        </p:grpSp>
        <p:sp>
          <p:nvSpPr>
            <p:cNvPr id="19" name="CasellaDiTesto 18"/>
            <p:cNvSpPr txBox="1"/>
            <p:nvPr/>
          </p:nvSpPr>
          <p:spPr>
            <a:xfrm>
              <a:off x="-1127921" y="4356667"/>
              <a:ext cx="2913835" cy="1923604"/>
            </a:xfrm>
            <a:prstGeom prst="rect">
              <a:avLst/>
            </a:prstGeom>
            <a:solidFill>
              <a:schemeClr val="bg1"/>
            </a:solidFill>
            <a:ln w="28575">
              <a:solidFill>
                <a:schemeClr val="accent1"/>
              </a:solidFill>
              <a:prstDash val="dash"/>
            </a:ln>
          </p:spPr>
          <p:txBody>
            <a:bodyPr wrap="square" rtlCol="0">
              <a:spAutoFit/>
            </a:bodyPr>
            <a:lstStyle/>
            <a:p>
              <a:pPr marL="285750" indent="-285750">
                <a:buClr>
                  <a:srgbClr val="C00000"/>
                </a:buClr>
                <a:buFont typeface="Wingdings" panose="05000000000000000000" pitchFamily="2" charset="2"/>
                <a:buChar char="§"/>
              </a:pPr>
              <a:r>
                <a:rPr lang="it-IT" sz="1700" b="1" i="1" dirty="0" err="1" smtClean="0">
                  <a:solidFill>
                    <a:prstClr val="black"/>
                  </a:solidFill>
                  <a:latin typeface="Calibri" panose="020F0502020204030204" pitchFamily="34" charset="0"/>
                </a:rPr>
                <a:t>Shareholders</a:t>
              </a:r>
              <a:r>
                <a:rPr lang="it-IT" sz="1700" b="1" i="1" dirty="0" smtClean="0">
                  <a:solidFill>
                    <a:prstClr val="black"/>
                  </a:solidFill>
                  <a:latin typeface="Calibri" panose="020F0502020204030204" pitchFamily="34" charset="0"/>
                </a:rPr>
                <a:t> first</a:t>
              </a:r>
            </a:p>
            <a:p>
              <a:pPr marL="285750" indent="-285750">
                <a:buClr>
                  <a:srgbClr val="C00000"/>
                </a:buClr>
                <a:buFont typeface="Wingdings" panose="05000000000000000000" pitchFamily="2" charset="2"/>
                <a:buChar char="§"/>
              </a:pPr>
              <a:r>
                <a:rPr lang="it-IT" sz="1700" b="1" i="1" dirty="0" err="1" smtClean="0">
                  <a:solidFill>
                    <a:prstClr val="black"/>
                  </a:solidFill>
                  <a:latin typeface="Calibri" panose="020F0502020204030204" pitchFamily="34" charset="0"/>
                </a:rPr>
                <a:t>Burden</a:t>
              </a:r>
              <a:r>
                <a:rPr lang="it-IT" sz="1700" b="1" i="1" dirty="0" smtClean="0">
                  <a:solidFill>
                    <a:prstClr val="black"/>
                  </a:solidFill>
                  <a:latin typeface="Calibri" panose="020F0502020204030204" pitchFamily="34" charset="0"/>
                </a:rPr>
                <a:t> </a:t>
              </a:r>
              <a:r>
                <a:rPr lang="it-IT" sz="1700" b="1" i="1" dirty="0" err="1" smtClean="0">
                  <a:solidFill>
                    <a:prstClr val="black"/>
                  </a:solidFill>
                  <a:latin typeface="Calibri" panose="020F0502020204030204" pitchFamily="34" charset="0"/>
                </a:rPr>
                <a:t>sharing</a:t>
              </a:r>
              <a:endParaRPr lang="it-IT" sz="1700" b="1" i="1"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dirty="0" err="1" smtClean="0">
                  <a:solidFill>
                    <a:prstClr val="black"/>
                  </a:solidFill>
                  <a:latin typeface="Calibri" panose="020F0502020204030204" pitchFamily="34" charset="0"/>
                </a:rPr>
                <a:t>Sost</a:t>
              </a:r>
              <a:r>
                <a:rPr lang="it-IT" sz="1700" dirty="0" smtClean="0">
                  <a:solidFill>
                    <a:prstClr val="black"/>
                  </a:solidFill>
                  <a:latin typeface="Calibri" panose="020F0502020204030204" pitchFamily="34" charset="0"/>
                </a:rPr>
                <a:t>. Management</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Par condicio </a:t>
              </a:r>
              <a:r>
                <a:rPr lang="it-IT" sz="1700" dirty="0" err="1" smtClean="0">
                  <a:solidFill>
                    <a:prstClr val="black"/>
                  </a:solidFill>
                  <a:latin typeface="Calibri" panose="020F0502020204030204" pitchFamily="34" charset="0"/>
                </a:rPr>
                <a:t>creditorum</a:t>
              </a:r>
              <a:endParaRPr lang="it-IT" sz="1700"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b="1" i="1" dirty="0" smtClean="0">
                  <a:solidFill>
                    <a:prstClr val="black"/>
                  </a:solidFill>
                  <a:latin typeface="Calibri" panose="020F0502020204030204" pitchFamily="34" charset="0"/>
                </a:rPr>
                <a:t>No creditor </a:t>
              </a:r>
              <a:r>
                <a:rPr lang="it-IT" sz="1700" b="1" i="1" dirty="0" err="1" smtClean="0">
                  <a:solidFill>
                    <a:prstClr val="black"/>
                  </a:solidFill>
                  <a:latin typeface="Calibri" panose="020F0502020204030204" pitchFamily="34" charset="0"/>
                </a:rPr>
                <a:t>worse</a:t>
              </a:r>
              <a:r>
                <a:rPr lang="it-IT" sz="1700" b="1" i="1" dirty="0" smtClean="0">
                  <a:solidFill>
                    <a:prstClr val="black"/>
                  </a:solidFill>
                  <a:latin typeface="Calibri" panose="020F0502020204030204" pitchFamily="34" charset="0"/>
                </a:rPr>
                <a:t>-off</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Salvaguardia </a:t>
              </a:r>
              <a:r>
                <a:rPr lang="it-IT" sz="1700" dirty="0" err="1" smtClean="0">
                  <a:solidFill>
                    <a:prstClr val="black"/>
                  </a:solidFill>
                  <a:latin typeface="Calibri" panose="020F0502020204030204" pitchFamily="34" charset="0"/>
                </a:rPr>
                <a:t>dep</a:t>
              </a:r>
              <a:r>
                <a:rPr lang="it-IT" sz="1700" dirty="0" smtClean="0">
                  <a:solidFill>
                    <a:prstClr val="black"/>
                  </a:solidFill>
                  <a:latin typeface="Calibri" panose="020F0502020204030204" pitchFamily="34" charset="0"/>
                </a:rPr>
                <a:t>. garantiti e diritti creditori</a:t>
              </a:r>
              <a:endParaRPr lang="it-IT" sz="1700" dirty="0">
                <a:solidFill>
                  <a:prstClr val="black"/>
                </a:solidFill>
                <a:latin typeface="Calibri" panose="020F0502020204030204" pitchFamily="34" charset="0"/>
              </a:endParaRPr>
            </a:p>
          </p:txBody>
        </p:sp>
      </p:grpSp>
      <p:grpSp>
        <p:nvGrpSpPr>
          <p:cNvPr id="3" name="Gruppo 2"/>
          <p:cNvGrpSpPr/>
          <p:nvPr/>
        </p:nvGrpSpPr>
        <p:grpSpPr>
          <a:xfrm>
            <a:off x="2419100" y="5122821"/>
            <a:ext cx="6029770" cy="1516252"/>
            <a:chOff x="2479410" y="4995737"/>
            <a:chExt cx="6029770" cy="1516252"/>
          </a:xfrm>
        </p:grpSpPr>
        <p:grpSp>
          <p:nvGrpSpPr>
            <p:cNvPr id="12" name="Gruppo 22"/>
            <p:cNvGrpSpPr>
              <a:grpSpLocks/>
            </p:cNvGrpSpPr>
            <p:nvPr/>
          </p:nvGrpSpPr>
          <p:grpSpPr bwMode="auto">
            <a:xfrm rot="21283838">
              <a:off x="2479410" y="4995737"/>
              <a:ext cx="1834251" cy="1468636"/>
              <a:chOff x="6982042" y="4509658"/>
              <a:chExt cx="1511361" cy="1950138"/>
            </a:xfrm>
          </p:grpSpPr>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9601">
                <a:off x="6982042" y="4509658"/>
                <a:ext cx="1511361" cy="19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69"/>
              <p:cNvSpPr txBox="1">
                <a:spLocks noChangeArrowheads="1"/>
              </p:cNvSpPr>
              <p:nvPr/>
            </p:nvSpPr>
            <p:spPr bwMode="auto">
              <a:xfrm rot="20982906">
                <a:off x="7089820" y="5042311"/>
                <a:ext cx="1295802" cy="88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912813">
                  <a:spcBef>
                    <a:spcPct val="20000"/>
                  </a:spcBef>
                  <a:buChar char="•"/>
                  <a:defRPr sz="3200">
                    <a:solidFill>
                      <a:schemeClr val="tx1"/>
                    </a:solidFill>
                    <a:latin typeface="Times New Roman" pitchFamily="18" charset="0"/>
                  </a:defRPr>
                </a:lvl1pPr>
                <a:lvl2pPr marL="742950" indent="-285750" algn="l" defTabSz="912813">
                  <a:spcBef>
                    <a:spcPct val="20000"/>
                  </a:spcBef>
                  <a:buChar char="–"/>
                  <a:defRPr sz="2800">
                    <a:solidFill>
                      <a:schemeClr val="tx1"/>
                    </a:solidFill>
                    <a:latin typeface="Times New Roman" pitchFamily="18" charset="0"/>
                  </a:defRPr>
                </a:lvl2pPr>
                <a:lvl3pPr marL="1143000" indent="-228600" algn="l" defTabSz="912813">
                  <a:spcBef>
                    <a:spcPct val="20000"/>
                  </a:spcBef>
                  <a:buChar char="•"/>
                  <a:defRPr sz="2400">
                    <a:solidFill>
                      <a:schemeClr val="tx1"/>
                    </a:solidFill>
                    <a:latin typeface="Times New Roman" pitchFamily="18" charset="0"/>
                  </a:defRPr>
                </a:lvl3pPr>
                <a:lvl4pPr marL="1600200" indent="-228600" algn="l" defTabSz="912813">
                  <a:spcBef>
                    <a:spcPct val="20000"/>
                  </a:spcBef>
                  <a:buChar char="–"/>
                  <a:defRPr sz="2000">
                    <a:solidFill>
                      <a:schemeClr val="tx1"/>
                    </a:solidFill>
                    <a:latin typeface="Times New Roman" pitchFamily="18" charset="0"/>
                  </a:defRPr>
                </a:lvl4pPr>
                <a:lvl5pPr marL="2057400" indent="-228600" algn="l" defTabSz="912813">
                  <a:spcBef>
                    <a:spcPct val="20000"/>
                  </a:spcBef>
                  <a:buChar char="»"/>
                  <a:defRPr sz="2000">
                    <a:solidFill>
                      <a:schemeClr val="tx1"/>
                    </a:solidFill>
                    <a:latin typeface="Times New Roman" pitchFamily="18" charset="0"/>
                  </a:defRPr>
                </a:lvl5pPr>
                <a:lvl6pPr marL="2514600" indent="-228600" defTabSz="912813" eaLnBrk="0" fontAlgn="base" hangingPunct="0">
                  <a:spcBef>
                    <a:spcPct val="20000"/>
                  </a:spcBef>
                  <a:spcAft>
                    <a:spcPct val="0"/>
                  </a:spcAft>
                  <a:buChar char="»"/>
                  <a:defRPr sz="2000">
                    <a:solidFill>
                      <a:schemeClr val="tx1"/>
                    </a:solidFill>
                    <a:latin typeface="Times New Roman" pitchFamily="18" charset="0"/>
                  </a:defRPr>
                </a:lvl6pPr>
                <a:lvl7pPr marL="2971800" indent="-228600" defTabSz="912813" eaLnBrk="0" fontAlgn="base" hangingPunct="0">
                  <a:spcBef>
                    <a:spcPct val="20000"/>
                  </a:spcBef>
                  <a:spcAft>
                    <a:spcPct val="0"/>
                  </a:spcAft>
                  <a:buChar char="»"/>
                  <a:defRPr sz="2000">
                    <a:solidFill>
                      <a:schemeClr val="tx1"/>
                    </a:solidFill>
                    <a:latin typeface="Times New Roman" pitchFamily="18" charset="0"/>
                  </a:defRPr>
                </a:lvl7pPr>
                <a:lvl8pPr marL="3429000" indent="-228600" defTabSz="912813" eaLnBrk="0" fontAlgn="base" hangingPunct="0">
                  <a:spcBef>
                    <a:spcPct val="20000"/>
                  </a:spcBef>
                  <a:spcAft>
                    <a:spcPct val="0"/>
                  </a:spcAft>
                  <a:buChar char="»"/>
                  <a:defRPr sz="2000">
                    <a:solidFill>
                      <a:schemeClr val="tx1"/>
                    </a:solidFill>
                    <a:latin typeface="Times New Roman" pitchFamily="18" charset="0"/>
                  </a:defRPr>
                </a:lvl8pPr>
                <a:lvl9pPr marL="3886200" indent="-228600" defTabSz="912813" eaLnBrk="0" fontAlgn="base" hangingPunct="0">
                  <a:spcBef>
                    <a:spcPct val="20000"/>
                  </a:spcBef>
                  <a:spcAft>
                    <a:spcPct val="0"/>
                  </a:spcAft>
                  <a:buChar char="»"/>
                  <a:defRPr sz="2000">
                    <a:solidFill>
                      <a:schemeClr val="tx1"/>
                    </a:solidFill>
                    <a:latin typeface="Times New Roman" pitchFamily="18" charset="0"/>
                  </a:defRPr>
                </a:lvl9pPr>
              </a:lstStyle>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Presupposti </a:t>
                </a:r>
              </a:p>
              <a:p>
                <a:pPr algn="ctr">
                  <a:spcBef>
                    <a:spcPts val="300"/>
                  </a:spcBef>
                  <a:buClr>
                    <a:srgbClr val="002060"/>
                  </a:buClr>
                  <a:buFont typeface="Webdings" pitchFamily="18" charset="2"/>
                  <a:buNone/>
                </a:pPr>
                <a:r>
                  <a:rPr lang="it-IT" altLang="it-IT" sz="2000" dirty="0" smtClean="0">
                    <a:solidFill>
                      <a:srgbClr val="003366"/>
                    </a:solidFill>
                    <a:latin typeface="Calibri" panose="020F0502020204030204" pitchFamily="34" charset="0"/>
                    <a:cs typeface="Arial" charset="0"/>
                  </a:rPr>
                  <a:t>oggettivi</a:t>
                </a:r>
                <a:endParaRPr lang="it-IT" altLang="it-IT" sz="2000" dirty="0">
                  <a:solidFill>
                    <a:srgbClr val="003366"/>
                  </a:solidFill>
                  <a:latin typeface="Calibri" panose="020F0502020204030204" pitchFamily="34" charset="0"/>
                  <a:cs typeface="Arial" charset="0"/>
                </a:endParaRPr>
              </a:p>
            </p:txBody>
          </p:sp>
        </p:grpSp>
        <p:sp>
          <p:nvSpPr>
            <p:cNvPr id="20" name="CasellaDiTesto 19"/>
            <p:cNvSpPr txBox="1"/>
            <p:nvPr/>
          </p:nvSpPr>
          <p:spPr>
            <a:xfrm>
              <a:off x="4106290" y="5373216"/>
              <a:ext cx="4402890" cy="1138773"/>
            </a:xfrm>
            <a:prstGeom prst="rect">
              <a:avLst/>
            </a:prstGeom>
            <a:solidFill>
              <a:schemeClr val="bg1"/>
            </a:solidFill>
            <a:ln w="28575">
              <a:solidFill>
                <a:schemeClr val="accent1"/>
              </a:solidFill>
              <a:prstDash val="dash"/>
            </a:ln>
          </p:spPr>
          <p:txBody>
            <a:bodyPr wrap="square" rtlCol="0">
              <a:spAutoFit/>
            </a:bodyPr>
            <a:lstStyle/>
            <a:p>
              <a:pPr marL="285750" indent="-285750">
                <a:buClr>
                  <a:srgbClr val="C00000"/>
                </a:buClr>
                <a:buFont typeface="Wingdings" panose="05000000000000000000" pitchFamily="2" charset="2"/>
                <a:buChar char="§"/>
              </a:pPr>
              <a:r>
                <a:rPr lang="it-IT" sz="1700" i="1" dirty="0" err="1" smtClean="0">
                  <a:solidFill>
                    <a:prstClr val="black"/>
                  </a:solidFill>
                  <a:latin typeface="Calibri" panose="020F0502020204030204" pitchFamily="34" charset="0"/>
                </a:rPr>
                <a:t>Failing</a:t>
              </a:r>
              <a:r>
                <a:rPr lang="it-IT" sz="1700" i="1" dirty="0" smtClean="0">
                  <a:solidFill>
                    <a:prstClr val="black"/>
                  </a:solidFill>
                  <a:latin typeface="Calibri" panose="020F0502020204030204" pitchFamily="34" charset="0"/>
                </a:rPr>
                <a:t> or </a:t>
              </a:r>
              <a:r>
                <a:rPr lang="it-IT" sz="1700" i="1" dirty="0" err="1" smtClean="0">
                  <a:solidFill>
                    <a:prstClr val="black"/>
                  </a:solidFill>
                  <a:latin typeface="Calibri" panose="020F0502020204030204" pitchFamily="34" charset="0"/>
                </a:rPr>
                <a:t>likely</a:t>
              </a:r>
              <a:r>
                <a:rPr lang="it-IT" sz="1700" i="1" dirty="0" smtClean="0">
                  <a:solidFill>
                    <a:prstClr val="black"/>
                  </a:solidFill>
                  <a:latin typeface="Calibri" panose="020F0502020204030204" pitchFamily="34" charset="0"/>
                </a:rPr>
                <a:t> to </a:t>
              </a:r>
              <a:r>
                <a:rPr lang="it-IT" sz="1700" i="1" dirty="0" err="1" smtClean="0">
                  <a:solidFill>
                    <a:prstClr val="black"/>
                  </a:solidFill>
                  <a:latin typeface="Calibri" panose="020F0502020204030204" pitchFamily="34" charset="0"/>
                </a:rPr>
                <a:t>fail</a:t>
              </a:r>
              <a:endParaRPr lang="it-IT" sz="1700" i="1" dirty="0" smtClean="0">
                <a:solidFill>
                  <a:prstClr val="black"/>
                </a:solidFill>
                <a:latin typeface="Calibri" panose="020F0502020204030204" pitchFamily="34" charset="0"/>
              </a:endParaRP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Non prevedibile che alcuna azione privata eviti il fallimento</a:t>
              </a:r>
            </a:p>
            <a:p>
              <a:pPr marL="285750" indent="-285750">
                <a:buClr>
                  <a:srgbClr val="C00000"/>
                </a:buClr>
                <a:buFont typeface="Wingdings" panose="05000000000000000000" pitchFamily="2" charset="2"/>
                <a:buChar char="§"/>
              </a:pPr>
              <a:r>
                <a:rPr lang="it-IT" sz="1700" dirty="0" smtClean="0">
                  <a:solidFill>
                    <a:prstClr val="black"/>
                  </a:solidFill>
                  <a:latin typeface="Calibri" panose="020F0502020204030204" pitchFamily="34" charset="0"/>
                </a:rPr>
                <a:t>Interesse pubblico</a:t>
              </a:r>
              <a:endParaRPr lang="it-IT" sz="1700" dirty="0">
                <a:solidFill>
                  <a:prstClr val="black"/>
                </a:solidFill>
                <a:latin typeface="Calibri" panose="020F0502020204030204" pitchFamily="34" charset="0"/>
              </a:endParaRPr>
            </a:p>
          </p:txBody>
        </p:sp>
      </p:grpSp>
      <p:sp>
        <p:nvSpPr>
          <p:cNvPr id="22" name="Ovale 21"/>
          <p:cNvSpPr/>
          <p:nvPr/>
        </p:nvSpPr>
        <p:spPr>
          <a:xfrm>
            <a:off x="462061" y="1378313"/>
            <a:ext cx="862563" cy="866233"/>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1">
                    <a:lumMod val="75000"/>
                  </a:schemeClr>
                </a:solidFill>
                <a:latin typeface="Calibri" panose="020F0502020204030204" pitchFamily="34" charset="0"/>
              </a:rPr>
              <a:t>2</a:t>
            </a:r>
          </a:p>
        </p:txBody>
      </p:sp>
    </p:spTree>
    <p:extLst>
      <p:ext uri="{BB962C8B-B14F-4D97-AF65-F5344CB8AC3E}">
        <p14:creationId xmlns:p14="http://schemas.microsoft.com/office/powerpoint/2010/main" val="30352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44CEDA8-4318-426D-AC22-48BDAA0FD664}" type="slidenum">
              <a:rPr lang="it-IT" altLang="it-IT" sz="1000">
                <a:solidFill>
                  <a:schemeClr val="bg2">
                    <a:shade val="50000"/>
                    <a:satMod val="200000"/>
                  </a:schemeClr>
                </a:solidFill>
                <a:latin typeface="Calibri" panose="020F0502020204030204" pitchFamily="34" charset="0"/>
              </a:rPr>
              <a:pPr>
                <a:spcBef>
                  <a:spcPct val="0"/>
                </a:spcBef>
                <a:buFontTx/>
                <a:buNone/>
              </a:pPr>
              <a:t>38</a:t>
            </a:fld>
            <a:endParaRPr lang="it-IT" altLang="it-IT" sz="1000" dirty="0">
              <a:solidFill>
                <a:schemeClr val="bg2">
                  <a:shade val="50000"/>
                  <a:satMod val="200000"/>
                </a:schemeClr>
              </a:solidFill>
              <a:latin typeface="Calibri" panose="020F0502020204030204" pitchFamily="34" charset="0"/>
            </a:endParaRPr>
          </a:p>
        </p:txBody>
      </p:sp>
      <p:sp>
        <p:nvSpPr>
          <p:cNvPr id="6" name="Titolo 2"/>
          <p:cNvSpPr txBox="1">
            <a:spLocks/>
          </p:cNvSpPr>
          <p:nvPr/>
        </p:nvSpPr>
        <p:spPr>
          <a:xfrm>
            <a:off x="1429617" y="599691"/>
            <a:ext cx="7668344"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it-IT" sz="2000" b="1" dirty="0">
                <a:solidFill>
                  <a:srgbClr val="11488B"/>
                </a:solidFill>
                <a:effectLst/>
                <a:latin typeface="Calibri" panose="020F0502020204030204" pitchFamily="34" charset="0"/>
              </a:rPr>
              <a:t>La risoluzione: gli strumenti</a:t>
            </a:r>
          </a:p>
        </p:txBody>
      </p:sp>
      <p:grpSp>
        <p:nvGrpSpPr>
          <p:cNvPr id="55" name="Gruppo 54"/>
          <p:cNvGrpSpPr/>
          <p:nvPr/>
        </p:nvGrpSpPr>
        <p:grpSpPr>
          <a:xfrm>
            <a:off x="291191" y="210557"/>
            <a:ext cx="8616616" cy="596679"/>
            <a:chOff x="291191" y="210557"/>
            <a:chExt cx="8616616" cy="596679"/>
          </a:xfrm>
        </p:grpSpPr>
        <p:pic>
          <p:nvPicPr>
            <p:cNvPr id="56" name="Picture 4" descr="C:\My Documents\Utility Fitd\LOGO\logoFIT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2975" y="242538"/>
              <a:ext cx="793284" cy="38878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My Documents\Utility Fitd\LOGO\logoPalazz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1191" y="210557"/>
              <a:ext cx="624226" cy="59667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My Documents\Utility Fitd\LOGO\logoScritt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7283" y="340322"/>
              <a:ext cx="2880524" cy="1574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po 2"/>
          <p:cNvGrpSpPr/>
          <p:nvPr/>
        </p:nvGrpSpPr>
        <p:grpSpPr>
          <a:xfrm>
            <a:off x="864390" y="1717310"/>
            <a:ext cx="3471711" cy="4426139"/>
            <a:chOff x="5563884" y="1712266"/>
            <a:chExt cx="3471711" cy="4426139"/>
          </a:xfrm>
        </p:grpSpPr>
        <p:grpSp>
          <p:nvGrpSpPr>
            <p:cNvPr id="5" name="Gruppo 4"/>
            <p:cNvGrpSpPr/>
            <p:nvPr/>
          </p:nvGrpSpPr>
          <p:grpSpPr>
            <a:xfrm>
              <a:off x="5563884" y="1712266"/>
              <a:ext cx="3471711" cy="4426139"/>
              <a:chOff x="5202636" y="1391361"/>
              <a:chExt cx="3471711" cy="4426139"/>
            </a:xfrm>
          </p:grpSpPr>
          <p:sp>
            <p:nvSpPr>
              <p:cNvPr id="53" name="Rettangolo 52"/>
              <p:cNvSpPr/>
              <p:nvPr/>
            </p:nvSpPr>
            <p:spPr>
              <a:xfrm>
                <a:off x="5216465" y="1391361"/>
                <a:ext cx="3454083" cy="924645"/>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700" i="1" dirty="0">
                    <a:solidFill>
                      <a:srgbClr val="002060"/>
                    </a:solidFill>
                    <a:latin typeface="Calibri" panose="020F0502020204030204" pitchFamily="34" charset="0"/>
                  </a:rPr>
                  <a:t>interventi </a:t>
                </a:r>
                <a:r>
                  <a:rPr lang="it-IT" altLang="it-IT" sz="1700" i="1" dirty="0" smtClean="0">
                    <a:solidFill>
                      <a:srgbClr val="002060"/>
                    </a:solidFill>
                    <a:latin typeface="Calibri" panose="020F0502020204030204" pitchFamily="34" charset="0"/>
                  </a:rPr>
                  <a:t>per </a:t>
                </a:r>
                <a:r>
                  <a:rPr lang="it-IT" altLang="it-IT" sz="1700" i="1" dirty="0">
                    <a:solidFill>
                      <a:srgbClr val="002060"/>
                    </a:solidFill>
                    <a:latin typeface="Calibri" panose="020F0502020204030204" pitchFamily="34" charset="0"/>
                  </a:rPr>
                  <a:t>lasciare in vita la banca insolvente come entità giuridica </a:t>
                </a:r>
                <a:r>
                  <a:rPr lang="it-IT" altLang="it-IT" sz="1700" i="1" dirty="0" smtClean="0">
                    <a:solidFill>
                      <a:srgbClr val="002060"/>
                    </a:solidFill>
                    <a:latin typeface="Calibri" panose="020F0502020204030204" pitchFamily="34" charset="0"/>
                  </a:rPr>
                  <a:t>autonoma</a:t>
                </a:r>
                <a:endParaRPr lang="it-IT" sz="1700" b="1" i="1" dirty="0">
                  <a:solidFill>
                    <a:schemeClr val="accent2">
                      <a:lumMod val="50000"/>
                    </a:schemeClr>
                  </a:solidFill>
                  <a:latin typeface="Calibri" panose="020F0502020204030204" pitchFamily="34" charset="0"/>
                </a:endParaRPr>
              </a:p>
            </p:txBody>
          </p:sp>
          <p:sp>
            <p:nvSpPr>
              <p:cNvPr id="54" name="Rettangolo 53"/>
              <p:cNvSpPr/>
              <p:nvPr/>
            </p:nvSpPr>
            <p:spPr>
              <a:xfrm>
                <a:off x="5202636" y="3341653"/>
                <a:ext cx="3471711" cy="1698475"/>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700" i="1" dirty="0" smtClean="0">
                    <a:solidFill>
                      <a:srgbClr val="002060"/>
                    </a:solidFill>
                    <a:latin typeface="Calibri" panose="020F0502020204030204" pitchFamily="34" charset="0"/>
                  </a:rPr>
                  <a:t>Interventi che </a:t>
                </a:r>
                <a:r>
                  <a:rPr lang="it-IT" altLang="it-IT" sz="1700" i="1" dirty="0">
                    <a:solidFill>
                      <a:srgbClr val="002060"/>
                    </a:solidFill>
                    <a:latin typeface="Calibri" panose="020F0502020204030204" pitchFamily="34" charset="0"/>
                  </a:rPr>
                  <a:t>comportano il venir meno della banca come entità giuridica e la sua ristrutturazione </a:t>
                </a:r>
                <a:r>
                  <a:rPr lang="it-IT" altLang="it-IT" sz="1700" i="1" dirty="0" smtClean="0">
                    <a:solidFill>
                      <a:srgbClr val="002060"/>
                    </a:solidFill>
                    <a:latin typeface="Calibri" panose="020F0502020204030204" pitchFamily="34" charset="0"/>
                  </a:rPr>
                  <a:t>attraverso la cessione</a:t>
                </a:r>
                <a:endParaRPr lang="it-IT" sz="1700" b="1" i="1" dirty="0">
                  <a:solidFill>
                    <a:schemeClr val="accent2">
                      <a:lumMod val="50000"/>
                    </a:schemeClr>
                  </a:solidFill>
                  <a:latin typeface="Calibri" panose="020F0502020204030204" pitchFamily="34" charset="0"/>
                </a:endParaRPr>
              </a:p>
            </p:txBody>
          </p:sp>
          <p:sp>
            <p:nvSpPr>
              <p:cNvPr id="59" name="Rectangle 21"/>
              <p:cNvSpPr>
                <a:spLocks noChangeArrowheads="1"/>
              </p:cNvSpPr>
              <p:nvPr>
                <p:custDataLst>
                  <p:tags r:id="rId6"/>
                </p:custDataLst>
              </p:nvPr>
            </p:nvSpPr>
            <p:spPr bwMode="auto">
              <a:xfrm>
                <a:off x="6313813" y="2464243"/>
                <a:ext cx="1944216" cy="604188"/>
              </a:xfrm>
              <a:prstGeom prst="rect">
                <a:avLst/>
              </a:prstGeom>
              <a:solidFill>
                <a:schemeClr val="accent2">
                  <a:lumMod val="20000"/>
                  <a:lumOff val="80000"/>
                </a:schemeClr>
              </a:solidFill>
              <a:ln w="22225" algn="ctr">
                <a:solidFill>
                  <a:schemeClr val="accent1"/>
                </a:solidFill>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spcBef>
                    <a:spcPts val="1200"/>
                  </a:spcBef>
                </a:pPr>
                <a:r>
                  <a:rPr lang="it-IT" b="1" i="1" dirty="0" err="1">
                    <a:solidFill>
                      <a:schemeClr val="accent1">
                        <a:lumMod val="75000"/>
                      </a:schemeClr>
                    </a:solidFill>
                    <a:latin typeface="Calibri" panose="020F0502020204030204" pitchFamily="34" charset="0"/>
                  </a:rPr>
                  <a:t>Going</a:t>
                </a:r>
                <a:r>
                  <a:rPr lang="it-IT" b="1" i="1" dirty="0">
                    <a:solidFill>
                      <a:schemeClr val="accent1">
                        <a:lumMod val="75000"/>
                      </a:schemeClr>
                    </a:solidFill>
                    <a:latin typeface="Calibri" panose="020F0502020204030204" pitchFamily="34" charset="0"/>
                  </a:rPr>
                  <a:t> </a:t>
                </a:r>
                <a:r>
                  <a:rPr lang="it-IT" b="1" i="1" dirty="0" err="1">
                    <a:solidFill>
                      <a:schemeClr val="accent1">
                        <a:lumMod val="75000"/>
                      </a:schemeClr>
                    </a:solidFill>
                    <a:latin typeface="Calibri" panose="020F0502020204030204" pitchFamily="34" charset="0"/>
                  </a:rPr>
                  <a:t>concern</a:t>
                </a:r>
                <a:endParaRPr lang="it-IT" b="1" i="1" dirty="0">
                  <a:solidFill>
                    <a:schemeClr val="accent1">
                      <a:lumMod val="75000"/>
                    </a:schemeClr>
                  </a:solidFill>
                  <a:latin typeface="Calibri" panose="020F0502020204030204" pitchFamily="34" charset="0"/>
                </a:endParaRPr>
              </a:p>
            </p:txBody>
          </p:sp>
          <p:sp>
            <p:nvSpPr>
              <p:cNvPr id="60" name="Rectangle 21"/>
              <p:cNvSpPr>
                <a:spLocks noChangeArrowheads="1"/>
              </p:cNvSpPr>
              <p:nvPr>
                <p:custDataLst>
                  <p:tags r:id="rId7"/>
                </p:custDataLst>
              </p:nvPr>
            </p:nvSpPr>
            <p:spPr bwMode="auto">
              <a:xfrm>
                <a:off x="6357641" y="5213312"/>
                <a:ext cx="1944216" cy="604188"/>
              </a:xfrm>
              <a:prstGeom prst="rect">
                <a:avLst/>
              </a:prstGeom>
              <a:solidFill>
                <a:schemeClr val="accent2">
                  <a:lumMod val="20000"/>
                  <a:lumOff val="80000"/>
                </a:schemeClr>
              </a:solidFill>
              <a:ln w="22225" algn="ctr">
                <a:solidFill>
                  <a:schemeClr val="accent1"/>
                </a:solidFill>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spcBef>
                    <a:spcPts val="1200"/>
                  </a:spcBef>
                  <a:defRPr/>
                </a:pPr>
                <a:r>
                  <a:rPr lang="it-IT" b="1" i="1" dirty="0" err="1" smtClean="0">
                    <a:solidFill>
                      <a:schemeClr val="accent1">
                        <a:lumMod val="75000"/>
                      </a:schemeClr>
                    </a:solidFill>
                    <a:latin typeface="Calibri" panose="020F0502020204030204" pitchFamily="34" charset="0"/>
                  </a:rPr>
                  <a:t>Gone</a:t>
                </a:r>
                <a:r>
                  <a:rPr lang="it-IT" b="1" i="1" dirty="0" smtClean="0">
                    <a:solidFill>
                      <a:schemeClr val="accent1">
                        <a:lumMod val="75000"/>
                      </a:schemeClr>
                    </a:solidFill>
                    <a:latin typeface="Calibri" panose="020F0502020204030204" pitchFamily="34" charset="0"/>
                  </a:rPr>
                  <a:t> </a:t>
                </a:r>
                <a:r>
                  <a:rPr lang="it-IT" b="1" i="1" dirty="0" err="1" smtClean="0">
                    <a:solidFill>
                      <a:schemeClr val="accent1">
                        <a:lumMod val="75000"/>
                      </a:schemeClr>
                    </a:solidFill>
                    <a:latin typeface="Calibri" panose="020F0502020204030204" pitchFamily="34" charset="0"/>
                  </a:rPr>
                  <a:t>concern</a:t>
                </a:r>
                <a:endParaRPr lang="it-IT" b="1" dirty="0" smtClean="0">
                  <a:solidFill>
                    <a:schemeClr val="accent1">
                      <a:lumMod val="75000"/>
                    </a:schemeClr>
                  </a:solidFill>
                  <a:latin typeface="Calibri" panose="020F0502020204030204" pitchFamily="34" charset="0"/>
                </a:endParaRPr>
              </a:p>
            </p:txBody>
          </p:sp>
          <p:sp>
            <p:nvSpPr>
              <p:cNvPr id="4" name="Freccia a destra 3"/>
              <p:cNvSpPr/>
              <p:nvPr/>
            </p:nvSpPr>
            <p:spPr>
              <a:xfrm rot="5400000">
                <a:off x="7808528" y="2216137"/>
                <a:ext cx="339261" cy="355535"/>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3" name="Freccia a destra 32"/>
            <p:cNvSpPr/>
            <p:nvPr/>
          </p:nvSpPr>
          <p:spPr>
            <a:xfrm rot="5400000">
              <a:off x="8027301" y="5275164"/>
              <a:ext cx="339261" cy="355535"/>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uppo 9"/>
          <p:cNvGrpSpPr/>
          <p:nvPr/>
        </p:nvGrpSpPr>
        <p:grpSpPr>
          <a:xfrm>
            <a:off x="4218847" y="1854960"/>
            <a:ext cx="4704120" cy="4886408"/>
            <a:chOff x="55933" y="1260509"/>
            <a:chExt cx="4704120" cy="4886408"/>
          </a:xfrm>
        </p:grpSpPr>
        <p:sp>
          <p:nvSpPr>
            <p:cNvPr id="9" name="Rettangolo 8"/>
            <p:cNvSpPr/>
            <p:nvPr/>
          </p:nvSpPr>
          <p:spPr>
            <a:xfrm>
              <a:off x="452217" y="1260509"/>
              <a:ext cx="2776145" cy="3926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p:cNvGrpSpPr/>
            <p:nvPr/>
          </p:nvGrpSpPr>
          <p:grpSpPr>
            <a:xfrm>
              <a:off x="55933" y="1471104"/>
              <a:ext cx="4704120" cy="4675813"/>
              <a:chOff x="264113" y="3782796"/>
              <a:chExt cx="4704120" cy="4675813"/>
            </a:xfrm>
          </p:grpSpPr>
          <p:sp>
            <p:nvSpPr>
              <p:cNvPr id="31" name="Rectangle 21"/>
              <p:cNvSpPr>
                <a:spLocks noChangeArrowheads="1"/>
              </p:cNvSpPr>
              <p:nvPr>
                <p:custDataLst>
                  <p:tags r:id="rId5"/>
                </p:custDataLst>
              </p:nvPr>
            </p:nvSpPr>
            <p:spPr bwMode="auto">
              <a:xfrm>
                <a:off x="264113" y="7625639"/>
                <a:ext cx="4704120" cy="832970"/>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Strumenti pubblici di stabilizzazione</a:t>
                </a:r>
                <a:r>
                  <a:rPr lang="it-IT" sz="1600" dirty="0" smtClean="0">
                    <a:solidFill>
                      <a:srgbClr val="9FB8CD"/>
                    </a:solidFill>
                    <a:latin typeface="Calibri" panose="020F0502020204030204" pitchFamily="34" charset="0"/>
                  </a:rPr>
                  <a:t> </a:t>
                </a:r>
              </a:p>
              <a:p>
                <a:pPr marL="85725" algn="ctr" eaLnBrk="0" hangingPunct="0">
                  <a:defRPr/>
                </a:pPr>
                <a:r>
                  <a:rPr lang="it-IT" sz="1600" i="1" dirty="0" smtClean="0">
                    <a:solidFill>
                      <a:prstClr val="black"/>
                    </a:solidFill>
                    <a:latin typeface="Calibri" panose="020F0502020204030204" pitchFamily="34" charset="0"/>
                  </a:rPr>
                  <a:t>(supporto con capitale pubblico, </a:t>
                </a:r>
              </a:p>
              <a:p>
                <a:pPr marL="85725" algn="ctr" eaLnBrk="0" hangingPunct="0">
                  <a:defRPr/>
                </a:pPr>
                <a:r>
                  <a:rPr lang="it-IT" sz="1600" i="1" dirty="0" smtClean="0">
                    <a:solidFill>
                      <a:prstClr val="black"/>
                    </a:solidFill>
                    <a:latin typeface="Calibri" panose="020F0502020204030204" pitchFamily="34" charset="0"/>
                  </a:rPr>
                  <a:t>acquisizione temporanea della proprietà)</a:t>
                </a:r>
              </a:p>
            </p:txBody>
          </p:sp>
          <p:grpSp>
            <p:nvGrpSpPr>
              <p:cNvPr id="36" name="Gruppo 35"/>
              <p:cNvGrpSpPr/>
              <p:nvPr/>
            </p:nvGrpSpPr>
            <p:grpSpPr>
              <a:xfrm>
                <a:off x="544800" y="3782796"/>
                <a:ext cx="2236497" cy="3303561"/>
                <a:chOff x="275523" y="2625606"/>
                <a:chExt cx="2236497" cy="3303561"/>
              </a:xfrm>
            </p:grpSpPr>
            <p:grpSp>
              <p:nvGrpSpPr>
                <p:cNvPr id="41" name="Gruppo 40"/>
                <p:cNvGrpSpPr/>
                <p:nvPr/>
              </p:nvGrpSpPr>
              <p:grpSpPr>
                <a:xfrm>
                  <a:off x="284316" y="4203293"/>
                  <a:ext cx="2227704" cy="524768"/>
                  <a:chOff x="-583019" y="4376544"/>
                  <a:chExt cx="1715140" cy="1625599"/>
                </a:xfrm>
              </p:grpSpPr>
              <p:sp>
                <p:nvSpPr>
                  <p:cNvPr id="51" name="Rettangolo arrotondato 50"/>
                  <p:cNvSpPr/>
                  <p:nvPr/>
                </p:nvSpPr>
                <p:spPr>
                  <a:xfrm>
                    <a:off x="-583019" y="4376544"/>
                    <a:ext cx="1715140" cy="1625599"/>
                  </a:xfrm>
                  <a:prstGeom prst="roundRect">
                    <a:avLst/>
                  </a:prstGeom>
                  <a:solidFill>
                    <a:schemeClr val="accent3">
                      <a:lumMod val="20000"/>
                      <a:lumOff val="80000"/>
                    </a:schemeClr>
                  </a:solidFill>
                  <a:ln w="19050">
                    <a:solidFill>
                      <a:schemeClr val="accent1">
                        <a:lumMod val="75000"/>
                      </a:schemeClr>
                    </a:solidFill>
                    <a:prstDash val="solid"/>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52" name="Rettangolo 51"/>
                  <p:cNvSpPr/>
                  <p:nvPr/>
                </p:nvSpPr>
                <p:spPr>
                  <a:xfrm>
                    <a:off x="-518023" y="4424168"/>
                    <a:ext cx="1556430" cy="1466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Sale of business</a:t>
                    </a:r>
                    <a:endParaRPr lang="en-GB" i="1" dirty="0">
                      <a:solidFill>
                        <a:srgbClr val="464653"/>
                      </a:solidFill>
                      <a:latin typeface="Calibri" panose="020F0502020204030204" pitchFamily="34" charset="0"/>
                    </a:endParaRPr>
                  </a:p>
                </p:txBody>
              </p:sp>
            </p:grpSp>
            <p:grpSp>
              <p:nvGrpSpPr>
                <p:cNvPr id="42" name="Gruppo 41"/>
                <p:cNvGrpSpPr/>
                <p:nvPr/>
              </p:nvGrpSpPr>
              <p:grpSpPr>
                <a:xfrm>
                  <a:off x="276759" y="4780480"/>
                  <a:ext cx="2227704" cy="574428"/>
                  <a:chOff x="-597308" y="4033892"/>
                  <a:chExt cx="1715140" cy="1779434"/>
                </a:xfrm>
              </p:grpSpPr>
              <p:sp>
                <p:nvSpPr>
                  <p:cNvPr id="49" name="Rettangolo arrotondato 48"/>
                  <p:cNvSpPr/>
                  <p:nvPr/>
                </p:nvSpPr>
                <p:spPr>
                  <a:xfrm>
                    <a:off x="-597308" y="4033892"/>
                    <a:ext cx="1715140" cy="1779434"/>
                  </a:xfrm>
                  <a:prstGeom prst="roundRect">
                    <a:avLst/>
                  </a:prstGeom>
                  <a:solidFill>
                    <a:schemeClr val="accent3">
                      <a:lumMod val="20000"/>
                      <a:lumOff val="80000"/>
                    </a:schemeClr>
                  </a:solidFill>
                  <a:ln w="19050">
                    <a:solidFill>
                      <a:schemeClr val="accent1">
                        <a:lumMod val="75000"/>
                      </a:schemeClr>
                    </a:solidFill>
                    <a:prstDash val="solid"/>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50" name="Rettangolo 49"/>
                  <p:cNvSpPr/>
                  <p:nvPr/>
                </p:nvSpPr>
                <p:spPr>
                  <a:xfrm>
                    <a:off x="-518902" y="4192196"/>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Bad bank-good bank separation</a:t>
                    </a:r>
                    <a:endParaRPr lang="en-GB" i="1" dirty="0">
                      <a:solidFill>
                        <a:srgbClr val="464653"/>
                      </a:solidFill>
                      <a:latin typeface="Calibri" panose="020F0502020204030204" pitchFamily="34" charset="0"/>
                    </a:endParaRPr>
                  </a:p>
                </p:txBody>
              </p:sp>
            </p:grpSp>
            <p:grpSp>
              <p:nvGrpSpPr>
                <p:cNvPr id="43" name="Gruppo 42"/>
                <p:cNvGrpSpPr/>
                <p:nvPr/>
              </p:nvGrpSpPr>
              <p:grpSpPr>
                <a:xfrm>
                  <a:off x="275523" y="5404399"/>
                  <a:ext cx="2227704" cy="524768"/>
                  <a:chOff x="-598261" y="3859072"/>
                  <a:chExt cx="1715140" cy="1625600"/>
                </a:xfrm>
              </p:grpSpPr>
              <p:sp>
                <p:nvSpPr>
                  <p:cNvPr id="47" name="Rettangolo arrotondato 46"/>
                  <p:cNvSpPr/>
                  <p:nvPr/>
                </p:nvSpPr>
                <p:spPr>
                  <a:xfrm>
                    <a:off x="-598261" y="3859072"/>
                    <a:ext cx="1715140" cy="1625600"/>
                  </a:xfrm>
                  <a:prstGeom prst="roundRect">
                    <a:avLst/>
                  </a:prstGeom>
                  <a:solidFill>
                    <a:schemeClr val="accent3">
                      <a:lumMod val="20000"/>
                      <a:lumOff val="80000"/>
                    </a:schemeClr>
                  </a:solidFill>
                  <a:ln w="19050">
                    <a:solidFill>
                      <a:schemeClr val="accent1">
                        <a:lumMod val="75000"/>
                      </a:schemeClr>
                    </a:solidFill>
                    <a:prstDash val="solid"/>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48" name="Rettangolo 47"/>
                  <p:cNvSpPr/>
                  <p:nvPr/>
                </p:nvSpPr>
                <p:spPr>
                  <a:xfrm>
                    <a:off x="-518904" y="3938427"/>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Bridge bank</a:t>
                    </a:r>
                    <a:endParaRPr lang="en-GB" i="1" dirty="0">
                      <a:solidFill>
                        <a:srgbClr val="464653"/>
                      </a:solidFill>
                      <a:latin typeface="Calibri" panose="020F0502020204030204" pitchFamily="34" charset="0"/>
                    </a:endParaRPr>
                  </a:p>
                </p:txBody>
              </p:sp>
            </p:grpSp>
            <p:grpSp>
              <p:nvGrpSpPr>
                <p:cNvPr id="44" name="Gruppo 43"/>
                <p:cNvGrpSpPr/>
                <p:nvPr/>
              </p:nvGrpSpPr>
              <p:grpSpPr>
                <a:xfrm>
                  <a:off x="275526" y="2625606"/>
                  <a:ext cx="2227704" cy="524768"/>
                  <a:chOff x="-602717" y="-6816483"/>
                  <a:chExt cx="1715140" cy="1625600"/>
                </a:xfrm>
              </p:grpSpPr>
              <p:sp>
                <p:nvSpPr>
                  <p:cNvPr id="45" name="Rettangolo arrotondato 44"/>
                  <p:cNvSpPr/>
                  <p:nvPr/>
                </p:nvSpPr>
                <p:spPr>
                  <a:xfrm>
                    <a:off x="-602717" y="-6816483"/>
                    <a:ext cx="1715140" cy="1625600"/>
                  </a:xfrm>
                  <a:prstGeom prst="roundRect">
                    <a:avLst/>
                  </a:prstGeom>
                  <a:solidFill>
                    <a:schemeClr val="accent3">
                      <a:lumMod val="20000"/>
                      <a:lumOff val="80000"/>
                    </a:schemeClr>
                  </a:solidFill>
                  <a:ln w="19050">
                    <a:solidFill>
                      <a:schemeClr val="accent1">
                        <a:lumMod val="75000"/>
                      </a:schemeClr>
                    </a:solidFill>
                    <a:prstDash val="solid"/>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46" name="Rettangolo 45"/>
                  <p:cNvSpPr/>
                  <p:nvPr/>
                </p:nvSpPr>
                <p:spPr>
                  <a:xfrm>
                    <a:off x="-531204" y="-6762684"/>
                    <a:ext cx="1556430"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GB" i="1" dirty="0" smtClean="0">
                        <a:solidFill>
                          <a:srgbClr val="464653"/>
                        </a:solidFill>
                        <a:latin typeface="Calibri" panose="020F0502020204030204" pitchFamily="34" charset="0"/>
                      </a:rPr>
                      <a:t>Bail-in</a:t>
                    </a:r>
                    <a:endParaRPr lang="en-GB" i="1" dirty="0">
                      <a:solidFill>
                        <a:srgbClr val="464653"/>
                      </a:solidFill>
                      <a:latin typeface="Calibri" panose="020F0502020204030204" pitchFamily="34" charset="0"/>
                    </a:endParaRPr>
                  </a:p>
                </p:txBody>
              </p:sp>
            </p:grpSp>
          </p:grpSp>
        </p:grpSp>
      </p:grpSp>
      <p:sp>
        <p:nvSpPr>
          <p:cNvPr id="38" name="Rectangle 21"/>
          <p:cNvSpPr>
            <a:spLocks noChangeArrowheads="1"/>
          </p:cNvSpPr>
          <p:nvPr>
            <p:custDataLst>
              <p:tags r:id="rId1"/>
            </p:custDataLst>
          </p:nvPr>
        </p:nvSpPr>
        <p:spPr bwMode="auto">
          <a:xfrm>
            <a:off x="7164287" y="2115404"/>
            <a:ext cx="1758679" cy="416485"/>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48 e seguenti</a:t>
            </a:r>
            <a:endParaRPr lang="it-IT" sz="1600" i="1" dirty="0" smtClean="0">
              <a:solidFill>
                <a:prstClr val="black"/>
              </a:solidFill>
              <a:latin typeface="Calibri" panose="020F0502020204030204" pitchFamily="34" charset="0"/>
            </a:endParaRPr>
          </a:p>
        </p:txBody>
      </p:sp>
      <p:sp>
        <p:nvSpPr>
          <p:cNvPr id="39" name="Rectangle 21"/>
          <p:cNvSpPr>
            <a:spLocks noChangeArrowheads="1"/>
          </p:cNvSpPr>
          <p:nvPr>
            <p:custDataLst>
              <p:tags r:id="rId2"/>
            </p:custDataLst>
          </p:nvPr>
        </p:nvSpPr>
        <p:spPr bwMode="auto">
          <a:xfrm>
            <a:off x="7204092" y="3697383"/>
            <a:ext cx="1758679" cy="416485"/>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40 e seguenti</a:t>
            </a:r>
            <a:endParaRPr lang="it-IT" sz="1600" i="1" dirty="0" smtClean="0">
              <a:solidFill>
                <a:prstClr val="black"/>
              </a:solidFill>
              <a:latin typeface="Calibri" panose="020F0502020204030204" pitchFamily="34" charset="0"/>
            </a:endParaRPr>
          </a:p>
        </p:txBody>
      </p:sp>
      <p:sp>
        <p:nvSpPr>
          <p:cNvPr id="40" name="Rectangle 21"/>
          <p:cNvSpPr>
            <a:spLocks noChangeArrowheads="1"/>
          </p:cNvSpPr>
          <p:nvPr>
            <p:custDataLst>
              <p:tags r:id="rId3"/>
            </p:custDataLst>
          </p:nvPr>
        </p:nvSpPr>
        <p:spPr bwMode="auto">
          <a:xfrm>
            <a:off x="7204092" y="4949592"/>
            <a:ext cx="1758679" cy="416485"/>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42 e seguenti</a:t>
            </a:r>
            <a:endParaRPr lang="it-IT" sz="1600" i="1" dirty="0" smtClean="0">
              <a:solidFill>
                <a:prstClr val="black"/>
              </a:solidFill>
              <a:latin typeface="Calibri" panose="020F0502020204030204" pitchFamily="34" charset="0"/>
            </a:endParaRPr>
          </a:p>
        </p:txBody>
      </p:sp>
      <p:sp>
        <p:nvSpPr>
          <p:cNvPr id="61" name="Rectangle 21"/>
          <p:cNvSpPr>
            <a:spLocks noChangeArrowheads="1"/>
          </p:cNvSpPr>
          <p:nvPr>
            <p:custDataLst>
              <p:tags r:id="rId4"/>
            </p:custDataLst>
          </p:nvPr>
        </p:nvSpPr>
        <p:spPr bwMode="auto">
          <a:xfrm>
            <a:off x="7221318" y="4308596"/>
            <a:ext cx="1758679" cy="416485"/>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45 e seguenti</a:t>
            </a:r>
            <a:endParaRPr lang="it-IT" sz="1600" i="1"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785669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paga il costo della crisi?</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39</a:t>
            </a:fld>
            <a:endParaRPr lang="it-IT">
              <a:solidFill>
                <a:srgbClr val="9FB8CD">
                  <a:shade val="50000"/>
                  <a:satMod val="200000"/>
                </a:srgbClr>
              </a:solidFill>
            </a:endParaRPr>
          </a:p>
        </p:txBody>
      </p:sp>
      <p:grpSp>
        <p:nvGrpSpPr>
          <p:cNvPr id="15" name="Gruppo 14"/>
          <p:cNvGrpSpPr/>
          <p:nvPr/>
        </p:nvGrpSpPr>
        <p:grpSpPr>
          <a:xfrm>
            <a:off x="1403648" y="1982803"/>
            <a:ext cx="7256218" cy="3451583"/>
            <a:chOff x="1403648" y="2439224"/>
            <a:chExt cx="7256218" cy="3451583"/>
          </a:xfrm>
        </p:grpSpPr>
        <p:sp>
          <p:nvSpPr>
            <p:cNvPr id="14" name="Rettangolo arrotondato 13"/>
            <p:cNvSpPr/>
            <p:nvPr/>
          </p:nvSpPr>
          <p:spPr>
            <a:xfrm>
              <a:off x="5796137" y="5197289"/>
              <a:ext cx="2772132" cy="693518"/>
            </a:xfrm>
            <a:prstGeom prst="roundRect">
              <a:avLst/>
            </a:prstGeom>
            <a:solidFill>
              <a:schemeClr val="accent3">
                <a:lumMod val="60000"/>
                <a:lumOff val="40000"/>
              </a:schemeClr>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La principale innovazione della BRRD</a:t>
              </a:r>
              <a:endParaRPr lang="it-IT" b="1" dirty="0">
                <a:solidFill>
                  <a:schemeClr val="accent1">
                    <a:lumMod val="75000"/>
                  </a:schemeClr>
                </a:solidFill>
                <a:latin typeface="Calibri" panose="020F0502020204030204" pitchFamily="34" charset="0"/>
              </a:endParaRPr>
            </a:p>
          </p:txBody>
        </p:sp>
        <p:grpSp>
          <p:nvGrpSpPr>
            <p:cNvPr id="11" name="Gruppo 10"/>
            <p:cNvGrpSpPr/>
            <p:nvPr/>
          </p:nvGrpSpPr>
          <p:grpSpPr>
            <a:xfrm>
              <a:off x="1403648" y="2439224"/>
              <a:ext cx="7256218" cy="2182368"/>
              <a:chOff x="1148275" y="2112809"/>
              <a:chExt cx="7256218" cy="2182368"/>
            </a:xfrm>
          </p:grpSpPr>
          <p:grpSp>
            <p:nvGrpSpPr>
              <p:cNvPr id="9" name="Gruppo 8"/>
              <p:cNvGrpSpPr/>
              <p:nvPr/>
            </p:nvGrpSpPr>
            <p:grpSpPr>
              <a:xfrm>
                <a:off x="1148275" y="2112809"/>
                <a:ext cx="5871996" cy="2182368"/>
                <a:chOff x="1475656" y="2112809"/>
                <a:chExt cx="5871996" cy="2182368"/>
              </a:xfrm>
            </p:grpSpPr>
            <p:sp>
              <p:nvSpPr>
                <p:cNvPr id="8" name="Ovale 7"/>
                <p:cNvSpPr/>
                <p:nvPr/>
              </p:nvSpPr>
              <p:spPr>
                <a:xfrm>
                  <a:off x="4769507" y="2545529"/>
                  <a:ext cx="2578145" cy="1603551"/>
                </a:xfrm>
                <a:prstGeom prst="ellipse">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smtClean="0">
                      <a:solidFill>
                        <a:schemeClr val="accent1">
                          <a:lumMod val="75000"/>
                        </a:schemeClr>
                      </a:solidFill>
                      <a:latin typeface="Calibri" panose="020F0502020204030204" pitchFamily="34" charset="0"/>
                    </a:rPr>
                    <a:t>Bail</a:t>
                  </a:r>
                  <a:r>
                    <a:rPr lang="it-IT" sz="2400" b="1" dirty="0" smtClean="0">
                      <a:solidFill>
                        <a:schemeClr val="accent1">
                          <a:lumMod val="75000"/>
                        </a:schemeClr>
                      </a:solidFill>
                      <a:latin typeface="Calibri" panose="020F0502020204030204" pitchFamily="34" charset="0"/>
                    </a:rPr>
                    <a:t>-in</a:t>
                  </a:r>
                  <a:endParaRPr lang="it-IT" sz="2400" b="1" dirty="0">
                    <a:solidFill>
                      <a:schemeClr val="accent1">
                        <a:lumMod val="75000"/>
                      </a:schemeClr>
                    </a:solidFill>
                    <a:latin typeface="Calibri" panose="020F0502020204030204" pitchFamily="34" charset="0"/>
                  </a:endParaRPr>
                </a:p>
              </p:txBody>
            </p:sp>
            <p:sp>
              <p:nvSpPr>
                <p:cNvPr id="4" name="Rettangolo arrotondato 3"/>
                <p:cNvSpPr/>
                <p:nvPr/>
              </p:nvSpPr>
              <p:spPr>
                <a:xfrm>
                  <a:off x="1864519" y="2112809"/>
                  <a:ext cx="2653777" cy="591837"/>
                </a:xfrm>
                <a:prstGeom prst="roundRect">
                  <a:avLst/>
                </a:prstGeom>
                <a:solidFill>
                  <a:schemeClr val="accent3">
                    <a:lumMod val="60000"/>
                    <a:lumOff val="4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Settore privato</a:t>
                  </a:r>
                  <a:endParaRPr lang="it-IT" b="1" dirty="0">
                    <a:solidFill>
                      <a:schemeClr val="accent1">
                        <a:lumMod val="75000"/>
                      </a:schemeClr>
                    </a:solidFill>
                    <a:latin typeface="Calibri" panose="020F0502020204030204" pitchFamily="34" charset="0"/>
                  </a:endParaRPr>
                </a:p>
              </p:txBody>
            </p:sp>
            <p:sp>
              <p:nvSpPr>
                <p:cNvPr id="5" name="Rettangolo arrotondato 4"/>
                <p:cNvSpPr/>
                <p:nvPr/>
              </p:nvSpPr>
              <p:spPr>
                <a:xfrm>
                  <a:off x="1475656" y="2959933"/>
                  <a:ext cx="3433816" cy="591837"/>
                </a:xfrm>
                <a:prstGeom prst="roundRect">
                  <a:avLst/>
                </a:prstGeom>
                <a:solidFill>
                  <a:schemeClr val="accent2">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Azionisti e creditori della banca</a:t>
                  </a:r>
                  <a:endParaRPr lang="it-IT" b="1" dirty="0">
                    <a:solidFill>
                      <a:schemeClr val="accent1">
                        <a:lumMod val="75000"/>
                      </a:schemeClr>
                    </a:solidFill>
                    <a:latin typeface="Calibri" panose="020F0502020204030204" pitchFamily="34" charset="0"/>
                  </a:endParaRPr>
                </a:p>
              </p:txBody>
            </p:sp>
            <p:sp>
              <p:nvSpPr>
                <p:cNvPr id="6" name="Rettangolo arrotondato 5"/>
                <p:cNvSpPr/>
                <p:nvPr/>
              </p:nvSpPr>
              <p:spPr>
                <a:xfrm>
                  <a:off x="2076440" y="3703340"/>
                  <a:ext cx="2232248" cy="591837"/>
                </a:xfrm>
                <a:prstGeom prst="roundRect">
                  <a:avLst/>
                </a:prstGeom>
                <a:solidFill>
                  <a:schemeClr val="accent2">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Fondo di risoluzione</a:t>
                  </a:r>
                  <a:endParaRPr lang="it-IT" b="1" dirty="0">
                    <a:solidFill>
                      <a:schemeClr val="accent1">
                        <a:lumMod val="75000"/>
                      </a:schemeClr>
                    </a:solidFill>
                    <a:latin typeface="Calibri" panose="020F0502020204030204" pitchFamily="34" charset="0"/>
                  </a:endParaRPr>
                </a:p>
              </p:txBody>
            </p:sp>
            <p:sp>
              <p:nvSpPr>
                <p:cNvPr id="7" name="Freccia in giù 6"/>
                <p:cNvSpPr/>
                <p:nvPr/>
              </p:nvSpPr>
              <p:spPr>
                <a:xfrm>
                  <a:off x="3030033" y="2662258"/>
                  <a:ext cx="325062" cy="368803"/>
                </a:xfrm>
                <a:prstGeom prst="down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CasellaDiTesto 9"/>
              <p:cNvSpPr txBox="1"/>
              <p:nvPr/>
            </p:nvSpPr>
            <p:spPr>
              <a:xfrm>
                <a:off x="6732240" y="3161520"/>
                <a:ext cx="1672253"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Requisito MREL</a:t>
                </a:r>
                <a:endParaRPr lang="it-IT" dirty="0">
                  <a:latin typeface="Calibri" panose="020F0502020204030204" pitchFamily="34" charset="0"/>
                </a:endParaRPr>
              </a:p>
            </p:txBody>
          </p:sp>
        </p:grpSp>
        <p:sp>
          <p:nvSpPr>
            <p:cNvPr id="12" name="Rettangolo arrotondato 11"/>
            <p:cNvSpPr/>
            <p:nvPr/>
          </p:nvSpPr>
          <p:spPr>
            <a:xfrm>
              <a:off x="2004432" y="4773992"/>
              <a:ext cx="2232248" cy="591837"/>
            </a:xfrm>
            <a:prstGeom prst="roundRect">
              <a:avLst/>
            </a:prstGeom>
            <a:solidFill>
              <a:schemeClr val="accent2">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Sistemi di garanzia dei depositi</a:t>
              </a:r>
              <a:endParaRPr lang="it-IT" b="1" dirty="0">
                <a:solidFill>
                  <a:schemeClr val="accent1">
                    <a:lumMod val="75000"/>
                  </a:schemeClr>
                </a:solidFill>
                <a:latin typeface="Calibri" panose="020F0502020204030204" pitchFamily="34" charset="0"/>
              </a:endParaRPr>
            </a:p>
          </p:txBody>
        </p:sp>
        <p:sp>
          <p:nvSpPr>
            <p:cNvPr id="13" name="Freccia a destra 12"/>
            <p:cNvSpPr/>
            <p:nvPr/>
          </p:nvSpPr>
          <p:spPr>
            <a:xfrm rot="4715129">
              <a:off x="5743091" y="4627107"/>
              <a:ext cx="617496" cy="446680"/>
            </a:xfrm>
            <a:prstGeom prst="rightArrow">
              <a:avLst/>
            </a:prstGeom>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Rettangolo arrotondato 15"/>
          <p:cNvSpPr/>
          <p:nvPr/>
        </p:nvSpPr>
        <p:spPr>
          <a:xfrm>
            <a:off x="3528820" y="5816624"/>
            <a:ext cx="29523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latin typeface="Calibri" panose="020F0502020204030204" pitchFamily="34" charset="0"/>
              </a:rPr>
              <a:t>Intervento pubblico?</a:t>
            </a:r>
            <a:endParaRPr lang="it-IT" sz="2000" b="1" dirty="0">
              <a:latin typeface="Calibri" panose="020F0502020204030204" pitchFamily="34" charset="0"/>
            </a:endParaRPr>
          </a:p>
        </p:txBody>
      </p:sp>
    </p:spTree>
    <p:extLst>
      <p:ext uri="{BB962C8B-B14F-4D97-AF65-F5344CB8AC3E}">
        <p14:creationId xmlns:p14="http://schemas.microsoft.com/office/powerpoint/2010/main" val="3937318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390443" y="558878"/>
            <a:ext cx="7498080" cy="1143000"/>
          </a:xfrm>
        </p:spPr>
        <p:txBody>
          <a:bodyPr/>
          <a:lstStyle/>
          <a:p>
            <a:r>
              <a:rPr lang="it-IT" dirty="0" smtClean="0"/>
              <a:t>La crisi economico-finanziaria: le due fasi</a:t>
            </a:r>
            <a:endParaRPr lang="it-IT" dirty="0"/>
          </a:p>
        </p:txBody>
      </p:sp>
      <p:sp>
        <p:nvSpPr>
          <p:cNvPr id="5122"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6F4C3D5-57C2-47FE-9DC6-CBF3485319B5}" type="slidenum">
              <a:rPr lang="it-IT" altLang="it-IT" sz="1400"/>
              <a:pPr>
                <a:spcBef>
                  <a:spcPct val="0"/>
                </a:spcBef>
                <a:buFontTx/>
                <a:buNone/>
              </a:pPr>
              <a:t>4</a:t>
            </a:fld>
            <a:endParaRPr lang="it-IT" altLang="it-IT" sz="1400"/>
          </a:p>
        </p:txBody>
      </p:sp>
      <p:grpSp>
        <p:nvGrpSpPr>
          <p:cNvPr id="19" name="Gruppo 18"/>
          <p:cNvGrpSpPr/>
          <p:nvPr/>
        </p:nvGrpSpPr>
        <p:grpSpPr>
          <a:xfrm>
            <a:off x="1177307" y="1878468"/>
            <a:ext cx="7741969" cy="4390944"/>
            <a:chOff x="1177307" y="2055983"/>
            <a:chExt cx="7741969" cy="4390944"/>
          </a:xfrm>
        </p:grpSpPr>
        <p:grpSp>
          <p:nvGrpSpPr>
            <p:cNvPr id="13" name="Gruppo 12"/>
            <p:cNvGrpSpPr/>
            <p:nvPr/>
          </p:nvGrpSpPr>
          <p:grpSpPr>
            <a:xfrm>
              <a:off x="1177307" y="2055983"/>
              <a:ext cx="7741969" cy="3796479"/>
              <a:chOff x="-1844082" y="2709088"/>
              <a:chExt cx="7741969" cy="3796479"/>
            </a:xfrm>
          </p:grpSpPr>
          <p:sp>
            <p:nvSpPr>
              <p:cNvPr id="8" name="Arrotonda angolo diagonale rettangolo 7"/>
              <p:cNvSpPr/>
              <p:nvPr/>
            </p:nvSpPr>
            <p:spPr>
              <a:xfrm>
                <a:off x="-970693" y="2709088"/>
                <a:ext cx="4253077" cy="1747448"/>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dirty="0">
                    <a:solidFill>
                      <a:srgbClr val="C00000"/>
                    </a:solidFill>
                    <a:latin typeface="Calibri" panose="020F0502020204030204" pitchFamily="34" charset="0"/>
                  </a:rPr>
                  <a:t>Crisi</a:t>
                </a:r>
                <a:r>
                  <a:rPr lang="it-IT" altLang="it-IT" b="1" dirty="0">
                    <a:solidFill>
                      <a:schemeClr val="bg1"/>
                    </a:solidFill>
                    <a:latin typeface="Calibri" panose="020F0502020204030204" pitchFamily="34" charset="0"/>
                  </a:rPr>
                  <a:t> </a:t>
                </a:r>
                <a:r>
                  <a:rPr lang="it-IT" altLang="it-IT" b="1" dirty="0">
                    <a:solidFill>
                      <a:schemeClr val="accent1">
                        <a:lumMod val="75000"/>
                      </a:schemeClr>
                    </a:solidFill>
                    <a:latin typeface="Calibri" panose="020F0502020204030204" pitchFamily="34" charset="0"/>
                  </a:rPr>
                  <a:t>del mercato immobiliare e dei mutui </a:t>
                </a:r>
                <a:r>
                  <a:rPr lang="it-IT" altLang="it-IT" b="1" i="1" dirty="0" err="1">
                    <a:solidFill>
                      <a:schemeClr val="accent1">
                        <a:lumMod val="75000"/>
                      </a:schemeClr>
                    </a:solidFill>
                    <a:latin typeface="Calibri" panose="020F0502020204030204" pitchFamily="34" charset="0"/>
                  </a:rPr>
                  <a:t>subprime</a:t>
                </a:r>
                <a:r>
                  <a:rPr lang="it-IT" altLang="it-IT" b="1" dirty="0">
                    <a:solidFill>
                      <a:schemeClr val="accent1">
                        <a:lumMod val="75000"/>
                      </a:schemeClr>
                    </a:solidFill>
                    <a:latin typeface="Calibri" panose="020F0502020204030204" pitchFamily="34" charset="0"/>
                  </a:rPr>
                  <a:t> negli USA. </a:t>
                </a:r>
                <a:r>
                  <a:rPr lang="it-IT" altLang="it-IT" b="1" dirty="0">
                    <a:solidFill>
                      <a:srgbClr val="C00000"/>
                    </a:solidFill>
                    <a:latin typeface="Calibri" panose="020F0502020204030204" pitchFamily="34" charset="0"/>
                  </a:rPr>
                  <a:t>Fallimento</a:t>
                </a:r>
                <a:r>
                  <a:rPr lang="it-IT" altLang="it-IT" b="1" dirty="0">
                    <a:solidFill>
                      <a:schemeClr val="accent1">
                        <a:lumMod val="75000"/>
                      </a:schemeClr>
                    </a:solidFill>
                    <a:latin typeface="Calibri" panose="020F0502020204030204" pitchFamily="34" charset="0"/>
                  </a:rPr>
                  <a:t> di </a:t>
                </a:r>
                <a:r>
                  <a:rPr lang="it-IT" altLang="it-IT" b="1" i="1" dirty="0">
                    <a:solidFill>
                      <a:schemeClr val="accent1">
                        <a:lumMod val="75000"/>
                      </a:schemeClr>
                    </a:solidFill>
                    <a:latin typeface="Calibri" panose="020F0502020204030204" pitchFamily="34" charset="0"/>
                  </a:rPr>
                  <a:t>Lehman </a:t>
                </a:r>
                <a:r>
                  <a:rPr lang="it-IT" altLang="it-IT" b="1" i="1" dirty="0" err="1">
                    <a:solidFill>
                      <a:schemeClr val="accent1">
                        <a:lumMod val="75000"/>
                      </a:schemeClr>
                    </a:solidFill>
                    <a:latin typeface="Calibri" panose="020F0502020204030204" pitchFamily="34" charset="0"/>
                  </a:rPr>
                  <a:t>Brothers</a:t>
                </a:r>
                <a:r>
                  <a:rPr lang="it-IT" altLang="it-IT" b="1" i="1" dirty="0">
                    <a:solidFill>
                      <a:schemeClr val="accent1">
                        <a:lumMod val="75000"/>
                      </a:schemeClr>
                    </a:solidFill>
                    <a:latin typeface="Calibri" panose="020F0502020204030204" pitchFamily="34" charset="0"/>
                  </a:rPr>
                  <a:t> </a:t>
                </a:r>
                <a:r>
                  <a:rPr lang="it-IT" altLang="it-IT" b="1" dirty="0">
                    <a:solidFill>
                      <a:schemeClr val="accent1">
                        <a:lumMod val="75000"/>
                      </a:schemeClr>
                    </a:solidFill>
                    <a:latin typeface="Calibri" panose="020F0502020204030204" pitchFamily="34" charset="0"/>
                  </a:rPr>
                  <a:t>e </a:t>
                </a:r>
                <a:r>
                  <a:rPr lang="it-IT" altLang="it-IT" b="1" dirty="0">
                    <a:solidFill>
                      <a:srgbClr val="C00000"/>
                    </a:solidFill>
                    <a:latin typeface="Calibri" panose="020F0502020204030204" pitchFamily="34" charset="0"/>
                  </a:rPr>
                  <a:t>insolvenze</a:t>
                </a:r>
                <a:r>
                  <a:rPr lang="it-IT" altLang="it-IT" b="1" dirty="0">
                    <a:solidFill>
                      <a:schemeClr val="accent1">
                        <a:lumMod val="75000"/>
                      </a:schemeClr>
                    </a:solidFill>
                    <a:latin typeface="Calibri" panose="020F0502020204030204" pitchFamily="34" charset="0"/>
                  </a:rPr>
                  <a:t> </a:t>
                </a:r>
                <a:r>
                  <a:rPr lang="it-IT" altLang="it-IT" b="1" dirty="0">
                    <a:solidFill>
                      <a:srgbClr val="C00000"/>
                    </a:solidFill>
                    <a:latin typeface="Calibri" panose="020F0502020204030204" pitchFamily="34" charset="0"/>
                  </a:rPr>
                  <a:t>bancarie</a:t>
                </a:r>
                <a:r>
                  <a:rPr lang="it-IT" altLang="it-IT" b="1" dirty="0">
                    <a:solidFill>
                      <a:schemeClr val="accent1">
                        <a:lumMod val="75000"/>
                      </a:schemeClr>
                    </a:solidFill>
                    <a:latin typeface="Calibri" panose="020F0502020204030204" pitchFamily="34" charset="0"/>
                  </a:rPr>
                  <a:t> a catena negli USA e in Europa. </a:t>
                </a:r>
              </a:p>
              <a:p>
                <a:pPr algn="ctr"/>
                <a:r>
                  <a:rPr lang="it-IT" altLang="it-IT" b="1" dirty="0">
                    <a:solidFill>
                      <a:srgbClr val="C00000"/>
                    </a:solidFill>
                    <a:latin typeface="Calibri" panose="020F0502020204030204" pitchFamily="34" charset="0"/>
                  </a:rPr>
                  <a:t>Interventi pubblici </a:t>
                </a:r>
                <a:r>
                  <a:rPr lang="it-IT" altLang="it-IT" b="1" dirty="0">
                    <a:solidFill>
                      <a:schemeClr val="accent1">
                        <a:lumMod val="75000"/>
                      </a:schemeClr>
                    </a:solidFill>
                    <a:latin typeface="Calibri" panose="020F0502020204030204" pitchFamily="34" charset="0"/>
                  </a:rPr>
                  <a:t>di salvataggio</a:t>
                </a:r>
                <a:r>
                  <a:rPr lang="it-IT" altLang="it-IT" b="1" dirty="0" smtClean="0">
                    <a:solidFill>
                      <a:schemeClr val="accent1">
                        <a:lumMod val="75000"/>
                      </a:schemeClr>
                    </a:solidFill>
                    <a:latin typeface="Calibri" panose="020F0502020204030204" pitchFamily="34" charset="0"/>
                  </a:rPr>
                  <a:t>.</a:t>
                </a:r>
                <a:endParaRPr lang="it-IT" dirty="0"/>
              </a:p>
            </p:txBody>
          </p:sp>
          <p:sp>
            <p:nvSpPr>
              <p:cNvPr id="18" name="Arrotonda angolo diagonale rettangolo 17"/>
              <p:cNvSpPr/>
              <p:nvPr/>
            </p:nvSpPr>
            <p:spPr>
              <a:xfrm>
                <a:off x="1462505" y="4768000"/>
                <a:ext cx="4253077" cy="1529148"/>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b="1" dirty="0">
                    <a:solidFill>
                      <a:schemeClr val="accent1">
                        <a:lumMod val="75000"/>
                      </a:schemeClr>
                    </a:solidFill>
                    <a:latin typeface="Calibri" panose="020F0502020204030204" pitchFamily="34" charset="0"/>
                    <a:sym typeface="Wingdings" panose="05000000000000000000" pitchFamily="2" charset="2"/>
                  </a:rPr>
                  <a:t>A</a:t>
                </a:r>
                <a:r>
                  <a:rPr lang="it-IT" altLang="it-IT" b="1" dirty="0">
                    <a:solidFill>
                      <a:schemeClr val="accent1">
                        <a:lumMod val="75000"/>
                      </a:schemeClr>
                    </a:solidFill>
                    <a:latin typeface="Calibri" panose="020F0502020204030204" pitchFamily="34" charset="0"/>
                  </a:rPr>
                  <a:t>llargamento della crisi ai debiti sovrani e alle finanze pubbliche di molti paesi, soprattutto dell’eurozona (Portogallo, Irlanda, Grecia e Italia).</a:t>
                </a:r>
                <a:endParaRPr lang="it-IT" b="1" dirty="0">
                  <a:solidFill>
                    <a:schemeClr val="accent1">
                      <a:lumMod val="75000"/>
                    </a:schemeClr>
                  </a:solidFill>
                  <a:latin typeface="Calibri" panose="020F0502020204030204" pitchFamily="34" charset="0"/>
                </a:endParaRPr>
              </a:p>
            </p:txBody>
          </p:sp>
          <p:sp>
            <p:nvSpPr>
              <p:cNvPr id="11" name="Rettangolo arrotondato 10"/>
              <p:cNvSpPr/>
              <p:nvPr/>
            </p:nvSpPr>
            <p:spPr>
              <a:xfrm>
                <a:off x="-1844082" y="2781096"/>
                <a:ext cx="1152128"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a:solidFill>
                      <a:srgbClr val="C00000"/>
                    </a:solidFill>
                    <a:latin typeface="Calibri" panose="020F0502020204030204" pitchFamily="34" charset="0"/>
                  </a:rPr>
                  <a:t>2007-2009</a:t>
                </a:r>
                <a:endParaRPr lang="it-IT" sz="1600" b="1" dirty="0">
                  <a:solidFill>
                    <a:schemeClr val="accent1">
                      <a:lumMod val="75000"/>
                    </a:schemeClr>
                  </a:solidFill>
                  <a:latin typeface="Calibri" panose="020F0502020204030204" pitchFamily="34" charset="0"/>
                </a:endParaRPr>
              </a:p>
            </p:txBody>
          </p:sp>
          <p:sp>
            <p:nvSpPr>
              <p:cNvPr id="16" name="Rettangolo arrotondato 15"/>
              <p:cNvSpPr/>
              <p:nvPr/>
            </p:nvSpPr>
            <p:spPr>
              <a:xfrm>
                <a:off x="4745759" y="6099710"/>
                <a:ext cx="1152128"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smtClean="0">
                    <a:solidFill>
                      <a:srgbClr val="C00000"/>
                    </a:solidFill>
                    <a:latin typeface="Calibri" panose="020F0502020204030204" pitchFamily="34" charset="0"/>
                  </a:rPr>
                  <a:t>2011-2012</a:t>
                </a:r>
                <a:endParaRPr lang="it-IT" sz="1600" b="1" dirty="0">
                  <a:solidFill>
                    <a:schemeClr val="accent1">
                      <a:lumMod val="75000"/>
                    </a:schemeClr>
                  </a:solidFill>
                  <a:latin typeface="Calibri" panose="020F0502020204030204" pitchFamily="34" charset="0"/>
                </a:endParaRPr>
              </a:p>
            </p:txBody>
          </p:sp>
          <p:sp>
            <p:nvSpPr>
              <p:cNvPr id="10" name="Freccia bidirezionale verticale 9"/>
              <p:cNvSpPr/>
              <p:nvPr/>
            </p:nvSpPr>
            <p:spPr>
              <a:xfrm>
                <a:off x="1046555" y="4300200"/>
                <a:ext cx="590078" cy="935600"/>
              </a:xfrm>
              <a:prstGeom prst="upDownArrow">
                <a:avLst/>
              </a:prstGeom>
              <a:solidFill>
                <a:schemeClr val="accent3">
                  <a:lumMod val="20000"/>
                  <a:lumOff val="80000"/>
                </a:schemeClr>
              </a:solidFill>
              <a:ln>
                <a:prstDash val="solid"/>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2433377" y="4313672"/>
                <a:ext cx="2888445" cy="338554"/>
              </a:xfrm>
              <a:prstGeom prst="rect">
                <a:avLst/>
              </a:prstGeom>
              <a:solidFill>
                <a:schemeClr val="bg1"/>
              </a:solidFill>
              <a:ln>
                <a:solidFill>
                  <a:schemeClr val="accent4">
                    <a:lumMod val="75000"/>
                  </a:schemeClr>
                </a:solidFill>
              </a:ln>
              <a:effectLst>
                <a:outerShdw blurRad="50800" dist="38100" dir="2700000" algn="tl" rotWithShape="0">
                  <a:prstClr val="black">
                    <a:alpha val="40000"/>
                  </a:prstClr>
                </a:outerShdw>
              </a:effectLst>
            </p:spPr>
            <p:txBody>
              <a:bodyPr wrap="square" rtlCol="0">
                <a:spAutoFit/>
              </a:bodyPr>
              <a:lstStyle/>
              <a:p>
                <a:r>
                  <a:rPr lang="it-IT" sz="1600" dirty="0" smtClean="0">
                    <a:latin typeface="Calibri" panose="020F0502020204030204" pitchFamily="34" charset="0"/>
                  </a:rPr>
                  <a:t>Crisi economica a livello globale</a:t>
                </a:r>
                <a:endParaRPr lang="it-IT" sz="1600" dirty="0">
                  <a:latin typeface="Calibri" panose="020F0502020204030204" pitchFamily="34" charset="0"/>
                </a:endParaRPr>
              </a:p>
            </p:txBody>
          </p:sp>
        </p:grpSp>
        <p:grpSp>
          <p:nvGrpSpPr>
            <p:cNvPr id="17" name="Gruppo 16"/>
            <p:cNvGrpSpPr/>
            <p:nvPr/>
          </p:nvGrpSpPr>
          <p:grpSpPr>
            <a:xfrm>
              <a:off x="1822160" y="5869356"/>
              <a:ext cx="3800574" cy="577571"/>
              <a:chOff x="1822160" y="5869356"/>
              <a:chExt cx="3800574" cy="577571"/>
            </a:xfrm>
          </p:grpSpPr>
          <p:sp>
            <p:nvSpPr>
              <p:cNvPr id="21" name="Rettangolo arrotondato 20"/>
              <p:cNvSpPr/>
              <p:nvPr/>
            </p:nvSpPr>
            <p:spPr>
              <a:xfrm>
                <a:off x="1822160" y="5870172"/>
                <a:ext cx="2360222" cy="576755"/>
              </a:xfrm>
              <a:prstGeom prst="roundRect">
                <a:avLst>
                  <a:gd name="adj" fmla="val 17157"/>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smtClean="0">
                    <a:solidFill>
                      <a:srgbClr val="C00000"/>
                    </a:solidFill>
                    <a:latin typeface="Calibri" panose="020F0502020204030204" pitchFamily="34" charset="0"/>
                  </a:rPr>
                  <a:t>Circolo vizioso rischio sovrano-rischio bancario</a:t>
                </a:r>
                <a:endParaRPr lang="it-IT" sz="1600" b="1" dirty="0">
                  <a:solidFill>
                    <a:schemeClr val="accent1">
                      <a:lumMod val="75000"/>
                    </a:schemeClr>
                  </a:solidFill>
                  <a:latin typeface="Calibri" panose="020F0502020204030204" pitchFamily="34" charset="0"/>
                </a:endParaRPr>
              </a:p>
            </p:txBody>
          </p:sp>
          <p:sp>
            <p:nvSpPr>
              <p:cNvPr id="14" name="Freccia circolare a destra 13"/>
              <p:cNvSpPr/>
              <p:nvPr/>
            </p:nvSpPr>
            <p:spPr>
              <a:xfrm rot="3400451" flipH="1">
                <a:off x="4684910" y="5190663"/>
                <a:ext cx="259131" cy="1616517"/>
              </a:xfrm>
              <a:prstGeom prst="curvedRightArrow">
                <a:avLst>
                  <a:gd name="adj1" fmla="val 25000"/>
                  <a:gd name="adj2" fmla="val 50000"/>
                  <a:gd name="adj3" fmla="val 0"/>
                </a:avLst>
              </a:prstGeom>
              <a:solidFill>
                <a:schemeClr val="accent1"/>
              </a:solidFill>
              <a:ln>
                <a:prstDash val="solid"/>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2216369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principale innovazione della BRRD: il bail-in</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40</a:t>
            </a:fld>
            <a:endParaRPr lang="it-IT">
              <a:solidFill>
                <a:srgbClr val="9FB8CD">
                  <a:shade val="50000"/>
                  <a:satMod val="200000"/>
                </a:srgbClr>
              </a:solidFill>
            </a:endParaRPr>
          </a:p>
        </p:txBody>
      </p:sp>
      <p:grpSp>
        <p:nvGrpSpPr>
          <p:cNvPr id="13" name="Gruppo 12"/>
          <p:cNvGrpSpPr/>
          <p:nvPr/>
        </p:nvGrpSpPr>
        <p:grpSpPr>
          <a:xfrm>
            <a:off x="1043606" y="1807820"/>
            <a:ext cx="7997725" cy="4870666"/>
            <a:chOff x="1043606" y="1807820"/>
            <a:chExt cx="7997725" cy="4870666"/>
          </a:xfrm>
        </p:grpSpPr>
        <p:sp>
          <p:nvSpPr>
            <p:cNvPr id="12" name="Segnaposto contenuto 3"/>
            <p:cNvSpPr txBox="1">
              <a:spLocks/>
            </p:cNvSpPr>
            <p:nvPr/>
          </p:nvSpPr>
          <p:spPr>
            <a:xfrm>
              <a:off x="1043606" y="3154233"/>
              <a:ext cx="7997725" cy="3248587"/>
            </a:xfrm>
            <a:prstGeom prst="rect">
              <a:avLst/>
            </a:prstGeom>
            <a:solidFill>
              <a:schemeClr val="accent3">
                <a:lumMod val="20000"/>
                <a:lumOff val="80000"/>
              </a:schemeClr>
            </a:solidFill>
            <a:ln>
              <a:solidFill>
                <a:schemeClr val="accent2">
                  <a:lumMod val="75000"/>
                </a:schemeClr>
              </a:solidFill>
            </a:ln>
            <a:effectLst>
              <a:glow rad="63500">
                <a:schemeClr val="accent2">
                  <a:satMod val="175000"/>
                  <a:alpha val="40000"/>
                </a:schemeClr>
              </a:glow>
              <a:outerShdw blurRad="50800" dist="38100" dir="2700000" algn="tl" rotWithShape="0">
                <a:prstClr val="black">
                  <a:alpha val="40000"/>
                </a:prstClr>
              </a:outerShdw>
            </a:effectLst>
          </p:spPr>
          <p:txBody>
            <a:bodyPr/>
            <a:lstStyle>
              <a:lvl1pPr marL="825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a:buFontTx/>
                <a:buNone/>
                <a:defRPr/>
              </a:pPr>
              <a:endParaRPr lang="it-IT" altLang="it-IT" sz="300" b="0" dirty="0" smtClean="0">
                <a:latin typeface="Calibri" panose="020F0502020204030204" pitchFamily="34" charset="0"/>
              </a:endParaRPr>
            </a:p>
            <a:p>
              <a:pPr marL="0">
                <a:buFontTx/>
                <a:buNone/>
                <a:defRPr/>
              </a:pPr>
              <a:r>
                <a:rPr lang="it-IT" altLang="it-IT" sz="1800" b="0" dirty="0" smtClean="0">
                  <a:latin typeface="Calibri" panose="020F0502020204030204" pitchFamily="34" charset="0"/>
                </a:rPr>
                <a:t>elementi del </a:t>
              </a:r>
              <a:r>
                <a:rPr lang="it-IT" altLang="it-IT" sz="1800" b="0" i="1" u="sng" dirty="0" smtClean="0">
                  <a:latin typeface="Calibri" panose="020F0502020204030204" pitchFamily="34" charset="0"/>
                </a:rPr>
                <a:t>common </a:t>
              </a:r>
              <a:r>
                <a:rPr lang="it-IT" altLang="it-IT" sz="1800" b="0" i="1" u="sng" dirty="0" err="1" smtClean="0">
                  <a:latin typeface="Calibri" panose="020F0502020204030204" pitchFamily="34" charset="0"/>
                </a:rPr>
                <a:t>equity</a:t>
              </a:r>
              <a:r>
                <a:rPr lang="it-IT" altLang="it-IT" sz="1800" b="0" i="1" u="sng" dirty="0" smtClean="0">
                  <a:latin typeface="Calibri" panose="020F0502020204030204" pitchFamily="34" charset="0"/>
                </a:rPr>
                <a:t> </a:t>
              </a:r>
              <a:r>
                <a:rPr lang="it-IT" altLang="it-IT" sz="1800" b="0" i="1" u="sng" dirty="0" err="1" smtClean="0">
                  <a:latin typeface="Calibri" panose="020F0502020204030204" pitchFamily="34" charset="0"/>
                </a:rPr>
                <a:t>tier</a:t>
              </a:r>
              <a:r>
                <a:rPr lang="it-IT" altLang="it-IT" sz="1800" b="0" i="1" u="sng" dirty="0" smtClean="0">
                  <a:latin typeface="Calibri" panose="020F0502020204030204" pitchFamily="34" charset="0"/>
                </a:rPr>
                <a:t> </a:t>
              </a:r>
              <a:r>
                <a:rPr lang="it-IT" altLang="it-IT" sz="1800" b="0" dirty="0" smtClean="0">
                  <a:latin typeface="Calibri" panose="020F0502020204030204" pitchFamily="34" charset="0"/>
                </a:rPr>
                <a:t>1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non è sufficiente a ripianare le perdite, strumenti di </a:t>
              </a:r>
              <a:r>
                <a:rPr lang="it-IT" altLang="it-IT" sz="1800" b="0" u="sng" dirty="0" err="1" smtClean="0">
                  <a:latin typeface="Calibri" panose="020F0502020204030204" pitchFamily="34" charset="0"/>
                </a:rPr>
                <a:t>tier</a:t>
              </a:r>
              <a:r>
                <a:rPr lang="it-IT" altLang="it-IT" sz="1800" b="0" u="sng" dirty="0" smtClean="0">
                  <a:latin typeface="Calibri" panose="020F0502020204030204" pitchFamily="34" charset="0"/>
                </a:rPr>
                <a:t> 1</a:t>
              </a:r>
              <a:r>
                <a:rPr lang="it-IT" altLang="it-IT" sz="1800" b="0" dirty="0" smtClean="0">
                  <a:latin typeface="Calibri" panose="020F0502020204030204" pitchFamily="34" charset="0"/>
                </a:rPr>
                <a:t> nella misura necessaria e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e b) non sono sufficienti a ripianare le perdite, strumenti di </a:t>
              </a:r>
              <a:r>
                <a:rPr lang="it-IT" altLang="it-IT" sz="1800" b="0" u="sng" dirty="0" err="1" smtClean="0">
                  <a:latin typeface="Calibri" panose="020F0502020204030204" pitchFamily="34" charset="0"/>
                </a:rPr>
                <a:t>tier</a:t>
              </a:r>
              <a:r>
                <a:rPr lang="it-IT" altLang="it-IT" sz="1800" b="0" u="sng" dirty="0" smtClean="0">
                  <a:latin typeface="Calibri" panose="020F0502020204030204" pitchFamily="34" charset="0"/>
                </a:rPr>
                <a:t> 2</a:t>
              </a:r>
              <a:r>
                <a:rPr lang="it-IT" altLang="it-IT" sz="1800" b="0" dirty="0" smtClean="0">
                  <a:latin typeface="Calibri" panose="020F0502020204030204" pitchFamily="34" charset="0"/>
                </a:rPr>
                <a:t> nella misura necessaria e fino all’intero ammontare;</a:t>
              </a:r>
            </a:p>
            <a:p>
              <a:pPr marL="361950" indent="-279400" algn="just">
                <a:spcBef>
                  <a:spcPts val="300"/>
                </a:spcBef>
                <a:buFontTx/>
                <a:buAutoNum type="alphaLcParenR"/>
                <a:defRPr/>
              </a:pPr>
              <a:r>
                <a:rPr lang="it-IT" altLang="it-IT" sz="1800" b="0" dirty="0" smtClean="0">
                  <a:latin typeface="Calibri" panose="020F0502020204030204" pitchFamily="34" charset="0"/>
                </a:rPr>
                <a:t> se a), b) e c) non sono sufficienti a ripianare le perdite, </a:t>
              </a:r>
              <a:r>
                <a:rPr lang="it-IT" altLang="it-IT" sz="1800" b="0" u="sng" dirty="0" smtClean="0">
                  <a:latin typeface="Calibri" panose="020F0502020204030204" pitchFamily="34" charset="0"/>
                </a:rPr>
                <a:t>debiti subordinati </a:t>
              </a:r>
              <a:r>
                <a:rPr lang="it-IT" altLang="it-IT" sz="1800" b="0" dirty="0" smtClean="0">
                  <a:latin typeface="Calibri" panose="020F0502020204030204" pitchFamily="34" charset="0"/>
                </a:rPr>
                <a:t>che non siano </a:t>
              </a:r>
              <a:r>
                <a:rPr lang="it-IT" altLang="it-IT" sz="1800" b="0" dirty="0" err="1" smtClean="0">
                  <a:latin typeface="Calibri" panose="020F0502020204030204" pitchFamily="34" charset="0"/>
                </a:rPr>
                <a:t>tier</a:t>
              </a:r>
              <a:r>
                <a:rPr lang="it-IT" altLang="it-IT" sz="1800" b="0" dirty="0" smtClean="0">
                  <a:latin typeface="Calibri" panose="020F0502020204030204" pitchFamily="34" charset="0"/>
                </a:rPr>
                <a:t> 1 o </a:t>
              </a:r>
              <a:r>
                <a:rPr lang="it-IT" altLang="it-IT" sz="1800" b="0" dirty="0" err="1" smtClean="0">
                  <a:latin typeface="Calibri" panose="020F0502020204030204" pitchFamily="34" charset="0"/>
                </a:rPr>
                <a:t>tier</a:t>
              </a:r>
              <a:r>
                <a:rPr lang="it-IT" altLang="it-IT" sz="1800" b="0" dirty="0" smtClean="0">
                  <a:latin typeface="Calibri" panose="020F0502020204030204" pitchFamily="34" charset="0"/>
                </a:rPr>
                <a:t> 2 secondo la gerarchia delle ordinarie procedure di insolvenza;</a:t>
              </a:r>
            </a:p>
            <a:p>
              <a:pPr marL="361950" indent="-279400" algn="just">
                <a:spcBef>
                  <a:spcPts val="300"/>
                </a:spcBef>
                <a:buFontTx/>
                <a:buAutoNum type="alphaLcParenR"/>
                <a:defRPr/>
              </a:pPr>
              <a:r>
                <a:rPr lang="it-IT" altLang="it-IT" sz="1800" b="0" dirty="0" smtClean="0">
                  <a:latin typeface="Calibri" panose="020F0502020204030204" pitchFamily="34" charset="0"/>
                </a:rPr>
                <a:t> se non ancora sufficiente a ripianare le perdite, tutte le altre passività assoggettabili secondo la gerarchia delle ordinarie procedure di insolvenza.</a:t>
              </a:r>
            </a:p>
          </p:txBody>
        </p:sp>
        <p:grpSp>
          <p:nvGrpSpPr>
            <p:cNvPr id="11" name="Gruppo 10"/>
            <p:cNvGrpSpPr/>
            <p:nvPr/>
          </p:nvGrpSpPr>
          <p:grpSpPr>
            <a:xfrm>
              <a:off x="1283411" y="1807820"/>
              <a:ext cx="7488831" cy="4870666"/>
              <a:chOff x="1260833" y="1965866"/>
              <a:chExt cx="7488831" cy="4870666"/>
            </a:xfrm>
          </p:grpSpPr>
          <p:sp>
            <p:nvSpPr>
              <p:cNvPr id="5" name="CasellaDiTesto 4"/>
              <p:cNvSpPr txBox="1"/>
              <p:nvPr/>
            </p:nvSpPr>
            <p:spPr>
              <a:xfrm>
                <a:off x="1260833" y="1965866"/>
                <a:ext cx="7488831" cy="1200329"/>
              </a:xfrm>
              <a:prstGeom prst="rect">
                <a:avLst/>
              </a:prstGeom>
              <a:solidFill>
                <a:schemeClr val="bg1"/>
              </a:solidFill>
              <a:ln w="19050">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a:r>
                  <a:rPr lang="it-IT" b="1" i="1" dirty="0" smtClean="0">
                    <a:solidFill>
                      <a:prstClr val="black"/>
                    </a:solidFill>
                    <a:latin typeface="Calibri" panose="020F0502020204030204" pitchFamily="34" charset="0"/>
                  </a:rPr>
                  <a:t>Le Autorità hanno il potere di svalutare o cancellare le somme </a:t>
                </a:r>
                <a:r>
                  <a:rPr lang="it-IT" b="1" i="1" dirty="0">
                    <a:solidFill>
                      <a:prstClr val="black"/>
                    </a:solidFill>
                    <a:latin typeface="Calibri" panose="020F0502020204030204" pitchFamily="34" charset="0"/>
                  </a:rPr>
                  <a:t>esigibili di creditori non garantiti </a:t>
                </a:r>
                <a:r>
                  <a:rPr lang="it-IT" b="1" i="1" dirty="0" smtClean="0">
                    <a:solidFill>
                      <a:prstClr val="black"/>
                    </a:solidFill>
                    <a:latin typeface="Calibri" panose="020F0502020204030204" pitchFamily="34" charset="0"/>
                  </a:rPr>
                  <a:t>della banca </a:t>
                </a:r>
                <a:r>
                  <a:rPr lang="it-IT" b="1" i="1" dirty="0">
                    <a:solidFill>
                      <a:prstClr val="black"/>
                    </a:solidFill>
                    <a:latin typeface="Calibri" panose="020F0502020204030204" pitchFamily="34" charset="0"/>
                  </a:rPr>
                  <a:t>in crisi e </a:t>
                </a:r>
                <a:r>
                  <a:rPr lang="it-IT" b="1" i="1" dirty="0" smtClean="0">
                    <a:solidFill>
                      <a:prstClr val="black"/>
                    </a:solidFill>
                    <a:latin typeface="Calibri" panose="020F0502020204030204" pitchFamily="34" charset="0"/>
                  </a:rPr>
                  <a:t>di convertirle in </a:t>
                </a:r>
                <a:r>
                  <a:rPr lang="it-IT" b="1" i="1" dirty="0">
                    <a:solidFill>
                      <a:prstClr val="black"/>
                    </a:solidFill>
                    <a:latin typeface="Calibri" panose="020F0502020204030204" pitchFamily="34" charset="0"/>
                  </a:rPr>
                  <a:t>capitale, </a:t>
                </a:r>
                <a:r>
                  <a:rPr lang="it-IT" b="1" i="1" dirty="0" smtClean="0">
                    <a:solidFill>
                      <a:prstClr val="black"/>
                    </a:solidFill>
                    <a:latin typeface="Calibri" panose="020F0502020204030204" pitchFamily="34" charset="0"/>
                  </a:rPr>
                  <a:t>al fine di </a:t>
                </a:r>
                <a:r>
                  <a:rPr lang="it-IT" b="1" i="1" dirty="0">
                    <a:solidFill>
                      <a:prstClr val="black"/>
                    </a:solidFill>
                    <a:latin typeface="Calibri" panose="020F0502020204030204" pitchFamily="34" charset="0"/>
                  </a:rPr>
                  <a:t>ricapitalizzare la banca e </a:t>
                </a:r>
                <a:r>
                  <a:rPr lang="it-IT" b="1" i="1" dirty="0" smtClean="0">
                    <a:solidFill>
                      <a:prstClr val="black"/>
                    </a:solidFill>
                    <a:latin typeface="Calibri" panose="020F0502020204030204" pitchFamily="34" charset="0"/>
                  </a:rPr>
                  <a:t>consentirne la ristrutturazione in </a:t>
                </a:r>
                <a:r>
                  <a:rPr lang="it-IT" b="1" i="1" dirty="0">
                    <a:solidFill>
                      <a:prstClr val="black"/>
                    </a:solidFill>
                    <a:latin typeface="Calibri" panose="020F0502020204030204" pitchFamily="34" charset="0"/>
                  </a:rPr>
                  <a:t>uno scenario di continuità (</a:t>
                </a:r>
                <a:r>
                  <a:rPr lang="it-IT" b="1" i="1" dirty="0" err="1">
                    <a:solidFill>
                      <a:prstClr val="black"/>
                    </a:solidFill>
                    <a:latin typeface="Calibri" panose="020F0502020204030204" pitchFamily="34" charset="0"/>
                  </a:rPr>
                  <a:t>going</a:t>
                </a:r>
                <a:r>
                  <a:rPr lang="it-IT" b="1" i="1" dirty="0">
                    <a:solidFill>
                      <a:prstClr val="black"/>
                    </a:solidFill>
                    <a:latin typeface="Calibri" panose="020F0502020204030204" pitchFamily="34" charset="0"/>
                  </a:rPr>
                  <a:t> </a:t>
                </a:r>
                <a:r>
                  <a:rPr lang="it-IT" b="1" i="1" dirty="0" err="1">
                    <a:solidFill>
                      <a:prstClr val="black"/>
                    </a:solidFill>
                    <a:latin typeface="Calibri" panose="020F0502020204030204" pitchFamily="34" charset="0"/>
                  </a:rPr>
                  <a:t>concern</a:t>
                </a:r>
                <a:r>
                  <a:rPr lang="it-IT" b="1" i="1" dirty="0" smtClean="0">
                    <a:solidFill>
                      <a:prstClr val="black"/>
                    </a:solidFill>
                    <a:latin typeface="Calibri" panose="020F0502020204030204" pitchFamily="34" charset="0"/>
                  </a:rPr>
                  <a:t>).</a:t>
                </a:r>
                <a:endParaRPr lang="it-IT" b="1" i="1" dirty="0">
                  <a:solidFill>
                    <a:prstClr val="black"/>
                  </a:solidFill>
                  <a:latin typeface="Calibri" panose="020F0502020204030204" pitchFamily="34" charset="0"/>
                </a:endParaRPr>
              </a:p>
            </p:txBody>
          </p:sp>
          <p:sp>
            <p:nvSpPr>
              <p:cNvPr id="6" name="CasellaDiTesto 5"/>
              <p:cNvSpPr txBox="1"/>
              <p:nvPr/>
            </p:nvSpPr>
            <p:spPr>
              <a:xfrm>
                <a:off x="2383700" y="6467200"/>
                <a:ext cx="5328592" cy="369332"/>
              </a:xfrm>
              <a:prstGeom prst="rect">
                <a:avLst/>
              </a:prstGeom>
              <a:solidFill>
                <a:schemeClr val="accent1"/>
              </a:solidFill>
              <a:effectLst>
                <a:glow rad="139700">
                  <a:schemeClr val="accent3">
                    <a:satMod val="175000"/>
                    <a:alpha val="40000"/>
                  </a:schemeClr>
                </a:glow>
              </a:effectLst>
            </p:spPr>
            <p:txBody>
              <a:bodyPr wrap="square" rtlCol="0">
                <a:spAutoFit/>
              </a:bodyPr>
              <a:lstStyle/>
              <a:p>
                <a:pPr algn="ctr"/>
                <a:r>
                  <a:rPr lang="it-IT" dirty="0">
                    <a:solidFill>
                      <a:prstClr val="white"/>
                    </a:solidFill>
                    <a:latin typeface="Calibri" panose="020F0502020204030204" pitchFamily="34" charset="0"/>
                  </a:rPr>
                  <a:t>Il </a:t>
                </a:r>
                <a:r>
                  <a:rPr lang="it-IT" i="1" dirty="0" err="1">
                    <a:solidFill>
                      <a:prstClr val="white"/>
                    </a:solidFill>
                    <a:latin typeface="Calibri" panose="020F0502020204030204" pitchFamily="34" charset="0"/>
                  </a:rPr>
                  <a:t>bail</a:t>
                </a:r>
                <a:r>
                  <a:rPr lang="it-IT" i="1" dirty="0">
                    <a:solidFill>
                      <a:prstClr val="white"/>
                    </a:solidFill>
                    <a:latin typeface="Calibri" panose="020F0502020204030204" pitchFamily="34" charset="0"/>
                  </a:rPr>
                  <a:t>-in</a:t>
                </a:r>
                <a:r>
                  <a:rPr lang="it-IT" dirty="0">
                    <a:solidFill>
                      <a:prstClr val="white"/>
                    </a:solidFill>
                    <a:latin typeface="Calibri" panose="020F0502020204030204" pitchFamily="34" charset="0"/>
                  </a:rPr>
                  <a:t> </a:t>
                </a:r>
                <a:r>
                  <a:rPr lang="it-IT" dirty="0" smtClean="0">
                    <a:solidFill>
                      <a:prstClr val="white"/>
                    </a:solidFill>
                    <a:latin typeface="Calibri" panose="020F0502020204030204" pitchFamily="34" charset="0"/>
                  </a:rPr>
                  <a:t>può essere </a:t>
                </a:r>
                <a:r>
                  <a:rPr lang="it-IT" dirty="0">
                    <a:solidFill>
                      <a:prstClr val="white"/>
                    </a:solidFill>
                    <a:latin typeface="Calibri" panose="020F0502020204030204" pitchFamily="34" charset="0"/>
                  </a:rPr>
                  <a:t>applicato </a:t>
                </a:r>
                <a:r>
                  <a:rPr lang="it-IT" dirty="0" smtClean="0">
                    <a:solidFill>
                      <a:prstClr val="white"/>
                    </a:solidFill>
                    <a:latin typeface="Calibri" panose="020F0502020204030204" pitchFamily="34" charset="0"/>
                  </a:rPr>
                  <a:t>dal </a:t>
                </a:r>
                <a:r>
                  <a:rPr lang="it-IT" u="sng" dirty="0" smtClean="0">
                    <a:solidFill>
                      <a:prstClr val="white"/>
                    </a:solidFill>
                    <a:latin typeface="Calibri" panose="020F0502020204030204" pitchFamily="34" charset="0"/>
                  </a:rPr>
                  <a:t>1</a:t>
                </a:r>
                <a:r>
                  <a:rPr lang="it-IT" u="sng" dirty="0">
                    <a:solidFill>
                      <a:prstClr val="white"/>
                    </a:solidFill>
                    <a:latin typeface="Calibri" panose="020F0502020204030204" pitchFamily="34" charset="0"/>
                  </a:rPr>
                  <a:t>° gennaio </a:t>
                </a:r>
                <a:r>
                  <a:rPr lang="it-IT" u="sng" dirty="0" smtClean="0">
                    <a:solidFill>
                      <a:prstClr val="white"/>
                    </a:solidFill>
                    <a:latin typeface="Calibri" panose="020F0502020204030204" pitchFamily="34" charset="0"/>
                  </a:rPr>
                  <a:t>2016</a:t>
                </a:r>
                <a:endParaRPr lang="it-IT" dirty="0">
                  <a:solidFill>
                    <a:prstClr val="white"/>
                  </a:solidFill>
                </a:endParaRPr>
              </a:p>
            </p:txBody>
          </p:sp>
        </p:grpSp>
      </p:grpSp>
    </p:spTree>
    <p:extLst>
      <p:ext uri="{BB962C8B-B14F-4D97-AF65-F5344CB8AC3E}">
        <p14:creationId xmlns:p14="http://schemas.microsoft.com/office/powerpoint/2010/main" val="121569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esclusioni permanenti dal bail-in                                                     (1/2)</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41</a:t>
            </a:fld>
            <a:endParaRPr lang="it-IT">
              <a:solidFill>
                <a:srgbClr val="9FB8CD">
                  <a:shade val="50000"/>
                  <a:satMod val="200000"/>
                </a:srgbClr>
              </a:solidFill>
            </a:endParaRPr>
          </a:p>
        </p:txBody>
      </p:sp>
      <p:grpSp>
        <p:nvGrpSpPr>
          <p:cNvPr id="6" name="Gruppo 5"/>
          <p:cNvGrpSpPr/>
          <p:nvPr/>
        </p:nvGrpSpPr>
        <p:grpSpPr>
          <a:xfrm>
            <a:off x="367811" y="1913410"/>
            <a:ext cx="8456062" cy="4388245"/>
            <a:chOff x="345233" y="1642474"/>
            <a:chExt cx="8456062" cy="4388245"/>
          </a:xfrm>
        </p:grpSpPr>
        <p:grpSp>
          <p:nvGrpSpPr>
            <p:cNvPr id="4" name="Gruppo 3"/>
            <p:cNvGrpSpPr/>
            <p:nvPr/>
          </p:nvGrpSpPr>
          <p:grpSpPr>
            <a:xfrm>
              <a:off x="1173929" y="1850215"/>
              <a:ext cx="7627366" cy="4180504"/>
              <a:chOff x="1252952" y="1985683"/>
              <a:chExt cx="7627366" cy="4180504"/>
            </a:xfrm>
          </p:grpSpPr>
          <p:grpSp>
            <p:nvGrpSpPr>
              <p:cNvPr id="16" name="Gruppo 15"/>
              <p:cNvGrpSpPr/>
              <p:nvPr/>
            </p:nvGrpSpPr>
            <p:grpSpPr>
              <a:xfrm>
                <a:off x="1252952" y="1985683"/>
                <a:ext cx="7627366" cy="4180504"/>
                <a:chOff x="1296240" y="2584000"/>
                <a:chExt cx="7627366" cy="4180504"/>
              </a:xfrm>
            </p:grpSpPr>
            <p:sp>
              <p:nvSpPr>
                <p:cNvPr id="17" name="Rettangolo arrotondato 16"/>
                <p:cNvSpPr/>
                <p:nvPr/>
              </p:nvSpPr>
              <p:spPr>
                <a:xfrm>
                  <a:off x="1331640" y="3156532"/>
                  <a:ext cx="7529714" cy="131839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 garantite</a:t>
                  </a:r>
                  <a:r>
                    <a:rPr lang="it-IT" sz="1600" dirty="0" smtClean="0">
                      <a:solidFill>
                        <a:schemeClr val="accent1">
                          <a:lumMod val="50000"/>
                        </a:schemeClr>
                      </a:solidFill>
                      <a:latin typeface="Calibri" panose="020F0502020204030204" pitchFamily="34" charset="0"/>
                    </a:rPr>
                    <a:t>, incluse le obbligazioni bancarie garantite, le passività derivanti da contratti derivati di copertura dei rischi dei crediti e dei titoli ceduti a garanzia delle obbligazioni, nel limite del valore delle attività poste a garanzia delle stesse, nonché le passività nei confronti dell’amministrazione tributaria ed enti previdenziali, se i relativi crediti sono assisiti da privilegio o altra causa legittima di prelazione</a:t>
                  </a:r>
                  <a:endParaRPr lang="it-IT" sz="1600" dirty="0">
                    <a:solidFill>
                      <a:schemeClr val="accent1">
                        <a:lumMod val="50000"/>
                      </a:schemeClr>
                    </a:solidFill>
                    <a:latin typeface="Calibri" panose="020F0502020204030204" pitchFamily="34" charset="0"/>
                  </a:endParaRPr>
                </a:p>
              </p:txBody>
            </p:sp>
            <p:sp>
              <p:nvSpPr>
                <p:cNvPr id="18" name="Rettangolo arrotondato 17"/>
                <p:cNvSpPr/>
                <p:nvPr/>
              </p:nvSpPr>
              <p:spPr>
                <a:xfrm>
                  <a:off x="1331640" y="2730757"/>
                  <a:ext cx="7529714" cy="360040"/>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Depositi protetti</a:t>
                  </a:r>
                  <a:endParaRPr lang="it-IT" sz="1600" b="1" dirty="0">
                    <a:solidFill>
                      <a:schemeClr val="accent1">
                        <a:lumMod val="75000"/>
                      </a:schemeClr>
                    </a:solidFill>
                    <a:latin typeface="Calibri" panose="020F0502020204030204" pitchFamily="34" charset="0"/>
                  </a:endParaRPr>
                </a:p>
              </p:txBody>
            </p:sp>
            <p:cxnSp>
              <p:nvCxnSpPr>
                <p:cNvPr id="19" name="Connettore 1 18"/>
                <p:cNvCxnSpPr/>
                <p:nvPr/>
              </p:nvCxnSpPr>
              <p:spPr>
                <a:xfrm>
                  <a:off x="1296240" y="258400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403648" y="6764504"/>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 name="Rettangolo arrotondato 20"/>
              <p:cNvSpPr/>
              <p:nvPr/>
            </p:nvSpPr>
            <p:spPr>
              <a:xfrm>
                <a:off x="1288352" y="3952893"/>
                <a:ext cx="7491901" cy="1224136"/>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accent1">
                        <a:lumMod val="50000"/>
                      </a:schemeClr>
                    </a:solidFill>
                    <a:latin typeface="Calibri" panose="020F0502020204030204" pitchFamily="34" charset="0"/>
                  </a:rPr>
                  <a:t>Qualsiasi </a:t>
                </a:r>
                <a:r>
                  <a:rPr lang="it-IT" sz="1600" b="1" dirty="0" smtClean="0">
                    <a:solidFill>
                      <a:schemeClr val="accent1">
                        <a:lumMod val="75000"/>
                      </a:schemeClr>
                    </a:solidFill>
                    <a:latin typeface="Calibri" panose="020F0502020204030204" pitchFamily="34" charset="0"/>
                  </a:rPr>
                  <a:t>obbligo derivante dalla detenzione </a:t>
                </a:r>
                <a:r>
                  <a:rPr lang="it-IT" sz="1600" dirty="0" smtClean="0">
                    <a:solidFill>
                      <a:schemeClr val="accent1">
                        <a:lumMod val="50000"/>
                      </a:schemeClr>
                    </a:solidFill>
                    <a:latin typeface="Calibri" panose="020F0502020204030204" pitchFamily="34" charset="0"/>
                  </a:rPr>
                  <a:t>dal parte dell’ente in risoluzione di </a:t>
                </a:r>
                <a:r>
                  <a:rPr lang="it-IT" sz="1600" b="1" dirty="0" smtClean="0">
                    <a:solidFill>
                      <a:schemeClr val="accent1">
                        <a:lumMod val="75000"/>
                      </a:schemeClr>
                    </a:solidFill>
                    <a:latin typeface="Calibri" panose="020F0502020204030204" pitchFamily="34" charset="0"/>
                  </a:rPr>
                  <a:t>disponibilità dei clienti</a:t>
                </a:r>
                <a:r>
                  <a:rPr lang="it-IT" sz="1600" dirty="0" smtClean="0">
                    <a:solidFill>
                      <a:schemeClr val="accent1">
                        <a:lumMod val="50000"/>
                      </a:schemeClr>
                    </a:solidFill>
                    <a:latin typeface="Calibri" panose="020F0502020204030204" pitchFamily="34" charset="0"/>
                  </a:rPr>
                  <a:t>, inclusa la disponibilità detenuta nella prestazione di servizi/attività di investimento e accessori ovvero da e per conto di OICR o fondi di investimento alternativi, a condizione che questi clienti siano protetti nelle procedure concorsuali applicabili </a:t>
                </a:r>
                <a:endParaRPr lang="it-IT" sz="1600" dirty="0">
                  <a:solidFill>
                    <a:schemeClr val="accent1">
                      <a:lumMod val="50000"/>
                    </a:schemeClr>
                  </a:solidFill>
                  <a:latin typeface="Calibri" panose="020F0502020204030204" pitchFamily="34" charset="0"/>
                </a:endParaRPr>
              </a:p>
            </p:txBody>
          </p:sp>
          <p:sp>
            <p:nvSpPr>
              <p:cNvPr id="23" name="Rettangolo arrotondato 22"/>
              <p:cNvSpPr/>
              <p:nvPr/>
            </p:nvSpPr>
            <p:spPr>
              <a:xfrm>
                <a:off x="1288352" y="5264600"/>
                <a:ext cx="7529714" cy="722821"/>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a:solidFill>
                      <a:schemeClr val="accent1">
                        <a:lumMod val="50000"/>
                      </a:schemeClr>
                    </a:solidFill>
                    <a:latin typeface="Calibri" panose="020F0502020204030204" pitchFamily="34" charset="0"/>
                  </a:rPr>
                  <a:t>Qualsiasi </a:t>
                </a:r>
                <a:r>
                  <a:rPr lang="it-IT" sz="1600" b="1" dirty="0">
                    <a:solidFill>
                      <a:schemeClr val="accent1">
                        <a:lumMod val="75000"/>
                      </a:schemeClr>
                    </a:solidFill>
                    <a:latin typeface="Calibri" panose="020F0502020204030204" pitchFamily="34" charset="0"/>
                  </a:rPr>
                  <a:t>obbligo</a:t>
                </a:r>
                <a:r>
                  <a:rPr lang="it-IT" sz="1600" dirty="0">
                    <a:solidFill>
                      <a:schemeClr val="accent1">
                        <a:lumMod val="50000"/>
                      </a:schemeClr>
                    </a:solidFill>
                    <a:latin typeface="Calibri" panose="020F0502020204030204" pitchFamily="34" charset="0"/>
                  </a:rPr>
                  <a:t> sorto per effetto di un </a:t>
                </a:r>
                <a:r>
                  <a:rPr lang="it-IT" sz="1600" b="1" dirty="0">
                    <a:solidFill>
                      <a:schemeClr val="accent1">
                        <a:lumMod val="75000"/>
                      </a:schemeClr>
                    </a:solidFill>
                    <a:latin typeface="Calibri" panose="020F0502020204030204" pitchFamily="34" charset="0"/>
                  </a:rPr>
                  <a:t>rapporto fiduciario </a:t>
                </a:r>
                <a:r>
                  <a:rPr lang="it-IT" sz="1600" dirty="0">
                    <a:solidFill>
                      <a:schemeClr val="accent1">
                        <a:lumMod val="50000"/>
                      </a:schemeClr>
                    </a:solidFill>
                    <a:latin typeface="Calibri" panose="020F0502020204030204" pitchFamily="34" charset="0"/>
                  </a:rPr>
                  <a:t>tra </a:t>
                </a:r>
                <a:r>
                  <a:rPr lang="it-IT" sz="1600" dirty="0" smtClean="0">
                    <a:solidFill>
                      <a:schemeClr val="accent1">
                        <a:lumMod val="50000"/>
                      </a:schemeClr>
                    </a:solidFill>
                    <a:latin typeface="Calibri" panose="020F0502020204030204" pitchFamily="34" charset="0"/>
                  </a:rPr>
                  <a:t>l’ente in </a:t>
                </a:r>
                <a:r>
                  <a:rPr lang="it-IT" sz="1600" dirty="0">
                    <a:solidFill>
                      <a:schemeClr val="accent1">
                        <a:lumMod val="50000"/>
                      </a:schemeClr>
                    </a:solidFill>
                    <a:latin typeface="Calibri" panose="020F0502020204030204" pitchFamily="34" charset="0"/>
                  </a:rPr>
                  <a:t>risoluzione e un terzo, in qualità di beneficiario, a condizione che </a:t>
                </a:r>
                <a:r>
                  <a:rPr lang="it-IT" sz="1600" dirty="0" smtClean="0">
                    <a:solidFill>
                      <a:schemeClr val="accent1">
                        <a:lumMod val="50000"/>
                      </a:schemeClr>
                    </a:solidFill>
                    <a:latin typeface="Calibri" panose="020F0502020204030204" pitchFamily="34" charset="0"/>
                  </a:rPr>
                  <a:t>quest’ultimo sia protetto </a:t>
                </a:r>
                <a:r>
                  <a:rPr lang="it-IT" sz="1600" dirty="0">
                    <a:solidFill>
                      <a:schemeClr val="accent1">
                        <a:lumMod val="50000"/>
                      </a:schemeClr>
                    </a:solidFill>
                    <a:latin typeface="Calibri" panose="020F0502020204030204" pitchFamily="34" charset="0"/>
                  </a:rPr>
                  <a:t>nelle procedure concorsuali </a:t>
                </a:r>
                <a:r>
                  <a:rPr lang="it-IT" sz="1600" dirty="0" smtClean="0">
                    <a:solidFill>
                      <a:schemeClr val="accent1">
                        <a:lumMod val="50000"/>
                      </a:schemeClr>
                    </a:solidFill>
                    <a:latin typeface="Calibri" panose="020F0502020204030204" pitchFamily="34" charset="0"/>
                  </a:rPr>
                  <a:t>applicabili</a:t>
                </a:r>
                <a:endParaRPr lang="it-IT" sz="1600" dirty="0">
                  <a:solidFill>
                    <a:schemeClr val="accent1">
                      <a:lumMod val="50000"/>
                    </a:schemeClr>
                  </a:solidFill>
                  <a:latin typeface="Calibri" panose="020F0502020204030204" pitchFamily="34" charset="0"/>
                </a:endParaRPr>
              </a:p>
            </p:txBody>
          </p:sp>
        </p:grpSp>
        <p:sp>
          <p:nvSpPr>
            <p:cNvPr id="22" name="Rectangle 21"/>
            <p:cNvSpPr>
              <a:spLocks noChangeArrowheads="1"/>
            </p:cNvSpPr>
            <p:nvPr>
              <p:custDataLst>
                <p:tags r:id="rId1"/>
              </p:custDataLst>
            </p:nvPr>
          </p:nvSpPr>
          <p:spPr bwMode="auto">
            <a:xfrm>
              <a:off x="345233" y="1642474"/>
              <a:ext cx="936104" cy="35449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49</a:t>
              </a:r>
              <a:endParaRPr lang="it-IT" sz="1600" i="1" dirty="0" smtClean="0">
                <a:solidFill>
                  <a:prstClr val="black"/>
                </a:solidFill>
                <a:latin typeface="Calibri" panose="020F0502020204030204" pitchFamily="34" charset="0"/>
              </a:endParaRPr>
            </a:p>
          </p:txBody>
        </p:sp>
      </p:grpSp>
    </p:spTree>
    <p:extLst>
      <p:ext uri="{BB962C8B-B14F-4D97-AF65-F5344CB8AC3E}">
        <p14:creationId xmlns:p14="http://schemas.microsoft.com/office/powerpoint/2010/main" val="2880172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esclusioni permanenti dal bail-in                                                     (2/2)</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42</a:t>
            </a:fld>
            <a:endParaRPr lang="it-IT">
              <a:solidFill>
                <a:srgbClr val="9FB8CD">
                  <a:shade val="50000"/>
                  <a:satMod val="200000"/>
                </a:srgbClr>
              </a:solidFill>
            </a:endParaRPr>
          </a:p>
        </p:txBody>
      </p:sp>
      <p:grpSp>
        <p:nvGrpSpPr>
          <p:cNvPr id="7" name="Gruppo 6"/>
          <p:cNvGrpSpPr/>
          <p:nvPr/>
        </p:nvGrpSpPr>
        <p:grpSpPr>
          <a:xfrm>
            <a:off x="390389" y="2037589"/>
            <a:ext cx="8456062" cy="4139887"/>
            <a:chOff x="345233" y="2139190"/>
            <a:chExt cx="8456062" cy="4139887"/>
          </a:xfrm>
        </p:grpSpPr>
        <p:grpSp>
          <p:nvGrpSpPr>
            <p:cNvPr id="6" name="Gruppo 5"/>
            <p:cNvGrpSpPr/>
            <p:nvPr/>
          </p:nvGrpSpPr>
          <p:grpSpPr>
            <a:xfrm>
              <a:off x="345233" y="2139190"/>
              <a:ext cx="8456062" cy="4139887"/>
              <a:chOff x="345233" y="1642474"/>
              <a:chExt cx="8456062" cy="4139887"/>
            </a:xfrm>
          </p:grpSpPr>
          <p:grpSp>
            <p:nvGrpSpPr>
              <p:cNvPr id="4" name="Gruppo 3"/>
              <p:cNvGrpSpPr/>
              <p:nvPr/>
            </p:nvGrpSpPr>
            <p:grpSpPr>
              <a:xfrm>
                <a:off x="1173929" y="1850215"/>
                <a:ext cx="7627366" cy="3932146"/>
                <a:chOff x="1252952" y="1985683"/>
                <a:chExt cx="7627366" cy="3932146"/>
              </a:xfrm>
            </p:grpSpPr>
            <p:grpSp>
              <p:nvGrpSpPr>
                <p:cNvPr id="16" name="Gruppo 15"/>
                <p:cNvGrpSpPr/>
                <p:nvPr/>
              </p:nvGrpSpPr>
              <p:grpSpPr>
                <a:xfrm>
                  <a:off x="1252952" y="1985683"/>
                  <a:ext cx="7627366" cy="3932146"/>
                  <a:chOff x="1296240" y="2584000"/>
                  <a:chExt cx="7627366" cy="3932146"/>
                </a:xfrm>
              </p:grpSpPr>
              <p:sp>
                <p:nvSpPr>
                  <p:cNvPr id="17" name="Rettangolo arrotondato 16"/>
                  <p:cNvSpPr/>
                  <p:nvPr/>
                </p:nvSpPr>
                <p:spPr>
                  <a:xfrm>
                    <a:off x="1331640" y="4391306"/>
                    <a:ext cx="7529714" cy="563242"/>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 </a:t>
                    </a:r>
                    <a:r>
                      <a:rPr lang="it-IT" sz="1600" dirty="0">
                        <a:solidFill>
                          <a:schemeClr val="accent1">
                            <a:lumMod val="50000"/>
                          </a:schemeClr>
                        </a:solidFill>
                        <a:latin typeface="Calibri" panose="020F0502020204030204" pitchFamily="34" charset="0"/>
                      </a:rPr>
                      <a:t>nei confronti </a:t>
                    </a:r>
                    <a:r>
                      <a:rPr lang="it-IT" sz="1600" dirty="0" smtClean="0">
                        <a:solidFill>
                          <a:schemeClr val="accent1">
                            <a:lumMod val="50000"/>
                          </a:schemeClr>
                        </a:solidFill>
                        <a:latin typeface="Calibri" panose="020F0502020204030204" pitchFamily="34" charset="0"/>
                      </a:rPr>
                      <a:t>dei dipendenti, limitatamente alle passività riguardanti la retribuzione fissa, i benefici pensionistici o altra componente fissa della remunerazione </a:t>
                    </a:r>
                    <a:endParaRPr lang="it-IT" sz="1600" dirty="0">
                      <a:solidFill>
                        <a:schemeClr val="accent1">
                          <a:lumMod val="50000"/>
                        </a:schemeClr>
                      </a:solidFill>
                      <a:latin typeface="Calibri" panose="020F0502020204030204" pitchFamily="34" charset="0"/>
                    </a:endParaRPr>
                  </a:p>
                </p:txBody>
              </p:sp>
              <p:sp>
                <p:nvSpPr>
                  <p:cNvPr id="18" name="Rettangolo arrotondato 17"/>
                  <p:cNvSpPr/>
                  <p:nvPr/>
                </p:nvSpPr>
                <p:spPr>
                  <a:xfrm>
                    <a:off x="1331640" y="2730757"/>
                    <a:ext cx="7529714" cy="999980"/>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a:solidFill>
                          <a:schemeClr val="accent1">
                            <a:lumMod val="75000"/>
                          </a:schemeClr>
                        </a:solidFill>
                        <a:latin typeface="Calibri" panose="020F0502020204030204" pitchFamily="34" charset="0"/>
                      </a:rPr>
                      <a:t>Passività</a:t>
                    </a:r>
                    <a:r>
                      <a:rPr lang="it-IT" sz="1600" dirty="0">
                        <a:solidFill>
                          <a:schemeClr val="accent1">
                            <a:lumMod val="75000"/>
                          </a:schemeClr>
                        </a:solidFill>
                        <a:latin typeface="Calibri" panose="020F0502020204030204" pitchFamily="34" charset="0"/>
                      </a:rPr>
                      <a:t> </a:t>
                    </a:r>
                    <a:r>
                      <a:rPr lang="it-IT" sz="1600" dirty="0">
                        <a:solidFill>
                          <a:schemeClr val="accent1">
                            <a:lumMod val="50000"/>
                          </a:schemeClr>
                        </a:solidFill>
                        <a:latin typeface="Calibri" panose="020F0502020204030204" pitchFamily="34" charset="0"/>
                      </a:rPr>
                      <a:t>con durata originaria inferiore a 7 gg nei confronti di </a:t>
                    </a:r>
                    <a:r>
                      <a:rPr lang="it-IT" sz="1600" dirty="0" smtClean="0">
                        <a:solidFill>
                          <a:schemeClr val="accent1">
                            <a:lumMod val="50000"/>
                          </a:schemeClr>
                        </a:solidFill>
                        <a:latin typeface="Calibri" panose="020F0502020204030204" pitchFamily="34" charset="0"/>
                      </a:rPr>
                      <a:t>un sistema di pagamento o di regolamento di titoli o di una controparte centrale, nonché dei suoi gestori o partecipanti, purché le passività derivino dalla partecipazione dell’ente in risoluzione ai sistemi</a:t>
                    </a:r>
                    <a:endParaRPr lang="it-IT" sz="1600" dirty="0">
                      <a:solidFill>
                        <a:schemeClr val="accent1">
                          <a:lumMod val="50000"/>
                        </a:schemeClr>
                      </a:solidFill>
                      <a:latin typeface="Calibri" panose="020F0502020204030204" pitchFamily="34" charset="0"/>
                    </a:endParaRPr>
                  </a:p>
                </p:txBody>
              </p:sp>
              <p:cxnSp>
                <p:nvCxnSpPr>
                  <p:cNvPr id="19" name="Connettore 1 18"/>
                  <p:cNvCxnSpPr/>
                  <p:nvPr/>
                </p:nvCxnSpPr>
                <p:spPr>
                  <a:xfrm>
                    <a:off x="1296240" y="2584000"/>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403648" y="6516146"/>
                    <a:ext cx="751995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1" name="Rettangolo arrotondato 20"/>
                <p:cNvSpPr/>
                <p:nvPr/>
              </p:nvSpPr>
              <p:spPr>
                <a:xfrm>
                  <a:off x="1288352" y="4449609"/>
                  <a:ext cx="7491901" cy="612068"/>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a:t>
                  </a:r>
                  <a:r>
                    <a:rPr lang="it-IT" sz="1600" dirty="0" smtClean="0">
                      <a:solidFill>
                        <a:schemeClr val="accent1">
                          <a:lumMod val="50000"/>
                        </a:schemeClr>
                      </a:solidFill>
                      <a:latin typeface="Calibri" panose="020F0502020204030204" pitchFamily="34" charset="0"/>
                    </a:rPr>
                    <a:t> nei confronti di fornitori di beni o servizi necessari per il normale funzionamento dell’ente in risoluzione </a:t>
                  </a:r>
                  <a:endParaRPr lang="it-IT" sz="1600" dirty="0">
                    <a:solidFill>
                      <a:schemeClr val="accent1">
                        <a:lumMod val="50000"/>
                      </a:schemeClr>
                    </a:solidFill>
                    <a:latin typeface="Calibri" panose="020F0502020204030204" pitchFamily="34" charset="0"/>
                  </a:endParaRPr>
                </a:p>
              </p:txBody>
            </p:sp>
            <p:sp>
              <p:nvSpPr>
                <p:cNvPr id="23" name="Rettangolo arrotondato 22"/>
                <p:cNvSpPr/>
                <p:nvPr/>
              </p:nvSpPr>
              <p:spPr>
                <a:xfrm>
                  <a:off x="1288352" y="5151710"/>
                  <a:ext cx="7529714" cy="610813"/>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a:t>
                  </a:r>
                  <a:r>
                    <a:rPr lang="it-IT" sz="1600" dirty="0" smtClean="0">
                      <a:solidFill>
                        <a:schemeClr val="accent1">
                          <a:lumMod val="50000"/>
                        </a:schemeClr>
                      </a:solidFill>
                      <a:latin typeface="Calibri" panose="020F0502020204030204" pitchFamily="34" charset="0"/>
                    </a:rPr>
                    <a:t> nei confronti di sistemi di garanzia dei depositanti, limitatamente ai contributi dovuti dalla banca in risoluzione per l’adesione ai sistemi </a:t>
                  </a:r>
                  <a:endParaRPr lang="it-IT" sz="1600" dirty="0">
                    <a:solidFill>
                      <a:schemeClr val="accent1">
                        <a:lumMod val="50000"/>
                      </a:schemeClr>
                    </a:solidFill>
                    <a:latin typeface="Calibri" panose="020F0502020204030204" pitchFamily="34" charset="0"/>
                  </a:endParaRPr>
                </a:p>
              </p:txBody>
            </p:sp>
          </p:grpSp>
          <p:sp>
            <p:nvSpPr>
              <p:cNvPr id="22" name="Rectangle 21"/>
              <p:cNvSpPr>
                <a:spLocks noChangeArrowheads="1"/>
              </p:cNvSpPr>
              <p:nvPr>
                <p:custDataLst>
                  <p:tags r:id="rId1"/>
                </p:custDataLst>
              </p:nvPr>
            </p:nvSpPr>
            <p:spPr bwMode="auto">
              <a:xfrm>
                <a:off x="345233" y="1642474"/>
                <a:ext cx="936104" cy="35449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49</a:t>
                </a:r>
                <a:endParaRPr lang="it-IT" sz="1600" i="1" dirty="0" smtClean="0">
                  <a:solidFill>
                    <a:prstClr val="black"/>
                  </a:solidFill>
                  <a:latin typeface="Calibri" panose="020F0502020204030204" pitchFamily="34" charset="0"/>
                </a:endParaRPr>
              </a:p>
            </p:txBody>
          </p:sp>
        </p:grpSp>
        <p:sp>
          <p:nvSpPr>
            <p:cNvPr id="25" name="Rettangolo arrotondato 24"/>
            <p:cNvSpPr/>
            <p:nvPr/>
          </p:nvSpPr>
          <p:spPr>
            <a:xfrm>
              <a:off x="1222153" y="3577290"/>
              <a:ext cx="7516890" cy="499782"/>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b="1" dirty="0" smtClean="0">
                  <a:solidFill>
                    <a:schemeClr val="accent1">
                      <a:lumMod val="75000"/>
                    </a:schemeClr>
                  </a:solidFill>
                  <a:latin typeface="Calibri" panose="020F0502020204030204" pitchFamily="34" charset="0"/>
                </a:rPr>
                <a:t>Passività</a:t>
              </a:r>
              <a:r>
                <a:rPr lang="it-IT" sz="1600" dirty="0" smtClean="0">
                  <a:solidFill>
                    <a:schemeClr val="accent1">
                      <a:lumMod val="75000"/>
                    </a:schemeClr>
                  </a:solidFill>
                  <a:latin typeface="Calibri" panose="020F0502020204030204" pitchFamily="34" charset="0"/>
                </a:rPr>
                <a:t> </a:t>
              </a:r>
              <a:r>
                <a:rPr lang="it-IT" sz="1600" dirty="0" smtClean="0">
                  <a:solidFill>
                    <a:schemeClr val="accent1">
                      <a:lumMod val="50000"/>
                    </a:schemeClr>
                  </a:solidFill>
                  <a:latin typeface="Calibri" panose="020F0502020204030204" pitchFamily="34" charset="0"/>
                </a:rPr>
                <a:t>con durata originaria inferiore a 7 gg nei confronti di banche o SIM non facenti parte del gruppo della banca in risoluzione</a:t>
              </a:r>
              <a:endParaRPr lang="it-IT" sz="1600" dirty="0">
                <a:solidFill>
                  <a:schemeClr val="accent1">
                    <a:lumMod val="50000"/>
                  </a:schemeClr>
                </a:solidFill>
                <a:latin typeface="Calibri" panose="020F0502020204030204" pitchFamily="34" charset="0"/>
              </a:endParaRPr>
            </a:p>
          </p:txBody>
        </p:sp>
      </p:grpSp>
    </p:spTree>
    <p:extLst>
      <p:ext uri="{BB962C8B-B14F-4D97-AF65-F5344CB8AC3E}">
        <p14:creationId xmlns:p14="http://schemas.microsoft.com/office/powerpoint/2010/main" val="1460035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43</a:t>
            </a:fld>
            <a:endParaRPr lang="it-IT">
              <a:solidFill>
                <a:srgbClr val="9FB8CD">
                  <a:shade val="50000"/>
                  <a:satMod val="200000"/>
                </a:srgbClr>
              </a:solidFill>
            </a:endParaRPr>
          </a:p>
        </p:txBody>
      </p:sp>
      <p:sp>
        <p:nvSpPr>
          <p:cNvPr id="4" name="Titolo 3"/>
          <p:cNvSpPr>
            <a:spLocks noGrp="1"/>
          </p:cNvSpPr>
          <p:nvPr>
            <p:ph type="title"/>
          </p:nvPr>
        </p:nvSpPr>
        <p:spPr>
          <a:xfrm>
            <a:off x="1389519" y="620688"/>
            <a:ext cx="7498080" cy="1143000"/>
          </a:xfrm>
        </p:spPr>
        <p:txBody>
          <a:bodyPr/>
          <a:lstStyle/>
          <a:p>
            <a:r>
              <a:rPr lang="it-IT" dirty="0" smtClean="0"/>
              <a:t>Le esclusioni facoltative dal bail-in                                                       (1/2)</a:t>
            </a:r>
            <a:endParaRPr lang="it-IT" dirty="0"/>
          </a:p>
        </p:txBody>
      </p:sp>
      <p:cxnSp>
        <p:nvCxnSpPr>
          <p:cNvPr id="14" name="Connettore 1 13"/>
          <p:cNvCxnSpPr/>
          <p:nvPr/>
        </p:nvCxnSpPr>
        <p:spPr>
          <a:xfrm>
            <a:off x="1403650" y="6453336"/>
            <a:ext cx="725877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uppo 16"/>
          <p:cNvGrpSpPr/>
          <p:nvPr/>
        </p:nvGrpSpPr>
        <p:grpSpPr>
          <a:xfrm>
            <a:off x="548435" y="1692609"/>
            <a:ext cx="8113991" cy="4559058"/>
            <a:chOff x="548435" y="1692609"/>
            <a:chExt cx="8113991" cy="4559058"/>
          </a:xfrm>
        </p:grpSpPr>
        <p:grpSp>
          <p:nvGrpSpPr>
            <p:cNvPr id="15" name="Gruppo 14"/>
            <p:cNvGrpSpPr/>
            <p:nvPr/>
          </p:nvGrpSpPr>
          <p:grpSpPr>
            <a:xfrm>
              <a:off x="1331640" y="1692609"/>
              <a:ext cx="7330786" cy="4559058"/>
              <a:chOff x="1331640" y="1692609"/>
              <a:chExt cx="7330786" cy="4559058"/>
            </a:xfrm>
          </p:grpSpPr>
          <p:sp>
            <p:nvSpPr>
              <p:cNvPr id="5" name="Arrotonda angolo diagonale rettangolo 4"/>
              <p:cNvSpPr/>
              <p:nvPr/>
            </p:nvSpPr>
            <p:spPr>
              <a:xfrm>
                <a:off x="1331640" y="1692609"/>
                <a:ext cx="7330786" cy="994905"/>
              </a:xfrm>
              <a:prstGeom prst="round2Diag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Possono eccezionalmente essere </a:t>
                </a:r>
                <a:r>
                  <a:rPr lang="it-IT" b="1" dirty="0" smtClean="0">
                    <a:solidFill>
                      <a:srgbClr val="C00000"/>
                    </a:solidFill>
                    <a:latin typeface="Calibri" panose="020F0502020204030204" pitchFamily="34" charset="0"/>
                  </a:rPr>
                  <a:t>escluse</a:t>
                </a:r>
                <a:r>
                  <a:rPr lang="it-IT" b="1" dirty="0" smtClean="0">
                    <a:solidFill>
                      <a:schemeClr val="accent1">
                        <a:lumMod val="75000"/>
                      </a:schemeClr>
                    </a:solidFill>
                    <a:latin typeface="Calibri" panose="020F0502020204030204" pitchFamily="34" charset="0"/>
                  </a:rPr>
                  <a:t>, del tutto o in parte dall’applicazione del bail-in passività diverse da quelle escluse in via permanente, al verificarsi di una delle seguenti condizioni:</a:t>
                </a:r>
                <a:endParaRPr lang="it-IT" b="1" dirty="0">
                  <a:solidFill>
                    <a:schemeClr val="accent1">
                      <a:lumMod val="75000"/>
                    </a:schemeClr>
                  </a:solidFill>
                  <a:latin typeface="Calibri" panose="020F0502020204030204" pitchFamily="34" charset="0"/>
                </a:endParaRPr>
              </a:p>
            </p:txBody>
          </p:sp>
          <p:sp>
            <p:nvSpPr>
              <p:cNvPr id="6" name="Rettangolo arrotondato 5"/>
              <p:cNvSpPr/>
              <p:nvPr/>
            </p:nvSpPr>
            <p:spPr>
              <a:xfrm>
                <a:off x="1403648" y="2987197"/>
                <a:ext cx="7258777" cy="465914"/>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latin typeface="Calibri" panose="020F0502020204030204" pitchFamily="34" charset="0"/>
                  </a:rPr>
                  <a:t>Non sarebbe possibile applicare il bail-in a tali passività in </a:t>
                </a:r>
                <a:r>
                  <a:rPr lang="it-IT" sz="1600" b="1" dirty="0" smtClean="0">
                    <a:solidFill>
                      <a:schemeClr val="accent1">
                        <a:lumMod val="75000"/>
                      </a:schemeClr>
                    </a:solidFill>
                    <a:latin typeface="Calibri" panose="020F0502020204030204" pitchFamily="34" charset="0"/>
                  </a:rPr>
                  <a:t>tempi ragionevoli</a:t>
                </a:r>
                <a:endParaRPr lang="it-IT" sz="1600" b="1" dirty="0">
                  <a:solidFill>
                    <a:schemeClr val="accent1">
                      <a:lumMod val="75000"/>
                    </a:schemeClr>
                  </a:solidFill>
                  <a:latin typeface="Calibri" panose="020F0502020204030204" pitchFamily="34" charset="0"/>
                </a:endParaRPr>
              </a:p>
            </p:txBody>
          </p:sp>
          <p:cxnSp>
            <p:nvCxnSpPr>
              <p:cNvPr id="8" name="Connettore 1 7"/>
              <p:cNvCxnSpPr/>
              <p:nvPr/>
            </p:nvCxnSpPr>
            <p:spPr>
              <a:xfrm>
                <a:off x="1403648" y="2843647"/>
                <a:ext cx="725877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1403649" y="3523910"/>
                <a:ext cx="7258776" cy="1694001"/>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accent1">
                        <a:lumMod val="50000"/>
                      </a:schemeClr>
                    </a:solidFill>
                    <a:latin typeface="Calibri" panose="020F0502020204030204" pitchFamily="34" charset="0"/>
                  </a:rPr>
                  <a:t>L’esclusione è strettamente </a:t>
                </a:r>
                <a:r>
                  <a:rPr lang="it-IT" sz="1600" b="1" dirty="0" smtClean="0">
                    <a:solidFill>
                      <a:schemeClr val="accent1">
                        <a:lumMod val="75000"/>
                      </a:schemeClr>
                    </a:solidFill>
                    <a:latin typeface="Calibri" panose="020F0502020204030204" pitchFamily="34" charset="0"/>
                  </a:rPr>
                  <a:t>necessaria e proporzionata </a:t>
                </a:r>
                <a:r>
                  <a:rPr lang="it-IT" sz="1600" dirty="0" smtClean="0">
                    <a:solidFill>
                      <a:schemeClr val="accent1">
                        <a:lumMod val="50000"/>
                      </a:schemeClr>
                    </a:solidFill>
                    <a:latin typeface="Calibri" panose="020F0502020204030204" pitchFamily="34" charset="0"/>
                  </a:rPr>
                  <a:t>per: </a:t>
                </a:r>
                <a:r>
                  <a:rPr lang="it-IT" sz="1600" b="1" dirty="0" smtClean="0">
                    <a:solidFill>
                      <a:schemeClr val="accent1">
                        <a:lumMod val="50000"/>
                      </a:schemeClr>
                    </a:solidFill>
                    <a:latin typeface="Calibri" panose="020F0502020204030204" pitchFamily="34" charset="0"/>
                  </a:rPr>
                  <a:t>i)</a:t>
                </a:r>
                <a:r>
                  <a:rPr lang="it-IT" sz="1600" dirty="0" smtClean="0">
                    <a:solidFill>
                      <a:schemeClr val="accent1">
                        <a:lumMod val="50000"/>
                      </a:schemeClr>
                    </a:solidFill>
                    <a:latin typeface="Calibri" panose="020F0502020204030204" pitchFamily="34" charset="0"/>
                  </a:rPr>
                  <a:t> </a:t>
                </a:r>
                <a:r>
                  <a:rPr lang="it-IT" sz="1600" u="sng" dirty="0" smtClean="0">
                    <a:solidFill>
                      <a:schemeClr val="accent1">
                        <a:lumMod val="50000"/>
                      </a:schemeClr>
                    </a:solidFill>
                    <a:latin typeface="Calibri" panose="020F0502020204030204" pitchFamily="34" charset="0"/>
                  </a:rPr>
                  <a:t>assicurare la continuit</a:t>
                </a:r>
                <a:r>
                  <a:rPr lang="it-IT" sz="1600" dirty="0" smtClean="0">
                    <a:solidFill>
                      <a:schemeClr val="accent1">
                        <a:lumMod val="50000"/>
                      </a:schemeClr>
                    </a:solidFill>
                    <a:latin typeface="Calibri" panose="020F0502020204030204" pitchFamily="34" charset="0"/>
                  </a:rPr>
                  <a:t>à delle funzioni essenziali e delle principali linee di operatività della banca in risoluzione, in modo da consentirgli di preservare la propria operatività o la fornitura di servizi chiave;  o </a:t>
                </a:r>
                <a:r>
                  <a:rPr lang="it-IT" sz="1600" b="1" dirty="0" smtClean="0">
                    <a:solidFill>
                      <a:schemeClr val="accent1">
                        <a:lumMod val="50000"/>
                      </a:schemeClr>
                    </a:solidFill>
                    <a:latin typeface="Calibri" panose="020F0502020204030204" pitchFamily="34" charset="0"/>
                  </a:rPr>
                  <a:t>ii) </a:t>
                </a:r>
                <a:r>
                  <a:rPr lang="it-IT" sz="1600" u="sng" dirty="0" smtClean="0">
                    <a:solidFill>
                      <a:schemeClr val="accent1">
                        <a:lumMod val="50000"/>
                      </a:schemeClr>
                    </a:solidFill>
                    <a:latin typeface="Calibri" panose="020F0502020204030204" pitchFamily="34" charset="0"/>
                  </a:rPr>
                  <a:t>evitare un contagio </a:t>
                </a:r>
                <a:r>
                  <a:rPr lang="it-IT" sz="1600" dirty="0" smtClean="0">
                    <a:solidFill>
                      <a:schemeClr val="accent1">
                        <a:lumMod val="50000"/>
                      </a:schemeClr>
                    </a:solidFill>
                    <a:latin typeface="Calibri" panose="020F0502020204030204" pitchFamily="34" charset="0"/>
                  </a:rPr>
                  <a:t>che perturberebbe gravemente il funzionamento dei mercati finanziari e delle infrastrutture di mercato con gravi ricadute negative sull’economia di uno Stato membro o dell’UE</a:t>
                </a:r>
                <a:endParaRPr lang="it-IT" sz="1600" dirty="0">
                  <a:solidFill>
                    <a:schemeClr val="accent1">
                      <a:lumMod val="50000"/>
                    </a:schemeClr>
                  </a:solidFill>
                  <a:latin typeface="Calibri" panose="020F0502020204030204" pitchFamily="34" charset="0"/>
                </a:endParaRPr>
              </a:p>
            </p:txBody>
          </p:sp>
          <p:sp>
            <p:nvSpPr>
              <p:cNvPr id="13" name="Rettangolo arrotondato 12"/>
              <p:cNvSpPr/>
              <p:nvPr/>
            </p:nvSpPr>
            <p:spPr>
              <a:xfrm>
                <a:off x="1403650" y="5315563"/>
                <a:ext cx="7258776" cy="936104"/>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latin typeface="Calibri" panose="020F0502020204030204" pitchFamily="34" charset="0"/>
                  </a:rPr>
                  <a:t>L’inclusione di tali passività nell’applicazione del bail-in determinerebbe una </a:t>
                </a:r>
                <a:r>
                  <a:rPr lang="it-IT" sz="1600" b="1" dirty="0" smtClean="0">
                    <a:solidFill>
                      <a:schemeClr val="accent1">
                        <a:lumMod val="75000"/>
                      </a:schemeClr>
                    </a:solidFill>
                    <a:latin typeface="Calibri" panose="020F0502020204030204" pitchFamily="34" charset="0"/>
                  </a:rPr>
                  <a:t>distruzione di valore </a:t>
                </a:r>
                <a:r>
                  <a:rPr lang="it-IT" sz="1600" dirty="0" smtClean="0">
                    <a:solidFill>
                      <a:schemeClr val="tx1"/>
                    </a:solidFill>
                    <a:latin typeface="Calibri" panose="020F0502020204030204" pitchFamily="34" charset="0"/>
                  </a:rPr>
                  <a:t>tale che gli altri creditori sopporterebbero perdite maggiori rispetto a quelle che subirebbero in caso di esclusione di tali passività dal bail-in</a:t>
                </a:r>
                <a:endParaRPr lang="it-IT" sz="1600" dirty="0">
                  <a:solidFill>
                    <a:schemeClr val="tx1"/>
                  </a:solidFill>
                  <a:latin typeface="Calibri" panose="020F0502020204030204" pitchFamily="34" charset="0"/>
                </a:endParaRPr>
              </a:p>
            </p:txBody>
          </p:sp>
        </p:grpSp>
        <p:sp>
          <p:nvSpPr>
            <p:cNvPr id="16" name="Rectangle 21"/>
            <p:cNvSpPr>
              <a:spLocks noChangeArrowheads="1"/>
            </p:cNvSpPr>
            <p:nvPr>
              <p:custDataLst>
                <p:tags r:id="rId1"/>
              </p:custDataLst>
            </p:nvPr>
          </p:nvSpPr>
          <p:spPr bwMode="auto">
            <a:xfrm>
              <a:off x="548435" y="2037589"/>
              <a:ext cx="936104" cy="35449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49</a:t>
              </a:r>
              <a:endParaRPr lang="it-IT" sz="1600" i="1" dirty="0" smtClean="0">
                <a:solidFill>
                  <a:prstClr val="black"/>
                </a:solidFill>
                <a:latin typeface="Calibri" panose="020F0502020204030204" pitchFamily="34" charset="0"/>
              </a:endParaRPr>
            </a:p>
          </p:txBody>
        </p:sp>
      </p:grpSp>
    </p:spTree>
    <p:extLst>
      <p:ext uri="{BB962C8B-B14F-4D97-AF65-F5344CB8AC3E}">
        <p14:creationId xmlns:p14="http://schemas.microsoft.com/office/powerpoint/2010/main" val="940984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44</a:t>
            </a:fld>
            <a:endParaRPr lang="it-IT">
              <a:solidFill>
                <a:srgbClr val="9FB8CD">
                  <a:shade val="50000"/>
                  <a:satMod val="200000"/>
                </a:srgbClr>
              </a:solidFill>
            </a:endParaRPr>
          </a:p>
        </p:txBody>
      </p:sp>
      <p:sp>
        <p:nvSpPr>
          <p:cNvPr id="4" name="Titolo 3"/>
          <p:cNvSpPr>
            <a:spLocks noGrp="1"/>
          </p:cNvSpPr>
          <p:nvPr>
            <p:ph type="title"/>
          </p:nvPr>
        </p:nvSpPr>
        <p:spPr>
          <a:xfrm>
            <a:off x="1389519" y="620688"/>
            <a:ext cx="7498080" cy="1143000"/>
          </a:xfrm>
        </p:spPr>
        <p:txBody>
          <a:bodyPr/>
          <a:lstStyle/>
          <a:p>
            <a:r>
              <a:rPr lang="it-IT" dirty="0" smtClean="0"/>
              <a:t>Le esclusioni facoltative dal bail-in                                                       (2/2)</a:t>
            </a:r>
            <a:endParaRPr lang="it-IT" dirty="0"/>
          </a:p>
        </p:txBody>
      </p:sp>
      <p:grpSp>
        <p:nvGrpSpPr>
          <p:cNvPr id="12" name="Gruppo 11"/>
          <p:cNvGrpSpPr/>
          <p:nvPr/>
        </p:nvGrpSpPr>
        <p:grpSpPr>
          <a:xfrm>
            <a:off x="548435" y="1839367"/>
            <a:ext cx="8416051" cy="4757985"/>
            <a:chOff x="548435" y="1839367"/>
            <a:chExt cx="8416051" cy="4757985"/>
          </a:xfrm>
        </p:grpSpPr>
        <p:grpSp>
          <p:nvGrpSpPr>
            <p:cNvPr id="10" name="Gruppo 9"/>
            <p:cNvGrpSpPr/>
            <p:nvPr/>
          </p:nvGrpSpPr>
          <p:grpSpPr>
            <a:xfrm>
              <a:off x="548435" y="1839367"/>
              <a:ext cx="8113993" cy="3123171"/>
              <a:chOff x="548435" y="1839367"/>
              <a:chExt cx="8113993" cy="3123171"/>
            </a:xfrm>
          </p:grpSpPr>
          <p:grpSp>
            <p:nvGrpSpPr>
              <p:cNvPr id="7" name="Gruppo 6"/>
              <p:cNvGrpSpPr/>
              <p:nvPr/>
            </p:nvGrpSpPr>
            <p:grpSpPr>
              <a:xfrm>
                <a:off x="1331640" y="1839367"/>
                <a:ext cx="7330788" cy="3123171"/>
                <a:chOff x="1331640" y="1839367"/>
                <a:chExt cx="7330788" cy="3123171"/>
              </a:xfrm>
            </p:grpSpPr>
            <p:cxnSp>
              <p:nvCxnSpPr>
                <p:cNvPr id="14" name="Connettore 1 13"/>
                <p:cNvCxnSpPr/>
                <p:nvPr/>
              </p:nvCxnSpPr>
              <p:spPr>
                <a:xfrm>
                  <a:off x="1403650" y="4962538"/>
                  <a:ext cx="725877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uppo 14"/>
                <p:cNvGrpSpPr/>
                <p:nvPr/>
              </p:nvGrpSpPr>
              <p:grpSpPr>
                <a:xfrm>
                  <a:off x="1331640" y="1839367"/>
                  <a:ext cx="7330786" cy="2918436"/>
                  <a:chOff x="1331640" y="1839367"/>
                  <a:chExt cx="7330786" cy="2918436"/>
                </a:xfrm>
              </p:grpSpPr>
              <p:sp>
                <p:nvSpPr>
                  <p:cNvPr id="5" name="Arrotonda angolo diagonale rettangolo 4"/>
                  <p:cNvSpPr/>
                  <p:nvPr/>
                </p:nvSpPr>
                <p:spPr>
                  <a:xfrm>
                    <a:off x="1331640" y="1839367"/>
                    <a:ext cx="7330786" cy="497452"/>
                  </a:xfrm>
                  <a:prstGeom prst="round2Diag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1">
                            <a:lumMod val="75000"/>
                          </a:schemeClr>
                        </a:solidFill>
                        <a:latin typeface="Calibri" panose="020F0502020204030204" pitchFamily="34" charset="0"/>
                      </a:rPr>
                      <a:t>Le esclusioni facoltative sono disposte avendo riguardo a:</a:t>
                    </a:r>
                    <a:endParaRPr lang="it-IT" b="1" dirty="0">
                      <a:solidFill>
                        <a:schemeClr val="accent1">
                          <a:lumMod val="75000"/>
                        </a:schemeClr>
                      </a:solidFill>
                      <a:latin typeface="Calibri" panose="020F0502020204030204" pitchFamily="34" charset="0"/>
                    </a:endParaRPr>
                  </a:p>
                </p:txBody>
              </p:sp>
              <p:sp>
                <p:nvSpPr>
                  <p:cNvPr id="6" name="Rettangolo arrotondato 5"/>
                  <p:cNvSpPr/>
                  <p:nvPr/>
                </p:nvSpPr>
                <p:spPr>
                  <a:xfrm>
                    <a:off x="1403648" y="2682394"/>
                    <a:ext cx="7258777" cy="938519"/>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latin typeface="Calibri" panose="020F0502020204030204" pitchFamily="34" charset="0"/>
                      </a:rPr>
                      <a:t>Il </a:t>
                    </a:r>
                    <a:r>
                      <a:rPr lang="it-IT" sz="1600" b="1" dirty="0" smtClean="0">
                        <a:solidFill>
                          <a:schemeClr val="accent1">
                            <a:lumMod val="75000"/>
                          </a:schemeClr>
                        </a:solidFill>
                        <a:latin typeface="Calibri" panose="020F0502020204030204" pitchFamily="34" charset="0"/>
                      </a:rPr>
                      <a:t>principio</a:t>
                    </a:r>
                    <a:r>
                      <a:rPr lang="it-IT" sz="1600" dirty="0" smtClean="0">
                        <a:solidFill>
                          <a:schemeClr val="tx1"/>
                        </a:solidFill>
                        <a:latin typeface="Calibri" panose="020F0502020204030204" pitchFamily="34" charset="0"/>
                      </a:rPr>
                      <a:t> secondo cui a essere incisi dalle perdite sono prima gli </a:t>
                    </a:r>
                    <a:r>
                      <a:rPr lang="it-IT" sz="1600" b="1" dirty="0" smtClean="0">
                        <a:solidFill>
                          <a:schemeClr val="accent1">
                            <a:lumMod val="75000"/>
                          </a:schemeClr>
                        </a:solidFill>
                        <a:latin typeface="Calibri" panose="020F0502020204030204" pitchFamily="34" charset="0"/>
                      </a:rPr>
                      <a:t>azionisti</a:t>
                    </a:r>
                    <a:r>
                      <a:rPr lang="it-IT" sz="1600" dirty="0" smtClean="0">
                        <a:solidFill>
                          <a:schemeClr val="tx1"/>
                        </a:solidFill>
                        <a:latin typeface="Calibri" panose="020F0502020204030204" pitchFamily="34" charset="0"/>
                      </a:rPr>
                      <a:t> e successivamente i </a:t>
                    </a:r>
                    <a:r>
                      <a:rPr lang="it-IT" sz="1600" b="1" dirty="0" smtClean="0">
                        <a:solidFill>
                          <a:schemeClr val="accent1">
                            <a:lumMod val="75000"/>
                          </a:schemeClr>
                        </a:solidFill>
                        <a:latin typeface="Calibri" panose="020F0502020204030204" pitchFamily="34" charset="0"/>
                      </a:rPr>
                      <a:t>creditori</a:t>
                    </a:r>
                    <a:r>
                      <a:rPr lang="it-IT" sz="1600" dirty="0" smtClean="0">
                        <a:solidFill>
                          <a:schemeClr val="tx1"/>
                        </a:solidFill>
                        <a:latin typeface="Calibri" panose="020F0502020204030204" pitchFamily="34" charset="0"/>
                      </a:rPr>
                      <a:t>, secondo il rispettivo ordine di priorità applicabile in sede concorsuale</a:t>
                    </a:r>
                    <a:endParaRPr lang="it-IT" sz="1600" dirty="0">
                      <a:solidFill>
                        <a:schemeClr val="tx1"/>
                      </a:solidFill>
                      <a:latin typeface="Calibri" panose="020F0502020204030204" pitchFamily="34" charset="0"/>
                    </a:endParaRPr>
                  </a:p>
                </p:txBody>
              </p:sp>
              <p:cxnSp>
                <p:nvCxnSpPr>
                  <p:cNvPr id="8" name="Connettore 1 7"/>
                  <p:cNvCxnSpPr/>
                  <p:nvPr/>
                </p:nvCxnSpPr>
                <p:spPr>
                  <a:xfrm>
                    <a:off x="1403648" y="2516266"/>
                    <a:ext cx="725877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ttangolo arrotondato 8"/>
                  <p:cNvSpPr/>
                  <p:nvPr/>
                </p:nvSpPr>
                <p:spPr>
                  <a:xfrm>
                    <a:off x="1403649" y="3704535"/>
                    <a:ext cx="7258776" cy="1053268"/>
                  </a:xfrm>
                  <a:prstGeom prst="roundRect">
                    <a:avLst/>
                  </a:prstGeom>
                  <a:solidFill>
                    <a:schemeClr val="accent3">
                      <a:lumMod val="20000"/>
                      <a:lumOff val="80000"/>
                    </a:schemeClr>
                  </a:solidFill>
                  <a:ln w="12700">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a:solidFill>
                          <a:schemeClr val="tx1"/>
                        </a:solidFill>
                        <a:latin typeface="Calibri" panose="020F0502020204030204" pitchFamily="34" charset="0"/>
                      </a:rPr>
                      <a:t>La </a:t>
                    </a:r>
                    <a:r>
                      <a:rPr lang="it-IT" sz="1600" b="1" dirty="0">
                        <a:solidFill>
                          <a:schemeClr val="accent1">
                            <a:lumMod val="75000"/>
                          </a:schemeClr>
                        </a:solidFill>
                        <a:latin typeface="Calibri" panose="020F0502020204030204" pitchFamily="34" charset="0"/>
                      </a:rPr>
                      <a:t>capacità</a:t>
                    </a:r>
                    <a:r>
                      <a:rPr lang="it-IT" sz="1600" dirty="0">
                        <a:solidFill>
                          <a:schemeClr val="tx1"/>
                        </a:solidFill>
                        <a:latin typeface="Calibri" panose="020F0502020204030204" pitchFamily="34" charset="0"/>
                      </a:rPr>
                      <a:t> di assorbimento delle perdite della banca in risoluzione che ne </a:t>
                    </a:r>
                    <a:r>
                      <a:rPr lang="it-IT" sz="1600" dirty="0" smtClean="0">
                        <a:solidFill>
                          <a:schemeClr val="tx1"/>
                        </a:solidFill>
                        <a:latin typeface="Calibri" panose="020F0502020204030204" pitchFamily="34" charset="0"/>
                      </a:rPr>
                      <a:t>risulterebbe, la </a:t>
                    </a:r>
                    <a:r>
                      <a:rPr lang="it-IT" sz="1600" b="1" dirty="0">
                        <a:solidFill>
                          <a:schemeClr val="accent1">
                            <a:lumMod val="75000"/>
                          </a:schemeClr>
                        </a:solidFill>
                        <a:latin typeface="Calibri" panose="020F0502020204030204" pitchFamily="34" charset="0"/>
                      </a:rPr>
                      <a:t>necessità</a:t>
                    </a:r>
                    <a:r>
                      <a:rPr lang="it-IT" sz="1600" dirty="0">
                        <a:solidFill>
                          <a:schemeClr val="tx1"/>
                        </a:solidFill>
                        <a:latin typeface="Calibri" panose="020F0502020204030204" pitchFamily="34" charset="0"/>
                      </a:rPr>
                      <a:t> di mantenere risorse adeguate per il finanziamento di altre procedure di </a:t>
                    </a:r>
                    <a:r>
                      <a:rPr lang="it-IT" sz="1600" dirty="0" smtClean="0">
                        <a:solidFill>
                          <a:schemeClr val="tx1"/>
                        </a:solidFill>
                        <a:latin typeface="Calibri" panose="020F0502020204030204" pitchFamily="34" charset="0"/>
                      </a:rPr>
                      <a:t>risoluzione e la </a:t>
                    </a:r>
                    <a:r>
                      <a:rPr lang="it-IT" sz="1600" b="1" dirty="0">
                        <a:solidFill>
                          <a:schemeClr val="accent1">
                            <a:lumMod val="75000"/>
                          </a:schemeClr>
                        </a:solidFill>
                        <a:latin typeface="Calibri" panose="020F0502020204030204" pitchFamily="34" charset="0"/>
                      </a:rPr>
                      <a:t>natura</a:t>
                    </a:r>
                    <a:r>
                      <a:rPr lang="it-IT" sz="1600" dirty="0">
                        <a:solidFill>
                          <a:schemeClr val="tx1"/>
                        </a:solidFill>
                        <a:latin typeface="Calibri" panose="020F0502020204030204" pitchFamily="34" charset="0"/>
                      </a:rPr>
                      <a:t> dei titolari delle passività, ivi inclusi i titolari dei </a:t>
                    </a:r>
                    <a:r>
                      <a:rPr lang="it-IT" sz="1600" dirty="0" smtClean="0">
                        <a:solidFill>
                          <a:schemeClr val="tx1"/>
                        </a:solidFill>
                        <a:latin typeface="Calibri" panose="020F0502020204030204" pitchFamily="34" charset="0"/>
                      </a:rPr>
                      <a:t>depositi</a:t>
                    </a:r>
                    <a:endParaRPr lang="it-IT" sz="1600" dirty="0">
                      <a:solidFill>
                        <a:schemeClr val="tx1"/>
                      </a:solidFill>
                      <a:latin typeface="Calibri" panose="020F0502020204030204" pitchFamily="34" charset="0"/>
                    </a:endParaRPr>
                  </a:p>
                </p:txBody>
              </p:sp>
            </p:grpSp>
          </p:grpSp>
          <p:sp>
            <p:nvSpPr>
              <p:cNvPr id="17" name="Rectangle 21"/>
              <p:cNvSpPr>
                <a:spLocks noChangeArrowheads="1"/>
              </p:cNvSpPr>
              <p:nvPr>
                <p:custDataLst>
                  <p:tags r:id="rId1"/>
                </p:custDataLst>
              </p:nvPr>
            </p:nvSpPr>
            <p:spPr bwMode="auto">
              <a:xfrm>
                <a:off x="548435" y="2082745"/>
                <a:ext cx="936104" cy="354498"/>
              </a:xfrm>
              <a:prstGeom prst="rect">
                <a:avLst/>
              </a:prstGeom>
              <a:solidFill>
                <a:schemeClr val="bg1"/>
              </a:solidFill>
              <a:ln w="22225" algn="ctr">
                <a:solidFill>
                  <a:schemeClr val="accent3">
                    <a:lumMod val="75000"/>
                  </a:schemeClr>
                </a:solidFill>
                <a:prstDash val="dash"/>
                <a:miter lim="800000"/>
                <a:headEnd/>
                <a:tailEnd/>
              </a:ln>
              <a:effectLst>
                <a:outerShdw blurRad="50800" dist="38100" dir="2700000" algn="tl" rotWithShape="0">
                  <a:prstClr val="black">
                    <a:alpha val="40000"/>
                  </a:prstClr>
                </a:outerShdw>
              </a:effectLst>
              <a:extLst/>
            </p:spPr>
            <p:txBody>
              <a:bodyPr wrap="none" anchor="ctr"/>
              <a:lstStyle/>
              <a:p>
                <a:pPr marL="85725" algn="ctr" eaLnBrk="0" hangingPunct="0">
                  <a:defRPr/>
                </a:pPr>
                <a:r>
                  <a:rPr lang="it-IT" sz="1600" dirty="0" smtClean="0">
                    <a:solidFill>
                      <a:srgbClr val="C00000"/>
                    </a:solidFill>
                    <a:latin typeface="Calibri" panose="020F0502020204030204" pitchFamily="34" charset="0"/>
                  </a:rPr>
                  <a:t>Art. 49</a:t>
                </a:r>
                <a:endParaRPr lang="it-IT" sz="1600" i="1" dirty="0" smtClean="0">
                  <a:solidFill>
                    <a:prstClr val="black"/>
                  </a:solidFill>
                  <a:latin typeface="Calibri" panose="020F0502020204030204" pitchFamily="34" charset="0"/>
                </a:endParaRPr>
              </a:p>
            </p:txBody>
          </p:sp>
        </p:grpSp>
        <p:sp>
          <p:nvSpPr>
            <p:cNvPr id="18" name="Rettangolo arrotondato 17"/>
            <p:cNvSpPr/>
            <p:nvPr/>
          </p:nvSpPr>
          <p:spPr>
            <a:xfrm>
              <a:off x="611559" y="5157192"/>
              <a:ext cx="8352927" cy="1440160"/>
            </a:xfrm>
            <a:prstGeom prst="roundRect">
              <a:avLst/>
            </a:prstGeom>
            <a:solidFill>
              <a:schemeClr val="accent2">
                <a:lumMod val="20000"/>
                <a:lumOff val="80000"/>
              </a:schemeClr>
            </a:solidFill>
            <a:ln w="19050">
              <a:solidFill>
                <a:schemeClr val="accent3">
                  <a:lumMod val="50000"/>
                </a:schemeClr>
              </a:solidFill>
              <a:prstDash val="sysDash"/>
            </a:ln>
            <a:effectLst>
              <a:glow rad="635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smtClean="0">
                  <a:solidFill>
                    <a:schemeClr val="tx1"/>
                  </a:solidFill>
                  <a:latin typeface="Calibri" panose="020F0502020204030204" pitchFamily="34" charset="0"/>
                </a:rPr>
                <a:t>Le </a:t>
              </a:r>
              <a:r>
                <a:rPr lang="it-IT" sz="1600" b="1" dirty="0" smtClean="0">
                  <a:solidFill>
                    <a:srgbClr val="C00000"/>
                  </a:solidFill>
                  <a:latin typeface="Calibri" panose="020F0502020204030204" pitchFamily="34" charset="0"/>
                </a:rPr>
                <a:t>perdite</a:t>
              </a:r>
              <a:r>
                <a:rPr lang="it-IT" sz="1600" dirty="0" smtClean="0">
                  <a:solidFill>
                    <a:schemeClr val="tx1"/>
                  </a:solidFill>
                  <a:latin typeface="Calibri" panose="020F0502020204030204" pitchFamily="34" charset="0"/>
                </a:rPr>
                <a:t> che le passività escluse avrebbero dovute assorbire sono </a:t>
              </a:r>
              <a:r>
                <a:rPr lang="it-IT" sz="1600" b="1" dirty="0" smtClean="0">
                  <a:solidFill>
                    <a:srgbClr val="C00000"/>
                  </a:solidFill>
                  <a:latin typeface="Calibri" panose="020F0502020204030204" pitchFamily="34" charset="0"/>
                </a:rPr>
                <a:t>trasferite</a:t>
              </a:r>
              <a:r>
                <a:rPr lang="it-IT" sz="1600" dirty="0" smtClean="0">
                  <a:solidFill>
                    <a:schemeClr val="tx1"/>
                  </a:solidFill>
                  <a:latin typeface="Calibri" panose="020F0502020204030204" pitchFamily="34" charset="0"/>
                </a:rPr>
                <a:t>, alternativamente o congiuntamente: i) sui titolari delle altre passività soggette a bail-in mediante la loro riduzione o conversione in capitale, fatto salvo il </a:t>
              </a:r>
              <a:r>
                <a:rPr lang="it-IT" sz="1600" i="1" dirty="0" smtClean="0">
                  <a:solidFill>
                    <a:schemeClr val="tx1"/>
                  </a:solidFill>
                  <a:latin typeface="Calibri" panose="020F0502020204030204" pitchFamily="34" charset="0"/>
                </a:rPr>
                <a:t>no-</a:t>
              </a:r>
              <a:r>
                <a:rPr lang="it-IT" sz="1600" i="1" dirty="0" err="1" smtClean="0">
                  <a:solidFill>
                    <a:schemeClr val="tx1"/>
                  </a:solidFill>
                  <a:latin typeface="Calibri" panose="020F0502020204030204" pitchFamily="34" charset="0"/>
                </a:rPr>
                <a:t>worse</a:t>
              </a:r>
              <a:r>
                <a:rPr lang="it-IT" sz="1600" i="1" dirty="0" smtClean="0">
                  <a:solidFill>
                    <a:schemeClr val="tx1"/>
                  </a:solidFill>
                  <a:latin typeface="Calibri" panose="020F0502020204030204" pitchFamily="34" charset="0"/>
                </a:rPr>
                <a:t>-off</a:t>
              </a:r>
              <a:r>
                <a:rPr lang="it-IT" sz="1600" dirty="0" smtClean="0">
                  <a:solidFill>
                    <a:schemeClr val="tx1"/>
                  </a:solidFill>
                  <a:latin typeface="Calibri" panose="020F0502020204030204" pitchFamily="34" charset="0"/>
                </a:rPr>
                <a:t>; ii) sul fondo di risoluzione, che effettua conferimenti al capitale della banca in misura almeno sufficienti a portare a zero il patrimonio netto o a ripristinare il coefficiente di capitale primario di classe 1 </a:t>
              </a:r>
              <a:endParaRPr lang="it-IT" sz="160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994958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390443" y="716924"/>
            <a:ext cx="7498080" cy="1143000"/>
          </a:xfrm>
        </p:spPr>
        <p:txBody>
          <a:bodyPr>
            <a:normAutofit/>
          </a:bodyPr>
          <a:lstStyle/>
          <a:p>
            <a:r>
              <a:rPr lang="it-IT" i="1" dirty="0" smtClean="0"/>
              <a:t>La capacità di assorbimento delle perdite</a:t>
            </a:r>
            <a:br>
              <a:rPr lang="it-IT" i="1" dirty="0" smtClean="0"/>
            </a:br>
            <a:r>
              <a:rPr lang="it-IT" i="1" dirty="0" smtClean="0"/>
              <a:t>Minimum </a:t>
            </a:r>
            <a:r>
              <a:rPr lang="it-IT" i="1" dirty="0" err="1"/>
              <a:t>requirement</a:t>
            </a:r>
            <a:r>
              <a:rPr lang="it-IT" i="1" dirty="0"/>
              <a:t> of </a:t>
            </a:r>
            <a:r>
              <a:rPr lang="it-IT" i="1" dirty="0" err="1"/>
              <a:t>own</a:t>
            </a:r>
            <a:r>
              <a:rPr lang="it-IT" i="1" dirty="0"/>
              <a:t> funds and </a:t>
            </a:r>
            <a:r>
              <a:rPr lang="it-IT" i="1" dirty="0" err="1"/>
              <a:t>eligible</a:t>
            </a:r>
            <a:r>
              <a:rPr lang="it-IT" i="1" dirty="0"/>
              <a:t> </a:t>
            </a:r>
            <a:r>
              <a:rPr lang="it-IT" i="1" dirty="0" err="1" smtClean="0"/>
              <a:t>liabilities</a:t>
            </a:r>
            <a:r>
              <a:rPr lang="it-IT" i="1" dirty="0" smtClean="0"/>
              <a:t> </a:t>
            </a:r>
            <a:r>
              <a:rPr lang="it-IT" dirty="0" smtClean="0"/>
              <a:t>(MREL)</a:t>
            </a:r>
            <a:endParaRPr lang="it-IT" dirty="0"/>
          </a:p>
        </p:txBody>
      </p:sp>
      <p:sp>
        <p:nvSpPr>
          <p:cNvPr id="2" name="Segnaposto numero diapositiva 1"/>
          <p:cNvSpPr>
            <a:spLocks noGrp="1"/>
          </p:cNvSpPr>
          <p:nvPr>
            <p:ph type="sldNum" sz="quarter" idx="12"/>
          </p:nvPr>
        </p:nvSpPr>
        <p:spPr/>
        <p:txBody>
          <a:bodyPr/>
          <a:lstStyle/>
          <a:p>
            <a:fld id="{78F901CF-713E-43DF-885E-EB481889573F}" type="slidenum">
              <a:rPr lang="it-IT" smtClean="0"/>
              <a:t>45</a:t>
            </a:fld>
            <a:endParaRPr lang="it-IT"/>
          </a:p>
        </p:txBody>
      </p:sp>
      <p:sp>
        <p:nvSpPr>
          <p:cNvPr id="7" name="Segnaposto contenuto 3"/>
          <p:cNvSpPr txBox="1">
            <a:spLocks/>
          </p:cNvSpPr>
          <p:nvPr/>
        </p:nvSpPr>
        <p:spPr>
          <a:xfrm>
            <a:off x="869999" y="1824987"/>
            <a:ext cx="8064896" cy="4680520"/>
          </a:xfrm>
          <a:prstGeom prst="rect">
            <a:avLst/>
          </a:prstGeom>
          <a:solidFill>
            <a:schemeClr val="accent3">
              <a:lumMod val="20000"/>
              <a:lumOff val="80000"/>
            </a:schemeClr>
          </a:solidFill>
          <a:ln w="19050">
            <a:solidFill>
              <a:schemeClr val="accent3">
                <a:lumMod val="50000"/>
              </a:schemeClr>
            </a:solidFill>
          </a:ln>
          <a:effectLst>
            <a:outerShdw blurRad="50800" dist="38100" dir="2700000" algn="tl" rotWithShape="0">
              <a:prstClr val="black">
                <a:alpha val="40000"/>
              </a:prstClr>
            </a:outerShdw>
          </a:effec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None/>
              <a:defRPr/>
            </a:pPr>
            <a:endParaRPr lang="it-IT" sz="300" b="0" dirty="0" smtClean="0">
              <a:latin typeface="Calibri" panose="020F0502020204030204" pitchFamily="34" charset="0"/>
            </a:endParaRPr>
          </a:p>
          <a:p>
            <a:pPr algn="just">
              <a:spcBef>
                <a:spcPts val="600"/>
              </a:spcBef>
              <a:defRPr/>
            </a:pPr>
            <a:r>
              <a:rPr lang="it-IT" sz="1800" b="0" dirty="0" smtClean="0">
                <a:latin typeface="Calibri" panose="020F0502020204030204" pitchFamily="34" charset="0"/>
              </a:rPr>
              <a:t>Le banche devono, in ogni momento, </a:t>
            </a:r>
            <a:r>
              <a:rPr lang="it-IT" sz="1800" b="1" dirty="0" smtClean="0">
                <a:latin typeface="Calibri" panose="020F0502020204030204" pitchFamily="34" charset="0"/>
              </a:rPr>
              <a:t>rispettare un requisito minimo</a:t>
            </a:r>
            <a:r>
              <a:rPr lang="it-IT" sz="1800" b="0" dirty="0" smtClean="0">
                <a:latin typeface="Calibri" panose="020F0502020204030204" pitchFamily="34" charset="0"/>
              </a:rPr>
              <a:t>, espresso come: rapporto tra l’ammontare di passività assoggettabili e fondi propri rispetto al totale delle passività incluso il capitale.</a:t>
            </a:r>
            <a:endParaRPr lang="it-IT" sz="1800" b="0" dirty="0">
              <a:latin typeface="Calibri" panose="020F0502020204030204" pitchFamily="34" charset="0"/>
            </a:endParaRPr>
          </a:p>
          <a:p>
            <a:pPr algn="just">
              <a:spcBef>
                <a:spcPts val="600"/>
              </a:spcBef>
              <a:defRPr/>
            </a:pPr>
            <a:r>
              <a:rPr lang="it-IT" sz="1800" b="0" dirty="0" smtClean="0">
                <a:latin typeface="Calibri" panose="020F0502020204030204" pitchFamily="34" charset="0"/>
              </a:rPr>
              <a:t>l’</a:t>
            </a:r>
            <a:r>
              <a:rPr lang="it-IT" sz="1800" b="1" dirty="0" smtClean="0">
                <a:latin typeface="Calibri" panose="020F0502020204030204" pitchFamily="34" charset="0"/>
              </a:rPr>
              <a:t>EBA</a:t>
            </a:r>
            <a:r>
              <a:rPr lang="it-IT" sz="1800" b="0" dirty="0" smtClean="0">
                <a:latin typeface="Calibri" panose="020F0502020204030204" pitchFamily="34" charset="0"/>
              </a:rPr>
              <a:t> definisce gli </a:t>
            </a:r>
            <a:r>
              <a:rPr lang="it-IT" sz="1800" b="1" dirty="0">
                <a:latin typeface="Calibri" panose="020F0502020204030204" pitchFamily="34" charset="0"/>
              </a:rPr>
              <a:t>standard tecnici </a:t>
            </a:r>
            <a:r>
              <a:rPr lang="it-IT" sz="1800" b="0" dirty="0">
                <a:latin typeface="Calibri" panose="020F0502020204030204" pitchFamily="34" charset="0"/>
              </a:rPr>
              <a:t>per specificare il criterio di </a:t>
            </a:r>
            <a:r>
              <a:rPr lang="it-IT" sz="1800" b="0" dirty="0" smtClean="0">
                <a:latin typeface="Calibri" panose="020F0502020204030204" pitchFamily="34" charset="0"/>
              </a:rPr>
              <a:t>valutazione per determinare, </a:t>
            </a:r>
            <a:r>
              <a:rPr lang="it-IT" sz="1800" b="0" dirty="0">
                <a:latin typeface="Calibri" panose="020F0502020204030204" pitchFamily="34" charset="0"/>
              </a:rPr>
              <a:t>per ciascuna </a:t>
            </a:r>
            <a:r>
              <a:rPr lang="it-IT" sz="1800" b="0" dirty="0" smtClean="0">
                <a:latin typeface="Calibri" panose="020F0502020204030204" pitchFamily="34" charset="0"/>
              </a:rPr>
              <a:t>banca, </a:t>
            </a:r>
            <a:r>
              <a:rPr lang="it-IT" sz="1800" b="0" dirty="0">
                <a:latin typeface="Calibri" panose="020F0502020204030204" pitchFamily="34" charset="0"/>
              </a:rPr>
              <a:t>un requisito minimo di capitale e passività assoggettabili, inclusi i debiti subordinati e i debiti non garantiti con una durata residua inferiore a 12 </a:t>
            </a:r>
            <a:r>
              <a:rPr lang="it-IT" sz="1800" b="0" dirty="0" smtClean="0">
                <a:latin typeface="Calibri" panose="020F0502020204030204" pitchFamily="34" charset="0"/>
              </a:rPr>
              <a:t>mesi assoggettabili al</a:t>
            </a:r>
            <a:r>
              <a:rPr lang="it-IT" sz="1800" b="0" i="1" dirty="0" smtClean="0">
                <a:latin typeface="Calibri" panose="020F0502020204030204" pitchFamily="34" charset="0"/>
              </a:rPr>
              <a:t> </a:t>
            </a:r>
            <a:r>
              <a:rPr lang="it-IT" sz="1800" b="0" i="1" dirty="0" err="1" smtClean="0">
                <a:latin typeface="Calibri" panose="020F0502020204030204" pitchFamily="34" charset="0"/>
              </a:rPr>
              <a:t>bail</a:t>
            </a:r>
            <a:r>
              <a:rPr lang="it-IT" sz="1800" b="0" i="1" dirty="0" smtClean="0">
                <a:latin typeface="Calibri" panose="020F0502020204030204" pitchFamily="34" charset="0"/>
              </a:rPr>
              <a:t>-in</a:t>
            </a:r>
            <a:r>
              <a:rPr lang="it-IT" sz="1800" b="0" dirty="0" smtClean="0">
                <a:latin typeface="Calibri" panose="020F0502020204030204" pitchFamily="34" charset="0"/>
              </a:rPr>
              <a:t> e quelli qualificabili come capitale in base al CRR;</a:t>
            </a:r>
          </a:p>
          <a:p>
            <a:pPr algn="just">
              <a:spcBef>
                <a:spcPts val="600"/>
              </a:spcBef>
              <a:defRPr/>
            </a:pPr>
            <a:r>
              <a:rPr lang="it-IT" sz="1800" b="0" dirty="0" smtClean="0">
                <a:latin typeface="Calibri" panose="020F0502020204030204" pitchFamily="34" charset="0"/>
              </a:rPr>
              <a:t>gli stati membri possono definire </a:t>
            </a:r>
            <a:r>
              <a:rPr lang="it-IT" sz="1800" b="1" dirty="0" smtClean="0">
                <a:latin typeface="Calibri" panose="020F0502020204030204" pitchFamily="34" charset="0"/>
              </a:rPr>
              <a:t>criteri aggiuntivi </a:t>
            </a:r>
            <a:r>
              <a:rPr lang="it-IT" sz="1800" b="0" dirty="0" smtClean="0">
                <a:latin typeface="Calibri" panose="020F0502020204030204" pitchFamily="34" charset="0"/>
              </a:rPr>
              <a:t>per la determinazione del requisito;</a:t>
            </a:r>
          </a:p>
          <a:p>
            <a:pPr algn="just">
              <a:spcBef>
                <a:spcPts val="600"/>
              </a:spcBef>
              <a:defRPr/>
            </a:pPr>
            <a:r>
              <a:rPr lang="it-IT" sz="1800" dirty="0" smtClean="0">
                <a:latin typeface="Calibri" panose="020F0502020204030204" pitchFamily="34" charset="0"/>
              </a:rPr>
              <a:t>il </a:t>
            </a:r>
            <a:r>
              <a:rPr lang="it-IT" sz="1800" dirty="0">
                <a:latin typeface="Calibri" panose="020F0502020204030204" pitchFamily="34" charset="0"/>
              </a:rPr>
              <a:t>requisito minimo </a:t>
            </a:r>
            <a:r>
              <a:rPr lang="it-IT" sz="1800" dirty="0" smtClean="0">
                <a:latin typeface="Calibri" panose="020F0502020204030204" pitchFamily="34" charset="0"/>
              </a:rPr>
              <a:t>è determinato </a:t>
            </a:r>
            <a:r>
              <a:rPr lang="it-IT" sz="1800" b="1" dirty="0">
                <a:latin typeface="Calibri" panose="020F0502020204030204" pitchFamily="34" charset="0"/>
              </a:rPr>
              <a:t>per ciascuna banca </a:t>
            </a:r>
            <a:r>
              <a:rPr lang="it-IT" sz="1800" dirty="0">
                <a:latin typeface="Calibri" panose="020F0502020204030204" pitchFamily="34" charset="0"/>
              </a:rPr>
              <a:t>dall’autorità di risoluzione, in consultazione con la vigilanza, tenendo in considerazione specifici </a:t>
            </a:r>
            <a:r>
              <a:rPr lang="it-IT" sz="1800" dirty="0" smtClean="0">
                <a:latin typeface="Calibri" panose="020F0502020204030204" pitchFamily="34" charset="0"/>
              </a:rPr>
              <a:t>criteri;</a:t>
            </a:r>
          </a:p>
          <a:p>
            <a:pPr algn="just">
              <a:spcBef>
                <a:spcPts val="600"/>
              </a:spcBef>
              <a:defRPr/>
            </a:pPr>
            <a:r>
              <a:rPr lang="it-IT" sz="1800" dirty="0" smtClean="0">
                <a:latin typeface="Calibri" panose="020F0502020204030204" pitchFamily="34" charset="0"/>
              </a:rPr>
              <a:t>il requisito si applica a livello </a:t>
            </a:r>
            <a:r>
              <a:rPr lang="it-IT" sz="1800" b="1" dirty="0" smtClean="0">
                <a:latin typeface="Calibri" panose="020F0502020204030204" pitchFamily="34" charset="0"/>
              </a:rPr>
              <a:t>individuale e consolidato </a:t>
            </a:r>
            <a:r>
              <a:rPr lang="it-IT" sz="1800" dirty="0" smtClean="0">
                <a:latin typeface="Calibri" panose="020F0502020204030204" pitchFamily="34" charset="0"/>
              </a:rPr>
              <a:t>(nel qual caso è determinato dall’autorità di risoluzione di gruppo).</a:t>
            </a:r>
            <a:r>
              <a:rPr lang="it-IT" sz="1800" b="0" dirty="0" smtClean="0">
                <a:latin typeface="Calibri" panose="020F0502020204030204" pitchFamily="34" charset="0"/>
              </a:rPr>
              <a:t>            </a:t>
            </a:r>
            <a:endParaRPr lang="it-IT" sz="1800" b="0" dirty="0">
              <a:latin typeface="Calibri" panose="020F0502020204030204" pitchFamily="34" charset="0"/>
            </a:endParaRPr>
          </a:p>
        </p:txBody>
      </p:sp>
    </p:spTree>
    <p:extLst>
      <p:ext uri="{BB962C8B-B14F-4D97-AF65-F5344CB8AC3E}">
        <p14:creationId xmlns:p14="http://schemas.microsoft.com/office/powerpoint/2010/main" val="3220003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fondo di risoluzione nella BRRD</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46</a:t>
            </a:fld>
            <a:endParaRPr lang="it-IT">
              <a:solidFill>
                <a:srgbClr val="9FB8CD">
                  <a:shade val="50000"/>
                  <a:satMod val="200000"/>
                </a:srgbClr>
              </a:solidFill>
            </a:endParaRPr>
          </a:p>
        </p:txBody>
      </p:sp>
      <p:grpSp>
        <p:nvGrpSpPr>
          <p:cNvPr id="9" name="Gruppo 8"/>
          <p:cNvGrpSpPr/>
          <p:nvPr/>
        </p:nvGrpSpPr>
        <p:grpSpPr>
          <a:xfrm>
            <a:off x="-288711" y="1556792"/>
            <a:ext cx="9309646" cy="5103684"/>
            <a:chOff x="-345156" y="1624526"/>
            <a:chExt cx="9309646" cy="5103684"/>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56" y="1875984"/>
              <a:ext cx="5544616" cy="3778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rrotonda angolo diagonale rettangolo 4"/>
            <p:cNvSpPr/>
            <p:nvPr/>
          </p:nvSpPr>
          <p:spPr>
            <a:xfrm>
              <a:off x="5019611" y="1624526"/>
              <a:ext cx="3672407" cy="2455369"/>
            </a:xfrm>
            <a:prstGeom prst="round2Diag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defTabSz="1400175" eaLnBrk="0" hangingPunct="0">
                <a:spcBef>
                  <a:spcPts val="0"/>
                </a:spcBef>
                <a:defRPr/>
              </a:pPr>
              <a:r>
                <a:rPr lang="it-IT" b="1" u="sng" dirty="0" smtClean="0">
                  <a:solidFill>
                    <a:srgbClr val="C00000"/>
                  </a:solidFill>
                  <a:latin typeface="Calibri" panose="020F0502020204030204" pitchFamily="34" charset="0"/>
                </a:rPr>
                <a:t>per </a:t>
              </a:r>
              <a:r>
                <a:rPr lang="it-IT" b="1" u="sng" dirty="0">
                  <a:solidFill>
                    <a:srgbClr val="C00000"/>
                  </a:solidFill>
                  <a:latin typeface="Calibri" panose="020F0502020204030204" pitchFamily="34" charset="0"/>
                </a:rPr>
                <a:t>ciascuna banca</a:t>
              </a:r>
              <a:r>
                <a:rPr lang="it-IT" b="1" dirty="0">
                  <a:solidFill>
                    <a:schemeClr val="accent1">
                      <a:lumMod val="75000"/>
                    </a:schemeClr>
                  </a:solidFill>
                  <a:latin typeface="Calibri" panose="020F0502020204030204" pitchFamily="34" charset="0"/>
                </a:rPr>
                <a:t>: </a:t>
              </a:r>
            </a:p>
            <a:p>
              <a:pPr marL="85725" algn="ctr" defTabSz="1400175" eaLnBrk="0" hangingPunct="0">
                <a:spcBef>
                  <a:spcPts val="0"/>
                </a:spcBef>
                <a:defRPr/>
              </a:pPr>
              <a:r>
                <a:rPr lang="it-IT" b="1" dirty="0">
                  <a:solidFill>
                    <a:schemeClr val="accent1">
                      <a:lumMod val="75000"/>
                    </a:schemeClr>
                  </a:solidFill>
                  <a:latin typeface="Calibri" panose="020F0502020204030204" pitchFamily="34" charset="0"/>
                </a:rPr>
                <a:t>rapporto tra l’ammontare delle sue </a:t>
              </a:r>
              <a:r>
                <a:rPr lang="it-IT" b="1" dirty="0" smtClean="0">
                  <a:solidFill>
                    <a:schemeClr val="accent1">
                      <a:lumMod val="75000"/>
                    </a:schemeClr>
                  </a:solidFill>
                  <a:latin typeface="Calibri" panose="020F0502020204030204" pitchFamily="34" charset="0"/>
                </a:rPr>
                <a:t>passività</a:t>
              </a:r>
              <a:r>
                <a:rPr lang="it-IT" b="1" dirty="0">
                  <a:solidFill>
                    <a:schemeClr val="accent1">
                      <a:lumMod val="75000"/>
                    </a:schemeClr>
                  </a:solidFill>
                  <a:latin typeface="Calibri" panose="020F0502020204030204" pitchFamily="34" charset="0"/>
                </a:rPr>
                <a:t>, al netto di fondi propri e </a:t>
              </a:r>
              <a:r>
                <a:rPr lang="it-IT" b="1" dirty="0" smtClean="0">
                  <a:solidFill>
                    <a:schemeClr val="accent1">
                      <a:lumMod val="75000"/>
                    </a:schemeClr>
                  </a:solidFill>
                  <a:latin typeface="Calibri" panose="020F0502020204030204" pitchFamily="34" charset="0"/>
                </a:rPr>
                <a:t>depositi </a:t>
              </a:r>
              <a:r>
                <a:rPr lang="it-IT" b="1" dirty="0">
                  <a:solidFill>
                    <a:schemeClr val="accent1">
                      <a:lumMod val="75000"/>
                    </a:schemeClr>
                  </a:solidFill>
                  <a:latin typeface="Calibri" panose="020F0502020204030204" pitchFamily="34" charset="0"/>
                </a:rPr>
                <a:t>garantiti, rispetto al totale </a:t>
              </a:r>
              <a:r>
                <a:rPr lang="it-IT" b="1" dirty="0" smtClean="0">
                  <a:solidFill>
                    <a:schemeClr val="accent1">
                      <a:lumMod val="75000"/>
                    </a:schemeClr>
                  </a:solidFill>
                  <a:latin typeface="Calibri" panose="020F0502020204030204" pitchFamily="34" charset="0"/>
                </a:rPr>
                <a:t>delle passività</a:t>
              </a:r>
              <a:r>
                <a:rPr lang="it-IT" b="1" dirty="0">
                  <a:solidFill>
                    <a:schemeClr val="accent1">
                      <a:lumMod val="75000"/>
                    </a:schemeClr>
                  </a:solidFill>
                  <a:latin typeface="Calibri" panose="020F0502020204030204" pitchFamily="34" charset="0"/>
                </a:rPr>
                <a:t>, al netto di fondi </a:t>
              </a:r>
              <a:r>
                <a:rPr lang="it-IT" b="1" dirty="0" smtClean="0">
                  <a:solidFill>
                    <a:schemeClr val="accent1">
                      <a:lumMod val="75000"/>
                    </a:schemeClr>
                  </a:solidFill>
                  <a:latin typeface="Calibri" panose="020F0502020204030204" pitchFamily="34" charset="0"/>
                </a:rPr>
                <a:t>propri </a:t>
              </a:r>
              <a:r>
                <a:rPr lang="it-IT" b="1" dirty="0">
                  <a:solidFill>
                    <a:schemeClr val="accent1">
                      <a:lumMod val="75000"/>
                    </a:schemeClr>
                  </a:solidFill>
                  <a:latin typeface="Calibri" panose="020F0502020204030204" pitchFamily="34" charset="0"/>
                </a:rPr>
                <a:t>e depositi garantiti, di </a:t>
              </a:r>
              <a:r>
                <a:rPr lang="it-IT" b="1" u="sng" dirty="0">
                  <a:solidFill>
                    <a:schemeClr val="accent1">
                      <a:lumMod val="75000"/>
                    </a:schemeClr>
                  </a:solidFill>
                  <a:latin typeface="Calibri" panose="020F0502020204030204" pitchFamily="34" charset="0"/>
                </a:rPr>
                <a:t>tutte </a:t>
              </a:r>
              <a:r>
                <a:rPr lang="it-IT" b="1" u="sng" dirty="0" smtClean="0">
                  <a:solidFill>
                    <a:schemeClr val="accent1">
                      <a:lumMod val="75000"/>
                    </a:schemeClr>
                  </a:solidFill>
                  <a:latin typeface="Calibri" panose="020F0502020204030204" pitchFamily="34" charset="0"/>
                </a:rPr>
                <a:t>le banche </a:t>
              </a:r>
              <a:r>
                <a:rPr lang="it-IT" b="1" u="sng" dirty="0">
                  <a:solidFill>
                    <a:schemeClr val="accent1">
                      <a:lumMod val="75000"/>
                    </a:schemeClr>
                  </a:solidFill>
                  <a:latin typeface="Calibri" panose="020F0502020204030204" pitchFamily="34" charset="0"/>
                </a:rPr>
                <a:t>autorizzate nel paese</a:t>
              </a:r>
              <a:r>
                <a:rPr lang="it-IT" b="1" dirty="0">
                  <a:solidFill>
                    <a:schemeClr val="accent1">
                      <a:lumMod val="75000"/>
                    </a:schemeClr>
                  </a:solidFill>
                  <a:latin typeface="Calibri" panose="020F0502020204030204" pitchFamily="34" charset="0"/>
                </a:rPr>
                <a:t> </a:t>
              </a:r>
            </a:p>
          </p:txBody>
        </p:sp>
        <p:sp>
          <p:nvSpPr>
            <p:cNvPr id="7" name="Rettangolo arrotondato 6"/>
            <p:cNvSpPr/>
            <p:nvPr/>
          </p:nvSpPr>
          <p:spPr>
            <a:xfrm>
              <a:off x="3703629" y="3040092"/>
              <a:ext cx="1504499" cy="405857"/>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smtClean="0">
                  <a:solidFill>
                    <a:srgbClr val="C00000"/>
                  </a:solidFill>
                  <a:latin typeface="Calibri" panose="020F0502020204030204" pitchFamily="34" charset="0"/>
                </a:rPr>
                <a:t>Contribuzioni</a:t>
              </a:r>
              <a:endParaRPr lang="it-IT" sz="1600" b="1" dirty="0">
                <a:solidFill>
                  <a:schemeClr val="accent1">
                    <a:lumMod val="75000"/>
                  </a:schemeClr>
                </a:solidFill>
                <a:latin typeface="Calibri" panose="020F0502020204030204" pitchFamily="34" charset="0"/>
              </a:endParaRPr>
            </a:p>
          </p:txBody>
        </p:sp>
        <p:sp>
          <p:nvSpPr>
            <p:cNvPr id="10" name="CasellaDiTesto 9"/>
            <p:cNvSpPr txBox="1"/>
            <p:nvPr/>
          </p:nvSpPr>
          <p:spPr>
            <a:xfrm>
              <a:off x="4228517" y="4369378"/>
              <a:ext cx="4735972" cy="784830"/>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schemeClr val="accent3">
                  <a:alpha val="40000"/>
                </a:schemeClr>
              </a:outerShdw>
            </a:effectLst>
          </p:spPr>
          <p:txBody>
            <a:bodyPr wrap="square" rtlCol="0">
              <a:spAutoFit/>
            </a:bodyPr>
            <a:lstStyle/>
            <a:p>
              <a:pPr algn="ctr">
                <a:spcBef>
                  <a:spcPts val="600"/>
                </a:spcBef>
                <a:defRPr/>
              </a:pPr>
              <a:r>
                <a:rPr lang="it-IT" sz="1500" dirty="0" smtClean="0">
                  <a:latin typeface="Calibri" panose="020F0502020204030204" pitchFamily="34" charset="0"/>
                </a:rPr>
                <a:t>Contribuzioni annuali </a:t>
              </a:r>
              <a:r>
                <a:rPr lang="it-IT" sz="1500" u="sng" dirty="0">
                  <a:latin typeface="Calibri" panose="020F0502020204030204" pitchFamily="34" charset="0"/>
                </a:rPr>
                <a:t>ex-ante</a:t>
              </a:r>
              <a:r>
                <a:rPr lang="it-IT" sz="1500" dirty="0">
                  <a:latin typeface="Calibri" panose="020F0502020204030204" pitchFamily="34" charset="0"/>
                </a:rPr>
                <a:t> </a:t>
              </a:r>
              <a:r>
                <a:rPr lang="it-IT" sz="1500" dirty="0" smtClean="0">
                  <a:latin typeface="Calibri" panose="020F0502020204030204" pitchFamily="34" charset="0"/>
                </a:rPr>
                <a:t>fino a un livello-obiettivo pari almeno </a:t>
              </a:r>
              <a:r>
                <a:rPr lang="it-IT" sz="1500" b="1" dirty="0">
                  <a:latin typeface="Calibri" panose="020F0502020204030204" pitchFamily="34" charset="0"/>
                </a:rPr>
                <a:t>all’1% dei </a:t>
              </a:r>
              <a:r>
                <a:rPr lang="it-IT" sz="1500" b="1" dirty="0" smtClean="0">
                  <a:latin typeface="Calibri" panose="020F0502020204030204" pitchFamily="34" charset="0"/>
                </a:rPr>
                <a:t>depositi protetti </a:t>
              </a:r>
              <a:r>
                <a:rPr lang="it-IT" sz="1500" dirty="0" smtClean="0">
                  <a:latin typeface="Calibri" panose="020F0502020204030204" pitchFamily="34" charset="0"/>
                </a:rPr>
                <a:t>totali (fino </a:t>
              </a:r>
              <a:r>
                <a:rPr lang="it-IT" sz="1500" dirty="0">
                  <a:latin typeface="Calibri" panose="020F0502020204030204" pitchFamily="34" charset="0"/>
                </a:rPr>
                <a:t>al </a:t>
              </a:r>
              <a:r>
                <a:rPr lang="it-IT" sz="1500" dirty="0" smtClean="0">
                  <a:latin typeface="Calibri" panose="020F0502020204030204" pitchFamily="34" charset="0"/>
                </a:rPr>
                <a:t>30</a:t>
              </a:r>
              <a:r>
                <a:rPr lang="it-IT" sz="1500" dirty="0">
                  <a:latin typeface="Calibri" panose="020F0502020204030204" pitchFamily="34" charset="0"/>
                </a:rPr>
                <a:t>% </a:t>
              </a:r>
              <a:r>
                <a:rPr lang="it-IT" sz="1500" dirty="0" smtClean="0">
                  <a:latin typeface="Calibri" panose="020F0502020204030204" pitchFamily="34" charset="0"/>
                </a:rPr>
                <a:t>in </a:t>
              </a:r>
              <a:r>
                <a:rPr lang="it-IT" sz="1500" dirty="0">
                  <a:latin typeface="Calibri" panose="020F0502020204030204" pitchFamily="34" charset="0"/>
                </a:rPr>
                <a:t>impegni irrevocabili </a:t>
              </a:r>
              <a:r>
                <a:rPr lang="it-IT" sz="1500" dirty="0" smtClean="0">
                  <a:latin typeface="Calibri" panose="020F0502020204030204" pitchFamily="34" charset="0"/>
                </a:rPr>
                <a:t>di pagamento, ove introdotti)</a:t>
              </a:r>
              <a:endParaRPr lang="it-IT" sz="1500" dirty="0">
                <a:latin typeface="Calibri" panose="020F0502020204030204" pitchFamily="34" charset="0"/>
              </a:endParaRPr>
            </a:p>
          </p:txBody>
        </p:sp>
        <p:sp>
          <p:nvSpPr>
            <p:cNvPr id="11" name="CasellaDiTesto 10"/>
            <p:cNvSpPr txBox="1"/>
            <p:nvPr/>
          </p:nvSpPr>
          <p:spPr>
            <a:xfrm>
              <a:off x="4228516" y="5283358"/>
              <a:ext cx="4735974" cy="553998"/>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schemeClr val="accent3">
                  <a:alpha val="40000"/>
                </a:schemeClr>
              </a:outerShdw>
            </a:effectLst>
          </p:spPr>
          <p:txBody>
            <a:bodyPr wrap="square" rtlCol="0">
              <a:spAutoFit/>
            </a:bodyPr>
            <a:lstStyle/>
            <a:p>
              <a:pPr algn="ctr">
                <a:spcBef>
                  <a:spcPts val="400"/>
                </a:spcBef>
                <a:defRPr/>
              </a:pPr>
              <a:r>
                <a:rPr lang="it-IT" sz="1500" dirty="0" smtClean="0">
                  <a:latin typeface="Calibri" panose="020F0502020204030204" pitchFamily="34" charset="0"/>
                </a:rPr>
                <a:t>Contribuzioni straordinarie </a:t>
              </a:r>
              <a:r>
                <a:rPr lang="it-IT" sz="1500" u="sng" dirty="0">
                  <a:latin typeface="Calibri" panose="020F0502020204030204" pitchFamily="34" charset="0"/>
                </a:rPr>
                <a:t>ex-post</a:t>
              </a:r>
              <a:r>
                <a:rPr lang="it-IT" sz="1500" dirty="0">
                  <a:latin typeface="Calibri" panose="020F0502020204030204" pitchFamily="34" charset="0"/>
                </a:rPr>
                <a:t> </a:t>
              </a:r>
              <a:r>
                <a:rPr lang="it-IT" sz="1500" dirty="0" smtClean="0">
                  <a:latin typeface="Calibri" panose="020F0502020204030204" pitchFamily="34" charset="0"/>
                </a:rPr>
                <a:t>fino a tre </a:t>
              </a:r>
              <a:r>
                <a:rPr lang="it-IT" sz="1500" dirty="0">
                  <a:latin typeface="Calibri" panose="020F0502020204030204" pitchFamily="34" charset="0"/>
                </a:rPr>
                <a:t>volte le contribuzioni ordinarie annuali </a:t>
              </a:r>
              <a:r>
                <a:rPr lang="it-IT" sz="1500" dirty="0" smtClean="0">
                  <a:latin typeface="Calibri" panose="020F0502020204030204" pitchFamily="34" charset="0"/>
                </a:rPr>
                <a:t>(se ex-ante insufficiente)</a:t>
              </a:r>
              <a:endParaRPr lang="it-IT" sz="1500" dirty="0">
                <a:latin typeface="Calibri" panose="020F0502020204030204" pitchFamily="34" charset="0"/>
              </a:endParaRPr>
            </a:p>
          </p:txBody>
        </p:sp>
        <p:sp>
          <p:nvSpPr>
            <p:cNvPr id="12" name="CasellaDiTesto 11"/>
            <p:cNvSpPr txBox="1"/>
            <p:nvPr/>
          </p:nvSpPr>
          <p:spPr>
            <a:xfrm>
              <a:off x="2843808" y="5943380"/>
              <a:ext cx="6120680" cy="784830"/>
            </a:xfrm>
            <a:prstGeom prst="rect">
              <a:avLst/>
            </a:prstGeom>
            <a:solidFill>
              <a:schemeClr val="accent3">
                <a:lumMod val="40000"/>
                <a:lumOff val="60000"/>
              </a:schemeClr>
            </a:solidFill>
            <a:ln>
              <a:solidFill>
                <a:schemeClr val="accent3">
                  <a:lumMod val="75000"/>
                </a:schemeClr>
              </a:solidFill>
            </a:ln>
            <a:effectLst>
              <a:outerShdw blurRad="50800" dist="38100" dir="2700000" algn="tl" rotWithShape="0">
                <a:schemeClr val="accent3">
                  <a:alpha val="40000"/>
                </a:schemeClr>
              </a:outerShdw>
            </a:effectLst>
          </p:spPr>
          <p:txBody>
            <a:bodyPr wrap="square" rtlCol="0">
              <a:spAutoFit/>
            </a:bodyPr>
            <a:lstStyle>
              <a:defPPr>
                <a:defRPr lang="it-IT"/>
              </a:defPPr>
              <a:lvl1pPr marL="179388">
                <a:spcBef>
                  <a:spcPts val="400"/>
                </a:spcBef>
                <a:defRPr sz="1500">
                  <a:latin typeface="Calibri" panose="020F0502020204030204" pitchFamily="34" charset="0"/>
                </a:defRPr>
              </a:lvl1pPr>
            </a:lstStyle>
            <a:p>
              <a:pPr marL="0" algn="ctr"/>
              <a:r>
                <a:rPr lang="it-IT" dirty="0"/>
                <a:t>Forme alternative di finanziamento se entrambi insufficienti (o contribuzione straordinaria non  immediatamente accessibile), nella forma di prestiti o altro tipo di sostegno da istituzioni, intermediari finanziari e </a:t>
              </a:r>
              <a:r>
                <a:rPr lang="it-IT" dirty="0" smtClean="0"/>
                <a:t>terzi</a:t>
              </a:r>
              <a:endParaRPr lang="it-IT" dirty="0"/>
            </a:p>
          </p:txBody>
        </p:sp>
      </p:grpSp>
      <p:sp>
        <p:nvSpPr>
          <p:cNvPr id="14" name="CasellaDiTesto 13"/>
          <p:cNvSpPr txBox="1"/>
          <p:nvPr/>
        </p:nvSpPr>
        <p:spPr>
          <a:xfrm>
            <a:off x="971600" y="5244425"/>
            <a:ext cx="1800200" cy="923330"/>
          </a:xfrm>
          <a:prstGeom prst="rect">
            <a:avLst/>
          </a:prstGeom>
          <a:solidFill>
            <a:schemeClr val="bg1"/>
          </a:solidFill>
          <a:ln w="19050">
            <a:solidFill>
              <a:srgbClr val="C0504D"/>
            </a:solidFill>
            <a:prstDash val="dash"/>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prstClr val="black"/>
                </a:solidFill>
                <a:effectLst/>
                <a:uLnTx/>
                <a:uFillTx/>
                <a:latin typeface="Calibri" panose="020F0502020204030204" pitchFamily="34" charset="0"/>
              </a:rPr>
              <a:t>Sistema europeo dei meccanismi di finanziamento</a:t>
            </a:r>
          </a:p>
        </p:txBody>
      </p:sp>
      <p:sp>
        <p:nvSpPr>
          <p:cNvPr id="13" name="Rettangolo arrotondato 12"/>
          <p:cNvSpPr/>
          <p:nvPr/>
        </p:nvSpPr>
        <p:spPr>
          <a:xfrm rot="16200000">
            <a:off x="-776816" y="3775341"/>
            <a:ext cx="2582948" cy="332006"/>
          </a:xfrm>
          <a:prstGeom prst="roundRect">
            <a:avLst>
              <a:gd name="adj" fmla="val 17157"/>
            </a:avLst>
          </a:prstGeom>
          <a:solidFill>
            <a:schemeClr val="bg1"/>
          </a:solidFill>
          <a:ln w="19050">
            <a:solidFill>
              <a:schemeClr val="accent3">
                <a:lumMod val="75000"/>
              </a:schemeClr>
            </a:solidFill>
            <a:prstDash val="lgDash"/>
          </a:ln>
          <a:effectLst>
            <a:glow rad="63500">
              <a:schemeClr val="accent2">
                <a:satMod val="175000"/>
                <a:alpha val="40000"/>
              </a:schemeClr>
            </a:glow>
            <a:outerShdw blurRad="50800" dist="38100" dir="2700000" algn="tl" rotWithShape="0">
              <a:prstClr val="black">
                <a:alpha val="40000"/>
              </a:prstClr>
            </a:outerShdw>
          </a:effectLst>
        </p:spPr>
        <p:txBody>
          <a:bodyPr wrap="square" rtlCol="0">
            <a:spAutoFit/>
          </a:bodyPr>
          <a:lstStyle/>
          <a:p>
            <a:pPr algn="ctr">
              <a:lnSpc>
                <a:spcPct val="90000"/>
              </a:lnSpc>
            </a:pPr>
            <a:r>
              <a:rPr lang="it-IT" altLang="it-IT" sz="1500" i="1" dirty="0" smtClean="0">
                <a:solidFill>
                  <a:schemeClr val="tx1"/>
                </a:solidFill>
                <a:latin typeface="Calibri" panose="020F0502020204030204" pitchFamily="34" charset="0"/>
              </a:rPr>
              <a:t>D.lgs. 180/2015, artt. 78-84</a:t>
            </a:r>
            <a:endParaRPr lang="it-IT" sz="15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38301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La liquidazione coatta amministrativa (artt. 80 e ss. TUB)</a:t>
            </a:r>
            <a:endParaRPr lang="it-IT" dirty="0"/>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47</a:t>
            </a:fld>
            <a:endParaRPr lang="en-US" dirty="0"/>
          </a:p>
        </p:txBody>
      </p:sp>
      <p:grpSp>
        <p:nvGrpSpPr>
          <p:cNvPr id="28" name="Gruppo 27"/>
          <p:cNvGrpSpPr/>
          <p:nvPr/>
        </p:nvGrpSpPr>
        <p:grpSpPr>
          <a:xfrm>
            <a:off x="644219" y="2009132"/>
            <a:ext cx="8248261" cy="4561368"/>
            <a:chOff x="486173" y="1873664"/>
            <a:chExt cx="8248261" cy="4561368"/>
          </a:xfrm>
        </p:grpSpPr>
        <p:grpSp>
          <p:nvGrpSpPr>
            <p:cNvPr id="5" name="Gruppo 4"/>
            <p:cNvGrpSpPr/>
            <p:nvPr/>
          </p:nvGrpSpPr>
          <p:grpSpPr>
            <a:xfrm>
              <a:off x="1327366" y="1873664"/>
              <a:ext cx="7128792" cy="4543063"/>
              <a:chOff x="899592" y="2240867"/>
              <a:chExt cx="7128792" cy="4543063"/>
            </a:xfrm>
          </p:grpSpPr>
          <p:sp>
            <p:nvSpPr>
              <p:cNvPr id="7" name="Rettangolo arrotondato 6"/>
              <p:cNvSpPr/>
              <p:nvPr/>
            </p:nvSpPr>
            <p:spPr>
              <a:xfrm>
                <a:off x="1367644" y="2470672"/>
                <a:ext cx="6192688" cy="1757579"/>
              </a:xfrm>
              <a:prstGeom prst="roundRect">
                <a:avLst/>
              </a:prstGeom>
              <a:solidFill>
                <a:schemeClr val="accent2">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La liquidazione coatta amministrativa delle banche può essere disposta, anche quando ne sia in corso l’amministrazione straordinaria, se ricorrono i </a:t>
                </a:r>
                <a:r>
                  <a:rPr lang="it-IT" altLang="it-IT" sz="2000" b="1" dirty="0" smtClean="0">
                    <a:solidFill>
                      <a:srgbClr val="C00000"/>
                    </a:solidFill>
                    <a:latin typeface="Calibri" panose="020F0502020204030204" pitchFamily="34" charset="0"/>
                  </a:rPr>
                  <a:t>presupposti dell’art. 17</a:t>
                </a:r>
                <a:r>
                  <a:rPr lang="it-IT" altLang="it-IT" sz="2000" dirty="0" smtClean="0">
                    <a:solidFill>
                      <a:schemeClr val="tx2"/>
                    </a:solidFill>
                    <a:latin typeface="Calibri" panose="020F0502020204030204" pitchFamily="34" charset="0"/>
                  </a:rPr>
                  <a:t>, </a:t>
                </a:r>
                <a:r>
                  <a:rPr lang="it-IT" altLang="it-IT" sz="2000" u="sng" dirty="0" smtClean="0">
                    <a:solidFill>
                      <a:schemeClr val="tx2"/>
                    </a:solidFill>
                    <a:latin typeface="Calibri" panose="020F0502020204030204" pitchFamily="34" charset="0"/>
                  </a:rPr>
                  <a:t>ma non quelli per la risoluzione ex art. 20, comma 2  </a:t>
                </a:r>
                <a:endParaRPr lang="it-IT" sz="2000" u="sng" dirty="0">
                  <a:solidFill>
                    <a:schemeClr val="tx2"/>
                  </a:solidFill>
                  <a:latin typeface="Calibri" panose="020F0502020204030204" pitchFamily="34" charset="0"/>
                </a:endParaRPr>
              </a:p>
            </p:txBody>
          </p:sp>
          <p:sp>
            <p:nvSpPr>
              <p:cNvPr id="10" name="Ovale 9"/>
              <p:cNvSpPr/>
              <p:nvPr/>
            </p:nvSpPr>
            <p:spPr>
              <a:xfrm>
                <a:off x="899592" y="2240867"/>
                <a:ext cx="7128792" cy="4543063"/>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16" name="Connettore 2 15"/>
            <p:cNvCxnSpPr/>
            <p:nvPr/>
          </p:nvCxnSpPr>
          <p:spPr>
            <a:xfrm flipH="1">
              <a:off x="2411760" y="3501008"/>
              <a:ext cx="144016" cy="936104"/>
            </a:xfrm>
            <a:prstGeom prst="straightConnector1">
              <a:avLst/>
            </a:prstGeom>
            <a:ln w="19050">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Gruppo 20"/>
            <p:cNvGrpSpPr/>
            <p:nvPr/>
          </p:nvGrpSpPr>
          <p:grpSpPr>
            <a:xfrm>
              <a:off x="486173" y="4509121"/>
              <a:ext cx="5400600" cy="1925911"/>
              <a:chOff x="971600" y="4509121"/>
              <a:chExt cx="5400600" cy="1925911"/>
            </a:xfrm>
          </p:grpSpPr>
          <p:sp>
            <p:nvSpPr>
              <p:cNvPr id="17" name="Rettangolo arrotondato 16"/>
              <p:cNvSpPr/>
              <p:nvPr/>
            </p:nvSpPr>
            <p:spPr>
              <a:xfrm>
                <a:off x="1327366" y="4509121"/>
                <a:ext cx="3564396" cy="504056"/>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dirty="0" smtClean="0">
                    <a:solidFill>
                      <a:schemeClr val="tx2"/>
                    </a:solidFill>
                    <a:latin typeface="Calibri" panose="020F0502020204030204" pitchFamily="34" charset="0"/>
                  </a:rPr>
                  <a:t>Dissesto o rischio di dissesto</a:t>
                </a:r>
                <a:endParaRPr lang="it-IT" dirty="0">
                  <a:solidFill>
                    <a:schemeClr val="tx2"/>
                  </a:solidFill>
                  <a:latin typeface="Calibri" panose="020F0502020204030204" pitchFamily="34" charset="0"/>
                </a:endParaRPr>
              </a:p>
            </p:txBody>
          </p:sp>
          <p:sp>
            <p:nvSpPr>
              <p:cNvPr id="18" name="Rettangolo arrotondato 17"/>
              <p:cNvSpPr/>
              <p:nvPr/>
            </p:nvSpPr>
            <p:spPr>
              <a:xfrm>
                <a:off x="1327366" y="5075265"/>
                <a:ext cx="5044834" cy="1359767"/>
              </a:xfrm>
              <a:prstGeom prst="roundRect">
                <a:avLst/>
              </a:prstGeom>
              <a:solidFill>
                <a:schemeClr val="accent1">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1600" dirty="0" smtClean="0">
                    <a:solidFill>
                      <a:schemeClr val="tx2"/>
                    </a:solidFill>
                    <a:latin typeface="Calibri" panose="020F0502020204030204" pitchFamily="34" charset="0"/>
                  </a:rPr>
                  <a:t>Non si possono ragionevolmente prospettare misure alternative che permettano di superare  la situazione sub a) in tempi adeguati, tra cui l’intervento di uno o più soggetti privati o di un IPS, o un’azione di vigilanza, che può includere misure di intervento precoce o l’AS.</a:t>
                </a:r>
                <a:endParaRPr lang="it-IT" sz="1600" dirty="0">
                  <a:solidFill>
                    <a:schemeClr val="tx2"/>
                  </a:solidFill>
                  <a:latin typeface="Calibri" panose="020F0502020204030204" pitchFamily="34" charset="0"/>
                </a:endParaRPr>
              </a:p>
            </p:txBody>
          </p:sp>
          <p:sp>
            <p:nvSpPr>
              <p:cNvPr id="19" name="Ovale 18"/>
              <p:cNvSpPr/>
              <p:nvPr/>
            </p:nvSpPr>
            <p:spPr>
              <a:xfrm>
                <a:off x="971600" y="4574113"/>
                <a:ext cx="498249" cy="36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Calibri" panose="020F0502020204030204" pitchFamily="34" charset="0"/>
                  </a:rPr>
                  <a:t>a)</a:t>
                </a:r>
                <a:endParaRPr lang="it-IT" sz="1200" b="1" dirty="0">
                  <a:latin typeface="Calibri" panose="020F0502020204030204" pitchFamily="34" charset="0"/>
                </a:endParaRPr>
              </a:p>
            </p:txBody>
          </p:sp>
          <p:sp>
            <p:nvSpPr>
              <p:cNvPr id="20" name="Ovale 19"/>
              <p:cNvSpPr/>
              <p:nvPr/>
            </p:nvSpPr>
            <p:spPr>
              <a:xfrm>
                <a:off x="971600" y="5237584"/>
                <a:ext cx="498249" cy="3600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latin typeface="Calibri" panose="020F0502020204030204" pitchFamily="34" charset="0"/>
                  </a:rPr>
                  <a:t>b)</a:t>
                </a:r>
                <a:endParaRPr lang="it-IT" sz="1200" b="1" dirty="0">
                  <a:latin typeface="Calibri" panose="020F0502020204030204" pitchFamily="34" charset="0"/>
                </a:endParaRPr>
              </a:p>
            </p:txBody>
          </p:sp>
        </p:grpSp>
        <p:cxnSp>
          <p:nvCxnSpPr>
            <p:cNvPr id="24" name="Connettore 2 23"/>
            <p:cNvCxnSpPr/>
            <p:nvPr/>
          </p:nvCxnSpPr>
          <p:spPr>
            <a:xfrm>
              <a:off x="6372200" y="3532820"/>
              <a:ext cx="512440" cy="760276"/>
            </a:xfrm>
            <a:prstGeom prst="straightConnector1">
              <a:avLst/>
            </a:prstGeom>
            <a:ln w="19050">
              <a:solidFill>
                <a:schemeClr val="accent1">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Rettangolo arrotondato 26"/>
            <p:cNvSpPr/>
            <p:nvPr/>
          </p:nvSpPr>
          <p:spPr>
            <a:xfrm>
              <a:off x="6718210" y="4409493"/>
              <a:ext cx="2016224" cy="524662"/>
            </a:xfrm>
            <a:prstGeom prst="roundRect">
              <a:avLst/>
            </a:prstGeom>
            <a:solidFill>
              <a:schemeClr val="accent2">
                <a:lumMod val="60000"/>
                <a:lumOff val="4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dirty="0" smtClean="0">
                  <a:solidFill>
                    <a:schemeClr val="tx2"/>
                  </a:solidFill>
                  <a:latin typeface="Calibri" panose="020F0502020204030204" pitchFamily="34" charset="0"/>
                </a:rPr>
                <a:t>Interesse pubblico</a:t>
              </a:r>
              <a:endParaRPr lang="it-IT" dirty="0">
                <a:solidFill>
                  <a:schemeClr val="tx2"/>
                </a:solidFill>
                <a:latin typeface="Calibri" panose="020F0502020204030204" pitchFamily="34" charset="0"/>
              </a:endParaRPr>
            </a:p>
          </p:txBody>
        </p:sp>
      </p:grpSp>
      <p:sp>
        <p:nvSpPr>
          <p:cNvPr id="29" name="CasellaDiTesto 28"/>
          <p:cNvSpPr txBox="1"/>
          <p:nvPr/>
        </p:nvSpPr>
        <p:spPr>
          <a:xfrm>
            <a:off x="5763297" y="1921195"/>
            <a:ext cx="2558777" cy="40011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none" rtlCol="0">
            <a:spAutoFit/>
          </a:bodyPr>
          <a:lstStyle/>
          <a:p>
            <a:r>
              <a:rPr lang="it-IT" sz="2000" b="1" dirty="0" smtClean="0">
                <a:solidFill>
                  <a:schemeClr val="accent1">
                    <a:lumMod val="75000"/>
                  </a:schemeClr>
                </a:solidFill>
                <a:latin typeface="Calibri" panose="020F0502020204030204" pitchFamily="34" charset="0"/>
              </a:rPr>
              <a:t>I presupposti oggettivi</a:t>
            </a:r>
            <a:endParaRPr lang="it-IT" sz="2000" b="1" dirty="0">
              <a:solidFill>
                <a:schemeClr val="accent1">
                  <a:lumMod val="75000"/>
                </a:schemeClr>
              </a:solidFill>
              <a:latin typeface="Calibri" panose="020F0502020204030204" pitchFamily="34" charset="0"/>
            </a:endParaRPr>
          </a:p>
        </p:txBody>
      </p:sp>
      <p:sp>
        <p:nvSpPr>
          <p:cNvPr id="22" name="Ovale 21"/>
          <p:cNvSpPr/>
          <p:nvPr/>
        </p:nvSpPr>
        <p:spPr>
          <a:xfrm>
            <a:off x="462061" y="1378313"/>
            <a:ext cx="862563" cy="866233"/>
          </a:xfrm>
          <a:prstGeom prst="ellipse">
            <a:avLst/>
          </a:prstGeom>
          <a:solidFill>
            <a:schemeClr val="accent3"/>
          </a:solidFill>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1">
                    <a:lumMod val="75000"/>
                  </a:schemeClr>
                </a:solidFill>
                <a:latin typeface="Calibri" panose="020F0502020204030204" pitchFamily="34" charset="0"/>
              </a:rPr>
              <a:t>3</a:t>
            </a:r>
          </a:p>
        </p:txBody>
      </p:sp>
    </p:spTree>
    <p:extLst>
      <p:ext uri="{BB962C8B-B14F-4D97-AF65-F5344CB8AC3E}">
        <p14:creationId xmlns:p14="http://schemas.microsoft.com/office/powerpoint/2010/main" val="521107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La liquidazione coatta amministrativa (artt. 80 e ss. TUB)</a:t>
            </a:r>
            <a:endParaRPr lang="it-IT" dirty="0"/>
          </a:p>
        </p:txBody>
      </p:sp>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48</a:t>
            </a:fld>
            <a:endParaRPr lang="en-US" dirty="0"/>
          </a:p>
        </p:txBody>
      </p:sp>
      <p:grpSp>
        <p:nvGrpSpPr>
          <p:cNvPr id="14" name="Gruppo 13"/>
          <p:cNvGrpSpPr/>
          <p:nvPr/>
        </p:nvGrpSpPr>
        <p:grpSpPr>
          <a:xfrm>
            <a:off x="684790" y="1792663"/>
            <a:ext cx="6335482" cy="504056"/>
            <a:chOff x="684790" y="1792663"/>
            <a:chExt cx="6335482" cy="504056"/>
          </a:xfrm>
        </p:grpSpPr>
        <p:sp>
          <p:nvSpPr>
            <p:cNvPr id="13" name="Rettangolo arrotondato 12"/>
            <p:cNvSpPr/>
            <p:nvPr/>
          </p:nvSpPr>
          <p:spPr>
            <a:xfrm>
              <a:off x="3037904" y="1792663"/>
              <a:ext cx="3982368" cy="504056"/>
            </a:xfrm>
            <a:prstGeom prst="roundRect">
              <a:avLst/>
            </a:prstGeom>
            <a:solidFill>
              <a:schemeClr val="accent1"/>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b="1" dirty="0" smtClean="0">
                  <a:solidFill>
                    <a:schemeClr val="bg1"/>
                  </a:solidFill>
                  <a:latin typeface="Calibri" panose="020F0502020204030204" pitchFamily="34" charset="0"/>
                </a:rPr>
                <a:t>Il dissesto o rischio di dissesto</a:t>
              </a:r>
              <a:endParaRPr lang="it-IT" b="1" dirty="0">
                <a:solidFill>
                  <a:schemeClr val="bg1"/>
                </a:solidFill>
                <a:latin typeface="Calibri" panose="020F0502020204030204" pitchFamily="34" charset="0"/>
              </a:endParaRPr>
            </a:p>
          </p:txBody>
        </p:sp>
        <p:sp>
          <p:nvSpPr>
            <p:cNvPr id="6" name="CasellaDiTesto 5"/>
            <p:cNvSpPr txBox="1"/>
            <p:nvPr/>
          </p:nvSpPr>
          <p:spPr>
            <a:xfrm>
              <a:off x="684790" y="1829677"/>
              <a:ext cx="2558777" cy="400110"/>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txBody>
            <a:bodyPr wrap="none" rtlCol="0">
              <a:spAutoFit/>
            </a:bodyPr>
            <a:lstStyle/>
            <a:p>
              <a:r>
                <a:rPr lang="it-IT" sz="2000" b="1" dirty="0" smtClean="0">
                  <a:solidFill>
                    <a:srgbClr val="C00000"/>
                  </a:solidFill>
                  <a:latin typeface="Calibri" panose="020F0502020204030204" pitchFamily="34" charset="0"/>
                </a:rPr>
                <a:t>I presupposti oggettivi</a:t>
              </a:r>
              <a:endParaRPr lang="it-IT" sz="2000" b="1" dirty="0">
                <a:solidFill>
                  <a:srgbClr val="C00000"/>
                </a:solidFill>
                <a:latin typeface="Calibri" panose="020F0502020204030204" pitchFamily="34" charset="0"/>
              </a:endParaRPr>
            </a:p>
          </p:txBody>
        </p:sp>
      </p:grpSp>
      <p:grpSp>
        <p:nvGrpSpPr>
          <p:cNvPr id="18" name="Gruppo 17"/>
          <p:cNvGrpSpPr/>
          <p:nvPr/>
        </p:nvGrpSpPr>
        <p:grpSpPr>
          <a:xfrm>
            <a:off x="452377" y="2492896"/>
            <a:ext cx="7792462" cy="4165175"/>
            <a:chOff x="170152" y="2492896"/>
            <a:chExt cx="7792462" cy="4165175"/>
          </a:xfrm>
        </p:grpSpPr>
        <p:grpSp>
          <p:nvGrpSpPr>
            <p:cNvPr id="23" name="Gruppo 22"/>
            <p:cNvGrpSpPr/>
            <p:nvPr/>
          </p:nvGrpSpPr>
          <p:grpSpPr>
            <a:xfrm>
              <a:off x="1768534" y="2492896"/>
              <a:ext cx="6194080" cy="4165175"/>
              <a:chOff x="1768534" y="2492896"/>
              <a:chExt cx="6194080" cy="4165175"/>
            </a:xfrm>
          </p:grpSpPr>
          <p:grpSp>
            <p:nvGrpSpPr>
              <p:cNvPr id="22" name="Gruppo 21"/>
              <p:cNvGrpSpPr/>
              <p:nvPr/>
            </p:nvGrpSpPr>
            <p:grpSpPr>
              <a:xfrm>
                <a:off x="1768534" y="2639358"/>
                <a:ext cx="6194080" cy="3871955"/>
                <a:chOff x="1768534" y="2650647"/>
                <a:chExt cx="6194080" cy="3871955"/>
              </a:xfrm>
            </p:grpSpPr>
            <p:grpSp>
              <p:nvGrpSpPr>
                <p:cNvPr id="15" name="Gruppo 14"/>
                <p:cNvGrpSpPr/>
                <p:nvPr/>
              </p:nvGrpSpPr>
              <p:grpSpPr>
                <a:xfrm>
                  <a:off x="1768534" y="2650647"/>
                  <a:ext cx="6194080" cy="3871955"/>
                  <a:chOff x="1768534" y="2650647"/>
                  <a:chExt cx="6194080" cy="3871955"/>
                </a:xfrm>
              </p:grpSpPr>
              <p:grpSp>
                <p:nvGrpSpPr>
                  <p:cNvPr id="5" name="Gruppo 4"/>
                  <p:cNvGrpSpPr/>
                  <p:nvPr/>
                </p:nvGrpSpPr>
                <p:grpSpPr>
                  <a:xfrm>
                    <a:off x="1768534" y="2650647"/>
                    <a:ext cx="6192688" cy="2981008"/>
                    <a:chOff x="1408494" y="2837226"/>
                    <a:chExt cx="6192688" cy="2981008"/>
                  </a:xfrm>
                </p:grpSpPr>
                <p:sp>
                  <p:nvSpPr>
                    <p:cNvPr id="7" name="Rettangolo arrotondato 6"/>
                    <p:cNvSpPr/>
                    <p:nvPr/>
                  </p:nvSpPr>
                  <p:spPr>
                    <a:xfrm>
                      <a:off x="1408494" y="2837226"/>
                      <a:ext cx="6192688" cy="864095"/>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Irregolarità </a:t>
                      </a:r>
                      <a:r>
                        <a:rPr lang="it-IT" altLang="it-IT" sz="2000" dirty="0">
                          <a:solidFill>
                            <a:schemeClr val="tx2"/>
                          </a:solidFill>
                          <a:latin typeface="Calibri" panose="020F0502020204030204" pitchFamily="34" charset="0"/>
                        </a:rPr>
                        <a:t>nell’amministrazione o violazioni </a:t>
                      </a:r>
                      <a:r>
                        <a:rPr lang="it-IT" altLang="it-IT" sz="2000" dirty="0" smtClean="0">
                          <a:solidFill>
                            <a:schemeClr val="tx2"/>
                          </a:solidFill>
                          <a:latin typeface="Calibri" panose="020F0502020204030204" pitchFamily="34" charset="0"/>
                        </a:rPr>
                        <a:t>normative che giustificherebbero la revoca dell’autorizzazione</a:t>
                      </a:r>
                      <a:endParaRPr lang="it-IT" sz="2000" dirty="0">
                        <a:solidFill>
                          <a:schemeClr val="tx2"/>
                        </a:solidFill>
                        <a:latin typeface="Calibri" panose="020F0502020204030204" pitchFamily="34" charset="0"/>
                      </a:endParaRPr>
                    </a:p>
                  </p:txBody>
                </p:sp>
                <p:sp>
                  <p:nvSpPr>
                    <p:cNvPr id="8" name="Rettangolo arrotondato 7"/>
                    <p:cNvSpPr/>
                    <p:nvPr/>
                  </p:nvSpPr>
                  <p:spPr>
                    <a:xfrm>
                      <a:off x="1408494" y="3796611"/>
                      <a:ext cx="6192688" cy="689783"/>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Perdite patrimoniali di </a:t>
                      </a:r>
                      <a:r>
                        <a:rPr lang="it-IT" altLang="it-IT" sz="2000" dirty="0">
                          <a:solidFill>
                            <a:schemeClr val="tx2"/>
                          </a:solidFill>
                          <a:latin typeface="Calibri" panose="020F0502020204030204" pitchFamily="34" charset="0"/>
                        </a:rPr>
                        <a:t>eccezionale gravità</a:t>
                      </a:r>
                      <a:endParaRPr lang="it-IT" sz="2000" dirty="0">
                        <a:solidFill>
                          <a:schemeClr val="tx2"/>
                        </a:solidFill>
                        <a:latin typeface="Calibri" panose="020F0502020204030204" pitchFamily="34" charset="0"/>
                      </a:endParaRPr>
                    </a:p>
                  </p:txBody>
                </p:sp>
                <p:sp>
                  <p:nvSpPr>
                    <p:cNvPr id="9" name="Rettangolo arrotondato 8"/>
                    <p:cNvSpPr/>
                    <p:nvPr/>
                  </p:nvSpPr>
                  <p:spPr>
                    <a:xfrm>
                      <a:off x="1408494" y="5230881"/>
                      <a:ext cx="6192688" cy="587353"/>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La banca non è in grado di pagare i propri debiti</a:t>
                      </a:r>
                      <a:endParaRPr lang="it-IT" dirty="0">
                        <a:solidFill>
                          <a:schemeClr val="tx2"/>
                        </a:solidFill>
                        <a:latin typeface="Calibri" panose="020F0502020204030204" pitchFamily="34" charset="0"/>
                      </a:endParaRPr>
                    </a:p>
                  </p:txBody>
                </p:sp>
              </p:grpSp>
              <p:sp>
                <p:nvSpPr>
                  <p:cNvPr id="11" name="Rettangolo arrotondato 10"/>
                  <p:cNvSpPr/>
                  <p:nvPr/>
                </p:nvSpPr>
                <p:spPr>
                  <a:xfrm>
                    <a:off x="1769926" y="5719225"/>
                    <a:ext cx="6192688" cy="803377"/>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Prevista erogazione di sostegno </a:t>
                    </a:r>
                    <a:r>
                      <a:rPr lang="it-IT" altLang="it-IT" sz="2000" dirty="0" smtClean="0">
                        <a:solidFill>
                          <a:schemeClr val="tx2"/>
                        </a:solidFill>
                        <a:latin typeface="Calibri" panose="020F0502020204030204" pitchFamily="34" charset="0"/>
                      </a:rPr>
                      <a:t>finanziario pubblico straordinario</a:t>
                    </a:r>
                    <a:endParaRPr lang="it-IT" dirty="0">
                      <a:solidFill>
                        <a:schemeClr val="tx2"/>
                      </a:solidFill>
                      <a:latin typeface="Calibri" panose="020F0502020204030204" pitchFamily="34" charset="0"/>
                    </a:endParaRPr>
                  </a:p>
                </p:txBody>
              </p:sp>
            </p:grpSp>
            <p:sp>
              <p:nvSpPr>
                <p:cNvPr id="16" name="Rettangolo arrotondato 15"/>
                <p:cNvSpPr/>
                <p:nvPr/>
              </p:nvSpPr>
              <p:spPr>
                <a:xfrm>
                  <a:off x="1769926" y="4395402"/>
                  <a:ext cx="6192688" cy="557056"/>
                </a:xfrm>
                <a:prstGeom prst="roundRect">
                  <a:avLst/>
                </a:prstGeom>
                <a:solidFill>
                  <a:schemeClr val="accent3">
                    <a:lumMod val="20000"/>
                    <a:lumOff val="80000"/>
                  </a:schemeClr>
                </a:solidFill>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it-IT" altLang="it-IT" sz="2000" dirty="0" smtClean="0">
                      <a:solidFill>
                        <a:schemeClr val="tx2"/>
                      </a:solidFill>
                      <a:latin typeface="Calibri" panose="020F0502020204030204" pitchFamily="34" charset="0"/>
                    </a:rPr>
                    <a:t>Attività inferiori alla passività</a:t>
                  </a:r>
                  <a:endParaRPr lang="it-IT" sz="2000" dirty="0">
                    <a:solidFill>
                      <a:schemeClr val="tx2"/>
                    </a:solidFill>
                    <a:latin typeface="Calibri" panose="020F0502020204030204" pitchFamily="34" charset="0"/>
                  </a:endParaRPr>
                </a:p>
              </p:txBody>
            </p:sp>
          </p:grpSp>
          <p:cxnSp>
            <p:nvCxnSpPr>
              <p:cNvPr id="17" name="Connettore 1 16"/>
              <p:cNvCxnSpPr/>
              <p:nvPr/>
            </p:nvCxnSpPr>
            <p:spPr>
              <a:xfrm>
                <a:off x="1768534" y="2492896"/>
                <a:ext cx="619268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1769926" y="6658071"/>
                <a:ext cx="6192688"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0" name="Parentesi graffa aperta 9"/>
            <p:cNvSpPr/>
            <p:nvPr/>
          </p:nvSpPr>
          <p:spPr>
            <a:xfrm>
              <a:off x="1300514" y="2639358"/>
              <a:ext cx="360040" cy="3154617"/>
            </a:xfrm>
            <a:prstGeom prst="lef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p:cNvSpPr txBox="1"/>
            <p:nvPr/>
          </p:nvSpPr>
          <p:spPr>
            <a:xfrm>
              <a:off x="170152" y="3884455"/>
              <a:ext cx="1062628" cy="692497"/>
            </a:xfrm>
            <a:prstGeom prst="rect">
              <a:avLst/>
            </a:prstGeom>
            <a:solidFill>
              <a:schemeClr val="accent4">
                <a:lumMod val="60000"/>
                <a:lumOff val="40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it-IT" sz="1300" b="1" dirty="0" smtClean="0">
                  <a:latin typeface="Calibri" panose="020F0502020204030204" pitchFamily="34" charset="0"/>
                </a:rPr>
                <a:t>Attuali </a:t>
              </a:r>
            </a:p>
            <a:p>
              <a:pPr algn="ctr"/>
              <a:r>
                <a:rPr lang="it-IT" sz="1300" b="1" dirty="0" smtClean="0">
                  <a:latin typeface="Calibri" panose="020F0502020204030204" pitchFamily="34" charset="0"/>
                </a:rPr>
                <a:t>o prospettiche</a:t>
              </a:r>
              <a:endParaRPr lang="it-IT" sz="1300" b="1" dirty="0">
                <a:latin typeface="Calibri" panose="020F0502020204030204" pitchFamily="34" charset="0"/>
              </a:endParaRPr>
            </a:p>
          </p:txBody>
        </p:sp>
      </p:grpSp>
    </p:spTree>
    <p:extLst>
      <p:ext uri="{BB962C8B-B14F-4D97-AF65-F5344CB8AC3E}">
        <p14:creationId xmlns:p14="http://schemas.microsoft.com/office/powerpoint/2010/main" val="3566125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EF065379-D573-4EA2-8B1D-E411B236B083}" type="slidenum">
              <a:rPr lang="en-US" smtClean="0"/>
              <a:pPr>
                <a:defRPr/>
              </a:pPr>
              <a:t>49</a:t>
            </a:fld>
            <a:endParaRPr lang="en-US" dirty="0"/>
          </a:p>
        </p:txBody>
      </p:sp>
      <p:sp>
        <p:nvSpPr>
          <p:cNvPr id="10" name="Titolo 2"/>
          <p:cNvSpPr txBox="1">
            <a:spLocks/>
          </p:cNvSpPr>
          <p:nvPr/>
        </p:nvSpPr>
        <p:spPr>
          <a:xfrm>
            <a:off x="1259632" y="784252"/>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 liquidazione coatta amministrativa</a:t>
            </a:r>
            <a:endParaRPr lang="en-GB" altLang="it-IT" sz="2000" b="1" i="1" dirty="0">
              <a:effectLst/>
              <a:latin typeface="Calibri" pitchFamily="34" charset="0"/>
            </a:endParaRPr>
          </a:p>
        </p:txBody>
      </p:sp>
      <p:sp>
        <p:nvSpPr>
          <p:cNvPr id="11" name="Rectangle 2"/>
          <p:cNvSpPr txBox="1">
            <a:spLocks noChangeArrowheads="1"/>
          </p:cNvSpPr>
          <p:nvPr/>
        </p:nvSpPr>
        <p:spPr bwMode="auto">
          <a:xfrm>
            <a:off x="1371600" y="1922100"/>
            <a:ext cx="7387382" cy="1511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064A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79388" indent="-179388">
              <a:lnSpc>
                <a:spcPct val="80000"/>
              </a:lnSpc>
              <a:buClr>
                <a:srgbClr val="000099"/>
              </a:buClr>
            </a:pPr>
            <a:r>
              <a:rPr lang="en-GB" altLang="it-IT" sz="1800" dirty="0" err="1" smtClean="0">
                <a:latin typeface="Calibri" panose="020F0502020204030204" pitchFamily="34" charset="0"/>
              </a:rPr>
              <a:t>Corrispondente</a:t>
            </a:r>
            <a:r>
              <a:rPr lang="en-GB" altLang="it-IT" sz="1800" dirty="0" smtClean="0">
                <a:latin typeface="Calibri" panose="020F0502020204030204" pitchFamily="34" charset="0"/>
              </a:rPr>
              <a:t> al </a:t>
            </a:r>
            <a:r>
              <a:rPr lang="en-GB" altLang="it-IT" sz="1800" dirty="0" err="1" smtClean="0">
                <a:latin typeface="Calibri" panose="020F0502020204030204" pitchFamily="34" charset="0"/>
              </a:rPr>
              <a:t>fallimento</a:t>
            </a:r>
            <a:r>
              <a:rPr lang="en-GB" altLang="it-IT" sz="1800" dirty="0" smtClean="0">
                <a:latin typeface="Calibri" panose="020F0502020204030204" pitchFamily="34" charset="0"/>
              </a:rPr>
              <a:t> per le </a:t>
            </a:r>
            <a:r>
              <a:rPr lang="en-GB" altLang="it-IT" sz="1800" dirty="0" err="1" smtClean="0">
                <a:latin typeface="Calibri" panose="020F0502020204030204" pitchFamily="34" charset="0"/>
              </a:rPr>
              <a:t>imprese</a:t>
            </a:r>
            <a:r>
              <a:rPr lang="en-GB" altLang="it-IT" sz="1800" dirty="0" smtClean="0">
                <a:latin typeface="Calibri" panose="020F0502020204030204" pitchFamily="34" charset="0"/>
              </a:rPr>
              <a:t> </a:t>
            </a:r>
            <a:r>
              <a:rPr lang="en-GB" altLang="it-IT" sz="1800" dirty="0" err="1" smtClean="0">
                <a:latin typeface="Calibri" panose="020F0502020204030204" pitchFamily="34" charset="0"/>
              </a:rPr>
              <a:t>ordinarie</a:t>
            </a:r>
            <a:endParaRPr lang="en-GB" altLang="it-IT" sz="1800" dirty="0" smtClean="0">
              <a:latin typeface="Calibri" panose="020F0502020204030204" pitchFamily="34" charset="0"/>
            </a:endParaRPr>
          </a:p>
          <a:p>
            <a:pPr marL="179388" indent="-179388">
              <a:lnSpc>
                <a:spcPct val="80000"/>
              </a:lnSpc>
              <a:buClr>
                <a:srgbClr val="000099"/>
              </a:buClr>
            </a:pPr>
            <a:endParaRPr lang="it-IT" altLang="it-IT" sz="800" dirty="0" smtClean="0">
              <a:latin typeface="Calibri" panose="020F0502020204030204" pitchFamily="34" charset="0"/>
            </a:endParaRPr>
          </a:p>
          <a:p>
            <a:pPr marL="179388" indent="-179388">
              <a:lnSpc>
                <a:spcPct val="80000"/>
              </a:lnSpc>
              <a:buClr>
                <a:srgbClr val="000099"/>
              </a:buClr>
            </a:pPr>
            <a:r>
              <a:rPr lang="it-IT" altLang="it-IT" sz="1800" dirty="0" smtClean="0">
                <a:latin typeface="Calibri" panose="020F0502020204030204" pitchFamily="34" charset="0"/>
              </a:rPr>
              <a:t>Crisi irreversibili  (l’impresa</a:t>
            </a:r>
            <a:r>
              <a:rPr lang="en-GB" altLang="it-IT" sz="1800" dirty="0" smtClean="0">
                <a:latin typeface="Calibri" panose="020F0502020204030204" pitchFamily="34" charset="0"/>
              </a:rPr>
              <a:t>  non è in </a:t>
            </a:r>
            <a:r>
              <a:rPr lang="en-GB" altLang="it-IT" sz="1800" dirty="0" err="1" smtClean="0">
                <a:latin typeface="Calibri" panose="020F0502020204030204" pitchFamily="34" charset="0"/>
              </a:rPr>
              <a:t>grado</a:t>
            </a:r>
            <a:r>
              <a:rPr lang="en-GB" altLang="it-IT" sz="1800" dirty="0" smtClean="0">
                <a:latin typeface="Calibri" panose="020F0502020204030204" pitchFamily="34" charset="0"/>
              </a:rPr>
              <a:t> di </a:t>
            </a:r>
            <a:r>
              <a:rPr lang="en-GB" altLang="it-IT" sz="1800" dirty="0" err="1" smtClean="0">
                <a:latin typeface="Calibri" panose="020F0502020204030204" pitchFamily="34" charset="0"/>
              </a:rPr>
              <a:t>proseguire</a:t>
            </a:r>
            <a:r>
              <a:rPr lang="en-GB" altLang="it-IT" sz="1800" dirty="0" smtClean="0">
                <a:latin typeface="Calibri" panose="020F0502020204030204" pitchFamily="34" charset="0"/>
              </a:rPr>
              <a:t> </a:t>
            </a:r>
            <a:r>
              <a:rPr lang="en-GB" altLang="it-IT" sz="1800" dirty="0" err="1" smtClean="0">
                <a:latin typeface="Calibri" panose="020F0502020204030204" pitchFamily="34" charset="0"/>
              </a:rPr>
              <a:t>l’attività</a:t>
            </a:r>
            <a:r>
              <a:rPr lang="en-GB" altLang="it-IT" sz="1800" dirty="0" smtClean="0">
                <a:latin typeface="Calibri" panose="020F0502020204030204" pitchFamily="34" charset="0"/>
              </a:rPr>
              <a:t>)</a:t>
            </a:r>
            <a:endParaRPr lang="en-US" altLang="it-IT" sz="1800" dirty="0" smtClean="0">
              <a:latin typeface="Calibri" panose="020F0502020204030204" pitchFamily="34" charset="0"/>
            </a:endParaRPr>
          </a:p>
        </p:txBody>
      </p:sp>
      <p:grpSp>
        <p:nvGrpSpPr>
          <p:cNvPr id="3" name="Gruppo 2"/>
          <p:cNvGrpSpPr/>
          <p:nvPr/>
        </p:nvGrpSpPr>
        <p:grpSpPr>
          <a:xfrm>
            <a:off x="889552" y="3721736"/>
            <a:ext cx="7869429" cy="2425466"/>
            <a:chOff x="889552" y="3721736"/>
            <a:chExt cx="7869429" cy="2425466"/>
          </a:xfrm>
        </p:grpSpPr>
        <p:grpSp>
          <p:nvGrpSpPr>
            <p:cNvPr id="4" name="Gruppo 3"/>
            <p:cNvGrpSpPr/>
            <p:nvPr/>
          </p:nvGrpSpPr>
          <p:grpSpPr>
            <a:xfrm>
              <a:off x="889552" y="5425680"/>
              <a:ext cx="7869429" cy="721522"/>
              <a:chOff x="885661" y="1549923"/>
              <a:chExt cx="7869429" cy="721522"/>
            </a:xfrm>
          </p:grpSpPr>
          <p:sp>
            <p:nvSpPr>
              <p:cNvPr id="5" name="Text Box 4"/>
              <p:cNvSpPr txBox="1">
                <a:spLocks noChangeArrowheads="1"/>
              </p:cNvSpPr>
              <p:nvPr/>
            </p:nvSpPr>
            <p:spPr bwMode="auto">
              <a:xfrm>
                <a:off x="1139299" y="1902113"/>
                <a:ext cx="7615791" cy="369332"/>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wrap="square"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it-IT" altLang="it-IT" i="1" dirty="0">
                    <a:solidFill>
                      <a:schemeClr val="tx2"/>
                    </a:solidFill>
                    <a:latin typeface="Calibri" panose="020F0502020204030204" pitchFamily="34" charset="0"/>
                  </a:rPr>
                  <a:t>sull’impresa, sui creditori, sui rapporti giuridici preesistenti</a:t>
                </a:r>
                <a:endParaRPr lang="it-IT" altLang="it-IT" b="1" i="1" dirty="0">
                  <a:solidFill>
                    <a:schemeClr val="accent2"/>
                  </a:solidFill>
                  <a:latin typeface="Calibri" panose="020F0502020204030204" pitchFamily="34" charset="0"/>
                </a:endParaRPr>
              </a:p>
            </p:txBody>
          </p:sp>
          <p:sp>
            <p:nvSpPr>
              <p:cNvPr id="6" name="CasellaDiTesto 5"/>
              <p:cNvSpPr txBox="1"/>
              <p:nvPr/>
            </p:nvSpPr>
            <p:spPr>
              <a:xfrm>
                <a:off x="885661" y="1549923"/>
                <a:ext cx="1053365"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Gli effetti</a:t>
                </a:r>
                <a:endParaRPr lang="it-IT" dirty="0">
                  <a:latin typeface="Calibri" panose="020F0502020204030204" pitchFamily="34" charset="0"/>
                </a:endParaRPr>
              </a:p>
            </p:txBody>
          </p:sp>
        </p:grpSp>
        <p:sp>
          <p:nvSpPr>
            <p:cNvPr id="18" name="Text Box 4"/>
            <p:cNvSpPr txBox="1">
              <a:spLocks noChangeArrowheads="1"/>
            </p:cNvSpPr>
            <p:nvPr/>
          </p:nvSpPr>
          <p:spPr bwMode="auto">
            <a:xfrm>
              <a:off x="1259632" y="4055654"/>
              <a:ext cx="7467600" cy="369332"/>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r>
                <a:rPr lang="en-US" altLang="it-IT" i="1" dirty="0" err="1">
                  <a:solidFill>
                    <a:schemeClr val="tx2"/>
                  </a:solidFill>
                  <a:latin typeface="Calibri" panose="020F0502020204030204" pitchFamily="34" charset="0"/>
                </a:rPr>
                <a:t>Estinzione</a:t>
              </a:r>
              <a:r>
                <a:rPr lang="en-US" altLang="it-IT" i="1" dirty="0">
                  <a:solidFill>
                    <a:schemeClr val="tx2"/>
                  </a:solidFill>
                  <a:latin typeface="Calibri" panose="020F0502020204030204" pitchFamily="34" charset="0"/>
                </a:rPr>
                <a:t> </a:t>
              </a:r>
              <a:r>
                <a:rPr lang="en-US" altLang="it-IT" i="1" dirty="0" err="1">
                  <a:solidFill>
                    <a:schemeClr val="tx2"/>
                  </a:solidFill>
                  <a:latin typeface="Calibri" panose="020F0502020204030204" pitchFamily="34" charset="0"/>
                </a:rPr>
                <a:t>dell’impresa</a:t>
              </a:r>
              <a:r>
                <a:rPr lang="en-US" altLang="it-IT" i="1" dirty="0">
                  <a:solidFill>
                    <a:schemeClr val="tx2"/>
                  </a:solidFill>
                  <a:latin typeface="Calibri" panose="020F0502020204030204" pitchFamily="34" charset="0"/>
                </a:rPr>
                <a:t> come </a:t>
              </a:r>
              <a:r>
                <a:rPr lang="en-US" altLang="it-IT" i="1" dirty="0" err="1">
                  <a:solidFill>
                    <a:schemeClr val="tx2"/>
                  </a:solidFill>
                  <a:latin typeface="Calibri" panose="020F0502020204030204" pitchFamily="34" charset="0"/>
                </a:rPr>
                <a:t>autonomo</a:t>
              </a:r>
              <a:r>
                <a:rPr lang="en-US" altLang="it-IT" i="1" dirty="0">
                  <a:solidFill>
                    <a:schemeClr val="tx2"/>
                  </a:solidFill>
                  <a:latin typeface="Calibri" panose="020F0502020204030204" pitchFamily="34" charset="0"/>
                </a:rPr>
                <a:t> </a:t>
              </a:r>
              <a:r>
                <a:rPr lang="en-US" altLang="it-IT" i="1" dirty="0" err="1">
                  <a:solidFill>
                    <a:schemeClr val="tx2"/>
                  </a:solidFill>
                  <a:latin typeface="Calibri" panose="020F0502020204030204" pitchFamily="34" charset="0"/>
                </a:rPr>
                <a:t>soggetto</a:t>
              </a:r>
              <a:r>
                <a:rPr lang="en-US" altLang="it-IT" i="1" dirty="0">
                  <a:solidFill>
                    <a:schemeClr val="tx2"/>
                  </a:solidFill>
                  <a:latin typeface="Calibri" panose="020F0502020204030204" pitchFamily="34" charset="0"/>
                </a:rPr>
                <a:t> </a:t>
              </a:r>
              <a:r>
                <a:rPr lang="en-US" altLang="it-IT" i="1" dirty="0" err="1" smtClean="0">
                  <a:solidFill>
                    <a:schemeClr val="tx2"/>
                  </a:solidFill>
                  <a:latin typeface="Calibri" panose="020F0502020204030204" pitchFamily="34" charset="0"/>
                </a:rPr>
                <a:t>giuridico</a:t>
              </a:r>
              <a:endParaRPr lang="it-IT" altLang="it-IT" b="1" i="1" dirty="0">
                <a:solidFill>
                  <a:schemeClr val="accent2"/>
                </a:solidFill>
                <a:latin typeface="Calibri" panose="020F0502020204030204" pitchFamily="34" charset="0"/>
              </a:endParaRPr>
            </a:p>
          </p:txBody>
        </p:sp>
        <p:sp>
          <p:nvSpPr>
            <p:cNvPr id="19" name="Text Box 4"/>
            <p:cNvSpPr txBox="1">
              <a:spLocks noChangeArrowheads="1"/>
            </p:cNvSpPr>
            <p:nvPr/>
          </p:nvSpPr>
          <p:spPr bwMode="auto">
            <a:xfrm>
              <a:off x="1275507" y="4557160"/>
              <a:ext cx="7467600" cy="646331"/>
            </a:xfrm>
            <a:prstGeom prst="rect">
              <a:avLst/>
            </a:prstGeom>
            <a:solidFill>
              <a:srgbClr val="FFFFFF"/>
            </a:solidFill>
            <a:ln w="9525">
              <a:solidFill>
                <a:schemeClr val="accent2"/>
              </a:solidFill>
              <a:miter lim="800000"/>
              <a:headEnd/>
              <a:tailEnd/>
            </a:ln>
            <a:effectLst>
              <a:outerShdw blurRad="50800" dist="38100" dir="2700000" algn="tl" rotWithShape="0">
                <a:prstClr val="black">
                  <a:alpha val="40000"/>
                </a:prstClr>
              </a:outerShdw>
            </a:effectLst>
            <a:extLst/>
          </p:spPr>
          <p:txBody>
            <a:bodyPr anchor="ct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eaLnBrk="0" hangingPunct="0">
                <a:spcBef>
                  <a:spcPct val="50000"/>
                </a:spcBef>
                <a:buClr>
                  <a:schemeClr val="accent1"/>
                </a:buClr>
              </a:pPr>
              <a:r>
                <a:rPr lang="en-GB" altLang="it-IT" i="1" dirty="0" err="1">
                  <a:solidFill>
                    <a:schemeClr val="tx2"/>
                  </a:solidFill>
                  <a:latin typeface="Calibri" panose="020F0502020204030204" pitchFamily="34" charset="0"/>
                </a:rPr>
                <a:t>Espulsione</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dell’impresa</a:t>
              </a:r>
              <a:r>
                <a:rPr lang="en-GB" altLang="it-IT" i="1" dirty="0">
                  <a:solidFill>
                    <a:schemeClr val="tx2"/>
                  </a:solidFill>
                  <a:latin typeface="Calibri" panose="020F0502020204030204" pitchFamily="34" charset="0"/>
                </a:rPr>
                <a:t> dal </a:t>
              </a:r>
              <a:r>
                <a:rPr lang="en-GB" altLang="it-IT" i="1" dirty="0" err="1">
                  <a:solidFill>
                    <a:schemeClr val="tx2"/>
                  </a:solidFill>
                  <a:latin typeface="Calibri" panose="020F0502020204030204" pitchFamily="34" charset="0"/>
                </a:rPr>
                <a:t>mercato</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assicurando</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l’ordinata</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definizione</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dei</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rapporti</a:t>
              </a:r>
              <a:r>
                <a:rPr lang="en-GB" altLang="it-IT" i="1" dirty="0">
                  <a:solidFill>
                    <a:schemeClr val="tx2"/>
                  </a:solidFill>
                  <a:latin typeface="Calibri" panose="020F0502020204030204" pitchFamily="34" charset="0"/>
                </a:rPr>
                <a:t> </a:t>
              </a:r>
              <a:r>
                <a:rPr lang="en-GB" altLang="it-IT" i="1" dirty="0" err="1">
                  <a:solidFill>
                    <a:schemeClr val="tx2"/>
                  </a:solidFill>
                  <a:latin typeface="Calibri" panose="020F0502020204030204" pitchFamily="34" charset="0"/>
                </a:rPr>
                <a:t>giuridici</a:t>
              </a:r>
              <a:r>
                <a:rPr lang="en-GB" altLang="it-IT" i="1" dirty="0">
                  <a:solidFill>
                    <a:schemeClr val="tx2"/>
                  </a:solidFill>
                  <a:latin typeface="Calibri" panose="020F0502020204030204" pitchFamily="34" charset="0"/>
                </a:rPr>
                <a:t> in </a:t>
              </a:r>
              <a:r>
                <a:rPr lang="en-GB" altLang="it-IT" i="1" dirty="0" err="1">
                  <a:solidFill>
                    <a:schemeClr val="tx2"/>
                  </a:solidFill>
                  <a:latin typeface="Calibri" panose="020F0502020204030204" pitchFamily="34" charset="0"/>
                </a:rPr>
                <a:t>corso</a:t>
              </a:r>
              <a:endParaRPr lang="it-IT" altLang="it-IT" i="1" dirty="0">
                <a:solidFill>
                  <a:schemeClr val="tx2"/>
                </a:solidFill>
                <a:latin typeface="Calibri" panose="020F0502020204030204" pitchFamily="34" charset="0"/>
              </a:endParaRPr>
            </a:p>
          </p:txBody>
        </p:sp>
        <p:sp>
          <p:nvSpPr>
            <p:cNvPr id="13" name="AutoShape 4"/>
            <p:cNvSpPr>
              <a:spLocks noChangeArrowheads="1"/>
            </p:cNvSpPr>
            <p:nvPr/>
          </p:nvSpPr>
          <p:spPr bwMode="auto">
            <a:xfrm rot="503422">
              <a:off x="7740352" y="4010348"/>
              <a:ext cx="935038" cy="863600"/>
            </a:xfrm>
            <a:custGeom>
              <a:avLst/>
              <a:gdLst>
                <a:gd name="T0" fmla="*/ 467476 w 21600"/>
                <a:gd name="T1" fmla="*/ 0 h 21600"/>
                <a:gd name="T2" fmla="*/ 116880 w 21600"/>
                <a:gd name="T3" fmla="*/ 431800 h 21600"/>
                <a:gd name="T4" fmla="*/ 467476 w 21600"/>
                <a:gd name="T5" fmla="*/ 215900 h 21600"/>
                <a:gd name="T6" fmla="*/ 1051918 w 21600"/>
                <a:gd name="T7" fmla="*/ 431800 h 21600"/>
                <a:gd name="T8" fmla="*/ 818158 w 21600"/>
                <a:gd name="T9" fmla="*/ 647700 h 21600"/>
                <a:gd name="T10" fmla="*/ 584399 w 21600"/>
                <a:gd name="T11" fmla="*/ 4318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4B83E7"/>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p>
              <a:endParaRPr lang="it-IT">
                <a:latin typeface="Calibri" panose="020F0502020204030204" pitchFamily="34" charset="0"/>
              </a:endParaRPr>
            </a:p>
          </p:txBody>
        </p:sp>
        <p:sp>
          <p:nvSpPr>
            <p:cNvPr id="17" name="CasellaDiTesto 16"/>
            <p:cNvSpPr txBox="1"/>
            <p:nvPr/>
          </p:nvSpPr>
          <p:spPr>
            <a:xfrm>
              <a:off x="891071" y="3721736"/>
              <a:ext cx="1097160" cy="369332"/>
            </a:xfrm>
            <a:prstGeom prst="rect">
              <a:avLst/>
            </a:prstGeom>
            <a:solidFill>
              <a:schemeClr val="accent3">
                <a:lumMod val="20000"/>
                <a:lumOff val="80000"/>
              </a:schemeClr>
            </a:solidFill>
            <a:ln w="19050">
              <a:solidFill>
                <a:schemeClr val="accent1"/>
              </a:solidFill>
              <a:prstDash val="dash"/>
            </a:ln>
            <a:effectLst>
              <a:outerShdw blurRad="50800" dist="38100" dir="2700000" algn="tl" rotWithShape="0">
                <a:prstClr val="black">
                  <a:alpha val="40000"/>
                </a:prstClr>
              </a:outerShdw>
            </a:effectLst>
          </p:spPr>
          <p:txBody>
            <a:bodyPr wrap="none" rtlCol="0">
              <a:spAutoFit/>
            </a:bodyPr>
            <a:lstStyle/>
            <a:p>
              <a:r>
                <a:rPr lang="it-IT" dirty="0" smtClean="0">
                  <a:latin typeface="Calibri" panose="020F0502020204030204" pitchFamily="34" charset="0"/>
                </a:rPr>
                <a:t>Le finalità</a:t>
              </a:r>
              <a:endParaRPr lang="it-IT" dirty="0">
                <a:latin typeface="Calibri" panose="020F0502020204030204" pitchFamily="34" charset="0"/>
              </a:endParaRPr>
            </a:p>
          </p:txBody>
        </p:sp>
      </p:grpSp>
      <p:sp>
        <p:nvSpPr>
          <p:cNvPr id="15" name="CasellaDiTesto 14"/>
          <p:cNvSpPr txBox="1"/>
          <p:nvPr/>
        </p:nvSpPr>
        <p:spPr>
          <a:xfrm>
            <a:off x="755576" y="3081171"/>
            <a:ext cx="7116500" cy="369332"/>
          </a:xfrm>
          <a:prstGeom prst="rect">
            <a:avLst/>
          </a:prstGeom>
          <a:solidFill>
            <a:schemeClr val="bg1"/>
          </a:solidFill>
          <a:ln w="19050">
            <a:solidFill>
              <a:schemeClr val="bg1"/>
            </a:solidFill>
            <a:prstDash val="solid"/>
          </a:ln>
          <a:effectLst>
            <a:outerShdw blurRad="50800" dist="38100" dir="2700000" algn="tl" rotWithShape="0">
              <a:prstClr val="black">
                <a:alpha val="40000"/>
              </a:prstClr>
            </a:outerShdw>
          </a:effectLst>
        </p:spPr>
        <p:txBody>
          <a:bodyPr wrap="none" rtlCol="0">
            <a:spAutoFit/>
          </a:bodyPr>
          <a:lstStyle/>
          <a:p>
            <a:r>
              <a:rPr lang="it-IT" b="1" i="1" dirty="0" smtClean="0">
                <a:solidFill>
                  <a:srgbClr val="C00000"/>
                </a:solidFill>
                <a:latin typeface="Calibri" panose="020F0502020204030204" pitchFamily="34" charset="0"/>
              </a:rPr>
              <a:t>Il procedimento: Banca d’Italia e ministero dell’Economia  e delle Finanze</a:t>
            </a:r>
            <a:endParaRPr lang="it-IT" b="1" i="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408509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interventi pubblici</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a:t>
            </a:fld>
            <a:endParaRPr lang="it-IT">
              <a:solidFill>
                <a:srgbClr val="9FB8CD">
                  <a:shade val="50000"/>
                  <a:satMod val="200000"/>
                </a:srgbClr>
              </a:solidFill>
            </a:endParaRPr>
          </a:p>
        </p:txBody>
      </p:sp>
      <p:pic>
        <p:nvPicPr>
          <p:cNvPr id="7" name="Immagine 6"/>
          <p:cNvPicPr/>
          <p:nvPr/>
        </p:nvPicPr>
        <p:blipFill>
          <a:blip r:embed="rId3"/>
          <a:stretch>
            <a:fillRect/>
          </a:stretch>
        </p:blipFill>
        <p:spPr>
          <a:xfrm>
            <a:off x="1734096" y="1916832"/>
            <a:ext cx="6120130" cy="4354195"/>
          </a:xfrm>
          <a:prstGeom prst="rect">
            <a:avLst/>
          </a:prstGeom>
          <a:ln w="1905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9883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50</a:t>
            </a:fld>
            <a:endParaRPr lang="it-IT">
              <a:solidFill>
                <a:srgbClr val="9FB8CD">
                  <a:shade val="50000"/>
                  <a:satMod val="200000"/>
                </a:srgbClr>
              </a:solidFill>
            </a:endParaRPr>
          </a:p>
        </p:txBody>
      </p:sp>
      <p:sp>
        <p:nvSpPr>
          <p:cNvPr id="4" name="Titolo 2"/>
          <p:cNvSpPr txBox="1">
            <a:spLocks/>
          </p:cNvSpPr>
          <p:nvPr/>
        </p:nvSpPr>
        <p:spPr>
          <a:xfrm>
            <a:off x="1259632" y="784252"/>
            <a:ext cx="7499350" cy="1143000"/>
          </a:xfrm>
          <a:prstGeom prst="rect">
            <a:avLst/>
          </a:prstGeom>
        </p:spPr>
        <p:txBody>
          <a:bodyPr anchor="ctr">
            <a:normAutofit/>
          </a:bodyPr>
          <a:lstStyle>
            <a:lvl1pPr algn="l" rtl="0" eaLnBrk="1" fontAlgn="base" hangingPunct="1">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11488B"/>
                </a:solidFill>
                <a:latin typeface="Verdana" pitchFamily="34" charset="0"/>
              </a:defRPr>
            </a:lvl2pPr>
            <a:lvl3pPr algn="l" rtl="0" eaLnBrk="1" fontAlgn="base" hangingPunct="1">
              <a:spcBef>
                <a:spcPct val="0"/>
              </a:spcBef>
              <a:spcAft>
                <a:spcPct val="0"/>
              </a:spcAft>
              <a:defRPr sz="4300">
                <a:solidFill>
                  <a:srgbClr val="11488B"/>
                </a:solidFill>
                <a:latin typeface="Verdana" pitchFamily="34" charset="0"/>
              </a:defRPr>
            </a:lvl3pPr>
            <a:lvl4pPr algn="l" rtl="0" eaLnBrk="1" fontAlgn="base" hangingPunct="1">
              <a:spcBef>
                <a:spcPct val="0"/>
              </a:spcBef>
              <a:spcAft>
                <a:spcPct val="0"/>
              </a:spcAft>
              <a:defRPr sz="4300">
                <a:solidFill>
                  <a:srgbClr val="11488B"/>
                </a:solidFill>
                <a:latin typeface="Verdana" pitchFamily="34" charset="0"/>
              </a:defRPr>
            </a:lvl4pPr>
            <a:lvl5pPr algn="l" rtl="0" eaLnBrk="1" fontAlgn="base" hangingPunct="1">
              <a:spcBef>
                <a:spcPct val="0"/>
              </a:spcBef>
              <a:spcAft>
                <a:spcPct val="0"/>
              </a:spcAft>
              <a:defRPr sz="4300">
                <a:solidFill>
                  <a:srgbClr val="11488B"/>
                </a:solidFill>
                <a:latin typeface="Verdana" pitchFamily="34" charset="0"/>
              </a:defRPr>
            </a:lvl5pPr>
            <a:lvl6pPr marL="457200" algn="l" rtl="0" eaLnBrk="1" fontAlgn="base" hangingPunct="1">
              <a:spcBef>
                <a:spcPct val="0"/>
              </a:spcBef>
              <a:spcAft>
                <a:spcPct val="0"/>
              </a:spcAft>
              <a:defRPr sz="4300">
                <a:solidFill>
                  <a:srgbClr val="11488B"/>
                </a:solidFill>
                <a:latin typeface="Verdana" pitchFamily="34" charset="0"/>
              </a:defRPr>
            </a:lvl6pPr>
            <a:lvl7pPr marL="914400" algn="l" rtl="0" eaLnBrk="1" fontAlgn="base" hangingPunct="1">
              <a:spcBef>
                <a:spcPct val="0"/>
              </a:spcBef>
              <a:spcAft>
                <a:spcPct val="0"/>
              </a:spcAft>
              <a:defRPr sz="4300">
                <a:solidFill>
                  <a:srgbClr val="11488B"/>
                </a:solidFill>
                <a:latin typeface="Verdana" pitchFamily="34" charset="0"/>
              </a:defRPr>
            </a:lvl7pPr>
            <a:lvl8pPr marL="1371600" algn="l" rtl="0" eaLnBrk="1" fontAlgn="base" hangingPunct="1">
              <a:spcBef>
                <a:spcPct val="0"/>
              </a:spcBef>
              <a:spcAft>
                <a:spcPct val="0"/>
              </a:spcAft>
              <a:defRPr sz="4300">
                <a:solidFill>
                  <a:srgbClr val="11488B"/>
                </a:solidFill>
                <a:latin typeface="Verdana" pitchFamily="34" charset="0"/>
              </a:defRPr>
            </a:lvl8pPr>
            <a:lvl9pPr marL="1828800" algn="l" rtl="0" eaLnBrk="1" fontAlgn="base" hangingPunct="1">
              <a:spcBef>
                <a:spcPct val="0"/>
              </a:spcBef>
              <a:spcAft>
                <a:spcPct val="0"/>
              </a:spcAft>
              <a:defRPr sz="4300">
                <a:solidFill>
                  <a:srgbClr val="11488B"/>
                </a:solidFill>
                <a:latin typeface="Verdana" pitchFamily="34" charset="0"/>
              </a:defRPr>
            </a:lvl9pPr>
            <a:extLst/>
          </a:lstStyle>
          <a:p>
            <a:r>
              <a:rPr lang="it-IT" altLang="it-IT" sz="2000" b="1" dirty="0" smtClean="0">
                <a:effectLst/>
                <a:latin typeface="Calibri" pitchFamily="34" charset="0"/>
              </a:rPr>
              <a:t>La liquidazione coatta amministrativa</a:t>
            </a:r>
            <a:endParaRPr lang="en-GB" altLang="it-IT" sz="2000" b="1" i="1" dirty="0">
              <a:effectLst/>
              <a:latin typeface="Calibri" pitchFamily="34" charset="0"/>
            </a:endParaRPr>
          </a:p>
        </p:txBody>
      </p:sp>
      <p:sp>
        <p:nvSpPr>
          <p:cNvPr id="5" name="Text Box 4"/>
          <p:cNvSpPr txBox="1">
            <a:spLocks noChangeArrowheads="1"/>
          </p:cNvSpPr>
          <p:nvPr/>
        </p:nvSpPr>
        <p:spPr bwMode="auto">
          <a:xfrm>
            <a:off x="645695" y="1898113"/>
            <a:ext cx="4363612" cy="369332"/>
          </a:xfrm>
          <a:prstGeom prst="rect">
            <a:avLst/>
          </a:prstGeom>
          <a:solidFill>
            <a:schemeClr val="bg1"/>
          </a:solidFill>
          <a:ln w="19050">
            <a:solidFill>
              <a:schemeClr val="bg1"/>
            </a:solidFill>
            <a:prstDash val="solid"/>
          </a:ln>
          <a:effectLst>
            <a:outerShdw blurRad="50800" dist="38100" dir="2700000" algn="tl" rotWithShape="0">
              <a:prstClr val="black">
                <a:alpha val="40000"/>
              </a:prstClr>
            </a:outerShdw>
          </a:effectLst>
          <a:extLst/>
        </p:spPr>
        <p:txBody>
          <a:bodyPr wrap="square" rtlCol="0">
            <a:spAutoFit/>
          </a:bodyPr>
          <a:lstStyle>
            <a:defPPr>
              <a:defRPr lang="it-IT"/>
            </a:defPPr>
            <a:lvl1pPr>
              <a:defRPr b="1" i="1">
                <a:solidFill>
                  <a:srgbClr val="C00000"/>
                </a:solidFill>
                <a:latin typeface="Calibri" panose="020F0502020204030204" pitchFamily="34" charset="0"/>
              </a:defRPr>
            </a:lvl1pPr>
          </a:lstStyle>
          <a:p>
            <a:r>
              <a:rPr lang="it-IT" altLang="it-IT" dirty="0"/>
              <a:t>Le funzioni dei commissari liquidatori</a:t>
            </a:r>
          </a:p>
        </p:txBody>
      </p:sp>
      <p:graphicFrame>
        <p:nvGraphicFramePr>
          <p:cNvPr id="6" name="Diagramma 5"/>
          <p:cNvGraphicFramePr/>
          <p:nvPr>
            <p:extLst>
              <p:ext uri="{D42A27DB-BD31-4B8C-83A1-F6EECF244321}">
                <p14:modId xmlns:p14="http://schemas.microsoft.com/office/powerpoint/2010/main" val="2662887644"/>
              </p:ext>
            </p:extLst>
          </p:nvPr>
        </p:nvGraphicFramePr>
        <p:xfrm>
          <a:off x="1259632" y="2251553"/>
          <a:ext cx="7416824"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po 9"/>
          <p:cNvGrpSpPr/>
          <p:nvPr/>
        </p:nvGrpSpPr>
        <p:grpSpPr>
          <a:xfrm>
            <a:off x="4356240" y="4790931"/>
            <a:ext cx="3528392" cy="1850155"/>
            <a:chOff x="4356240" y="4790931"/>
            <a:chExt cx="3528392" cy="1850155"/>
          </a:xfrm>
        </p:grpSpPr>
        <p:sp>
          <p:nvSpPr>
            <p:cNvPr id="7" name="Oval 5"/>
            <p:cNvSpPr>
              <a:spLocks noChangeArrowheads="1"/>
            </p:cNvSpPr>
            <p:nvPr/>
          </p:nvSpPr>
          <p:spPr bwMode="auto">
            <a:xfrm>
              <a:off x="4356240" y="5445224"/>
              <a:ext cx="3528392" cy="1195862"/>
            </a:xfrm>
            <a:prstGeom prst="ellipse">
              <a:avLst/>
            </a:prstGeom>
            <a:solidFill>
              <a:schemeClr val="accent1">
                <a:lumMod val="20000"/>
                <a:lumOff val="80000"/>
              </a:schemeClr>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pPr marL="0" indent="0">
                <a:buFont typeface="Webdings" pitchFamily="18" charset="2"/>
                <a:buNone/>
              </a:pPr>
              <a:r>
                <a:rPr lang="it-IT" altLang="it-IT" sz="2800" b="1" i="1" dirty="0" smtClean="0">
                  <a:solidFill>
                    <a:schemeClr val="accent1">
                      <a:lumMod val="75000"/>
                    </a:schemeClr>
                  </a:solidFill>
                  <a:latin typeface="Calibri" panose="020F0502020204030204" pitchFamily="34" charset="0"/>
                </a:rPr>
                <a:t>Cessione in blocco</a:t>
              </a:r>
              <a:endParaRPr lang="it-IT" altLang="it-IT" sz="2800" b="1" i="1" dirty="0">
                <a:solidFill>
                  <a:schemeClr val="accent1">
                    <a:lumMod val="75000"/>
                  </a:schemeClr>
                </a:solidFill>
                <a:latin typeface="Calibri" panose="020F0502020204030204" pitchFamily="34" charset="0"/>
              </a:endParaRPr>
            </a:p>
          </p:txBody>
        </p:sp>
        <p:sp>
          <p:nvSpPr>
            <p:cNvPr id="8" name="AutoShape 17"/>
            <p:cNvSpPr>
              <a:spLocks noChangeArrowheads="1"/>
            </p:cNvSpPr>
            <p:nvPr/>
          </p:nvSpPr>
          <p:spPr bwMode="auto">
            <a:xfrm rot="19586840">
              <a:off x="4757689" y="4790931"/>
              <a:ext cx="503237" cy="715032"/>
            </a:xfrm>
            <a:prstGeom prst="upDownArrow">
              <a:avLst>
                <a:gd name="adj1" fmla="val 50000"/>
                <a:gd name="adj2" fmla="val 34385"/>
              </a:avLst>
            </a:prstGeom>
            <a:solidFill>
              <a:schemeClr val="accent3"/>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endParaRPr lang="en-US" altLang="it-IT"/>
            </a:p>
          </p:txBody>
        </p:sp>
        <p:sp>
          <p:nvSpPr>
            <p:cNvPr id="9" name="AutoShape 18"/>
            <p:cNvSpPr>
              <a:spLocks noChangeArrowheads="1"/>
            </p:cNvSpPr>
            <p:nvPr/>
          </p:nvSpPr>
          <p:spPr bwMode="auto">
            <a:xfrm rot="1695619">
              <a:off x="7206562" y="4837895"/>
              <a:ext cx="503237" cy="715031"/>
            </a:xfrm>
            <a:prstGeom prst="upDownArrow">
              <a:avLst>
                <a:gd name="adj1" fmla="val 50000"/>
                <a:gd name="adj2" fmla="val 34385"/>
              </a:avLst>
            </a:prstGeom>
            <a:solidFill>
              <a:schemeClr val="accent3"/>
            </a:solidFill>
            <a:ln w="9525">
              <a:solidFill>
                <a:schemeClr val="tx1"/>
              </a:solidFill>
              <a:miter lim="800000"/>
              <a:headEnd/>
              <a:tailEnd/>
            </a:ln>
            <a:effectLst>
              <a:glow rad="63500">
                <a:schemeClr val="accent1">
                  <a:satMod val="175000"/>
                  <a:alpha val="40000"/>
                </a:schemeClr>
              </a:glow>
              <a:outerShdw blurRad="50800" dist="38100" dir="2700000" algn="tl" rotWithShape="0">
                <a:prstClr val="black">
                  <a:alpha val="40000"/>
                </a:prstClr>
              </a:outerShdw>
            </a:effectLst>
          </p:spPr>
          <p:txBody>
            <a:bodyPr wrap="none" anchor="ct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6pPr>
              <a:lvl7pPr marL="29718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7pPr>
              <a:lvl8pPr marL="34290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8pPr>
              <a:lvl9pPr marL="3886200" indent="-228600" algn="ctr" eaLnBrk="0" fontAlgn="base" hangingPunct="0">
                <a:spcBef>
                  <a:spcPct val="0"/>
                </a:spcBef>
                <a:spcAft>
                  <a:spcPct val="0"/>
                </a:spcAft>
                <a:buFont typeface="Webdings" pitchFamily="18" charset="2"/>
                <a:buChar char="4"/>
                <a:defRPr sz="2400">
                  <a:solidFill>
                    <a:schemeClr val="tx1"/>
                  </a:solidFill>
                  <a:latin typeface="Times New Roman" charset="0"/>
                </a:defRPr>
              </a:lvl9pPr>
            </a:lstStyle>
            <a:p>
              <a:endParaRPr lang="en-US" altLang="it-IT"/>
            </a:p>
          </p:txBody>
        </p:sp>
      </p:grpSp>
    </p:spTree>
    <p:extLst>
      <p:ext uri="{BB962C8B-B14F-4D97-AF65-F5344CB8AC3E}">
        <p14:creationId xmlns:p14="http://schemas.microsoft.com/office/powerpoint/2010/main" val="288854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51</a:t>
            </a:fld>
            <a:endParaRPr lang="it-IT">
              <a:solidFill>
                <a:srgbClr val="9FB8CD">
                  <a:shade val="50000"/>
                  <a:satMod val="200000"/>
                </a:srgbClr>
              </a:solidFill>
            </a:endParaRPr>
          </a:p>
        </p:txBody>
      </p:sp>
      <p:grpSp>
        <p:nvGrpSpPr>
          <p:cNvPr id="4" name="Group 4"/>
          <p:cNvGrpSpPr/>
          <p:nvPr/>
        </p:nvGrpSpPr>
        <p:grpSpPr>
          <a:xfrm>
            <a:off x="2051720" y="3138227"/>
            <a:ext cx="6768752" cy="648072"/>
            <a:chOff x="1619672" y="1916832"/>
            <a:chExt cx="7200800" cy="648072"/>
          </a:xfrm>
        </p:grpSpPr>
        <p:sp>
          <p:nvSpPr>
            <p:cNvPr id="5" name="Rectangle 3"/>
            <p:cNvSpPr/>
            <p:nvPr/>
          </p:nvSpPr>
          <p:spPr>
            <a:xfrm>
              <a:off x="2555776" y="1916832"/>
              <a:ext cx="6264696"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I sistemi di garanzia dei depositi</a:t>
              </a:r>
              <a:endParaRPr lang="it-IT" b="1" dirty="0">
                <a:solidFill>
                  <a:srgbClr val="11488B"/>
                </a:solidFill>
                <a:latin typeface="Calibri" panose="020F0502020204030204" pitchFamily="34" charset="0"/>
              </a:endParaRPr>
            </a:p>
          </p:txBody>
        </p:sp>
        <p:sp>
          <p:nvSpPr>
            <p:cNvPr id="6" name="Rectangle 7"/>
            <p:cNvSpPr/>
            <p:nvPr/>
          </p:nvSpPr>
          <p:spPr>
            <a:xfrm>
              <a:off x="1619672" y="1916832"/>
              <a:ext cx="720080" cy="648072"/>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4.</a:t>
              </a:r>
              <a:endParaRPr lang="it-IT"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1785190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52</a:t>
            </a:fld>
            <a:endParaRPr lang="it-IT">
              <a:solidFill>
                <a:srgbClr val="9FB8CD">
                  <a:shade val="50000"/>
                  <a:satMod val="200000"/>
                </a:srgbClr>
              </a:solidFill>
            </a:endParaRPr>
          </a:p>
        </p:txBody>
      </p:sp>
      <p:sp>
        <p:nvSpPr>
          <p:cNvPr id="5" name="Titolo 2"/>
          <p:cNvSpPr>
            <a:spLocks noGrp="1"/>
          </p:cNvSpPr>
          <p:nvPr>
            <p:ph type="title"/>
          </p:nvPr>
        </p:nvSpPr>
        <p:spPr>
          <a:xfrm>
            <a:off x="1390443" y="807236"/>
            <a:ext cx="7498080" cy="1143000"/>
          </a:xfrm>
        </p:spPr>
        <p:txBody>
          <a:bodyPr>
            <a:normAutofit/>
          </a:bodyPr>
          <a:lstStyle/>
          <a:p>
            <a:r>
              <a:rPr lang="it-IT" sz="2000" b="1" dirty="0" smtClean="0">
                <a:effectLst/>
                <a:latin typeface="Calibri" panose="020F0502020204030204" pitchFamily="34" charset="0"/>
              </a:rPr>
              <a:t>Un network </a:t>
            </a:r>
            <a:r>
              <a:rPr lang="it-IT" dirty="0" smtClean="0"/>
              <a:t>armonizzato di sistemi di garanzia                                 (1/2) </a:t>
            </a:r>
            <a:endParaRPr lang="it-IT" sz="2000" b="1" dirty="0">
              <a:effectLst/>
              <a:latin typeface="Calibri" panose="020F0502020204030204" pitchFamily="34" charset="0"/>
            </a:endParaRPr>
          </a:p>
        </p:txBody>
      </p:sp>
      <p:grpSp>
        <p:nvGrpSpPr>
          <p:cNvPr id="31" name="Gruppo 30"/>
          <p:cNvGrpSpPr/>
          <p:nvPr/>
        </p:nvGrpSpPr>
        <p:grpSpPr>
          <a:xfrm>
            <a:off x="-548141" y="1892721"/>
            <a:ext cx="9489870" cy="4831911"/>
            <a:chOff x="-548141" y="1915299"/>
            <a:chExt cx="9489870" cy="4831911"/>
          </a:xfrm>
        </p:grpSpPr>
        <p:grpSp>
          <p:nvGrpSpPr>
            <p:cNvPr id="28" name="Gruppo 27"/>
            <p:cNvGrpSpPr/>
            <p:nvPr/>
          </p:nvGrpSpPr>
          <p:grpSpPr>
            <a:xfrm>
              <a:off x="-548141" y="1915299"/>
              <a:ext cx="9489870" cy="4831911"/>
              <a:chOff x="-570719" y="1915299"/>
              <a:chExt cx="9489870" cy="4831911"/>
            </a:xfrm>
          </p:grpSpPr>
          <p:grpSp>
            <p:nvGrpSpPr>
              <p:cNvPr id="24" name="Gruppo 23"/>
              <p:cNvGrpSpPr/>
              <p:nvPr/>
            </p:nvGrpSpPr>
            <p:grpSpPr>
              <a:xfrm>
                <a:off x="-570719" y="1915299"/>
                <a:ext cx="8948179" cy="4831911"/>
                <a:chOff x="16309" y="1700808"/>
                <a:chExt cx="8948179" cy="4831911"/>
              </a:xfrm>
            </p:grpSpPr>
            <p:grpSp>
              <p:nvGrpSpPr>
                <p:cNvPr id="17" name="Gruppo 16"/>
                <p:cNvGrpSpPr/>
                <p:nvPr/>
              </p:nvGrpSpPr>
              <p:grpSpPr>
                <a:xfrm>
                  <a:off x="16309" y="1700808"/>
                  <a:ext cx="6096000" cy="4831911"/>
                  <a:chOff x="16309" y="1700808"/>
                  <a:chExt cx="6096000" cy="4831911"/>
                </a:xfrm>
              </p:grpSpPr>
              <p:grpSp>
                <p:nvGrpSpPr>
                  <p:cNvPr id="11" name="Gruppo 10"/>
                  <p:cNvGrpSpPr/>
                  <p:nvPr/>
                </p:nvGrpSpPr>
                <p:grpSpPr>
                  <a:xfrm>
                    <a:off x="16309" y="1700808"/>
                    <a:ext cx="6096000" cy="4064000"/>
                    <a:chOff x="1043608" y="1700808"/>
                    <a:chExt cx="6096000" cy="4064000"/>
                  </a:xfrm>
                </p:grpSpPr>
                <p:graphicFrame>
                  <p:nvGraphicFramePr>
                    <p:cNvPr id="4" name="Diagramma 3"/>
                    <p:cNvGraphicFramePr/>
                    <p:nvPr>
                      <p:extLst>
                        <p:ext uri="{D42A27DB-BD31-4B8C-83A1-F6EECF244321}">
                          <p14:modId xmlns:p14="http://schemas.microsoft.com/office/powerpoint/2010/main" val="740568050"/>
                        </p:ext>
                      </p:extLst>
                    </p:nvPr>
                  </p:nvGraphicFramePr>
                  <p:xfrm>
                    <a:off x="1043608"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ttangolo 6"/>
                    <p:cNvSpPr/>
                    <p:nvPr/>
                  </p:nvSpPr>
                  <p:spPr>
                    <a:xfrm>
                      <a:off x="3995936" y="1988840"/>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700453" y="2906640"/>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4698918" y="4194236"/>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995936" y="5107762"/>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Rettangolo 14"/>
                  <p:cNvSpPr/>
                  <p:nvPr/>
                </p:nvSpPr>
                <p:spPr>
                  <a:xfrm>
                    <a:off x="2670856" y="5610191"/>
                    <a:ext cx="1275991" cy="9225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8" name="Arrotonda angolo diagonale rettangolo 17"/>
                <p:cNvSpPr/>
                <p:nvPr/>
              </p:nvSpPr>
              <p:spPr>
                <a:xfrm>
                  <a:off x="4860032" y="1876554"/>
                  <a:ext cx="4104456" cy="494904"/>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2">
                          <a:lumMod val="50000"/>
                        </a:schemeClr>
                      </a:solidFill>
                      <a:latin typeface="Calibri" panose="020F0502020204030204" pitchFamily="34" charset="0"/>
                    </a:rPr>
                    <a:t>100.000 euro </a:t>
                  </a:r>
                  <a:r>
                    <a:rPr lang="it-IT" sz="1600" dirty="0">
                      <a:solidFill>
                        <a:schemeClr val="accent2">
                          <a:lumMod val="50000"/>
                        </a:schemeClr>
                      </a:solidFill>
                      <a:latin typeface="Calibri" panose="020F0502020204030204" pitchFamily="34" charset="0"/>
                    </a:rPr>
                    <a:t>per depositante e per </a:t>
                  </a:r>
                  <a:r>
                    <a:rPr lang="it-IT" sz="1600" dirty="0" smtClean="0">
                      <a:solidFill>
                        <a:schemeClr val="accent2">
                          <a:lumMod val="50000"/>
                        </a:schemeClr>
                      </a:solidFill>
                      <a:latin typeface="Calibri" panose="020F0502020204030204" pitchFamily="34" charset="0"/>
                    </a:rPr>
                    <a:t>banca</a:t>
                  </a:r>
                  <a:endParaRPr lang="it-IT" sz="1600" dirty="0"/>
                </a:p>
              </p:txBody>
            </p:sp>
            <p:sp>
              <p:nvSpPr>
                <p:cNvPr id="19" name="Arrotonda angolo diagonale rettangolo 18"/>
                <p:cNvSpPr/>
                <p:nvPr/>
              </p:nvSpPr>
              <p:spPr>
                <a:xfrm>
                  <a:off x="5796136" y="2726644"/>
                  <a:ext cx="3168352" cy="630348"/>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2">
                          <a:lumMod val="50000"/>
                        </a:schemeClr>
                      </a:solidFill>
                      <a:latin typeface="Calibri" panose="020F0502020204030204" pitchFamily="34" charset="0"/>
                    </a:rPr>
                    <a:t>Definizione</a:t>
                  </a:r>
                  <a:r>
                    <a:rPr lang="it-IT" sz="1600" dirty="0">
                      <a:solidFill>
                        <a:schemeClr val="accent2">
                          <a:lumMod val="50000"/>
                        </a:schemeClr>
                      </a:solidFill>
                      <a:latin typeface="Calibri" panose="020F0502020204030204" pitchFamily="34" charset="0"/>
                    </a:rPr>
                    <a:t> di deposito e lista </a:t>
                  </a:r>
                  <a:r>
                    <a:rPr lang="it-IT" sz="1600" b="1" dirty="0">
                      <a:solidFill>
                        <a:schemeClr val="accent2">
                          <a:lumMod val="50000"/>
                        </a:schemeClr>
                      </a:solidFill>
                      <a:latin typeface="Calibri" panose="020F0502020204030204" pitchFamily="34" charset="0"/>
                    </a:rPr>
                    <a:t>esclusioni</a:t>
                  </a:r>
                  <a:r>
                    <a:rPr lang="it-IT" sz="1600" dirty="0">
                      <a:solidFill>
                        <a:schemeClr val="accent2">
                          <a:lumMod val="50000"/>
                        </a:schemeClr>
                      </a:solidFill>
                      <a:latin typeface="Calibri" panose="020F0502020204030204" pitchFamily="34" charset="0"/>
                    </a:rPr>
                    <a:t> (obbligatoria</a:t>
                  </a:r>
                  <a:r>
                    <a:rPr lang="it-IT" sz="1600" dirty="0" smtClean="0">
                      <a:solidFill>
                        <a:schemeClr val="accent2">
                          <a:lumMod val="50000"/>
                        </a:schemeClr>
                      </a:solidFill>
                      <a:latin typeface="Calibri" panose="020F0502020204030204" pitchFamily="34" charset="0"/>
                    </a:rPr>
                    <a:t>)</a:t>
                  </a:r>
                  <a:endParaRPr lang="it-IT" dirty="0"/>
                </a:p>
              </p:txBody>
            </p:sp>
            <p:sp>
              <p:nvSpPr>
                <p:cNvPr id="20" name="Arrotonda angolo diagonale rettangolo 19"/>
                <p:cNvSpPr/>
                <p:nvPr/>
              </p:nvSpPr>
              <p:spPr>
                <a:xfrm>
                  <a:off x="5508104" y="3897052"/>
                  <a:ext cx="3456384" cy="477204"/>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eaLnBrk="0" hangingPunct="0">
                    <a:spcBef>
                      <a:spcPts val="0"/>
                    </a:spcBef>
                    <a:defRPr/>
                  </a:pPr>
                  <a:r>
                    <a:rPr lang="it-IT" sz="1600" dirty="0">
                      <a:solidFill>
                        <a:schemeClr val="accent2">
                          <a:lumMod val="50000"/>
                        </a:schemeClr>
                      </a:solidFill>
                      <a:latin typeface="Calibri" panose="020F0502020204030204" pitchFamily="34" charset="0"/>
                    </a:rPr>
                    <a:t>Da </a:t>
                  </a:r>
                  <a:r>
                    <a:rPr lang="it-IT" sz="1600" b="1" dirty="0">
                      <a:solidFill>
                        <a:schemeClr val="accent2">
                          <a:lumMod val="50000"/>
                        </a:schemeClr>
                      </a:solidFill>
                      <a:latin typeface="Calibri" panose="020F0502020204030204" pitchFamily="34" charset="0"/>
                    </a:rPr>
                    <a:t>20 a 7 gg </a:t>
                  </a:r>
                  <a:r>
                    <a:rPr lang="it-IT" sz="1600" b="1" dirty="0" smtClean="0">
                      <a:solidFill>
                        <a:schemeClr val="accent2">
                          <a:lumMod val="50000"/>
                        </a:schemeClr>
                      </a:solidFill>
                      <a:latin typeface="Calibri" panose="020F0502020204030204" pitchFamily="34" charset="0"/>
                    </a:rPr>
                    <a:t>lavorativi</a:t>
                  </a:r>
                  <a:endParaRPr lang="it-IT" sz="1600" dirty="0">
                    <a:solidFill>
                      <a:schemeClr val="accent2">
                        <a:lumMod val="50000"/>
                      </a:schemeClr>
                    </a:solidFill>
                    <a:latin typeface="Calibri" pitchFamily="34" charset="0"/>
                  </a:endParaRPr>
                </a:p>
              </p:txBody>
            </p:sp>
            <p:sp>
              <p:nvSpPr>
                <p:cNvPr id="21" name="Arrotonda angolo diagonale rettangolo 20"/>
                <p:cNvSpPr/>
                <p:nvPr/>
              </p:nvSpPr>
              <p:spPr>
                <a:xfrm>
                  <a:off x="5260954" y="4726676"/>
                  <a:ext cx="3703534" cy="1152129"/>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eaLnBrk="0" hangingPunct="0">
                    <a:spcBef>
                      <a:spcPts val="0"/>
                    </a:spcBef>
                    <a:defRPr/>
                  </a:pPr>
                  <a:r>
                    <a:rPr lang="it-IT" sz="1600" dirty="0">
                      <a:solidFill>
                        <a:schemeClr val="accent2">
                          <a:lumMod val="50000"/>
                        </a:schemeClr>
                      </a:solidFill>
                      <a:latin typeface="Calibri" panose="020F0502020204030204" pitchFamily="34" charset="0"/>
                    </a:rPr>
                    <a:t>Contribuzioni </a:t>
                  </a:r>
                  <a:r>
                    <a:rPr lang="it-IT" sz="1600" b="1" dirty="0" smtClean="0">
                      <a:solidFill>
                        <a:schemeClr val="accent2">
                          <a:lumMod val="50000"/>
                        </a:schemeClr>
                      </a:solidFill>
                      <a:latin typeface="Calibri" panose="020F0502020204030204" pitchFamily="34" charset="0"/>
                    </a:rPr>
                    <a:t>ex-ante</a:t>
                  </a:r>
                  <a:r>
                    <a:rPr lang="it-IT" sz="1600" dirty="0" smtClean="0">
                      <a:solidFill>
                        <a:schemeClr val="accent2">
                          <a:lumMod val="50000"/>
                        </a:schemeClr>
                      </a:solidFill>
                      <a:latin typeface="Calibri" panose="020F0502020204030204" pitchFamily="34" charset="0"/>
                    </a:rPr>
                    <a:t>, contribuzioni </a:t>
                  </a:r>
                  <a:r>
                    <a:rPr lang="it-IT" sz="1600" b="1" dirty="0" smtClean="0">
                      <a:solidFill>
                        <a:schemeClr val="accent2">
                          <a:lumMod val="50000"/>
                        </a:schemeClr>
                      </a:solidFill>
                      <a:latin typeface="Calibri" panose="020F0502020204030204" pitchFamily="34" charset="0"/>
                    </a:rPr>
                    <a:t>straordinarie</a:t>
                  </a:r>
                  <a:r>
                    <a:rPr lang="it-IT" sz="1600" dirty="0" smtClean="0">
                      <a:solidFill>
                        <a:schemeClr val="accent2">
                          <a:lumMod val="50000"/>
                        </a:schemeClr>
                      </a:solidFill>
                      <a:latin typeface="Calibri" panose="020F0502020204030204" pitchFamily="34" charset="0"/>
                    </a:rPr>
                    <a:t>, </a:t>
                  </a:r>
                  <a:r>
                    <a:rPr lang="it-IT" sz="1600" b="1" dirty="0" smtClean="0">
                      <a:solidFill>
                        <a:schemeClr val="accent2">
                          <a:lumMod val="50000"/>
                        </a:schemeClr>
                      </a:solidFill>
                      <a:latin typeface="Calibri" panose="020F0502020204030204" pitchFamily="34" charset="0"/>
                    </a:rPr>
                    <a:t>forme </a:t>
                  </a:r>
                  <a:r>
                    <a:rPr lang="it-IT" sz="1600" b="1" dirty="0">
                      <a:solidFill>
                        <a:schemeClr val="accent2">
                          <a:lumMod val="50000"/>
                        </a:schemeClr>
                      </a:solidFill>
                      <a:latin typeface="Calibri" panose="020F0502020204030204" pitchFamily="34" charset="0"/>
                    </a:rPr>
                    <a:t>alternative </a:t>
                  </a:r>
                  <a:r>
                    <a:rPr lang="it-IT" sz="1600" dirty="0">
                      <a:solidFill>
                        <a:schemeClr val="accent2">
                          <a:lumMod val="50000"/>
                        </a:schemeClr>
                      </a:solidFill>
                      <a:latin typeface="Calibri" panose="020F0502020204030204" pitchFamily="34" charset="0"/>
                    </a:rPr>
                    <a:t>di </a:t>
                  </a:r>
                  <a:r>
                    <a:rPr lang="it-IT" sz="1600" dirty="0" smtClean="0">
                      <a:solidFill>
                        <a:schemeClr val="accent2">
                          <a:lumMod val="50000"/>
                        </a:schemeClr>
                      </a:solidFill>
                      <a:latin typeface="Calibri" panose="020F0502020204030204" pitchFamily="34" charset="0"/>
                    </a:rPr>
                    <a:t>finanziamento; </a:t>
                  </a:r>
                  <a:r>
                    <a:rPr lang="it-IT" sz="1600" b="1" i="1" dirty="0" err="1" smtClean="0">
                      <a:solidFill>
                        <a:schemeClr val="accent2">
                          <a:lumMod val="50000"/>
                        </a:schemeClr>
                      </a:solidFill>
                      <a:latin typeface="Calibri" panose="020F0502020204030204" pitchFamily="34" charset="0"/>
                    </a:rPr>
                    <a:t>mutual</a:t>
                  </a:r>
                  <a:r>
                    <a:rPr lang="it-IT" sz="1600" b="1" i="1" dirty="0" smtClean="0">
                      <a:solidFill>
                        <a:schemeClr val="accent2">
                          <a:lumMod val="50000"/>
                        </a:schemeClr>
                      </a:solidFill>
                      <a:latin typeface="Calibri" panose="020F0502020204030204" pitchFamily="34" charset="0"/>
                    </a:rPr>
                    <a:t> </a:t>
                  </a:r>
                  <a:r>
                    <a:rPr lang="it-IT" sz="1600" b="1" i="1" dirty="0" err="1">
                      <a:solidFill>
                        <a:schemeClr val="accent2">
                          <a:lumMod val="50000"/>
                        </a:schemeClr>
                      </a:solidFill>
                      <a:latin typeface="Calibri" panose="020F0502020204030204" pitchFamily="34" charset="0"/>
                    </a:rPr>
                    <a:t>borrowing</a:t>
                  </a:r>
                  <a:r>
                    <a:rPr lang="it-IT" sz="1600" b="1" i="1" dirty="0">
                      <a:solidFill>
                        <a:schemeClr val="accent2">
                          <a:lumMod val="50000"/>
                        </a:schemeClr>
                      </a:solidFill>
                      <a:latin typeface="Calibri" panose="020F0502020204030204" pitchFamily="34" charset="0"/>
                    </a:rPr>
                    <a:t> </a:t>
                  </a:r>
                  <a:r>
                    <a:rPr lang="it-IT" sz="1600" dirty="0" smtClean="0">
                      <a:solidFill>
                        <a:schemeClr val="accent2">
                          <a:lumMod val="50000"/>
                        </a:schemeClr>
                      </a:solidFill>
                      <a:latin typeface="Calibri" panose="020F0502020204030204" pitchFamily="34" charset="0"/>
                    </a:rPr>
                    <a:t>volontario</a:t>
                  </a:r>
                  <a:endParaRPr lang="it-IT" sz="1600" dirty="0">
                    <a:solidFill>
                      <a:schemeClr val="accent2">
                        <a:lumMod val="50000"/>
                      </a:schemeClr>
                    </a:solidFill>
                  </a:endParaRPr>
                </a:p>
              </p:txBody>
            </p:sp>
          </p:grpSp>
          <p:sp>
            <p:nvSpPr>
              <p:cNvPr id="25" name="Rettangolo 24"/>
              <p:cNvSpPr/>
              <p:nvPr/>
            </p:nvSpPr>
            <p:spPr>
              <a:xfrm rot="994022">
                <a:off x="7403170" y="2615081"/>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96-bis.1</a:t>
                </a:r>
                <a:endParaRPr lang="it-IT" sz="1600" i="1" dirty="0">
                  <a:solidFill>
                    <a:prstClr val="black"/>
                  </a:solidFill>
                  <a:latin typeface="Calibri" panose="020F0502020204030204" pitchFamily="34" charset="0"/>
                </a:endParaRPr>
              </a:p>
            </p:txBody>
          </p:sp>
          <p:sp>
            <p:nvSpPr>
              <p:cNvPr id="26" name="Rettangolo 25"/>
              <p:cNvSpPr/>
              <p:nvPr/>
            </p:nvSpPr>
            <p:spPr>
              <a:xfrm rot="994022">
                <a:off x="7624407" y="3887391"/>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96-bis.2</a:t>
                </a:r>
                <a:endParaRPr lang="it-IT" sz="1600" i="1" dirty="0">
                  <a:solidFill>
                    <a:prstClr val="black"/>
                  </a:solidFill>
                  <a:latin typeface="Calibri" panose="020F0502020204030204" pitchFamily="34" charset="0"/>
                </a:endParaRPr>
              </a:p>
            </p:txBody>
          </p:sp>
          <p:sp>
            <p:nvSpPr>
              <p:cNvPr id="27" name="Rettangolo 26"/>
              <p:cNvSpPr/>
              <p:nvPr/>
            </p:nvSpPr>
            <p:spPr>
              <a:xfrm rot="994022">
                <a:off x="7695015" y="4798965"/>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96.2</a:t>
                </a:r>
                <a:endParaRPr lang="it-IT" sz="1600" i="1" dirty="0">
                  <a:solidFill>
                    <a:prstClr val="black"/>
                  </a:solidFill>
                  <a:latin typeface="Calibri" panose="020F0502020204030204" pitchFamily="34" charset="0"/>
                </a:endParaRPr>
              </a:p>
            </p:txBody>
          </p:sp>
        </p:grpSp>
        <p:sp>
          <p:nvSpPr>
            <p:cNvPr id="29" name="Rettangolo 28"/>
            <p:cNvSpPr/>
            <p:nvPr/>
          </p:nvSpPr>
          <p:spPr>
            <a:xfrm>
              <a:off x="4820683" y="6220913"/>
              <a:ext cx="3976239" cy="507831"/>
            </a:xfrm>
            <a:prstGeom prst="rect">
              <a:avLst/>
            </a:prstGeom>
            <a:solidFill>
              <a:schemeClr val="bg1"/>
            </a:solidFill>
            <a:ln>
              <a:solidFill>
                <a:schemeClr val="accent3">
                  <a:lumMod val="50000"/>
                </a:schemeClr>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Operativo per il FITD già da novembre 2015 </a:t>
              </a:r>
              <a:r>
                <a:rPr lang="it-IT" sz="1100" i="1" dirty="0" smtClean="0">
                  <a:solidFill>
                    <a:prstClr val="black"/>
                  </a:solidFill>
                  <a:latin typeface="Calibri" panose="020F0502020204030204" pitchFamily="34" charset="0"/>
                </a:rPr>
                <a:t>(eccetto </a:t>
              </a:r>
              <a:r>
                <a:rPr lang="it-IT" sz="1100" i="1" dirty="0" err="1" smtClean="0">
                  <a:solidFill>
                    <a:prstClr val="black"/>
                  </a:solidFill>
                  <a:latin typeface="Calibri" panose="020F0502020204030204" pitchFamily="34" charset="0"/>
                </a:rPr>
                <a:t>mutual</a:t>
              </a:r>
              <a:r>
                <a:rPr lang="it-IT" sz="1100" i="1" dirty="0" smtClean="0">
                  <a:solidFill>
                    <a:prstClr val="black"/>
                  </a:solidFill>
                  <a:latin typeface="Calibri" panose="020F0502020204030204" pitchFamily="34" charset="0"/>
                </a:rPr>
                <a:t> </a:t>
              </a:r>
              <a:r>
                <a:rPr lang="it-IT" sz="1100" i="1" dirty="0" err="1" smtClean="0">
                  <a:solidFill>
                    <a:prstClr val="black"/>
                  </a:solidFill>
                  <a:latin typeface="Calibri" panose="020F0502020204030204" pitchFamily="34" charset="0"/>
                </a:rPr>
                <a:t>borrowing</a:t>
              </a:r>
              <a:r>
                <a:rPr lang="it-IT" sz="1100" i="1" dirty="0" smtClean="0">
                  <a:solidFill>
                    <a:prstClr val="black"/>
                  </a:solidFill>
                  <a:latin typeface="Calibri" panose="020F0502020204030204" pitchFamily="34" charset="0"/>
                </a:rPr>
                <a:t>)</a:t>
              </a:r>
              <a:endParaRPr lang="it-IT" sz="1100" i="1" dirty="0">
                <a:solidFill>
                  <a:prstClr val="black"/>
                </a:solidFill>
                <a:latin typeface="Calibri" panose="020F0502020204030204" pitchFamily="34" charset="0"/>
              </a:endParaRPr>
            </a:p>
          </p:txBody>
        </p:sp>
        <p:sp>
          <p:nvSpPr>
            <p:cNvPr id="30" name="Freccia in giù 29"/>
            <p:cNvSpPr/>
            <p:nvPr/>
          </p:nvSpPr>
          <p:spPr>
            <a:xfrm>
              <a:off x="7944762" y="5936252"/>
              <a:ext cx="227638" cy="336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9621682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53</a:t>
            </a:fld>
            <a:endParaRPr lang="it-IT">
              <a:solidFill>
                <a:srgbClr val="9FB8CD">
                  <a:shade val="50000"/>
                  <a:satMod val="200000"/>
                </a:srgbClr>
              </a:solidFill>
            </a:endParaRPr>
          </a:p>
        </p:txBody>
      </p:sp>
      <p:sp>
        <p:nvSpPr>
          <p:cNvPr id="7" name="Titolo 2"/>
          <p:cNvSpPr>
            <a:spLocks noGrp="1"/>
          </p:cNvSpPr>
          <p:nvPr>
            <p:ph type="title"/>
          </p:nvPr>
        </p:nvSpPr>
        <p:spPr>
          <a:xfrm>
            <a:off x="1390443" y="807236"/>
            <a:ext cx="7498080" cy="1143000"/>
          </a:xfrm>
        </p:spPr>
        <p:txBody>
          <a:bodyPr>
            <a:normAutofit/>
          </a:bodyPr>
          <a:lstStyle/>
          <a:p>
            <a:r>
              <a:rPr lang="it-IT" sz="2000" b="1" dirty="0" smtClean="0">
                <a:effectLst/>
                <a:latin typeface="Calibri" panose="020F0502020204030204" pitchFamily="34" charset="0"/>
              </a:rPr>
              <a:t>Un network </a:t>
            </a:r>
            <a:r>
              <a:rPr lang="it-IT" dirty="0" smtClean="0"/>
              <a:t>armonizzato di sistemi di garanzia                                 (2/2) </a:t>
            </a:r>
            <a:endParaRPr lang="it-IT" sz="2000" b="1" dirty="0">
              <a:effectLst/>
              <a:latin typeface="Calibri" panose="020F0502020204030204" pitchFamily="34" charset="0"/>
            </a:endParaRPr>
          </a:p>
        </p:txBody>
      </p:sp>
      <p:grpSp>
        <p:nvGrpSpPr>
          <p:cNvPr id="18" name="Gruppo 17"/>
          <p:cNvGrpSpPr/>
          <p:nvPr/>
        </p:nvGrpSpPr>
        <p:grpSpPr>
          <a:xfrm>
            <a:off x="-107870" y="1828111"/>
            <a:ext cx="8973779" cy="4683202"/>
            <a:chOff x="-130448" y="1828111"/>
            <a:chExt cx="8973779" cy="4683202"/>
          </a:xfrm>
        </p:grpSpPr>
        <p:grpSp>
          <p:nvGrpSpPr>
            <p:cNvPr id="14" name="Gruppo 13"/>
            <p:cNvGrpSpPr/>
            <p:nvPr/>
          </p:nvGrpSpPr>
          <p:grpSpPr>
            <a:xfrm>
              <a:off x="-130448" y="1921106"/>
              <a:ext cx="8454204" cy="4590207"/>
              <a:chOff x="366268" y="1988840"/>
              <a:chExt cx="8454204" cy="4590207"/>
            </a:xfrm>
          </p:grpSpPr>
          <p:sp>
            <p:nvSpPr>
              <p:cNvPr id="6" name="Arrotonda angolo diagonale rettangolo 5"/>
              <p:cNvSpPr/>
              <p:nvPr/>
            </p:nvSpPr>
            <p:spPr>
              <a:xfrm>
                <a:off x="5163626" y="2065122"/>
                <a:ext cx="3656845" cy="632698"/>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accent2">
                        <a:lumMod val="50000"/>
                      </a:schemeClr>
                    </a:solidFill>
                    <a:latin typeface="Calibri" panose="020F0502020204030204" pitchFamily="34" charset="0"/>
                  </a:rPr>
                  <a:t>Prove di resistenza effettuate con </a:t>
                </a:r>
                <a:r>
                  <a:rPr lang="it-IT" sz="1600" b="1" dirty="0" smtClean="0">
                    <a:solidFill>
                      <a:schemeClr val="accent2">
                        <a:lumMod val="50000"/>
                      </a:schemeClr>
                    </a:solidFill>
                    <a:latin typeface="Calibri" panose="020F0502020204030204" pitchFamily="34" charset="0"/>
                  </a:rPr>
                  <a:t>regolarità</a:t>
                </a:r>
                <a:r>
                  <a:rPr lang="it-IT" sz="1600" dirty="0" smtClean="0">
                    <a:solidFill>
                      <a:schemeClr val="accent2">
                        <a:lumMod val="50000"/>
                      </a:schemeClr>
                    </a:solidFill>
                    <a:latin typeface="Calibri" panose="020F0502020204030204" pitchFamily="34" charset="0"/>
                  </a:rPr>
                  <a:t>, almeno ogni tre anni</a:t>
                </a:r>
                <a:endParaRPr lang="it-IT" sz="1600" dirty="0">
                  <a:solidFill>
                    <a:schemeClr val="accent2">
                      <a:lumMod val="50000"/>
                    </a:schemeClr>
                  </a:solidFill>
                  <a:latin typeface="Calibri" panose="020F0502020204030204" pitchFamily="34" charset="0"/>
                </a:endParaRPr>
              </a:p>
            </p:txBody>
          </p:sp>
          <p:grpSp>
            <p:nvGrpSpPr>
              <p:cNvPr id="11" name="Gruppo 10"/>
              <p:cNvGrpSpPr/>
              <p:nvPr/>
            </p:nvGrpSpPr>
            <p:grpSpPr>
              <a:xfrm>
                <a:off x="366268" y="1988840"/>
                <a:ext cx="5338023" cy="3775968"/>
                <a:chOff x="366268" y="1988840"/>
                <a:chExt cx="5338023" cy="3775968"/>
              </a:xfrm>
            </p:grpSpPr>
            <p:graphicFrame>
              <p:nvGraphicFramePr>
                <p:cNvPr id="4" name="Diagramma 3"/>
                <p:cNvGraphicFramePr/>
                <p:nvPr>
                  <p:extLst>
                    <p:ext uri="{D42A27DB-BD31-4B8C-83A1-F6EECF244321}">
                      <p14:modId xmlns:p14="http://schemas.microsoft.com/office/powerpoint/2010/main" val="2698357091"/>
                    </p:ext>
                  </p:extLst>
                </p:nvPr>
              </p:nvGraphicFramePr>
              <p:xfrm>
                <a:off x="366268" y="1988840"/>
                <a:ext cx="5338023"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p:cNvSpPr/>
                <p:nvPr/>
              </p:nvSpPr>
              <p:spPr>
                <a:xfrm>
                  <a:off x="3325286" y="2585534"/>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702862" y="3705743"/>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320244" y="4790137"/>
                  <a:ext cx="360040" cy="3600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Arrotonda angolo diagonale rettangolo 11"/>
              <p:cNvSpPr/>
              <p:nvPr/>
            </p:nvSpPr>
            <p:spPr>
              <a:xfrm>
                <a:off x="5429080" y="2870033"/>
                <a:ext cx="3391391" cy="1620783"/>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eaLnBrk="0" hangingPunct="0"/>
                <a:r>
                  <a:rPr lang="it-IT" sz="1600" dirty="0">
                    <a:solidFill>
                      <a:schemeClr val="accent2">
                        <a:lumMod val="50000"/>
                      </a:schemeClr>
                    </a:solidFill>
                    <a:latin typeface="Calibri" pitchFamily="34" charset="0"/>
                  </a:rPr>
                  <a:t>Diritto dei DGS a </a:t>
                </a:r>
                <a:r>
                  <a:rPr lang="it-IT" sz="1600" dirty="0" smtClean="0">
                    <a:solidFill>
                      <a:schemeClr val="accent2">
                        <a:lumMod val="50000"/>
                      </a:schemeClr>
                    </a:solidFill>
                    <a:latin typeface="Calibri" pitchFamily="34" charset="0"/>
                  </a:rPr>
                  <a:t>richiedere                 </a:t>
                </a:r>
                <a:r>
                  <a:rPr lang="it-IT" sz="1600" dirty="0">
                    <a:solidFill>
                      <a:schemeClr val="accent2">
                        <a:lumMod val="50000"/>
                      </a:schemeClr>
                    </a:solidFill>
                    <a:latin typeface="Calibri" pitchFamily="34" charset="0"/>
                  </a:rPr>
                  <a:t>in ogni </a:t>
                </a:r>
                <a:r>
                  <a:rPr lang="it-IT" sz="1600" dirty="0" smtClean="0">
                    <a:solidFill>
                      <a:schemeClr val="accent2">
                        <a:lumMod val="50000"/>
                      </a:schemeClr>
                    </a:solidFill>
                    <a:latin typeface="Calibri" pitchFamily="34" charset="0"/>
                  </a:rPr>
                  <a:t>momento alle aderenti  </a:t>
                </a:r>
                <a:r>
                  <a:rPr lang="it-IT" sz="1600" b="1" dirty="0">
                    <a:solidFill>
                      <a:schemeClr val="accent2">
                        <a:lumMod val="50000"/>
                      </a:schemeClr>
                    </a:solidFill>
                    <a:latin typeface="Calibri" pitchFamily="34" charset="0"/>
                  </a:rPr>
                  <a:t>tutte le </a:t>
                </a:r>
                <a:r>
                  <a:rPr lang="it-IT" sz="1600" b="1" dirty="0" smtClean="0">
                    <a:solidFill>
                      <a:schemeClr val="accent2">
                        <a:lumMod val="50000"/>
                      </a:schemeClr>
                    </a:solidFill>
                    <a:latin typeface="Calibri" pitchFamily="34" charset="0"/>
                  </a:rPr>
                  <a:t>informazioni</a:t>
                </a:r>
                <a:r>
                  <a:rPr lang="it-IT" sz="1600" dirty="0" smtClean="0">
                    <a:solidFill>
                      <a:schemeClr val="accent2">
                        <a:lumMod val="50000"/>
                      </a:schemeClr>
                    </a:solidFill>
                    <a:latin typeface="Calibri" pitchFamily="34" charset="0"/>
                  </a:rPr>
                  <a:t> necessarie al </a:t>
                </a:r>
                <a:r>
                  <a:rPr lang="it-IT" sz="1600" i="1" dirty="0" err="1" smtClean="0">
                    <a:solidFill>
                      <a:schemeClr val="accent2">
                        <a:lumMod val="50000"/>
                      </a:schemeClr>
                    </a:solidFill>
                    <a:latin typeface="Calibri" pitchFamily="34" charset="0"/>
                  </a:rPr>
                  <a:t>payout</a:t>
                </a:r>
                <a:r>
                  <a:rPr lang="it-IT" sz="1600" dirty="0">
                    <a:solidFill>
                      <a:schemeClr val="accent2">
                        <a:lumMod val="50000"/>
                      </a:schemeClr>
                    </a:solidFill>
                    <a:latin typeface="Calibri" pitchFamily="34" charset="0"/>
                  </a:rPr>
                  <a:t>; </a:t>
                </a:r>
                <a:r>
                  <a:rPr lang="it-IT" sz="1600" dirty="0" smtClean="0">
                    <a:solidFill>
                      <a:schemeClr val="accent2">
                        <a:lumMod val="50000"/>
                      </a:schemeClr>
                    </a:solidFill>
                    <a:latin typeface="Calibri" pitchFamily="34" charset="0"/>
                  </a:rPr>
                  <a:t>contrassegno da </a:t>
                </a:r>
                <a:r>
                  <a:rPr lang="it-IT" sz="1600" dirty="0">
                    <a:solidFill>
                      <a:schemeClr val="accent2">
                        <a:lumMod val="50000"/>
                      </a:schemeClr>
                    </a:solidFill>
                    <a:latin typeface="Calibri" pitchFamily="34" charset="0"/>
                  </a:rPr>
                  <a:t>parte delle banche </a:t>
                </a:r>
                <a:r>
                  <a:rPr lang="it-IT" sz="1600" dirty="0" smtClean="0">
                    <a:solidFill>
                      <a:schemeClr val="accent2">
                        <a:lumMod val="50000"/>
                      </a:schemeClr>
                    </a:solidFill>
                    <a:latin typeface="Calibri" pitchFamily="34" charset="0"/>
                  </a:rPr>
                  <a:t>sui depositi per l’immediata identificazione.</a:t>
                </a:r>
                <a:endParaRPr lang="it-IT" sz="1600" dirty="0">
                  <a:solidFill>
                    <a:schemeClr val="accent2">
                      <a:lumMod val="50000"/>
                    </a:schemeClr>
                  </a:solidFill>
                  <a:latin typeface="Calibri" pitchFamily="34" charset="0"/>
                </a:endParaRPr>
              </a:p>
            </p:txBody>
          </p:sp>
          <p:sp>
            <p:nvSpPr>
              <p:cNvPr id="13" name="Arrotonda angolo diagonale rettangolo 12"/>
              <p:cNvSpPr/>
              <p:nvPr/>
            </p:nvSpPr>
            <p:spPr>
              <a:xfrm>
                <a:off x="5163626" y="4699824"/>
                <a:ext cx="3656846" cy="1879223"/>
              </a:xfrm>
              <a:prstGeom prst="round2DiagRect">
                <a:avLst/>
              </a:prstGeom>
              <a:solidFill>
                <a:schemeClr val="accent3">
                  <a:lumMod val="20000"/>
                  <a:lumOff val="80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eaLnBrk="0" hangingPunct="0">
                  <a:defRPr/>
                </a:pPr>
                <a:r>
                  <a:rPr lang="it-IT" sz="1600" dirty="0">
                    <a:solidFill>
                      <a:schemeClr val="accent2">
                        <a:lumMod val="50000"/>
                      </a:schemeClr>
                    </a:solidFill>
                    <a:latin typeface="Calibri" pitchFamily="34" charset="0"/>
                  </a:rPr>
                  <a:t>Obbligo delle banche di </a:t>
                </a:r>
                <a:r>
                  <a:rPr lang="it-IT" sz="1600" dirty="0" smtClean="0">
                    <a:solidFill>
                      <a:schemeClr val="accent2">
                        <a:lumMod val="50000"/>
                      </a:schemeClr>
                    </a:solidFill>
                    <a:latin typeface="Calibri" pitchFamily="34" charset="0"/>
                  </a:rPr>
                  <a:t>          informare </a:t>
                </a:r>
                <a:r>
                  <a:rPr lang="it-IT" sz="1600" dirty="0">
                    <a:solidFill>
                      <a:schemeClr val="accent2">
                        <a:lumMod val="50000"/>
                      </a:schemeClr>
                    </a:solidFill>
                    <a:latin typeface="Calibri" pitchFamily="34" charset="0"/>
                  </a:rPr>
                  <a:t>i depositanti </a:t>
                </a:r>
                <a:r>
                  <a:rPr lang="it-IT" sz="1600" dirty="0" smtClean="0">
                    <a:solidFill>
                      <a:schemeClr val="accent2">
                        <a:lumMod val="50000"/>
                      </a:schemeClr>
                    </a:solidFill>
                    <a:latin typeface="Calibri" pitchFamily="34" charset="0"/>
                  </a:rPr>
                  <a:t>sulla </a:t>
                </a:r>
                <a:r>
                  <a:rPr lang="it-IT" sz="1600" dirty="0">
                    <a:solidFill>
                      <a:schemeClr val="accent2">
                        <a:lumMod val="50000"/>
                      </a:schemeClr>
                    </a:solidFill>
                    <a:latin typeface="Calibri" pitchFamily="34" charset="0"/>
                  </a:rPr>
                  <a:t>garanzia del DGS cui aderiscono, </a:t>
                </a:r>
                <a:r>
                  <a:rPr lang="it-IT" sz="1600" dirty="0" smtClean="0">
                    <a:solidFill>
                      <a:schemeClr val="accent2">
                        <a:lumMod val="50000"/>
                      </a:schemeClr>
                    </a:solidFill>
                    <a:latin typeface="Calibri" pitchFamily="34" charset="0"/>
                  </a:rPr>
                  <a:t>alla sottoscrizione </a:t>
                </a:r>
                <a:r>
                  <a:rPr lang="it-IT" sz="1600" dirty="0">
                    <a:solidFill>
                      <a:schemeClr val="accent2">
                        <a:lumMod val="50000"/>
                      </a:schemeClr>
                    </a:solidFill>
                    <a:latin typeface="Calibri" pitchFamily="34" charset="0"/>
                  </a:rPr>
                  <a:t>del contratto in base </a:t>
                </a:r>
                <a:r>
                  <a:rPr lang="it-IT" sz="1600" dirty="0" smtClean="0">
                    <a:solidFill>
                      <a:schemeClr val="accent2">
                        <a:lumMod val="50000"/>
                      </a:schemeClr>
                    </a:solidFill>
                    <a:latin typeface="Calibri" pitchFamily="34" charset="0"/>
                  </a:rPr>
                  <a:t>al </a:t>
                </a:r>
                <a:r>
                  <a:rPr lang="it-IT" sz="1600" b="1" dirty="0" smtClean="0">
                    <a:solidFill>
                      <a:schemeClr val="accent2">
                        <a:lumMod val="50000"/>
                      </a:schemeClr>
                    </a:solidFill>
                    <a:latin typeface="Calibri" pitchFamily="34" charset="0"/>
                  </a:rPr>
                  <a:t>modello </a:t>
                </a:r>
                <a:r>
                  <a:rPr lang="it-IT" sz="1600" b="1" dirty="0">
                    <a:solidFill>
                      <a:schemeClr val="accent2">
                        <a:lumMod val="50000"/>
                      </a:schemeClr>
                    </a:solidFill>
                    <a:latin typeface="Calibri" pitchFamily="34" charset="0"/>
                  </a:rPr>
                  <a:t>informativo </a:t>
                </a:r>
                <a:r>
                  <a:rPr lang="it-IT" sz="1600" b="1" dirty="0" smtClean="0">
                    <a:solidFill>
                      <a:schemeClr val="accent2">
                        <a:lumMod val="50000"/>
                      </a:schemeClr>
                    </a:solidFill>
                    <a:latin typeface="Calibri" pitchFamily="34" charset="0"/>
                  </a:rPr>
                  <a:t>standardizzato</a:t>
                </a:r>
                <a:r>
                  <a:rPr lang="it-IT" sz="1600" dirty="0" smtClean="0">
                    <a:solidFill>
                      <a:schemeClr val="accent2">
                        <a:lumMod val="50000"/>
                      </a:schemeClr>
                    </a:solidFill>
                    <a:latin typeface="Calibri" pitchFamily="34" charset="0"/>
                  </a:rPr>
                  <a:t>, inviato almeno annualmente anche con gli estratti conto;  website </a:t>
                </a:r>
                <a:r>
                  <a:rPr lang="it-IT" sz="1600" dirty="0">
                    <a:solidFill>
                      <a:schemeClr val="accent2">
                        <a:lumMod val="50000"/>
                      </a:schemeClr>
                    </a:solidFill>
                    <a:latin typeface="Calibri" pitchFamily="34" charset="0"/>
                  </a:rPr>
                  <a:t>del </a:t>
                </a:r>
                <a:r>
                  <a:rPr lang="it-IT" sz="1600" dirty="0" smtClean="0">
                    <a:solidFill>
                      <a:schemeClr val="accent2">
                        <a:lumMod val="50000"/>
                      </a:schemeClr>
                    </a:solidFill>
                    <a:latin typeface="Calibri" pitchFamily="34" charset="0"/>
                  </a:rPr>
                  <a:t>DGS</a:t>
                </a:r>
                <a:endParaRPr lang="it-IT" sz="1600" dirty="0">
                  <a:solidFill>
                    <a:schemeClr val="accent2">
                      <a:lumMod val="50000"/>
                    </a:schemeClr>
                  </a:solidFill>
                  <a:latin typeface="Calibri" pitchFamily="34" charset="0"/>
                </a:endParaRPr>
              </a:p>
            </p:txBody>
          </p:sp>
        </p:grpSp>
        <p:sp>
          <p:nvSpPr>
            <p:cNvPr id="15" name="Rettangolo 14"/>
            <p:cNvSpPr/>
            <p:nvPr/>
          </p:nvSpPr>
          <p:spPr>
            <a:xfrm rot="994022">
              <a:off x="7619195" y="1828111"/>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96-bis.3</a:t>
              </a:r>
              <a:endParaRPr lang="it-IT" sz="1600" i="1" dirty="0">
                <a:solidFill>
                  <a:prstClr val="black"/>
                </a:solidFill>
                <a:latin typeface="Calibri" panose="020F0502020204030204" pitchFamily="34" charset="0"/>
              </a:endParaRPr>
            </a:p>
          </p:txBody>
        </p:sp>
        <p:sp>
          <p:nvSpPr>
            <p:cNvPr id="16" name="Rettangolo 15"/>
            <p:cNvSpPr/>
            <p:nvPr/>
          </p:nvSpPr>
          <p:spPr>
            <a:xfrm rot="994022">
              <a:off x="7509046" y="2842739"/>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96-bis.4</a:t>
              </a:r>
              <a:endParaRPr lang="it-IT" sz="1600" i="1" dirty="0">
                <a:solidFill>
                  <a:prstClr val="black"/>
                </a:solidFill>
                <a:latin typeface="Calibri" panose="020F0502020204030204" pitchFamily="34" charset="0"/>
              </a:endParaRPr>
            </a:p>
          </p:txBody>
        </p:sp>
        <p:sp>
          <p:nvSpPr>
            <p:cNvPr id="17" name="Rettangolo 16"/>
            <p:cNvSpPr/>
            <p:nvPr/>
          </p:nvSpPr>
          <p:spPr>
            <a:xfrm rot="994022">
              <a:off x="7475180" y="4625076"/>
              <a:ext cx="1224136"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smtClean="0">
                  <a:solidFill>
                    <a:prstClr val="black"/>
                  </a:solidFill>
                  <a:latin typeface="Calibri" panose="020F0502020204030204" pitchFamily="34" charset="0"/>
                </a:rPr>
                <a:t>Art. 3</a:t>
              </a:r>
              <a:endParaRPr lang="it-IT" sz="1600" i="1" dirty="0">
                <a:solidFill>
                  <a:prstClr val="black"/>
                </a:solidFill>
                <a:latin typeface="Calibri" panose="020F0502020204030204" pitchFamily="34" charset="0"/>
              </a:endParaRPr>
            </a:p>
          </p:txBody>
        </p:sp>
      </p:grpSp>
    </p:spTree>
    <p:extLst>
      <p:ext uri="{BB962C8B-B14F-4D97-AF65-F5344CB8AC3E}">
        <p14:creationId xmlns:p14="http://schemas.microsoft.com/office/powerpoint/2010/main" val="5350809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nuovo meccanismo di </a:t>
            </a:r>
            <a:r>
              <a:rPr lang="it-IT" i="1" dirty="0" err="1" smtClean="0"/>
              <a:t>funding</a:t>
            </a:r>
            <a:endParaRPr lang="it-IT" i="1"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54</a:t>
            </a:fld>
            <a:endParaRPr lang="it-IT">
              <a:solidFill>
                <a:srgbClr val="9FB8CD">
                  <a:shade val="50000"/>
                  <a:satMod val="200000"/>
                </a:srgbClr>
              </a:solidFill>
            </a:endParaRPr>
          </a:p>
        </p:txBody>
      </p:sp>
      <p:grpSp>
        <p:nvGrpSpPr>
          <p:cNvPr id="7" name="Gruppo 6"/>
          <p:cNvGrpSpPr/>
          <p:nvPr/>
        </p:nvGrpSpPr>
        <p:grpSpPr>
          <a:xfrm>
            <a:off x="562455" y="1370475"/>
            <a:ext cx="8424611" cy="5126203"/>
            <a:chOff x="562455" y="1370475"/>
            <a:chExt cx="8424611" cy="5126203"/>
          </a:xfrm>
        </p:grpSpPr>
        <p:sp>
          <p:nvSpPr>
            <p:cNvPr id="16" name="Freccia a destra 15"/>
            <p:cNvSpPr/>
            <p:nvPr/>
          </p:nvSpPr>
          <p:spPr>
            <a:xfrm rot="927785">
              <a:off x="5303066" y="3036545"/>
              <a:ext cx="288032" cy="316182"/>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17" name="Rettangolo arrotondato 16"/>
            <p:cNvSpPr/>
            <p:nvPr/>
          </p:nvSpPr>
          <p:spPr>
            <a:xfrm>
              <a:off x="5727950" y="3166288"/>
              <a:ext cx="3236538" cy="57606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400" dirty="0" smtClean="0">
                  <a:solidFill>
                    <a:prstClr val="black"/>
                  </a:solidFill>
                  <a:latin typeface="Calibri" panose="020F0502020204030204" pitchFamily="34" charset="0"/>
                </a:rPr>
                <a:t> </a:t>
              </a:r>
              <a:r>
                <a:rPr lang="it-IT" altLang="it-IT" sz="1400" b="1" i="1" dirty="0">
                  <a:solidFill>
                    <a:schemeClr val="accent1">
                      <a:lumMod val="50000"/>
                    </a:schemeClr>
                  </a:solidFill>
                  <a:latin typeface="Calibri" panose="020F0502020204030204" pitchFamily="34" charset="0"/>
                </a:rPr>
                <a:t>Mecca</a:t>
              </a:r>
              <a:r>
                <a:rPr lang="it-IT" altLang="it-IT" sz="1400" b="1" i="1" dirty="0" smtClean="0">
                  <a:solidFill>
                    <a:schemeClr val="accent1">
                      <a:lumMod val="50000"/>
                    </a:schemeClr>
                  </a:solidFill>
                  <a:latin typeface="Calibri" panose="020F0502020204030204" pitchFamily="34" charset="0"/>
                </a:rPr>
                <a:t>nismo </a:t>
              </a:r>
              <a:r>
                <a:rPr lang="it-IT" altLang="it-IT" sz="1400" b="1" i="1" dirty="0">
                  <a:solidFill>
                    <a:schemeClr val="accent1">
                      <a:lumMod val="50000"/>
                    </a:schemeClr>
                  </a:solidFill>
                  <a:latin typeface="Calibri" panose="020F0502020204030204" pitchFamily="34" charset="0"/>
                </a:rPr>
                <a:t>di reintegro delle risorse finanziarie disponibili</a:t>
              </a:r>
              <a:endParaRPr lang="it-IT" sz="1400" b="1" i="1" dirty="0">
                <a:solidFill>
                  <a:schemeClr val="accent1">
                    <a:lumMod val="50000"/>
                  </a:schemeClr>
                </a:solidFill>
                <a:latin typeface="Calibri" panose="020F0502020204030204" pitchFamily="34" charset="0"/>
              </a:endParaRPr>
            </a:p>
          </p:txBody>
        </p:sp>
        <p:sp>
          <p:nvSpPr>
            <p:cNvPr id="19" name="Rettangolo arrotondato 18"/>
            <p:cNvSpPr/>
            <p:nvPr/>
          </p:nvSpPr>
          <p:spPr>
            <a:xfrm>
              <a:off x="5750528" y="5111871"/>
              <a:ext cx="3236538" cy="121375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400" b="1" i="1" dirty="0" smtClean="0">
                  <a:solidFill>
                    <a:schemeClr val="accent1">
                      <a:lumMod val="50000"/>
                    </a:schemeClr>
                  </a:solidFill>
                  <a:latin typeface="Calibri" panose="020F0502020204030204" pitchFamily="34" charset="0"/>
                </a:rPr>
                <a:t>Fonti di finanziamento alternative </a:t>
              </a:r>
            </a:p>
            <a:p>
              <a:pPr algn="ctr"/>
              <a:r>
                <a:rPr lang="it-IT" altLang="it-IT" sz="1400" dirty="0" smtClean="0">
                  <a:solidFill>
                    <a:prstClr val="black"/>
                  </a:solidFill>
                  <a:latin typeface="Calibri" panose="020F0502020204030204" pitchFamily="34" charset="0"/>
                </a:rPr>
                <a:t>per fare fronte alle obbligazioni derivanti dagli interventi, altre fonti e modalità di finanziamento anche a medio termine</a:t>
              </a:r>
              <a:endParaRPr lang="it-IT" sz="1400" b="1" dirty="0">
                <a:solidFill>
                  <a:prstClr val="white"/>
                </a:solidFill>
                <a:latin typeface="Calibri" panose="020F0502020204030204" pitchFamily="34" charset="0"/>
              </a:endParaRPr>
            </a:p>
          </p:txBody>
        </p:sp>
        <p:sp>
          <p:nvSpPr>
            <p:cNvPr id="20" name="Rettangolo 19"/>
            <p:cNvSpPr/>
            <p:nvPr/>
          </p:nvSpPr>
          <p:spPr>
            <a:xfrm>
              <a:off x="562455" y="6158124"/>
              <a:ext cx="5328592" cy="338554"/>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txBody>
            <a:bodyPr wrap="square" rtlCol="0">
              <a:spAutoFit/>
            </a:bodyPr>
            <a:lstStyle/>
            <a:p>
              <a:pPr algn="ctr" fontAlgn="base">
                <a:spcBef>
                  <a:spcPct val="0"/>
                </a:spcBef>
                <a:spcAft>
                  <a:spcPct val="0"/>
                </a:spcAft>
              </a:pPr>
              <a:r>
                <a:rPr lang="it-IT" sz="1600" i="1" dirty="0">
                  <a:solidFill>
                    <a:prstClr val="black"/>
                  </a:solidFill>
                  <a:latin typeface="Calibri" panose="020F0502020204030204" pitchFamily="34" charset="0"/>
                </a:rPr>
                <a:t>Contribuzioni commisurate ai depositi protetti e </a:t>
              </a:r>
              <a:r>
                <a:rPr lang="it-IT" sz="1600" i="1" dirty="0" err="1">
                  <a:solidFill>
                    <a:prstClr val="black"/>
                  </a:solidFill>
                  <a:latin typeface="Calibri" panose="020F0502020204030204" pitchFamily="34" charset="0"/>
                </a:rPr>
                <a:t>risk-based</a:t>
              </a:r>
              <a:endParaRPr lang="it-IT" sz="1600" i="1" dirty="0">
                <a:solidFill>
                  <a:prstClr val="black"/>
                </a:solidFill>
                <a:latin typeface="Calibri" panose="020F0502020204030204" pitchFamily="34" charset="0"/>
              </a:endParaRPr>
            </a:p>
          </p:txBody>
        </p:sp>
        <p:grpSp>
          <p:nvGrpSpPr>
            <p:cNvPr id="6" name="Gruppo 5"/>
            <p:cNvGrpSpPr/>
            <p:nvPr/>
          </p:nvGrpSpPr>
          <p:grpSpPr>
            <a:xfrm>
              <a:off x="899593" y="1370475"/>
              <a:ext cx="8064895" cy="4434788"/>
              <a:chOff x="899593" y="1370475"/>
              <a:chExt cx="8064895" cy="4434788"/>
            </a:xfrm>
          </p:grpSpPr>
          <p:grpSp>
            <p:nvGrpSpPr>
              <p:cNvPr id="4" name="Gruppo 3"/>
              <p:cNvGrpSpPr/>
              <p:nvPr/>
            </p:nvGrpSpPr>
            <p:grpSpPr>
              <a:xfrm>
                <a:off x="899593" y="1654120"/>
                <a:ext cx="8064895" cy="4151143"/>
                <a:chOff x="1283419" y="1654120"/>
                <a:chExt cx="8064895" cy="4151143"/>
              </a:xfrm>
            </p:grpSpPr>
            <p:grpSp>
              <p:nvGrpSpPr>
                <p:cNvPr id="5" name="Gruppo 4"/>
                <p:cNvGrpSpPr/>
                <p:nvPr/>
              </p:nvGrpSpPr>
              <p:grpSpPr>
                <a:xfrm>
                  <a:off x="1283419" y="1654120"/>
                  <a:ext cx="8064895" cy="4151143"/>
                  <a:chOff x="1283419" y="1654120"/>
                  <a:chExt cx="8064895" cy="4151143"/>
                </a:xfrm>
              </p:grpSpPr>
              <p:grpSp>
                <p:nvGrpSpPr>
                  <p:cNvPr id="9" name="Gruppo 8"/>
                  <p:cNvGrpSpPr/>
                  <p:nvPr/>
                </p:nvGrpSpPr>
                <p:grpSpPr>
                  <a:xfrm>
                    <a:off x="1283419" y="1654120"/>
                    <a:ext cx="8064895" cy="4151143"/>
                    <a:chOff x="1283419" y="1383184"/>
                    <a:chExt cx="8064895" cy="4151143"/>
                  </a:xfrm>
                </p:grpSpPr>
                <p:graphicFrame>
                  <p:nvGraphicFramePr>
                    <p:cNvPr id="11" name="Diagramma 10"/>
                    <p:cNvGraphicFramePr/>
                    <p:nvPr>
                      <p:extLst>
                        <p:ext uri="{D42A27DB-BD31-4B8C-83A1-F6EECF244321}">
                          <p14:modId xmlns:p14="http://schemas.microsoft.com/office/powerpoint/2010/main" val="4132336073"/>
                        </p:ext>
                      </p:extLst>
                    </p:nvPr>
                  </p:nvGraphicFramePr>
                  <p:xfrm>
                    <a:off x="1283419" y="1626058"/>
                    <a:ext cx="4296694" cy="390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ttangolo arrotondato 12"/>
                    <p:cNvSpPr/>
                    <p:nvPr/>
                  </p:nvSpPr>
                  <p:spPr>
                    <a:xfrm>
                      <a:off x="6111776" y="1383184"/>
                      <a:ext cx="3236538" cy="142766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400" b="1" i="1" dirty="0" smtClean="0">
                          <a:solidFill>
                            <a:schemeClr val="accent1">
                              <a:lumMod val="50000"/>
                            </a:schemeClr>
                          </a:solidFill>
                          <a:latin typeface="Calibri" panose="020F0502020204030204" pitchFamily="34" charset="0"/>
                        </a:rPr>
                        <a:t>Dotazione finanziaria </a:t>
                      </a:r>
                    </a:p>
                    <a:p>
                      <a:pPr algn="ctr"/>
                      <a:r>
                        <a:rPr lang="it-IT" altLang="it-IT" sz="1400" b="1" dirty="0" smtClean="0">
                          <a:solidFill>
                            <a:prstClr val="black"/>
                          </a:solidFill>
                          <a:latin typeface="Calibri" panose="020F0502020204030204" pitchFamily="34" charset="0"/>
                        </a:rPr>
                        <a:t>0,8% depositi protetti </a:t>
                      </a:r>
                      <a:r>
                        <a:rPr lang="it-IT" altLang="it-IT" sz="1400" dirty="0" smtClean="0">
                          <a:solidFill>
                            <a:prstClr val="black"/>
                          </a:solidFill>
                          <a:latin typeface="Calibri" panose="020F0502020204030204" pitchFamily="34" charset="0"/>
                        </a:rPr>
                        <a:t>totali entro il 3/07/2024</a:t>
                      </a:r>
                    </a:p>
                    <a:p>
                      <a:pPr marL="285750" indent="-285750" algn="ctr">
                        <a:buFont typeface="Wingdings" panose="05000000000000000000" pitchFamily="2" charset="2"/>
                        <a:buChar char="§"/>
                      </a:pPr>
                      <a:r>
                        <a:rPr lang="it-IT" sz="1400" dirty="0" smtClean="0">
                          <a:solidFill>
                            <a:prstClr val="black"/>
                          </a:solidFill>
                          <a:latin typeface="Calibri" panose="020F0502020204030204" pitchFamily="34" charset="0"/>
                        </a:rPr>
                        <a:t>Contribuzioni </a:t>
                      </a:r>
                      <a:r>
                        <a:rPr lang="it-IT" sz="1400" b="1" dirty="0" smtClean="0">
                          <a:solidFill>
                            <a:prstClr val="black"/>
                          </a:solidFill>
                          <a:latin typeface="Calibri" panose="020F0502020204030204" pitchFamily="34" charset="0"/>
                        </a:rPr>
                        <a:t>periodiche</a:t>
                      </a:r>
                    </a:p>
                    <a:p>
                      <a:pPr marL="285750" indent="-285750" algn="ctr">
                        <a:buFont typeface="Wingdings" panose="05000000000000000000" pitchFamily="2" charset="2"/>
                        <a:buChar char="§"/>
                      </a:pPr>
                      <a:r>
                        <a:rPr lang="it-IT" sz="1400" b="1" dirty="0" smtClean="0">
                          <a:solidFill>
                            <a:prstClr val="black"/>
                          </a:solidFill>
                          <a:latin typeface="Calibri" panose="020F0502020204030204" pitchFamily="34" charset="0"/>
                        </a:rPr>
                        <a:t>Piano di accumulo </a:t>
                      </a:r>
                      <a:r>
                        <a:rPr lang="it-IT" sz="1400" dirty="0" smtClean="0">
                          <a:solidFill>
                            <a:prstClr val="black"/>
                          </a:solidFill>
                          <a:latin typeface="Calibri" panose="020F0502020204030204" pitchFamily="34" charset="0"/>
                        </a:rPr>
                        <a:t>delle risorse</a:t>
                      </a:r>
                    </a:p>
                    <a:p>
                      <a:pPr marL="285750" indent="-285750" algn="ctr">
                        <a:buFont typeface="Wingdings" panose="05000000000000000000" pitchFamily="2" charset="2"/>
                        <a:buChar char="§"/>
                      </a:pPr>
                      <a:r>
                        <a:rPr lang="it-IT" sz="1400" b="1" dirty="0" smtClean="0">
                          <a:solidFill>
                            <a:prstClr val="black"/>
                          </a:solidFill>
                          <a:latin typeface="Calibri" panose="020F0502020204030204" pitchFamily="34" charset="0"/>
                        </a:rPr>
                        <a:t>Investimento</a:t>
                      </a:r>
                      <a:r>
                        <a:rPr lang="it-IT" sz="1400" dirty="0" smtClean="0">
                          <a:solidFill>
                            <a:prstClr val="black"/>
                          </a:solidFill>
                          <a:latin typeface="Calibri" panose="020F0502020204030204" pitchFamily="34" charset="0"/>
                        </a:rPr>
                        <a:t> delle risorse</a:t>
                      </a:r>
                      <a:endParaRPr lang="it-IT" sz="1400" dirty="0">
                        <a:solidFill>
                          <a:prstClr val="white"/>
                        </a:solidFill>
                        <a:latin typeface="Calibri" panose="020F0502020204030204" pitchFamily="34" charset="0"/>
                      </a:endParaRPr>
                    </a:p>
                  </p:txBody>
                </p:sp>
                <p:sp>
                  <p:nvSpPr>
                    <p:cNvPr id="14" name="Rettangolo arrotondato 13"/>
                    <p:cNvSpPr/>
                    <p:nvPr/>
                  </p:nvSpPr>
                  <p:spPr>
                    <a:xfrm>
                      <a:off x="6111776" y="3553802"/>
                      <a:ext cx="3236538" cy="121375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400" b="1" i="1" dirty="0" smtClean="0">
                          <a:solidFill>
                            <a:schemeClr val="accent1">
                              <a:lumMod val="50000"/>
                            </a:schemeClr>
                          </a:solidFill>
                          <a:latin typeface="Calibri" panose="020F0502020204030204" pitchFamily="34" charset="0"/>
                        </a:rPr>
                        <a:t>Contribuzioni straordinarie</a:t>
                      </a:r>
                    </a:p>
                    <a:p>
                      <a:pPr algn="ctr"/>
                      <a:r>
                        <a:rPr lang="it-IT" altLang="it-IT" sz="1400" b="1" i="1" dirty="0" smtClean="0">
                          <a:solidFill>
                            <a:schemeClr val="accent1">
                              <a:lumMod val="50000"/>
                            </a:schemeClr>
                          </a:solidFill>
                          <a:latin typeface="Calibri" panose="020F0502020204030204" pitchFamily="34" charset="0"/>
                        </a:rPr>
                        <a:t>         </a:t>
                      </a:r>
                      <a:r>
                        <a:rPr lang="it-IT" altLang="it-IT" sz="1400" dirty="0" smtClean="0">
                          <a:solidFill>
                            <a:prstClr val="black"/>
                          </a:solidFill>
                          <a:latin typeface="Calibri" panose="020F0502020204030204" pitchFamily="34" charset="0"/>
                        </a:rPr>
                        <a:t>qualora le risorse finanziarie disponibili siano insufficienti  per il </a:t>
                      </a:r>
                      <a:r>
                        <a:rPr lang="it-IT" altLang="it-IT" sz="1400" i="1" dirty="0" err="1" smtClean="0">
                          <a:solidFill>
                            <a:prstClr val="black"/>
                          </a:solidFill>
                          <a:latin typeface="Calibri" panose="020F0502020204030204" pitchFamily="34" charset="0"/>
                        </a:rPr>
                        <a:t>payout</a:t>
                      </a:r>
                      <a:r>
                        <a:rPr lang="it-IT" altLang="it-IT" sz="1400" i="1" dirty="0" smtClean="0">
                          <a:solidFill>
                            <a:prstClr val="black"/>
                          </a:solidFill>
                          <a:latin typeface="Calibri" panose="020F0502020204030204" pitchFamily="34" charset="0"/>
                        </a:rPr>
                        <a:t>; </a:t>
                      </a:r>
                      <a:r>
                        <a:rPr lang="it-IT" altLang="it-IT" sz="1400" dirty="0" smtClean="0">
                          <a:solidFill>
                            <a:prstClr val="black"/>
                          </a:solidFill>
                          <a:latin typeface="Calibri" panose="020F0502020204030204" pitchFamily="34" charset="0"/>
                        </a:rPr>
                        <a:t>massimo </a:t>
                      </a:r>
                      <a:r>
                        <a:rPr lang="it-IT" altLang="it-IT" sz="1400" b="1" dirty="0" smtClean="0">
                          <a:solidFill>
                            <a:prstClr val="black"/>
                          </a:solidFill>
                          <a:latin typeface="Calibri" panose="020F0502020204030204" pitchFamily="34" charset="0"/>
                        </a:rPr>
                        <a:t>0,5</a:t>
                      </a:r>
                      <a:r>
                        <a:rPr lang="it-IT" altLang="it-IT" sz="1400" b="1" dirty="0">
                          <a:solidFill>
                            <a:prstClr val="black"/>
                          </a:solidFill>
                          <a:latin typeface="Calibri" panose="020F0502020204030204" pitchFamily="34" charset="0"/>
                        </a:rPr>
                        <a:t>%</a:t>
                      </a:r>
                      <a:r>
                        <a:rPr lang="it-IT" altLang="it-IT" sz="1400" dirty="0">
                          <a:solidFill>
                            <a:prstClr val="black"/>
                          </a:solidFill>
                          <a:latin typeface="Calibri" panose="020F0502020204030204" pitchFamily="34" charset="0"/>
                        </a:rPr>
                        <a:t> dei depositi </a:t>
                      </a:r>
                      <a:r>
                        <a:rPr lang="it-IT" altLang="it-IT" sz="1400" dirty="0" smtClean="0">
                          <a:solidFill>
                            <a:prstClr val="black"/>
                          </a:solidFill>
                          <a:latin typeface="Calibri" panose="020F0502020204030204" pitchFamily="34" charset="0"/>
                        </a:rPr>
                        <a:t>protetti per anno di calendario</a:t>
                      </a:r>
                      <a:endParaRPr lang="it-IT" sz="1400" b="1" dirty="0">
                        <a:solidFill>
                          <a:prstClr val="white"/>
                        </a:solidFill>
                        <a:latin typeface="Calibri" panose="020F0502020204030204" pitchFamily="34" charset="0"/>
                      </a:endParaRPr>
                    </a:p>
                  </p:txBody>
                </p:sp>
              </p:grpSp>
              <p:sp>
                <p:nvSpPr>
                  <p:cNvPr id="10" name="Freccia a destra 9"/>
                  <p:cNvSpPr/>
                  <p:nvPr/>
                </p:nvSpPr>
                <p:spPr>
                  <a:xfrm>
                    <a:off x="5709048" y="2244727"/>
                    <a:ext cx="288032" cy="316182"/>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grpSp>
            <p:sp>
              <p:nvSpPr>
                <p:cNvPr id="8" name="Freccia a destra 7"/>
                <p:cNvSpPr/>
                <p:nvPr/>
              </p:nvSpPr>
              <p:spPr>
                <a:xfrm rot="1656848">
                  <a:off x="5686892" y="3818289"/>
                  <a:ext cx="288032" cy="316182"/>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grpSp>
          <p:sp>
            <p:nvSpPr>
              <p:cNvPr id="21" name="Rettangolo arrotondato 20"/>
              <p:cNvSpPr/>
              <p:nvPr/>
            </p:nvSpPr>
            <p:spPr>
              <a:xfrm>
                <a:off x="6660232" y="1370475"/>
                <a:ext cx="1440159" cy="328802"/>
              </a:xfrm>
              <a:prstGeom prst="roundRect">
                <a:avLst>
                  <a:gd name="adj" fmla="val 17157"/>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b="1" dirty="0" smtClean="0">
                    <a:solidFill>
                      <a:srgbClr val="C00000"/>
                    </a:solidFill>
                    <a:latin typeface="Calibri" panose="020F0502020204030204" pitchFamily="34" charset="0"/>
                  </a:rPr>
                  <a:t>D.lgs. 30/2016</a:t>
                </a:r>
                <a:endParaRPr lang="it-IT" sz="1600" b="1" dirty="0">
                  <a:solidFill>
                    <a:schemeClr val="accent1">
                      <a:lumMod val="75000"/>
                    </a:schemeClr>
                  </a:solidFill>
                  <a:latin typeface="Calibri" panose="020F0502020204030204" pitchFamily="34" charset="0"/>
                </a:endParaRPr>
              </a:p>
            </p:txBody>
          </p:sp>
        </p:grpSp>
        <p:sp>
          <p:nvSpPr>
            <p:cNvPr id="22" name="Freccia a destra 21"/>
            <p:cNvSpPr/>
            <p:nvPr/>
          </p:nvSpPr>
          <p:spPr>
            <a:xfrm rot="2715438">
              <a:off x="5177803" y="4859559"/>
              <a:ext cx="521485" cy="316182"/>
            </a:xfrm>
            <a:prstGeom prst="righ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grpSp>
    </p:spTree>
    <p:extLst>
      <p:ext uri="{BB962C8B-B14F-4D97-AF65-F5344CB8AC3E}">
        <p14:creationId xmlns:p14="http://schemas.microsoft.com/office/powerpoint/2010/main" val="37416348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terzo pilastro dell’Unione Bancaria: il progetto di </a:t>
            </a:r>
            <a:r>
              <a:rPr lang="it-IT" i="1" dirty="0" err="1" smtClean="0"/>
              <a:t>European</a:t>
            </a:r>
            <a:r>
              <a:rPr lang="it-IT" i="1" dirty="0" smtClean="0"/>
              <a:t> </a:t>
            </a:r>
            <a:r>
              <a:rPr lang="it-IT" i="1" dirty="0" err="1" smtClean="0"/>
              <a:t>Deposit</a:t>
            </a:r>
            <a:r>
              <a:rPr lang="it-IT" i="1" dirty="0" smtClean="0"/>
              <a:t> </a:t>
            </a:r>
            <a:r>
              <a:rPr lang="it-IT" i="1" dirty="0" err="1" smtClean="0"/>
              <a:t>Insurance</a:t>
            </a:r>
            <a:r>
              <a:rPr lang="it-IT" i="1" dirty="0" smtClean="0"/>
              <a:t> System </a:t>
            </a:r>
            <a:r>
              <a:rPr lang="it-IT" dirty="0" smtClean="0"/>
              <a:t>(EDIS)</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55</a:t>
            </a:fld>
            <a:endParaRPr lang="it-IT">
              <a:solidFill>
                <a:srgbClr val="9FB8CD">
                  <a:shade val="50000"/>
                  <a:satMod val="200000"/>
                </a:srgbClr>
              </a:solidFill>
            </a:endParaRPr>
          </a:p>
        </p:txBody>
      </p:sp>
      <p:grpSp>
        <p:nvGrpSpPr>
          <p:cNvPr id="18" name="Gruppo 17"/>
          <p:cNvGrpSpPr/>
          <p:nvPr/>
        </p:nvGrpSpPr>
        <p:grpSpPr>
          <a:xfrm>
            <a:off x="1181186" y="2233292"/>
            <a:ext cx="7540875" cy="3957025"/>
            <a:chOff x="1226342" y="2323604"/>
            <a:chExt cx="7540875" cy="3957025"/>
          </a:xfrm>
        </p:grpSpPr>
        <p:grpSp>
          <p:nvGrpSpPr>
            <p:cNvPr id="4" name="Gruppo 3"/>
            <p:cNvGrpSpPr/>
            <p:nvPr/>
          </p:nvGrpSpPr>
          <p:grpSpPr>
            <a:xfrm>
              <a:off x="1226342" y="2323604"/>
              <a:ext cx="7540875" cy="2228523"/>
              <a:chOff x="1135581" y="2045075"/>
              <a:chExt cx="7540875" cy="2228523"/>
            </a:xfrm>
          </p:grpSpPr>
          <p:grpSp>
            <p:nvGrpSpPr>
              <p:cNvPr id="5" name="Gruppo 4"/>
              <p:cNvGrpSpPr/>
              <p:nvPr/>
            </p:nvGrpSpPr>
            <p:grpSpPr>
              <a:xfrm>
                <a:off x="1135581" y="2045075"/>
                <a:ext cx="6986718" cy="1511471"/>
                <a:chOff x="1011531" y="3138935"/>
                <a:chExt cx="6986718" cy="1511471"/>
              </a:xfrm>
            </p:grpSpPr>
            <p:grpSp>
              <p:nvGrpSpPr>
                <p:cNvPr id="8" name="Gruppo 7"/>
                <p:cNvGrpSpPr/>
                <p:nvPr/>
              </p:nvGrpSpPr>
              <p:grpSpPr>
                <a:xfrm>
                  <a:off x="1011531" y="3270707"/>
                  <a:ext cx="6986718" cy="1379699"/>
                  <a:chOff x="973932" y="4369957"/>
                  <a:chExt cx="6986718" cy="1379699"/>
                </a:xfrm>
              </p:grpSpPr>
              <p:sp>
                <p:nvSpPr>
                  <p:cNvPr id="11" name="Rettangolo 10"/>
                  <p:cNvSpPr/>
                  <p:nvPr/>
                </p:nvSpPr>
                <p:spPr>
                  <a:xfrm>
                    <a:off x="3784186" y="4369957"/>
                    <a:ext cx="4176464" cy="72008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4288" algn="ctr">
                      <a:spcBef>
                        <a:spcPts val="600"/>
                      </a:spcBef>
                    </a:pPr>
                    <a:r>
                      <a:rPr lang="it-IT" b="1" dirty="0" smtClean="0">
                        <a:solidFill>
                          <a:schemeClr val="tx1"/>
                        </a:solidFill>
                        <a:latin typeface="Calibri" panose="020F0502020204030204" pitchFamily="34" charset="0"/>
                      </a:rPr>
                      <a:t>Proposta legislativa della Commissione europea del 24 novembre 2015</a:t>
                    </a:r>
                    <a:endParaRPr lang="it-IT" dirty="0"/>
                  </a:p>
                </p:txBody>
              </p:sp>
              <p:sp>
                <p:nvSpPr>
                  <p:cNvPr id="12" name="CasellaDiTesto 11"/>
                  <p:cNvSpPr txBox="1"/>
                  <p:nvPr/>
                </p:nvSpPr>
                <p:spPr>
                  <a:xfrm>
                    <a:off x="973932" y="5103325"/>
                    <a:ext cx="2676417" cy="646331"/>
                  </a:xfrm>
                  <a:prstGeom prst="rect">
                    <a:avLst/>
                  </a:prstGeom>
                  <a:noFill/>
                </p:spPr>
                <p:txBody>
                  <a:bodyPr wrap="square" rtlCol="0">
                    <a:spAutoFit/>
                  </a:bodyPr>
                  <a:lstStyle/>
                  <a:p>
                    <a:pPr algn="ctr">
                      <a:spcBef>
                        <a:spcPts val="600"/>
                      </a:spcBef>
                    </a:pPr>
                    <a:r>
                      <a:rPr lang="it-IT" b="1" dirty="0" smtClean="0">
                        <a:solidFill>
                          <a:schemeClr val="accent1">
                            <a:lumMod val="75000"/>
                          </a:schemeClr>
                        </a:solidFill>
                        <a:latin typeface="Calibri" panose="020F0502020204030204" pitchFamily="34" charset="0"/>
                      </a:rPr>
                      <a:t>Sistema di riassicurazione a livello europeo</a:t>
                    </a:r>
                    <a:endParaRPr lang="it-IT" b="1" dirty="0">
                      <a:solidFill>
                        <a:schemeClr val="accent1">
                          <a:lumMod val="75000"/>
                        </a:schemeClr>
                      </a:solidFill>
                      <a:latin typeface="Calibri" panose="020F0502020204030204" pitchFamily="34" charset="0"/>
                    </a:endParaRPr>
                  </a:p>
                </p:txBody>
              </p:sp>
            </p:grpSp>
            <p:sp>
              <p:nvSpPr>
                <p:cNvPr id="9" name="Freccia in giù 8"/>
                <p:cNvSpPr/>
                <p:nvPr/>
              </p:nvSpPr>
              <p:spPr>
                <a:xfrm>
                  <a:off x="5594496" y="4124921"/>
                  <a:ext cx="325062" cy="368803"/>
                </a:xfrm>
                <a:prstGeom prst="down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1650157" y="3138935"/>
                  <a:ext cx="1399163" cy="820642"/>
                </a:xfrm>
                <a:prstGeom prst="roundRect">
                  <a:avLst/>
                </a:prstGeom>
                <a:solidFill>
                  <a:schemeClr val="accent2">
                    <a:lumMod val="20000"/>
                    <a:lumOff val="80000"/>
                  </a:schemeClr>
                </a:solidFill>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accent1">
                          <a:lumMod val="75000"/>
                        </a:schemeClr>
                      </a:solidFill>
                      <a:latin typeface="Calibri" panose="020F0502020204030204" pitchFamily="34" charset="0"/>
                    </a:rPr>
                    <a:t>EDIS</a:t>
                  </a:r>
                  <a:endParaRPr lang="it-IT" sz="2400" b="1" dirty="0">
                    <a:solidFill>
                      <a:schemeClr val="accent1">
                        <a:lumMod val="75000"/>
                      </a:schemeClr>
                    </a:solidFill>
                    <a:latin typeface="Calibri" panose="020F0502020204030204" pitchFamily="34" charset="0"/>
                  </a:endParaRPr>
                </a:p>
              </p:txBody>
            </p:sp>
          </p:grpSp>
          <p:sp>
            <p:nvSpPr>
              <p:cNvPr id="6" name="CasellaDiTesto 5"/>
              <p:cNvSpPr txBox="1"/>
              <p:nvPr/>
            </p:nvSpPr>
            <p:spPr>
              <a:xfrm>
                <a:off x="2176983" y="3627267"/>
                <a:ext cx="6499473" cy="646331"/>
              </a:xfrm>
              <a:prstGeom prst="rect">
                <a:avLst/>
              </a:prstGeom>
              <a:solidFill>
                <a:schemeClr val="bg1"/>
              </a:solidFill>
              <a:ln w="19050">
                <a:solidFill>
                  <a:srgbClr val="C0504D"/>
                </a:solidFill>
                <a:prstDash val="dash"/>
              </a:ln>
              <a:effectLst>
                <a:outerShdw blurRad="50800" dist="38100" dir="2700000" algn="tl" rotWithShape="0">
                  <a:prstClr val="black">
                    <a:alpha val="40000"/>
                  </a:prstClr>
                </a:outerShdw>
              </a:effectLst>
            </p:spPr>
            <p:txBody>
              <a:bodyPr wrap="square" rtlCol="0">
                <a:spAutoFit/>
              </a:bodyPr>
              <a:lstStyle>
                <a:defPPr>
                  <a:defRPr lang="it-IT"/>
                </a:defPPr>
                <a:lvl1pPr algn="ctr">
                  <a:defRPr sz="1600" kern="0">
                    <a:solidFill>
                      <a:prstClr val="black"/>
                    </a:solidFill>
                    <a:latin typeface="Calibri" panose="020F0502020204030204" pitchFamily="34" charset="0"/>
                  </a:defRPr>
                </a:lvl1pPr>
              </a:lstStyle>
              <a:p>
                <a:r>
                  <a:rPr lang="it-IT" sz="1800" dirty="0" smtClean="0"/>
                  <a:t>Processo graduale di </a:t>
                </a:r>
                <a:r>
                  <a:rPr lang="it-IT" sz="1800" dirty="0" err="1" smtClean="0"/>
                  <a:t>mutualizzazione</a:t>
                </a:r>
                <a:r>
                  <a:rPr lang="it-IT" sz="1800" dirty="0" smtClean="0"/>
                  <a:t> delle risorse e di centralizzazione delle decisioni </a:t>
                </a:r>
                <a:endParaRPr lang="it-IT" sz="1800" dirty="0"/>
              </a:p>
            </p:txBody>
          </p:sp>
        </p:grpSp>
        <p:grpSp>
          <p:nvGrpSpPr>
            <p:cNvPr id="17" name="Gruppo 16"/>
            <p:cNvGrpSpPr/>
            <p:nvPr/>
          </p:nvGrpSpPr>
          <p:grpSpPr>
            <a:xfrm>
              <a:off x="3570256" y="4764187"/>
              <a:ext cx="3736401" cy="1516442"/>
              <a:chOff x="4086271" y="4760207"/>
              <a:chExt cx="3736401" cy="1516442"/>
            </a:xfrm>
          </p:grpSpPr>
          <p:sp>
            <p:nvSpPr>
              <p:cNvPr id="16" name="Rettangolo 15"/>
              <p:cNvSpPr/>
              <p:nvPr/>
            </p:nvSpPr>
            <p:spPr>
              <a:xfrm>
                <a:off x="4086271" y="4853593"/>
                <a:ext cx="990861" cy="1337630"/>
              </a:xfrm>
              <a:prstGeom prst="rect">
                <a:avLst/>
              </a:prstGeom>
              <a:solidFill>
                <a:schemeClr val="accent3">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Tre fasi</a:t>
                </a:r>
                <a:endParaRPr lang="it-IT" b="1" dirty="0">
                  <a:solidFill>
                    <a:schemeClr val="accent2">
                      <a:lumMod val="50000"/>
                    </a:schemeClr>
                  </a:solidFill>
                  <a:latin typeface="Calibri" panose="020F0502020204030204" pitchFamily="34" charset="0"/>
                </a:endParaRPr>
              </a:p>
            </p:txBody>
          </p:sp>
          <p:sp>
            <p:nvSpPr>
              <p:cNvPr id="13" name="Rettangolo 12"/>
              <p:cNvSpPr/>
              <p:nvPr/>
            </p:nvSpPr>
            <p:spPr>
              <a:xfrm>
                <a:off x="5141049" y="4760207"/>
                <a:ext cx="2664296" cy="432048"/>
              </a:xfrm>
              <a:prstGeom prst="rect">
                <a:avLst/>
              </a:prstGeom>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Riassicurazione </a:t>
                </a:r>
                <a:endParaRPr lang="it-IT" b="1" dirty="0">
                  <a:latin typeface="Calibri" panose="020F0502020204030204" pitchFamily="34" charset="0"/>
                </a:endParaRPr>
              </a:p>
            </p:txBody>
          </p:sp>
          <p:sp>
            <p:nvSpPr>
              <p:cNvPr id="14" name="Rettangolo 13"/>
              <p:cNvSpPr/>
              <p:nvPr/>
            </p:nvSpPr>
            <p:spPr>
              <a:xfrm>
                <a:off x="5158376" y="5306384"/>
                <a:ext cx="2664296" cy="432048"/>
              </a:xfrm>
              <a:prstGeom prst="rect">
                <a:avLst/>
              </a:prstGeom>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Coassicurazione</a:t>
                </a:r>
                <a:endParaRPr lang="it-IT" b="1" dirty="0">
                  <a:latin typeface="Calibri" panose="020F0502020204030204" pitchFamily="34" charset="0"/>
                </a:endParaRPr>
              </a:p>
            </p:txBody>
          </p:sp>
          <p:sp>
            <p:nvSpPr>
              <p:cNvPr id="15" name="Rettangolo 14"/>
              <p:cNvSpPr/>
              <p:nvPr/>
            </p:nvSpPr>
            <p:spPr>
              <a:xfrm>
                <a:off x="5141049" y="5844601"/>
                <a:ext cx="2664296" cy="432048"/>
              </a:xfrm>
              <a:prstGeom prst="rect">
                <a:avLst/>
              </a:prstGeom>
              <a:ln>
                <a:solidFill>
                  <a:schemeClr val="accent3">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latin typeface="Calibri" panose="020F0502020204030204" pitchFamily="34" charset="0"/>
                  </a:rPr>
                  <a:t>Piena </a:t>
                </a:r>
                <a:r>
                  <a:rPr lang="it-IT" b="1" dirty="0" err="1" smtClean="0">
                    <a:latin typeface="Calibri" panose="020F0502020204030204" pitchFamily="34" charset="0"/>
                  </a:rPr>
                  <a:t>mutualizzazione</a:t>
                </a:r>
                <a:endParaRPr lang="it-IT" b="1" dirty="0">
                  <a:latin typeface="Calibri" panose="020F0502020204030204" pitchFamily="34" charset="0"/>
                </a:endParaRPr>
              </a:p>
            </p:txBody>
          </p:sp>
        </p:grpSp>
      </p:grpSp>
    </p:spTree>
    <p:extLst>
      <p:ext uri="{BB962C8B-B14F-4D97-AF65-F5344CB8AC3E}">
        <p14:creationId xmlns:p14="http://schemas.microsoft.com/office/powerpoint/2010/main" val="10370051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interventi dell’EDIS: un mandato ristretto</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56</a:t>
            </a:fld>
            <a:endParaRPr lang="it-IT">
              <a:solidFill>
                <a:srgbClr val="9FB8CD">
                  <a:shade val="50000"/>
                  <a:satMod val="200000"/>
                </a:srgbClr>
              </a:solidFill>
            </a:endParaRPr>
          </a:p>
        </p:txBody>
      </p:sp>
      <p:grpSp>
        <p:nvGrpSpPr>
          <p:cNvPr id="4" name="Gruppo 3"/>
          <p:cNvGrpSpPr/>
          <p:nvPr/>
        </p:nvGrpSpPr>
        <p:grpSpPr>
          <a:xfrm>
            <a:off x="1259632" y="1775897"/>
            <a:ext cx="5544616" cy="4529857"/>
            <a:chOff x="852487" y="1779463"/>
            <a:chExt cx="6311802" cy="5393953"/>
          </a:xfrm>
          <a:effectLst>
            <a:outerShdw blurRad="50800" dist="38100" dir="2700000" algn="tl" rotWithShape="0">
              <a:prstClr val="black">
                <a:alpha val="40000"/>
              </a:prstClr>
            </a:outerShdw>
          </a:effectLst>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7" y="1779463"/>
              <a:ext cx="6311801" cy="2052750"/>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7" y="3783360"/>
              <a:ext cx="6311801" cy="1688157"/>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7" y="5457811"/>
              <a:ext cx="6311802" cy="1715605"/>
            </a:xfrm>
            <a:prstGeom prst="rect">
              <a:avLst/>
            </a:prstGeom>
            <a:noFill/>
            <a:ln w="952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grpSp>
      <p:sp>
        <p:nvSpPr>
          <p:cNvPr id="8" name="CasellaDiTesto 7"/>
          <p:cNvSpPr txBox="1"/>
          <p:nvPr/>
        </p:nvSpPr>
        <p:spPr>
          <a:xfrm>
            <a:off x="1273779" y="6386265"/>
            <a:ext cx="3576620" cy="261610"/>
          </a:xfrm>
          <a:prstGeom prst="rect">
            <a:avLst/>
          </a:prstGeom>
          <a:noFill/>
        </p:spPr>
        <p:txBody>
          <a:bodyPr wrap="none" rtlCol="0">
            <a:spAutoFit/>
          </a:bodyPr>
          <a:lstStyle/>
          <a:p>
            <a:r>
              <a:rPr lang="it-IT" sz="1100" i="1" dirty="0" smtClean="0">
                <a:latin typeface="Calibri" panose="020F0502020204030204" pitchFamily="34" charset="0"/>
              </a:rPr>
              <a:t>Source: </a:t>
            </a:r>
            <a:r>
              <a:rPr lang="it-IT" sz="1100" i="1" dirty="0" err="1" smtClean="0">
                <a:latin typeface="Calibri" panose="020F0502020204030204" pitchFamily="34" charset="0"/>
              </a:rPr>
              <a:t>European</a:t>
            </a:r>
            <a:r>
              <a:rPr lang="it-IT" sz="1100" i="1" dirty="0" smtClean="0">
                <a:latin typeface="Calibri" panose="020F0502020204030204" pitchFamily="34" charset="0"/>
              </a:rPr>
              <a:t> </a:t>
            </a:r>
            <a:r>
              <a:rPr lang="it-IT" sz="1100" i="1" dirty="0" err="1" smtClean="0">
                <a:latin typeface="Calibri" panose="020F0502020204030204" pitchFamily="34" charset="0"/>
              </a:rPr>
              <a:t>Commission</a:t>
            </a:r>
            <a:r>
              <a:rPr lang="it-IT" sz="1100" i="1" dirty="0" smtClean="0">
                <a:latin typeface="Calibri" panose="020F0502020204030204" pitchFamily="34" charset="0"/>
              </a:rPr>
              <a:t>, «A </a:t>
            </a:r>
            <a:r>
              <a:rPr lang="it-IT" sz="1100" i="1" dirty="0" err="1">
                <a:latin typeface="Calibri" panose="020F0502020204030204" pitchFamily="34" charset="0"/>
              </a:rPr>
              <a:t>S</a:t>
            </a:r>
            <a:r>
              <a:rPr lang="it-IT" sz="1100" i="1" dirty="0" err="1" smtClean="0">
                <a:latin typeface="Calibri" panose="020F0502020204030204" pitchFamily="34" charset="0"/>
              </a:rPr>
              <a:t>tronger</a:t>
            </a:r>
            <a:r>
              <a:rPr lang="it-IT" sz="1100" i="1" dirty="0" smtClean="0">
                <a:latin typeface="Calibri" panose="020F0502020204030204" pitchFamily="34" charset="0"/>
              </a:rPr>
              <a:t> </a:t>
            </a:r>
            <a:r>
              <a:rPr lang="it-IT" sz="1100" i="1" dirty="0">
                <a:latin typeface="Calibri" panose="020F0502020204030204" pitchFamily="34" charset="0"/>
              </a:rPr>
              <a:t>B</a:t>
            </a:r>
            <a:r>
              <a:rPr lang="it-IT" sz="1100" i="1" dirty="0" smtClean="0">
                <a:latin typeface="Calibri" panose="020F0502020204030204" pitchFamily="34" charset="0"/>
              </a:rPr>
              <a:t>anking Union»</a:t>
            </a:r>
            <a:endParaRPr lang="it-IT" sz="1100" i="1" dirty="0">
              <a:latin typeface="Calibri" panose="020F0502020204030204" pitchFamily="34" charset="0"/>
            </a:endParaRPr>
          </a:p>
        </p:txBody>
      </p:sp>
      <p:sp>
        <p:nvSpPr>
          <p:cNvPr id="9" name="Ovale 8"/>
          <p:cNvSpPr/>
          <p:nvPr/>
        </p:nvSpPr>
        <p:spPr>
          <a:xfrm>
            <a:off x="6948264" y="3512874"/>
            <a:ext cx="2016224" cy="1873414"/>
          </a:xfrm>
          <a:prstGeom prst="ellipse">
            <a:avLst/>
          </a:prstGeom>
          <a:solidFill>
            <a:schemeClr val="bg1"/>
          </a:solidFill>
          <a:ln>
            <a:prstDash val="sysDash"/>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Ma la DGSD cosa prevede?</a:t>
            </a:r>
            <a:endParaRPr lang="it-IT" b="1"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18498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57</a:t>
            </a:fld>
            <a:endParaRPr lang="it-IT">
              <a:solidFill>
                <a:srgbClr val="9FB8CD">
                  <a:shade val="50000"/>
                  <a:satMod val="200000"/>
                </a:srgbClr>
              </a:solidFill>
            </a:endParaRPr>
          </a:p>
        </p:txBody>
      </p:sp>
      <p:sp>
        <p:nvSpPr>
          <p:cNvPr id="4" name="Titolo 1"/>
          <p:cNvSpPr>
            <a:spLocks noGrp="1"/>
          </p:cNvSpPr>
          <p:nvPr>
            <p:ph type="title"/>
          </p:nvPr>
        </p:nvSpPr>
        <p:spPr>
          <a:xfrm>
            <a:off x="1390443" y="807236"/>
            <a:ext cx="7498080" cy="1143000"/>
          </a:xfrm>
        </p:spPr>
        <p:txBody>
          <a:bodyPr>
            <a:normAutofit/>
          </a:bodyPr>
          <a:lstStyle/>
          <a:p>
            <a:r>
              <a:rPr lang="it-IT" sz="2000" dirty="0" smtClean="0"/>
              <a:t>Il mandato dei DGS nella Direttiva 2014/49/UE</a:t>
            </a:r>
            <a:endParaRPr lang="it-IT" sz="2000" dirty="0"/>
          </a:p>
        </p:txBody>
      </p:sp>
      <p:grpSp>
        <p:nvGrpSpPr>
          <p:cNvPr id="24" name="Gruppo 23"/>
          <p:cNvGrpSpPr/>
          <p:nvPr/>
        </p:nvGrpSpPr>
        <p:grpSpPr>
          <a:xfrm>
            <a:off x="1261165" y="1849098"/>
            <a:ext cx="7056784" cy="714065"/>
            <a:chOff x="1475656" y="1882965"/>
            <a:chExt cx="7056784" cy="714065"/>
          </a:xfrm>
        </p:grpSpPr>
        <p:sp>
          <p:nvSpPr>
            <p:cNvPr id="23" name="Arrotonda angolo diagonale rettangolo 22"/>
            <p:cNvSpPr/>
            <p:nvPr/>
          </p:nvSpPr>
          <p:spPr>
            <a:xfrm>
              <a:off x="2195736" y="1882965"/>
              <a:ext cx="6336704" cy="714065"/>
            </a:xfrm>
            <a:prstGeom prst="round2Diag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900" b="1" dirty="0">
                  <a:latin typeface="Calibri" panose="020F0502020204030204" pitchFamily="34" charset="0"/>
                </a:rPr>
                <a:t>Interventi in diverse fasi della crisi bancaria </a:t>
              </a:r>
              <a:endParaRPr lang="it-IT" sz="1900" b="1" dirty="0" smtClean="0">
                <a:latin typeface="Calibri" panose="020F0502020204030204" pitchFamily="34" charset="0"/>
              </a:endParaRPr>
            </a:p>
            <a:p>
              <a:pPr algn="ctr"/>
              <a:r>
                <a:rPr lang="it-IT" sz="1900" b="1" dirty="0" smtClean="0">
                  <a:latin typeface="Calibri" panose="020F0502020204030204" pitchFamily="34" charset="0"/>
                </a:rPr>
                <a:t>e </a:t>
              </a:r>
              <a:r>
                <a:rPr lang="it-IT" sz="1900" b="1" dirty="0">
                  <a:latin typeface="Calibri" panose="020F0502020204030204" pitchFamily="34" charset="0"/>
                </a:rPr>
                <a:t>in diverse </a:t>
              </a:r>
              <a:r>
                <a:rPr lang="it-IT" sz="1900" b="1" dirty="0" smtClean="0">
                  <a:latin typeface="Calibri" panose="020F0502020204030204" pitchFamily="34" charset="0"/>
                </a:rPr>
                <a:t>forme</a:t>
              </a:r>
              <a:endParaRPr lang="it-IT" sz="1900" dirty="0"/>
            </a:p>
          </p:txBody>
        </p:sp>
        <p:sp>
          <p:nvSpPr>
            <p:cNvPr id="14" name="CasellaDiTesto 13"/>
            <p:cNvSpPr txBox="1"/>
            <p:nvPr/>
          </p:nvSpPr>
          <p:spPr>
            <a:xfrm>
              <a:off x="1475656" y="1916832"/>
              <a:ext cx="833883" cy="646331"/>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b="1">
                  <a:solidFill>
                    <a:schemeClr val="lt1"/>
                  </a:solidFill>
                  <a:latin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sz="1700" dirty="0" smtClean="0">
                  <a:solidFill>
                    <a:schemeClr val="accent2">
                      <a:lumMod val="50000"/>
                    </a:schemeClr>
                  </a:solidFill>
                </a:rPr>
                <a:t>DGSD </a:t>
              </a:r>
            </a:p>
            <a:p>
              <a:r>
                <a:rPr lang="it-IT" sz="1700" dirty="0" smtClean="0">
                  <a:solidFill>
                    <a:schemeClr val="accent2">
                      <a:lumMod val="50000"/>
                    </a:schemeClr>
                  </a:solidFill>
                </a:rPr>
                <a:t>Art. 11</a:t>
              </a:r>
              <a:endParaRPr lang="it-IT" sz="1700" dirty="0">
                <a:solidFill>
                  <a:schemeClr val="accent2">
                    <a:lumMod val="50000"/>
                  </a:schemeClr>
                </a:solidFill>
              </a:endParaRPr>
            </a:p>
          </p:txBody>
        </p:sp>
      </p:grpSp>
      <p:grpSp>
        <p:nvGrpSpPr>
          <p:cNvPr id="31" name="Gruppo 30"/>
          <p:cNvGrpSpPr/>
          <p:nvPr/>
        </p:nvGrpSpPr>
        <p:grpSpPr>
          <a:xfrm>
            <a:off x="1221347" y="2820602"/>
            <a:ext cx="7671381" cy="2995159"/>
            <a:chOff x="702053" y="3012515"/>
            <a:chExt cx="7671381" cy="2995159"/>
          </a:xfrm>
        </p:grpSpPr>
        <p:grpSp>
          <p:nvGrpSpPr>
            <p:cNvPr id="21" name="Gruppo 20"/>
            <p:cNvGrpSpPr/>
            <p:nvPr/>
          </p:nvGrpSpPr>
          <p:grpSpPr>
            <a:xfrm>
              <a:off x="1261165" y="3012515"/>
              <a:ext cx="7112269" cy="2995159"/>
              <a:chOff x="793717" y="3103294"/>
              <a:chExt cx="7112269" cy="2995159"/>
            </a:xfrm>
          </p:grpSpPr>
          <p:grpSp>
            <p:nvGrpSpPr>
              <p:cNvPr id="18" name="Gruppo 17"/>
              <p:cNvGrpSpPr/>
              <p:nvPr/>
            </p:nvGrpSpPr>
            <p:grpSpPr>
              <a:xfrm>
                <a:off x="793717" y="3103294"/>
                <a:ext cx="5568887" cy="2995159"/>
                <a:chOff x="793717" y="3103294"/>
                <a:chExt cx="5568887" cy="2995159"/>
              </a:xfrm>
            </p:grpSpPr>
            <p:grpSp>
              <p:nvGrpSpPr>
                <p:cNvPr id="5" name="Gruppo 4"/>
                <p:cNvGrpSpPr/>
                <p:nvPr/>
              </p:nvGrpSpPr>
              <p:grpSpPr>
                <a:xfrm>
                  <a:off x="793717" y="3103294"/>
                  <a:ext cx="5360416" cy="2995159"/>
                  <a:chOff x="793717" y="2584000"/>
                  <a:chExt cx="5360416" cy="2995159"/>
                </a:xfrm>
              </p:grpSpPr>
              <p:grpSp>
                <p:nvGrpSpPr>
                  <p:cNvPr id="6" name="Gruppo 5"/>
                  <p:cNvGrpSpPr/>
                  <p:nvPr/>
                </p:nvGrpSpPr>
                <p:grpSpPr>
                  <a:xfrm>
                    <a:off x="793717" y="2584000"/>
                    <a:ext cx="5360416" cy="2995159"/>
                    <a:chOff x="793717" y="2584000"/>
                    <a:chExt cx="5360416" cy="2995159"/>
                  </a:xfrm>
                </p:grpSpPr>
                <p:cxnSp>
                  <p:nvCxnSpPr>
                    <p:cNvPr id="11" name="Connettore 1 10"/>
                    <p:cNvCxnSpPr/>
                    <p:nvPr/>
                  </p:nvCxnSpPr>
                  <p:spPr>
                    <a:xfrm>
                      <a:off x="793717" y="2584000"/>
                      <a:ext cx="5360416"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793718" y="5579159"/>
                      <a:ext cx="5360415" cy="0"/>
                    </a:xfrm>
                    <a:prstGeom prst="line">
                      <a:avLst/>
                    </a:prstGeom>
                    <a:ln w="1905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Rettangolo arrotondato 6"/>
                  <p:cNvSpPr/>
                  <p:nvPr/>
                </p:nvSpPr>
                <p:spPr>
                  <a:xfrm>
                    <a:off x="793717" y="2719001"/>
                    <a:ext cx="4930412" cy="604449"/>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1600" b="1" dirty="0">
                        <a:solidFill>
                          <a:prstClr val="black"/>
                        </a:solidFill>
                        <a:latin typeface="Calibri" panose="020F0502020204030204" pitchFamily="34" charset="0"/>
                      </a:rPr>
                      <a:t>Rimborso </a:t>
                    </a:r>
                    <a:r>
                      <a:rPr lang="it-IT" sz="1600" b="1" dirty="0" smtClean="0">
                        <a:solidFill>
                          <a:prstClr val="black"/>
                        </a:solidFill>
                        <a:latin typeface="Calibri" panose="020F0502020204030204" pitchFamily="34" charset="0"/>
                      </a:rPr>
                      <a:t>dei depositanti</a:t>
                    </a:r>
                    <a:endParaRPr lang="it-IT" sz="1600" dirty="0">
                      <a:solidFill>
                        <a:schemeClr val="accent1">
                          <a:lumMod val="50000"/>
                        </a:schemeClr>
                      </a:solidFill>
                      <a:latin typeface="Calibri" panose="020F0502020204030204" pitchFamily="34" charset="0"/>
                    </a:endParaRPr>
                  </a:p>
                </p:txBody>
              </p:sp>
              <p:sp>
                <p:nvSpPr>
                  <p:cNvPr id="8" name="Rettangolo arrotondato 7"/>
                  <p:cNvSpPr/>
                  <p:nvPr/>
                </p:nvSpPr>
                <p:spPr>
                  <a:xfrm>
                    <a:off x="793718" y="3408531"/>
                    <a:ext cx="4930412" cy="58403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prstClr val="black"/>
                        </a:solidFill>
                        <a:latin typeface="Calibri" panose="020F0502020204030204" pitchFamily="34" charset="0"/>
                      </a:rPr>
                      <a:t>Risoluzione</a:t>
                    </a:r>
                    <a:endParaRPr lang="it-IT" sz="1600" dirty="0">
                      <a:solidFill>
                        <a:schemeClr val="accent1">
                          <a:lumMod val="50000"/>
                        </a:schemeClr>
                      </a:solidFill>
                      <a:latin typeface="Calibri" panose="020F0502020204030204" pitchFamily="34" charset="0"/>
                    </a:endParaRPr>
                  </a:p>
                </p:txBody>
              </p:sp>
              <p:sp>
                <p:nvSpPr>
                  <p:cNvPr id="9" name="Rettangolo arrotondato 8"/>
                  <p:cNvSpPr/>
                  <p:nvPr/>
                </p:nvSpPr>
                <p:spPr>
                  <a:xfrm>
                    <a:off x="793718" y="4804329"/>
                    <a:ext cx="4930411" cy="60582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it-IT" sz="1600" b="1" dirty="0">
                        <a:solidFill>
                          <a:prstClr val="black"/>
                        </a:solidFill>
                        <a:latin typeface="Calibri" panose="020F0502020204030204" pitchFamily="34" charset="0"/>
                      </a:rPr>
                      <a:t>Trasferimenti di </a:t>
                    </a:r>
                    <a:r>
                      <a:rPr lang="it-IT" sz="1600" b="1" dirty="0" smtClean="0">
                        <a:solidFill>
                          <a:prstClr val="black"/>
                        </a:solidFill>
                        <a:latin typeface="Calibri" panose="020F0502020204030204" pitchFamily="34" charset="0"/>
                      </a:rPr>
                      <a:t>attività e </a:t>
                    </a:r>
                    <a:r>
                      <a:rPr lang="it-IT" sz="1600" b="1" dirty="0">
                        <a:solidFill>
                          <a:prstClr val="black"/>
                        </a:solidFill>
                        <a:latin typeface="Calibri" panose="020F0502020204030204" pitchFamily="34" charset="0"/>
                      </a:rPr>
                      <a:t>passività </a:t>
                    </a:r>
                    <a:endParaRPr lang="it-IT" sz="1600" b="1" dirty="0" smtClean="0">
                      <a:solidFill>
                        <a:prstClr val="black"/>
                      </a:solidFill>
                      <a:latin typeface="Calibri" panose="020F0502020204030204" pitchFamily="34" charset="0"/>
                    </a:endParaRPr>
                  </a:p>
                  <a:p>
                    <a:pPr algn="ctr" fontAlgn="base">
                      <a:spcBef>
                        <a:spcPct val="0"/>
                      </a:spcBef>
                      <a:spcAft>
                        <a:spcPct val="0"/>
                      </a:spcAft>
                    </a:pPr>
                    <a:r>
                      <a:rPr lang="it-IT" sz="1600" b="1" dirty="0" smtClean="0">
                        <a:solidFill>
                          <a:prstClr val="black"/>
                        </a:solidFill>
                        <a:latin typeface="Calibri" panose="020F0502020204030204" pitchFamily="34" charset="0"/>
                      </a:rPr>
                      <a:t>in liquidazione</a:t>
                    </a:r>
                    <a:endParaRPr lang="it-IT" sz="1600" dirty="0">
                      <a:solidFill>
                        <a:schemeClr val="accent1">
                          <a:lumMod val="50000"/>
                        </a:schemeClr>
                      </a:solidFill>
                      <a:latin typeface="Calibri" panose="020F0502020204030204" pitchFamily="34" charset="0"/>
                    </a:endParaRPr>
                  </a:p>
                </p:txBody>
              </p:sp>
              <p:sp>
                <p:nvSpPr>
                  <p:cNvPr id="10" name="Rettangolo arrotondato 9"/>
                  <p:cNvSpPr/>
                  <p:nvPr/>
                </p:nvSpPr>
                <p:spPr>
                  <a:xfrm>
                    <a:off x="793718" y="4098764"/>
                    <a:ext cx="4930412" cy="615415"/>
                  </a:xfrm>
                  <a:prstGeom prst="roundRect">
                    <a:avLst/>
                  </a:prstGeom>
                  <a:solidFill>
                    <a:schemeClr val="accent2">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prstClr val="black"/>
                        </a:solidFill>
                        <a:latin typeface="Calibri" panose="020F0502020204030204" pitchFamily="34" charset="0"/>
                      </a:rPr>
                      <a:t>Misure </a:t>
                    </a:r>
                    <a:r>
                      <a:rPr lang="it-IT" sz="1600" b="1" dirty="0" smtClean="0">
                        <a:solidFill>
                          <a:prstClr val="black"/>
                        </a:solidFill>
                        <a:latin typeface="Calibri" panose="020F0502020204030204" pitchFamily="34" charset="0"/>
                      </a:rPr>
                      <a:t>alternative</a:t>
                    </a:r>
                    <a:endParaRPr lang="it-IT" sz="1600" dirty="0">
                      <a:solidFill>
                        <a:schemeClr val="accent1">
                          <a:lumMod val="50000"/>
                        </a:schemeClr>
                      </a:solidFill>
                      <a:latin typeface="Calibri" panose="020F0502020204030204" pitchFamily="34" charset="0"/>
                    </a:endParaRPr>
                  </a:p>
                </p:txBody>
              </p:sp>
            </p:grpSp>
            <p:sp>
              <p:nvSpPr>
                <p:cNvPr id="16" name="Parentesi graffa chiusa 15"/>
                <p:cNvSpPr/>
                <p:nvPr/>
              </p:nvSpPr>
              <p:spPr>
                <a:xfrm>
                  <a:off x="5945662" y="3238295"/>
                  <a:ext cx="416942" cy="1273566"/>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Parentesi graffa chiusa 16"/>
                <p:cNvSpPr/>
                <p:nvPr/>
              </p:nvSpPr>
              <p:spPr>
                <a:xfrm>
                  <a:off x="5945662" y="4667040"/>
                  <a:ext cx="416942" cy="1262403"/>
                </a:xfrm>
                <a:prstGeom prst="rightBrac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9" name="CasellaDiTesto 18"/>
              <p:cNvSpPr txBox="1"/>
              <p:nvPr/>
            </p:nvSpPr>
            <p:spPr>
              <a:xfrm>
                <a:off x="6547342" y="3679123"/>
                <a:ext cx="1358644" cy="369332"/>
              </a:xfrm>
              <a:prstGeom prst="rect">
                <a:avLst/>
              </a:prstGeom>
              <a:solidFill>
                <a:schemeClr val="accent5">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it-IT"/>
                </a:defPPr>
                <a:lvl1pPr algn="ctr">
                  <a:defRPr b="1">
                    <a:solidFill>
                      <a:schemeClr val="bg1"/>
                    </a:solidFill>
                    <a:latin typeface="Calibri" panose="020F0502020204030204" pitchFamily="34" charset="0"/>
                  </a:defRPr>
                </a:lvl1pPr>
              </a:lstStyle>
              <a:p>
                <a:r>
                  <a:rPr lang="it-IT" dirty="0">
                    <a:solidFill>
                      <a:schemeClr val="tx2"/>
                    </a:solidFill>
                  </a:rPr>
                  <a:t>Obbligatori</a:t>
                </a:r>
              </a:p>
            </p:txBody>
          </p:sp>
          <p:sp>
            <p:nvSpPr>
              <p:cNvPr id="20" name="CasellaDiTesto 19"/>
              <p:cNvSpPr txBox="1"/>
              <p:nvPr/>
            </p:nvSpPr>
            <p:spPr>
              <a:xfrm>
                <a:off x="6547343" y="5111095"/>
                <a:ext cx="1358643" cy="369332"/>
              </a:xfrm>
              <a:prstGeom prst="rect">
                <a:avLst/>
              </a:prstGeom>
              <a:solidFill>
                <a:schemeClr val="accent3">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algn="ctr"/>
                <a:r>
                  <a:rPr lang="it-IT" b="1" dirty="0" smtClean="0">
                    <a:solidFill>
                      <a:schemeClr val="tx2"/>
                    </a:solidFill>
                    <a:latin typeface="Calibri" panose="020F0502020204030204" pitchFamily="34" charset="0"/>
                  </a:rPr>
                  <a:t>Volontari</a:t>
                </a:r>
                <a:endParaRPr lang="it-IT" b="1" dirty="0">
                  <a:solidFill>
                    <a:schemeClr val="tx2"/>
                  </a:solidFill>
                  <a:latin typeface="Calibri" panose="020F0502020204030204" pitchFamily="34" charset="0"/>
                </a:endParaRPr>
              </a:p>
            </p:txBody>
          </p:sp>
        </p:grpSp>
        <p:sp>
          <p:nvSpPr>
            <p:cNvPr id="27" name="CasellaDiTesto 26"/>
            <p:cNvSpPr txBox="1"/>
            <p:nvPr/>
          </p:nvSpPr>
          <p:spPr>
            <a:xfrm>
              <a:off x="755576" y="3265074"/>
              <a:ext cx="976054" cy="323165"/>
            </a:xfrm>
            <a:prstGeom prst="rect">
              <a:avLst/>
            </a:prstGeom>
            <a:solidFill>
              <a:schemeClr val="accent5">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it-IT"/>
              </a:defPPr>
              <a:lvl1pPr algn="ctr">
                <a:defRPr b="1">
                  <a:solidFill>
                    <a:schemeClr val="bg1"/>
                  </a:solidFill>
                  <a:latin typeface="Calibri" panose="020F0502020204030204" pitchFamily="34" charset="0"/>
                </a:defRPr>
              </a:lvl1pPr>
            </a:lstStyle>
            <a:p>
              <a:r>
                <a:rPr lang="it-IT" sz="1500" dirty="0" smtClean="0">
                  <a:solidFill>
                    <a:schemeClr val="tx2"/>
                  </a:solidFill>
                </a:rPr>
                <a:t>Comma 1</a:t>
              </a:r>
              <a:endParaRPr lang="it-IT" sz="1500" dirty="0">
                <a:solidFill>
                  <a:schemeClr val="tx2"/>
                </a:solidFill>
              </a:endParaRPr>
            </a:p>
          </p:txBody>
        </p:sp>
        <p:sp>
          <p:nvSpPr>
            <p:cNvPr id="28" name="CasellaDiTesto 27"/>
            <p:cNvSpPr txBox="1"/>
            <p:nvPr/>
          </p:nvSpPr>
          <p:spPr>
            <a:xfrm>
              <a:off x="732998" y="3944398"/>
              <a:ext cx="976054" cy="323165"/>
            </a:xfrm>
            <a:prstGeom prst="rect">
              <a:avLst/>
            </a:prstGeom>
            <a:solidFill>
              <a:schemeClr val="accent5">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defPPr>
                <a:defRPr lang="it-IT"/>
              </a:defPPr>
              <a:lvl1pPr algn="ctr">
                <a:defRPr b="1">
                  <a:solidFill>
                    <a:schemeClr val="bg1"/>
                  </a:solidFill>
                  <a:latin typeface="Calibri" panose="020F0502020204030204" pitchFamily="34" charset="0"/>
                </a:defRPr>
              </a:lvl1pPr>
            </a:lstStyle>
            <a:p>
              <a:r>
                <a:rPr lang="it-IT" sz="1500" dirty="0" smtClean="0">
                  <a:solidFill>
                    <a:schemeClr val="tx2"/>
                  </a:solidFill>
                </a:rPr>
                <a:t>Comma 2</a:t>
              </a:r>
              <a:endParaRPr lang="it-IT" sz="1500" dirty="0">
                <a:solidFill>
                  <a:schemeClr val="tx2"/>
                </a:solidFill>
              </a:endParaRPr>
            </a:p>
          </p:txBody>
        </p:sp>
        <p:sp>
          <p:nvSpPr>
            <p:cNvPr id="29" name="CasellaDiTesto 28"/>
            <p:cNvSpPr txBox="1"/>
            <p:nvPr/>
          </p:nvSpPr>
          <p:spPr>
            <a:xfrm>
              <a:off x="732998" y="4650320"/>
              <a:ext cx="976053" cy="323165"/>
            </a:xfrm>
            <a:prstGeom prst="rect">
              <a:avLst/>
            </a:prstGeom>
            <a:solidFill>
              <a:schemeClr val="accent3">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algn="ctr"/>
              <a:r>
                <a:rPr lang="it-IT" sz="1500" b="1" dirty="0" smtClean="0">
                  <a:solidFill>
                    <a:schemeClr val="tx2"/>
                  </a:solidFill>
                  <a:latin typeface="Calibri" panose="020F0502020204030204" pitchFamily="34" charset="0"/>
                </a:rPr>
                <a:t>Comma 3</a:t>
              </a:r>
              <a:endParaRPr lang="it-IT" sz="1500" b="1" dirty="0">
                <a:solidFill>
                  <a:schemeClr val="tx2"/>
                </a:solidFill>
                <a:latin typeface="Calibri" panose="020F0502020204030204" pitchFamily="34" charset="0"/>
              </a:endParaRPr>
            </a:p>
          </p:txBody>
        </p:sp>
        <p:sp>
          <p:nvSpPr>
            <p:cNvPr id="30" name="CasellaDiTesto 29"/>
            <p:cNvSpPr txBox="1"/>
            <p:nvPr/>
          </p:nvSpPr>
          <p:spPr>
            <a:xfrm>
              <a:off x="702053" y="5351088"/>
              <a:ext cx="976053" cy="323165"/>
            </a:xfrm>
            <a:prstGeom prst="rect">
              <a:avLst/>
            </a:prstGeom>
            <a:solidFill>
              <a:schemeClr val="accent3">
                <a:lumMod val="60000"/>
                <a:lumOff val="40000"/>
              </a:schemeClr>
            </a:solidFill>
            <a:ln w="19050">
              <a:solidFill>
                <a:schemeClr val="accent1"/>
              </a:solidFill>
              <a:prstDash val="solid"/>
            </a:ln>
            <a:effectLst>
              <a:outerShdw blurRad="50800" dist="38100" dir="2700000" algn="tl" rotWithShape="0">
                <a:prstClr val="black">
                  <a:alpha val="40000"/>
                </a:prstClr>
              </a:outerShdw>
            </a:effectLst>
          </p:spPr>
          <p:txBody>
            <a:bodyPr wrap="square" rtlCol="0">
              <a:spAutoFit/>
            </a:bodyPr>
            <a:lstStyle/>
            <a:p>
              <a:pPr algn="ctr"/>
              <a:r>
                <a:rPr lang="it-IT" sz="1500" b="1" dirty="0" smtClean="0">
                  <a:solidFill>
                    <a:schemeClr val="tx2"/>
                  </a:solidFill>
                  <a:latin typeface="Calibri" panose="020F0502020204030204" pitchFamily="34" charset="0"/>
                </a:rPr>
                <a:t>Comma 6</a:t>
              </a:r>
              <a:endParaRPr lang="it-IT" sz="1500" b="1" dirty="0">
                <a:solidFill>
                  <a:schemeClr val="tx2"/>
                </a:solidFill>
                <a:latin typeface="Calibri" panose="020F0502020204030204" pitchFamily="34" charset="0"/>
              </a:endParaRPr>
            </a:p>
          </p:txBody>
        </p:sp>
      </p:grpSp>
      <p:grpSp>
        <p:nvGrpSpPr>
          <p:cNvPr id="34" name="Gruppo 33"/>
          <p:cNvGrpSpPr/>
          <p:nvPr/>
        </p:nvGrpSpPr>
        <p:grpSpPr>
          <a:xfrm>
            <a:off x="1419211" y="5991695"/>
            <a:ext cx="6284208" cy="654693"/>
            <a:chOff x="1374055" y="6048140"/>
            <a:chExt cx="6284208" cy="654693"/>
          </a:xfrm>
        </p:grpSpPr>
        <p:sp>
          <p:nvSpPr>
            <p:cNvPr id="32" name="Angolo ripiegato 31"/>
            <p:cNvSpPr/>
            <p:nvPr/>
          </p:nvSpPr>
          <p:spPr>
            <a:xfrm>
              <a:off x="1374055" y="6303368"/>
              <a:ext cx="6284208" cy="399465"/>
            </a:xfrm>
            <a:prstGeom prst="foldedCorner">
              <a:avLst/>
            </a:prstGeom>
            <a:solidFill>
              <a:schemeClr val="accent4">
                <a:lumMod val="20000"/>
                <a:lumOff val="8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Decreto legislativo n. 30/2016, art. 96-bis, comma 1-bis</a:t>
              </a:r>
              <a:endParaRPr lang="it-IT" b="1" dirty="0">
                <a:solidFill>
                  <a:schemeClr val="accent2">
                    <a:lumMod val="50000"/>
                  </a:schemeClr>
                </a:solidFill>
                <a:latin typeface="Calibri" panose="020F0502020204030204" pitchFamily="34" charset="0"/>
              </a:endParaRPr>
            </a:p>
          </p:txBody>
        </p:sp>
        <p:sp>
          <p:nvSpPr>
            <p:cNvPr id="33" name="Freccia in giù 32"/>
            <p:cNvSpPr/>
            <p:nvPr/>
          </p:nvSpPr>
          <p:spPr>
            <a:xfrm>
              <a:off x="4178093" y="6048140"/>
              <a:ext cx="577597" cy="288032"/>
            </a:xfrm>
            <a:prstGeom prst="downArrow">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498929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Questioni aperte</a:t>
            </a:r>
            <a:endParaRPr lang="it-IT" dirty="0"/>
          </a:p>
        </p:txBody>
      </p:sp>
      <p:sp>
        <p:nvSpPr>
          <p:cNvPr id="3" name="Segnaposto numero diapositiva 2"/>
          <p:cNvSpPr>
            <a:spLocks noGrp="1"/>
          </p:cNvSpPr>
          <p:nvPr>
            <p:ph type="sldNum" sz="quarter" idx="12"/>
          </p:nvPr>
        </p:nvSpPr>
        <p:spPr>
          <a:xfrm>
            <a:off x="8656783" y="6380581"/>
            <a:ext cx="457200" cy="476250"/>
          </a:xfrm>
        </p:spPr>
        <p:txBody>
          <a:bodyPr/>
          <a:lstStyle/>
          <a:p>
            <a:fld id="{BFFF9C37-744C-452A-933A-2419089EBA4A}" type="slidenum">
              <a:rPr lang="it-IT" smtClean="0">
                <a:solidFill>
                  <a:srgbClr val="9FB8CD">
                    <a:shade val="50000"/>
                    <a:satMod val="200000"/>
                  </a:srgbClr>
                </a:solidFill>
              </a:rPr>
              <a:pPr/>
              <a:t>58</a:t>
            </a:fld>
            <a:endParaRPr lang="it-IT">
              <a:solidFill>
                <a:srgbClr val="9FB8CD">
                  <a:shade val="50000"/>
                  <a:satMod val="200000"/>
                </a:srgbClr>
              </a:solidFill>
            </a:endParaRPr>
          </a:p>
        </p:txBody>
      </p:sp>
      <p:grpSp>
        <p:nvGrpSpPr>
          <p:cNvPr id="23" name="Gruppo 22"/>
          <p:cNvGrpSpPr/>
          <p:nvPr/>
        </p:nvGrpSpPr>
        <p:grpSpPr>
          <a:xfrm>
            <a:off x="1580658" y="2217361"/>
            <a:ext cx="6800752" cy="3494106"/>
            <a:chOff x="1569369" y="1923847"/>
            <a:chExt cx="6800752" cy="3494106"/>
          </a:xfrm>
        </p:grpSpPr>
        <p:grpSp>
          <p:nvGrpSpPr>
            <p:cNvPr id="4" name="Group 4"/>
            <p:cNvGrpSpPr/>
            <p:nvPr/>
          </p:nvGrpSpPr>
          <p:grpSpPr>
            <a:xfrm>
              <a:off x="1569369" y="1923847"/>
              <a:ext cx="6790668" cy="707583"/>
              <a:chOff x="1619673" y="1586442"/>
              <a:chExt cx="7224115" cy="1769990"/>
            </a:xfrm>
          </p:grpSpPr>
          <p:sp>
            <p:nvSpPr>
              <p:cNvPr id="5" name="Rectangle 3"/>
              <p:cNvSpPr/>
              <p:nvPr/>
            </p:nvSpPr>
            <p:spPr>
              <a:xfrm>
                <a:off x="2385715" y="1586442"/>
                <a:ext cx="6458073" cy="1769990"/>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accent1">
                        <a:lumMod val="75000"/>
                      </a:schemeClr>
                    </a:solidFill>
                    <a:latin typeface="Calibri" panose="020F0502020204030204" pitchFamily="34" charset="0"/>
                  </a:rPr>
                  <a:t>Esigenza</a:t>
                </a:r>
                <a:r>
                  <a:rPr lang="it-IT" b="1" dirty="0" smtClean="0">
                    <a:solidFill>
                      <a:srgbClr val="C00000"/>
                    </a:solidFill>
                    <a:latin typeface="Calibri" panose="020F0502020204030204" pitchFamily="34" charset="0"/>
                  </a:rPr>
                  <a:t> </a:t>
                </a:r>
                <a:r>
                  <a:rPr lang="it-IT" b="1" dirty="0">
                    <a:solidFill>
                      <a:schemeClr val="accent1">
                        <a:lumMod val="75000"/>
                      </a:schemeClr>
                    </a:solidFill>
                    <a:latin typeface="Calibri" panose="020F0502020204030204" pitchFamily="34" charset="0"/>
                  </a:rPr>
                  <a:t>di</a:t>
                </a:r>
                <a:r>
                  <a:rPr lang="it-IT" b="1" dirty="0" smtClean="0">
                    <a:solidFill>
                      <a:srgbClr val="C00000"/>
                    </a:solidFill>
                    <a:latin typeface="Calibri" panose="020F0502020204030204" pitchFamily="34" charset="0"/>
                  </a:rPr>
                  <a:t> rivedere </a:t>
                </a:r>
                <a:r>
                  <a:rPr lang="it-IT" b="1" dirty="0" smtClean="0">
                    <a:solidFill>
                      <a:schemeClr val="accent1">
                        <a:lumMod val="75000"/>
                      </a:schemeClr>
                    </a:solidFill>
                    <a:latin typeface="Calibri" panose="020F0502020204030204" pitchFamily="34" charset="0"/>
                  </a:rPr>
                  <a:t>la </a:t>
                </a:r>
                <a:r>
                  <a:rPr lang="it-IT" b="1" dirty="0">
                    <a:solidFill>
                      <a:schemeClr val="accent1">
                        <a:lumMod val="75000"/>
                      </a:schemeClr>
                    </a:solidFill>
                    <a:latin typeface="Calibri" panose="020F0502020204030204" pitchFamily="34" charset="0"/>
                  </a:rPr>
                  <a:t>normativa sugli aiuti di stato applicabile ai </a:t>
                </a:r>
                <a:r>
                  <a:rPr lang="it-IT" b="1" dirty="0" smtClean="0">
                    <a:solidFill>
                      <a:schemeClr val="accent1">
                        <a:lumMod val="75000"/>
                      </a:schemeClr>
                    </a:solidFill>
                    <a:latin typeface="Calibri" panose="020F0502020204030204" pitchFamily="34" charset="0"/>
                  </a:rPr>
                  <a:t>DGS</a:t>
                </a:r>
              </a:p>
            </p:txBody>
          </p:sp>
          <p:sp>
            <p:nvSpPr>
              <p:cNvPr id="6" name="Rectangle 7"/>
              <p:cNvSpPr/>
              <p:nvPr/>
            </p:nvSpPr>
            <p:spPr>
              <a:xfrm>
                <a:off x="1619673" y="1586442"/>
                <a:ext cx="459624" cy="1769990"/>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1</a:t>
                </a:r>
                <a:endParaRPr lang="it-IT" b="1" dirty="0">
                  <a:solidFill>
                    <a:srgbClr val="11488B"/>
                  </a:solidFill>
                  <a:latin typeface="Calibri" panose="020F0502020204030204" pitchFamily="34" charset="0"/>
                </a:endParaRPr>
              </a:p>
            </p:txBody>
          </p:sp>
        </p:grpSp>
        <p:grpSp>
          <p:nvGrpSpPr>
            <p:cNvPr id="7" name="Group 4"/>
            <p:cNvGrpSpPr/>
            <p:nvPr/>
          </p:nvGrpSpPr>
          <p:grpSpPr>
            <a:xfrm>
              <a:off x="1601370" y="3652039"/>
              <a:ext cx="6768751" cy="676068"/>
              <a:chOff x="1619673" y="1266112"/>
              <a:chExt cx="7200799" cy="1802848"/>
            </a:xfrm>
          </p:grpSpPr>
          <p:sp>
            <p:nvSpPr>
              <p:cNvPr id="8" name="Rectangle 3"/>
              <p:cNvSpPr/>
              <p:nvPr/>
            </p:nvSpPr>
            <p:spPr>
              <a:xfrm>
                <a:off x="2385714" y="1266112"/>
                <a:ext cx="6434758" cy="180284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C00000"/>
                    </a:solidFill>
                    <a:latin typeface="Calibri" panose="020F0502020204030204" pitchFamily="34" charset="0"/>
                  </a:rPr>
                  <a:t>Valorizzare</a:t>
                </a:r>
                <a:r>
                  <a:rPr lang="it-IT" b="1" dirty="0" smtClean="0">
                    <a:solidFill>
                      <a:schemeClr val="accent1">
                        <a:lumMod val="75000"/>
                      </a:schemeClr>
                    </a:solidFill>
                    <a:latin typeface="Calibri" panose="020F0502020204030204" pitchFamily="34" charset="0"/>
                  </a:rPr>
                  <a:t>, tra gli strumenti </a:t>
                </a:r>
                <a:r>
                  <a:rPr lang="it-IT" b="1" dirty="0">
                    <a:solidFill>
                      <a:schemeClr val="accent1">
                        <a:lumMod val="75000"/>
                      </a:schemeClr>
                    </a:solidFill>
                    <a:latin typeface="Calibri" panose="020F0502020204030204" pitchFamily="34" charset="0"/>
                  </a:rPr>
                  <a:t>alternativi, lo strumento della cessione di attività e passività nell’ambito della </a:t>
                </a:r>
                <a:r>
                  <a:rPr lang="it-IT" b="1" dirty="0" smtClean="0">
                    <a:solidFill>
                      <a:schemeClr val="accent1">
                        <a:lumMod val="75000"/>
                      </a:schemeClr>
                    </a:solidFill>
                    <a:latin typeface="Calibri" panose="020F0502020204030204" pitchFamily="34" charset="0"/>
                  </a:rPr>
                  <a:t>liquidazione</a:t>
                </a:r>
                <a:endParaRPr lang="it-IT" b="1" dirty="0">
                  <a:solidFill>
                    <a:schemeClr val="accent1">
                      <a:lumMod val="75000"/>
                    </a:schemeClr>
                  </a:solidFill>
                  <a:latin typeface="Calibri" panose="020F0502020204030204" pitchFamily="34" charset="0"/>
                </a:endParaRPr>
              </a:p>
            </p:txBody>
          </p:sp>
          <p:sp>
            <p:nvSpPr>
              <p:cNvPr id="9" name="Rectangle 7"/>
              <p:cNvSpPr/>
              <p:nvPr/>
            </p:nvSpPr>
            <p:spPr>
              <a:xfrm>
                <a:off x="1619673" y="1266112"/>
                <a:ext cx="459624" cy="1802848"/>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3</a:t>
                </a:r>
                <a:endParaRPr lang="it-IT" b="1" dirty="0">
                  <a:solidFill>
                    <a:srgbClr val="11488B"/>
                  </a:solidFill>
                  <a:latin typeface="Calibri" panose="020F0502020204030204" pitchFamily="34" charset="0"/>
                </a:endParaRPr>
              </a:p>
            </p:txBody>
          </p:sp>
        </p:grpSp>
        <p:grpSp>
          <p:nvGrpSpPr>
            <p:cNvPr id="14" name="Group 4"/>
            <p:cNvGrpSpPr/>
            <p:nvPr/>
          </p:nvGrpSpPr>
          <p:grpSpPr>
            <a:xfrm>
              <a:off x="1591285" y="2778512"/>
              <a:ext cx="6768751" cy="729511"/>
              <a:chOff x="1619673" y="1916832"/>
              <a:chExt cx="7200799" cy="833727"/>
            </a:xfrm>
          </p:grpSpPr>
          <p:sp>
            <p:nvSpPr>
              <p:cNvPr id="15" name="Rectangle 3"/>
              <p:cNvSpPr/>
              <p:nvPr/>
            </p:nvSpPr>
            <p:spPr>
              <a:xfrm>
                <a:off x="2385714" y="1916832"/>
                <a:ext cx="6434758" cy="833727"/>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C00000"/>
                    </a:solidFill>
                    <a:latin typeface="Calibri" panose="020F0502020204030204" pitchFamily="34" charset="0"/>
                  </a:rPr>
                  <a:t>Applicare </a:t>
                </a:r>
                <a:r>
                  <a:rPr lang="it-IT" b="1" dirty="0" smtClean="0">
                    <a:solidFill>
                      <a:schemeClr val="accent1">
                        <a:lumMod val="75000"/>
                      </a:schemeClr>
                    </a:solidFill>
                    <a:latin typeface="Calibri" panose="020F0502020204030204" pitchFamily="34" charset="0"/>
                  </a:rPr>
                  <a:t>un </a:t>
                </a:r>
                <a:r>
                  <a:rPr lang="it-IT" b="1" dirty="0">
                    <a:solidFill>
                      <a:schemeClr val="accent1">
                        <a:lumMod val="75000"/>
                      </a:schemeClr>
                    </a:solidFill>
                    <a:latin typeface="Calibri" panose="020F0502020204030204" pitchFamily="34" charset="0"/>
                  </a:rPr>
                  <a:t>effettivo principio di proporzionalità, preservando il ruolo dei DGS nazionali nel quadro </a:t>
                </a:r>
                <a:r>
                  <a:rPr lang="it-IT" b="1" dirty="0" smtClean="0">
                    <a:solidFill>
                      <a:schemeClr val="accent1">
                        <a:lumMod val="75000"/>
                      </a:schemeClr>
                    </a:solidFill>
                    <a:latin typeface="Calibri" panose="020F0502020204030204" pitchFamily="34" charset="0"/>
                  </a:rPr>
                  <a:t>dell'EDIS </a:t>
                </a:r>
                <a:endParaRPr lang="it-IT" b="1" dirty="0">
                  <a:solidFill>
                    <a:schemeClr val="accent1">
                      <a:lumMod val="75000"/>
                    </a:schemeClr>
                  </a:solidFill>
                  <a:latin typeface="Calibri" panose="020F0502020204030204" pitchFamily="34" charset="0"/>
                </a:endParaRPr>
              </a:p>
            </p:txBody>
          </p:sp>
          <p:sp>
            <p:nvSpPr>
              <p:cNvPr id="16" name="Rectangle 7"/>
              <p:cNvSpPr/>
              <p:nvPr/>
            </p:nvSpPr>
            <p:spPr>
              <a:xfrm>
                <a:off x="1619673" y="1916832"/>
                <a:ext cx="459624" cy="833727"/>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2</a:t>
                </a:r>
                <a:endParaRPr lang="it-IT" b="1" dirty="0">
                  <a:solidFill>
                    <a:srgbClr val="11488B"/>
                  </a:solidFill>
                  <a:latin typeface="Calibri" panose="020F0502020204030204" pitchFamily="34" charset="0"/>
                </a:endParaRPr>
              </a:p>
            </p:txBody>
          </p:sp>
        </p:grpSp>
        <p:grpSp>
          <p:nvGrpSpPr>
            <p:cNvPr id="17" name="Group 4"/>
            <p:cNvGrpSpPr/>
            <p:nvPr/>
          </p:nvGrpSpPr>
          <p:grpSpPr>
            <a:xfrm>
              <a:off x="1601370" y="4446310"/>
              <a:ext cx="6768750" cy="971643"/>
              <a:chOff x="1619673" y="1916832"/>
              <a:chExt cx="7200798" cy="1387748"/>
            </a:xfrm>
          </p:grpSpPr>
          <p:sp>
            <p:nvSpPr>
              <p:cNvPr id="18" name="Rectangle 3"/>
              <p:cNvSpPr/>
              <p:nvPr/>
            </p:nvSpPr>
            <p:spPr>
              <a:xfrm>
                <a:off x="2385714" y="1916832"/>
                <a:ext cx="6434757" cy="138774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C00000"/>
                    </a:solidFill>
                    <a:latin typeface="Calibri" panose="020F0502020204030204" pitchFamily="34" charset="0"/>
                  </a:rPr>
                  <a:t>Ricercare</a:t>
                </a:r>
                <a:r>
                  <a:rPr lang="it-IT" b="1" dirty="0" smtClean="0">
                    <a:solidFill>
                      <a:schemeClr val="accent1">
                        <a:lumMod val="75000"/>
                      </a:schemeClr>
                    </a:solidFill>
                    <a:latin typeface="Calibri" panose="020F0502020204030204" pitchFamily="34" charset="0"/>
                  </a:rPr>
                  <a:t> </a:t>
                </a:r>
                <a:r>
                  <a:rPr lang="it-IT" b="1" dirty="0">
                    <a:solidFill>
                      <a:schemeClr val="accent1">
                        <a:lumMod val="75000"/>
                      </a:schemeClr>
                    </a:solidFill>
                    <a:latin typeface="Calibri" panose="020F0502020204030204" pitchFamily="34" charset="0"/>
                  </a:rPr>
                  <a:t>un’idonea soluzione al problema della disponibilità di risorse finanziarie per i DGS nazionali, nell'ambito del meccanismo di finanziamento </a:t>
                </a:r>
                <a:r>
                  <a:rPr lang="it-IT" b="1" dirty="0" smtClean="0">
                    <a:solidFill>
                      <a:schemeClr val="accent1">
                        <a:lumMod val="75000"/>
                      </a:schemeClr>
                    </a:solidFill>
                    <a:latin typeface="Calibri" panose="020F0502020204030204" pitchFamily="34" charset="0"/>
                  </a:rPr>
                  <a:t>dell’EDIS </a:t>
                </a:r>
                <a:endParaRPr lang="it-IT" b="1" dirty="0">
                  <a:solidFill>
                    <a:schemeClr val="accent1">
                      <a:lumMod val="75000"/>
                    </a:schemeClr>
                  </a:solidFill>
                  <a:latin typeface="Calibri" panose="020F0502020204030204" pitchFamily="34" charset="0"/>
                </a:endParaRPr>
              </a:p>
            </p:txBody>
          </p:sp>
          <p:sp>
            <p:nvSpPr>
              <p:cNvPr id="19" name="Rectangle 7"/>
              <p:cNvSpPr/>
              <p:nvPr/>
            </p:nvSpPr>
            <p:spPr>
              <a:xfrm>
                <a:off x="1619673" y="1916832"/>
                <a:ext cx="459624" cy="1387747"/>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4</a:t>
                </a:r>
                <a:endParaRPr lang="it-IT" b="1" dirty="0">
                  <a:solidFill>
                    <a:srgbClr val="11488B"/>
                  </a:solidFill>
                  <a:latin typeface="Calibri" panose="020F0502020204030204" pitchFamily="34" charset="0"/>
                </a:endParaRPr>
              </a:p>
            </p:txBody>
          </p:sp>
        </p:grpSp>
      </p:grpSp>
    </p:spTree>
    <p:extLst>
      <p:ext uri="{BB962C8B-B14F-4D97-AF65-F5344CB8AC3E}">
        <p14:creationId xmlns:p14="http://schemas.microsoft.com/office/powerpoint/2010/main" val="3647209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6</a:t>
            </a:fld>
            <a:endParaRPr lang="it-IT">
              <a:solidFill>
                <a:srgbClr val="9FB8CD">
                  <a:shade val="50000"/>
                  <a:satMod val="200000"/>
                </a:srgbClr>
              </a:solidFill>
            </a:endParaRPr>
          </a:p>
        </p:txBody>
      </p:sp>
      <p:grpSp>
        <p:nvGrpSpPr>
          <p:cNvPr id="4" name="Group 4"/>
          <p:cNvGrpSpPr/>
          <p:nvPr/>
        </p:nvGrpSpPr>
        <p:grpSpPr>
          <a:xfrm>
            <a:off x="2051720" y="3138227"/>
            <a:ext cx="6768752" cy="648072"/>
            <a:chOff x="1619672" y="1916832"/>
            <a:chExt cx="7200800" cy="648072"/>
          </a:xfrm>
        </p:grpSpPr>
        <p:sp>
          <p:nvSpPr>
            <p:cNvPr id="5" name="Rectangle 3"/>
            <p:cNvSpPr/>
            <p:nvPr/>
          </p:nvSpPr>
          <p:spPr>
            <a:xfrm>
              <a:off x="2555776" y="1916832"/>
              <a:ext cx="6264696" cy="648072"/>
            </a:xfrm>
            <a:prstGeom prst="rect">
              <a:avLst/>
            </a:prstGeom>
            <a:solidFill>
              <a:schemeClr val="accent2">
                <a:lumMod val="20000"/>
                <a:lumOff val="80000"/>
              </a:schemeClr>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La risposta dell’ordinamento: l’Unione Bancaria</a:t>
              </a:r>
              <a:endParaRPr lang="it-IT" b="1" dirty="0">
                <a:solidFill>
                  <a:srgbClr val="11488B"/>
                </a:solidFill>
                <a:latin typeface="Calibri" panose="020F0502020204030204" pitchFamily="34" charset="0"/>
              </a:endParaRPr>
            </a:p>
          </p:txBody>
        </p:sp>
        <p:sp>
          <p:nvSpPr>
            <p:cNvPr id="6" name="Rectangle 7"/>
            <p:cNvSpPr/>
            <p:nvPr/>
          </p:nvSpPr>
          <p:spPr>
            <a:xfrm>
              <a:off x="1619672" y="1916832"/>
              <a:ext cx="720080" cy="648072"/>
            </a:xfrm>
            <a:prstGeom prst="rect">
              <a:avLst/>
            </a:prstGeom>
            <a:solidFill>
              <a:schemeClr val="accent3"/>
            </a:solidFill>
            <a:ln>
              <a:noFill/>
            </a:ln>
            <a:effectLst>
              <a:outerShdw blurRad="177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11488B"/>
                  </a:solidFill>
                  <a:latin typeface="Calibri" panose="020F0502020204030204" pitchFamily="34" charset="0"/>
                </a:rPr>
                <a:t>2.</a:t>
              </a:r>
              <a:endParaRPr lang="it-IT" b="1" dirty="0">
                <a:solidFill>
                  <a:srgbClr val="11488B"/>
                </a:solidFill>
                <a:latin typeface="Calibri" panose="020F0502020204030204" pitchFamily="34" charset="0"/>
              </a:endParaRPr>
            </a:p>
          </p:txBody>
        </p:sp>
      </p:grpSp>
    </p:spTree>
    <p:extLst>
      <p:ext uri="{BB962C8B-B14F-4D97-AF65-F5344CB8AC3E}">
        <p14:creationId xmlns:p14="http://schemas.microsoft.com/office/powerpoint/2010/main" val="252896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riforma della regolamentazione finanziaria</a:t>
            </a:r>
            <a:endParaRPr lang="it-IT" dirty="0"/>
          </a:p>
        </p:txBody>
      </p:sp>
      <p:grpSp>
        <p:nvGrpSpPr>
          <p:cNvPr id="18" name="Gruppo 17"/>
          <p:cNvGrpSpPr/>
          <p:nvPr/>
        </p:nvGrpSpPr>
        <p:grpSpPr>
          <a:xfrm>
            <a:off x="1274547" y="1946936"/>
            <a:ext cx="7488832" cy="4188165"/>
            <a:chOff x="1259632" y="1905131"/>
            <a:chExt cx="7488832" cy="4188165"/>
          </a:xfrm>
        </p:grpSpPr>
        <p:sp>
          <p:nvSpPr>
            <p:cNvPr id="19" name="Rounded Rectangle 37"/>
            <p:cNvSpPr/>
            <p:nvPr/>
          </p:nvSpPr>
          <p:spPr>
            <a:xfrm>
              <a:off x="1259632" y="2049147"/>
              <a:ext cx="7488832" cy="2088232"/>
            </a:xfrm>
            <a:prstGeom prst="roundRect">
              <a:avLst>
                <a:gd name="adj" fmla="val 6987"/>
              </a:avLst>
            </a:prstGeom>
            <a:solidFill>
              <a:schemeClr val="bg2">
                <a:lumMod val="20000"/>
                <a:lumOff val="80000"/>
              </a:schemeClr>
            </a:solidFill>
            <a:ln w="9525">
              <a:solidFill>
                <a:schemeClr val="bg2">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4"/>
            <p:cNvSpPr/>
            <p:nvPr/>
          </p:nvSpPr>
          <p:spPr>
            <a:xfrm>
              <a:off x="2339752" y="2366323"/>
              <a:ext cx="59766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ltLang="it-IT" sz="1500" dirty="0">
                  <a:solidFill>
                    <a:srgbClr val="002060"/>
                  </a:solidFill>
                  <a:latin typeface="Calibri" panose="020F0502020204030204" pitchFamily="34" charset="0"/>
                </a:rPr>
                <a:t>rafforzare le regole prudenziali per </a:t>
              </a:r>
              <a:r>
                <a:rPr lang="it-IT" altLang="it-IT" sz="1500" b="1" u="sng" dirty="0">
                  <a:solidFill>
                    <a:srgbClr val="002060"/>
                  </a:solidFill>
                  <a:latin typeface="Calibri" panose="020F0502020204030204" pitchFamily="34" charset="0"/>
                </a:rPr>
                <a:t>prevenire le crisi bancarie</a:t>
              </a:r>
              <a:endParaRPr lang="en-GB" sz="1500" b="1" u="sng" dirty="0">
                <a:solidFill>
                  <a:srgbClr val="002060"/>
                </a:solidFill>
              </a:endParaRPr>
            </a:p>
          </p:txBody>
        </p:sp>
        <p:sp>
          <p:nvSpPr>
            <p:cNvPr id="21" name="Rectangle 41"/>
            <p:cNvSpPr/>
            <p:nvPr/>
          </p:nvSpPr>
          <p:spPr>
            <a:xfrm>
              <a:off x="2339752" y="3201275"/>
              <a:ext cx="59766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it-IT" altLang="it-IT" sz="1500" dirty="0">
                  <a:solidFill>
                    <a:srgbClr val="002060"/>
                  </a:solidFill>
                  <a:latin typeface="Calibri" panose="020F0502020204030204" pitchFamily="34" charset="0"/>
                </a:rPr>
                <a:t>formulare regole più efficaci per la </a:t>
              </a:r>
              <a:r>
                <a:rPr lang="it-IT" altLang="it-IT" sz="1500" b="1" u="sng" dirty="0">
                  <a:solidFill>
                    <a:srgbClr val="002060"/>
                  </a:solidFill>
                  <a:latin typeface="Calibri" panose="020F0502020204030204" pitchFamily="34" charset="0"/>
                </a:rPr>
                <a:t>gestione delle crisi bancarie</a:t>
              </a:r>
              <a:r>
                <a:rPr lang="it-IT" altLang="it-IT" sz="1500" dirty="0">
                  <a:solidFill>
                    <a:srgbClr val="002060"/>
                  </a:solidFill>
                  <a:latin typeface="Calibri" panose="020F0502020204030204" pitchFamily="34" charset="0"/>
                </a:rPr>
                <a:t>, allo scopo di ridurre i costi e l’impatto di eventuali crisi sui diversi </a:t>
              </a:r>
              <a:r>
                <a:rPr lang="it-IT" altLang="it-IT" sz="1500" i="1" dirty="0" err="1">
                  <a:solidFill>
                    <a:srgbClr val="002060"/>
                  </a:solidFill>
                  <a:latin typeface="Calibri" panose="020F0502020204030204" pitchFamily="34" charset="0"/>
                </a:rPr>
                <a:t>stakeholders</a:t>
              </a:r>
              <a:endParaRPr lang="it-IT" altLang="it-IT" sz="1500" b="1" i="1" dirty="0">
                <a:solidFill>
                  <a:srgbClr val="002060"/>
                </a:solidFill>
                <a:latin typeface="Calibri" panose="020F0502020204030204" pitchFamily="34" charset="0"/>
              </a:endParaRPr>
            </a:p>
          </p:txBody>
        </p:sp>
        <p:sp>
          <p:nvSpPr>
            <p:cNvPr id="22" name="Rectangle 7"/>
            <p:cNvSpPr>
              <a:spLocks noChangeArrowheads="1"/>
            </p:cNvSpPr>
            <p:nvPr/>
          </p:nvSpPr>
          <p:spPr bwMode="auto">
            <a:xfrm>
              <a:off x="1835696" y="1905131"/>
              <a:ext cx="2088232" cy="383371"/>
            </a:xfrm>
            <a:prstGeom prst="rect">
              <a:avLst/>
            </a:prstGeom>
            <a:solidFill>
              <a:schemeClr val="bg1"/>
            </a:solidFill>
            <a:ln w="19050">
              <a:solidFill>
                <a:schemeClr val="accent1"/>
              </a:solidFill>
              <a:miter lim="800000"/>
              <a:headEnd/>
              <a:tailEnd/>
            </a:ln>
            <a:effectLst>
              <a:glow rad="101600">
                <a:schemeClr val="accent2">
                  <a:satMod val="175000"/>
                  <a:alpha val="40000"/>
                </a:schemeClr>
              </a:glow>
              <a:outerShdw blurRad="50800" dist="38100" dir="2700000" algn="tl" rotWithShape="0">
                <a:prstClr val="black">
                  <a:alpha val="40000"/>
                </a:prstClr>
              </a:outerShdw>
            </a:effectLs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b="1" dirty="0">
                  <a:solidFill>
                    <a:srgbClr val="002060"/>
                  </a:solidFill>
                  <a:latin typeface="Calibri" panose="020F0502020204030204" pitchFamily="34" charset="0"/>
                </a:rPr>
                <a:t>Due linee </a:t>
              </a:r>
              <a:r>
                <a:rPr lang="it-IT" altLang="it-IT" sz="1800" b="1" dirty="0" smtClean="0">
                  <a:solidFill>
                    <a:srgbClr val="002060"/>
                  </a:solidFill>
                  <a:latin typeface="Calibri" panose="020F0502020204030204" pitchFamily="34" charset="0"/>
                </a:rPr>
                <a:t>direttrici</a:t>
              </a:r>
              <a:endParaRPr lang="it-IT" altLang="it-IT" sz="1800" b="1" dirty="0">
                <a:solidFill>
                  <a:srgbClr val="002060"/>
                </a:solidFill>
                <a:latin typeface="Calibri" panose="020F0502020204030204" pitchFamily="34" charset="0"/>
              </a:endParaRPr>
            </a:p>
          </p:txBody>
        </p:sp>
        <p:sp>
          <p:nvSpPr>
            <p:cNvPr id="23" name="Rectangle 5"/>
            <p:cNvSpPr/>
            <p:nvPr/>
          </p:nvSpPr>
          <p:spPr>
            <a:xfrm>
              <a:off x="1619672" y="2510339"/>
              <a:ext cx="576064" cy="576064"/>
            </a:xfrm>
            <a:prstGeom prst="rect">
              <a:avLst/>
            </a:prstGeom>
            <a:solidFill>
              <a:schemeClr val="accent3">
                <a:lumMod val="60000"/>
                <a:lumOff val="4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smtClean="0">
                  <a:solidFill>
                    <a:srgbClr val="002060"/>
                  </a:solidFill>
                  <a:latin typeface="Calibri" panose="020F0502020204030204" pitchFamily="34" charset="0"/>
                  <a:sym typeface="Wingdings 2" panose="05020102010507070707" pitchFamily="18" charset="2"/>
                </a:rPr>
                <a:t></a:t>
              </a:r>
              <a:endParaRPr lang="en-GB" sz="2500" b="1" dirty="0">
                <a:solidFill>
                  <a:srgbClr val="002060"/>
                </a:solidFill>
                <a:latin typeface="Calibri" panose="020F0502020204030204" pitchFamily="34" charset="0"/>
              </a:endParaRPr>
            </a:p>
          </p:txBody>
        </p:sp>
        <p:sp>
          <p:nvSpPr>
            <p:cNvPr id="24" name="Rectangle 44"/>
            <p:cNvSpPr/>
            <p:nvPr/>
          </p:nvSpPr>
          <p:spPr>
            <a:xfrm>
              <a:off x="1619672" y="3345291"/>
              <a:ext cx="576064" cy="576064"/>
            </a:xfrm>
            <a:prstGeom prst="rect">
              <a:avLst/>
            </a:prstGeom>
            <a:solidFill>
              <a:schemeClr val="accent3">
                <a:lumMod val="60000"/>
                <a:lumOff val="4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smtClean="0">
                  <a:solidFill>
                    <a:srgbClr val="002060"/>
                  </a:solidFill>
                  <a:latin typeface="Calibri" panose="020F0502020204030204" pitchFamily="34" charset="0"/>
                  <a:sym typeface="Wingdings 2" panose="05020102010507070707" pitchFamily="18" charset="2"/>
                </a:rPr>
                <a:t></a:t>
              </a:r>
              <a:endParaRPr lang="en-GB" sz="2500" b="1" dirty="0">
                <a:solidFill>
                  <a:srgbClr val="002060"/>
                </a:solidFill>
                <a:latin typeface="Calibri" panose="020F0502020204030204" pitchFamily="34" charset="0"/>
              </a:endParaRPr>
            </a:p>
          </p:txBody>
        </p:sp>
        <p:sp>
          <p:nvSpPr>
            <p:cNvPr id="25" name="Rettangolo arrotondato 13"/>
            <p:cNvSpPr/>
            <p:nvPr/>
          </p:nvSpPr>
          <p:spPr>
            <a:xfrm>
              <a:off x="1703976" y="4857459"/>
              <a:ext cx="2696712" cy="1235837"/>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500" b="1" dirty="0">
                  <a:solidFill>
                    <a:srgbClr val="A50021"/>
                  </a:solidFill>
                  <a:latin typeface="Calibri" panose="020F0502020204030204" pitchFamily="34" charset="0"/>
                </a:rPr>
                <a:t>evitare che il costo delle insolvenze bancarie ricada sui contribuenti</a:t>
              </a:r>
              <a:endParaRPr lang="it-IT" sz="1500" b="1" dirty="0">
                <a:latin typeface="Calibri" panose="020F0502020204030204" pitchFamily="34" charset="0"/>
              </a:endParaRPr>
            </a:p>
          </p:txBody>
        </p:sp>
        <p:sp>
          <p:nvSpPr>
            <p:cNvPr id="26" name="Freccia a destra 16"/>
            <p:cNvSpPr/>
            <p:nvPr/>
          </p:nvSpPr>
          <p:spPr>
            <a:xfrm flipV="1">
              <a:off x="4751723" y="5289507"/>
              <a:ext cx="444938" cy="432047"/>
            </a:xfrm>
            <a:prstGeom prst="rightArrow">
              <a:avLst/>
            </a:prstGeom>
            <a:solidFill>
              <a:schemeClr val="accent2">
                <a:lumMod val="75000"/>
              </a:schemeClr>
            </a:solidFill>
            <a:ln>
              <a:solidFill>
                <a:schemeClr val="accent1">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a:latin typeface="Calibri" panose="020F0502020204030204" pitchFamily="34" charset="0"/>
              </a:endParaRPr>
            </a:p>
          </p:txBody>
        </p:sp>
        <p:sp>
          <p:nvSpPr>
            <p:cNvPr id="27" name="Rettangolo arrotondato 13"/>
            <p:cNvSpPr/>
            <p:nvPr/>
          </p:nvSpPr>
          <p:spPr>
            <a:xfrm>
              <a:off x="5547696" y="4857459"/>
              <a:ext cx="2696712" cy="1235837"/>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it-IT" altLang="it-IT" sz="1600" b="1" dirty="0">
                  <a:solidFill>
                    <a:schemeClr val="accent1">
                      <a:lumMod val="75000"/>
                    </a:schemeClr>
                  </a:solidFill>
                  <a:latin typeface="Calibri" panose="020F0502020204030204" pitchFamily="34" charset="0"/>
                </a:rPr>
                <a:t>privatizzazione dei profitti -</a:t>
              </a:r>
            </a:p>
            <a:p>
              <a:pPr algn="ctr">
                <a:spcBef>
                  <a:spcPct val="0"/>
                </a:spcBef>
                <a:buFontTx/>
                <a:buNone/>
              </a:pPr>
              <a:r>
                <a:rPr lang="it-IT" altLang="it-IT" sz="1600" b="1" dirty="0">
                  <a:solidFill>
                    <a:schemeClr val="accent1">
                      <a:lumMod val="75000"/>
                    </a:schemeClr>
                  </a:solidFill>
                  <a:latin typeface="Calibri" panose="020F0502020204030204" pitchFamily="34" charset="0"/>
                </a:rPr>
                <a:t>socializzazione delle perdite</a:t>
              </a:r>
              <a:endParaRPr lang="it-IT" sz="1600" b="1" dirty="0">
                <a:solidFill>
                  <a:schemeClr val="accent1">
                    <a:lumMod val="75000"/>
                  </a:schemeClr>
                </a:solidFill>
                <a:latin typeface="Calibri" panose="020F0502020204030204" pitchFamily="34" charset="0"/>
              </a:endParaRPr>
            </a:p>
          </p:txBody>
        </p:sp>
        <p:sp>
          <p:nvSpPr>
            <p:cNvPr id="28" name="Isosceles Triangle 6"/>
            <p:cNvSpPr/>
            <p:nvPr/>
          </p:nvSpPr>
          <p:spPr>
            <a:xfrm rot="10800000">
              <a:off x="1796914" y="4329579"/>
              <a:ext cx="6349796" cy="40938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18744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7552" y="773369"/>
            <a:ext cx="7753558" cy="1143000"/>
          </a:xfrm>
        </p:spPr>
        <p:txBody>
          <a:bodyPr/>
          <a:lstStyle/>
          <a:p>
            <a:r>
              <a:rPr lang="it-IT" dirty="0" smtClean="0"/>
              <a:t>La risposta dell’ordinamento alla crisi finanziaria:</a:t>
            </a:r>
            <a:br>
              <a:rPr lang="it-IT" dirty="0" smtClean="0"/>
            </a:br>
            <a:r>
              <a:rPr lang="it-IT" dirty="0" smtClean="0"/>
              <a:t>L’Unione Bancaria: un nuovo assetto istituzionale e il </a:t>
            </a:r>
            <a:r>
              <a:rPr lang="it-IT" i="1" dirty="0" smtClean="0"/>
              <a:t>single </a:t>
            </a:r>
            <a:r>
              <a:rPr lang="it-IT" i="1" dirty="0" err="1" smtClean="0"/>
              <a:t>rulebook</a:t>
            </a:r>
            <a:endParaRPr lang="it-IT" i="1"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8</a:t>
            </a:fld>
            <a:endParaRPr lang="it-IT">
              <a:solidFill>
                <a:srgbClr val="9FB8CD">
                  <a:shade val="50000"/>
                  <a:satMod val="200000"/>
                </a:srgbClr>
              </a:solidFill>
            </a:endParaRPr>
          </a:p>
        </p:txBody>
      </p:sp>
      <p:grpSp>
        <p:nvGrpSpPr>
          <p:cNvPr id="18" name="Gruppo 17"/>
          <p:cNvGrpSpPr/>
          <p:nvPr/>
        </p:nvGrpSpPr>
        <p:grpSpPr>
          <a:xfrm>
            <a:off x="323528" y="1723386"/>
            <a:ext cx="8670491" cy="4724307"/>
            <a:chOff x="323528" y="1644363"/>
            <a:chExt cx="8670491" cy="4724307"/>
          </a:xfrm>
        </p:grpSpPr>
        <p:grpSp>
          <p:nvGrpSpPr>
            <p:cNvPr id="19" name="Gruppo 18"/>
            <p:cNvGrpSpPr/>
            <p:nvPr/>
          </p:nvGrpSpPr>
          <p:grpSpPr>
            <a:xfrm>
              <a:off x="323528" y="1644363"/>
              <a:ext cx="8670491" cy="4724307"/>
              <a:chOff x="323528" y="1644363"/>
              <a:chExt cx="8670491" cy="4724307"/>
            </a:xfrm>
          </p:grpSpPr>
          <p:grpSp>
            <p:nvGrpSpPr>
              <p:cNvPr id="25" name="Gruppo 24"/>
              <p:cNvGrpSpPr/>
              <p:nvPr/>
            </p:nvGrpSpPr>
            <p:grpSpPr>
              <a:xfrm>
                <a:off x="323528" y="1644363"/>
                <a:ext cx="7576948" cy="4724307"/>
                <a:chOff x="386826" y="1144767"/>
                <a:chExt cx="8443913" cy="5387995"/>
              </a:xfrm>
            </p:grpSpPr>
            <p:grpSp>
              <p:nvGrpSpPr>
                <p:cNvPr id="27" name="Gruppo 26"/>
                <p:cNvGrpSpPr/>
                <p:nvPr/>
              </p:nvGrpSpPr>
              <p:grpSpPr>
                <a:xfrm>
                  <a:off x="386826" y="1144767"/>
                  <a:ext cx="8443913" cy="4803947"/>
                  <a:chOff x="386826" y="1144767"/>
                  <a:chExt cx="8443913" cy="4803947"/>
                </a:xfrm>
              </p:grpSpPr>
              <p:grpSp>
                <p:nvGrpSpPr>
                  <p:cNvPr id="31" name="Group 4"/>
                  <p:cNvGrpSpPr>
                    <a:grpSpLocks noChangeAspect="1"/>
                  </p:cNvGrpSpPr>
                  <p:nvPr/>
                </p:nvGrpSpPr>
                <p:grpSpPr bwMode="auto">
                  <a:xfrm>
                    <a:off x="386826" y="1268763"/>
                    <a:ext cx="8443913" cy="4679951"/>
                    <a:chOff x="1272" y="10529"/>
                    <a:chExt cx="8666" cy="4500"/>
                  </a:xfrm>
                </p:grpSpPr>
                <p:sp>
                  <p:nvSpPr>
                    <p:cNvPr id="33" name="AutoShape 5"/>
                    <p:cNvSpPr>
                      <a:spLocks noChangeAspect="1" noChangeArrowheads="1" noTextEdit="1"/>
                    </p:cNvSpPr>
                    <p:nvPr/>
                  </p:nvSpPr>
                  <p:spPr bwMode="auto">
                    <a:xfrm>
                      <a:off x="1272" y="10529"/>
                      <a:ext cx="8666" cy="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4" name="Rectangle 6"/>
                    <p:cNvSpPr>
                      <a:spLocks noChangeArrowheads="1"/>
                    </p:cNvSpPr>
                    <p:nvPr/>
                  </p:nvSpPr>
                  <p:spPr bwMode="auto">
                    <a:xfrm>
                      <a:off x="2839" y="11738"/>
                      <a:ext cx="2063" cy="1907"/>
                    </a:xfrm>
                    <a:prstGeom prst="rect">
                      <a:avLst/>
                    </a:prstGeom>
                    <a:solidFill>
                      <a:schemeClr val="bg2">
                        <a:lumMod val="20000"/>
                        <a:lumOff val="8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1800" b="1" dirty="0" smtClean="0">
                          <a:latin typeface="Calibri" panose="020F0502020204030204" pitchFamily="34" charset="0"/>
                          <a:ea typeface="ＭＳ Ｐゴシック" pitchFamily="34" charset="-128"/>
                        </a:rPr>
                        <a:t>Autorità unica di vigilanza europea</a:t>
                      </a:r>
                    </a:p>
                    <a:p>
                      <a:pPr algn="ctr">
                        <a:spcBef>
                          <a:spcPct val="0"/>
                        </a:spcBef>
                        <a:buFontTx/>
                        <a:buNone/>
                      </a:pPr>
                      <a:r>
                        <a:rPr lang="it-IT" altLang="it-IT" sz="1600" b="1" dirty="0" smtClean="0">
                          <a:latin typeface="Calibri" panose="020F0502020204030204" pitchFamily="34" charset="0"/>
                          <a:ea typeface="ＭＳ Ｐゴシック" pitchFamily="34" charset="-128"/>
                        </a:rPr>
                        <a:t>(SSM - </a:t>
                      </a:r>
                      <a:r>
                        <a:rPr lang="it-IT" altLang="it-IT" sz="1600" b="1" i="1" dirty="0" smtClean="0">
                          <a:latin typeface="Calibri" panose="020F0502020204030204" pitchFamily="34" charset="0"/>
                          <a:ea typeface="ＭＳ Ｐゴシック" pitchFamily="34" charset="-128"/>
                        </a:rPr>
                        <a:t>Single </a:t>
                      </a:r>
                      <a:r>
                        <a:rPr lang="it-IT" altLang="it-IT" sz="1600" b="1" i="1" dirty="0" err="1" smtClean="0">
                          <a:latin typeface="Calibri" panose="020F0502020204030204" pitchFamily="34" charset="0"/>
                          <a:ea typeface="ＭＳ Ｐゴシック" pitchFamily="34" charset="-128"/>
                        </a:rPr>
                        <a:t>Supervisory</a:t>
                      </a:r>
                      <a:r>
                        <a:rPr lang="it-IT" altLang="it-IT" sz="1600" b="1" i="1" dirty="0" smtClean="0">
                          <a:latin typeface="Calibri" panose="020F0502020204030204" pitchFamily="34" charset="0"/>
                          <a:ea typeface="ＭＳ Ｐゴシック" pitchFamily="34" charset="-128"/>
                        </a:rPr>
                        <a:t> </a:t>
                      </a:r>
                      <a:r>
                        <a:rPr lang="it-IT" altLang="it-IT" sz="1600" b="1" i="1" dirty="0" err="1" smtClean="0">
                          <a:latin typeface="Calibri" panose="020F0502020204030204" pitchFamily="34" charset="0"/>
                          <a:ea typeface="ＭＳ Ｐゴシック" pitchFamily="34" charset="-128"/>
                        </a:rPr>
                        <a:t>Mechanism</a:t>
                      </a:r>
                      <a:r>
                        <a:rPr lang="it-IT" altLang="it-IT" sz="1600" b="1" dirty="0" smtClean="0">
                          <a:latin typeface="Calibri" panose="020F0502020204030204" pitchFamily="34" charset="0"/>
                          <a:ea typeface="ＭＳ Ｐゴシック" pitchFamily="34" charset="-128"/>
                        </a:rPr>
                        <a:t>)</a:t>
                      </a:r>
                    </a:p>
                    <a:p>
                      <a:pPr algn="ctr">
                        <a:spcBef>
                          <a:spcPct val="0"/>
                        </a:spcBef>
                        <a:buFontTx/>
                        <a:buNone/>
                      </a:pPr>
                      <a:endParaRPr lang="it-IT" altLang="it-IT" sz="500" dirty="0" smtClean="0">
                        <a:solidFill>
                          <a:schemeClr val="accent2"/>
                        </a:solidFill>
                        <a:latin typeface="Calibri" panose="020F0502020204030204" pitchFamily="34" charset="0"/>
                        <a:ea typeface="ＭＳ Ｐゴシック" pitchFamily="34" charset="-128"/>
                      </a:endParaRPr>
                    </a:p>
                  </p:txBody>
                </p:sp>
                <p:sp>
                  <p:nvSpPr>
                    <p:cNvPr id="35" name="Rectangle 7"/>
                    <p:cNvSpPr>
                      <a:spLocks noChangeArrowheads="1"/>
                    </p:cNvSpPr>
                    <p:nvPr/>
                  </p:nvSpPr>
                  <p:spPr bwMode="auto">
                    <a:xfrm>
                      <a:off x="5093" y="11738"/>
                      <a:ext cx="2088" cy="1910"/>
                    </a:xfrm>
                    <a:prstGeom prst="rect">
                      <a:avLst/>
                    </a:prstGeom>
                    <a:solidFill>
                      <a:schemeClr val="accent2">
                        <a:lumMod val="20000"/>
                        <a:lumOff val="8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ts val="2400"/>
                        </a:spcBef>
                        <a:buNone/>
                      </a:pPr>
                      <a:endParaRPr lang="it-IT" altLang="it-IT" sz="1600" b="1" dirty="0" smtClean="0">
                        <a:latin typeface="Calibri" panose="020F0502020204030204" pitchFamily="34" charset="0"/>
                        <a:ea typeface="ＭＳ Ｐゴシック" pitchFamily="34" charset="-128"/>
                      </a:endParaRPr>
                    </a:p>
                    <a:p>
                      <a:pPr algn="ctr">
                        <a:spcBef>
                          <a:spcPts val="0"/>
                        </a:spcBef>
                        <a:buNone/>
                      </a:pPr>
                      <a:r>
                        <a:rPr lang="it-IT" altLang="it-IT" sz="1600" b="1" dirty="0" smtClean="0">
                          <a:latin typeface="Calibri" panose="020F0502020204030204" pitchFamily="34" charset="0"/>
                          <a:ea typeface="ＭＳ Ｐゴシック" pitchFamily="34" charset="-128"/>
                        </a:rPr>
                        <a:t>Autorità </a:t>
                      </a:r>
                      <a:r>
                        <a:rPr lang="it-IT" altLang="it-IT" sz="1600" b="1" dirty="0">
                          <a:latin typeface="Calibri" panose="020F0502020204030204" pitchFamily="34" charset="0"/>
                          <a:ea typeface="ＭＳ Ｐゴシック" pitchFamily="34" charset="-128"/>
                        </a:rPr>
                        <a:t>unica di risoluzione delle crisi e Fondo unico di risoluzione delle crisi</a:t>
                      </a:r>
                    </a:p>
                    <a:p>
                      <a:pPr algn="ctr">
                        <a:spcBef>
                          <a:spcPts val="2400"/>
                        </a:spcBef>
                        <a:buFontTx/>
                        <a:buNone/>
                      </a:pPr>
                      <a:endParaRPr lang="it-IT" altLang="it-IT" sz="1800" b="1" dirty="0" smtClean="0">
                        <a:latin typeface="Calibri" panose="020F0502020204030204" pitchFamily="34" charset="0"/>
                        <a:ea typeface="ＭＳ Ｐゴシック" pitchFamily="34" charset="-128"/>
                      </a:endParaRPr>
                    </a:p>
                  </p:txBody>
                </p:sp>
                <p:sp>
                  <p:nvSpPr>
                    <p:cNvPr id="36" name="Rectangle 8"/>
                    <p:cNvSpPr>
                      <a:spLocks noChangeArrowheads="1"/>
                    </p:cNvSpPr>
                    <p:nvPr/>
                  </p:nvSpPr>
                  <p:spPr bwMode="auto">
                    <a:xfrm>
                      <a:off x="7341" y="11731"/>
                      <a:ext cx="2098" cy="1914"/>
                    </a:xfrm>
                    <a:prstGeom prst="rect">
                      <a:avLst/>
                    </a:prstGeom>
                    <a:solidFill>
                      <a:schemeClr val="accent2">
                        <a:lumMod val="20000"/>
                        <a:lumOff val="80000"/>
                      </a:schemeClr>
                    </a:solidFill>
                    <a:ln w="9525">
                      <a:solidFill>
                        <a:srgbClr val="000000"/>
                      </a:solidFill>
                      <a:miter lim="800000"/>
                      <a:headEnd/>
                      <a:tailEnd/>
                    </a:ln>
                    <a:effectLst>
                      <a:outerShdw blurRad="50800" dist="38100" dir="2700000" algn="tl" rotWithShape="0">
                        <a:prstClr val="black">
                          <a:alpha val="40000"/>
                        </a:prstClr>
                      </a:outerShdw>
                    </a:effec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endParaRPr lang="it-IT" altLang="it-IT" sz="1600" b="1" dirty="0" smtClean="0">
                        <a:latin typeface="Calibri" panose="020F0502020204030204" pitchFamily="34" charset="0"/>
                        <a:ea typeface="ＭＳ Ｐゴシック" pitchFamily="34" charset="-128"/>
                      </a:endParaRPr>
                    </a:p>
                    <a:p>
                      <a:pPr algn="ctr">
                        <a:spcBef>
                          <a:spcPct val="0"/>
                        </a:spcBef>
                        <a:buNone/>
                      </a:pPr>
                      <a:endParaRPr lang="it-IT" altLang="it-IT" sz="1600" b="1" dirty="0">
                        <a:latin typeface="Calibri" panose="020F0502020204030204" pitchFamily="34" charset="0"/>
                        <a:ea typeface="ＭＳ Ｐゴシック" pitchFamily="34" charset="-128"/>
                      </a:endParaRPr>
                    </a:p>
                    <a:p>
                      <a:pPr algn="ctr">
                        <a:spcBef>
                          <a:spcPct val="0"/>
                        </a:spcBef>
                        <a:buNone/>
                      </a:pPr>
                      <a:r>
                        <a:rPr lang="it-IT" altLang="it-IT" sz="1600" b="1" dirty="0" smtClean="0">
                          <a:latin typeface="Calibri" panose="020F0502020204030204" pitchFamily="34" charset="0"/>
                          <a:ea typeface="ＭＳ Ｐゴシック" pitchFamily="34" charset="-128"/>
                        </a:rPr>
                        <a:t>Sistema </a:t>
                      </a:r>
                      <a:r>
                        <a:rPr lang="it-IT" altLang="it-IT" sz="1600" b="1" dirty="0">
                          <a:latin typeface="Calibri" panose="020F0502020204030204" pitchFamily="34" charset="0"/>
                          <a:ea typeface="ＭＳ Ｐゴシック" pitchFamily="34" charset="-128"/>
                        </a:rPr>
                        <a:t>accentrato di garanzia dei depositi</a:t>
                      </a:r>
                    </a:p>
                    <a:p>
                      <a:pPr algn="ctr">
                        <a:spcBef>
                          <a:spcPct val="0"/>
                        </a:spcBef>
                        <a:buFontTx/>
                        <a:buNone/>
                      </a:pPr>
                      <a:endParaRPr lang="it-IT" altLang="it-IT" sz="1600" dirty="0" smtClean="0">
                        <a:latin typeface="Times New Roman" pitchFamily="18" charset="0"/>
                        <a:ea typeface="ＭＳ Ｐゴシック" pitchFamily="34" charset="-128"/>
                      </a:endParaRPr>
                    </a:p>
                  </p:txBody>
                </p:sp>
                <p:sp>
                  <p:nvSpPr>
                    <p:cNvPr id="37" name="Rectangle 9"/>
                    <p:cNvSpPr>
                      <a:spLocks noChangeArrowheads="1"/>
                    </p:cNvSpPr>
                    <p:nvPr/>
                  </p:nvSpPr>
                  <p:spPr bwMode="auto">
                    <a:xfrm rot="5400000">
                      <a:off x="5881" y="10655"/>
                      <a:ext cx="555" cy="6799"/>
                    </a:xfrm>
                    <a:prstGeom prst="rect">
                      <a:avLst/>
                    </a:prstGeom>
                    <a:solidFill>
                      <a:schemeClr val="accent4">
                        <a:lumMod val="40000"/>
                        <a:lumOff val="60000"/>
                      </a:schemeClr>
                    </a:soli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vert="vert27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ts val="600"/>
                        </a:spcBef>
                        <a:buFontTx/>
                        <a:buNone/>
                      </a:pPr>
                      <a:r>
                        <a:rPr lang="it-IT" altLang="it-IT" sz="1800" b="1" dirty="0" smtClean="0">
                          <a:solidFill>
                            <a:schemeClr val="accent1">
                              <a:lumMod val="75000"/>
                            </a:schemeClr>
                          </a:solidFill>
                          <a:latin typeface="Calibri" panose="020F0502020204030204" pitchFamily="34" charset="0"/>
                          <a:ea typeface="ＭＳ Ｐゴシック" pitchFamily="34" charset="-128"/>
                        </a:rPr>
                        <a:t>Set di regole armonizzate a livello europeo</a:t>
                      </a:r>
                      <a:r>
                        <a:rPr lang="en-US" altLang="it-IT" sz="1800" b="1" dirty="0" smtClean="0">
                          <a:solidFill>
                            <a:schemeClr val="accent1">
                              <a:lumMod val="75000"/>
                            </a:schemeClr>
                          </a:solidFill>
                          <a:latin typeface="Calibri" panose="020F0502020204030204" pitchFamily="34" charset="0"/>
                          <a:ea typeface="ＭＳ Ｐゴシック" pitchFamily="34" charset="-128"/>
                        </a:rPr>
                        <a:t> (</a:t>
                      </a:r>
                      <a:r>
                        <a:rPr lang="en-GB" altLang="it-IT" sz="1800" b="1" i="1" dirty="0" smtClean="0">
                          <a:solidFill>
                            <a:schemeClr val="accent1">
                              <a:lumMod val="75000"/>
                            </a:schemeClr>
                          </a:solidFill>
                          <a:latin typeface="Calibri" panose="020F0502020204030204" pitchFamily="34" charset="0"/>
                          <a:ea typeface="ＭＳ Ｐゴシック" pitchFamily="34" charset="-128"/>
                        </a:rPr>
                        <a:t>Single rulebook</a:t>
                      </a:r>
                      <a:r>
                        <a:rPr lang="en-US" altLang="it-IT" sz="1800" b="1" dirty="0" smtClean="0">
                          <a:solidFill>
                            <a:schemeClr val="accent1">
                              <a:lumMod val="75000"/>
                            </a:schemeClr>
                          </a:solidFill>
                          <a:latin typeface="Calibri" panose="020F0502020204030204" pitchFamily="34" charset="0"/>
                          <a:ea typeface="ＭＳ Ｐゴシック" pitchFamily="34" charset="-128"/>
                        </a:rPr>
                        <a:t>)</a:t>
                      </a:r>
                      <a:endParaRPr lang="cs-CZ" altLang="it-IT" sz="1800" b="1" dirty="0">
                        <a:solidFill>
                          <a:schemeClr val="accent1">
                            <a:lumMod val="75000"/>
                          </a:schemeClr>
                        </a:solidFill>
                        <a:latin typeface="Calibri" panose="020F0502020204030204" pitchFamily="34" charset="0"/>
                        <a:ea typeface="ＭＳ Ｐゴシック" pitchFamily="34" charset="-128"/>
                      </a:endParaRPr>
                    </a:p>
                  </p:txBody>
                </p:sp>
              </p:grpSp>
              <p:sp>
                <p:nvSpPr>
                  <p:cNvPr id="32" name="AutoShape 11"/>
                  <p:cNvSpPr>
                    <a:spLocks noChangeArrowheads="1"/>
                  </p:cNvSpPr>
                  <p:nvPr/>
                </p:nvSpPr>
                <p:spPr bwMode="auto">
                  <a:xfrm>
                    <a:off x="1451517" y="1144767"/>
                    <a:ext cx="7272808" cy="1309688"/>
                  </a:xfrm>
                  <a:prstGeom prst="flowChartExtract">
                    <a:avLst/>
                  </a:prstGeom>
                  <a:solidFill>
                    <a:srgbClr val="FFFFFF"/>
                  </a:solidFill>
                  <a:ln w="9525">
                    <a:solidFill>
                      <a:srgbClr val="000000"/>
                    </a:solidFill>
                    <a:miter lim="800000"/>
                    <a:headEnd/>
                    <a:tailEnd/>
                  </a:ln>
                  <a:effectLst>
                    <a:glow rad="63500">
                      <a:schemeClr val="accent2">
                        <a:satMod val="175000"/>
                        <a:alpha val="40000"/>
                      </a:schemeClr>
                    </a:glow>
                    <a:outerShdw blurRad="50800" dist="38100" dir="2700000" algn="tl" rotWithShape="0">
                      <a:prstClr val="black">
                        <a:alpha val="40000"/>
                      </a:prstClr>
                    </a:outerShdw>
                  </a:effec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it-IT" altLang="it-IT" sz="2400" b="1" dirty="0" smtClean="0">
                        <a:solidFill>
                          <a:srgbClr val="C00000"/>
                        </a:solidFill>
                        <a:latin typeface="Calibri" panose="020F0502020204030204" pitchFamily="34" charset="0"/>
                        <a:ea typeface="ＭＳ Ｐゴシック" pitchFamily="34" charset="-128"/>
                      </a:rPr>
                      <a:t>Unione Bancaria</a:t>
                    </a:r>
                    <a:endParaRPr lang="it-IT" altLang="it-IT" sz="2400" b="1" dirty="0">
                      <a:solidFill>
                        <a:srgbClr val="C00000"/>
                      </a:solidFill>
                      <a:latin typeface="Calibri" panose="020F0502020204030204" pitchFamily="34" charset="0"/>
                      <a:ea typeface="ＭＳ Ｐゴシック" pitchFamily="34" charset="-128"/>
                    </a:endParaRPr>
                  </a:p>
                </p:txBody>
              </p:sp>
            </p:grpSp>
            <p:sp>
              <p:nvSpPr>
                <p:cNvPr id="28" name="Rectangle 6"/>
                <p:cNvSpPr>
                  <a:spLocks noChangeArrowheads="1"/>
                </p:cNvSpPr>
                <p:nvPr/>
              </p:nvSpPr>
              <p:spPr bwMode="auto">
                <a:xfrm>
                  <a:off x="1913667" y="5339806"/>
                  <a:ext cx="2010131" cy="1185538"/>
                </a:xfrm>
                <a:prstGeom prst="rect">
                  <a:avLst/>
                </a:prstGeom>
                <a:solidFill>
                  <a:schemeClr val="bg1"/>
                </a:solidFill>
                <a:ln w="9525">
                  <a:solidFill>
                    <a:srgbClr val="000000"/>
                  </a:solidFill>
                  <a:miter lim="800000"/>
                  <a:headEnd/>
                  <a:tailEnd/>
                </a:ln>
                <a:effectLst>
                  <a:outerShdw blurRad="50800" dist="38100" dir="2700000" algn="tl" rotWithShape="0">
                    <a:prstClr val="black">
                      <a:alpha val="40000"/>
                    </a:prstClr>
                  </a:outerShdw>
                </a:effec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it-IT" sz="1200" b="0" dirty="0" smtClean="0">
                      <a:latin typeface="Calibri" panose="020F0502020204030204" pitchFamily="34" charset="0"/>
                      <a:ea typeface="ＭＳ Ｐゴシック" pitchFamily="34" charset="-128"/>
                    </a:rPr>
                    <a:t>CRR (Reg. EU </a:t>
                  </a:r>
                  <a:r>
                    <a:rPr lang="it-IT" altLang="it-IT" sz="1200" dirty="0" smtClean="0">
                      <a:latin typeface="Calibri" panose="020F0502020204030204" pitchFamily="34" charset="0"/>
                    </a:rPr>
                    <a:t>n</a:t>
                  </a:r>
                  <a:r>
                    <a:rPr lang="it-IT" altLang="it-IT" sz="1200" dirty="0">
                      <a:latin typeface="Calibri" panose="020F0502020204030204" pitchFamily="34" charset="0"/>
                    </a:rPr>
                    <a:t>. 575/2013 del </a:t>
                  </a:r>
                  <a:r>
                    <a:rPr lang="it-IT" altLang="it-IT" sz="1200" dirty="0" smtClean="0">
                      <a:latin typeface="Calibri" panose="020F0502020204030204" pitchFamily="34" charset="0"/>
                    </a:rPr>
                    <a:t>26/6/2013) e CRD IV (Direttiva 2013/36/CE </a:t>
                  </a:r>
                  <a:r>
                    <a:rPr lang="it-IT" altLang="it-IT" sz="1200" dirty="0">
                      <a:latin typeface="Calibri" panose="020F0502020204030204" pitchFamily="34" charset="0"/>
                    </a:rPr>
                    <a:t>del </a:t>
                  </a:r>
                  <a:r>
                    <a:rPr lang="it-IT" altLang="it-IT" sz="1200" dirty="0" smtClean="0">
                      <a:latin typeface="Calibri" panose="020F0502020204030204" pitchFamily="34" charset="0"/>
                    </a:rPr>
                    <a:t>26/6/2013) - Basilea 3</a:t>
                  </a:r>
                  <a:endParaRPr lang="en-US" altLang="it-IT" sz="1200" b="0" dirty="0">
                    <a:latin typeface="Calibri" panose="020F0502020204030204" pitchFamily="34" charset="0"/>
                    <a:ea typeface="ＭＳ Ｐゴシック" pitchFamily="34" charset="-128"/>
                  </a:endParaRPr>
                </a:p>
              </p:txBody>
            </p:sp>
            <p:sp>
              <p:nvSpPr>
                <p:cNvPr id="29" name="Rectangle 6"/>
                <p:cNvSpPr>
                  <a:spLocks noChangeArrowheads="1"/>
                </p:cNvSpPr>
                <p:nvPr/>
              </p:nvSpPr>
              <p:spPr bwMode="auto">
                <a:xfrm>
                  <a:off x="6334396" y="5364666"/>
                  <a:ext cx="2010131" cy="1168096"/>
                </a:xfrm>
                <a:prstGeom prst="rect">
                  <a:avLst/>
                </a:prstGeom>
                <a:solidFill>
                  <a:schemeClr val="bg1"/>
                </a:solidFill>
                <a:ln w="9525">
                  <a:solidFill>
                    <a:srgbClr val="000000"/>
                  </a:solidFill>
                  <a:miter lim="800000"/>
                  <a:headEnd/>
                  <a:tailEnd/>
                </a:ln>
                <a:effectLst>
                  <a:outerShdw blurRad="50800" dist="38100" dir="2700000" algn="tl" rotWithShape="0">
                    <a:prstClr val="black">
                      <a:alpha val="40000"/>
                    </a:prstClr>
                  </a:outerShdw>
                </a:effec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it-IT" altLang="it-IT" sz="1200" dirty="0" smtClean="0">
                      <a:latin typeface="Calibri" panose="020F0502020204030204" pitchFamily="34" charset="0"/>
                      <a:ea typeface="ＭＳ Ｐゴシック" pitchFamily="34" charset="-128"/>
                    </a:rPr>
                    <a:t>Direttiva sui sistemi di garanzia dei depositi (DGSD)</a:t>
                  </a:r>
                  <a:endParaRPr lang="it-IT" altLang="it-IT" sz="1200" dirty="0">
                    <a:latin typeface="Calibri" panose="020F0502020204030204" pitchFamily="34" charset="0"/>
                    <a:ea typeface="ＭＳ Ｐゴシック" pitchFamily="34" charset="-128"/>
                  </a:endParaRPr>
                </a:p>
              </p:txBody>
            </p:sp>
            <p:sp>
              <p:nvSpPr>
                <p:cNvPr id="30" name="Rectangle 6"/>
                <p:cNvSpPr>
                  <a:spLocks noChangeArrowheads="1"/>
                </p:cNvSpPr>
                <p:nvPr/>
              </p:nvSpPr>
              <p:spPr bwMode="auto">
                <a:xfrm>
                  <a:off x="4109904" y="5364666"/>
                  <a:ext cx="2010131" cy="1168096"/>
                </a:xfrm>
                <a:prstGeom prst="rect">
                  <a:avLst/>
                </a:prstGeom>
                <a:solidFill>
                  <a:schemeClr val="bg1"/>
                </a:solidFill>
                <a:ln w="9525">
                  <a:solidFill>
                    <a:srgbClr val="000000"/>
                  </a:solidFill>
                  <a:miter lim="800000"/>
                  <a:headEnd/>
                  <a:tailEnd/>
                </a:ln>
                <a:effectLst>
                  <a:outerShdw blurRad="50800" dist="38100" dir="2700000" algn="tl" rotWithShape="0">
                    <a:prstClr val="black">
                      <a:alpha val="40000"/>
                    </a:prstClr>
                  </a:outerShdw>
                </a:effec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ts val="600"/>
                    </a:spcBef>
                    <a:buNone/>
                  </a:pPr>
                  <a:endParaRPr lang="en-US" altLang="it-IT" sz="200" dirty="0" smtClean="0">
                    <a:latin typeface="Calibri" panose="020F0502020204030204" pitchFamily="34" charset="0"/>
                    <a:ea typeface="ＭＳ Ｐゴシック" pitchFamily="34" charset="-128"/>
                  </a:endParaRPr>
                </a:p>
                <a:p>
                  <a:pPr algn="ctr">
                    <a:spcBef>
                      <a:spcPts val="0"/>
                    </a:spcBef>
                    <a:buNone/>
                  </a:pPr>
                  <a:r>
                    <a:rPr lang="it-IT" altLang="it-IT" sz="1100" dirty="0" smtClean="0">
                      <a:latin typeface="Calibri" panose="020F0502020204030204" pitchFamily="34" charset="0"/>
                      <a:ea typeface="ＭＳ Ｐゴシック" pitchFamily="34" charset="-128"/>
                    </a:rPr>
                    <a:t>Direttiva sul risanamento e la risoluzione delle banche (BRRD) e regolamento sul sistema unico di risoluzione (SRM)</a:t>
                  </a:r>
                  <a:endParaRPr lang="it-IT" altLang="it-IT" sz="1100" dirty="0">
                    <a:latin typeface="Calibri" panose="020F0502020204030204" pitchFamily="34" charset="0"/>
                    <a:ea typeface="ＭＳ Ｐゴシック" pitchFamily="34" charset="-128"/>
                  </a:endParaRPr>
                </a:p>
              </p:txBody>
            </p:sp>
          </p:grpSp>
          <p:sp>
            <p:nvSpPr>
              <p:cNvPr id="26" name="Angolo ripiegato 25"/>
              <p:cNvSpPr/>
              <p:nvPr/>
            </p:nvSpPr>
            <p:spPr>
              <a:xfrm rot="10800000" flipV="1">
                <a:off x="7701197" y="3293967"/>
                <a:ext cx="1292822" cy="745285"/>
              </a:xfrm>
              <a:prstGeom prst="foldedCorner">
                <a:avLst/>
              </a:prstGeom>
              <a:solidFill>
                <a:schemeClr val="accent3">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0" b="1" dirty="0" smtClean="0">
                  <a:solidFill>
                    <a:schemeClr val="accent1">
                      <a:lumMod val="75000"/>
                    </a:schemeClr>
                  </a:solidFill>
                  <a:latin typeface="Calibri" panose="020F0502020204030204" pitchFamily="34" charset="0"/>
                </a:endParaRPr>
              </a:p>
              <a:p>
                <a:pPr algn="ctr"/>
                <a:r>
                  <a:rPr lang="it-IT" sz="1400" b="1" dirty="0" smtClean="0">
                    <a:solidFill>
                      <a:schemeClr val="accent1">
                        <a:lumMod val="75000"/>
                      </a:schemeClr>
                    </a:solidFill>
                    <a:latin typeface="Calibri" panose="020F0502020204030204" pitchFamily="34" charset="0"/>
                  </a:rPr>
                  <a:t>Network armonizzato di DGS</a:t>
                </a:r>
                <a:endParaRPr lang="it-IT" sz="1400" b="1" dirty="0">
                  <a:solidFill>
                    <a:schemeClr val="accent1">
                      <a:lumMod val="75000"/>
                    </a:schemeClr>
                  </a:solidFill>
                  <a:latin typeface="Calibri" panose="020F0502020204030204" pitchFamily="34" charset="0"/>
                </a:endParaRPr>
              </a:p>
            </p:txBody>
          </p:sp>
        </p:grpSp>
        <p:sp>
          <p:nvSpPr>
            <p:cNvPr id="20" name="Freccia circolare a sinistra 19"/>
            <p:cNvSpPr/>
            <p:nvPr/>
          </p:nvSpPr>
          <p:spPr>
            <a:xfrm rot="16693048">
              <a:off x="7403091" y="2504117"/>
              <a:ext cx="330277" cy="1121696"/>
            </a:xfrm>
            <a:prstGeom prst="curvedLeftArrow">
              <a:avLst/>
            </a:prstGeom>
            <a:effectLst>
              <a:glow rad="63500">
                <a:schemeClr val="accent2">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1" name="Angolo ripiegato 20"/>
            <p:cNvSpPr/>
            <p:nvPr/>
          </p:nvSpPr>
          <p:spPr>
            <a:xfrm rot="10800000" flipV="1">
              <a:off x="7701197" y="4092638"/>
              <a:ext cx="1292822" cy="710241"/>
            </a:xfrm>
            <a:prstGeom prst="foldedCorner">
              <a:avLst/>
            </a:prstGeom>
            <a:solidFill>
              <a:schemeClr val="accent2">
                <a:lumMod val="40000"/>
                <a:lumOff val="6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800" b="1" dirty="0" smtClean="0">
                <a:solidFill>
                  <a:schemeClr val="accent1">
                    <a:lumMod val="75000"/>
                  </a:schemeClr>
                </a:solidFill>
                <a:latin typeface="Calibri" panose="020F0502020204030204" pitchFamily="34" charset="0"/>
              </a:endParaRPr>
            </a:p>
            <a:p>
              <a:pPr algn="ctr"/>
              <a:r>
                <a:rPr lang="it-IT" sz="1400" b="1" dirty="0" smtClean="0">
                  <a:solidFill>
                    <a:schemeClr val="accent1">
                      <a:lumMod val="75000"/>
                    </a:schemeClr>
                  </a:solidFill>
                  <a:latin typeface="Calibri" panose="020F0502020204030204" pitchFamily="34" charset="0"/>
                </a:rPr>
                <a:t>Progetto di EDIS</a:t>
              </a:r>
              <a:endParaRPr lang="it-IT" sz="1400" b="1" dirty="0">
                <a:solidFill>
                  <a:schemeClr val="accent1">
                    <a:lumMod val="75000"/>
                  </a:schemeClr>
                </a:solidFill>
                <a:latin typeface="Calibri" panose="020F0502020204030204" pitchFamily="34" charset="0"/>
              </a:endParaRPr>
            </a:p>
          </p:txBody>
        </p:sp>
        <p:grpSp>
          <p:nvGrpSpPr>
            <p:cNvPr id="22" name="Gruppo 21"/>
            <p:cNvGrpSpPr/>
            <p:nvPr/>
          </p:nvGrpSpPr>
          <p:grpSpPr>
            <a:xfrm>
              <a:off x="639384" y="3417905"/>
              <a:ext cx="1324793" cy="1083799"/>
              <a:chOff x="8961303" y="2682087"/>
              <a:chExt cx="1324793" cy="1083799"/>
            </a:xfrm>
          </p:grpSpPr>
          <p:sp>
            <p:nvSpPr>
              <p:cNvPr id="23" name="Freccia circolare a sinistra 22"/>
              <p:cNvSpPr/>
              <p:nvPr/>
            </p:nvSpPr>
            <p:spPr>
              <a:xfrm rot="3054029" flipH="1">
                <a:off x="9486901" y="2236476"/>
                <a:ext cx="353584" cy="1244806"/>
              </a:xfrm>
              <a:prstGeom prst="curvedLeftArrow">
                <a:avLst/>
              </a:prstGeom>
              <a:effectLst>
                <a:glow rad="635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Angolo ripiegato 23"/>
              <p:cNvSpPr/>
              <p:nvPr/>
            </p:nvSpPr>
            <p:spPr>
              <a:xfrm>
                <a:off x="8961303" y="3405435"/>
                <a:ext cx="639520" cy="360451"/>
              </a:xfrm>
              <a:prstGeom prst="foldedCorner">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2"/>
                    </a:solidFill>
                    <a:latin typeface="Calibri" panose="020F0502020204030204" pitchFamily="34" charset="0"/>
                  </a:rPr>
                  <a:t>ESM</a:t>
                </a:r>
                <a:endParaRPr lang="it-IT" sz="1400" dirty="0">
                  <a:solidFill>
                    <a:schemeClr val="tx2"/>
                  </a:solidFill>
                  <a:latin typeface="Calibri" panose="020F0502020204030204" pitchFamily="34" charset="0"/>
                </a:endParaRPr>
              </a:p>
            </p:txBody>
          </p:sp>
        </p:grpSp>
      </p:grpSp>
    </p:spTree>
    <p:extLst>
      <p:ext uri="{BB962C8B-B14F-4D97-AF65-F5344CB8AC3E}">
        <p14:creationId xmlns:p14="http://schemas.microsoft.com/office/powerpoint/2010/main" val="212902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nuova configurazione della </a:t>
            </a:r>
            <a:r>
              <a:rPr lang="it-IT" i="1" dirty="0" err="1" smtClean="0"/>
              <a:t>safety</a:t>
            </a:r>
            <a:r>
              <a:rPr lang="it-IT" i="1" dirty="0" smtClean="0"/>
              <a:t>-net</a:t>
            </a:r>
            <a:r>
              <a:rPr lang="it-IT" dirty="0" smtClean="0"/>
              <a:t> nell’Unione Bancaria</a:t>
            </a:r>
            <a:endParaRPr lang="it-IT" dirty="0"/>
          </a:p>
        </p:txBody>
      </p:sp>
      <p:sp>
        <p:nvSpPr>
          <p:cNvPr id="3" name="Segnaposto numero diapositiva 2"/>
          <p:cNvSpPr>
            <a:spLocks noGrp="1"/>
          </p:cNvSpPr>
          <p:nvPr>
            <p:ph type="sldNum" sz="quarter" idx="12"/>
          </p:nvPr>
        </p:nvSpPr>
        <p:spPr/>
        <p:txBody>
          <a:bodyPr/>
          <a:lstStyle/>
          <a:p>
            <a:fld id="{BFFF9C37-744C-452A-933A-2419089EBA4A}" type="slidenum">
              <a:rPr lang="it-IT" smtClean="0">
                <a:solidFill>
                  <a:srgbClr val="9FB8CD">
                    <a:shade val="50000"/>
                    <a:satMod val="200000"/>
                  </a:srgbClr>
                </a:solidFill>
              </a:rPr>
              <a:pPr/>
              <a:t>9</a:t>
            </a:fld>
            <a:endParaRPr lang="it-IT">
              <a:solidFill>
                <a:srgbClr val="9FB8CD">
                  <a:shade val="50000"/>
                  <a:satMod val="200000"/>
                </a:srgbClr>
              </a:solidFill>
            </a:endParaRPr>
          </a:p>
        </p:txBody>
      </p:sp>
      <p:grpSp>
        <p:nvGrpSpPr>
          <p:cNvPr id="4" name="Gruppo 3"/>
          <p:cNvGrpSpPr/>
          <p:nvPr/>
        </p:nvGrpSpPr>
        <p:grpSpPr>
          <a:xfrm>
            <a:off x="3087892" y="1696722"/>
            <a:ext cx="6482245" cy="4480842"/>
            <a:chOff x="2122202" y="1556792"/>
            <a:chExt cx="6482245" cy="4480842"/>
          </a:xfrm>
        </p:grpSpPr>
        <p:graphicFrame>
          <p:nvGraphicFramePr>
            <p:cNvPr id="5" name="Diagramma 4"/>
            <p:cNvGraphicFramePr/>
            <p:nvPr>
              <p:extLst>
                <p:ext uri="{D42A27DB-BD31-4B8C-83A1-F6EECF244321}">
                  <p14:modId xmlns:p14="http://schemas.microsoft.com/office/powerpoint/2010/main" val="1456661450"/>
                </p:ext>
              </p:extLst>
            </p:nvPr>
          </p:nvGraphicFramePr>
          <p:xfrm>
            <a:off x="2122202" y="1556792"/>
            <a:ext cx="6482245" cy="4480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nettore 5"/>
            <p:cNvSpPr/>
            <p:nvPr/>
          </p:nvSpPr>
          <p:spPr>
            <a:xfrm>
              <a:off x="4788357" y="3255390"/>
              <a:ext cx="1192677" cy="1095683"/>
            </a:xfrm>
            <a:prstGeom prst="flowChartConnector">
              <a:avLst/>
            </a:prstGeom>
            <a:solidFill>
              <a:srgbClr val="9FB8CD">
                <a:lumMod val="20000"/>
                <a:lumOff val="80000"/>
              </a:srgbClr>
            </a:solidFill>
            <a:ln w="25400" cap="flat" cmpd="sng" algn="ctr">
              <a:solidFill>
                <a:srgbClr val="727CA3">
                  <a:shade val="50000"/>
                </a:srgbClr>
              </a:solid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b="1" i="1" u="none" strike="noStrike" kern="0" cap="none" spc="0" normalizeH="0" baseline="0" noProof="0" dirty="0" err="1" smtClean="0">
                  <a:ln>
                    <a:noFill/>
                  </a:ln>
                  <a:solidFill>
                    <a:srgbClr val="727CA3">
                      <a:lumMod val="75000"/>
                    </a:srgbClr>
                  </a:solidFill>
                  <a:effectLst/>
                  <a:uLnTx/>
                  <a:uFillTx/>
                  <a:latin typeface="Calibri" panose="020F0502020204030204" pitchFamily="34" charset="0"/>
                  <a:ea typeface="+mn-ea"/>
                  <a:cs typeface="+mn-cs"/>
                </a:rPr>
                <a:t>Safety</a:t>
              </a:r>
              <a:r>
                <a:rPr kumimoji="0" lang="it-IT" b="1" i="1" u="none" strike="noStrike" kern="0" cap="none" spc="0" normalizeH="0" baseline="0" noProof="0" dirty="0" smtClean="0">
                  <a:ln>
                    <a:noFill/>
                  </a:ln>
                  <a:solidFill>
                    <a:srgbClr val="727CA3">
                      <a:lumMod val="75000"/>
                    </a:srgbClr>
                  </a:solidFill>
                  <a:effectLst/>
                  <a:uLnTx/>
                  <a:uFillTx/>
                  <a:latin typeface="Calibri" panose="020F0502020204030204" pitchFamily="34" charset="0"/>
                  <a:ea typeface="+mn-ea"/>
                  <a:cs typeface="+mn-cs"/>
                </a:rPr>
                <a:t> net</a:t>
              </a:r>
            </a:p>
          </p:txBody>
        </p:sp>
      </p:grpSp>
      <p:sp>
        <p:nvSpPr>
          <p:cNvPr id="7" name="Rettangolo 6"/>
          <p:cNvSpPr/>
          <p:nvPr/>
        </p:nvSpPr>
        <p:spPr>
          <a:xfrm>
            <a:off x="663731" y="2905107"/>
            <a:ext cx="3024336" cy="738678"/>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Distinzione tra regolamentazione e vigilanza</a:t>
            </a:r>
            <a:endParaRPr lang="it-IT" b="1" i="1" dirty="0">
              <a:solidFill>
                <a:schemeClr val="accent2">
                  <a:lumMod val="50000"/>
                </a:schemeClr>
              </a:solidFill>
              <a:latin typeface="Calibri" panose="020F0502020204030204" pitchFamily="34" charset="0"/>
            </a:endParaRPr>
          </a:p>
        </p:txBody>
      </p:sp>
      <p:sp>
        <p:nvSpPr>
          <p:cNvPr id="8" name="Rettangolo 7"/>
          <p:cNvSpPr/>
          <p:nvPr/>
        </p:nvSpPr>
        <p:spPr>
          <a:xfrm>
            <a:off x="1383811" y="5358292"/>
            <a:ext cx="3024336" cy="1004339"/>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Un nuovo sistema nella gestione delle crisi bancarie (risoluzione)</a:t>
            </a:r>
            <a:endParaRPr lang="it-IT" b="1" i="1" dirty="0">
              <a:solidFill>
                <a:schemeClr val="accent2">
                  <a:lumMod val="50000"/>
                </a:schemeClr>
              </a:solidFill>
              <a:latin typeface="Calibri" panose="020F0502020204030204" pitchFamily="34" charset="0"/>
            </a:endParaRPr>
          </a:p>
        </p:txBody>
      </p:sp>
      <p:sp>
        <p:nvSpPr>
          <p:cNvPr id="9" name="Rettangolo 8"/>
          <p:cNvSpPr/>
          <p:nvPr/>
        </p:nvSpPr>
        <p:spPr>
          <a:xfrm>
            <a:off x="943426" y="4121664"/>
            <a:ext cx="3024336" cy="738678"/>
          </a:xfrm>
          <a:prstGeom prst="rect">
            <a:avLst/>
          </a:prstGeom>
          <a:solidFill>
            <a:schemeClr val="bg1"/>
          </a:solidFill>
          <a:ln>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accent2">
                    <a:lumMod val="50000"/>
                  </a:schemeClr>
                </a:solidFill>
                <a:latin typeface="Calibri" panose="020F0502020204030204" pitchFamily="34" charset="0"/>
              </a:rPr>
              <a:t>Distinzione tra vigilanza micro e macro prudenziale</a:t>
            </a:r>
            <a:endParaRPr lang="it-IT" b="1" i="1" dirty="0">
              <a:solidFill>
                <a:schemeClr val="accent2">
                  <a:lumMod val="50000"/>
                </a:schemeClr>
              </a:solidFill>
              <a:latin typeface="Calibri" panose="020F0502020204030204" pitchFamily="34" charset="0"/>
            </a:endParaRPr>
          </a:p>
        </p:txBody>
      </p:sp>
    </p:spTree>
    <p:extLst>
      <p:ext uri="{BB962C8B-B14F-4D97-AF65-F5344CB8AC3E}">
        <p14:creationId xmlns:p14="http://schemas.microsoft.com/office/powerpoint/2010/main" val="3573753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2dmq59O30K.g5esJvmJO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Personalizzato 1">
      <a:dk1>
        <a:sysClr val="windowText" lastClr="000000"/>
      </a:dk1>
      <a:lt1>
        <a:sysClr val="window" lastClr="FFFFFF"/>
      </a:lt1>
      <a:dk2>
        <a:srgbClr val="464653"/>
      </a:dk2>
      <a:lt2>
        <a:srgbClr val="9FB8CD"/>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3218</TotalTime>
  <Words>5965</Words>
  <Application>Microsoft Office PowerPoint</Application>
  <PresentationFormat>Presentazione su schermo (4:3)</PresentationFormat>
  <Paragraphs>717</Paragraphs>
  <Slides>58</Slides>
  <Notes>29</Notes>
  <HiddenSlides>0</HiddenSlides>
  <MMClips>0</MMClips>
  <ScaleCrop>false</ScaleCrop>
  <HeadingPairs>
    <vt:vector size="4" baseType="variant">
      <vt:variant>
        <vt:lpstr>Tema</vt:lpstr>
      </vt:variant>
      <vt:variant>
        <vt:i4>1</vt:i4>
      </vt:variant>
      <vt:variant>
        <vt:lpstr>Titoli diapositive</vt:lpstr>
      </vt:variant>
      <vt:variant>
        <vt:i4>58</vt:i4>
      </vt:variant>
    </vt:vector>
  </HeadingPairs>
  <TitlesOfParts>
    <vt:vector size="59" baseType="lpstr">
      <vt:lpstr>Solstizio</vt:lpstr>
      <vt:lpstr>Presentazione standard di PowerPoint</vt:lpstr>
      <vt:lpstr>Agenda</vt:lpstr>
      <vt:lpstr>Presentazione standard di PowerPoint</vt:lpstr>
      <vt:lpstr>La crisi economico-finanziaria: le due fasi</vt:lpstr>
      <vt:lpstr>Gli interventi pubblici</vt:lpstr>
      <vt:lpstr>Presentazione standard di PowerPoint</vt:lpstr>
      <vt:lpstr>La riforma della regolamentazione finanziaria</vt:lpstr>
      <vt:lpstr>La risposta dell’ordinamento alla crisi finanziaria: L’Unione Bancaria: un nuovo assetto istituzionale e il single rulebook</vt:lpstr>
      <vt:lpstr>La nuova configurazione della safety-net nell’Unione Bancaria</vt:lpstr>
      <vt:lpstr>Il primo pilastro dell’Unione Bancaria: l’SSM</vt:lpstr>
      <vt:lpstr>Il secondo pilastro: il meccanismo accentrato di gestione delle crisi</vt:lpstr>
      <vt:lpstr>Il Fondo unico di risoluzione (SRF)</vt:lpstr>
      <vt:lpstr>Il terzo pilastro dell’Unione Bancaria:  Il sistema unico di garanzia dei depositi</vt:lpstr>
      <vt:lpstr>Presentazione standard di PowerPoint</vt:lpstr>
      <vt:lpstr>Le nuove regole di gestione delle crisi: un approccio integrato La logica della prevenzione</vt:lpstr>
      <vt:lpstr>Il recepimento delle direttive in Italia</vt:lpstr>
      <vt:lpstr>Presentazione standard di PowerPoint</vt:lpstr>
      <vt:lpstr>Le misure preparatorie</vt:lpstr>
      <vt:lpstr>Caratteri principali dei recovery e resolution plans</vt:lpstr>
      <vt:lpstr>Il piano di risanamento: l’adozione</vt:lpstr>
      <vt:lpstr>Il piano di risanamento: il contenuto</vt:lpstr>
      <vt:lpstr>Il piano di risanamento: la valutazione</vt:lpstr>
      <vt:lpstr>Il sostegno finanziario di gruppo</vt:lpstr>
      <vt:lpstr>Il piano di risoluzione: l’adozione</vt:lpstr>
      <vt:lpstr>Il piano di risoluzione: il contenuto                                                       (1/2)</vt:lpstr>
      <vt:lpstr>Il piano di risoluzione: il contenuto                                                       (2/2)</vt:lpstr>
      <vt:lpstr>Il piano di risoluzione: la valutazione della risolvibilità                    (1/2)</vt:lpstr>
      <vt:lpstr>Il piano di risoluzione: la valutazione della risolvibilità                    (2/2)</vt:lpstr>
      <vt:lpstr>Il piano di risoluzione: la rimozione degli impedimenti alla risolvibilità</vt:lpstr>
      <vt:lpstr>Presentazione standard di PowerPoint</vt:lpstr>
      <vt:lpstr>Misure di intervento precoce                                                                 (1/2)</vt:lpstr>
      <vt:lpstr>Misure di intervento precoce                                                                 (2/2)</vt:lpstr>
      <vt:lpstr>Presentazione standard di PowerPoint</vt:lpstr>
      <vt:lpstr>I presupposti oggettivi comuni  (art. 17)</vt:lpstr>
      <vt:lpstr>Individuazione della procedura di gestione della crisi (art. 20)</vt:lpstr>
      <vt:lpstr>La riduzione e conversione di azioni, altre partecipazioni e strumenti di capitale (art. 27)</vt:lpstr>
      <vt:lpstr>La risoluzione</vt:lpstr>
      <vt:lpstr>Presentazione standard di PowerPoint</vt:lpstr>
      <vt:lpstr>Chi paga il costo della crisi?</vt:lpstr>
      <vt:lpstr>La principale innovazione della BRRD: il bail-in</vt:lpstr>
      <vt:lpstr>Le esclusioni permanenti dal bail-in                                                     (1/2)</vt:lpstr>
      <vt:lpstr>Le esclusioni permanenti dal bail-in                                                     (2/2)</vt:lpstr>
      <vt:lpstr>Le esclusioni facoltative dal bail-in                                                       (1/2)</vt:lpstr>
      <vt:lpstr>Le esclusioni facoltative dal bail-in                                                       (2/2)</vt:lpstr>
      <vt:lpstr>La capacità di assorbimento delle perdite Minimum requirement of own funds and eligible liabilities (MREL)</vt:lpstr>
      <vt:lpstr>Il fondo di risoluzione nella BRRD</vt:lpstr>
      <vt:lpstr>La liquidazione coatta amministrativa (artt. 80 e ss. TUB)</vt:lpstr>
      <vt:lpstr>La liquidazione coatta amministrativa (artt. 80 e ss. TUB)</vt:lpstr>
      <vt:lpstr>Presentazione standard di PowerPoint</vt:lpstr>
      <vt:lpstr>Presentazione standard di PowerPoint</vt:lpstr>
      <vt:lpstr>Presentazione standard di PowerPoint</vt:lpstr>
      <vt:lpstr>Un network armonizzato di sistemi di garanzia                                 (1/2) </vt:lpstr>
      <vt:lpstr>Un network armonizzato di sistemi di garanzia                                 (2/2) </vt:lpstr>
      <vt:lpstr>Il nuovo meccanismo di funding</vt:lpstr>
      <vt:lpstr>Il terzo pilastro dell’Unione Bancaria: il progetto di European Deposit Insurance System (EDIS)</vt:lpstr>
      <vt:lpstr>Gli interventi dell’EDIS: un mandato ristretto</vt:lpstr>
      <vt:lpstr>Il mandato dei DGS nella Direttiva 2014/49/UE</vt:lpstr>
      <vt:lpstr>Questioni aperte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Manuela De Cesare</dc:creator>
  <cp:lastModifiedBy>Manuela De Cesare</cp:lastModifiedBy>
  <cp:revision>1529</cp:revision>
  <cp:lastPrinted>2016-04-27T11:06:03Z</cp:lastPrinted>
  <dcterms:created xsi:type="dcterms:W3CDTF">2014-11-07T11:10:03Z</dcterms:created>
  <dcterms:modified xsi:type="dcterms:W3CDTF">2016-04-28T07:32:26Z</dcterms:modified>
</cp:coreProperties>
</file>