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9DB12-FFD7-443B-A915-5FF84FC0BAC3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719B1-1824-48DF-8B0C-629AE81535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5027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719B1-1824-48DF-8B0C-629AE815353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61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03/06/2015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763739"/>
          </a:xfrm>
          <a:ln>
            <a:solidFill>
              <a:schemeClr val="tx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it-IT" sz="4400" b="1" dirty="0" smtClean="0"/>
              <a:t>RELAZIONE TRA</a:t>
            </a:r>
            <a:br>
              <a:rPr lang="it-IT" sz="4400" b="1" dirty="0" smtClean="0"/>
            </a:br>
            <a:r>
              <a:rPr lang="it-IT" sz="4400" b="1" dirty="0" smtClean="0"/>
              <a:t>FONTI REGOLATRICI</a:t>
            </a:r>
            <a:br>
              <a:rPr lang="it-IT" sz="4400" b="1" dirty="0" smtClean="0"/>
            </a:br>
            <a:r>
              <a:rPr lang="it-IT" sz="4400" b="1" dirty="0" smtClean="0"/>
              <a:t>DEL RAPPORTO DI </a:t>
            </a:r>
            <a:br>
              <a:rPr lang="it-IT" sz="4400" b="1" dirty="0" smtClean="0"/>
            </a:br>
            <a:r>
              <a:rPr lang="it-IT" sz="4400" b="1" dirty="0" smtClean="0"/>
              <a:t>LAVORO</a:t>
            </a:r>
            <a:endParaRPr lang="it-IT" sz="4400" b="1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427984" y="4421080"/>
            <a:ext cx="4176464" cy="1260629"/>
          </a:xfrm>
        </p:spPr>
        <p:txBody>
          <a:bodyPr lIns="90000" tIns="46800" rIns="90000" bIns="46800">
            <a:normAutofit fontScale="92500"/>
          </a:bodyPr>
          <a:lstStyle/>
          <a:p>
            <a:pPr marL="0" indent="0" eaLnBrk="1" hangingPunct="1">
              <a:lnSpc>
                <a:spcPct val="90000"/>
              </a:lnSpc>
              <a:spcBef>
                <a:spcPts val="650"/>
              </a:spcBef>
              <a:buClrTx/>
              <a:buSzPct val="7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endParaRPr lang="it-IT" altLang="it-IT" sz="2600" dirty="0" smtClean="0"/>
          </a:p>
          <a:p>
            <a:pPr marL="0" indent="0" eaLnBrk="1" hangingPunct="1">
              <a:lnSpc>
                <a:spcPct val="90000"/>
              </a:lnSpc>
              <a:spcBef>
                <a:spcPts val="650"/>
              </a:spcBef>
              <a:buClrTx/>
              <a:buSzPct val="7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it-IT" altLang="it-IT" sz="2600" dirty="0" smtClean="0"/>
              <a:t>	Dott.ssa Chiara  </a:t>
            </a:r>
            <a:r>
              <a:rPr lang="it-IT" altLang="it-IT" sz="2600" dirty="0" err="1" smtClean="0"/>
              <a:t>Fantinato</a:t>
            </a:r>
            <a:r>
              <a:rPr lang="it-IT" altLang="it-IT" sz="26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spcBef>
                <a:spcPts val="650"/>
              </a:spcBef>
              <a:buClrTx/>
              <a:buSzPct val="7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it-IT" altLang="it-IT" sz="2600" dirty="0" smtClean="0"/>
              <a:t>	Consulente del Lavoro</a:t>
            </a:r>
          </a:p>
          <a:p>
            <a:pPr marL="0" indent="0" eaLnBrk="1" hangingPunct="1">
              <a:lnSpc>
                <a:spcPct val="90000"/>
              </a:lnSpc>
              <a:spcBef>
                <a:spcPts val="650"/>
              </a:spcBef>
              <a:buClrTx/>
              <a:buSzPct val="7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endParaRPr lang="it-IT" altLang="it-IT" sz="2600" dirty="0" smtClean="0"/>
          </a:p>
        </p:txBody>
      </p:sp>
    </p:spTree>
    <p:extLst>
      <p:ext uri="{BB962C8B-B14F-4D97-AF65-F5344CB8AC3E}">
        <p14:creationId xmlns:p14="http://schemas.microsoft.com/office/powerpoint/2010/main" val="3944472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FONTI DI NATURA COLLETTIVA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/>
          <a:lstStyle/>
          <a:p>
            <a:r>
              <a:rPr lang="it-IT" dirty="0" smtClean="0"/>
              <a:t>METODO DI RISOLUZIONE TRA </a:t>
            </a:r>
            <a:r>
              <a:rPr lang="it-IT" u="sng" dirty="0" smtClean="0"/>
              <a:t>FONTI COLLETTIVE MEDESIMO LIVELLO</a:t>
            </a:r>
            <a:r>
              <a:rPr lang="it-IT" dirty="0" smtClean="0"/>
              <a:t>:</a:t>
            </a:r>
          </a:p>
          <a:p>
            <a:pPr marL="68580" indent="0">
              <a:buNone/>
            </a:pPr>
            <a:r>
              <a:rPr lang="it-IT" b="1" dirty="0" smtClean="0"/>
              <a:t> CRITERIO DELLA SUCCESSIONE TEMPORALE</a:t>
            </a:r>
            <a:endParaRPr lang="it-IT" b="1" dirty="0"/>
          </a:p>
        </p:txBody>
      </p:sp>
      <p:sp>
        <p:nvSpPr>
          <p:cNvPr id="4" name="Freccia in giù 3"/>
          <p:cNvSpPr/>
          <p:nvPr/>
        </p:nvSpPr>
        <p:spPr>
          <a:xfrm>
            <a:off x="4211960" y="3645024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515092" y="4263599"/>
            <a:ext cx="80026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IL CONTRATTO SUCCESSIVO PUO’ MODIFICARE IN SENSO PEGGIORATIVO QUELLO PRECEDENTE, FATTI SALVI I DIRITTI QUESITI.</a:t>
            </a:r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2339752" y="5445224"/>
            <a:ext cx="482453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DITITTI QUESITI TUTELATI DALLE «CLAUSOLE DI SALVAGUARDIA»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841786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3" y="980728"/>
            <a:ext cx="7947172" cy="5184576"/>
          </a:xfrm>
        </p:spPr>
        <p:txBody>
          <a:bodyPr/>
          <a:lstStyle/>
          <a:p>
            <a:r>
              <a:rPr lang="it-IT" dirty="0"/>
              <a:t>METODO DI RISOLUZIONE TRA </a:t>
            </a:r>
            <a:r>
              <a:rPr lang="it-IT" u="sng" dirty="0"/>
              <a:t>FONTI COLLETTIVE </a:t>
            </a:r>
            <a:r>
              <a:rPr lang="it-IT" u="sng" dirty="0" smtClean="0"/>
              <a:t>DI DIFFERENTE </a:t>
            </a:r>
            <a:r>
              <a:rPr lang="it-IT" u="sng" dirty="0"/>
              <a:t>LIVELLO</a:t>
            </a:r>
            <a:r>
              <a:rPr lang="it-IT" dirty="0" smtClean="0"/>
              <a:t>:</a:t>
            </a:r>
          </a:p>
          <a:p>
            <a:pPr marL="68580" indent="0">
              <a:buNone/>
            </a:pPr>
            <a:endParaRPr lang="it-IT" dirty="0"/>
          </a:p>
          <a:p>
            <a:pPr marL="68580" indent="0" algn="ctr">
              <a:buNone/>
            </a:pPr>
            <a:r>
              <a:rPr lang="it-IT" b="1" dirty="0" smtClean="0"/>
              <a:t>CRITERIO </a:t>
            </a:r>
            <a:r>
              <a:rPr lang="it-IT" b="1" dirty="0"/>
              <a:t>DELLA </a:t>
            </a:r>
            <a:r>
              <a:rPr lang="it-IT" b="1" dirty="0" smtClean="0"/>
              <a:t>EFFETTIVA VOLONTA’ DELLE PARTI</a:t>
            </a:r>
            <a:endParaRPr lang="it-IT" b="1" dirty="0"/>
          </a:p>
          <a:p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427984" y="3212976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853876" y="3933056"/>
            <a:ext cx="763284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SI DESUME DAL COORDINAMENTO DELLE VARIE DISPOSIZIONI: I CONTRATTI TERRITORIALI IN QUESTO MMODO POSSONO DEROGARE IN PEIUS A QUELLI NAZIONALI, SALVI I DIRITTI QUESITI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7632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/>
          <a:lstStyle/>
          <a:p>
            <a:pPr marL="68580" indent="0" algn="just">
              <a:buNone/>
            </a:pPr>
            <a:r>
              <a:rPr lang="it-IT" dirty="0" smtClean="0"/>
              <a:t>RAPPORTO TRA CCNL e CONTRATTI AZIENDALI </a:t>
            </a:r>
          </a:p>
          <a:p>
            <a:pPr marL="68580" indent="0" algn="ctr">
              <a:buNone/>
            </a:pPr>
            <a:endParaRPr lang="it-IT" dirty="0" smtClean="0"/>
          </a:p>
          <a:p>
            <a:pPr marL="68580" indent="0" algn="just">
              <a:buNone/>
            </a:pPr>
            <a:endParaRPr lang="it-IT" dirty="0" smtClean="0"/>
          </a:p>
          <a:p>
            <a:pPr marL="68580" indent="0" algn="just">
              <a:buNone/>
            </a:pPr>
            <a:r>
              <a:rPr lang="it-IT" dirty="0" smtClean="0"/>
              <a:t>I CONTRATTI AZIENDALI regolano specifiche materie delegate espressamente indicate dalla legge o dagli accordi interfederali</a:t>
            </a:r>
          </a:p>
          <a:p>
            <a:pPr marL="68580" indent="0" algn="just">
              <a:buNone/>
            </a:pPr>
            <a:r>
              <a:rPr lang="it-IT" dirty="0" smtClean="0"/>
              <a:t>IL CONTRATTO AZIENDALE SUCCESSIVO può derogare anche in senso peggiorativo a quello nazionale, fatti salvi i diritti acquisiti</a:t>
            </a:r>
          </a:p>
          <a:p>
            <a:pPr marL="68580" indent="0" algn="just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355976" y="1772816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426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CRITERI PER DIRIMERE I CONFLITTI TRA VARI LIVELLI DI CONTRATTAZIONE COLLETTIVA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/>
              <a:t>CRITERIO DI PROSSIMITA’ TERRITORIALE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CRITERIO DI SPECIALITA’</a:t>
            </a:r>
          </a:p>
          <a:p>
            <a:pPr>
              <a:lnSpc>
                <a:spcPct val="150000"/>
              </a:lnSpc>
            </a:pPr>
            <a:r>
              <a:rPr lang="it-IT" sz="2800" dirty="0" smtClean="0"/>
              <a:t>CRITERIO DI EFFETTIVA VOLONTA’ DELLE PARTI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317611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</p:spPr>
        <p:txBody>
          <a:bodyPr/>
          <a:lstStyle/>
          <a:p>
            <a:r>
              <a:rPr lang="it-IT" dirty="0" smtClean="0"/>
              <a:t>DIRITTI QUESITI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it-IT" sz="2800" dirty="0" smtClean="0"/>
              <a:t>I DIRITTI QUESITI</a:t>
            </a:r>
            <a:r>
              <a:rPr lang="it-IT" dirty="0" smtClean="0"/>
              <a:t> sono quelli già entrati nel patrimonio del lavoratore a fronte di una prestazione lavorativa resa nei modi e nei termini stabiliti dal contratto collettivo in vigore in quel momento.</a:t>
            </a:r>
          </a:p>
          <a:p>
            <a:pPr marL="68580" indent="0">
              <a:buNone/>
            </a:pPr>
            <a:r>
              <a:rPr lang="it-IT" dirty="0" smtClean="0"/>
              <a:t>Sono intangibili.</a:t>
            </a:r>
          </a:p>
          <a:p>
            <a:pPr marL="68580" indent="0" algn="just">
              <a:buNone/>
            </a:pPr>
            <a:r>
              <a:rPr lang="it-IT" dirty="0" smtClean="0"/>
              <a:t>In presenza di successione di contratti collettivi il lavoratore NON può invocare come quesito un diritto acquisito in forza della precedente contrattazione. </a:t>
            </a:r>
          </a:p>
          <a:p>
            <a:pPr marL="68580" indent="0" algn="just">
              <a:buNone/>
            </a:pPr>
            <a:r>
              <a:rPr lang="it-IT" sz="2100" dirty="0" smtClean="0"/>
              <a:t>(es.: scatti di anzianità e loro modifica a seguito di nuova contrattazione)</a:t>
            </a:r>
            <a:endParaRPr lang="it-IT" sz="2100" dirty="0"/>
          </a:p>
        </p:txBody>
      </p:sp>
    </p:spTree>
    <p:extLst>
      <p:ext uri="{BB962C8B-B14F-4D97-AF65-F5344CB8AC3E}">
        <p14:creationId xmlns:p14="http://schemas.microsoft.com/office/powerpoint/2010/main" val="3605791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CONTRATTI DI PROSSIMITA</a:t>
            </a:r>
            <a:r>
              <a:rPr lang="it-IT" dirty="0" smtClean="0"/>
              <a:t>’</a:t>
            </a: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it-IT" dirty="0" smtClean="0"/>
              <a:t>Sono una particolare tipologia di contratto di secondo livello. </a:t>
            </a:r>
          </a:p>
          <a:p>
            <a:pPr marL="68580" indent="0">
              <a:buNone/>
            </a:pPr>
            <a:r>
              <a:rPr lang="it-IT" dirty="0" smtClean="0"/>
              <a:t>Hanno una particolare «forza» poiché 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/>
              <a:t>Derogano la disciplina del CCNL e della legge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/>
              <a:t>Hanno efficacia «erga </a:t>
            </a:r>
            <a:r>
              <a:rPr lang="it-IT" dirty="0" err="1" smtClean="0"/>
              <a:t>omnes</a:t>
            </a:r>
            <a:r>
              <a:rPr lang="it-IT" dirty="0" smtClean="0"/>
              <a:t>»</a:t>
            </a:r>
          </a:p>
          <a:p>
            <a:pPr>
              <a:buFont typeface="Courier New" panose="02070309020205020404" pitchFamily="49" charset="0"/>
              <a:buChar char="o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5303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764704"/>
            <a:ext cx="6777317" cy="5067925"/>
          </a:xfrm>
        </p:spPr>
        <p:txBody>
          <a:bodyPr/>
          <a:lstStyle/>
          <a:p>
            <a:pPr marL="68580" indent="0">
              <a:buNone/>
            </a:pPr>
            <a:endParaRPr lang="it-IT" dirty="0" smtClean="0"/>
          </a:p>
          <a:p>
            <a:pPr marL="68580" indent="0">
              <a:buNone/>
            </a:pPr>
            <a:endParaRPr lang="it-IT" dirty="0"/>
          </a:p>
          <a:p>
            <a:pPr marL="68580" indent="0">
              <a:buNone/>
            </a:pPr>
            <a:endParaRPr lang="it-IT" dirty="0" smtClean="0"/>
          </a:p>
          <a:p>
            <a:pPr marL="68580" indent="0">
              <a:buNone/>
            </a:pPr>
            <a:endParaRPr lang="it-IT" dirty="0"/>
          </a:p>
          <a:p>
            <a:pPr marL="68580" indent="0">
              <a:buNone/>
            </a:pPr>
            <a:endParaRPr lang="it-IT" dirty="0" smtClean="0"/>
          </a:p>
          <a:p>
            <a:pPr marL="68580" indent="0">
              <a:buNone/>
            </a:pPr>
            <a:endParaRPr lang="it-IT" dirty="0"/>
          </a:p>
          <a:p>
            <a:pPr marL="68580" indent="0">
              <a:buNone/>
            </a:pPr>
            <a:endParaRPr lang="it-IT" dirty="0" smtClean="0"/>
          </a:p>
          <a:p>
            <a:pPr marL="68580" indent="0">
              <a:buNone/>
            </a:pPr>
            <a:endParaRPr lang="it-IT" dirty="0"/>
          </a:p>
        </p:txBody>
      </p:sp>
      <p:sp>
        <p:nvSpPr>
          <p:cNvPr id="4" name="Ovale 3"/>
          <p:cNvSpPr/>
          <p:nvPr/>
        </p:nvSpPr>
        <p:spPr>
          <a:xfrm>
            <a:off x="1619672" y="1196752"/>
            <a:ext cx="5688632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CONTRATTI DI PROSSIMITA’</a:t>
            </a:r>
            <a:endParaRPr lang="it-IT" sz="2400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2843808" y="2564904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5436096" y="2564904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1331640" y="3284984"/>
            <a:ext cx="23042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a) Applicabili alla generalità delle aziende</a:t>
            </a: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5004048" y="3284984"/>
            <a:ext cx="23042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b) Applicabili solo dalle aziende iscritte a Confindustria e firmatarie dei vari accordi</a:t>
            </a:r>
          </a:p>
        </p:txBody>
      </p:sp>
    </p:spTree>
    <p:extLst>
      <p:ext uri="{BB962C8B-B14F-4D97-AF65-F5344CB8AC3E}">
        <p14:creationId xmlns:p14="http://schemas.microsoft.com/office/powerpoint/2010/main" val="1299597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333952"/>
          </a:xfrm>
        </p:spPr>
        <p:txBody>
          <a:bodyPr>
            <a:noAutofit/>
          </a:bodyPr>
          <a:lstStyle/>
          <a:p>
            <a:r>
              <a:rPr lang="it-IT" sz="2800" dirty="0" smtClean="0"/>
              <a:t>a) CONTRATTI DI PROSSIMITA’ APPLICABILI ALLA GENERALITA’ DELLE </a:t>
            </a:r>
            <a:r>
              <a:rPr lang="it-IT" sz="2800" dirty="0"/>
              <a:t>AZIENDE </a:t>
            </a:r>
            <a:r>
              <a:rPr lang="it-IT" sz="1600" dirty="0"/>
              <a:t>art. 8 DL 138/2011 </a:t>
            </a:r>
            <a:r>
              <a:rPr lang="it-IT" sz="1600" dirty="0" err="1"/>
              <a:t>conv</a:t>
            </a:r>
            <a:r>
              <a:rPr lang="it-IT" sz="1600" dirty="0"/>
              <a:t>. in L.148/2011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it-IT" dirty="0" smtClean="0"/>
              <a:t>CAMPO DI APPLICAZIONE: livello territoriale o aziendale</a:t>
            </a:r>
            <a:r>
              <a:rPr lang="it-IT" dirty="0" smtClean="0"/>
              <a:t>.</a:t>
            </a:r>
          </a:p>
          <a:p>
            <a:pPr marL="68580" indent="0">
              <a:buNone/>
            </a:pPr>
            <a:r>
              <a:rPr lang="it-IT" dirty="0" smtClean="0"/>
              <a:t>I datori di lavoro possono siglare gli accordi individualmente o per mezzo di associazione di categoria.</a:t>
            </a:r>
            <a:endParaRPr lang="it-IT" dirty="0" smtClean="0"/>
          </a:p>
          <a:p>
            <a:pPr marL="68580" indent="0">
              <a:buNone/>
            </a:pPr>
            <a:r>
              <a:rPr lang="it-IT" dirty="0" smtClean="0"/>
              <a:t>I lavoratori possono essere rappresentati dalle associazioni comparativamente più rappresentative sul piano nazionale o territoriale ovvero dalle RSU / RSA.</a:t>
            </a:r>
          </a:p>
          <a:p>
            <a:pPr marL="68580" indent="0" algn="just">
              <a:buNone/>
            </a:pPr>
            <a:r>
              <a:rPr lang="it-IT" dirty="0" smtClean="0"/>
              <a:t>In sostanza sono autorizzate a sottoscrivere tali accordi solo le rappresentanze sindacali previste dallo Statuto dei Lavoratori (art.19)e dagli A.I. vigenti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4962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it-IT" dirty="0" smtClean="0"/>
              <a:t>EFFICACIA: i soggetti sindacali sopra individuati possono realizzare intese con efficacia nei confronti di tutti i lavoratori interessati.</a:t>
            </a:r>
          </a:p>
          <a:p>
            <a:pPr marL="68580" indent="0">
              <a:buNone/>
            </a:pPr>
            <a:endParaRPr lang="it-IT" dirty="0"/>
          </a:p>
          <a:p>
            <a:pPr marL="68580" indent="0">
              <a:buNone/>
            </a:pPr>
            <a:r>
              <a:rPr lang="it-IT" dirty="0" smtClean="0"/>
              <a:t>FINALITA’: possono derogare e sono vincolanti solo con riferimento a : 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Obiettivi di maggiore occupazione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Qualità dei contratti di lavoro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Adozione di forme di partecipazione dei lavoratori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Incremento di competitività e di salario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Gestione delle crisi aziendali ed occupazionali</a:t>
            </a:r>
          </a:p>
          <a:p>
            <a:pPr marL="525780" indent="-457200">
              <a:buFont typeface="+mj-lt"/>
              <a:buAutoNum type="arabicPeriod"/>
            </a:pPr>
            <a:r>
              <a:rPr lang="it-IT" sz="2200" dirty="0" smtClean="0"/>
              <a:t>Investimenti e avvio nuove attività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415931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</a:pPr>
            <a:r>
              <a:rPr lang="it-IT" dirty="0" smtClean="0"/>
              <a:t>MATERIE DISCIPLINABILI: i contratti di prossimità hanno efficacia generale imperativa e possono derogare ai CCNL ma anche alla legge, nel rispetto dei principi costituzionali e nei limiti stabiliti dalla </a:t>
            </a:r>
            <a:r>
              <a:rPr lang="it-IT" dirty="0"/>
              <a:t>C</a:t>
            </a:r>
            <a:r>
              <a:rPr lang="it-IT" dirty="0" smtClean="0"/>
              <a:t>ostituzione stessa nonché dai vincoli derivanti la normativa comunitaria.</a:t>
            </a:r>
          </a:p>
          <a:p>
            <a:pPr algn="just"/>
            <a:r>
              <a:rPr lang="it-IT" dirty="0" smtClean="0"/>
              <a:t>Impianti audiovisivi e nuove tecnologie</a:t>
            </a:r>
          </a:p>
          <a:p>
            <a:pPr algn="just"/>
            <a:r>
              <a:rPr lang="it-IT" dirty="0" smtClean="0"/>
              <a:t>Mansioni del lavoratore, classificazione e inquadramento professionale</a:t>
            </a:r>
          </a:p>
          <a:p>
            <a:pPr algn="just"/>
            <a:r>
              <a:rPr lang="it-IT" dirty="0" smtClean="0"/>
              <a:t>Contratti a termine</a:t>
            </a:r>
          </a:p>
          <a:p>
            <a:pPr algn="just"/>
            <a:r>
              <a:rPr lang="it-IT" dirty="0" smtClean="0"/>
              <a:t>Disciplina dell’orario di lavoro</a:t>
            </a:r>
          </a:p>
          <a:p>
            <a:pPr algn="just"/>
            <a:r>
              <a:rPr lang="it-IT" dirty="0" smtClean="0"/>
              <a:t>Modalità di assunzione e disciplina del rapporto di lavoro</a:t>
            </a:r>
          </a:p>
          <a:p>
            <a:pPr algn="just"/>
            <a:r>
              <a:rPr lang="it-IT" dirty="0" smtClean="0"/>
              <a:t>Trasformazione e conversione dei contratti di lavoro</a:t>
            </a:r>
          </a:p>
          <a:p>
            <a:pPr algn="just"/>
            <a:r>
              <a:rPr lang="it-IT" dirty="0" smtClean="0"/>
              <a:t>Conseguenze del recesso dal rapporto di lavoro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991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FONTI DELL’ORDINAMENTO GIURIDICO ITALIANO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REGOLAMENTI E DIRETTIVE UE</a:t>
            </a:r>
          </a:p>
          <a:p>
            <a:r>
              <a:rPr lang="it-IT" dirty="0" smtClean="0"/>
              <a:t>COSTITUZIONE</a:t>
            </a:r>
          </a:p>
          <a:p>
            <a:r>
              <a:rPr lang="it-IT" dirty="0" smtClean="0"/>
              <a:t>ART. </a:t>
            </a:r>
            <a:r>
              <a:rPr lang="it-IT" dirty="0" smtClean="0"/>
              <a:t>1 </a:t>
            </a:r>
            <a:r>
              <a:rPr lang="it-IT" dirty="0" smtClean="0"/>
              <a:t>PRELEGGI:</a:t>
            </a:r>
          </a:p>
          <a:p>
            <a:r>
              <a:rPr lang="it-IT" dirty="0" smtClean="0"/>
              <a:t>LEGGI</a:t>
            </a:r>
          </a:p>
          <a:p>
            <a:pPr lvl="1"/>
            <a:r>
              <a:rPr lang="it-IT" dirty="0" smtClean="0"/>
              <a:t>Legge </a:t>
            </a:r>
          </a:p>
          <a:p>
            <a:pPr lvl="1"/>
            <a:r>
              <a:rPr lang="it-IT" dirty="0" smtClean="0"/>
              <a:t>Atti aventi forza di legge:</a:t>
            </a:r>
          </a:p>
          <a:p>
            <a:pPr lvl="2"/>
            <a:r>
              <a:rPr lang="it-IT" dirty="0" smtClean="0"/>
              <a:t>Decreti legislativi</a:t>
            </a:r>
          </a:p>
          <a:p>
            <a:pPr lvl="2"/>
            <a:r>
              <a:rPr lang="it-IT" dirty="0" smtClean="0"/>
              <a:t>Decreti legge</a:t>
            </a:r>
          </a:p>
          <a:p>
            <a:r>
              <a:rPr lang="it-IT" dirty="0" smtClean="0"/>
              <a:t>REGOLAMENTI</a:t>
            </a:r>
          </a:p>
          <a:p>
            <a:r>
              <a:rPr lang="it-IT" dirty="0" smtClean="0"/>
              <a:t>USI E CONSUETUDINI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5447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405960"/>
          </a:xfrm>
        </p:spPr>
        <p:txBody>
          <a:bodyPr>
            <a:noAutofit/>
          </a:bodyPr>
          <a:lstStyle/>
          <a:p>
            <a:r>
              <a:rPr lang="it-IT" sz="2800" dirty="0"/>
              <a:t>b) </a:t>
            </a:r>
            <a:r>
              <a:rPr lang="it-IT" sz="2800" dirty="0" smtClean="0"/>
              <a:t>APPLICABILI SOLO DALLE AZIENDE ISCRITTE A CONFINDUSTRIA E FIRMATARIE DEI VARI ACCORDI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it-IT" dirty="0" smtClean="0"/>
              <a:t>Confindustria e le principali sigle sindacali dei lavoratori hanno stipulato accordi interconfederali che regolamentano la contrattazione di prossimità in modo parzialmente differente rispetto alla disciplina legale (punto </a:t>
            </a:r>
            <a:r>
              <a:rPr lang="it-IT" dirty="0" smtClean="0"/>
              <a:t>a).</a:t>
            </a:r>
          </a:p>
          <a:p>
            <a:pPr marL="68580" indent="0" algn="just">
              <a:buNone/>
            </a:pPr>
            <a:r>
              <a:rPr lang="it-IT" dirty="0" smtClean="0"/>
              <a:t>Tali accordi sono:</a:t>
            </a:r>
          </a:p>
          <a:p>
            <a:pPr marL="525780" indent="-457200" algn="just">
              <a:buFont typeface="+mj-lt"/>
              <a:buAutoNum type="arabicPeriod"/>
            </a:pPr>
            <a:r>
              <a:rPr lang="it-IT" dirty="0" smtClean="0"/>
              <a:t>A.I. del 28/06/2011</a:t>
            </a:r>
          </a:p>
          <a:p>
            <a:pPr marL="525780" indent="-457200" algn="just">
              <a:buFont typeface="+mj-lt"/>
              <a:buAutoNum type="arabicPeriod"/>
            </a:pPr>
            <a:r>
              <a:rPr lang="it-IT" dirty="0"/>
              <a:t>A.I. del </a:t>
            </a:r>
            <a:r>
              <a:rPr lang="it-IT" dirty="0" smtClean="0"/>
              <a:t>31/05/2013</a:t>
            </a:r>
          </a:p>
          <a:p>
            <a:pPr marL="525780" indent="-457200" algn="just">
              <a:buFont typeface="+mj-lt"/>
              <a:buAutoNum type="arabicPeriod"/>
            </a:pPr>
            <a:r>
              <a:rPr lang="it-IT" dirty="0"/>
              <a:t>A.I. del </a:t>
            </a:r>
            <a:r>
              <a:rPr lang="it-IT" dirty="0" smtClean="0"/>
              <a:t>10/01/2014</a:t>
            </a:r>
            <a:endParaRPr lang="it-IT" dirty="0"/>
          </a:p>
          <a:p>
            <a:pPr marL="525780" indent="-457200" algn="just">
              <a:buFont typeface="+mj-lt"/>
              <a:buAutoNum type="arabicPeriod"/>
            </a:pPr>
            <a:endParaRPr lang="it-IT" dirty="0"/>
          </a:p>
          <a:p>
            <a:pPr marL="525780" indent="-457200" algn="just">
              <a:buFont typeface="+mj-lt"/>
              <a:buAutoNum type="arabicPeriod"/>
            </a:pPr>
            <a:endParaRPr lang="it-IT" dirty="0"/>
          </a:p>
          <a:p>
            <a:pPr marL="525780" indent="-457200" algn="just">
              <a:buFont typeface="+mj-lt"/>
              <a:buAutoNum type="arabicPeriod"/>
            </a:pPr>
            <a:endParaRPr lang="it-IT" dirty="0"/>
          </a:p>
          <a:p>
            <a:pPr marL="525780" indent="-457200" algn="just">
              <a:buFont typeface="+mj-lt"/>
              <a:buAutoNum type="arabicPeriod"/>
            </a:pPr>
            <a:endParaRPr lang="it-IT" dirty="0" smtClean="0"/>
          </a:p>
          <a:p>
            <a:pPr marL="525780" indent="-457200" algn="just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3253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/>
          <a:lstStyle/>
          <a:p>
            <a:pPr marL="68580" indent="0" algn="just">
              <a:buNone/>
            </a:pPr>
            <a:r>
              <a:rPr lang="it-IT" dirty="0" smtClean="0"/>
              <a:t>MATERIE DISCIPLINABILI:  i contratti aziendali, delegati a disciplinare determinati ambiti di materia dai contratti collettivi, possono anche modificare la regolamentazione contenuta negli stessi CCNL. La finalità di tale competenza è giustificata dal fine di gestire crisi aziendali o in presenza di significativi investimenti per favorire lo sviluppo economico ed occupazionale dell’impresa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9083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836712"/>
            <a:ext cx="6777317" cy="4995917"/>
          </a:xfrm>
        </p:spPr>
        <p:txBody>
          <a:bodyPr>
            <a:normAutofit fontScale="92500"/>
          </a:bodyPr>
          <a:lstStyle/>
          <a:p>
            <a:pPr algn="just"/>
            <a:r>
              <a:rPr lang="it-IT" b="1" dirty="0" smtClean="0"/>
              <a:t>EFFICACIA E APPROVAZIONE DEL CONTRATTO: </a:t>
            </a:r>
            <a:r>
              <a:rPr lang="it-IT" dirty="0" smtClean="0"/>
              <a:t>tali contratti sono efficaci erga </a:t>
            </a:r>
            <a:r>
              <a:rPr lang="it-IT" dirty="0" err="1" smtClean="0"/>
              <a:t>omnes</a:t>
            </a:r>
            <a:r>
              <a:rPr lang="it-IT" dirty="0" smtClean="0"/>
              <a:t> a condizione che siano approvati: </a:t>
            </a:r>
          </a:p>
          <a:p>
            <a:pPr algn="just">
              <a:buFontTx/>
              <a:buChar char="-"/>
            </a:pPr>
            <a:r>
              <a:rPr lang="it-IT" dirty="0" smtClean="0"/>
              <a:t>dalla maggioranza dei componenti delle RSU</a:t>
            </a:r>
          </a:p>
          <a:p>
            <a:pPr algn="just">
              <a:buFontTx/>
              <a:buChar char="-"/>
            </a:pPr>
            <a:r>
              <a:rPr lang="it-IT" dirty="0" smtClean="0"/>
              <a:t>dalle RSA; i contratti in questo caso devono essere sottoposti al voto dei lavoratori con apposito referendum. La consultazione è valida se hanno partecipato il 50% + 1 degli aventi diritto al voto</a:t>
            </a:r>
            <a:r>
              <a:rPr lang="it-IT" dirty="0" smtClean="0"/>
              <a:t>.</a:t>
            </a:r>
          </a:p>
          <a:p>
            <a:pPr marL="68580" indent="0" algn="just">
              <a:buNone/>
            </a:pPr>
            <a:r>
              <a:rPr lang="it-IT" dirty="0" smtClean="0"/>
              <a:t>Qualora non vengano garantiti i livelli di rappresentatività, i contratti di prossimità avranno l’efficacia di contratti di diritto comune, </a:t>
            </a:r>
            <a:r>
              <a:rPr lang="it-IT" i="1" dirty="0" smtClean="0"/>
              <a:t>ergo</a:t>
            </a:r>
            <a:r>
              <a:rPr lang="it-IT" dirty="0" smtClean="0"/>
              <a:t> non ad efficacia generale.</a:t>
            </a:r>
            <a:endParaRPr lang="it-IT" dirty="0" smtClean="0"/>
          </a:p>
          <a:p>
            <a:pPr algn="just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0198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836712"/>
            <a:ext cx="6777317" cy="499591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 smtClean="0"/>
              <a:t>MODALITA’ DI VERIFICA DELLA RAPPRESENTATIVITA’:</a:t>
            </a:r>
          </a:p>
          <a:p>
            <a:pPr marL="68580" indent="0" algn="just">
              <a:buNone/>
            </a:pPr>
            <a:r>
              <a:rPr lang="it-IT" dirty="0" smtClean="0"/>
              <a:t>I LAVORATORI ISCRITTI AL SINDACATO VENGONO INDIVIDUATI SULLA BASE DELLE DELEGHE SOTTOSCRITTE E IL DATORE DI LAVORO E’ OBBLIGATO A COMUNICARE MENSILENTE CON I FLUSSI CONTRIBUTIVI UNIEMENS ALL’INPS </a:t>
            </a:r>
            <a:r>
              <a:rPr lang="it-IT" sz="1800" dirty="0" smtClean="0"/>
              <a:t>(circolare Inps n.76 del 14/04/2015) </a:t>
            </a:r>
            <a:r>
              <a:rPr lang="it-IT" dirty="0" smtClean="0"/>
              <a:t>QUALI LAVORATORI SONO ISCRITTI E A QUALE SIGLA SINDACALE.</a:t>
            </a:r>
          </a:p>
          <a:p>
            <a:pPr marL="68580" indent="0" algn="just">
              <a:buNone/>
            </a:pPr>
            <a:r>
              <a:rPr lang="it-IT" dirty="0" smtClean="0"/>
              <a:t>L’INPS PROVVEDE POI A COMUNICARE AL CNEL TALI DATI IN MODO DA STABILIRE QUAL E’ IL LIVELLO DI RAPPRESENTATIVITA’ SU BASE NAZIONALE E LOCALE/TERRITORIALE.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4289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C.C.N.L.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/>
              <a:t>TRA LE FONTI DEL DIRITTO CHE POSIZIONE E’ RICONOSCIUTA AL CONTRATTO COLLETTIVO DI LAVORO?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57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NATURA DEL C.C.N.L.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ART. 1372 C.C. : </a:t>
            </a:r>
            <a:r>
              <a:rPr lang="it-IT" i="1" dirty="0" smtClean="0"/>
              <a:t>IL CONTRATTO HA FORZA DI LEGGE TRA LE PARTI (…)</a:t>
            </a:r>
          </a:p>
          <a:p>
            <a:pPr marL="68580" indent="0" algn="just">
              <a:buNone/>
            </a:pPr>
            <a:r>
              <a:rPr lang="it-IT" i="1" dirty="0" smtClean="0"/>
              <a:t>Ergo…….</a:t>
            </a:r>
            <a:endParaRPr lang="it-IT" dirty="0" smtClean="0"/>
          </a:p>
          <a:p>
            <a:pPr marL="68580" indent="0" algn="just">
              <a:buNone/>
            </a:pPr>
            <a:r>
              <a:rPr lang="it-IT" dirty="0" smtClean="0"/>
              <a:t>La stessa legge riconosce al contratto e tale è anche il CCNL la forza di vincolare giuridicamente le parti, grazie alla loro manifestazione di volontà, generando un rapporto obbligatorio fonte di responsabilità per le stesse.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709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EFFICACIA DEL C.C.N.L.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/>
          <a:lstStyle/>
          <a:p>
            <a:r>
              <a:rPr lang="it-IT" dirty="0" smtClean="0"/>
              <a:t>COME GIA’ ANTICIPATO IL CONTRATTO HA EFFETTO TRA LE PARTI CHE LO HANNO STIPULATO. </a:t>
            </a:r>
          </a:p>
          <a:p>
            <a:r>
              <a:rPr lang="it-IT" dirty="0" smtClean="0"/>
              <a:t>PERCHE’ ALLORA IL C.C.N.L. SI APPLICA ANCHE A COLORO CHE NON LO HANNO SIGLATO?</a:t>
            </a:r>
            <a:endParaRPr lang="it-IT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3059832" y="4583759"/>
            <a:ext cx="1368152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e 6"/>
          <p:cNvSpPr/>
          <p:nvPr/>
        </p:nvSpPr>
        <p:spPr>
          <a:xfrm>
            <a:off x="4644008" y="4437112"/>
            <a:ext cx="280831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ART. 39 COSTITUZIONE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205647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800200"/>
          </a:xfrm>
        </p:spPr>
        <p:txBody>
          <a:bodyPr>
            <a:noAutofit/>
          </a:bodyPr>
          <a:lstStyle/>
          <a:p>
            <a:r>
              <a:rPr lang="it-IT" sz="3600" dirty="0" smtClean="0"/>
              <a:t>RELAZIONE TRA LE DIVERSE FONTI DEL RAPPORTO DI LAVORO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492" y="2636912"/>
            <a:ext cx="7344932" cy="3195717"/>
          </a:xfrm>
        </p:spPr>
        <p:txBody>
          <a:bodyPr/>
          <a:lstStyle/>
          <a:p>
            <a:r>
              <a:rPr lang="it-IT" dirty="0" smtClean="0"/>
              <a:t>LA REGOLAMENTAZIONE DEL RAPPORTO DI LAVORO E’ IL FRUTTO DEL COMBINATO DISPOSTO TRA FONTI DIVERSE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331640" y="4174230"/>
            <a:ext cx="2160240" cy="1054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LEGGE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3980310" y="4174232"/>
            <a:ext cx="1671809" cy="1054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C.C.L. DI LIVELLO DIFFERENTE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6228184" y="4174230"/>
            <a:ext cx="1872208" cy="1054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CONTRATTO INDIVIDUALE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026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RAPPORTI TRA FONTI DI DIVERSA NATURA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2323652"/>
            <a:ext cx="7488832" cy="3508977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SALVO ESPRESSA DISPOSIZIONE DI LEGGE (</a:t>
            </a:r>
            <a:r>
              <a:rPr lang="it-IT" b="1" dirty="0" smtClean="0"/>
              <a:t>vedi i cd contratti di prossimità</a:t>
            </a:r>
            <a:r>
              <a:rPr lang="it-IT" dirty="0" smtClean="0"/>
              <a:t>)tra fonti di diversa natura</a:t>
            </a:r>
          </a:p>
          <a:p>
            <a:pPr marL="68580" indent="0">
              <a:buNone/>
            </a:pPr>
            <a:r>
              <a:rPr lang="it-IT" dirty="0" smtClean="0"/>
              <a:t>   </a:t>
            </a:r>
          </a:p>
          <a:p>
            <a:pPr marL="68580" indent="0">
              <a:buNone/>
            </a:pPr>
            <a:endParaRPr lang="it-IT" dirty="0"/>
          </a:p>
          <a:p>
            <a:pPr marL="68580" indent="0">
              <a:buNone/>
            </a:pPr>
            <a:endParaRPr lang="it-IT" dirty="0" smtClean="0"/>
          </a:p>
          <a:p>
            <a:pPr marL="68580" indent="0">
              <a:buNone/>
            </a:pPr>
            <a:endParaRPr lang="it-IT" sz="2200" dirty="0"/>
          </a:p>
          <a:p>
            <a:pPr marL="68580" indent="0">
              <a:buNone/>
            </a:pPr>
            <a:endParaRPr lang="it-IT" sz="2200" dirty="0" smtClean="0"/>
          </a:p>
          <a:p>
            <a:pPr marL="68580" indent="0" algn="just">
              <a:buNone/>
            </a:pPr>
            <a:r>
              <a:rPr lang="it-IT" sz="2200" b="1" dirty="0" smtClean="0"/>
              <a:t>la norma gerarchicamente inferiore può derogare all’altra solo se è migliorativa per il lavoratore (trattamento </a:t>
            </a:r>
            <a:r>
              <a:rPr lang="it-IT" sz="2200" b="1" i="1" dirty="0" smtClean="0"/>
              <a:t>in </a:t>
            </a:r>
            <a:r>
              <a:rPr lang="it-IT" sz="2200" b="1" i="1" dirty="0" err="1" smtClean="0"/>
              <a:t>melius</a:t>
            </a:r>
            <a:r>
              <a:rPr lang="it-IT" sz="2200" b="1" i="1" dirty="0" smtClean="0"/>
              <a:t>)</a:t>
            </a:r>
            <a:endParaRPr lang="it-IT" sz="2200" b="1" i="1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3419872" y="3046200"/>
            <a:ext cx="2845193" cy="221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2411760" y="3162672"/>
            <a:ext cx="6840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e 9"/>
          <p:cNvSpPr/>
          <p:nvPr/>
        </p:nvSpPr>
        <p:spPr>
          <a:xfrm>
            <a:off x="5868144" y="3162672"/>
            <a:ext cx="2592288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Legge e contratto collettivo</a:t>
            </a:r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611560" y="3748492"/>
            <a:ext cx="4968552" cy="945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Contratto collettivo e contratto individuale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267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403648" y="1340768"/>
            <a:ext cx="6552728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 smtClean="0"/>
              <a:t>MA QUALI SONO LE CONDIZIONI DI MIGLIOR FAVORE E SOPRATTUTTO COME SI FA AD INDIVIDUARLE?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534532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1340768"/>
            <a:ext cx="6777317" cy="4608512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TENUTO CONTO CHE RISPETTO AL MEDESIMO RAPPORTO DI LAVORO </a:t>
            </a:r>
          </a:p>
          <a:p>
            <a:pPr marL="68580" indent="0" algn="ctr">
              <a:buNone/>
            </a:pPr>
            <a:r>
              <a:rPr lang="it-I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COESITONO</a:t>
            </a:r>
          </a:p>
          <a:p>
            <a:pPr marL="68580" indent="0" algn="just">
              <a:buNone/>
            </a:pPr>
            <a:r>
              <a:rPr lang="it-IT" dirty="0" smtClean="0"/>
              <a:t>CONDIZIONI PEGGIORATIVE SU TALUNI ISTITUTI E MIGLIORATIVE SU ALTRI:</a:t>
            </a:r>
          </a:p>
          <a:p>
            <a:pPr marL="68580" indent="0" algn="ctr">
              <a:buNone/>
            </a:pPr>
            <a:r>
              <a:rPr lang="it-IT" b="1" dirty="0" smtClean="0"/>
              <a:t>GENERALMENTE IL CRITERIO UTILIZZATO PER INDIVIDUARE IL «TRATTAMENTO MIGLIORATIVO» E’ QUELLO DI CONFRONTARE LE SOLE CLAUSOLE CHE NEL LORO COMPLESSO REALIZZANO UNA STESSA FUNZIONE DI TUTELA, SE GARANTITA DALLA </a:t>
            </a:r>
            <a:r>
              <a:rPr lang="it-IT" b="1" i="1" dirty="0" smtClean="0"/>
              <a:t>INDEROGABILITA’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3040399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161</TotalTime>
  <Words>1124</Words>
  <Application>Microsoft Office PowerPoint</Application>
  <PresentationFormat>Presentazione su schermo (4:3)</PresentationFormat>
  <Paragraphs>122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Austin</vt:lpstr>
      <vt:lpstr>RELAZIONE TRA FONTI REGOLATRICI DEL RAPPORTO DI  LAVORO</vt:lpstr>
      <vt:lpstr>LE FONTI DELL’ORDINAMENTO GIURIDICO ITALIANO</vt:lpstr>
      <vt:lpstr>IL C.C.N.L.</vt:lpstr>
      <vt:lpstr>NATURA DEL C.C.N.L.</vt:lpstr>
      <vt:lpstr>EFFICACIA DEL C.C.N.L.</vt:lpstr>
      <vt:lpstr>RELAZIONE TRA LE DIVERSE FONTI DEL RAPPORTO DI LAVORO</vt:lpstr>
      <vt:lpstr>RAPPORTI TRA FONTI DI DIVERSA NATURA</vt:lpstr>
      <vt:lpstr>Presentazione standard di PowerPoint</vt:lpstr>
      <vt:lpstr>Presentazione standard di PowerPoint</vt:lpstr>
      <vt:lpstr>FONTI DI NATURA COLLETTIVA</vt:lpstr>
      <vt:lpstr>Presentazione standard di PowerPoint</vt:lpstr>
      <vt:lpstr>Presentazione standard di PowerPoint</vt:lpstr>
      <vt:lpstr>CRITERI PER DIRIMERE I CONFLITTI TRA VARI LIVELLI DI CONTRATTAZIONE COLLETTIVA</vt:lpstr>
      <vt:lpstr>DIRITTI QUESITI</vt:lpstr>
      <vt:lpstr>CONTRATTI DI PROSSIMITA’</vt:lpstr>
      <vt:lpstr>Presentazione standard di PowerPoint</vt:lpstr>
      <vt:lpstr>a) CONTRATTI DI PROSSIMITA’ APPLICABILI ALLA GENERALITA’ DELLE AZIENDE art. 8 DL 138/2011 conv. in L.148/2011</vt:lpstr>
      <vt:lpstr>Presentazione standard di PowerPoint</vt:lpstr>
      <vt:lpstr>Presentazione standard di PowerPoint</vt:lpstr>
      <vt:lpstr>b) APPLICABILI SOLO DALLE AZIENDE ISCRITTE A CONFINDUSTRIA E FIRMATARIE DEI VARI ACCORDI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RELAZIONE TRA FONTI REGOLATRICI DEL RAPPORTO DI  LAVORO</dc:title>
  <dc:creator>Chiara</dc:creator>
  <cp:lastModifiedBy>Chiara</cp:lastModifiedBy>
  <cp:revision>17</cp:revision>
  <dcterms:created xsi:type="dcterms:W3CDTF">2015-06-01T17:06:01Z</dcterms:created>
  <dcterms:modified xsi:type="dcterms:W3CDTF">2015-06-03T10:00:07Z</dcterms:modified>
</cp:coreProperties>
</file>