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av" ContentType="audio/wav"/>
  <Default Extension="bin" ContentType="application/vnd.openxmlformats-officedocument.oleObjec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42"/>
  </p:notesMasterIdLst>
  <p:sldIdLst>
    <p:sldId id="256" r:id="rId2"/>
    <p:sldId id="259" r:id="rId3"/>
    <p:sldId id="260" r:id="rId4"/>
    <p:sldId id="261" r:id="rId5"/>
    <p:sldId id="262" r:id="rId6"/>
    <p:sldId id="295" r:id="rId7"/>
    <p:sldId id="293" r:id="rId8"/>
    <p:sldId id="263" r:id="rId9"/>
    <p:sldId id="296" r:id="rId10"/>
    <p:sldId id="294" r:id="rId11"/>
    <p:sldId id="264" r:id="rId12"/>
    <p:sldId id="265" r:id="rId13"/>
    <p:sldId id="266" r:id="rId14"/>
    <p:sldId id="267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97" r:id="rId30"/>
    <p:sldId id="298" r:id="rId31"/>
    <p:sldId id="299" r:id="rId32"/>
    <p:sldId id="305" r:id="rId33"/>
    <p:sldId id="286" r:id="rId34"/>
    <p:sldId id="287" r:id="rId35"/>
    <p:sldId id="302" r:id="rId36"/>
    <p:sldId id="288" r:id="rId37"/>
    <p:sldId id="300" r:id="rId38"/>
    <p:sldId id="301" r:id="rId39"/>
    <p:sldId id="303" r:id="rId40"/>
    <p:sldId id="304" r:id="rId41"/>
  </p:sldIdLst>
  <p:sldSz cx="9144000" cy="6858000" type="screen4x3"/>
  <p:notesSz cx="6858000" cy="914400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600"/>
    <p:restoredTop sz="50000"/>
  </p:normalViewPr>
  <p:slideViewPr>
    <p:cSldViewPr>
      <p:cViewPr varScale="1">
        <p:scale>
          <a:sx n="43" d="100"/>
          <a:sy n="43" d="100"/>
        </p:scale>
        <p:origin x="1584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notesMaster" Target="notesMasters/notesMaster1.xml"/><Relationship Id="rId43" Type="http://schemas.openxmlformats.org/officeDocument/2006/relationships/presProps" Target="presProps.xml"/><Relationship Id="rId44" Type="http://schemas.openxmlformats.org/officeDocument/2006/relationships/viewProps" Target="viewProps.xml"/><Relationship Id="rId45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6D9ECC-015E-4A5E-92CA-D99F937BA65C}" type="datetimeFigureOut">
              <a:rPr lang="it-IT" smtClean="0"/>
              <a:pPr/>
              <a:t>24/03/16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345480-0639-417E-A11F-6CBBA4CB0010}" type="slidenum">
              <a:rPr lang="it-IT" smtClean="0"/>
              <a:pPr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595051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345480-0639-417E-A11F-6CBBA4CB0010}" type="slidenum">
              <a:rPr lang="it-IT" smtClean="0"/>
              <a:pPr/>
              <a:t>27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783865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12CF4-200E-4F55-8727-198C39412CEA}" type="slidenum">
              <a:rPr lang="it-IT" smtClean="0"/>
              <a:pPr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06704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592E7-97CA-4E45-9B94-E739258D2690}" type="slidenum">
              <a:rPr lang="it-IT" smtClean="0"/>
              <a:pPr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78365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E9005-7EA3-493D-916A-F7EDFF7D2783}" type="slidenum">
              <a:rPr lang="it-IT" smtClean="0"/>
              <a:pPr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47863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Titolo, diagramma o organigram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SmartArt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1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8CCD7F79-9B28-4F88-A5EA-40E6E6C10E23}" type="slidenum">
              <a:rPr lang="it-IT"/>
              <a:pPr/>
              <a:t>‹n.›</a:t>
            </a:fld>
            <a:endParaRPr lang="it-IT"/>
          </a:p>
        </p:txBody>
      </p:sp>
      <p:sp>
        <p:nvSpPr>
          <p:cNvPr id="6" name="Segnaposto data 5"/>
          <p:cNvSpPr>
            <a:spLocks noGrp="1"/>
          </p:cNvSpPr>
          <p:nvPr>
            <p:ph type="dt" sz="half" idx="1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95400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0D6CB-DC73-403B-8DB2-64A2883EAF09}" type="slidenum">
              <a:rPr lang="it-IT" smtClean="0"/>
              <a:pPr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18664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FA5AE-FEA6-4B59-AC10-6AD86AC862C6}" type="slidenum">
              <a:rPr lang="it-IT" smtClean="0"/>
              <a:pPr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57995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E9005-7EA3-493D-916A-F7EDFF7D2783}" type="slidenum">
              <a:rPr lang="it-IT" smtClean="0"/>
              <a:pPr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50895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C5A02-BB91-46CA-ACFC-295C1686F0A6}" type="slidenum">
              <a:rPr lang="it-IT" smtClean="0"/>
              <a:pPr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052667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5CB5B-96BD-434E-A787-4C0C1BEC75B0}" type="slidenum">
              <a:rPr lang="it-IT" smtClean="0"/>
              <a:pPr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724770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E9005-7EA3-493D-916A-F7EDFF7D2783}" type="slidenum">
              <a:rPr lang="it-IT" smtClean="0"/>
              <a:pPr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90773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103D3-C731-4A9C-B6DE-B97F9D2474BA}" type="slidenum">
              <a:rPr lang="it-IT" smtClean="0"/>
              <a:pPr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4849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526A3-F480-4E39-9E42-A929BEE7F59D}" type="slidenum">
              <a:rPr lang="it-IT" smtClean="0"/>
              <a:pPr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537575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AE9005-7EA3-493D-916A-F7EDFF7D2783}" type="slidenum">
              <a:rPr lang="it-IT" smtClean="0"/>
              <a:pPr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08323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3.w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4" Type="http://schemas.openxmlformats.org/officeDocument/2006/relationships/image" Target="../media/image4.wmf"/><Relationship Id="rId5" Type="http://schemas.openxmlformats.org/officeDocument/2006/relationships/image" Target="../media/image1.png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4" Type="http://schemas.openxmlformats.org/officeDocument/2006/relationships/oleObject" Target="../embeddings/oleObject3.bin"/><Relationship Id="rId5" Type="http://schemas.openxmlformats.org/officeDocument/2006/relationships/image" Target="../media/image5.w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audio" Target="../media/audio2.wav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audio" Target="../media/audio3.wav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6.pn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it-IT"/>
              <a:t>Il sistema pensionistico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Spesa pensionistica in % sul PIL</a:t>
            </a:r>
            <a:endParaRPr lang="it-IT" dirty="0"/>
          </a:p>
        </p:txBody>
      </p:sp>
      <p:pic>
        <p:nvPicPr>
          <p:cNvPr id="44034" name="Picture 2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481" r="13481"/>
          <a:stretch>
            <a:fillRect/>
          </a:stretch>
        </p:blipFill>
        <p:spPr bwMode="auto"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Segnaposto testo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it-IT" dirty="0" smtClean="0"/>
              <a:t>(ISTAT, 2012)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87332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Il sistema a capitalizzazione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1258888" y="1341438"/>
            <a:ext cx="7010400" cy="46799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it-IT" sz="2800"/>
              <a:t>Capitalizzazione dei contributi individuali.</a:t>
            </a:r>
          </a:p>
          <a:p>
            <a:pPr>
              <a:lnSpc>
                <a:spcPct val="90000"/>
              </a:lnSpc>
            </a:pPr>
            <a:r>
              <a:rPr lang="it-IT" sz="2800"/>
              <a:t>La prestazione è calcolata sulla base della rendita scaturente dal capitale accumulato.</a:t>
            </a:r>
          </a:p>
          <a:p>
            <a:pPr>
              <a:lnSpc>
                <a:spcPct val="90000"/>
              </a:lnSpc>
            </a:pPr>
            <a:r>
              <a:rPr lang="it-IT" sz="2800"/>
              <a:t>Elevata contribuzione, elevato periodo di contribuzione, bassa prestazione.</a:t>
            </a:r>
          </a:p>
          <a:p>
            <a:pPr>
              <a:lnSpc>
                <a:spcPct val="90000"/>
              </a:lnSpc>
            </a:pPr>
            <a:r>
              <a:rPr lang="it-IT" sz="2800"/>
              <a:t>Il sistema non è più a capitalizzazione da prima della guerra. La prestazione è stata calcolata (almeno parzialmente) sulla base delle contribuzioni fino al 1969.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Il sistema a ripartizione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827088" y="1557338"/>
            <a:ext cx="7772400" cy="46799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it-IT"/>
              <a:t>I contributi servono a pagare le prestazioni in essere.</a:t>
            </a:r>
          </a:p>
          <a:p>
            <a:pPr>
              <a:lnSpc>
                <a:spcPct val="90000"/>
              </a:lnSpc>
            </a:pPr>
            <a:r>
              <a:rPr lang="it-IT"/>
              <a:t>I primi ricevono le prestazioni senza pagare i contributi; gli ultimi pagano i contributi senza ricevere le prestazioni.</a:t>
            </a:r>
          </a:p>
          <a:p>
            <a:pPr>
              <a:lnSpc>
                <a:spcPct val="90000"/>
              </a:lnSpc>
            </a:pPr>
            <a:r>
              <a:rPr lang="it-IT"/>
              <a:t>Per essere in equilibrio il sistema deve avere un rapporto soggetti attivi/pensionati che varia a seconda dell’espansione economica (crescita del PIL)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I costi di gestione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1990725" y="2270125"/>
            <a:ext cx="6696075" cy="2852738"/>
          </a:xfrm>
        </p:spPr>
        <p:txBody>
          <a:bodyPr/>
          <a:lstStyle/>
          <a:p>
            <a:r>
              <a:rPr lang="it-IT"/>
              <a:t>La struttura di gestione</a:t>
            </a:r>
          </a:p>
          <a:p>
            <a:r>
              <a:rPr lang="it-IT"/>
              <a:t>Gli aspetti di solidarietà</a:t>
            </a:r>
          </a:p>
          <a:p>
            <a:r>
              <a:rPr lang="it-IT"/>
              <a:t>Il minimo pensionistico</a:t>
            </a:r>
          </a:p>
          <a:p>
            <a:r>
              <a:rPr lang="it-IT"/>
              <a:t>Le prestazioni non contributive</a:t>
            </a:r>
          </a:p>
          <a:p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Pluralità dei regimi pensionistici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1908175" y="2420938"/>
            <a:ext cx="6562725" cy="2189162"/>
          </a:xfrm>
        </p:spPr>
        <p:txBody>
          <a:bodyPr/>
          <a:lstStyle/>
          <a:p>
            <a:r>
              <a:rPr lang="it-IT"/>
              <a:t>Regimi generali</a:t>
            </a:r>
          </a:p>
          <a:p>
            <a:r>
              <a:rPr lang="it-IT"/>
              <a:t>Regimi speciali</a:t>
            </a:r>
          </a:p>
          <a:p>
            <a:r>
              <a:rPr lang="it-IT"/>
              <a:t>Regimi esonerativi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410" name="Objec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93130433"/>
              </p:ext>
            </p:extLst>
          </p:nvPr>
        </p:nvGraphicFramePr>
        <p:xfrm>
          <a:off x="989013" y="1822450"/>
          <a:ext cx="7754937" cy="3538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40" name="Organization Chart" r:id="rId3" imgW="7772400" imgH="3555720" progId="">
                  <p:embed followColorScheme="full"/>
                </p:oleObj>
              </mc:Choice>
              <mc:Fallback>
                <p:oleObj name="Organization Chart" r:id="rId3" imgW="7772400" imgH="3555720" progId="">
                  <p:embed followColorScheme="full"/>
                  <p:pic>
                    <p:nvPicPr>
                      <p:cNvPr id="0" name="Picture 14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9013" y="1822450"/>
                        <a:ext cx="7754937" cy="3538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1" name="WordArt 3"/>
          <p:cNvSpPr>
            <a:spLocks noChangeArrowheads="1" noChangeShapeType="1" noTextEdit="1"/>
          </p:cNvSpPr>
          <p:nvPr/>
        </p:nvSpPr>
        <p:spPr bwMode="auto">
          <a:xfrm>
            <a:off x="2171700" y="762000"/>
            <a:ext cx="6362700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t-IT" sz="3600" kern="1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 Black"/>
              </a:rPr>
              <a:t>I requisiti per la pensione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La pensione di anzianità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619125" y="1484785"/>
            <a:ext cx="8067675" cy="4395316"/>
          </a:xfrm>
        </p:spPr>
        <p:txBody>
          <a:bodyPr/>
          <a:lstStyle/>
          <a:p>
            <a:pPr marL="533400" indent="-533400"/>
            <a:r>
              <a:rPr lang="it-IT" sz="2800" dirty="0"/>
              <a:t>35 anni di assicurazione e contribuzione (1969)</a:t>
            </a:r>
          </a:p>
          <a:p>
            <a:pPr marL="533400" indent="-533400"/>
            <a:r>
              <a:rPr lang="it-IT" sz="2800" dirty="0"/>
              <a:t>35 anni + 57 anni di età (1992)</a:t>
            </a:r>
          </a:p>
          <a:p>
            <a:pPr marL="533400" indent="-533400"/>
            <a:r>
              <a:rPr lang="it-IT" sz="2800" dirty="0"/>
              <a:t>40 anni di contribuzione (1992/1995/2004)</a:t>
            </a:r>
          </a:p>
          <a:p>
            <a:pPr marL="533400" indent="-533400"/>
            <a:r>
              <a:rPr lang="it-IT" sz="2800" dirty="0"/>
              <a:t>35 anni + 61 anni di età </a:t>
            </a:r>
            <a:r>
              <a:rPr lang="it-IT" sz="2800" dirty="0" smtClean="0"/>
              <a:t>(dal 2008 con aumento progressivo)</a:t>
            </a:r>
          </a:p>
          <a:p>
            <a:pPr marL="533400" indent="-533400"/>
            <a:r>
              <a:rPr lang="it-IT" sz="2800" dirty="0" smtClean="0"/>
              <a:t>42 anni + 5 mesi (41+5 mesi) 2013; 2014 + 6 mesi</a:t>
            </a:r>
          </a:p>
          <a:p>
            <a:pPr marL="533400" indent="-533400"/>
            <a:r>
              <a:rPr lang="it-IT" sz="2800" dirty="0" smtClean="0"/>
              <a:t>Cessazione </a:t>
            </a:r>
            <a:r>
              <a:rPr lang="it-IT" sz="2800" dirty="0"/>
              <a:t>dal rapporto lavorativo.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 requisiti nel pubblico </a:t>
            </a:r>
            <a:br>
              <a:rPr lang="it-IT" dirty="0"/>
            </a:br>
            <a:r>
              <a:rPr lang="it-IT" dirty="0"/>
              <a:t>(ante riforma </a:t>
            </a:r>
            <a:r>
              <a:rPr lang="it-IT" dirty="0" smtClean="0"/>
              <a:t>1992)</a:t>
            </a:r>
            <a:endParaRPr lang="it-IT" dirty="0"/>
          </a:p>
        </p:txBody>
      </p:sp>
      <p:graphicFrame>
        <p:nvGraphicFramePr>
          <p:cNvPr id="19459" name="Object 3"/>
          <p:cNvGraphicFramePr>
            <a:graphicFrameLocks noGrp="1"/>
          </p:cNvGraphicFramePr>
          <p:nvPr>
            <p:ph type="dgm" idx="1"/>
          </p:nvPr>
        </p:nvGraphicFramePr>
        <p:xfrm>
          <a:off x="482600" y="2143125"/>
          <a:ext cx="7235825" cy="1935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89" name="Organigramma" r:id="rId3" imgW="7709647" imgH="2061882" progId="">
                  <p:embed followColorScheme="full"/>
                </p:oleObj>
              </mc:Choice>
              <mc:Fallback>
                <p:oleObj name="Organigramma" r:id="rId3" imgW="7709647" imgH="2061882" progId="">
                  <p:embed followColorScheme="full"/>
                  <p:pic>
                    <p:nvPicPr>
                      <p:cNvPr id="0" name="Picture 15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2600" y="2143125"/>
                        <a:ext cx="7235825" cy="1935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1066800" y="5105400"/>
            <a:ext cx="6858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FontTx/>
              <a:buBlip>
                <a:blip r:embed="rId5"/>
              </a:buBlip>
            </a:pPr>
            <a:r>
              <a:rPr lang="it-IT" sz="2400" dirty="0">
                <a:latin typeface="Arial Narrow" pitchFamily="34" charset="0"/>
              </a:rPr>
              <a:t>Cumulabilità con tutto (lavoro dipendente pubblico/privato,</a:t>
            </a:r>
          </a:p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it-IT" sz="2400" dirty="0">
                <a:latin typeface="Arial Narrow" pitchFamily="34" charset="0"/>
              </a:rPr>
              <a:t> lavoro autonomo)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1676400" y="457200"/>
            <a:ext cx="7315200" cy="1143000"/>
          </a:xfrm>
        </p:spPr>
        <p:txBody>
          <a:bodyPr/>
          <a:lstStyle/>
          <a:p>
            <a:r>
              <a:rPr lang="it-IT"/>
              <a:t>Il calcolo della pensione retributiva</a:t>
            </a:r>
          </a:p>
        </p:txBody>
      </p:sp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1143000" y="2200275"/>
            <a:ext cx="2987675" cy="1106488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it-IT" sz="2400">
                <a:latin typeface="Arial Narrow" pitchFamily="34" charset="0"/>
              </a:rPr>
              <a:t>Retribuzione media pensionabile delle ultime 260 settimane</a:t>
            </a:r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4800600" y="2362200"/>
            <a:ext cx="2057400" cy="777875"/>
          </a:xfrm>
          <a:prstGeom prst="rect">
            <a:avLst/>
          </a:prstGeom>
          <a:solidFill>
            <a:srgbClr val="FF660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it-IT" sz="2400">
                <a:latin typeface="Arial Narrow" pitchFamily="34" charset="0"/>
              </a:rPr>
              <a:t>Anni di contribuzione</a:t>
            </a:r>
          </a:p>
        </p:txBody>
      </p:sp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4267200" y="2514600"/>
            <a:ext cx="3810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it-IT" sz="2800" b="1">
                <a:latin typeface="Arial Narrow" pitchFamily="34" charset="0"/>
              </a:rPr>
              <a:t>X</a:t>
            </a:r>
          </a:p>
        </p:txBody>
      </p:sp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7011988" y="2514600"/>
            <a:ext cx="379412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it-IT" sz="2800" b="1">
                <a:latin typeface="Arial Narrow" pitchFamily="34" charset="0"/>
              </a:rPr>
              <a:t>X</a:t>
            </a:r>
          </a:p>
        </p:txBody>
      </p:sp>
      <p:sp>
        <p:nvSpPr>
          <p:cNvPr id="20487" name="Rectangle 7"/>
          <p:cNvSpPr>
            <a:spLocks noChangeArrowheads="1"/>
          </p:cNvSpPr>
          <p:nvPr/>
        </p:nvSpPr>
        <p:spPr bwMode="auto">
          <a:xfrm>
            <a:off x="7731125" y="2495550"/>
            <a:ext cx="650875" cy="558800"/>
          </a:xfrm>
          <a:prstGeom prst="rect">
            <a:avLst/>
          </a:prstGeom>
          <a:solidFill>
            <a:srgbClr val="00FF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it-IT" sz="2800" b="1">
                <a:latin typeface="Arial Narrow" pitchFamily="34" charset="0"/>
              </a:rPr>
              <a:t> </a:t>
            </a:r>
            <a:r>
              <a:rPr lang="it-IT" sz="3200" b="1">
                <a:latin typeface="Arial Narrow" pitchFamily="34" charset="0"/>
              </a:rPr>
              <a:t>2*</a:t>
            </a:r>
          </a:p>
        </p:txBody>
      </p:sp>
      <p:sp>
        <p:nvSpPr>
          <p:cNvPr id="20488" name="Line 8"/>
          <p:cNvSpPr>
            <a:spLocks noChangeShapeType="1"/>
          </p:cNvSpPr>
          <p:nvPr/>
        </p:nvSpPr>
        <p:spPr bwMode="auto">
          <a:xfrm>
            <a:off x="1295400" y="3733800"/>
            <a:ext cx="7391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0489" name="Rectangle 9"/>
          <p:cNvSpPr>
            <a:spLocks noChangeArrowheads="1"/>
          </p:cNvSpPr>
          <p:nvPr/>
        </p:nvSpPr>
        <p:spPr bwMode="auto">
          <a:xfrm>
            <a:off x="4211638" y="4235450"/>
            <a:ext cx="808037" cy="585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it-IT" sz="3600" b="1">
                <a:latin typeface="Arial Narrow" pitchFamily="34" charset="0"/>
              </a:rPr>
              <a:t>100</a:t>
            </a:r>
          </a:p>
        </p:txBody>
      </p:sp>
      <p:sp>
        <p:nvSpPr>
          <p:cNvPr id="20490" name="Text Box 10"/>
          <p:cNvSpPr txBox="1">
            <a:spLocks noChangeArrowheads="1"/>
          </p:cNvSpPr>
          <p:nvPr/>
        </p:nvSpPr>
        <p:spPr bwMode="auto">
          <a:xfrm>
            <a:off x="898525" y="5302250"/>
            <a:ext cx="45529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sz="3600">
                <a:latin typeface="Times New Roman" pitchFamily="18" charset="0"/>
              </a:rPr>
              <a:t>*aliquota di rendimento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Caratteristiche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1403350" y="1557338"/>
            <a:ext cx="6781800" cy="4679950"/>
          </a:xfrm>
        </p:spPr>
        <p:txBody>
          <a:bodyPr/>
          <a:lstStyle/>
          <a:p>
            <a:r>
              <a:rPr lang="it-IT"/>
              <a:t>Alto tasso di sostituzione (da 30% a 80%)</a:t>
            </a:r>
          </a:p>
          <a:p>
            <a:r>
              <a:rPr lang="it-IT"/>
              <a:t>Premio alle carriere più dinamiche</a:t>
            </a:r>
          </a:p>
          <a:p>
            <a:r>
              <a:rPr lang="it-IT"/>
              <a:t>Premio alle carriere con minori contributi (integrazione al minimo) </a:t>
            </a:r>
          </a:p>
          <a:p>
            <a:r>
              <a:rPr lang="it-IT"/>
              <a:t>Prestazione sganciata dal quantum di contribuzione</a:t>
            </a:r>
          </a:p>
          <a:p>
            <a:r>
              <a:rPr lang="it-IT"/>
              <a:t>Prestazione raccordata al 36 Cost.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Le origini della pensione per la vecchiaia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it-IT"/>
              <a:t>Le casse mutue di assicurazione</a:t>
            </a:r>
          </a:p>
          <a:p>
            <a:r>
              <a:rPr lang="it-IT"/>
              <a:t>La Cassa Nazionale per le Pensioni (l.350 del 1898)</a:t>
            </a:r>
          </a:p>
          <a:p>
            <a:r>
              <a:rPr lang="it-IT"/>
              <a:t>La diversità tra lavoro presso privati e il lavoro alle dipendenze dello Stato. Lo </a:t>
            </a:r>
            <a:r>
              <a:rPr lang="it-IT" i="1"/>
              <a:t>status </a:t>
            </a:r>
            <a:r>
              <a:rPr lang="it-IT"/>
              <a:t>dell’impiegato statale e la giubilazione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L’adeguatezza della prestazione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555750"/>
            <a:ext cx="8458200" cy="4465638"/>
          </a:xfrm>
        </p:spPr>
        <p:txBody>
          <a:bodyPr/>
          <a:lstStyle/>
          <a:p>
            <a:pPr marL="533400" indent="-533400">
              <a:lnSpc>
                <a:spcPct val="90000"/>
              </a:lnSpc>
              <a:buFontTx/>
              <a:buAutoNum type="arabicPeriod"/>
            </a:pPr>
            <a:r>
              <a:rPr lang="it-IT" sz="2800">
                <a:cs typeface="Times New Roman" pitchFamily="18" charset="0"/>
              </a:rPr>
              <a:t>Ogni </a:t>
            </a:r>
            <a:r>
              <a:rPr lang="it-IT" sz="2800" i="1">
                <a:cs typeface="Times New Roman" pitchFamily="18" charset="0"/>
              </a:rPr>
              <a:t>cittadino</a:t>
            </a:r>
            <a:r>
              <a:rPr lang="it-IT" sz="2800">
                <a:cs typeface="Times New Roman" pitchFamily="18" charset="0"/>
              </a:rPr>
              <a:t> inabile al lavoro e sprovvisto dei mezzi necessari per vivere </a:t>
            </a:r>
            <a:r>
              <a:rPr lang="it-IT" sz="2800" b="1">
                <a:cs typeface="Times New Roman" pitchFamily="18" charset="0"/>
              </a:rPr>
              <a:t>ha diritto al mantenimento e all'assistenza sociale.</a:t>
            </a:r>
          </a:p>
          <a:p>
            <a:pPr marL="533400" indent="-533400">
              <a:lnSpc>
                <a:spcPct val="90000"/>
              </a:lnSpc>
              <a:buFontTx/>
              <a:buAutoNum type="arabicPeriod"/>
            </a:pPr>
            <a:r>
              <a:rPr lang="it-IT" sz="2800">
                <a:cs typeface="Times New Roman" pitchFamily="18" charset="0"/>
              </a:rPr>
              <a:t>I </a:t>
            </a:r>
            <a:r>
              <a:rPr lang="it-IT" sz="2800" i="1">
                <a:cs typeface="Times New Roman" pitchFamily="18" charset="0"/>
              </a:rPr>
              <a:t>lavoratori</a:t>
            </a:r>
            <a:r>
              <a:rPr lang="it-IT" sz="2800">
                <a:cs typeface="Times New Roman" pitchFamily="18" charset="0"/>
              </a:rPr>
              <a:t> hanno diritto che siano preveduti ed assicurati </a:t>
            </a:r>
            <a:r>
              <a:rPr lang="it-IT" sz="2800" b="1">
                <a:cs typeface="Times New Roman" pitchFamily="18" charset="0"/>
              </a:rPr>
              <a:t>mezzi adeguati alle loro esigenze di vita</a:t>
            </a:r>
            <a:r>
              <a:rPr lang="it-IT" sz="2800">
                <a:cs typeface="Times New Roman" pitchFamily="18" charset="0"/>
              </a:rPr>
              <a:t> in caso di infortunio, malattia, invalidità e vecchiaia, disoccupazione involontaria.</a:t>
            </a:r>
          </a:p>
          <a:p>
            <a:pPr marL="533400" indent="-533400">
              <a:lnSpc>
                <a:spcPct val="90000"/>
              </a:lnSpc>
              <a:buFontTx/>
              <a:buAutoNum type="arabicPeriod"/>
            </a:pPr>
            <a:r>
              <a:rPr lang="it-IT" sz="2800">
                <a:cs typeface="Times New Roman" pitchFamily="18" charset="0"/>
              </a:rPr>
              <a:t>[…]</a:t>
            </a:r>
          </a:p>
          <a:p>
            <a:pPr marL="533400" indent="-533400">
              <a:lnSpc>
                <a:spcPct val="90000"/>
              </a:lnSpc>
              <a:buFontTx/>
              <a:buAutoNum type="arabicPeriod"/>
            </a:pPr>
            <a:r>
              <a:rPr lang="it-IT" sz="2800">
                <a:cs typeface="Times New Roman" pitchFamily="18" charset="0"/>
              </a:rPr>
              <a:t>[…]</a:t>
            </a:r>
          </a:p>
          <a:p>
            <a:pPr marL="533400" indent="-533400">
              <a:lnSpc>
                <a:spcPct val="90000"/>
              </a:lnSpc>
              <a:buFontTx/>
              <a:buAutoNum type="arabicPeriod"/>
            </a:pPr>
            <a:r>
              <a:rPr lang="it-IT" sz="2800">
                <a:cs typeface="Times New Roman" pitchFamily="18" charset="0"/>
              </a:rPr>
              <a:t>L'assistenza privata è libera.</a:t>
            </a:r>
            <a:endParaRPr lang="it-IT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260350"/>
            <a:ext cx="8229600" cy="1139825"/>
          </a:xfrm>
        </p:spPr>
        <p:txBody>
          <a:bodyPr/>
          <a:lstStyle/>
          <a:p>
            <a:r>
              <a:rPr lang="it-IT"/>
              <a:t>L’adeguatezza 2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755650" y="1412875"/>
            <a:ext cx="7772400" cy="424815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it-IT" sz="2400">
                <a:cs typeface="Times New Roman" pitchFamily="18" charset="0"/>
              </a:rPr>
              <a:t>Il lavoratore ha diritto ad una retribuzione proporzionata alla quantità e qualità del suo lavoro e in ogni caso sufficiente ad assicurare a sé e alla famiglia un'esistenza libera e dignitosa […].</a:t>
            </a:r>
            <a:br>
              <a:rPr lang="it-IT" sz="2400">
                <a:cs typeface="Times New Roman" pitchFamily="18" charset="0"/>
              </a:rPr>
            </a:br>
            <a:endParaRPr lang="it-IT" sz="2400"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it-IT" sz="2400">
                <a:cs typeface="Times New Roman" pitchFamily="18" charset="0"/>
              </a:rPr>
              <a:t>[…] È compito della Repubblica rimuovere gli ostacoli di ordine economico e sociale, che, limitando di fatto la libertà e la uguaglianza dei cittadini, impediscono il pieno sviluppo della persona umana e l'effettiva partecipazione di tutti i lavoratori all'organizzazione politica, economica e sociale del Paese. </a:t>
            </a:r>
            <a:br>
              <a:rPr lang="it-IT" sz="2400">
                <a:cs typeface="Times New Roman" pitchFamily="18" charset="0"/>
              </a:rPr>
            </a:br>
            <a:r>
              <a:rPr lang="it-IT" sz="2800">
                <a:cs typeface="Times New Roman" pitchFamily="18" charset="0"/>
              </a:rPr>
              <a:t/>
            </a:r>
            <a:br>
              <a:rPr lang="it-IT" sz="2800">
                <a:cs typeface="Times New Roman" pitchFamily="18" charset="0"/>
              </a:rPr>
            </a:br>
            <a:endParaRPr lang="it-IT" sz="2800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La riforma Amato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3711575" cy="45307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it-IT" sz="2600"/>
              <a:t>Innalzamento dei requisiti minimi contributivi</a:t>
            </a:r>
          </a:p>
          <a:p>
            <a:pPr>
              <a:lnSpc>
                <a:spcPct val="90000"/>
              </a:lnSpc>
            </a:pPr>
            <a:r>
              <a:rPr lang="it-IT" sz="2600"/>
              <a:t>Innalzamento dell’età pensionabile minima</a:t>
            </a:r>
          </a:p>
          <a:p>
            <a:pPr>
              <a:lnSpc>
                <a:spcPct val="90000"/>
              </a:lnSpc>
            </a:pPr>
            <a:r>
              <a:rPr lang="it-IT" sz="2600"/>
              <a:t>Allungamento del periodo di riferimento per il calcolo della prestazione (10 anni… tutta la vita lavorativa)</a:t>
            </a:r>
          </a:p>
        </p:txBody>
      </p:sp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4953000" y="1916113"/>
            <a:ext cx="3886200" cy="4060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FontTx/>
              <a:buBlip>
                <a:blip r:embed="rId2"/>
              </a:buBlip>
            </a:pPr>
            <a:r>
              <a:rPr lang="it-IT" sz="2600"/>
              <a:t>Impossibilità di ottenere la prestazione</a:t>
            </a:r>
          </a:p>
          <a:p>
            <a:pPr>
              <a:lnSpc>
                <a:spcPct val="90000"/>
              </a:lnSpc>
              <a:spcBef>
                <a:spcPct val="50000"/>
              </a:spcBef>
              <a:buFontTx/>
              <a:buBlip>
                <a:blip r:embed="rId2"/>
              </a:buBlip>
            </a:pPr>
            <a:r>
              <a:rPr lang="it-IT" sz="2600"/>
              <a:t>Riduzione del tempo di erogazione delle prestazioni/aumento del tempo di pagamento dei contributi</a:t>
            </a:r>
          </a:p>
          <a:p>
            <a:pPr>
              <a:lnSpc>
                <a:spcPct val="90000"/>
              </a:lnSpc>
              <a:spcBef>
                <a:spcPct val="50000"/>
              </a:spcBef>
              <a:buFontTx/>
              <a:buBlip>
                <a:blip r:embed="rId2"/>
              </a:buBlip>
            </a:pPr>
            <a:r>
              <a:rPr lang="it-IT" sz="2600"/>
              <a:t>Riduzione dell’ammontare della prestazione</a:t>
            </a:r>
          </a:p>
        </p:txBody>
      </p:sp>
      <p:sp>
        <p:nvSpPr>
          <p:cNvPr id="24581" name="Line 5"/>
          <p:cNvSpPr>
            <a:spLocks noChangeShapeType="1"/>
          </p:cNvSpPr>
          <p:nvPr/>
        </p:nvSpPr>
        <p:spPr bwMode="auto">
          <a:xfrm>
            <a:off x="3429000" y="2590800"/>
            <a:ext cx="990600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4582" name="Line 6"/>
          <p:cNvSpPr>
            <a:spLocks noChangeShapeType="1"/>
          </p:cNvSpPr>
          <p:nvPr/>
        </p:nvSpPr>
        <p:spPr bwMode="auto">
          <a:xfrm>
            <a:off x="3429000" y="2420938"/>
            <a:ext cx="990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4583" name="Line 7"/>
          <p:cNvSpPr>
            <a:spLocks noChangeShapeType="1"/>
          </p:cNvSpPr>
          <p:nvPr/>
        </p:nvSpPr>
        <p:spPr bwMode="auto">
          <a:xfrm>
            <a:off x="3962400" y="3581400"/>
            <a:ext cx="8382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4584" name="Line 8"/>
          <p:cNvSpPr>
            <a:spLocks noChangeShapeType="1"/>
          </p:cNvSpPr>
          <p:nvPr/>
        </p:nvSpPr>
        <p:spPr bwMode="auto">
          <a:xfrm>
            <a:off x="3581400" y="5181600"/>
            <a:ext cx="990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La riforma Amato 2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1676400" y="2133600"/>
            <a:ext cx="7086600" cy="3810000"/>
          </a:xfrm>
        </p:spPr>
        <p:txBody>
          <a:bodyPr/>
          <a:lstStyle/>
          <a:p>
            <a:r>
              <a:rPr lang="it-IT"/>
              <a:t>Blocco delle pensioni di anzianità</a:t>
            </a:r>
          </a:p>
          <a:p>
            <a:r>
              <a:rPr lang="it-IT"/>
              <a:t>Inserimento dell’età nelle pensioni di anzianità</a:t>
            </a:r>
          </a:p>
          <a:p>
            <a:r>
              <a:rPr lang="it-IT"/>
              <a:t>Finestre per ottenere la prestazione</a:t>
            </a:r>
          </a:p>
          <a:p>
            <a:r>
              <a:rPr lang="it-IT"/>
              <a:t>Applicabilità ai soggetti con meno di 15 anni di anzianità contributiva e periodo transitorio</a:t>
            </a:r>
          </a:p>
          <a:p>
            <a:pPr>
              <a:buFont typeface="Wingdings" pitchFamily="2" charset="2"/>
              <a:buNone/>
            </a:pPr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La riforma Dini/Treu</a:t>
            </a:r>
          </a:p>
        </p:txBody>
      </p:sp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971550" y="1730375"/>
            <a:ext cx="7416800" cy="4362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914400" indent="-4572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371600" indent="-4572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828800" indent="-4572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286000" indent="-4572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20000"/>
              </a:spcBef>
              <a:buFontTx/>
              <a:buBlip>
                <a:blip r:embed="rId2"/>
              </a:buBlip>
            </a:pPr>
            <a:r>
              <a:rPr lang="it-IT" sz="2800">
                <a:latin typeface="Comic Sans MS" pitchFamily="66" charset="0"/>
              </a:rPr>
              <a:t>Il contesto: necessità di riforma strutturale.</a:t>
            </a:r>
          </a:p>
          <a:p>
            <a:pPr>
              <a:lnSpc>
                <a:spcPct val="90000"/>
              </a:lnSpc>
              <a:spcBef>
                <a:spcPct val="20000"/>
              </a:spcBef>
              <a:buFontTx/>
              <a:buBlip>
                <a:blip r:embed="rId2"/>
              </a:buBlip>
            </a:pPr>
            <a:r>
              <a:rPr lang="it-IT" sz="2800">
                <a:latin typeface="Comic Sans MS" pitchFamily="66" charset="0"/>
              </a:rPr>
              <a:t>Obiettivi: </a:t>
            </a:r>
          </a:p>
          <a:p>
            <a:pPr lvl="1">
              <a:lnSpc>
                <a:spcPct val="90000"/>
              </a:lnSpc>
              <a:spcBef>
                <a:spcPct val="20000"/>
              </a:spcBef>
              <a:buFontTx/>
              <a:buAutoNum type="arabicPeriod"/>
            </a:pPr>
            <a:r>
              <a:rPr lang="it-IT" sz="2800">
                <a:latin typeface="Comic Sans MS" pitchFamily="66" charset="0"/>
              </a:rPr>
              <a:t>Equilibrio della spesa</a:t>
            </a:r>
          </a:p>
          <a:p>
            <a:pPr lvl="1">
              <a:lnSpc>
                <a:spcPct val="90000"/>
              </a:lnSpc>
              <a:spcBef>
                <a:spcPct val="20000"/>
              </a:spcBef>
              <a:buFontTx/>
              <a:buAutoNum type="arabicPeriod"/>
            </a:pPr>
            <a:r>
              <a:rPr lang="it-IT" sz="2800">
                <a:latin typeface="Comic Sans MS" pitchFamily="66" charset="0"/>
              </a:rPr>
              <a:t>Omogeneizzazione dei trattamenti</a:t>
            </a:r>
          </a:p>
          <a:p>
            <a:pPr lvl="1">
              <a:lnSpc>
                <a:spcPct val="90000"/>
              </a:lnSpc>
              <a:spcBef>
                <a:spcPct val="20000"/>
              </a:spcBef>
              <a:buFontTx/>
              <a:buAutoNum type="arabicPeriod"/>
            </a:pPr>
            <a:r>
              <a:rPr lang="it-IT" sz="2800">
                <a:latin typeface="Comic Sans MS" pitchFamily="66" charset="0"/>
              </a:rPr>
              <a:t>Equità nel rapporto versamento contributi/ ammontare delle prestazioni</a:t>
            </a:r>
          </a:p>
          <a:p>
            <a:pPr lvl="1">
              <a:lnSpc>
                <a:spcPct val="90000"/>
              </a:lnSpc>
              <a:spcBef>
                <a:spcPct val="20000"/>
              </a:spcBef>
              <a:buFontTx/>
              <a:buAutoNum type="arabicPeriod"/>
            </a:pPr>
            <a:r>
              <a:rPr lang="it-IT" sz="2800">
                <a:latin typeface="Comic Sans MS" pitchFamily="66" charset="0"/>
              </a:rPr>
              <a:t>Allargamento della platea dei soggetti protetti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650" name="Object 2"/>
          <p:cNvGraphicFramePr>
            <a:graphicFrameLocks/>
          </p:cNvGraphicFramePr>
          <p:nvPr/>
        </p:nvGraphicFramePr>
        <p:xfrm>
          <a:off x="304800" y="2235200"/>
          <a:ext cx="3644900" cy="3421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80" name="ClipArt" r:id="rId4" imgW="3661682" imgH="3437164" progId="">
                  <p:embed/>
                </p:oleObj>
              </mc:Choice>
              <mc:Fallback>
                <p:oleObj name="ClipArt" r:id="rId4" imgW="3661682" imgH="3437164" progId="">
                  <p:embed/>
                  <p:pic>
                    <p:nvPicPr>
                      <p:cNvPr id="0" name="Picture 14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2235200"/>
                        <a:ext cx="3644900" cy="3421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51" name="Rectangle 3"/>
          <p:cNvSpPr>
            <a:spLocks noGrp="1" noChangeArrowheads="1"/>
          </p:cNvSpPr>
          <p:nvPr>
            <p:ph type="title"/>
          </p:nvPr>
        </p:nvSpPr>
        <p:spPr>
          <a:xfrm>
            <a:off x="2312988" y="277813"/>
            <a:ext cx="5716587" cy="1139825"/>
          </a:xfrm>
          <a:noFill/>
          <a:ln/>
        </p:spPr>
        <p:txBody>
          <a:bodyPr lIns="92075" tIns="46038" rIns="92075" bIns="46038" anchorCtr="0"/>
          <a:lstStyle/>
          <a:p>
            <a:pPr defTabSz="762000"/>
            <a:r>
              <a:rPr lang="it-IT" sz="3400">
                <a:solidFill>
                  <a:srgbClr val="3366CC"/>
                </a:solidFill>
              </a:rPr>
              <a:t>Pensione di vecchiaia 	</a:t>
            </a:r>
            <a:br>
              <a:rPr lang="it-IT" sz="3400">
                <a:solidFill>
                  <a:srgbClr val="3366CC"/>
                </a:solidFill>
              </a:rPr>
            </a:br>
            <a:r>
              <a:rPr lang="it-IT" sz="3400">
                <a:solidFill>
                  <a:srgbClr val="3366CC"/>
                </a:solidFill>
              </a:rPr>
              <a:t> </a:t>
            </a:r>
            <a:r>
              <a:rPr lang="it-IT" sz="2500">
                <a:solidFill>
                  <a:srgbClr val="FFFF66"/>
                </a:solidFill>
              </a:rPr>
              <a:t>(l.335/1995)  </a:t>
            </a:r>
            <a:r>
              <a:rPr lang="it-IT" sz="2100" i="1">
                <a:solidFill>
                  <a:srgbClr val="FFFF66"/>
                </a:solidFill>
                <a:latin typeface="Brush Script MT" pitchFamily="66" charset="0"/>
              </a:rPr>
              <a:t>soggetti protetti</a:t>
            </a:r>
          </a:p>
        </p:txBody>
      </p:sp>
      <p:sp>
        <p:nvSpPr>
          <p:cNvPr id="27652" name="Rectangle 4"/>
          <p:cNvSpPr>
            <a:spLocks noGrp="1" noChangeArrowheads="1"/>
          </p:cNvSpPr>
          <p:nvPr>
            <p:ph idx="1"/>
          </p:nvPr>
        </p:nvSpPr>
        <p:spPr>
          <a:xfrm>
            <a:off x="3886200" y="2438400"/>
            <a:ext cx="5181600" cy="3733800"/>
          </a:xfrm>
          <a:noFill/>
          <a:ln/>
        </p:spPr>
        <p:txBody>
          <a:bodyPr lIns="92075" tIns="46038" rIns="92075" bIns="46038"/>
          <a:lstStyle/>
          <a:p>
            <a:pPr defTabSz="762000"/>
            <a:r>
              <a:rPr lang="it-IT" sz="2800">
                <a:solidFill>
                  <a:srgbClr val="FF0000"/>
                </a:solidFill>
              </a:rPr>
              <a:t>lavoratori subordinati del settore pubblico e privato</a:t>
            </a:r>
          </a:p>
          <a:p>
            <a:pPr defTabSz="762000"/>
            <a:r>
              <a:rPr lang="it-IT" sz="2800">
                <a:solidFill>
                  <a:srgbClr val="FF0000"/>
                </a:solidFill>
              </a:rPr>
              <a:t>lavoratori autonomi</a:t>
            </a:r>
          </a:p>
          <a:p>
            <a:pPr defTabSz="762000"/>
            <a:r>
              <a:rPr lang="it-IT" sz="2800">
                <a:solidFill>
                  <a:srgbClr val="FF0000"/>
                </a:solidFill>
              </a:rPr>
              <a:t>titolari di rapporti di collaborazione coordinata e continuativa</a:t>
            </a:r>
          </a:p>
          <a:p>
            <a:pPr defTabSz="762000"/>
            <a:r>
              <a:rPr lang="it-IT" sz="2800">
                <a:solidFill>
                  <a:srgbClr val="FF0000"/>
                </a:solidFill>
              </a:rPr>
              <a:t>Associati in partecipazione (dal 2004)</a:t>
            </a:r>
            <a:endParaRPr lang="it-IT" sz="2800">
              <a:solidFill>
                <a:srgbClr val="FF993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7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276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276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276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276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 autoUpdateAnimBg="0"/>
      <p:bldP spid="27652" grpId="0" build="p" autoUpdateAnimBg="0" advAuto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2946400" y="277813"/>
            <a:ext cx="5153025" cy="1139825"/>
          </a:xfrm>
          <a:noFill/>
          <a:ln/>
        </p:spPr>
        <p:txBody>
          <a:bodyPr lIns="92075" tIns="46038" rIns="92075" bIns="46038" anchorCtr="0"/>
          <a:lstStyle/>
          <a:p>
            <a:pPr defTabSz="762000"/>
            <a:r>
              <a:rPr lang="it-IT" sz="3400">
                <a:solidFill>
                  <a:srgbClr val="3366CC"/>
                </a:solidFill>
              </a:rPr>
              <a:t>Pensione di vecchiaia 	</a:t>
            </a:r>
            <a:br>
              <a:rPr lang="it-IT" sz="3400">
                <a:solidFill>
                  <a:srgbClr val="3366CC"/>
                </a:solidFill>
              </a:rPr>
            </a:br>
            <a:r>
              <a:rPr lang="it-IT" sz="3400">
                <a:solidFill>
                  <a:srgbClr val="3366CC"/>
                </a:solidFill>
              </a:rPr>
              <a:t> </a:t>
            </a:r>
            <a:r>
              <a:rPr lang="it-IT" sz="2500">
                <a:solidFill>
                  <a:srgbClr val="FFFF66"/>
                </a:solidFill>
              </a:rPr>
              <a:t>(l.335/1995)  </a:t>
            </a:r>
            <a:r>
              <a:rPr lang="it-IT" sz="2100" i="1">
                <a:solidFill>
                  <a:srgbClr val="FFFF66"/>
                </a:solidFill>
                <a:latin typeface="Brush Script MT" pitchFamily="66" charset="0"/>
              </a:rPr>
              <a:t>evento protetto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1905000" y="2209800"/>
            <a:ext cx="6781800" cy="3433763"/>
          </a:xfrm>
          <a:noFill/>
          <a:ln/>
        </p:spPr>
        <p:txBody>
          <a:bodyPr lIns="92075" tIns="46038" rIns="92075" bIns="46038"/>
          <a:lstStyle/>
          <a:p>
            <a:pPr defTabSz="762000">
              <a:lnSpc>
                <a:spcPct val="90000"/>
              </a:lnSpc>
              <a:buFont typeface="Wingdings" pitchFamily="2" charset="2"/>
              <a:buNone/>
            </a:pPr>
            <a:r>
              <a:rPr lang="it-IT" sz="2400" u="sng" dirty="0"/>
              <a:t>Requisiti per percepire la pensione di  vecchiaia</a:t>
            </a:r>
          </a:p>
          <a:p>
            <a:pPr defTabSz="762000">
              <a:lnSpc>
                <a:spcPct val="90000"/>
              </a:lnSpc>
              <a:buFont typeface="Wingdings" pitchFamily="2" charset="2"/>
              <a:buNone/>
            </a:pPr>
            <a:endParaRPr lang="it-IT" sz="2000" dirty="0"/>
          </a:p>
          <a:p>
            <a:pPr defTabSz="762000">
              <a:lnSpc>
                <a:spcPct val="90000"/>
              </a:lnSpc>
            </a:pPr>
            <a:r>
              <a:rPr lang="it-IT" sz="2400" dirty="0">
                <a:latin typeface="Arial" pitchFamily="34" charset="0"/>
              </a:rPr>
              <a:t>età pensionabile (57-65</a:t>
            </a:r>
            <a:r>
              <a:rPr lang="it-IT" sz="2400" dirty="0" smtClean="0">
                <a:latin typeface="Arial" pitchFamily="34" charset="0"/>
              </a:rPr>
              <a:t>) 66 e oltre</a:t>
            </a:r>
            <a:endParaRPr lang="it-IT" sz="2400" dirty="0">
              <a:latin typeface="Arial" pitchFamily="34" charset="0"/>
            </a:endParaRPr>
          </a:p>
          <a:p>
            <a:pPr defTabSz="762000">
              <a:lnSpc>
                <a:spcPct val="80000"/>
              </a:lnSpc>
            </a:pPr>
            <a:r>
              <a:rPr lang="it-IT" sz="2400" dirty="0" smtClean="0">
                <a:latin typeface="Arial" pitchFamily="34" charset="0"/>
              </a:rPr>
              <a:t>20 (5) </a:t>
            </a:r>
            <a:r>
              <a:rPr lang="it-IT" sz="2400" dirty="0">
                <a:latin typeface="Arial" pitchFamily="34" charset="0"/>
              </a:rPr>
              <a:t>anni di anzianità contributiva e assicurativa</a:t>
            </a:r>
          </a:p>
          <a:p>
            <a:pPr defTabSz="762000">
              <a:lnSpc>
                <a:spcPct val="80000"/>
              </a:lnSpc>
            </a:pPr>
            <a:r>
              <a:rPr lang="it-IT" sz="2400" dirty="0">
                <a:latin typeface="Arial" pitchFamily="34" charset="0"/>
              </a:rPr>
              <a:t>calcolo della prestazione pari ad almeno </a:t>
            </a:r>
            <a:r>
              <a:rPr lang="it-IT" sz="2400" dirty="0" smtClean="0">
                <a:latin typeface="Arial" pitchFamily="34" charset="0"/>
              </a:rPr>
              <a:t>(1,2) 1,5 volte </a:t>
            </a:r>
            <a:r>
              <a:rPr lang="it-IT" sz="2400" dirty="0">
                <a:latin typeface="Arial" pitchFamily="34" charset="0"/>
              </a:rPr>
              <a:t>l’assegno sociale</a:t>
            </a:r>
          </a:p>
          <a:p>
            <a:pPr defTabSz="762000">
              <a:lnSpc>
                <a:spcPct val="80000"/>
              </a:lnSpc>
            </a:pPr>
            <a:r>
              <a:rPr lang="it-IT" sz="2400" i="1" dirty="0">
                <a:latin typeface="Arial" pitchFamily="34" charset="0"/>
              </a:rPr>
              <a:t>oppure </a:t>
            </a:r>
            <a:r>
              <a:rPr lang="it-IT" sz="2400" dirty="0">
                <a:latin typeface="Arial" pitchFamily="34" charset="0"/>
              </a:rPr>
              <a:t> </a:t>
            </a:r>
            <a:r>
              <a:rPr lang="it-IT" sz="2400" dirty="0" smtClean="0">
                <a:latin typeface="Arial" pitchFamily="34" charset="0"/>
              </a:rPr>
              <a:t>42 </a:t>
            </a:r>
            <a:r>
              <a:rPr lang="it-IT" sz="2400" dirty="0">
                <a:latin typeface="Arial" pitchFamily="34" charset="0"/>
              </a:rPr>
              <a:t>anni di anzianità contributiva ed assicurativa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Jungle - Riduzione a icon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Jungle - Riduzione a icon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Jungle - Riduzione a icon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Jungle - Riduzione a icon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9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Jungle - Riduzione a icon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 autoUpdateAnimBg="0"/>
      <p:bldP spid="28675" grpId="0" build="p" autoUpdateAnimBg="0" advAuto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3744913" y="533400"/>
            <a:ext cx="4941887" cy="1143000"/>
          </a:xfrm>
          <a:noFill/>
          <a:ln/>
        </p:spPr>
        <p:txBody>
          <a:bodyPr lIns="92075" tIns="46038" rIns="92075" bIns="46038" anchorCtr="0"/>
          <a:lstStyle/>
          <a:p>
            <a:pPr defTabSz="762000"/>
            <a:r>
              <a:rPr lang="it-IT" sz="3400">
                <a:solidFill>
                  <a:srgbClr val="3366CC"/>
                </a:solidFill>
              </a:rPr>
              <a:t>Pensione di vecchiaia </a:t>
            </a:r>
            <a:br>
              <a:rPr lang="it-IT" sz="3400">
                <a:solidFill>
                  <a:srgbClr val="3366CC"/>
                </a:solidFill>
              </a:rPr>
            </a:br>
            <a:r>
              <a:rPr lang="it-IT" sz="3400">
                <a:solidFill>
                  <a:srgbClr val="3366CC"/>
                </a:solidFill>
              </a:rPr>
              <a:t> </a:t>
            </a:r>
            <a:r>
              <a:rPr lang="it-IT" sz="2500">
                <a:solidFill>
                  <a:srgbClr val="FFFF66"/>
                </a:solidFill>
              </a:rPr>
              <a:t>(l.335/1995)  </a:t>
            </a:r>
            <a:r>
              <a:rPr lang="it-IT" sz="2100" i="1">
                <a:solidFill>
                  <a:srgbClr val="FFFF66"/>
                </a:solidFill>
                <a:latin typeface="Brush Script MT" pitchFamily="66" charset="0"/>
              </a:rPr>
              <a:t>la prestazione (A)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1143000" y="1981200"/>
            <a:ext cx="7772400" cy="4400128"/>
          </a:xfrm>
          <a:noFill/>
          <a:ln/>
        </p:spPr>
        <p:txBody>
          <a:bodyPr lIns="92075" tIns="46038" rIns="92075" bIns="46038"/>
          <a:lstStyle/>
          <a:p>
            <a:pPr defTabSz="762000"/>
            <a:r>
              <a:rPr lang="it-IT" sz="2800" dirty="0"/>
              <a:t>calcolo del montante individuale</a:t>
            </a:r>
            <a:r>
              <a:rPr lang="it-IT" sz="2400" dirty="0"/>
              <a:t>:</a:t>
            </a:r>
          </a:p>
          <a:p>
            <a:pPr defTabSz="762000">
              <a:buFont typeface="Wingdings" pitchFamily="2" charset="2"/>
              <a:buNone/>
            </a:pPr>
            <a:r>
              <a:rPr lang="it-IT" sz="2400" dirty="0"/>
              <a:t>accantonamento </a:t>
            </a:r>
            <a:r>
              <a:rPr lang="it-IT" sz="2400" i="1" dirty="0"/>
              <a:t>figurativo</a:t>
            </a:r>
            <a:r>
              <a:rPr lang="it-IT" sz="2400" dirty="0"/>
              <a:t> dei contributi versati</a:t>
            </a:r>
          </a:p>
          <a:p>
            <a:pPr defTabSz="762000">
              <a:lnSpc>
                <a:spcPct val="80000"/>
              </a:lnSpc>
              <a:buFont typeface="Wingdings" pitchFamily="2" charset="2"/>
              <a:buNone/>
            </a:pPr>
            <a:r>
              <a:rPr lang="it-IT" sz="2400" dirty="0"/>
              <a:t>	1. lavoratori subordinati	 	33%*</a:t>
            </a:r>
          </a:p>
          <a:p>
            <a:pPr defTabSz="762000">
              <a:lnSpc>
                <a:spcPct val="80000"/>
              </a:lnSpc>
              <a:buFont typeface="Wingdings" pitchFamily="2" charset="2"/>
              <a:buNone/>
            </a:pPr>
            <a:r>
              <a:rPr lang="it-IT" sz="2400" dirty="0"/>
              <a:t>	2. lavoratori autonomi	 	20</a:t>
            </a:r>
            <a:r>
              <a:rPr lang="it-IT" sz="2400" dirty="0" smtClean="0"/>
              <a:t>%* (al 24% nel 2018)</a:t>
            </a:r>
            <a:endParaRPr lang="it-IT" sz="2400" dirty="0"/>
          </a:p>
          <a:p>
            <a:pPr defTabSz="762000">
              <a:lnSpc>
                <a:spcPct val="80000"/>
              </a:lnSpc>
              <a:buFont typeface="Wingdings" pitchFamily="2" charset="2"/>
              <a:buNone/>
            </a:pPr>
            <a:r>
              <a:rPr lang="it-IT" sz="2400" dirty="0"/>
              <a:t>	3. coordinati e continuativi</a:t>
            </a:r>
          </a:p>
          <a:p>
            <a:pPr defTabSz="762000">
              <a:lnSpc>
                <a:spcPct val="80000"/>
              </a:lnSpc>
              <a:buFont typeface="Wingdings" pitchFamily="2" charset="2"/>
              <a:buNone/>
            </a:pPr>
            <a:r>
              <a:rPr lang="it-IT" sz="2400" dirty="0"/>
              <a:t>		a. iscritti ad altre gestioni 	</a:t>
            </a:r>
            <a:r>
              <a:rPr lang="it-IT" sz="2400" dirty="0" smtClean="0"/>
              <a:t>(10%) 19% 2013</a:t>
            </a:r>
            <a:endParaRPr lang="it-IT" sz="2400" dirty="0"/>
          </a:p>
          <a:p>
            <a:pPr defTabSz="762000">
              <a:lnSpc>
                <a:spcPct val="80000"/>
              </a:lnSpc>
              <a:buFont typeface="Wingdings" pitchFamily="2" charset="2"/>
              <a:buNone/>
            </a:pPr>
            <a:r>
              <a:rPr lang="it-IT" sz="2400" dirty="0"/>
              <a:t>		b. non iscritti		  	</a:t>
            </a:r>
            <a:r>
              <a:rPr lang="it-IT" sz="2400" dirty="0" smtClean="0"/>
              <a:t>(10/19) 28%</a:t>
            </a:r>
            <a:endParaRPr lang="it-IT" sz="2400" dirty="0"/>
          </a:p>
          <a:p>
            <a:pPr defTabSz="762000">
              <a:lnSpc>
                <a:spcPct val="80000"/>
              </a:lnSpc>
              <a:buFont typeface="Wingdings" pitchFamily="2" charset="2"/>
              <a:buNone/>
            </a:pPr>
            <a:r>
              <a:rPr lang="it-IT" sz="2400" dirty="0" smtClean="0"/>
              <a:t>+1 ogni anno fino al 2018: 33% e 24%</a:t>
            </a:r>
            <a:endParaRPr lang="it-IT" sz="2400" dirty="0"/>
          </a:p>
          <a:p>
            <a:pPr algn="ctr" defTabSz="762000">
              <a:lnSpc>
                <a:spcPct val="80000"/>
              </a:lnSpc>
              <a:buFont typeface="Wingdings" pitchFamily="2" charset="2"/>
              <a:buNone/>
            </a:pPr>
            <a:r>
              <a:rPr lang="it-IT" sz="2400" i="1" dirty="0"/>
              <a:t>I contributi accantonati vengono rivalutati annualmente in base al “tasso di capitalizzazione”</a:t>
            </a:r>
          </a:p>
          <a:p>
            <a:pPr defTabSz="762000">
              <a:lnSpc>
                <a:spcPct val="80000"/>
              </a:lnSpc>
              <a:buFont typeface="Wingdings" pitchFamily="2" charset="2"/>
              <a:buNone/>
            </a:pPr>
            <a:r>
              <a:rPr lang="it-IT" sz="1600" dirty="0"/>
              <a:t>* i </a:t>
            </a:r>
            <a:r>
              <a:rPr lang="it-IT" sz="1600" dirty="0" err="1"/>
              <a:t>lav.sub</a:t>
            </a:r>
            <a:r>
              <a:rPr lang="it-IT" sz="1600" dirty="0"/>
              <a:t>. pagano il 32%, gli autonomi il 15% … 19%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Tasso di capitalizzazione</a:t>
            </a:r>
          </a:p>
        </p:txBody>
      </p:sp>
      <p:sp>
        <p:nvSpPr>
          <p:cNvPr id="30723" name="Rectangle 3"/>
          <p:cNvSpPr>
            <a:spLocks noChangeArrowheads="1"/>
          </p:cNvSpPr>
          <p:nvPr/>
        </p:nvSpPr>
        <p:spPr bwMode="auto">
          <a:xfrm>
            <a:off x="1752600" y="1700808"/>
            <a:ext cx="6858000" cy="4056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it-IT" sz="2800" dirty="0"/>
              <a:t>Il tasso annuo di capitalizzazione è dato dalla variazione media quinquennale del prodotto interno lordo (PIL) nominale, appositamente calcolata dall'Istituto   nazionale   di  statistica  (ISTAT),  con riferimento  al  quinquennio  precedente  l'anno  da  rivalutare</a:t>
            </a:r>
            <a:r>
              <a:rPr lang="it-IT" sz="2800" dirty="0" smtClean="0">
                <a:latin typeface="Times New Roman" pitchFamily="18" charset="0"/>
              </a:rPr>
              <a:t>. </a:t>
            </a:r>
          </a:p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it-IT" sz="2800" dirty="0" smtClean="0">
                <a:latin typeface="Times New Roman" pitchFamily="18" charset="0"/>
              </a:rPr>
              <a:t>(modifica 2015: non può essere negativa, ma quanto perso viene recuperato negli anni positivi)</a:t>
            </a:r>
            <a:endParaRPr lang="it-IT" sz="2800" dirty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3522663" y="277813"/>
            <a:ext cx="4749800" cy="1139825"/>
          </a:xfrm>
        </p:spPr>
        <p:txBody>
          <a:bodyPr lIns="92075" tIns="46038" rIns="92075" bIns="46038" anchorCtr="0"/>
          <a:lstStyle/>
          <a:p>
            <a:pPr defTabSz="762000" eaLnBrk="1" hangingPunct="1">
              <a:defRPr/>
            </a:pPr>
            <a:r>
              <a:rPr lang="it-IT" sz="3400" smtClean="0">
                <a:solidFill>
                  <a:srgbClr val="3366CC"/>
                </a:solidFill>
              </a:rPr>
              <a:t>Pensione di vecchiaia </a:t>
            </a:r>
            <a:br>
              <a:rPr lang="it-IT" sz="3400" smtClean="0">
                <a:solidFill>
                  <a:srgbClr val="3366CC"/>
                </a:solidFill>
              </a:rPr>
            </a:br>
            <a:r>
              <a:rPr lang="it-IT" sz="3400" smtClean="0">
                <a:solidFill>
                  <a:srgbClr val="3366CC"/>
                </a:solidFill>
              </a:rPr>
              <a:t> </a:t>
            </a:r>
            <a:r>
              <a:rPr lang="it-IT" sz="2500" smtClean="0">
                <a:solidFill>
                  <a:srgbClr val="FFFF66"/>
                </a:solidFill>
              </a:rPr>
              <a:t>(l.335/1995)  </a:t>
            </a:r>
            <a:r>
              <a:rPr lang="it-IT" sz="2100" i="1" smtClean="0">
                <a:solidFill>
                  <a:srgbClr val="FFFF66"/>
                </a:solidFill>
                <a:latin typeface="Brush Script MT" pitchFamily="66" charset="0"/>
              </a:rPr>
              <a:t>la prestazione (B)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/>
        <p:txBody>
          <a:bodyPr lIns="92075" tIns="46038" rIns="92075" bIns="46038">
            <a:normAutofit fontScale="92500" lnSpcReduction="10000"/>
          </a:bodyPr>
          <a:lstStyle/>
          <a:p>
            <a:pPr algn="ctr" defTabSz="7620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it-IT" sz="2200" dirty="0" smtClean="0"/>
              <a:t>Montante individuale x coefficiente di trasformazione </a:t>
            </a:r>
          </a:p>
          <a:p>
            <a:pPr defTabSz="7620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it-IT" sz="2200" dirty="0" smtClean="0"/>
          </a:p>
          <a:p>
            <a:pPr defTabSz="7620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it-IT" sz="2200" dirty="0" smtClean="0"/>
              <a:t>età di pensionamento		coefficiente di trasformazione </a:t>
            </a:r>
          </a:p>
          <a:p>
            <a:pPr defTabSz="762000" eaLnBrk="1" hangingPunct="1">
              <a:lnSpc>
                <a:spcPct val="90000"/>
              </a:lnSpc>
              <a:defRPr/>
            </a:pPr>
            <a:r>
              <a:rPr lang="it-IT" sz="2200" dirty="0" smtClean="0"/>
              <a:t>57					4,720%</a:t>
            </a:r>
            <a:r>
              <a:rPr lang="it-IT" sz="2200" dirty="0"/>
              <a:t>	</a:t>
            </a:r>
            <a:r>
              <a:rPr lang="it-IT" sz="2400" dirty="0" smtClean="0"/>
              <a:t>4,419% 	4,304% </a:t>
            </a:r>
            <a:endParaRPr lang="it-IT" sz="2200" dirty="0" smtClean="0"/>
          </a:p>
          <a:p>
            <a:pPr defTabSz="762000" eaLnBrk="1" hangingPunct="1">
              <a:lnSpc>
                <a:spcPct val="90000"/>
              </a:lnSpc>
              <a:defRPr/>
            </a:pPr>
            <a:r>
              <a:rPr lang="it-IT" sz="2200" dirty="0" smtClean="0"/>
              <a:t>58					4,860%</a:t>
            </a:r>
          </a:p>
          <a:p>
            <a:pPr defTabSz="762000" eaLnBrk="1" hangingPunct="1">
              <a:lnSpc>
                <a:spcPct val="90000"/>
              </a:lnSpc>
              <a:defRPr/>
            </a:pPr>
            <a:r>
              <a:rPr lang="it-IT" sz="2200" dirty="0" smtClean="0"/>
              <a:t>59					5,006%</a:t>
            </a:r>
          </a:p>
          <a:p>
            <a:pPr defTabSz="762000" eaLnBrk="1" hangingPunct="1">
              <a:lnSpc>
                <a:spcPct val="90000"/>
              </a:lnSpc>
              <a:defRPr/>
            </a:pPr>
            <a:r>
              <a:rPr lang="it-IT" sz="2200" dirty="0" smtClean="0"/>
              <a:t>60					5,163%</a:t>
            </a:r>
          </a:p>
          <a:p>
            <a:pPr defTabSz="762000" eaLnBrk="1" hangingPunct="1">
              <a:lnSpc>
                <a:spcPct val="90000"/>
              </a:lnSpc>
              <a:defRPr/>
            </a:pPr>
            <a:r>
              <a:rPr lang="it-IT" sz="2200" dirty="0" smtClean="0"/>
              <a:t>61					5,334%</a:t>
            </a:r>
          </a:p>
          <a:p>
            <a:pPr defTabSz="762000" eaLnBrk="1" hangingPunct="1">
              <a:lnSpc>
                <a:spcPct val="90000"/>
              </a:lnSpc>
              <a:defRPr/>
            </a:pPr>
            <a:r>
              <a:rPr lang="it-IT" sz="2200" dirty="0" smtClean="0"/>
              <a:t>62					5,514%</a:t>
            </a:r>
          </a:p>
          <a:p>
            <a:pPr defTabSz="762000" eaLnBrk="1" hangingPunct="1">
              <a:lnSpc>
                <a:spcPct val="90000"/>
              </a:lnSpc>
              <a:defRPr/>
            </a:pPr>
            <a:r>
              <a:rPr lang="it-IT" sz="2200" dirty="0" smtClean="0"/>
              <a:t>63					5,706%</a:t>
            </a:r>
          </a:p>
          <a:p>
            <a:pPr defTabSz="762000" eaLnBrk="1" hangingPunct="1">
              <a:lnSpc>
                <a:spcPct val="90000"/>
              </a:lnSpc>
              <a:defRPr/>
            </a:pPr>
            <a:r>
              <a:rPr lang="it-IT" sz="2200" dirty="0" smtClean="0"/>
              <a:t>64					5,911%</a:t>
            </a:r>
          </a:p>
          <a:p>
            <a:pPr defTabSz="762000" eaLnBrk="1" hangingPunct="1">
              <a:lnSpc>
                <a:spcPct val="90000"/>
              </a:lnSpc>
              <a:defRPr/>
            </a:pPr>
            <a:r>
              <a:rPr lang="it-IT" sz="2200" dirty="0" smtClean="0"/>
              <a:t>65					6,136%	</a:t>
            </a:r>
            <a:r>
              <a:rPr lang="it-IT" sz="2400" dirty="0" smtClean="0"/>
              <a:t>5,620%  	5,435%</a:t>
            </a:r>
          </a:p>
          <a:p>
            <a:pPr defTabSz="762000" eaLnBrk="1" hangingPunct="1">
              <a:lnSpc>
                <a:spcPct val="90000"/>
              </a:lnSpc>
              <a:defRPr/>
            </a:pPr>
            <a:endParaRPr lang="it-IT" sz="2200" dirty="0" smtClean="0"/>
          </a:p>
        </p:txBody>
      </p:sp>
      <p:sp>
        <p:nvSpPr>
          <p:cNvPr id="27652" name="Line 4"/>
          <p:cNvSpPr>
            <a:spLocks noChangeShapeType="1"/>
          </p:cNvSpPr>
          <p:nvPr/>
        </p:nvSpPr>
        <p:spPr bwMode="auto">
          <a:xfrm>
            <a:off x="1692275" y="2852738"/>
            <a:ext cx="2590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7653" name="Line 5"/>
          <p:cNvSpPr>
            <a:spLocks noChangeShapeType="1"/>
          </p:cNvSpPr>
          <p:nvPr/>
        </p:nvSpPr>
        <p:spPr bwMode="auto">
          <a:xfrm>
            <a:off x="1692275" y="3644900"/>
            <a:ext cx="2590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7654" name="Line 6"/>
          <p:cNvSpPr>
            <a:spLocks noChangeShapeType="1"/>
          </p:cNvSpPr>
          <p:nvPr/>
        </p:nvSpPr>
        <p:spPr bwMode="auto">
          <a:xfrm>
            <a:off x="1692275" y="3213100"/>
            <a:ext cx="2590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7655" name="Line 7"/>
          <p:cNvSpPr>
            <a:spLocks noChangeShapeType="1"/>
          </p:cNvSpPr>
          <p:nvPr/>
        </p:nvSpPr>
        <p:spPr bwMode="auto">
          <a:xfrm>
            <a:off x="1692275" y="4005263"/>
            <a:ext cx="2590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7656" name="Line 8"/>
          <p:cNvSpPr>
            <a:spLocks noChangeShapeType="1"/>
          </p:cNvSpPr>
          <p:nvPr/>
        </p:nvSpPr>
        <p:spPr bwMode="auto">
          <a:xfrm>
            <a:off x="1692275" y="4365625"/>
            <a:ext cx="2590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7657" name="Line 9"/>
          <p:cNvSpPr>
            <a:spLocks noChangeShapeType="1"/>
          </p:cNvSpPr>
          <p:nvPr/>
        </p:nvSpPr>
        <p:spPr bwMode="auto">
          <a:xfrm>
            <a:off x="1692275" y="4724400"/>
            <a:ext cx="2590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7658" name="Line 10"/>
          <p:cNvSpPr>
            <a:spLocks noChangeShapeType="1"/>
          </p:cNvSpPr>
          <p:nvPr/>
        </p:nvSpPr>
        <p:spPr bwMode="auto">
          <a:xfrm>
            <a:off x="1693863" y="5084763"/>
            <a:ext cx="2590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7659" name="Line 11"/>
          <p:cNvSpPr>
            <a:spLocks noChangeShapeType="1"/>
          </p:cNvSpPr>
          <p:nvPr/>
        </p:nvSpPr>
        <p:spPr bwMode="auto">
          <a:xfrm>
            <a:off x="1692275" y="5445125"/>
            <a:ext cx="2590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7660" name="Line 12"/>
          <p:cNvSpPr>
            <a:spLocks noChangeShapeType="1"/>
          </p:cNvSpPr>
          <p:nvPr/>
        </p:nvSpPr>
        <p:spPr bwMode="auto">
          <a:xfrm>
            <a:off x="1620838" y="5877272"/>
            <a:ext cx="2590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64701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1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Musica - Ingrandimento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Musica - Ingrandimento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Musica - Ingrandimento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Musica - Ingrandimento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Musica - Ingrandimento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1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Musica - Ingrandimento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1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Musica - Ingrandimento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17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Musica - Ingrandimento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317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Musica - Ingrandimento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317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Musica - Ingrandimento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3174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Musica - Ingrandimento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6" grpId="0" autoUpdateAnimBg="0"/>
      <p:bldP spid="31747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Lo sviluppo della normativa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1143000" y="1981200"/>
            <a:ext cx="7772400" cy="4114800"/>
          </a:xfrm>
        </p:spPr>
        <p:txBody>
          <a:bodyPr/>
          <a:lstStyle/>
          <a:p>
            <a:r>
              <a:rPr lang="it-IT" sz="2400"/>
              <a:t>Il sistema previdenziale è improntato allo scambio particolaristico clientelare (Ferrera, Paci)</a:t>
            </a:r>
          </a:p>
          <a:p>
            <a:r>
              <a:rPr lang="it-IT" sz="2400"/>
              <a:t>1919 – Obbligatorietà dell’assicurazione</a:t>
            </a:r>
          </a:p>
          <a:p>
            <a:r>
              <a:rPr lang="it-IT" sz="2400"/>
              <a:t>1930/35 – Le riforme corporative e la nascita dell’INPS</a:t>
            </a:r>
          </a:p>
          <a:p>
            <a:r>
              <a:rPr lang="it-IT" sz="2400"/>
              <a:t>1952 – La riforma contributiva</a:t>
            </a:r>
          </a:p>
          <a:p>
            <a:r>
              <a:rPr lang="it-IT" sz="2400"/>
              <a:t>1957 – Gestione coltivatori diretti, mezzadri, coloni</a:t>
            </a:r>
          </a:p>
          <a:p>
            <a:r>
              <a:rPr lang="it-IT" sz="2400"/>
              <a:t>1959 – Gestione artigiani</a:t>
            </a:r>
          </a:p>
          <a:p>
            <a:r>
              <a:rPr lang="it-IT" sz="2400"/>
              <a:t>1966 – Gestione commercianti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918939"/>
          </a:xfrm>
        </p:spPr>
        <p:txBody>
          <a:bodyPr/>
          <a:lstStyle/>
          <a:p>
            <a:r>
              <a:rPr lang="it-IT" sz="3600" dirty="0" smtClean="0"/>
              <a:t>Il coefficiente dal 2010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81128"/>
          </a:xfrm>
        </p:spPr>
        <p:txBody>
          <a:bodyPr/>
          <a:lstStyle/>
          <a:p>
            <a:pPr eaLnBrk="1" hangingPunct="1">
              <a:defRPr/>
            </a:pPr>
            <a:r>
              <a:rPr lang="it-IT" sz="2800" dirty="0" smtClean="0"/>
              <a:t>57 4,419% </a:t>
            </a:r>
          </a:p>
          <a:p>
            <a:pPr eaLnBrk="1" hangingPunct="1">
              <a:defRPr/>
            </a:pPr>
            <a:r>
              <a:rPr lang="it-IT" sz="2800" dirty="0" smtClean="0"/>
              <a:t>58 4,538% </a:t>
            </a:r>
          </a:p>
          <a:p>
            <a:pPr eaLnBrk="1" hangingPunct="1">
              <a:defRPr/>
            </a:pPr>
            <a:r>
              <a:rPr lang="it-IT" sz="2800" dirty="0" smtClean="0"/>
              <a:t>59 4,664% </a:t>
            </a:r>
          </a:p>
          <a:p>
            <a:pPr eaLnBrk="1" hangingPunct="1">
              <a:defRPr/>
            </a:pPr>
            <a:r>
              <a:rPr lang="it-IT" sz="2800" dirty="0" smtClean="0"/>
              <a:t>60 4,798% </a:t>
            </a:r>
          </a:p>
          <a:p>
            <a:pPr eaLnBrk="1" hangingPunct="1">
              <a:defRPr/>
            </a:pPr>
            <a:r>
              <a:rPr lang="it-IT" sz="2800" dirty="0" smtClean="0"/>
              <a:t>61 4,940% </a:t>
            </a:r>
          </a:p>
          <a:p>
            <a:pPr eaLnBrk="1" hangingPunct="1">
              <a:defRPr/>
            </a:pPr>
            <a:r>
              <a:rPr lang="it-IT" sz="2800" dirty="0" smtClean="0"/>
              <a:t>62 5,093% </a:t>
            </a:r>
          </a:p>
          <a:p>
            <a:pPr eaLnBrk="1" hangingPunct="1">
              <a:defRPr/>
            </a:pPr>
            <a:r>
              <a:rPr lang="it-IT" sz="2800" dirty="0" smtClean="0"/>
              <a:t>63 5,257% </a:t>
            </a:r>
          </a:p>
          <a:p>
            <a:pPr eaLnBrk="1" hangingPunct="1">
              <a:defRPr/>
            </a:pPr>
            <a:r>
              <a:rPr lang="it-IT" sz="2800" dirty="0" smtClean="0"/>
              <a:t>64 5,432% </a:t>
            </a:r>
          </a:p>
          <a:p>
            <a:pPr eaLnBrk="1" hangingPunct="1">
              <a:defRPr/>
            </a:pPr>
            <a:r>
              <a:rPr lang="it-IT" sz="2800" dirty="0" smtClean="0"/>
              <a:t>65 anni ed oltre 5,620%</a:t>
            </a:r>
          </a:p>
        </p:txBody>
      </p:sp>
    </p:spTree>
    <p:extLst>
      <p:ext uri="{BB962C8B-B14F-4D97-AF65-F5344CB8AC3E}">
        <p14:creationId xmlns:p14="http://schemas.microsoft.com/office/powerpoint/2010/main" val="4076490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251520" y="277813"/>
            <a:ext cx="4186808" cy="774923"/>
          </a:xfrm>
        </p:spPr>
        <p:txBody>
          <a:bodyPr/>
          <a:lstStyle/>
          <a:p>
            <a:pPr algn="l"/>
            <a:r>
              <a:rPr lang="it-IT" dirty="0" smtClean="0"/>
              <a:t>Coefficienti 2013</a:t>
            </a:r>
            <a:endParaRPr lang="it-IT" dirty="0"/>
          </a:p>
        </p:txBody>
      </p:sp>
      <p:sp>
        <p:nvSpPr>
          <p:cNvPr id="5" name="Rettangolo 4"/>
          <p:cNvSpPr/>
          <p:nvPr/>
        </p:nvSpPr>
        <p:spPr>
          <a:xfrm>
            <a:off x="5076056" y="620688"/>
            <a:ext cx="307808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dirty="0"/>
              <a:t>57 	</a:t>
            </a:r>
            <a:r>
              <a:rPr lang="it-IT" sz="2400" dirty="0" smtClean="0"/>
              <a:t> </a:t>
            </a:r>
            <a:r>
              <a:rPr lang="it-IT" sz="2400" dirty="0"/>
              <a:t>	4,304%</a:t>
            </a:r>
          </a:p>
          <a:p>
            <a:r>
              <a:rPr lang="it-IT" sz="2400" dirty="0"/>
              <a:t>58 		4,416%</a:t>
            </a:r>
          </a:p>
          <a:p>
            <a:r>
              <a:rPr lang="it-IT" sz="2400" dirty="0"/>
              <a:t>59 		4,535%</a:t>
            </a:r>
          </a:p>
          <a:p>
            <a:r>
              <a:rPr lang="it-IT" sz="2400" dirty="0"/>
              <a:t>60 		4,661%</a:t>
            </a:r>
          </a:p>
          <a:p>
            <a:r>
              <a:rPr lang="it-IT" sz="2400" dirty="0"/>
              <a:t>61 		4,796%</a:t>
            </a:r>
          </a:p>
          <a:p>
            <a:r>
              <a:rPr lang="it-IT" sz="2400" dirty="0"/>
              <a:t>62 		4,940%</a:t>
            </a:r>
          </a:p>
          <a:p>
            <a:r>
              <a:rPr lang="it-IT" sz="2400" dirty="0"/>
              <a:t>63 		5,094%</a:t>
            </a:r>
          </a:p>
          <a:p>
            <a:r>
              <a:rPr lang="it-IT" sz="2400" dirty="0"/>
              <a:t>64 		5,259%</a:t>
            </a:r>
          </a:p>
          <a:p>
            <a:r>
              <a:rPr lang="it-IT" sz="2400" dirty="0"/>
              <a:t>65 		5,435%</a:t>
            </a:r>
          </a:p>
          <a:p>
            <a:r>
              <a:rPr lang="it-IT" sz="2400" dirty="0"/>
              <a:t>66 		5,624%</a:t>
            </a:r>
          </a:p>
          <a:p>
            <a:r>
              <a:rPr lang="it-IT" sz="2400" dirty="0"/>
              <a:t>67 		5,826%</a:t>
            </a:r>
          </a:p>
          <a:p>
            <a:r>
              <a:rPr lang="it-IT" sz="2400" dirty="0"/>
              <a:t>68 		6,046%</a:t>
            </a:r>
          </a:p>
          <a:p>
            <a:r>
              <a:rPr lang="it-IT" sz="2400" dirty="0"/>
              <a:t>69 		6,283%</a:t>
            </a:r>
          </a:p>
          <a:p>
            <a:r>
              <a:rPr lang="it-IT" sz="2400" dirty="0"/>
              <a:t>70 		6,541%</a:t>
            </a:r>
          </a:p>
        </p:txBody>
      </p:sp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931095"/>
            <a:ext cx="3821409" cy="28660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18112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COEFFICIENTI 2016</a:t>
            </a:r>
            <a:endParaRPr lang="it-IT" dirty="0"/>
          </a:p>
        </p:txBody>
      </p:sp>
      <p:sp>
        <p:nvSpPr>
          <p:cNvPr id="3" name="Rettangolo 2"/>
          <p:cNvSpPr/>
          <p:nvPr/>
        </p:nvSpPr>
        <p:spPr>
          <a:xfrm>
            <a:off x="1763688" y="1556792"/>
            <a:ext cx="459025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it-IT" dirty="0"/>
          </a:p>
          <a:p>
            <a:r>
              <a:rPr lang="it-IT" dirty="0" smtClean="0"/>
              <a:t>2013-2015		2016-2018</a:t>
            </a:r>
            <a:endParaRPr lang="it-IT" dirty="0"/>
          </a:p>
          <a:p>
            <a:r>
              <a:rPr lang="it-IT" dirty="0"/>
              <a:t>57 	4,304 		4,246</a:t>
            </a:r>
          </a:p>
          <a:p>
            <a:r>
              <a:rPr lang="it-IT" dirty="0"/>
              <a:t>58 	4,416 		4,354</a:t>
            </a:r>
          </a:p>
          <a:p>
            <a:r>
              <a:rPr lang="it-IT" dirty="0"/>
              <a:t>59 	4,535 	</a:t>
            </a:r>
            <a:r>
              <a:rPr lang="it-IT" dirty="0" smtClean="0"/>
              <a:t>	4,468</a:t>
            </a:r>
            <a:endParaRPr lang="it-IT" dirty="0"/>
          </a:p>
          <a:p>
            <a:r>
              <a:rPr lang="it-IT" dirty="0"/>
              <a:t>60 	4,661 	</a:t>
            </a:r>
            <a:r>
              <a:rPr lang="it-IT" dirty="0" smtClean="0"/>
              <a:t> </a:t>
            </a:r>
            <a:r>
              <a:rPr lang="it-IT" dirty="0"/>
              <a:t>	4,589</a:t>
            </a:r>
          </a:p>
          <a:p>
            <a:r>
              <a:rPr lang="it-IT" dirty="0"/>
              <a:t>61 </a:t>
            </a:r>
            <a:r>
              <a:rPr lang="it-IT" dirty="0" smtClean="0"/>
              <a:t> </a:t>
            </a:r>
            <a:r>
              <a:rPr lang="it-IT" dirty="0"/>
              <a:t>	4,796 		4,719</a:t>
            </a:r>
          </a:p>
          <a:p>
            <a:r>
              <a:rPr lang="it-IT" dirty="0"/>
              <a:t>62 	4,940 		4,856</a:t>
            </a:r>
          </a:p>
          <a:p>
            <a:r>
              <a:rPr lang="it-IT" dirty="0"/>
              <a:t>63 	5,094 		5,002</a:t>
            </a:r>
          </a:p>
          <a:p>
            <a:r>
              <a:rPr lang="it-IT" dirty="0"/>
              <a:t>64 	5,259 		5,159</a:t>
            </a:r>
          </a:p>
          <a:p>
            <a:r>
              <a:rPr lang="it-IT" dirty="0"/>
              <a:t>65 	5,435 		5,326</a:t>
            </a:r>
          </a:p>
          <a:p>
            <a:r>
              <a:rPr lang="it-IT" dirty="0"/>
              <a:t>66 	5,624 		5,506</a:t>
            </a:r>
          </a:p>
          <a:p>
            <a:r>
              <a:rPr lang="it-IT" dirty="0"/>
              <a:t>67 	5,826 		5,700</a:t>
            </a:r>
          </a:p>
          <a:p>
            <a:r>
              <a:rPr lang="it-IT" dirty="0"/>
              <a:t>68 	6,046 		5,910</a:t>
            </a:r>
          </a:p>
          <a:p>
            <a:r>
              <a:rPr lang="it-IT" dirty="0"/>
              <a:t>69 	6,283 		6,135</a:t>
            </a:r>
          </a:p>
          <a:p>
            <a:r>
              <a:rPr lang="it-IT" dirty="0"/>
              <a:t>70 	6,541 		6,378</a:t>
            </a:r>
          </a:p>
        </p:txBody>
      </p:sp>
    </p:spTree>
    <p:extLst>
      <p:ext uri="{BB962C8B-B14F-4D97-AF65-F5344CB8AC3E}">
        <p14:creationId xmlns:p14="http://schemas.microsoft.com/office/powerpoint/2010/main" val="4256549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0" y="260648"/>
            <a:ext cx="6629400" cy="1143000"/>
          </a:xfrm>
          <a:noFill/>
          <a:ln/>
        </p:spPr>
        <p:txBody>
          <a:bodyPr lIns="92075" tIns="46038" rIns="92075" bIns="46038" anchorCtr="0"/>
          <a:lstStyle/>
          <a:p>
            <a:r>
              <a:rPr lang="it-IT" sz="3400" dirty="0"/>
              <a:t>Il coefficiente di trasformazione</a:t>
            </a:r>
            <a:br>
              <a:rPr lang="it-IT" sz="3400" dirty="0"/>
            </a:br>
            <a:r>
              <a:rPr lang="it-IT" sz="3400" dirty="0"/>
              <a:t>ed il riequilibrio “dinamico”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556792"/>
            <a:ext cx="7772400" cy="4648200"/>
          </a:xfrm>
          <a:noFill/>
          <a:ln/>
        </p:spPr>
        <p:txBody>
          <a:bodyPr lIns="92075" tIns="46038" rIns="92075" bIns="46038"/>
          <a:lstStyle/>
          <a:p>
            <a:pPr algn="just" defTabSz="762000"/>
            <a:r>
              <a:rPr lang="it-IT" sz="2400" dirty="0">
                <a:latin typeface="Arial" pitchFamily="34" charset="0"/>
              </a:rPr>
              <a:t>Sulla  base  delle  rilevazioni  demografiche e dell'andamento</a:t>
            </a:r>
            <a:r>
              <a:rPr lang="it-IT" sz="20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 </a:t>
            </a:r>
            <a:r>
              <a:rPr lang="it-IT" sz="2400" dirty="0">
                <a:latin typeface="Arial" pitchFamily="34" charset="0"/>
              </a:rPr>
              <a:t>effettivo  del  tasso di variazione del PIL di lungo periodo rispetto alle  dinamiche  dei  redditi soggetti a contribuzione previdenziale, rilevati  dall'ISTAT,  il  Ministro  del  lavoro  e  della previdenza sociale,  sentito  il  Nucleo  di  valutazione di cui al comma 44, di concerto   con   il   Ministro  del  tesoro,  sentite  le  competenti Commissioni  parlamentari e le organizzazioni sindacali dei datori di lavoro  e  dei  lavoratori  maggiormente  rappresentative  sul  piano nazionale,   ridetermina,   ogni   </a:t>
            </a:r>
            <a:r>
              <a:rPr lang="it-IT" sz="2400" dirty="0" smtClean="0">
                <a:latin typeface="Arial" pitchFamily="34" charset="0"/>
              </a:rPr>
              <a:t>(10) tre anni,  </a:t>
            </a:r>
            <a:r>
              <a:rPr lang="it-IT" sz="2400" dirty="0">
                <a:latin typeface="Arial" pitchFamily="34" charset="0"/>
              </a:rPr>
              <a:t>il  coefficiente  di trasformazione</a:t>
            </a:r>
            <a:endParaRPr lang="it-IT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La cumulabilità delle prestazioni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960240"/>
            <a:ext cx="5855568" cy="2836912"/>
          </a:xfrm>
        </p:spPr>
        <p:txBody>
          <a:bodyPr/>
          <a:lstStyle/>
          <a:p>
            <a:r>
              <a:rPr lang="it-IT" dirty="0" smtClean="0">
                <a:cs typeface="Times New Roman" pitchFamily="18" charset="0"/>
              </a:rPr>
              <a:t>Dal 2008 è </a:t>
            </a:r>
            <a:r>
              <a:rPr lang="it-IT" dirty="0">
                <a:cs typeface="Times New Roman" pitchFamily="18" charset="0"/>
              </a:rPr>
              <a:t>operante la totale cumulabilità delle prestazioni con i redditi da lavoro dipendente e da lavoro autonomo.</a:t>
            </a:r>
            <a:r>
              <a:rPr lang="it-IT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0" y="0"/>
            <a:ext cx="7715200" cy="1139825"/>
          </a:xfrm>
        </p:spPr>
        <p:txBody>
          <a:bodyPr/>
          <a:lstStyle/>
          <a:p>
            <a:r>
              <a:rPr lang="it-IT" sz="3200" dirty="0"/>
              <a:t>Il ruolo della previdenza complementare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5112568"/>
          </a:xfrm>
        </p:spPr>
        <p:txBody>
          <a:bodyPr/>
          <a:lstStyle/>
          <a:p>
            <a:pPr marL="0" indent="0">
              <a:buNone/>
            </a:pPr>
            <a:r>
              <a:rPr lang="it-IT" sz="2000" dirty="0"/>
              <a:t> Ogni cittadino inabile al lavoro e sprovvisto dei mezzi necessari per vivere ha diritto al mantenimento e all'assistenza sociale.</a:t>
            </a:r>
          </a:p>
          <a:p>
            <a:pPr marL="0" indent="0">
              <a:buNone/>
            </a:pPr>
            <a:endParaRPr lang="it-IT" sz="2000" dirty="0"/>
          </a:p>
          <a:p>
            <a:pPr marL="0" indent="0">
              <a:buNone/>
            </a:pPr>
            <a:r>
              <a:rPr lang="it-IT" sz="2000" dirty="0"/>
              <a:t>I lavoratori hanno diritto che siano preveduti ed </a:t>
            </a:r>
            <a:r>
              <a:rPr lang="it-IT" sz="2000" b="1" u="sng" dirty="0"/>
              <a:t>assicurati mezzi adeguati</a:t>
            </a:r>
            <a:r>
              <a:rPr lang="it-IT" sz="2000" dirty="0"/>
              <a:t> alle loro esigenze di vita in caso di infortunio, malattia, invalidità e vecchiaia, disoccupazione involontaria.</a:t>
            </a:r>
          </a:p>
          <a:p>
            <a:pPr marL="0" indent="0">
              <a:buNone/>
            </a:pPr>
            <a:endParaRPr lang="it-IT" sz="2000" dirty="0"/>
          </a:p>
          <a:p>
            <a:pPr marL="0" indent="0">
              <a:buNone/>
            </a:pPr>
            <a:r>
              <a:rPr lang="it-IT" sz="2000" dirty="0"/>
              <a:t>Gli inabili ed i minorati hanno diritto all'educazione e all'avviamento professionale.</a:t>
            </a:r>
          </a:p>
          <a:p>
            <a:pPr marL="0" indent="0">
              <a:buNone/>
            </a:pPr>
            <a:endParaRPr lang="it-IT" sz="2000" dirty="0"/>
          </a:p>
          <a:p>
            <a:pPr marL="0" indent="0">
              <a:buNone/>
            </a:pPr>
            <a:r>
              <a:rPr lang="it-IT" sz="2000" dirty="0"/>
              <a:t>Ai compiti previsti in questo articolo provvedono organi ed istituti predisposti o integrati dallo Stato.</a:t>
            </a:r>
          </a:p>
          <a:p>
            <a:pPr marL="0" indent="0">
              <a:buNone/>
            </a:pPr>
            <a:endParaRPr lang="it-IT" sz="2000" dirty="0"/>
          </a:p>
          <a:p>
            <a:pPr marL="0" indent="0">
              <a:buNone/>
            </a:pPr>
            <a:r>
              <a:rPr lang="it-IT" sz="2000" b="1" u="sng" dirty="0"/>
              <a:t>L'assistenza privata è libera</a:t>
            </a:r>
            <a:r>
              <a:rPr lang="it-IT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26593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Il ruolo della previdenza complementare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>
          <a:xfrm>
            <a:off x="395536" y="2276872"/>
            <a:ext cx="8229600" cy="2980928"/>
          </a:xfrm>
        </p:spPr>
        <p:txBody>
          <a:bodyPr/>
          <a:lstStyle/>
          <a:p>
            <a:r>
              <a:rPr lang="it-IT" sz="2800" dirty="0" smtClean="0"/>
              <a:t>La libertà di adesione</a:t>
            </a:r>
          </a:p>
          <a:p>
            <a:pPr lvl="1"/>
            <a:r>
              <a:rPr lang="it-IT" sz="2400" dirty="0" smtClean="0"/>
              <a:t>Entro 6 mesi</a:t>
            </a:r>
          </a:p>
          <a:p>
            <a:pPr lvl="1"/>
            <a:r>
              <a:rPr lang="it-IT" sz="2400" dirty="0" smtClean="0"/>
              <a:t>Il fondo INPS residuale</a:t>
            </a:r>
          </a:p>
          <a:p>
            <a:r>
              <a:rPr lang="it-IT" sz="2800" dirty="0" smtClean="0"/>
              <a:t>I </a:t>
            </a:r>
            <a:r>
              <a:rPr lang="it-IT" sz="2800" dirty="0"/>
              <a:t>fondi pensione chiusi</a:t>
            </a:r>
          </a:p>
          <a:p>
            <a:r>
              <a:rPr lang="it-IT" sz="2800" dirty="0"/>
              <a:t>I fondi pensione </a:t>
            </a:r>
            <a:r>
              <a:rPr lang="it-IT" sz="2800" dirty="0" smtClean="0"/>
              <a:t>aperti</a:t>
            </a:r>
          </a:p>
          <a:p>
            <a:r>
              <a:rPr lang="it-IT" sz="2800" dirty="0" smtClean="0"/>
              <a:t>I piani di investimento personali</a:t>
            </a:r>
            <a:endParaRPr lang="it-IT" sz="2800" dirty="0"/>
          </a:p>
          <a:p>
            <a:pPr marL="0" indent="0">
              <a:buNone/>
            </a:pPr>
            <a:endParaRPr lang="it-IT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Il finanziamento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340967"/>
          </a:xfrm>
        </p:spPr>
        <p:txBody>
          <a:bodyPr/>
          <a:lstStyle/>
          <a:p>
            <a:r>
              <a:rPr lang="it-IT" dirty="0" smtClean="0"/>
              <a:t>TFR</a:t>
            </a:r>
          </a:p>
          <a:p>
            <a:r>
              <a:rPr lang="it-IT" dirty="0" smtClean="0"/>
              <a:t>Contributo sulla busta paga (si pagano i contributi in misura ridotta)</a:t>
            </a:r>
          </a:p>
          <a:p>
            <a:r>
              <a:rPr lang="it-IT" dirty="0" smtClean="0"/>
              <a:t>Pari contributo a carico del datore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9953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Le prestazioni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Rendita al momento del pensionamento (stessi requisiti della prestazione pubblicistica)</a:t>
            </a:r>
          </a:p>
          <a:p>
            <a:r>
              <a:rPr lang="it-IT" dirty="0" smtClean="0"/>
              <a:t>Possibile anticipo del capitale in caso di disoccupazione prolungata in prossimità dell’età pensionabile</a:t>
            </a:r>
          </a:p>
          <a:p>
            <a:r>
              <a:rPr lang="it-IT" dirty="0" smtClean="0"/>
              <a:t>Anticipazioni durante il rapporto di lavoro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70662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 “pericoli” delle previdenze private per i lavoratori…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95536" y="2420888"/>
            <a:ext cx="8229600" cy="3600400"/>
          </a:xfrm>
        </p:spPr>
        <p:txBody>
          <a:bodyPr/>
          <a:lstStyle/>
          <a:p>
            <a:r>
              <a:rPr lang="it-IT" dirty="0" smtClean="0"/>
              <a:t>La rendita di capitale nella crisi finanziaria</a:t>
            </a:r>
          </a:p>
          <a:p>
            <a:r>
              <a:rPr lang="it-IT" dirty="0" smtClean="0"/>
              <a:t>I costi amministrativi</a:t>
            </a:r>
          </a:p>
          <a:p>
            <a:r>
              <a:rPr lang="it-IT" dirty="0" smtClean="0"/>
              <a:t>I costi per la sicurezza</a:t>
            </a:r>
          </a:p>
          <a:p>
            <a:pPr algn="just"/>
            <a:r>
              <a:rPr lang="it-IT" dirty="0" smtClean="0"/>
              <a:t>La previdenza complementare è presa in considerazione ai fini della tassazione di solidarietà delle pensioni «d’oro»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95034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692696"/>
            <a:ext cx="8229600" cy="5616624"/>
          </a:xfrm>
        </p:spPr>
        <p:txBody>
          <a:bodyPr/>
          <a:lstStyle/>
          <a:p>
            <a:r>
              <a:rPr lang="it-IT" dirty="0"/>
              <a:t>1969: La riforma del sistema di calcolo. Pensione di anzianità, Pensione sociale</a:t>
            </a:r>
          </a:p>
          <a:p>
            <a:r>
              <a:rPr lang="it-IT" dirty="0"/>
              <a:t>1976: pensione retributiva a regime</a:t>
            </a:r>
          </a:p>
          <a:p>
            <a:r>
              <a:rPr lang="it-IT" dirty="0"/>
              <a:t>1992: la crisi strutturale. Riforma Amato</a:t>
            </a:r>
          </a:p>
          <a:p>
            <a:r>
              <a:rPr lang="it-IT" dirty="0"/>
              <a:t>1995: La riforma Dini/Treu</a:t>
            </a:r>
          </a:p>
          <a:p>
            <a:r>
              <a:rPr lang="it-IT" dirty="0"/>
              <a:t>2004: La “</a:t>
            </a:r>
            <a:r>
              <a:rPr lang="it-IT" dirty="0" err="1"/>
              <a:t>flessibilizzazione</a:t>
            </a:r>
            <a:r>
              <a:rPr lang="it-IT" dirty="0"/>
              <a:t>” alla </a:t>
            </a:r>
            <a:r>
              <a:rPr lang="it-IT" dirty="0" smtClean="0"/>
              <a:t>rovescia</a:t>
            </a:r>
          </a:p>
          <a:p>
            <a:r>
              <a:rPr lang="it-IT" dirty="0" smtClean="0"/>
              <a:t>2007: Il cambio di legislatura cambia poco</a:t>
            </a:r>
          </a:p>
          <a:p>
            <a:r>
              <a:rPr lang="it-IT" dirty="0" smtClean="0"/>
              <a:t>2008-2011: le età pensionabili delle donne</a:t>
            </a:r>
          </a:p>
          <a:p>
            <a:r>
              <a:rPr lang="it-IT" dirty="0" smtClean="0"/>
              <a:t>2011: la “razionalizzazione” (?) Fornero</a:t>
            </a: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774923"/>
          </a:xfrm>
        </p:spPr>
        <p:txBody>
          <a:bodyPr/>
          <a:lstStyle/>
          <a:p>
            <a:r>
              <a:rPr lang="it-IT" dirty="0"/>
              <a:t>… </a:t>
            </a:r>
            <a:r>
              <a:rPr lang="it-IT" sz="3600" dirty="0"/>
              <a:t>e per un sistema di </a:t>
            </a:r>
            <a:r>
              <a:rPr lang="it-IT" sz="3600" dirty="0" smtClean="0"/>
              <a:t>solidarietà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556992"/>
          </a:xfrm>
        </p:spPr>
        <p:txBody>
          <a:bodyPr/>
          <a:lstStyle/>
          <a:p>
            <a:r>
              <a:rPr lang="it-IT" dirty="0"/>
              <a:t>D</a:t>
            </a:r>
            <a:r>
              <a:rPr lang="it-IT" dirty="0" smtClean="0"/>
              <a:t>istrazione </a:t>
            </a:r>
            <a:r>
              <a:rPr lang="it-IT" dirty="0"/>
              <a:t>dei </a:t>
            </a:r>
            <a:r>
              <a:rPr lang="it-IT" dirty="0" smtClean="0"/>
              <a:t>contributi dal pubblico</a:t>
            </a:r>
          </a:p>
          <a:p>
            <a:r>
              <a:rPr lang="it-IT" dirty="0" smtClean="0"/>
              <a:t>Solidarietà limitata al settore e solo nei fondi chiusi</a:t>
            </a:r>
          </a:p>
          <a:p>
            <a:r>
              <a:rPr lang="it-IT" dirty="0" smtClean="0"/>
              <a:t>Verso l’abbandono del modello sociale europeo?</a:t>
            </a:r>
          </a:p>
          <a:p>
            <a:pPr lvl="1"/>
            <a:r>
              <a:rPr lang="it-IT" dirty="0" smtClean="0"/>
              <a:t>Ma con una </a:t>
            </a:r>
            <a:r>
              <a:rPr lang="it-IT" smtClean="0"/>
              <a:t>tassazione invariata?</a:t>
            </a:r>
            <a:endParaRPr lang="it-IT" dirty="0" smtClean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53312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609600"/>
            <a:ext cx="7315200" cy="1447800"/>
          </a:xfrm>
          <a:noFill/>
          <a:ln/>
        </p:spPr>
        <p:txBody>
          <a:bodyPr lIns="92075" tIns="46038" rIns="92075" bIns="46038" anchorCtr="0"/>
          <a:lstStyle/>
          <a:p>
            <a:r>
              <a:rPr lang="it-IT" sz="2500" dirty="0">
                <a:solidFill>
                  <a:srgbClr val="FF0066"/>
                </a:solidFill>
              </a:rPr>
              <a:t>I “numeri” delle pensioni pubbliche (lavoro privato</a:t>
            </a:r>
            <a:r>
              <a:rPr lang="it-IT" sz="2500" dirty="0" smtClean="0">
                <a:solidFill>
                  <a:srgbClr val="FF0066"/>
                </a:solidFill>
              </a:rPr>
              <a:t>) all’inizio del 2000</a:t>
            </a:r>
            <a:r>
              <a:rPr lang="it-IT" dirty="0"/>
              <a:t/>
            </a:r>
            <a:br>
              <a:rPr lang="it-IT" dirty="0"/>
            </a:br>
            <a:r>
              <a:rPr lang="it-IT" sz="2100" dirty="0"/>
              <a:t>(secondo il metodo ISTAT- Aggregato: IVS, invalidità civile, rendite INAIL, pensioni di guerra) - </a:t>
            </a:r>
            <a:r>
              <a:rPr lang="it-IT" sz="1300" dirty="0"/>
              <a:t>dati al 31/12/99 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1447800" y="2286000"/>
            <a:ext cx="7772400" cy="4114800"/>
          </a:xfrm>
          <a:noFill/>
          <a:ln/>
        </p:spPr>
        <p:txBody>
          <a:bodyPr lIns="92075" tIns="46038" rIns="92075" bIns="46038"/>
          <a:lstStyle/>
          <a:p>
            <a:r>
              <a:rPr lang="it-IT" dirty="0"/>
              <a:t>Pensionati italiani: 16,4 m.ni (8,8 donne e 7,6 uomini</a:t>
            </a:r>
            <a:r>
              <a:rPr lang="it-IT" dirty="0" smtClean="0"/>
              <a:t>). 18,6 m.ni (10,5 e 8,1)</a:t>
            </a:r>
            <a:endParaRPr lang="it-IT" dirty="0"/>
          </a:p>
          <a:p>
            <a:r>
              <a:rPr lang="it-IT" dirty="0"/>
              <a:t>Pensioni erogate: 22 m.ni </a:t>
            </a:r>
            <a:endParaRPr lang="it-IT" dirty="0" smtClean="0"/>
          </a:p>
          <a:p>
            <a:r>
              <a:rPr lang="it-IT" dirty="0" smtClean="0"/>
              <a:t>72</a:t>
            </a:r>
            <a:r>
              <a:rPr lang="it-IT" dirty="0"/>
              <a:t>%= 1 </a:t>
            </a:r>
            <a:r>
              <a:rPr lang="it-IT" dirty="0" err="1"/>
              <a:t>pens</a:t>
            </a:r>
            <a:r>
              <a:rPr lang="it-IT" dirty="0"/>
              <a:t>. - 23%= 2 </a:t>
            </a:r>
            <a:r>
              <a:rPr lang="it-IT" dirty="0" err="1"/>
              <a:t>pens</a:t>
            </a:r>
            <a:r>
              <a:rPr lang="it-IT" dirty="0"/>
              <a:t>. - 5%= 3 o più</a:t>
            </a:r>
          </a:p>
          <a:p>
            <a:r>
              <a:rPr lang="it-IT" dirty="0"/>
              <a:t>6,2 m.ni  con - di 1 m.ne/mese</a:t>
            </a:r>
          </a:p>
          <a:p>
            <a:r>
              <a:rPr lang="it-IT" dirty="0"/>
              <a:t>328 mila con + di 4,5 m.ni/mese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 autoUpdateAnimBg="0"/>
      <p:bldP spid="8195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Dati INPS (2013/2010)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34336" y="1268760"/>
            <a:ext cx="8229600" cy="4925144"/>
          </a:xfrm>
        </p:spPr>
        <p:txBody>
          <a:bodyPr/>
          <a:lstStyle/>
          <a:p>
            <a:r>
              <a:rPr lang="it-IT" dirty="0" err="1" smtClean="0"/>
              <a:t>Vecch</a:t>
            </a:r>
            <a:r>
              <a:rPr lang="it-IT" dirty="0" smtClean="0"/>
              <a:t>. 9.520.515/ media €.1.059,95/mese </a:t>
            </a:r>
          </a:p>
          <a:p>
            <a:r>
              <a:rPr lang="it-IT" dirty="0" smtClean="0"/>
              <a:t>+ </a:t>
            </a:r>
            <a:r>
              <a:rPr lang="it-IT" dirty="0" err="1" smtClean="0"/>
              <a:t>inv</a:t>
            </a:r>
            <a:r>
              <a:rPr lang="it-IT" dirty="0" smtClean="0"/>
              <a:t>.; sup.; soc.; </a:t>
            </a:r>
            <a:r>
              <a:rPr lang="it-IT" dirty="0" err="1" smtClean="0"/>
              <a:t>inv.civ.</a:t>
            </a:r>
            <a:r>
              <a:rPr lang="it-IT" dirty="0" smtClean="0"/>
              <a:t>:</a:t>
            </a:r>
          </a:p>
          <a:p>
            <a:pPr lvl="1"/>
            <a:r>
              <a:rPr lang="it-IT" dirty="0" smtClean="0"/>
              <a:t>18.266.006/ media €.799,59 </a:t>
            </a:r>
          </a:p>
          <a:p>
            <a:r>
              <a:rPr lang="it-IT" dirty="0" smtClean="0"/>
              <a:t>Pensionati al 31/12/2010: 16.707.000. In media 1,42 pensioni/pro capite.</a:t>
            </a:r>
          </a:p>
          <a:p>
            <a:pPr lvl="1"/>
            <a:r>
              <a:rPr lang="it-IT" dirty="0" smtClean="0"/>
              <a:t>Media €.15.471/anno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Dati Istat al 31/12/2010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Pensionati italiani: 18,6 m.ni (10,5 donne e 8,1 uomini) ???.</a:t>
            </a:r>
          </a:p>
          <a:p>
            <a:r>
              <a:rPr lang="it-IT" dirty="0" smtClean="0"/>
              <a:t>7,1 m.ni  con - di €600/mese</a:t>
            </a:r>
          </a:p>
          <a:p>
            <a:r>
              <a:rPr lang="it-IT" dirty="0" smtClean="0"/>
              <a:t>586 mila con + di €3.000/mese</a:t>
            </a:r>
          </a:p>
          <a:p>
            <a:r>
              <a:rPr lang="it-IT" dirty="0" err="1" smtClean="0"/>
              <a:t>Pens</a:t>
            </a:r>
            <a:r>
              <a:rPr lang="it-IT" dirty="0"/>
              <a:t>. al 2013: 16.393.000; pensioni: 23.322.000; (52% vecchiaia)</a:t>
            </a:r>
          </a:p>
          <a:p>
            <a:pPr lvl="1"/>
            <a:r>
              <a:rPr lang="it-IT" dirty="0"/>
              <a:t>Media €.12.000/anno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43780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La dimensione economica</a:t>
            </a: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228600" y="1412776"/>
            <a:ext cx="8807896" cy="4960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FontTx/>
              <a:buBlip>
                <a:blip r:embed="rId2"/>
              </a:buBlip>
            </a:pPr>
            <a:r>
              <a:rPr lang="it-IT" sz="2800" dirty="0">
                <a:latin typeface="Arial Narrow" pitchFamily="34" charset="0"/>
              </a:rPr>
              <a:t>La dimensione economica della questione “pensione” non è pacifica.</a:t>
            </a:r>
          </a:p>
          <a:p>
            <a:pPr>
              <a:lnSpc>
                <a:spcPct val="90000"/>
              </a:lnSpc>
              <a:spcBef>
                <a:spcPct val="50000"/>
              </a:spcBef>
              <a:buFontTx/>
              <a:buBlip>
                <a:blip r:embed="rId2"/>
              </a:buBlip>
            </a:pPr>
            <a:r>
              <a:rPr lang="it-IT" sz="2800" dirty="0">
                <a:latin typeface="Arial Narrow" pitchFamily="34" charset="0"/>
              </a:rPr>
              <a:t>Castellino 1976: disequilibrio strutturale, ma imprevedibile</a:t>
            </a:r>
          </a:p>
          <a:p>
            <a:pPr>
              <a:lnSpc>
                <a:spcPct val="90000"/>
              </a:lnSpc>
              <a:spcBef>
                <a:spcPct val="50000"/>
              </a:spcBef>
              <a:buFontTx/>
              <a:buBlip>
                <a:blip r:embed="rId2"/>
              </a:buBlip>
            </a:pPr>
            <a:r>
              <a:rPr lang="it-IT" sz="2800" dirty="0" err="1">
                <a:latin typeface="Arial Narrow" pitchFamily="34" charset="0"/>
              </a:rPr>
              <a:t>Schiattarella</a:t>
            </a:r>
            <a:r>
              <a:rPr lang="it-IT" sz="2800" dirty="0">
                <a:latin typeface="Arial Narrow" pitchFamily="34" charset="0"/>
              </a:rPr>
              <a:t> 1999: le previsioni a 20/30 anni sono assolutamente inattendibili. La questione non è se vi è necessità di riformare il sistema pensionistico, ma cosa pensano di ciò i mercati finanziari internazionali, dato che ogni intervento di politica economica determina una reazione sui mercati che, a loro volta, determinano dei risultati. </a:t>
            </a:r>
          </a:p>
          <a:p>
            <a:pPr>
              <a:lnSpc>
                <a:spcPct val="90000"/>
              </a:lnSpc>
              <a:spcBef>
                <a:spcPct val="50000"/>
              </a:spcBef>
              <a:buFontTx/>
              <a:buBlip>
                <a:blip r:embed="rId2"/>
              </a:buBlip>
            </a:pPr>
            <a:r>
              <a:rPr lang="it-IT" sz="2800" dirty="0">
                <a:latin typeface="Arial Narrow" pitchFamily="34" charset="0"/>
              </a:rPr>
              <a:t> Problema dell’equilibrio della gestione: Sistema a capitalizzazione e Sistema a ripartizione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La dimensione economica</a:t>
            </a:r>
            <a:endParaRPr lang="it-IT" dirty="0"/>
          </a:p>
        </p:txBody>
      </p:sp>
      <p:sp>
        <p:nvSpPr>
          <p:cNvPr id="4" name="Segnaposto contenuto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Gallino 2013: la questione economica non esiste; è in discussione il modello sociale europeo. Lo Stato ha speso molto di più per salvare il sistema finanziario che non per mantenere il modello sociale.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794</TotalTime>
  <Words>1555</Words>
  <Application>Microsoft Macintosh PowerPoint</Application>
  <PresentationFormat>Presentazione su schermo (4:3)</PresentationFormat>
  <Paragraphs>240</Paragraphs>
  <Slides>40</Slides>
  <Notes>1</Notes>
  <HiddenSlides>0</HiddenSlides>
  <MMClips>0</MMClips>
  <ScaleCrop>false</ScaleCrop>
  <HeadingPairs>
    <vt:vector size="8" baseType="variant">
      <vt:variant>
        <vt:lpstr>Caratteri utilizzati</vt:lpstr>
      </vt:variant>
      <vt:variant>
        <vt:i4>10</vt:i4>
      </vt:variant>
      <vt:variant>
        <vt:lpstr>Tema</vt:lpstr>
      </vt:variant>
      <vt:variant>
        <vt:i4>1</vt:i4>
      </vt:variant>
      <vt:variant>
        <vt:lpstr>Server OLE incorporati</vt:lpstr>
      </vt:variant>
      <vt:variant>
        <vt:i4>3</vt:i4>
      </vt:variant>
      <vt:variant>
        <vt:lpstr>Titoli diapositive</vt:lpstr>
      </vt:variant>
      <vt:variant>
        <vt:i4>40</vt:i4>
      </vt:variant>
    </vt:vector>
  </HeadingPairs>
  <TitlesOfParts>
    <vt:vector size="54" baseType="lpstr">
      <vt:lpstr>Arial Black</vt:lpstr>
      <vt:lpstr>Arial Narrow</vt:lpstr>
      <vt:lpstr>Brush Script MT</vt:lpstr>
      <vt:lpstr>Calibri</vt:lpstr>
      <vt:lpstr>Calibri Light</vt:lpstr>
      <vt:lpstr>Comic Sans MS</vt:lpstr>
      <vt:lpstr>Tahoma</vt:lpstr>
      <vt:lpstr>Times New Roman</vt:lpstr>
      <vt:lpstr>Wingdings</vt:lpstr>
      <vt:lpstr>Arial</vt:lpstr>
      <vt:lpstr>Tema di Office</vt:lpstr>
      <vt:lpstr>Organization Chart</vt:lpstr>
      <vt:lpstr>Organigramma</vt:lpstr>
      <vt:lpstr>ClipArt</vt:lpstr>
      <vt:lpstr>Il sistema pensionistico</vt:lpstr>
      <vt:lpstr>Le origini della pensione per la vecchiaia</vt:lpstr>
      <vt:lpstr>Lo sviluppo della normativa</vt:lpstr>
      <vt:lpstr>Presentazione di PowerPoint</vt:lpstr>
      <vt:lpstr>I “numeri” delle pensioni pubbliche (lavoro privato) all’inizio del 2000 (secondo il metodo ISTAT- Aggregato: IVS, invalidità civile, rendite INAIL, pensioni di guerra) - dati al 31/12/99 </vt:lpstr>
      <vt:lpstr>Dati INPS (2013/2010)</vt:lpstr>
      <vt:lpstr>Dati Istat al 31/12/2010</vt:lpstr>
      <vt:lpstr>La dimensione economica</vt:lpstr>
      <vt:lpstr>La dimensione economica</vt:lpstr>
      <vt:lpstr>Spesa pensionistica in % sul PIL</vt:lpstr>
      <vt:lpstr>Il sistema a capitalizzazione</vt:lpstr>
      <vt:lpstr>Il sistema a ripartizione</vt:lpstr>
      <vt:lpstr>I costi di gestione</vt:lpstr>
      <vt:lpstr>Pluralità dei regimi pensionistici</vt:lpstr>
      <vt:lpstr>Presentazione di PowerPoint</vt:lpstr>
      <vt:lpstr>La pensione di anzianità</vt:lpstr>
      <vt:lpstr>I requisiti nel pubblico  (ante riforma 1992)</vt:lpstr>
      <vt:lpstr>Il calcolo della pensione retributiva</vt:lpstr>
      <vt:lpstr>Caratteristiche</vt:lpstr>
      <vt:lpstr>L’adeguatezza della prestazione</vt:lpstr>
      <vt:lpstr>L’adeguatezza 2</vt:lpstr>
      <vt:lpstr>La riforma Amato</vt:lpstr>
      <vt:lpstr>La riforma Amato 2</vt:lpstr>
      <vt:lpstr>La riforma Dini/Treu</vt:lpstr>
      <vt:lpstr>Pensione di vecchiaia    (l.335/1995)  soggetti protetti</vt:lpstr>
      <vt:lpstr>Pensione di vecchiaia    (l.335/1995)  evento protetto</vt:lpstr>
      <vt:lpstr>Pensione di vecchiaia   (l.335/1995)  la prestazione (A)</vt:lpstr>
      <vt:lpstr>Tasso di capitalizzazione</vt:lpstr>
      <vt:lpstr>Pensione di vecchiaia   (l.335/1995)  la prestazione (B)</vt:lpstr>
      <vt:lpstr>Il coefficiente dal 2010</vt:lpstr>
      <vt:lpstr>Coefficienti 2013</vt:lpstr>
      <vt:lpstr>COEFFICIENTI 2016</vt:lpstr>
      <vt:lpstr>Il coefficiente di trasformazione ed il riequilibrio “dinamico”</vt:lpstr>
      <vt:lpstr>La cumulabilità delle prestazioni</vt:lpstr>
      <vt:lpstr>Il ruolo della previdenza complementare</vt:lpstr>
      <vt:lpstr>Il ruolo della previdenza complementare</vt:lpstr>
      <vt:lpstr>Il finanziamento</vt:lpstr>
      <vt:lpstr>Le prestazioni</vt:lpstr>
      <vt:lpstr>I “pericoli” delle previdenze private per i lavoratori…</vt:lpstr>
      <vt:lpstr>… e per un sistema di solidarietà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renga</dc:creator>
  <cp:lastModifiedBy>Utente di Microsoft Office</cp:lastModifiedBy>
  <cp:revision>34</cp:revision>
  <dcterms:created xsi:type="dcterms:W3CDTF">2007-05-13T07:53:00Z</dcterms:created>
  <dcterms:modified xsi:type="dcterms:W3CDTF">2016-03-24T17:22:12Z</dcterms:modified>
</cp:coreProperties>
</file>