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305" r:id="rId18"/>
    <p:sldId id="272" r:id="rId19"/>
    <p:sldId id="273" r:id="rId20"/>
    <p:sldId id="276" r:id="rId21"/>
    <p:sldId id="277" r:id="rId22"/>
    <p:sldId id="278" r:id="rId23"/>
    <p:sldId id="274" r:id="rId24"/>
    <p:sldId id="284" r:id="rId25"/>
    <p:sldId id="275" r:id="rId26"/>
    <p:sldId id="283" r:id="rId27"/>
    <p:sldId id="306" r:id="rId28"/>
    <p:sldId id="307" r:id="rId29"/>
    <p:sldId id="279" r:id="rId30"/>
    <p:sldId id="280" r:id="rId31"/>
    <p:sldId id="308" r:id="rId32"/>
    <p:sldId id="281" r:id="rId33"/>
    <p:sldId id="282" r:id="rId34"/>
    <p:sldId id="300" r:id="rId35"/>
    <p:sldId id="285" r:id="rId36"/>
    <p:sldId id="301" r:id="rId37"/>
    <p:sldId id="286" r:id="rId38"/>
    <p:sldId id="287" r:id="rId39"/>
    <p:sldId id="288" r:id="rId40"/>
    <p:sldId id="289" r:id="rId41"/>
    <p:sldId id="302" r:id="rId42"/>
    <p:sldId id="290" r:id="rId43"/>
    <p:sldId id="291" r:id="rId44"/>
    <p:sldId id="292" r:id="rId45"/>
    <p:sldId id="303" r:id="rId46"/>
    <p:sldId id="293" r:id="rId47"/>
    <p:sldId id="304" r:id="rId48"/>
    <p:sldId id="294" r:id="rId49"/>
    <p:sldId id="295" r:id="rId50"/>
    <p:sldId id="296" r:id="rId51"/>
    <p:sldId id="297" r:id="rId52"/>
    <p:sldId id="298" r:id="rId53"/>
    <p:sldId id="299" r:id="rId54"/>
    <p:sldId id="309" r:id="rId55"/>
    <p:sldId id="310" r:id="rId56"/>
    <p:sldId id="311" r:id="rId57"/>
    <p:sldId id="312" r:id="rId58"/>
    <p:sldId id="313" r:id="rId59"/>
    <p:sldId id="314" r:id="rId60"/>
    <p:sldId id="315" r:id="rId61"/>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439"/>
    <p:restoredTop sz="89973"/>
  </p:normalViewPr>
  <p:slideViewPr>
    <p:cSldViewPr>
      <p:cViewPr>
        <p:scale>
          <a:sx n="117" d="100"/>
          <a:sy n="117" d="100"/>
        </p:scale>
        <p:origin x="-320" y="14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printerSettings" Target="printerSettings/printerSettings1.bin"/><Relationship Id="rId64" Type="http://schemas.openxmlformats.org/officeDocument/2006/relationships/presProps" Target="presProps.xml"/><Relationship Id="rId65" Type="http://schemas.openxmlformats.org/officeDocument/2006/relationships/viewProps" Target="viewProps.xml"/><Relationship Id="rId66" Type="http://schemas.openxmlformats.org/officeDocument/2006/relationships/theme" Target="theme/theme1.xml"/><Relationship Id="rId67" Type="http://schemas.openxmlformats.org/officeDocument/2006/relationships/tableStyles" Target="tableStyles.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notesMaster" Target="notesMasters/notesMaster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9C6A8BE-9985-8748-AF4F-47F14FC60EA4}" type="datetimeFigureOut">
              <a:rPr lang="it-IT" smtClean="0"/>
              <a:t>08/04/16</a:t>
            </a:fld>
            <a:endParaRPr lang="it-IT"/>
          </a:p>
        </p:txBody>
      </p:sp>
      <p:sp>
        <p:nvSpPr>
          <p:cNvPr id="4" name="Segnaposto immagin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49C7100-414A-EC4C-AA29-928A6D13BC5C}" type="slidenum">
              <a:rPr lang="it-IT" smtClean="0"/>
              <a:t>‹n.›</a:t>
            </a:fld>
            <a:endParaRPr lang="it-IT"/>
          </a:p>
        </p:txBody>
      </p:sp>
    </p:spTree>
    <p:extLst>
      <p:ext uri="{BB962C8B-B14F-4D97-AF65-F5344CB8AC3E}">
        <p14:creationId xmlns:p14="http://schemas.microsoft.com/office/powerpoint/2010/main" val="2490946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149C7100-414A-EC4C-AA29-928A6D13BC5C}" type="slidenum">
              <a:rPr lang="it-IT" smtClean="0"/>
              <a:t>3</a:t>
            </a:fld>
            <a:endParaRPr lang="it-IT"/>
          </a:p>
        </p:txBody>
      </p:sp>
    </p:spTree>
    <p:extLst>
      <p:ext uri="{BB962C8B-B14F-4D97-AF65-F5344CB8AC3E}">
        <p14:creationId xmlns:p14="http://schemas.microsoft.com/office/powerpoint/2010/main" val="10885747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10" name="Triangolo rettangolo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olo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it-IT" smtClean="0"/>
              <a:t>Fare clic per modificare lo stile del titolo</a:t>
            </a:r>
            <a:endParaRPr kumimoji="0" lang="en-US"/>
          </a:p>
        </p:txBody>
      </p:sp>
      <p:sp>
        <p:nvSpPr>
          <p:cNvPr id="17" name="Sottotitolo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it-IT" smtClean="0"/>
              <a:t>Fare clic per modificare lo stile del sottotitolo dello schema</a:t>
            </a:r>
            <a:endParaRPr kumimoji="0" lang="en-US"/>
          </a:p>
        </p:txBody>
      </p:sp>
      <p:grpSp>
        <p:nvGrpSpPr>
          <p:cNvPr id="2" name="Gruppo 1"/>
          <p:cNvGrpSpPr/>
          <p:nvPr/>
        </p:nvGrpSpPr>
        <p:grpSpPr>
          <a:xfrm>
            <a:off x="-3765" y="4953000"/>
            <a:ext cx="9147765" cy="1912088"/>
            <a:chOff x="-3765" y="4832896"/>
            <a:chExt cx="9147765" cy="2032192"/>
          </a:xfrm>
        </p:grpSpPr>
        <p:sp>
          <p:nvSpPr>
            <p:cNvPr id="7" name="Figura a mano libera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igura a mano libera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igura a mano libera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Connettore 1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Segnaposto data 29"/>
          <p:cNvSpPr>
            <a:spLocks noGrp="1"/>
          </p:cNvSpPr>
          <p:nvPr>
            <p:ph type="dt" sz="half" idx="10"/>
          </p:nvPr>
        </p:nvSpPr>
        <p:spPr/>
        <p:txBody>
          <a:bodyPr/>
          <a:lstStyle>
            <a:lvl1pPr>
              <a:defRPr>
                <a:solidFill>
                  <a:srgbClr val="FFFFFF"/>
                </a:solidFill>
              </a:defRPr>
            </a:lvl1pPr>
            <a:extLst/>
          </a:lstStyle>
          <a:p>
            <a:fld id="{04BBD45C-97DE-45A2-A287-EE59236CE046}" type="datetimeFigureOut">
              <a:rPr lang="it-IT" smtClean="0"/>
              <a:t>08/04/16</a:t>
            </a:fld>
            <a:endParaRPr lang="it-IT"/>
          </a:p>
        </p:txBody>
      </p:sp>
      <p:sp>
        <p:nvSpPr>
          <p:cNvPr id="19" name="Segnaposto piè di pagina 18"/>
          <p:cNvSpPr>
            <a:spLocks noGrp="1"/>
          </p:cNvSpPr>
          <p:nvPr>
            <p:ph type="ftr" sz="quarter" idx="11"/>
          </p:nvPr>
        </p:nvSpPr>
        <p:spPr/>
        <p:txBody>
          <a:bodyPr/>
          <a:lstStyle>
            <a:lvl1pPr>
              <a:defRPr>
                <a:solidFill>
                  <a:schemeClr val="accent1">
                    <a:tint val="20000"/>
                  </a:schemeClr>
                </a:solidFill>
              </a:defRPr>
            </a:lvl1pPr>
            <a:extLst/>
          </a:lstStyle>
          <a:p>
            <a:endParaRPr lang="it-IT"/>
          </a:p>
        </p:txBody>
      </p:sp>
      <p:sp>
        <p:nvSpPr>
          <p:cNvPr id="27" name="Segnaposto numero diapositiva 26"/>
          <p:cNvSpPr>
            <a:spLocks noGrp="1"/>
          </p:cNvSpPr>
          <p:nvPr>
            <p:ph type="sldNum" sz="quarter" idx="12"/>
          </p:nvPr>
        </p:nvSpPr>
        <p:spPr/>
        <p:txBody>
          <a:bodyPr/>
          <a:lstStyle>
            <a:lvl1pPr>
              <a:defRPr>
                <a:solidFill>
                  <a:srgbClr val="FFFFFF"/>
                </a:solidFill>
              </a:defRPr>
            </a:lvl1pPr>
            <a:extLst/>
          </a:lstStyle>
          <a:p>
            <a:fld id="{D00A663C-93F6-4825-82F8-D037AA80B15A}" type="slidenum">
              <a:rPr lang="it-IT" smtClean="0"/>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extLst/>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a:xfrm>
            <a:off x="457200" y="1481329"/>
            <a:ext cx="8229600" cy="4386071"/>
          </a:xfrm>
        </p:spPr>
        <p:txBody>
          <a:bodyPr vert="eaVert"/>
          <a:lstStyle>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extLst/>
          </a:lstStyle>
          <a:p>
            <a:fld id="{04BBD45C-97DE-45A2-A287-EE59236CE046}" type="datetimeFigureOut">
              <a:rPr lang="it-IT" smtClean="0"/>
              <a:t>08/04/16</a:t>
            </a:fld>
            <a:endParaRPr lang="it-IT"/>
          </a:p>
        </p:txBody>
      </p:sp>
      <p:sp>
        <p:nvSpPr>
          <p:cNvPr id="5" name="Segnaposto piè di pagina 4"/>
          <p:cNvSpPr>
            <a:spLocks noGrp="1"/>
          </p:cNvSpPr>
          <p:nvPr>
            <p:ph type="ftr" sz="quarter" idx="11"/>
          </p:nvPr>
        </p:nvSpPr>
        <p:spPr/>
        <p:txBody>
          <a:bodyPr/>
          <a:lstStyle>
            <a:extLst/>
          </a:lstStyle>
          <a:p>
            <a:endParaRPr lang="it-IT"/>
          </a:p>
        </p:txBody>
      </p:sp>
      <p:sp>
        <p:nvSpPr>
          <p:cNvPr id="6" name="Segnaposto numero diapositiva 5"/>
          <p:cNvSpPr>
            <a:spLocks noGrp="1"/>
          </p:cNvSpPr>
          <p:nvPr>
            <p:ph type="sldNum" sz="quarter" idx="12"/>
          </p:nvPr>
        </p:nvSpPr>
        <p:spPr/>
        <p:txBody>
          <a:bodyPr/>
          <a:lstStyle>
            <a:extLst/>
          </a:lstStyle>
          <a:p>
            <a:fld id="{D00A663C-93F6-4825-82F8-D037AA80B15A}" type="slidenum">
              <a:rPr lang="it-IT" smtClean="0"/>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844013" y="274640"/>
            <a:ext cx="1777470" cy="5592761"/>
          </a:xfrm>
        </p:spPr>
        <p:txBody>
          <a:bodyPr vert="eaVert"/>
          <a:lstStyle>
            <a:extLst/>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a:xfrm>
            <a:off x="457200" y="274641"/>
            <a:ext cx="6324600" cy="5592760"/>
          </a:xfrm>
        </p:spPr>
        <p:txBody>
          <a:bodyPr vert="eaVert"/>
          <a:lstStyle>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extLst/>
          </a:lstStyle>
          <a:p>
            <a:fld id="{04BBD45C-97DE-45A2-A287-EE59236CE046}" type="datetimeFigureOut">
              <a:rPr lang="it-IT" smtClean="0"/>
              <a:t>08/04/16</a:t>
            </a:fld>
            <a:endParaRPr lang="it-IT"/>
          </a:p>
        </p:txBody>
      </p:sp>
      <p:sp>
        <p:nvSpPr>
          <p:cNvPr id="5" name="Segnaposto piè di pagina 4"/>
          <p:cNvSpPr>
            <a:spLocks noGrp="1"/>
          </p:cNvSpPr>
          <p:nvPr>
            <p:ph type="ftr" sz="quarter" idx="11"/>
          </p:nvPr>
        </p:nvSpPr>
        <p:spPr/>
        <p:txBody>
          <a:bodyPr/>
          <a:lstStyle>
            <a:extLst/>
          </a:lstStyle>
          <a:p>
            <a:endParaRPr lang="it-IT"/>
          </a:p>
        </p:txBody>
      </p:sp>
      <p:sp>
        <p:nvSpPr>
          <p:cNvPr id="6" name="Segnaposto numero diapositiva 5"/>
          <p:cNvSpPr>
            <a:spLocks noGrp="1"/>
          </p:cNvSpPr>
          <p:nvPr>
            <p:ph type="sldNum" sz="quarter" idx="12"/>
          </p:nvPr>
        </p:nvSpPr>
        <p:spPr/>
        <p:txBody>
          <a:bodyPr/>
          <a:lstStyle>
            <a:extLst/>
          </a:lstStyle>
          <a:p>
            <a:fld id="{D00A663C-93F6-4825-82F8-D037AA80B15A}" type="slidenum">
              <a:rPr lang="it-IT" smtClean="0"/>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extLst/>
          </a:lstStyle>
          <a:p>
            <a:fld id="{04BBD45C-97DE-45A2-A287-EE59236CE046}" type="datetimeFigureOut">
              <a:rPr lang="it-IT" smtClean="0"/>
              <a:t>08/04/16</a:t>
            </a:fld>
            <a:endParaRPr lang="it-IT"/>
          </a:p>
        </p:txBody>
      </p:sp>
      <p:sp>
        <p:nvSpPr>
          <p:cNvPr id="5" name="Segnaposto piè di pagina 4"/>
          <p:cNvSpPr>
            <a:spLocks noGrp="1"/>
          </p:cNvSpPr>
          <p:nvPr>
            <p:ph type="ftr" sz="quarter" idx="11"/>
          </p:nvPr>
        </p:nvSpPr>
        <p:spPr/>
        <p:txBody>
          <a:bodyPr/>
          <a:lstStyle>
            <a:extLst/>
          </a:lstStyle>
          <a:p>
            <a:endParaRPr lang="it-IT"/>
          </a:p>
        </p:txBody>
      </p:sp>
      <p:sp>
        <p:nvSpPr>
          <p:cNvPr id="6" name="Segnaposto numero diapositiva 5"/>
          <p:cNvSpPr>
            <a:spLocks noGrp="1"/>
          </p:cNvSpPr>
          <p:nvPr>
            <p:ph type="sldNum" sz="quarter" idx="12"/>
          </p:nvPr>
        </p:nvSpPr>
        <p:spPr/>
        <p:txBody>
          <a:bodyPr/>
          <a:lstStyle>
            <a:extLst/>
          </a:lstStyle>
          <a:p>
            <a:fld id="{D00A663C-93F6-4825-82F8-D037AA80B15A}" type="slidenum">
              <a:rPr lang="it-IT" smtClean="0"/>
              <a:t>‹n.›</a:t>
            </a:fld>
            <a:endParaRPr lang="it-IT"/>
          </a:p>
        </p:txBody>
      </p:sp>
      <p:sp>
        <p:nvSpPr>
          <p:cNvPr id="7" name="Titolo 6"/>
          <p:cNvSpPr>
            <a:spLocks noGrp="1"/>
          </p:cNvSpPr>
          <p:nvPr>
            <p:ph type="title"/>
          </p:nvPr>
        </p:nvSpPr>
        <p:spPr/>
        <p:txBody>
          <a:bodyPr rtlCol="0"/>
          <a:lstStyle>
            <a:extLst/>
          </a:lstStyle>
          <a:p>
            <a:r>
              <a:rPr kumimoji="0" lang="it-IT" smtClean="0"/>
              <a:t>Fare clic per modificare lo stile del titolo</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bg>
      <p:bgRef idx="1002">
        <a:schemeClr val="bg1"/>
      </p:bgRef>
    </p:bg>
    <p:spTree>
      <p:nvGrpSpPr>
        <p:cNvPr id="1" name=""/>
        <p:cNvGrpSpPr/>
        <p:nvPr/>
      </p:nvGrpSpPr>
      <p:grpSpPr>
        <a:xfrm>
          <a:off x="0" y="0"/>
          <a:ext cx="0" cy="0"/>
          <a:chOff x="0" y="0"/>
          <a:chExt cx="0" cy="0"/>
        </a:xfrm>
      </p:grpSpPr>
      <p:sp>
        <p:nvSpPr>
          <p:cNvPr id="2" name="Titolo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it-IT" smtClean="0"/>
              <a:t>Fare clic per modificare stili del testo dello schema</a:t>
            </a:r>
          </a:p>
        </p:txBody>
      </p:sp>
      <p:sp>
        <p:nvSpPr>
          <p:cNvPr id="4" name="Segnaposto data 3"/>
          <p:cNvSpPr>
            <a:spLocks noGrp="1"/>
          </p:cNvSpPr>
          <p:nvPr>
            <p:ph type="dt" sz="half" idx="10"/>
          </p:nvPr>
        </p:nvSpPr>
        <p:spPr/>
        <p:txBody>
          <a:bodyPr/>
          <a:lstStyle>
            <a:extLst/>
          </a:lstStyle>
          <a:p>
            <a:fld id="{04BBD45C-97DE-45A2-A287-EE59236CE046}" type="datetimeFigureOut">
              <a:rPr lang="it-IT" smtClean="0"/>
              <a:t>08/04/16</a:t>
            </a:fld>
            <a:endParaRPr lang="it-IT"/>
          </a:p>
        </p:txBody>
      </p:sp>
      <p:sp>
        <p:nvSpPr>
          <p:cNvPr id="5" name="Segnaposto piè di pagina 4"/>
          <p:cNvSpPr>
            <a:spLocks noGrp="1"/>
          </p:cNvSpPr>
          <p:nvPr>
            <p:ph type="ftr" sz="quarter" idx="11"/>
          </p:nvPr>
        </p:nvSpPr>
        <p:spPr/>
        <p:txBody>
          <a:bodyPr/>
          <a:lstStyle>
            <a:extLst/>
          </a:lstStyle>
          <a:p>
            <a:endParaRPr lang="it-IT"/>
          </a:p>
        </p:txBody>
      </p:sp>
      <p:sp>
        <p:nvSpPr>
          <p:cNvPr id="6" name="Segnaposto numero diapositiva 5"/>
          <p:cNvSpPr>
            <a:spLocks noGrp="1"/>
          </p:cNvSpPr>
          <p:nvPr>
            <p:ph type="sldNum" sz="quarter" idx="12"/>
          </p:nvPr>
        </p:nvSpPr>
        <p:spPr/>
        <p:txBody>
          <a:bodyPr/>
          <a:lstStyle>
            <a:extLst/>
          </a:lstStyle>
          <a:p>
            <a:fld id="{D00A663C-93F6-4825-82F8-D037AA80B15A}" type="slidenum">
              <a:rPr lang="it-IT" smtClean="0"/>
              <a:t>‹n.›</a:t>
            </a:fld>
            <a:endParaRPr lang="it-IT"/>
          </a:p>
        </p:txBody>
      </p:sp>
      <p:sp>
        <p:nvSpPr>
          <p:cNvPr id="7" name="Gallone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Gallone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bg>
      <p:bgRef idx="1002">
        <a:schemeClr val="bg1"/>
      </p:bgRef>
    </p:bg>
    <p:spTree>
      <p:nvGrpSpPr>
        <p:cNvPr id="1" name=""/>
        <p:cNvGrpSpPr/>
        <p:nvPr/>
      </p:nvGrpSpPr>
      <p:grpSpPr>
        <a:xfrm>
          <a:off x="0" y="0"/>
          <a:ext cx="0" cy="0"/>
          <a:chOff x="0" y="0"/>
          <a:chExt cx="0" cy="0"/>
        </a:xfrm>
      </p:grpSpPr>
      <p:sp>
        <p:nvSpPr>
          <p:cNvPr id="3" name="Segnaposto contenuto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contenuto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Segnaposto data 4"/>
          <p:cNvSpPr>
            <a:spLocks noGrp="1"/>
          </p:cNvSpPr>
          <p:nvPr>
            <p:ph type="dt" sz="half" idx="10"/>
          </p:nvPr>
        </p:nvSpPr>
        <p:spPr/>
        <p:txBody>
          <a:bodyPr/>
          <a:lstStyle>
            <a:extLst/>
          </a:lstStyle>
          <a:p>
            <a:fld id="{04BBD45C-97DE-45A2-A287-EE59236CE046}" type="datetimeFigureOut">
              <a:rPr lang="it-IT" smtClean="0"/>
              <a:t>08/04/16</a:t>
            </a:fld>
            <a:endParaRPr lang="it-IT"/>
          </a:p>
        </p:txBody>
      </p:sp>
      <p:sp>
        <p:nvSpPr>
          <p:cNvPr id="6" name="Segnaposto piè di pagina 5"/>
          <p:cNvSpPr>
            <a:spLocks noGrp="1"/>
          </p:cNvSpPr>
          <p:nvPr>
            <p:ph type="ftr" sz="quarter" idx="11"/>
          </p:nvPr>
        </p:nvSpPr>
        <p:spPr/>
        <p:txBody>
          <a:bodyPr/>
          <a:lstStyle>
            <a:extLst/>
          </a:lstStyle>
          <a:p>
            <a:endParaRPr lang="it-IT"/>
          </a:p>
        </p:txBody>
      </p:sp>
      <p:sp>
        <p:nvSpPr>
          <p:cNvPr id="7" name="Segnaposto numero diapositiva 6"/>
          <p:cNvSpPr>
            <a:spLocks noGrp="1"/>
          </p:cNvSpPr>
          <p:nvPr>
            <p:ph type="sldNum" sz="quarter" idx="12"/>
          </p:nvPr>
        </p:nvSpPr>
        <p:spPr/>
        <p:txBody>
          <a:bodyPr/>
          <a:lstStyle>
            <a:extLst/>
          </a:lstStyle>
          <a:p>
            <a:fld id="{D00A663C-93F6-4825-82F8-D037AA80B15A}" type="slidenum">
              <a:rPr lang="it-IT" smtClean="0"/>
              <a:t>‹n.›</a:t>
            </a:fld>
            <a:endParaRPr lang="it-IT"/>
          </a:p>
        </p:txBody>
      </p:sp>
      <p:sp>
        <p:nvSpPr>
          <p:cNvPr id="8" name="Titolo 7"/>
          <p:cNvSpPr>
            <a:spLocks noGrp="1"/>
          </p:cNvSpPr>
          <p:nvPr>
            <p:ph type="title"/>
          </p:nvPr>
        </p:nvSpPr>
        <p:spPr/>
        <p:txBody>
          <a:bodyPr rtlCol="0"/>
          <a:lstStyle>
            <a:extLst/>
          </a:lstStyle>
          <a:p>
            <a:r>
              <a:rPr kumimoji="0" lang="it-IT" smtClean="0"/>
              <a:t>Fare clic per modificare lo stile del titolo</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nfronto">
    <p:bg>
      <p:bgRef idx="1003">
        <a:schemeClr val="bg1"/>
      </p:bgRef>
    </p:bg>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8229600" cy="1143000"/>
          </a:xfrm>
        </p:spPr>
        <p:txBody>
          <a:bodyPr anchor="ctr"/>
          <a:lstStyle>
            <a:lvl1pPr>
              <a:defRPr/>
            </a:lvl1pPr>
            <a:extLst/>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it-IT" smtClean="0"/>
              <a:t>Fare clic per modificare stili del testo dello schema</a:t>
            </a:r>
          </a:p>
        </p:txBody>
      </p:sp>
      <p:sp>
        <p:nvSpPr>
          <p:cNvPr id="4" name="Segnaposto testo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it-IT" smtClean="0"/>
              <a:t>Fare clic per modificare stili del testo dello schema</a:t>
            </a:r>
          </a:p>
        </p:txBody>
      </p:sp>
      <p:sp>
        <p:nvSpPr>
          <p:cNvPr id="5" name="Segnaposto contenuto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6" name="Segnaposto contenuto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7" name="Segnaposto data 6"/>
          <p:cNvSpPr>
            <a:spLocks noGrp="1"/>
          </p:cNvSpPr>
          <p:nvPr>
            <p:ph type="dt" sz="half" idx="10"/>
          </p:nvPr>
        </p:nvSpPr>
        <p:spPr/>
        <p:txBody>
          <a:bodyPr/>
          <a:lstStyle>
            <a:extLst/>
          </a:lstStyle>
          <a:p>
            <a:fld id="{04BBD45C-97DE-45A2-A287-EE59236CE046}" type="datetimeFigureOut">
              <a:rPr lang="it-IT" smtClean="0"/>
              <a:t>08/04/16</a:t>
            </a:fld>
            <a:endParaRPr lang="it-IT"/>
          </a:p>
        </p:txBody>
      </p:sp>
      <p:sp>
        <p:nvSpPr>
          <p:cNvPr id="8" name="Segnaposto piè di pagina 7"/>
          <p:cNvSpPr>
            <a:spLocks noGrp="1"/>
          </p:cNvSpPr>
          <p:nvPr>
            <p:ph type="ftr" sz="quarter" idx="11"/>
          </p:nvPr>
        </p:nvSpPr>
        <p:spPr/>
        <p:txBody>
          <a:bodyPr/>
          <a:lstStyle>
            <a:extLst/>
          </a:lstStyle>
          <a:p>
            <a:endParaRPr lang="it-IT"/>
          </a:p>
        </p:txBody>
      </p:sp>
      <p:sp>
        <p:nvSpPr>
          <p:cNvPr id="9" name="Segnaposto numero diapositiva 8"/>
          <p:cNvSpPr>
            <a:spLocks noGrp="1"/>
          </p:cNvSpPr>
          <p:nvPr>
            <p:ph type="sldNum" sz="quarter" idx="12"/>
          </p:nvPr>
        </p:nvSpPr>
        <p:spPr/>
        <p:txBody>
          <a:bodyPr/>
          <a:lstStyle>
            <a:extLst/>
          </a:lstStyle>
          <a:p>
            <a:fld id="{D00A663C-93F6-4825-82F8-D037AA80B15A}" type="slidenum">
              <a:rPr lang="it-IT" smtClean="0"/>
              <a:t>‹n.›</a:t>
            </a:fld>
            <a:endParaRPr lang="it-IT"/>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bg>
      <p:bgRef idx="1002">
        <a:schemeClr val="bg1"/>
      </p:bgRef>
    </p:bg>
    <p:spTree>
      <p:nvGrpSpPr>
        <p:cNvPr id="1" name=""/>
        <p:cNvGrpSpPr/>
        <p:nvPr/>
      </p:nvGrpSpPr>
      <p:grpSpPr>
        <a:xfrm>
          <a:off x="0" y="0"/>
          <a:ext cx="0" cy="0"/>
          <a:chOff x="0" y="0"/>
          <a:chExt cx="0" cy="0"/>
        </a:xfrm>
      </p:grpSpPr>
      <p:sp>
        <p:nvSpPr>
          <p:cNvPr id="3" name="Segnaposto data 2"/>
          <p:cNvSpPr>
            <a:spLocks noGrp="1"/>
          </p:cNvSpPr>
          <p:nvPr>
            <p:ph type="dt" sz="half" idx="10"/>
          </p:nvPr>
        </p:nvSpPr>
        <p:spPr/>
        <p:txBody>
          <a:bodyPr/>
          <a:lstStyle>
            <a:extLst/>
          </a:lstStyle>
          <a:p>
            <a:fld id="{04BBD45C-97DE-45A2-A287-EE59236CE046}" type="datetimeFigureOut">
              <a:rPr lang="it-IT" smtClean="0"/>
              <a:t>08/04/16</a:t>
            </a:fld>
            <a:endParaRPr lang="it-IT"/>
          </a:p>
        </p:txBody>
      </p:sp>
      <p:sp>
        <p:nvSpPr>
          <p:cNvPr id="4" name="Segnaposto piè di pagina 3"/>
          <p:cNvSpPr>
            <a:spLocks noGrp="1"/>
          </p:cNvSpPr>
          <p:nvPr>
            <p:ph type="ftr" sz="quarter" idx="11"/>
          </p:nvPr>
        </p:nvSpPr>
        <p:spPr/>
        <p:txBody>
          <a:bodyPr/>
          <a:lstStyle>
            <a:extLst/>
          </a:lstStyle>
          <a:p>
            <a:endParaRPr lang="it-IT"/>
          </a:p>
        </p:txBody>
      </p:sp>
      <p:sp>
        <p:nvSpPr>
          <p:cNvPr id="5" name="Segnaposto numero diapositiva 4"/>
          <p:cNvSpPr>
            <a:spLocks noGrp="1"/>
          </p:cNvSpPr>
          <p:nvPr>
            <p:ph type="sldNum" sz="quarter" idx="12"/>
          </p:nvPr>
        </p:nvSpPr>
        <p:spPr/>
        <p:txBody>
          <a:bodyPr/>
          <a:lstStyle>
            <a:extLst/>
          </a:lstStyle>
          <a:p>
            <a:fld id="{D00A663C-93F6-4825-82F8-D037AA80B15A}" type="slidenum">
              <a:rPr lang="it-IT" smtClean="0"/>
              <a:t>‹n.›</a:t>
            </a:fld>
            <a:endParaRPr lang="it-IT"/>
          </a:p>
        </p:txBody>
      </p:sp>
      <p:sp>
        <p:nvSpPr>
          <p:cNvPr id="6" name="Titolo 5"/>
          <p:cNvSpPr>
            <a:spLocks noGrp="1"/>
          </p:cNvSpPr>
          <p:nvPr>
            <p:ph type="title"/>
          </p:nvPr>
        </p:nvSpPr>
        <p:spPr/>
        <p:txBody>
          <a:bodyPr rtlCol="0"/>
          <a:lstStyle>
            <a:extLst/>
          </a:lstStyle>
          <a:p>
            <a:r>
              <a:rPr kumimoji="0" lang="it-IT" smtClean="0"/>
              <a:t>Fare clic per modificare lo stile del titolo</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extLst/>
          </a:lstStyle>
          <a:p>
            <a:fld id="{04BBD45C-97DE-45A2-A287-EE59236CE046}" type="datetimeFigureOut">
              <a:rPr lang="it-IT" smtClean="0"/>
              <a:t>08/04/16</a:t>
            </a:fld>
            <a:endParaRPr lang="it-IT"/>
          </a:p>
        </p:txBody>
      </p:sp>
      <p:sp>
        <p:nvSpPr>
          <p:cNvPr id="3" name="Segnaposto piè di pagina 2"/>
          <p:cNvSpPr>
            <a:spLocks noGrp="1"/>
          </p:cNvSpPr>
          <p:nvPr>
            <p:ph type="ftr" sz="quarter" idx="11"/>
          </p:nvPr>
        </p:nvSpPr>
        <p:spPr/>
        <p:txBody>
          <a:bodyPr/>
          <a:lstStyle>
            <a:extLst/>
          </a:lstStyle>
          <a:p>
            <a:endParaRPr lang="it-IT"/>
          </a:p>
        </p:txBody>
      </p:sp>
      <p:sp>
        <p:nvSpPr>
          <p:cNvPr id="4" name="Segnaposto numero diapositiva 3"/>
          <p:cNvSpPr>
            <a:spLocks noGrp="1"/>
          </p:cNvSpPr>
          <p:nvPr>
            <p:ph type="sldNum" sz="quarter" idx="12"/>
          </p:nvPr>
        </p:nvSpPr>
        <p:spPr/>
        <p:txBody>
          <a:bodyPr/>
          <a:lstStyle>
            <a:extLst/>
          </a:lstStyle>
          <a:p>
            <a:fld id="{D00A663C-93F6-4825-82F8-D037AA80B15A}" type="slidenum">
              <a:rPr lang="it-IT" smtClean="0"/>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bg>
      <p:bgRef idx="1003">
        <a:schemeClr val="bg1"/>
      </p:bgRef>
    </p:bg>
    <p:spTree>
      <p:nvGrpSpPr>
        <p:cNvPr id="1" name=""/>
        <p:cNvGrpSpPr/>
        <p:nvPr/>
      </p:nvGrpSpPr>
      <p:grpSpPr>
        <a:xfrm>
          <a:off x="0" y="0"/>
          <a:ext cx="0" cy="0"/>
          <a:chOff x="0" y="0"/>
          <a:chExt cx="0" cy="0"/>
        </a:xfrm>
      </p:grpSpPr>
      <p:sp>
        <p:nvSpPr>
          <p:cNvPr id="2" name="Titolo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it-IT" smtClean="0"/>
              <a:t>Fare clic per modificare lo stile del titolo</a:t>
            </a:r>
            <a:endParaRPr kumimoji="0" lang="en-US"/>
          </a:p>
        </p:txBody>
      </p:sp>
      <p:sp>
        <p:nvSpPr>
          <p:cNvPr id="3" name="Segnaposto testo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it-IT" smtClean="0"/>
              <a:t>Fare clic per modificare stili del testo dello schema</a:t>
            </a:r>
          </a:p>
        </p:txBody>
      </p:sp>
      <p:sp>
        <p:nvSpPr>
          <p:cNvPr id="4" name="Segnaposto contenuto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Segnaposto data 4"/>
          <p:cNvSpPr>
            <a:spLocks noGrp="1"/>
          </p:cNvSpPr>
          <p:nvPr>
            <p:ph type="dt" sz="half" idx="10"/>
          </p:nvPr>
        </p:nvSpPr>
        <p:spPr>
          <a:xfrm>
            <a:off x="6727032" y="6407944"/>
            <a:ext cx="1920240" cy="365760"/>
          </a:xfrm>
        </p:spPr>
        <p:txBody>
          <a:bodyPr/>
          <a:lstStyle>
            <a:extLst/>
          </a:lstStyle>
          <a:p>
            <a:fld id="{04BBD45C-97DE-45A2-A287-EE59236CE046}" type="datetimeFigureOut">
              <a:rPr lang="it-IT" smtClean="0"/>
              <a:t>08/04/16</a:t>
            </a:fld>
            <a:endParaRPr lang="it-IT"/>
          </a:p>
        </p:txBody>
      </p:sp>
      <p:sp>
        <p:nvSpPr>
          <p:cNvPr id="6" name="Segnaposto piè di pagina 5"/>
          <p:cNvSpPr>
            <a:spLocks noGrp="1"/>
          </p:cNvSpPr>
          <p:nvPr>
            <p:ph type="ftr" sz="quarter" idx="11"/>
          </p:nvPr>
        </p:nvSpPr>
        <p:spPr/>
        <p:txBody>
          <a:bodyPr/>
          <a:lstStyle>
            <a:extLst/>
          </a:lstStyle>
          <a:p>
            <a:endParaRPr lang="it-IT"/>
          </a:p>
        </p:txBody>
      </p:sp>
      <p:sp>
        <p:nvSpPr>
          <p:cNvPr id="7" name="Segnaposto numero diapositiva 6"/>
          <p:cNvSpPr>
            <a:spLocks noGrp="1"/>
          </p:cNvSpPr>
          <p:nvPr>
            <p:ph type="sldNum" sz="quarter" idx="12"/>
          </p:nvPr>
        </p:nvSpPr>
        <p:spPr/>
        <p:txBody>
          <a:bodyPr/>
          <a:lstStyle>
            <a:extLst/>
          </a:lstStyle>
          <a:p>
            <a:fld id="{D00A663C-93F6-4825-82F8-D037AA80B15A}" type="slidenum">
              <a:rPr lang="it-IT" smtClean="0"/>
              <a:t>‹n.›</a:t>
            </a:fld>
            <a:endParaRPr lang="it-IT"/>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bg>
      <p:bgRef idx="1002">
        <a:schemeClr val="bg1"/>
      </p:bgRef>
    </p:bg>
    <p:spTree>
      <p:nvGrpSpPr>
        <p:cNvPr id="1" name=""/>
        <p:cNvGrpSpPr/>
        <p:nvPr/>
      </p:nvGrpSpPr>
      <p:grpSpPr>
        <a:xfrm>
          <a:off x="0" y="0"/>
          <a:ext cx="0" cy="0"/>
          <a:chOff x="0" y="0"/>
          <a:chExt cx="0" cy="0"/>
        </a:xfrm>
      </p:grpSpPr>
      <p:sp>
        <p:nvSpPr>
          <p:cNvPr id="4" name="Segnaposto testo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it-IT" smtClean="0"/>
              <a:t>Fare clic per modificare stili del testo dello schema</a:t>
            </a:r>
          </a:p>
        </p:txBody>
      </p:sp>
      <p:sp>
        <p:nvSpPr>
          <p:cNvPr id="3" name="Segnaposto immagine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it-IT" smtClean="0"/>
              <a:t>Fare clic sull'icona per inserire un'immagine</a:t>
            </a:r>
            <a:endParaRPr kumimoji="0" lang="en-US" dirty="0"/>
          </a:p>
        </p:txBody>
      </p:sp>
      <p:sp>
        <p:nvSpPr>
          <p:cNvPr id="5" name="Segnaposto data 4"/>
          <p:cNvSpPr>
            <a:spLocks noGrp="1"/>
          </p:cNvSpPr>
          <p:nvPr>
            <p:ph type="dt" sz="half" idx="10"/>
          </p:nvPr>
        </p:nvSpPr>
        <p:spPr/>
        <p:txBody>
          <a:bodyPr/>
          <a:lstStyle>
            <a:lvl1pPr>
              <a:defRPr>
                <a:solidFill>
                  <a:schemeClr val="tx1"/>
                </a:solidFill>
              </a:defRPr>
            </a:lvl1pPr>
            <a:extLst/>
          </a:lstStyle>
          <a:p>
            <a:fld id="{04BBD45C-97DE-45A2-A287-EE59236CE046}" type="datetimeFigureOut">
              <a:rPr lang="it-IT" smtClean="0"/>
              <a:t>08/04/16</a:t>
            </a:fld>
            <a:endParaRPr lang="it-IT"/>
          </a:p>
        </p:txBody>
      </p:sp>
      <p:sp>
        <p:nvSpPr>
          <p:cNvPr id="6" name="Segnaposto piè di pagina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it-IT"/>
          </a:p>
        </p:txBody>
      </p:sp>
      <p:sp>
        <p:nvSpPr>
          <p:cNvPr id="7" name="Segnaposto numero diapositiva 6"/>
          <p:cNvSpPr>
            <a:spLocks noGrp="1"/>
          </p:cNvSpPr>
          <p:nvPr>
            <p:ph type="sldNum" sz="quarter" idx="12"/>
          </p:nvPr>
        </p:nvSpPr>
        <p:spPr/>
        <p:txBody>
          <a:bodyPr/>
          <a:lstStyle>
            <a:lvl1pPr>
              <a:defRPr>
                <a:solidFill>
                  <a:schemeClr val="tx1"/>
                </a:solidFill>
              </a:defRPr>
            </a:lvl1pPr>
            <a:extLst/>
          </a:lstStyle>
          <a:p>
            <a:fld id="{D00A663C-93F6-4825-82F8-D037AA80B15A}" type="slidenum">
              <a:rPr lang="it-IT" smtClean="0"/>
              <a:t>‹n.›</a:t>
            </a:fld>
            <a:endParaRPr lang="it-IT"/>
          </a:p>
        </p:txBody>
      </p:sp>
      <p:sp>
        <p:nvSpPr>
          <p:cNvPr id="2" name="Titolo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it-IT" smtClean="0"/>
              <a:t>Fare clic per modificare lo stile del titolo</a:t>
            </a:r>
            <a:endParaRPr kumimoji="0" lang="en-US"/>
          </a:p>
        </p:txBody>
      </p:sp>
      <p:sp>
        <p:nvSpPr>
          <p:cNvPr id="8" name="Figura a mano libera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igura a mano libera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Triangolo rettangolo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Connettore 1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Gallone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Gallone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igura a mano libera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igura a mano libera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Triangolo rettangolo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Connettore 1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Segnaposto titolo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it-IT" smtClean="0"/>
              <a:t>Fare clic per modificare lo stile del titolo</a:t>
            </a:r>
            <a:endParaRPr kumimoji="0" lang="en-US"/>
          </a:p>
        </p:txBody>
      </p:sp>
      <p:sp>
        <p:nvSpPr>
          <p:cNvPr id="30" name="Segnaposto testo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it-IT" smtClean="0"/>
              <a:t>Fare clic per modificare stili del testo dello schema</a:t>
            </a:r>
          </a:p>
          <a:p>
            <a:pPr lvl="1" eaLnBrk="1" latinLnBrk="0" hangingPunct="1"/>
            <a:r>
              <a:rPr kumimoji="0" lang="it-IT" smtClean="0"/>
              <a:t>Secondo livello</a:t>
            </a:r>
          </a:p>
          <a:p>
            <a:pPr lvl="2" eaLnBrk="1" latinLnBrk="0" hangingPunct="1"/>
            <a:r>
              <a:rPr kumimoji="0" lang="it-IT" smtClean="0"/>
              <a:t>Terzo livello</a:t>
            </a:r>
          </a:p>
          <a:p>
            <a:pPr lvl="3" eaLnBrk="1" latinLnBrk="0" hangingPunct="1"/>
            <a:r>
              <a:rPr kumimoji="0" lang="it-IT" smtClean="0"/>
              <a:t>Quarto livello</a:t>
            </a:r>
          </a:p>
          <a:p>
            <a:pPr lvl="4" eaLnBrk="1" latinLnBrk="0" hangingPunct="1"/>
            <a:r>
              <a:rPr kumimoji="0" lang="it-IT" smtClean="0"/>
              <a:t>Quinto livello</a:t>
            </a:r>
            <a:endParaRPr kumimoji="0" lang="en-US"/>
          </a:p>
        </p:txBody>
      </p:sp>
      <p:sp>
        <p:nvSpPr>
          <p:cNvPr id="10" name="Segnaposto data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04BBD45C-97DE-45A2-A287-EE59236CE046}" type="datetimeFigureOut">
              <a:rPr lang="it-IT" smtClean="0"/>
              <a:t>08/04/16</a:t>
            </a:fld>
            <a:endParaRPr lang="it-IT"/>
          </a:p>
        </p:txBody>
      </p:sp>
      <p:sp>
        <p:nvSpPr>
          <p:cNvPr id="22" name="Segnaposto piè di pagina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it-IT"/>
          </a:p>
        </p:txBody>
      </p:sp>
      <p:sp>
        <p:nvSpPr>
          <p:cNvPr id="18" name="Segnaposto numero diapositiva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D00A663C-93F6-4825-82F8-D037AA80B15A}" type="slidenum">
              <a:rPr lang="it-IT" smtClean="0"/>
              <a:t>‹n.›</a:t>
            </a:fld>
            <a:endParaRPr lang="it-IT"/>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smtClean="0"/>
              <a:t>Il lavoro alle dipendenze della P.A.</a:t>
            </a:r>
            <a:endParaRPr lang="it-IT" dirty="0"/>
          </a:p>
        </p:txBody>
      </p:sp>
      <p:sp>
        <p:nvSpPr>
          <p:cNvPr id="3" name="Sottotitolo 2"/>
          <p:cNvSpPr>
            <a:spLocks noGrp="1"/>
          </p:cNvSpPr>
          <p:nvPr>
            <p:ph type="subTitle" idx="1"/>
          </p:nvPr>
        </p:nvSpPr>
        <p:spPr/>
        <p:txBody>
          <a:bodyPr/>
          <a:lstStyle/>
          <a:p>
            <a:r>
              <a:rPr lang="it-IT" dirty="0" smtClean="0"/>
              <a:t>Alberto Avio</a:t>
            </a:r>
          </a:p>
          <a:p>
            <a:r>
              <a:rPr lang="it-IT" dirty="0"/>
              <a:t>7</a:t>
            </a:r>
            <a:r>
              <a:rPr lang="it-IT" dirty="0" smtClean="0"/>
              <a:t> aprile 2016</a:t>
            </a:r>
            <a:endParaRPr lang="it-IT" dirty="0"/>
          </a:p>
        </p:txBody>
      </p:sp>
    </p:spTree>
    <p:extLst>
      <p:ext uri="{BB962C8B-B14F-4D97-AF65-F5344CB8AC3E}">
        <p14:creationId xmlns:p14="http://schemas.microsoft.com/office/powerpoint/2010/main" val="3563059892"/>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r>
              <a:rPr lang="it-IT" dirty="0" smtClean="0"/>
              <a:t>Si applicano le norme del codice e quelle stabilite dalle leggi sull’impiego privato «fatte salve le diverse disposizioni contenute nel presente decreto [165/2001], che costituiscono disposizioni a carattere imperativo</a:t>
            </a:r>
            <a:endParaRPr lang="it-IT" dirty="0"/>
          </a:p>
        </p:txBody>
      </p:sp>
      <p:sp>
        <p:nvSpPr>
          <p:cNvPr id="2" name="Titolo 1"/>
          <p:cNvSpPr>
            <a:spLocks noGrp="1"/>
          </p:cNvSpPr>
          <p:nvPr>
            <p:ph type="title"/>
          </p:nvPr>
        </p:nvSpPr>
        <p:spPr/>
        <p:txBody>
          <a:bodyPr/>
          <a:lstStyle/>
          <a:p>
            <a:endParaRPr lang="it-IT"/>
          </a:p>
        </p:txBody>
      </p:sp>
    </p:spTree>
    <p:extLst>
      <p:ext uri="{BB962C8B-B14F-4D97-AF65-F5344CB8AC3E}">
        <p14:creationId xmlns:p14="http://schemas.microsoft.com/office/powerpoint/2010/main" val="3260045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a:bodyPr>
          <a:lstStyle/>
          <a:p>
            <a:r>
              <a:rPr lang="it-IT" dirty="0" smtClean="0"/>
              <a:t>Conferimento e revoca degli incarichi dirigenziali è di competenza della legge (esclusione della contrattazione)</a:t>
            </a:r>
          </a:p>
          <a:p>
            <a:r>
              <a:rPr lang="it-IT" dirty="0" smtClean="0"/>
              <a:t>Sanzioni disciplinari, valutazione delle prestazioni ai fini della corresponsione del trattamento accessorio, della mobilità e delle progressioni economiche, la contrattazione collettiva è consentita nei limiti previsti dalle norme di legge (art.40)</a:t>
            </a:r>
            <a:endParaRPr lang="it-IT" dirty="0"/>
          </a:p>
        </p:txBody>
      </p:sp>
      <p:sp>
        <p:nvSpPr>
          <p:cNvPr id="2" name="Titolo 1"/>
          <p:cNvSpPr>
            <a:spLocks noGrp="1"/>
          </p:cNvSpPr>
          <p:nvPr>
            <p:ph type="title"/>
          </p:nvPr>
        </p:nvSpPr>
        <p:spPr/>
        <p:txBody>
          <a:bodyPr/>
          <a:lstStyle/>
          <a:p>
            <a:endParaRPr lang="it-IT"/>
          </a:p>
        </p:txBody>
      </p:sp>
    </p:spTree>
    <p:extLst>
      <p:ext uri="{BB962C8B-B14F-4D97-AF65-F5344CB8AC3E}">
        <p14:creationId xmlns:p14="http://schemas.microsoft.com/office/powerpoint/2010/main" val="657186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a:bodyPr>
          <a:lstStyle/>
          <a:p>
            <a:r>
              <a:rPr lang="it-IT" dirty="0" smtClean="0"/>
              <a:t>Fino al 2009: il contratto collettivo deroga alla legge se non è prevista espressamente l’inderogabilità</a:t>
            </a:r>
          </a:p>
          <a:p>
            <a:r>
              <a:rPr lang="it-IT" dirty="0" smtClean="0"/>
              <a:t>Dal 2009: il contratto collettivo deroga alla legge se è espressamente previsto dalla legge</a:t>
            </a:r>
          </a:p>
          <a:p>
            <a:r>
              <a:rPr lang="it-IT" dirty="0" smtClean="0"/>
              <a:t>Le norme di legge/regolamento/atti amministrativi che attribuiscono incrementi retributivi non previsti dai CC, cessano di avere efficacia dall’entrata in vigore del successivo CC.</a:t>
            </a:r>
            <a:endParaRPr lang="it-IT" dirty="0"/>
          </a:p>
        </p:txBody>
      </p:sp>
      <p:sp>
        <p:nvSpPr>
          <p:cNvPr id="2" name="Titolo 1"/>
          <p:cNvSpPr>
            <a:spLocks noGrp="1"/>
          </p:cNvSpPr>
          <p:nvPr>
            <p:ph type="title"/>
          </p:nvPr>
        </p:nvSpPr>
        <p:spPr/>
        <p:txBody>
          <a:bodyPr/>
          <a:lstStyle/>
          <a:p>
            <a:r>
              <a:rPr lang="it-IT" dirty="0" smtClean="0"/>
              <a:t>Rapporto legge/contrattazione</a:t>
            </a:r>
            <a:endParaRPr lang="it-IT" dirty="0"/>
          </a:p>
        </p:txBody>
      </p:sp>
    </p:spTree>
    <p:extLst>
      <p:ext uri="{BB962C8B-B14F-4D97-AF65-F5344CB8AC3E}">
        <p14:creationId xmlns:p14="http://schemas.microsoft.com/office/powerpoint/2010/main" val="2977466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34550" y="2132856"/>
            <a:ext cx="8229600" cy="2883776"/>
          </a:xfrm>
        </p:spPr>
        <p:txBody>
          <a:bodyPr/>
          <a:lstStyle/>
          <a:p>
            <a:r>
              <a:rPr lang="it-IT" dirty="0" smtClean="0"/>
              <a:t>Responsabilità di indirizzo politico</a:t>
            </a:r>
          </a:p>
          <a:p>
            <a:r>
              <a:rPr lang="it-IT" dirty="0" smtClean="0"/>
              <a:t>Responsabilità di direzione amministrativa</a:t>
            </a:r>
          </a:p>
          <a:p>
            <a:pPr lvl="1"/>
            <a:r>
              <a:rPr lang="it-IT" dirty="0" smtClean="0"/>
              <a:t>Il dirigente è responsabile della realizzazione dei programmi elaborati dall’indirizzo politico.</a:t>
            </a:r>
            <a:endParaRPr lang="it-IT" dirty="0"/>
          </a:p>
        </p:txBody>
      </p:sp>
      <p:sp>
        <p:nvSpPr>
          <p:cNvPr id="2" name="Titolo 1"/>
          <p:cNvSpPr>
            <a:spLocks noGrp="1"/>
          </p:cNvSpPr>
          <p:nvPr>
            <p:ph type="title"/>
          </p:nvPr>
        </p:nvSpPr>
        <p:spPr/>
        <p:txBody>
          <a:bodyPr/>
          <a:lstStyle/>
          <a:p>
            <a:r>
              <a:rPr lang="it-IT" dirty="0" smtClean="0"/>
              <a:t>Il dirigente</a:t>
            </a:r>
            <a:endParaRPr lang="it-IT" dirty="0"/>
          </a:p>
        </p:txBody>
      </p:sp>
    </p:spTree>
    <p:extLst>
      <p:ext uri="{BB962C8B-B14F-4D97-AF65-F5344CB8AC3E}">
        <p14:creationId xmlns:p14="http://schemas.microsoft.com/office/powerpoint/2010/main" val="15799764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fontScale="92500" lnSpcReduction="20000"/>
          </a:bodyPr>
          <a:lstStyle/>
          <a:p>
            <a:pPr marL="0" indent="0">
              <a:buNone/>
            </a:pPr>
            <a:r>
              <a:rPr lang="it-IT" dirty="0" smtClean="0"/>
              <a:t>In </a:t>
            </a:r>
            <a:r>
              <a:rPr lang="it-IT" dirty="0"/>
              <a:t>ogni amministrazione dello Stato, anche ad ordinamento autonomo, è istituito il ruolo dei dirigenti, che si articola </a:t>
            </a:r>
            <a:r>
              <a:rPr lang="it-IT" b="1" dirty="0"/>
              <a:t>nella prima e nella seconda fascia</a:t>
            </a:r>
            <a:r>
              <a:rPr lang="it-IT" dirty="0"/>
              <a:t>, nel cui ambito sono definite apposite sezioni in modo da garantire la eventuale specificità </a:t>
            </a:r>
            <a:r>
              <a:rPr lang="it-IT" dirty="0" smtClean="0"/>
              <a:t>tecnica.</a:t>
            </a:r>
          </a:p>
          <a:p>
            <a:pPr marL="0" indent="0">
              <a:buNone/>
            </a:pPr>
            <a:r>
              <a:rPr lang="it-IT" dirty="0"/>
              <a:t>I dirigenti della seconda fascia transitano nella prima qualora abbiano ricoperto incarichi di direzione di uffici dirigenziali generali o equivalenti</a:t>
            </a:r>
            <a:r>
              <a:rPr lang="it-IT" dirty="0" smtClean="0"/>
              <a:t>, </a:t>
            </a:r>
            <a:r>
              <a:rPr lang="it-IT" dirty="0"/>
              <a:t>per un periodo pari almeno a cinque anni senza essere incorsi nelle </a:t>
            </a:r>
            <a:r>
              <a:rPr lang="it-IT" dirty="0" smtClean="0"/>
              <a:t>sanzioni </a:t>
            </a:r>
            <a:r>
              <a:rPr lang="it-IT" dirty="0"/>
              <a:t>previste </a:t>
            </a:r>
            <a:r>
              <a:rPr lang="it-IT" dirty="0" smtClean="0"/>
              <a:t>per </a:t>
            </a:r>
            <a:r>
              <a:rPr lang="it-IT" dirty="0"/>
              <a:t>le ipotesi di responsabilità </a:t>
            </a:r>
            <a:r>
              <a:rPr lang="it-IT" dirty="0" smtClean="0"/>
              <a:t>dirigenziale (nei </a:t>
            </a:r>
            <a:r>
              <a:rPr lang="it-IT" dirty="0"/>
              <a:t>limiti dei posti </a:t>
            </a:r>
            <a:r>
              <a:rPr lang="it-IT" dirty="0" smtClean="0"/>
              <a:t>disponibili). </a:t>
            </a:r>
            <a:endParaRPr lang="it-IT" dirty="0"/>
          </a:p>
        </p:txBody>
      </p:sp>
      <p:sp>
        <p:nvSpPr>
          <p:cNvPr id="2" name="Titolo 1"/>
          <p:cNvSpPr>
            <a:spLocks noGrp="1"/>
          </p:cNvSpPr>
          <p:nvPr>
            <p:ph type="title"/>
          </p:nvPr>
        </p:nvSpPr>
        <p:spPr/>
        <p:txBody>
          <a:bodyPr>
            <a:normAutofit fontScale="90000"/>
          </a:bodyPr>
          <a:lstStyle/>
          <a:p>
            <a:r>
              <a:rPr lang="it-IT" dirty="0" smtClean="0"/>
              <a:t>Dirigenti (in via di superamento)</a:t>
            </a:r>
            <a:endParaRPr lang="it-IT" dirty="0"/>
          </a:p>
        </p:txBody>
      </p:sp>
    </p:spTree>
    <p:extLst>
      <p:ext uri="{BB962C8B-B14F-4D97-AF65-F5344CB8AC3E}">
        <p14:creationId xmlns:p14="http://schemas.microsoft.com/office/powerpoint/2010/main" val="19085404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r>
              <a:rPr lang="it-IT" dirty="0" smtClean="0"/>
              <a:t>Il contratto del dirigente non individua le funzioni dirigenziali: occorre un provvedimento di conferimento di incarico</a:t>
            </a:r>
          </a:p>
          <a:p>
            <a:r>
              <a:rPr lang="it-IT" dirty="0" smtClean="0"/>
              <a:t>Il contratto ha durata dai 3 ai 5 anni</a:t>
            </a:r>
          </a:p>
          <a:p>
            <a:r>
              <a:rPr lang="it-IT" dirty="0" smtClean="0"/>
              <a:t>Nel passaggio ad altri incarichi non si applica l’art.2103 c.c. (art.19, co.1)</a:t>
            </a:r>
          </a:p>
          <a:p>
            <a:r>
              <a:rPr lang="it-IT" dirty="0" smtClean="0"/>
              <a:t>L’incarico può essere revocato solo per gravi violazioni delle direttive (art. 19, co.1 ter)</a:t>
            </a:r>
            <a:endParaRPr lang="it-IT" dirty="0"/>
          </a:p>
        </p:txBody>
      </p:sp>
      <p:sp>
        <p:nvSpPr>
          <p:cNvPr id="2" name="Titolo 1"/>
          <p:cNvSpPr>
            <a:spLocks noGrp="1"/>
          </p:cNvSpPr>
          <p:nvPr>
            <p:ph type="title"/>
          </p:nvPr>
        </p:nvSpPr>
        <p:spPr/>
        <p:txBody>
          <a:bodyPr/>
          <a:lstStyle/>
          <a:p>
            <a:endParaRPr lang="it-IT"/>
          </a:p>
        </p:txBody>
      </p:sp>
    </p:spTree>
    <p:extLst>
      <p:ext uri="{BB962C8B-B14F-4D97-AF65-F5344CB8AC3E}">
        <p14:creationId xmlns:p14="http://schemas.microsoft.com/office/powerpoint/2010/main" val="21390643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r>
              <a:rPr lang="it-IT" dirty="0" smtClean="0"/>
              <a:t>In caso di mancato rinnovo dell’incarico, il dirigente deve comunque essere assegnato ad un incarico di livello generale o non generale (a seconda che sia dirigente di I o II livello).</a:t>
            </a:r>
            <a:endParaRPr lang="it-IT" dirty="0"/>
          </a:p>
        </p:txBody>
      </p:sp>
      <p:sp>
        <p:nvSpPr>
          <p:cNvPr id="2" name="Titolo 1"/>
          <p:cNvSpPr>
            <a:spLocks noGrp="1"/>
          </p:cNvSpPr>
          <p:nvPr>
            <p:ph type="title"/>
          </p:nvPr>
        </p:nvSpPr>
        <p:spPr/>
        <p:txBody>
          <a:bodyPr/>
          <a:lstStyle/>
          <a:p>
            <a:endParaRPr lang="it-IT"/>
          </a:p>
        </p:txBody>
      </p:sp>
    </p:spTree>
    <p:extLst>
      <p:ext uri="{BB962C8B-B14F-4D97-AF65-F5344CB8AC3E}">
        <p14:creationId xmlns:p14="http://schemas.microsoft.com/office/powerpoint/2010/main" val="36463030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lstStyle/>
          <a:p>
            <a:r>
              <a:rPr lang="it-IT" dirty="0" smtClean="0"/>
              <a:t>3 ruoli:</a:t>
            </a:r>
          </a:p>
          <a:p>
            <a:pPr lvl="1"/>
            <a:r>
              <a:rPr lang="it-IT" dirty="0" smtClean="0"/>
              <a:t>Dirigenti dello Stato</a:t>
            </a:r>
          </a:p>
          <a:p>
            <a:pPr lvl="1"/>
            <a:r>
              <a:rPr lang="it-IT" dirty="0" smtClean="0"/>
              <a:t>Dirigenti delle Regioni</a:t>
            </a:r>
          </a:p>
          <a:p>
            <a:pPr lvl="1"/>
            <a:r>
              <a:rPr lang="it-IT" dirty="0" smtClean="0"/>
              <a:t>Dirigenti degli enti locali</a:t>
            </a:r>
          </a:p>
          <a:p>
            <a:r>
              <a:rPr lang="it-IT" dirty="0" smtClean="0"/>
              <a:t>Durata 4 anni </a:t>
            </a:r>
          </a:p>
          <a:p>
            <a:pPr lvl="1"/>
            <a:r>
              <a:rPr lang="it-IT" dirty="0" smtClean="0"/>
              <a:t>Rinnovabili per 2 anni 1 volta per motivate ragioni, se con valutazione positiva;</a:t>
            </a:r>
          </a:p>
          <a:p>
            <a:pPr lvl="1"/>
            <a:r>
              <a:rPr lang="it-IT" dirty="0" smtClean="0"/>
              <a:t>Oppure rinnovabili con procedura pubblica</a:t>
            </a:r>
          </a:p>
          <a:p>
            <a:r>
              <a:rPr lang="it-IT" dirty="0" smtClean="0"/>
              <a:t>Istituzione di un albo unico dei dirigenti</a:t>
            </a:r>
          </a:p>
        </p:txBody>
      </p:sp>
      <p:sp>
        <p:nvSpPr>
          <p:cNvPr id="3" name="Titolo 2"/>
          <p:cNvSpPr>
            <a:spLocks noGrp="1"/>
          </p:cNvSpPr>
          <p:nvPr>
            <p:ph type="title"/>
          </p:nvPr>
        </p:nvSpPr>
        <p:spPr/>
        <p:txBody>
          <a:bodyPr>
            <a:normAutofit fontScale="90000"/>
          </a:bodyPr>
          <a:lstStyle/>
          <a:p>
            <a:r>
              <a:rPr lang="it-IT" dirty="0" smtClean="0"/>
              <a:t>Dirigenti, riforma </a:t>
            </a:r>
            <a:r>
              <a:rPr lang="it-IT" dirty="0" err="1" smtClean="0"/>
              <a:t>Madìa</a:t>
            </a:r>
            <a:r>
              <a:rPr lang="it-IT" dirty="0" smtClean="0"/>
              <a:t> (in attesa di attuazione ex </a:t>
            </a:r>
            <a:r>
              <a:rPr lang="it-IT" dirty="0" err="1" smtClean="0"/>
              <a:t>d.lgs</a:t>
            </a:r>
            <a:r>
              <a:rPr lang="it-IT" dirty="0" smtClean="0"/>
              <a:t>)</a:t>
            </a:r>
            <a:endParaRPr lang="it-IT" dirty="0"/>
          </a:p>
        </p:txBody>
      </p:sp>
    </p:spTree>
    <p:extLst>
      <p:ext uri="{BB962C8B-B14F-4D97-AF65-F5344CB8AC3E}">
        <p14:creationId xmlns:p14="http://schemas.microsoft.com/office/powerpoint/2010/main" val="1059966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a:bodyPr>
          <a:lstStyle/>
          <a:p>
            <a:r>
              <a:rPr lang="it-IT" dirty="0" smtClean="0"/>
              <a:t>Assunzione</a:t>
            </a:r>
          </a:p>
          <a:p>
            <a:r>
              <a:rPr lang="it-IT" dirty="0" smtClean="0"/>
              <a:t>Part-time</a:t>
            </a:r>
          </a:p>
          <a:p>
            <a:r>
              <a:rPr lang="it-IT" dirty="0" smtClean="0"/>
              <a:t>Contratti di lavoro flessibile</a:t>
            </a:r>
          </a:p>
          <a:p>
            <a:r>
              <a:rPr lang="it-IT" dirty="0" smtClean="0"/>
              <a:t>Mansioni</a:t>
            </a:r>
          </a:p>
          <a:p>
            <a:r>
              <a:rPr lang="it-IT" dirty="0" smtClean="0"/>
              <a:t>Valutazione/merito</a:t>
            </a:r>
          </a:p>
          <a:p>
            <a:r>
              <a:rPr lang="it-IT" dirty="0" smtClean="0"/>
              <a:t>Sanzioni disciplinari</a:t>
            </a:r>
          </a:p>
          <a:p>
            <a:r>
              <a:rPr lang="it-IT" dirty="0" smtClean="0"/>
              <a:t>Eccedenze di personale</a:t>
            </a:r>
          </a:p>
          <a:p>
            <a:r>
              <a:rPr lang="it-IT" dirty="0" smtClean="0"/>
              <a:t>Controversie</a:t>
            </a:r>
            <a:endParaRPr lang="it-IT" dirty="0"/>
          </a:p>
        </p:txBody>
      </p:sp>
      <p:sp>
        <p:nvSpPr>
          <p:cNvPr id="2" name="Titolo 1"/>
          <p:cNvSpPr>
            <a:spLocks noGrp="1"/>
          </p:cNvSpPr>
          <p:nvPr>
            <p:ph type="title"/>
          </p:nvPr>
        </p:nvSpPr>
        <p:spPr/>
        <p:txBody>
          <a:bodyPr>
            <a:normAutofit fontScale="90000"/>
          </a:bodyPr>
          <a:lstStyle/>
          <a:p>
            <a:r>
              <a:rPr lang="it-IT" dirty="0" smtClean="0"/>
              <a:t>Specialità del rapporto di lavoro non dirigente</a:t>
            </a:r>
            <a:endParaRPr lang="it-IT" dirty="0"/>
          </a:p>
        </p:txBody>
      </p:sp>
    </p:spTree>
    <p:extLst>
      <p:ext uri="{BB962C8B-B14F-4D97-AF65-F5344CB8AC3E}">
        <p14:creationId xmlns:p14="http://schemas.microsoft.com/office/powerpoint/2010/main" val="33240901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fontScale="92500" lnSpcReduction="20000"/>
          </a:bodyPr>
          <a:lstStyle/>
          <a:p>
            <a:r>
              <a:rPr lang="it-IT" dirty="0"/>
              <a:t>L'assunzione nelle amministrazioni pubbliche avviene con contratto individuale di lavoro</a:t>
            </a:r>
            <a:r>
              <a:rPr lang="it-IT" dirty="0" smtClean="0"/>
              <a:t>: (T.U., art.35)</a:t>
            </a:r>
            <a:r>
              <a:rPr lang="it-IT" dirty="0"/>
              <a:t/>
            </a:r>
            <a:br>
              <a:rPr lang="it-IT" dirty="0"/>
            </a:br>
            <a:endParaRPr lang="it-IT" dirty="0"/>
          </a:p>
          <a:p>
            <a:r>
              <a:rPr lang="it-IT" dirty="0"/>
              <a:t>a)  tramite procedure selettive, conformi ai principi del comma 3, volte all'accertamento della professionalità richiesta, che garantiscano in misura adeguata l'accesso dall'esterno; </a:t>
            </a:r>
          </a:p>
          <a:p>
            <a:r>
              <a:rPr lang="it-IT" dirty="0"/>
              <a:t>b)  mediante avviamento degli iscritti nelle liste di collocamento ai sensi della legislazione vigente per le qualifiche e profili per i quali è richiesto il solo requisito della scuola dell'obbligo, facendo salvi gli eventuali ulteriori requisiti per specifiche professionalità</a:t>
            </a:r>
            <a:r>
              <a:rPr lang="it-IT" dirty="0" smtClean="0"/>
              <a:t>.</a:t>
            </a:r>
            <a:endParaRPr lang="it-IT" dirty="0"/>
          </a:p>
        </p:txBody>
      </p:sp>
      <p:sp>
        <p:nvSpPr>
          <p:cNvPr id="2" name="Titolo 1"/>
          <p:cNvSpPr>
            <a:spLocks noGrp="1"/>
          </p:cNvSpPr>
          <p:nvPr>
            <p:ph type="title"/>
          </p:nvPr>
        </p:nvSpPr>
        <p:spPr/>
        <p:txBody>
          <a:bodyPr/>
          <a:lstStyle/>
          <a:p>
            <a:r>
              <a:rPr lang="it-IT" dirty="0" smtClean="0"/>
              <a:t>Assunzione</a:t>
            </a:r>
            <a:endParaRPr lang="it-IT" dirty="0"/>
          </a:p>
        </p:txBody>
      </p:sp>
    </p:spTree>
    <p:extLst>
      <p:ext uri="{BB962C8B-B14F-4D97-AF65-F5344CB8AC3E}">
        <p14:creationId xmlns:p14="http://schemas.microsoft.com/office/powerpoint/2010/main" val="16450748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r>
              <a:rPr lang="it-IT" dirty="0" smtClean="0"/>
              <a:t>Alcune premesse necessarie</a:t>
            </a:r>
          </a:p>
          <a:p>
            <a:r>
              <a:rPr lang="it-IT" dirty="0" smtClean="0"/>
              <a:t>La funzione regolatrice del diritto</a:t>
            </a:r>
          </a:p>
          <a:p>
            <a:r>
              <a:rPr lang="it-IT" dirty="0" smtClean="0"/>
              <a:t>Fondamenti della specialità del diritto del lavoro:</a:t>
            </a:r>
          </a:p>
          <a:p>
            <a:pPr lvl="1"/>
            <a:r>
              <a:rPr lang="it-IT" dirty="0" smtClean="0"/>
              <a:t>Il contraente debole</a:t>
            </a:r>
          </a:p>
          <a:p>
            <a:pPr lvl="1"/>
            <a:r>
              <a:rPr lang="it-IT" dirty="0" smtClean="0"/>
              <a:t>Il lavoro non è una merce</a:t>
            </a:r>
          </a:p>
          <a:p>
            <a:r>
              <a:rPr lang="it-IT" dirty="0" smtClean="0"/>
              <a:t>Fondamenti della speciale regolamentazione del lavoro alle dipendenze della p.a.</a:t>
            </a:r>
          </a:p>
          <a:p>
            <a:endParaRPr lang="it-IT" dirty="0"/>
          </a:p>
        </p:txBody>
      </p:sp>
      <p:sp>
        <p:nvSpPr>
          <p:cNvPr id="2" name="Titolo 1"/>
          <p:cNvSpPr>
            <a:spLocks noGrp="1"/>
          </p:cNvSpPr>
          <p:nvPr>
            <p:ph type="title"/>
          </p:nvPr>
        </p:nvSpPr>
        <p:spPr/>
        <p:txBody>
          <a:bodyPr>
            <a:normAutofit fontScale="90000"/>
          </a:bodyPr>
          <a:lstStyle/>
          <a:p>
            <a:r>
              <a:rPr lang="it-IT" dirty="0" smtClean="0"/>
              <a:t>Il rapporto di lavoro alle dipendenze della p.a.</a:t>
            </a:r>
            <a:endParaRPr lang="it-IT" dirty="0"/>
          </a:p>
        </p:txBody>
      </p:sp>
    </p:spTree>
    <p:extLst>
      <p:ext uri="{BB962C8B-B14F-4D97-AF65-F5344CB8AC3E}">
        <p14:creationId xmlns:p14="http://schemas.microsoft.com/office/powerpoint/2010/main" val="1539399912"/>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fontScale="92500"/>
          </a:bodyPr>
          <a:lstStyle/>
          <a:p>
            <a:pPr fontAlgn="base"/>
            <a:r>
              <a:rPr lang="it-IT" b="1" dirty="0"/>
              <a:t>Art. 51.</a:t>
            </a:r>
            <a:endParaRPr lang="it-IT" dirty="0"/>
          </a:p>
          <a:p>
            <a:pPr fontAlgn="base"/>
            <a:r>
              <a:rPr lang="it-IT" dirty="0"/>
              <a:t>Tutti i cittadini dell'uno o dell'altro sesso possono accedere agli uffici pubblici e alle cariche elettive in condizioni di eguaglianza, secondo i requisiti stabiliti dalla legge. A tal fine la Repubblica promuove con appositi provvedimenti le pari opportunità tra donne e uomini</a:t>
            </a:r>
            <a:r>
              <a:rPr lang="it-IT" dirty="0" smtClean="0"/>
              <a:t>.</a:t>
            </a:r>
            <a:endParaRPr lang="it-IT" dirty="0"/>
          </a:p>
          <a:p>
            <a:pPr fontAlgn="base"/>
            <a:r>
              <a:rPr lang="it-IT" dirty="0"/>
              <a:t>La legge può, per l'ammissione ai pubblici uffici e alle cariche elettive, parificare ai cittadini gli italiani non appartenenti alla Repubblica</a:t>
            </a:r>
            <a:r>
              <a:rPr lang="it-IT" dirty="0" smtClean="0"/>
              <a:t>. […]</a:t>
            </a:r>
            <a:endParaRPr lang="it-IT" dirty="0"/>
          </a:p>
          <a:p>
            <a:endParaRPr lang="it-IT" dirty="0"/>
          </a:p>
        </p:txBody>
      </p:sp>
      <p:sp>
        <p:nvSpPr>
          <p:cNvPr id="2" name="Titolo 1"/>
          <p:cNvSpPr>
            <a:spLocks noGrp="1"/>
          </p:cNvSpPr>
          <p:nvPr>
            <p:ph type="title"/>
          </p:nvPr>
        </p:nvSpPr>
        <p:spPr/>
        <p:txBody>
          <a:bodyPr/>
          <a:lstStyle/>
          <a:p>
            <a:r>
              <a:rPr lang="it-IT" dirty="0" smtClean="0"/>
              <a:t>Segue: La Costituzione</a:t>
            </a:r>
            <a:endParaRPr lang="it-IT" dirty="0"/>
          </a:p>
        </p:txBody>
      </p:sp>
    </p:spTree>
    <p:extLst>
      <p:ext uri="{BB962C8B-B14F-4D97-AF65-F5344CB8AC3E}">
        <p14:creationId xmlns:p14="http://schemas.microsoft.com/office/powerpoint/2010/main" val="23320864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fontAlgn="base"/>
            <a:r>
              <a:rPr lang="it-IT" b="1" dirty="0"/>
              <a:t>Art. 54.</a:t>
            </a:r>
            <a:endParaRPr lang="it-IT" dirty="0"/>
          </a:p>
          <a:p>
            <a:pPr fontAlgn="base"/>
            <a:r>
              <a:rPr lang="it-IT" dirty="0" smtClean="0"/>
              <a:t>[…]</a:t>
            </a:r>
            <a:endParaRPr lang="it-IT" dirty="0"/>
          </a:p>
          <a:p>
            <a:pPr fontAlgn="base"/>
            <a:r>
              <a:rPr lang="it-IT" dirty="0"/>
              <a:t>I cittadini cui sono affidate funzioni pubbliche hanno il dovere di adempierle con disciplina ed onore, prestando giuramento nei casi stabiliti dalla legge.</a:t>
            </a:r>
          </a:p>
          <a:p>
            <a:endParaRPr lang="it-IT" dirty="0"/>
          </a:p>
        </p:txBody>
      </p:sp>
      <p:sp>
        <p:nvSpPr>
          <p:cNvPr id="2" name="Titolo 1"/>
          <p:cNvSpPr>
            <a:spLocks noGrp="1"/>
          </p:cNvSpPr>
          <p:nvPr>
            <p:ph type="title"/>
          </p:nvPr>
        </p:nvSpPr>
        <p:spPr/>
        <p:txBody>
          <a:bodyPr/>
          <a:lstStyle/>
          <a:p>
            <a:endParaRPr lang="it-IT"/>
          </a:p>
        </p:txBody>
      </p:sp>
    </p:spTree>
    <p:extLst>
      <p:ext uri="{BB962C8B-B14F-4D97-AF65-F5344CB8AC3E}">
        <p14:creationId xmlns:p14="http://schemas.microsoft.com/office/powerpoint/2010/main" val="42236185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fontScale="77500" lnSpcReduction="20000"/>
          </a:bodyPr>
          <a:lstStyle/>
          <a:p>
            <a:pPr fontAlgn="base"/>
            <a:r>
              <a:rPr lang="it-IT" b="1" dirty="0"/>
              <a:t>Art. 97</a:t>
            </a:r>
            <a:r>
              <a:rPr lang="it-IT" b="1" dirty="0" smtClean="0"/>
              <a:t>.</a:t>
            </a:r>
          </a:p>
          <a:p>
            <a:pPr fontAlgn="base"/>
            <a:endParaRPr lang="it-IT" dirty="0"/>
          </a:p>
          <a:p>
            <a:pPr fontAlgn="base"/>
            <a:r>
              <a:rPr lang="it-IT" dirty="0" smtClean="0"/>
              <a:t>Le </a:t>
            </a:r>
            <a:r>
              <a:rPr lang="it-IT" dirty="0"/>
              <a:t>pubbliche amministrazioni, in coerenza con l’ordinamento dell’Unione europea, assicurano l’equilibrio dei bilanci e la sostenibilità del debito pubblico</a:t>
            </a:r>
            <a:r>
              <a:rPr lang="it-IT" dirty="0" smtClean="0"/>
              <a:t>.</a:t>
            </a:r>
            <a:r>
              <a:rPr lang="it-IT" dirty="0"/>
              <a:t> </a:t>
            </a:r>
            <a:endParaRPr lang="it-IT" dirty="0" smtClean="0"/>
          </a:p>
          <a:p>
            <a:pPr fontAlgn="base"/>
            <a:r>
              <a:rPr lang="it-IT" dirty="0" smtClean="0"/>
              <a:t>I </a:t>
            </a:r>
            <a:r>
              <a:rPr lang="it-IT" dirty="0"/>
              <a:t>pubblici uffici sono organizzati secondo disposizioni di legge, in modo che siano assicurati il buon andamento e l'imparzialità dell'amministrazione.</a:t>
            </a:r>
          </a:p>
          <a:p>
            <a:pPr fontAlgn="base"/>
            <a:r>
              <a:rPr lang="it-IT" dirty="0"/>
              <a:t>Nell'ordinamento degli uffici sono determinate le sfere di competenza, le attribuzioni e le responsabilità proprie dei funzionari.</a:t>
            </a:r>
          </a:p>
          <a:p>
            <a:pPr fontAlgn="base"/>
            <a:r>
              <a:rPr lang="it-IT" dirty="0"/>
              <a:t>Agli impieghi nelle pubbliche amministrazioni si accede mediante concorso, salvo i casi stabiliti dalla legge.</a:t>
            </a:r>
          </a:p>
          <a:p>
            <a:endParaRPr lang="it-IT" dirty="0"/>
          </a:p>
        </p:txBody>
      </p:sp>
      <p:sp>
        <p:nvSpPr>
          <p:cNvPr id="2" name="Titolo 1"/>
          <p:cNvSpPr>
            <a:spLocks noGrp="1"/>
          </p:cNvSpPr>
          <p:nvPr>
            <p:ph type="title"/>
          </p:nvPr>
        </p:nvSpPr>
        <p:spPr/>
        <p:txBody>
          <a:bodyPr/>
          <a:lstStyle/>
          <a:p>
            <a:endParaRPr lang="it-IT"/>
          </a:p>
        </p:txBody>
      </p:sp>
    </p:spTree>
    <p:extLst>
      <p:ext uri="{BB962C8B-B14F-4D97-AF65-F5344CB8AC3E}">
        <p14:creationId xmlns:p14="http://schemas.microsoft.com/office/powerpoint/2010/main" val="42128887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fontScale="62500" lnSpcReduction="20000"/>
          </a:bodyPr>
          <a:lstStyle/>
          <a:p>
            <a:r>
              <a:rPr lang="it-IT" dirty="0"/>
              <a:t>3-bis.  Le amministrazioni pubbliche, nel rispetto della programmazione triennale del fabbisogno, nonché del limite massimo complessivo del 50 per cento delle risorse finanziarie disponibili ai sensi della normativa vigente in materia di assunzioni ovvero di contenimento della spesa di personale, secondo i rispettivi regimi limitativi fissati dai documenti di finanza pubblica e, per le amministrazioni interessate, previo espletamento della procedura di cui al comma 4, possono avviare procedure di reclutamento mediante concorso pubblico:</a:t>
            </a:r>
            <a:br>
              <a:rPr lang="it-IT" dirty="0"/>
            </a:br>
            <a:endParaRPr lang="it-IT" dirty="0"/>
          </a:p>
          <a:p>
            <a:r>
              <a:rPr lang="it-IT" dirty="0"/>
              <a:t>a)  con riserva dei posti, nel limite massimo del 40 per cento di quelli banditi, a favore dei titolari di </a:t>
            </a:r>
            <a:r>
              <a:rPr lang="it-IT" b="1" dirty="0"/>
              <a:t>rapporto di lavoro subordinato a tempo determinato </a:t>
            </a:r>
            <a:r>
              <a:rPr lang="it-IT" dirty="0"/>
              <a:t>che, alla data di pubblicazione dei bandi, hanno maturato </a:t>
            </a:r>
            <a:r>
              <a:rPr lang="it-IT" u="sng" dirty="0"/>
              <a:t>almeno tre anni di servizio</a:t>
            </a:r>
            <a:r>
              <a:rPr lang="it-IT" dirty="0"/>
              <a:t> alle dipendenze dell'amministrazione che emana il bando; </a:t>
            </a:r>
          </a:p>
          <a:p>
            <a:r>
              <a:rPr lang="it-IT" dirty="0"/>
              <a:t>b)  per titoli ed esami, </a:t>
            </a:r>
            <a:r>
              <a:rPr lang="it-IT" u="sng" dirty="0"/>
              <a:t>finalizzati a valorizzare, con apposito punteggio</a:t>
            </a:r>
            <a:r>
              <a:rPr lang="it-IT" dirty="0"/>
              <a:t>, l'esperienza professionale maturata dal personale di cui alla lettera a) e di coloro che, alla data di emanazione del bando, hanno maturato </a:t>
            </a:r>
            <a:r>
              <a:rPr lang="it-IT" u="sng" dirty="0"/>
              <a:t>almeno tre anni di contratto di collaborazione coordinata e continuativa </a:t>
            </a:r>
            <a:r>
              <a:rPr lang="it-IT" dirty="0"/>
              <a:t>nell'amministrazione che emana il bando. </a:t>
            </a:r>
          </a:p>
        </p:txBody>
      </p:sp>
      <p:sp>
        <p:nvSpPr>
          <p:cNvPr id="2" name="Titolo 1"/>
          <p:cNvSpPr>
            <a:spLocks noGrp="1"/>
          </p:cNvSpPr>
          <p:nvPr>
            <p:ph type="title"/>
          </p:nvPr>
        </p:nvSpPr>
        <p:spPr/>
        <p:txBody>
          <a:bodyPr/>
          <a:lstStyle/>
          <a:p>
            <a:r>
              <a:rPr lang="it-IT" dirty="0" smtClean="0"/>
              <a:t>Stabilizzazione (2014)</a:t>
            </a:r>
            <a:endParaRPr lang="it-IT" dirty="0"/>
          </a:p>
        </p:txBody>
      </p:sp>
    </p:spTree>
    <p:extLst>
      <p:ext uri="{BB962C8B-B14F-4D97-AF65-F5344CB8AC3E}">
        <p14:creationId xmlns:p14="http://schemas.microsoft.com/office/powerpoint/2010/main" val="42883305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fontScale="92500" lnSpcReduction="20000"/>
          </a:bodyPr>
          <a:lstStyle/>
          <a:p>
            <a:r>
              <a:rPr lang="it-IT" i="1" dirty="0"/>
              <a:t>E’ nulla la clausola del </a:t>
            </a:r>
            <a:r>
              <a:rPr lang="it-IT" b="1" i="1" dirty="0"/>
              <a:t>bando di concorso pubblico</a:t>
            </a:r>
            <a:r>
              <a:rPr lang="it-IT" i="1" dirty="0"/>
              <a:t> che subordina alla mera volontà dell’amministrazione che lo ha bandito l’assunzione o </a:t>
            </a:r>
            <a:r>
              <a:rPr lang="it-IT" i="1" dirty="0" smtClean="0"/>
              <a:t>no </a:t>
            </a:r>
            <a:r>
              <a:rPr lang="it-IT" i="1" dirty="0"/>
              <a:t>del vincitore</a:t>
            </a:r>
            <a:r>
              <a:rPr lang="it-IT" i="1" dirty="0" smtClean="0"/>
              <a:t>.</a:t>
            </a:r>
          </a:p>
          <a:p>
            <a:r>
              <a:rPr lang="it-IT" dirty="0" smtClean="0"/>
              <a:t>In un </a:t>
            </a:r>
            <a:r>
              <a:rPr lang="it-IT" dirty="0"/>
              <a:t>concorso pubblico per l’assunzione del direttore generale, </a:t>
            </a:r>
            <a:r>
              <a:rPr lang="it-IT" dirty="0" smtClean="0"/>
              <a:t>la P.A. aveva subordinato </a:t>
            </a:r>
            <a:r>
              <a:rPr lang="it-IT" dirty="0"/>
              <a:t>la nomina dell’eventuale vincitore alla propria insindacabile volontà. La Cassazione ha ritenuto quest’ultima clausola nulla, in quanto condizione sospensiva meramente potestativa, confermando pertanto il diritto all’assunzione di colui che era risultato vincitore del concorso.</a:t>
            </a:r>
            <a:br>
              <a:rPr lang="it-IT" dirty="0"/>
            </a:br>
            <a:r>
              <a:rPr lang="it-IT" dirty="0"/>
              <a:t/>
            </a:r>
            <a:br>
              <a:rPr lang="it-IT" dirty="0"/>
            </a:br>
            <a:endParaRPr lang="it-IT" dirty="0"/>
          </a:p>
        </p:txBody>
      </p:sp>
      <p:sp>
        <p:nvSpPr>
          <p:cNvPr id="2" name="Titolo 1"/>
          <p:cNvSpPr>
            <a:spLocks noGrp="1"/>
          </p:cNvSpPr>
          <p:nvPr>
            <p:ph type="title"/>
          </p:nvPr>
        </p:nvSpPr>
        <p:spPr/>
        <p:txBody>
          <a:bodyPr>
            <a:normAutofit fontScale="90000"/>
          </a:bodyPr>
          <a:lstStyle/>
          <a:p>
            <a:r>
              <a:rPr lang="it-IT" sz="3600" b="1" dirty="0"/>
              <a:t>Corte di Cassazione, 1° ottobre 2014 n. </a:t>
            </a:r>
            <a:r>
              <a:rPr lang="it-IT" sz="3600" b="1" dirty="0" smtClean="0"/>
              <a:t>20735</a:t>
            </a:r>
            <a:endParaRPr lang="it-IT" dirty="0"/>
          </a:p>
        </p:txBody>
      </p:sp>
    </p:spTree>
    <p:extLst>
      <p:ext uri="{BB962C8B-B14F-4D97-AF65-F5344CB8AC3E}">
        <p14:creationId xmlns:p14="http://schemas.microsoft.com/office/powerpoint/2010/main" val="26233580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a:bodyPr>
          <a:lstStyle/>
          <a:p>
            <a:r>
              <a:rPr lang="it-IT" dirty="0" smtClean="0"/>
              <a:t>Su richiesta del lavoratore</a:t>
            </a:r>
          </a:p>
          <a:p>
            <a:r>
              <a:rPr lang="it-IT" dirty="0" smtClean="0"/>
              <a:t>Può essere rifiutato dalla </a:t>
            </a:r>
            <a:r>
              <a:rPr lang="it-IT" dirty="0" err="1" smtClean="0"/>
              <a:t>pa</a:t>
            </a:r>
            <a:r>
              <a:rPr lang="it-IT" dirty="0" smtClean="0"/>
              <a:t> quando «comporti[…]pregiudizio alla funzionalità dell’amministrazione stessa» </a:t>
            </a:r>
          </a:p>
          <a:p>
            <a:r>
              <a:rPr lang="it-IT" dirty="0" smtClean="0"/>
              <a:t>Il </a:t>
            </a:r>
            <a:r>
              <a:rPr lang="it-IT" dirty="0" err="1" smtClean="0"/>
              <a:t>part-timer</a:t>
            </a:r>
            <a:r>
              <a:rPr lang="it-IT" dirty="0" smtClean="0"/>
              <a:t> &lt;50% può svolgere altre attività ad esclusione dell’avvocatura (l.339/2003)</a:t>
            </a:r>
          </a:p>
          <a:p>
            <a:r>
              <a:rPr lang="it-IT" dirty="0"/>
              <a:t>S</a:t>
            </a:r>
            <a:r>
              <a:rPr lang="it-IT" dirty="0" smtClean="0"/>
              <a:t>i applicava la disciplina ante 276/2003: niente clausole elastiche/flessibili. Problemi sul supplementare. </a:t>
            </a:r>
          </a:p>
          <a:p>
            <a:r>
              <a:rPr lang="it-IT" dirty="0" smtClean="0"/>
              <a:t>Ora: art.12 d.lgs.81/2015 </a:t>
            </a:r>
            <a:endParaRPr lang="it-IT" dirty="0"/>
          </a:p>
        </p:txBody>
      </p:sp>
      <p:sp>
        <p:nvSpPr>
          <p:cNvPr id="2" name="Titolo 1"/>
          <p:cNvSpPr>
            <a:spLocks noGrp="1"/>
          </p:cNvSpPr>
          <p:nvPr>
            <p:ph type="title"/>
          </p:nvPr>
        </p:nvSpPr>
        <p:spPr/>
        <p:txBody>
          <a:bodyPr/>
          <a:lstStyle/>
          <a:p>
            <a:r>
              <a:rPr lang="it-IT" dirty="0" smtClean="0"/>
              <a:t>Part-time</a:t>
            </a:r>
            <a:endParaRPr lang="it-IT" dirty="0"/>
          </a:p>
        </p:txBody>
      </p:sp>
    </p:spTree>
    <p:extLst>
      <p:ext uri="{BB962C8B-B14F-4D97-AF65-F5344CB8AC3E}">
        <p14:creationId xmlns:p14="http://schemas.microsoft.com/office/powerpoint/2010/main" val="25345192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fontScale="70000" lnSpcReduction="20000"/>
          </a:bodyPr>
          <a:lstStyle/>
          <a:p>
            <a:pPr algn="just"/>
            <a:r>
              <a:rPr lang="it-IT" i="1" dirty="0"/>
              <a:t>L’accordo quadro sul </a:t>
            </a:r>
            <a:r>
              <a:rPr lang="it-IT" b="1" i="1" dirty="0"/>
              <a:t>lavoro a tempo parziale</a:t>
            </a:r>
            <a:r>
              <a:rPr lang="it-IT" i="1" dirty="0"/>
              <a:t> allegato alla direttiva 97/81/CE non osta ad una normativa nazionale che consente al datore di lavoro la trasformazione di un contratto di lavoro a tempo parziale in un contratto a tempo pieno, senza il consenso del lavoratore</a:t>
            </a:r>
            <a:r>
              <a:rPr lang="it-IT" i="1" dirty="0" smtClean="0"/>
              <a:t>.</a:t>
            </a:r>
          </a:p>
          <a:p>
            <a:pPr algn="just"/>
            <a:r>
              <a:rPr lang="it-IT" dirty="0" smtClean="0"/>
              <a:t>La conversione deve avvenire </a:t>
            </a:r>
            <a:r>
              <a:rPr lang="it-IT" dirty="0"/>
              <a:t>“nel rispetto dei principi di correttezza e buona fede”. </a:t>
            </a:r>
            <a:r>
              <a:rPr lang="it-IT" dirty="0" smtClean="0"/>
              <a:t>La </a:t>
            </a:r>
            <a:r>
              <a:rPr lang="it-IT" dirty="0"/>
              <a:t>normativa </a:t>
            </a:r>
            <a:r>
              <a:rPr lang="it-IT" dirty="0" smtClean="0"/>
              <a:t>(del 2010, che consentiva di rivedere i part-time già concessi) non </a:t>
            </a:r>
            <a:r>
              <a:rPr lang="it-IT" dirty="0"/>
              <a:t>è discriminatoria rispetto a quella vigente per il lavoro a tempo pieno (che non può essere autoritativamente ridotto a lavoro a tempo parziale), la Corte ha peraltro affermato che la stessa deve essere conforme all’obiettivo di contribuire all’organizzazione flessibile dell’orario di lavoro, in maniera da tener conto delle esigenze dei datori di lavoro e </a:t>
            </a:r>
            <a:r>
              <a:rPr lang="it-IT" dirty="0" smtClean="0"/>
              <a:t>dei lavoratori.</a:t>
            </a:r>
          </a:p>
          <a:p>
            <a:pPr marL="0" indent="0" algn="just">
              <a:buNone/>
            </a:pPr>
            <a:r>
              <a:rPr lang="it-IT" dirty="0"/>
              <a:t/>
            </a:r>
            <a:br>
              <a:rPr lang="it-IT" dirty="0"/>
            </a:br>
            <a:endParaRPr lang="it-IT" dirty="0"/>
          </a:p>
        </p:txBody>
      </p:sp>
      <p:sp>
        <p:nvSpPr>
          <p:cNvPr id="2" name="Titolo 1"/>
          <p:cNvSpPr>
            <a:spLocks noGrp="1"/>
          </p:cNvSpPr>
          <p:nvPr>
            <p:ph type="title"/>
          </p:nvPr>
        </p:nvSpPr>
        <p:spPr/>
        <p:txBody>
          <a:bodyPr>
            <a:noAutofit/>
          </a:bodyPr>
          <a:lstStyle/>
          <a:p>
            <a:r>
              <a:rPr lang="it-IT" sz="3200" b="1" dirty="0"/>
              <a:t>Corte di giustizia U.E. 15 ottobre 2014, in causa n. C-221/13, </a:t>
            </a:r>
            <a:r>
              <a:rPr lang="it-IT" sz="3200" b="1" dirty="0" err="1" smtClean="0"/>
              <a:t>Mascellani</a:t>
            </a:r>
            <a:endParaRPr lang="it-IT" sz="3200" b="1" dirty="0"/>
          </a:p>
        </p:txBody>
      </p:sp>
    </p:spTree>
    <p:extLst>
      <p:ext uri="{BB962C8B-B14F-4D97-AF65-F5344CB8AC3E}">
        <p14:creationId xmlns:p14="http://schemas.microsoft.com/office/powerpoint/2010/main" val="8489501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ormAutofit/>
          </a:bodyPr>
          <a:lstStyle/>
          <a:p>
            <a:r>
              <a:rPr lang="it-IT" dirty="0" smtClean="0"/>
              <a:t>1</a:t>
            </a:r>
            <a:r>
              <a:rPr lang="it-IT" dirty="0"/>
              <a:t>.  Ai sensi dell'</a:t>
            </a:r>
            <a:r>
              <a:rPr lang="it-IT" i="1" dirty="0"/>
              <a:t>articolo 2, comma 2, del decreto legislativo 30 marzo 2001, n. 165</a:t>
            </a:r>
            <a:r>
              <a:rPr lang="it-IT" dirty="0"/>
              <a:t>, le disposizioni della presente sezione si applicano, ove non diversamente disposto, anche ai rapporti di lavoro alle dipendenze delle amministrazioni pubbliche, con esclusione di quelle contenute negli articoli 6, commi 2 e 6, e 10, e, comunque, fermo restando quanto previsto da disposizioni speciali in materia.</a:t>
            </a:r>
          </a:p>
        </p:txBody>
      </p:sp>
      <p:sp>
        <p:nvSpPr>
          <p:cNvPr id="3" name="Titolo 2"/>
          <p:cNvSpPr>
            <a:spLocks noGrp="1"/>
          </p:cNvSpPr>
          <p:nvPr>
            <p:ph type="title"/>
          </p:nvPr>
        </p:nvSpPr>
        <p:spPr/>
        <p:txBody>
          <a:bodyPr>
            <a:normAutofit fontScale="90000"/>
          </a:bodyPr>
          <a:lstStyle/>
          <a:p>
            <a:r>
              <a:rPr lang="it-IT" dirty="0"/>
              <a:t>Art. 12.  Lavoro a tempo parziale nelle amministrazioni pubbliche</a:t>
            </a:r>
            <a:br>
              <a:rPr lang="it-IT" dirty="0"/>
            </a:br>
            <a:endParaRPr lang="it-IT" dirty="0"/>
          </a:p>
        </p:txBody>
      </p:sp>
    </p:spTree>
    <p:extLst>
      <p:ext uri="{BB962C8B-B14F-4D97-AF65-F5344CB8AC3E}">
        <p14:creationId xmlns:p14="http://schemas.microsoft.com/office/powerpoint/2010/main" val="6938274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lstStyle/>
          <a:p>
            <a:r>
              <a:rPr lang="it-IT" dirty="0" smtClean="0"/>
              <a:t>I commi 2 e 6 dell’art.6 stabiliscono i limiti del potere datoriale nei casi in cui il contratto non disponga nulla in relazione al lavoro supplementare ed elastico.</a:t>
            </a:r>
          </a:p>
          <a:p>
            <a:r>
              <a:rPr lang="it-IT" dirty="0" smtClean="0"/>
              <a:t>Oggi è possibile introdurlo per contratto collettivo? Quale contratto?</a:t>
            </a:r>
          </a:p>
          <a:p>
            <a:r>
              <a:rPr lang="it-IT" dirty="0" smtClean="0"/>
              <a:t>Art.10 sanzioni per il mancato rispetto della disciplina.</a:t>
            </a:r>
            <a:endParaRPr lang="it-IT" dirty="0"/>
          </a:p>
        </p:txBody>
      </p:sp>
      <p:sp>
        <p:nvSpPr>
          <p:cNvPr id="3" name="Titolo 2"/>
          <p:cNvSpPr>
            <a:spLocks noGrp="1"/>
          </p:cNvSpPr>
          <p:nvPr>
            <p:ph type="title"/>
          </p:nvPr>
        </p:nvSpPr>
        <p:spPr/>
        <p:txBody>
          <a:bodyPr/>
          <a:lstStyle/>
          <a:p>
            <a:r>
              <a:rPr lang="it-IT" dirty="0" smtClean="0"/>
              <a:t>E quindi?</a:t>
            </a:r>
            <a:endParaRPr lang="it-IT" dirty="0"/>
          </a:p>
        </p:txBody>
      </p:sp>
    </p:spTree>
    <p:extLst>
      <p:ext uri="{BB962C8B-B14F-4D97-AF65-F5344CB8AC3E}">
        <p14:creationId xmlns:p14="http://schemas.microsoft.com/office/powerpoint/2010/main" val="16643282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lnSpcReduction="10000"/>
          </a:bodyPr>
          <a:lstStyle/>
          <a:p>
            <a:r>
              <a:rPr lang="it-IT" dirty="0"/>
              <a:t>Per rispondere ad esigenze di carattere esclusivamente temporaneo o </a:t>
            </a:r>
            <a:r>
              <a:rPr lang="it-IT" dirty="0" smtClean="0"/>
              <a:t>eccezionale</a:t>
            </a:r>
          </a:p>
          <a:p>
            <a:r>
              <a:rPr lang="it-IT" dirty="0" smtClean="0"/>
              <a:t>lavoro </a:t>
            </a:r>
            <a:r>
              <a:rPr lang="it-IT" dirty="0"/>
              <a:t>a tempo </a:t>
            </a:r>
            <a:r>
              <a:rPr lang="it-IT" dirty="0" smtClean="0"/>
              <a:t>determinato </a:t>
            </a:r>
          </a:p>
          <a:p>
            <a:r>
              <a:rPr lang="it-IT" dirty="0" smtClean="0"/>
              <a:t>contratti </a:t>
            </a:r>
            <a:r>
              <a:rPr lang="it-IT" dirty="0"/>
              <a:t>di formazione e </a:t>
            </a:r>
            <a:r>
              <a:rPr lang="it-IT" dirty="0" smtClean="0"/>
              <a:t>lavoro e </a:t>
            </a:r>
            <a:r>
              <a:rPr lang="it-IT" dirty="0"/>
              <a:t>rapporti formativi </a:t>
            </a:r>
            <a:r>
              <a:rPr lang="it-IT" dirty="0" smtClean="0"/>
              <a:t> </a:t>
            </a:r>
          </a:p>
          <a:p>
            <a:r>
              <a:rPr lang="it-IT" dirty="0" smtClean="0"/>
              <a:t>somministrazione (temporanea) di </a:t>
            </a:r>
            <a:r>
              <a:rPr lang="it-IT" dirty="0"/>
              <a:t>lavoro </a:t>
            </a:r>
            <a:endParaRPr lang="it-IT" dirty="0" smtClean="0"/>
          </a:p>
          <a:p>
            <a:r>
              <a:rPr lang="it-IT" dirty="0" smtClean="0"/>
              <a:t>lavoro </a:t>
            </a:r>
            <a:r>
              <a:rPr lang="it-IT" dirty="0"/>
              <a:t>accessorio </a:t>
            </a:r>
            <a:endParaRPr lang="it-IT" dirty="0" smtClean="0"/>
          </a:p>
          <a:p>
            <a:r>
              <a:rPr lang="it-IT" dirty="0" smtClean="0"/>
              <a:t>Lavori socialmente utili</a:t>
            </a:r>
            <a:endParaRPr lang="it-IT" dirty="0"/>
          </a:p>
          <a:p>
            <a:r>
              <a:rPr lang="it-IT" dirty="0" smtClean="0"/>
              <a:t>I contratti </a:t>
            </a:r>
            <a:r>
              <a:rPr lang="it-IT" dirty="0"/>
              <a:t>collettivi nazionali provvedono a disciplinare la </a:t>
            </a:r>
            <a:r>
              <a:rPr lang="it-IT" dirty="0" smtClean="0"/>
              <a:t>materia.</a:t>
            </a:r>
          </a:p>
          <a:p>
            <a:r>
              <a:rPr lang="it-IT" dirty="0" smtClean="0"/>
              <a:t>No lavoro intermittente</a:t>
            </a:r>
            <a:endParaRPr lang="it-IT" dirty="0"/>
          </a:p>
        </p:txBody>
      </p:sp>
      <p:sp>
        <p:nvSpPr>
          <p:cNvPr id="2" name="Titolo 1"/>
          <p:cNvSpPr>
            <a:spLocks noGrp="1"/>
          </p:cNvSpPr>
          <p:nvPr>
            <p:ph type="title"/>
          </p:nvPr>
        </p:nvSpPr>
        <p:spPr/>
        <p:txBody>
          <a:bodyPr>
            <a:normAutofit fontScale="90000"/>
          </a:bodyPr>
          <a:lstStyle/>
          <a:p>
            <a:r>
              <a:rPr lang="it-IT" dirty="0" smtClean="0"/>
              <a:t>Contratti di lavoro flessibili (art.36)</a:t>
            </a:r>
            <a:endParaRPr lang="it-IT" dirty="0"/>
          </a:p>
        </p:txBody>
      </p:sp>
    </p:spTree>
    <p:extLst>
      <p:ext uri="{BB962C8B-B14F-4D97-AF65-F5344CB8AC3E}">
        <p14:creationId xmlns:p14="http://schemas.microsoft.com/office/powerpoint/2010/main" val="7359330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1268760"/>
            <a:ext cx="8229600" cy="5040560"/>
          </a:xfrm>
        </p:spPr>
        <p:txBody>
          <a:bodyPr>
            <a:normAutofit fontScale="92500" lnSpcReduction="10000"/>
          </a:bodyPr>
          <a:lstStyle/>
          <a:p>
            <a:r>
              <a:rPr lang="it-IT" dirty="0" smtClean="0"/>
              <a:t>Rapporto organico: immedesimazione con i poteri dell’ufficio</a:t>
            </a:r>
          </a:p>
          <a:p>
            <a:r>
              <a:rPr lang="it-IT" dirty="0" smtClean="0"/>
              <a:t>Rapporto di servizio: il rapporto di lavoro (diritti ed obblighi)</a:t>
            </a:r>
          </a:p>
          <a:p>
            <a:pPr marL="0" indent="0">
              <a:buNone/>
            </a:pPr>
            <a:r>
              <a:rPr lang="it-IT" sz="2400" dirty="0" smtClean="0"/>
              <a:t>La prevalenza del rapporto funzionale finiva per sottomettere il rapporto di tipo contrattuale alla organizzazione legale degli uffici. </a:t>
            </a:r>
          </a:p>
          <a:p>
            <a:pPr marL="457200" indent="-457200">
              <a:buAutoNum type="alphaLcParenR"/>
            </a:pPr>
            <a:r>
              <a:rPr lang="it-IT" sz="2400" dirty="0" smtClean="0"/>
              <a:t>il rapporto sorge per atto unilaterale (provvedimento di nomina); </a:t>
            </a:r>
          </a:p>
          <a:p>
            <a:pPr marL="457200" indent="-457200">
              <a:buAutoNum type="alphaLcParenR"/>
            </a:pPr>
            <a:r>
              <a:rPr lang="it-IT" sz="2400" dirty="0" smtClean="0"/>
              <a:t>il rapporto è regolato con leggi e regolamenti (ogni vicenda modificativa è effettuata mediante atto amministrativo); </a:t>
            </a:r>
          </a:p>
          <a:p>
            <a:pPr marL="457200" indent="-457200">
              <a:buAutoNum type="alphaLcParenR"/>
            </a:pPr>
            <a:r>
              <a:rPr lang="it-IT" sz="2400" dirty="0" smtClean="0"/>
              <a:t>subordinazione gerarchica e non tecnico-funzionale; </a:t>
            </a:r>
          </a:p>
          <a:p>
            <a:pPr marL="457200" indent="-457200">
              <a:buAutoNum type="alphaLcParenR"/>
            </a:pPr>
            <a:r>
              <a:rPr lang="it-IT" sz="2400" dirty="0" smtClean="0"/>
              <a:t>il giudice competente è quello amministrativo</a:t>
            </a:r>
            <a:endParaRPr lang="it-IT" sz="2400" dirty="0"/>
          </a:p>
        </p:txBody>
      </p:sp>
      <p:sp>
        <p:nvSpPr>
          <p:cNvPr id="2" name="Titolo 1"/>
          <p:cNvSpPr>
            <a:spLocks noGrp="1"/>
          </p:cNvSpPr>
          <p:nvPr>
            <p:ph type="title"/>
          </p:nvPr>
        </p:nvSpPr>
        <p:spPr/>
        <p:txBody>
          <a:bodyPr/>
          <a:lstStyle/>
          <a:p>
            <a:r>
              <a:rPr lang="it-IT" dirty="0" smtClean="0"/>
              <a:t>L’impiegato pubblico</a:t>
            </a:r>
            <a:endParaRPr lang="it-IT" dirty="0"/>
          </a:p>
        </p:txBody>
      </p:sp>
    </p:spTree>
    <p:extLst>
      <p:ext uri="{BB962C8B-B14F-4D97-AF65-F5344CB8AC3E}">
        <p14:creationId xmlns:p14="http://schemas.microsoft.com/office/powerpoint/2010/main" val="3831092456"/>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fontScale="92500" lnSpcReduction="10000"/>
          </a:bodyPr>
          <a:lstStyle/>
          <a:p>
            <a:r>
              <a:rPr lang="it-IT" dirty="0"/>
              <a:t>divieto di trasformazione del contratto di lavoro da tempo determinato a tempo indeterminato. </a:t>
            </a:r>
            <a:br>
              <a:rPr lang="it-IT" dirty="0"/>
            </a:br>
            <a:endParaRPr lang="it-IT" dirty="0"/>
          </a:p>
          <a:p>
            <a:r>
              <a:rPr lang="it-IT" dirty="0" smtClean="0"/>
              <a:t>I </a:t>
            </a:r>
            <a:r>
              <a:rPr lang="it-IT" dirty="0"/>
              <a:t>contratti di lavoro a tempo determinato posti in essere in violazione del presente articolo sono nulli e determinano responsabilità erariale. I dirigenti che operano in violazione delle disposizioni del presente articolo sono, altresì, responsabili ai sensi dell'articolo 21. Al dirigente responsabile di irregolarità nell'utilizzo del lavoro flessibile non può essere erogata la retribuzione di risultato.</a:t>
            </a:r>
          </a:p>
          <a:p>
            <a:endParaRPr lang="it-IT" dirty="0"/>
          </a:p>
        </p:txBody>
      </p:sp>
      <p:sp>
        <p:nvSpPr>
          <p:cNvPr id="2" name="Titolo 1"/>
          <p:cNvSpPr>
            <a:spLocks noGrp="1"/>
          </p:cNvSpPr>
          <p:nvPr>
            <p:ph type="title"/>
          </p:nvPr>
        </p:nvSpPr>
        <p:spPr/>
        <p:txBody>
          <a:bodyPr>
            <a:normAutofit fontScale="90000"/>
          </a:bodyPr>
          <a:lstStyle/>
          <a:p>
            <a:r>
              <a:rPr lang="it-IT" dirty="0" smtClean="0"/>
              <a:t>Applicazione del d.lgs.81/2015 – artt. 19-29</a:t>
            </a:r>
            <a:endParaRPr lang="it-IT" dirty="0"/>
          </a:p>
        </p:txBody>
      </p:sp>
    </p:spTree>
    <p:extLst>
      <p:ext uri="{BB962C8B-B14F-4D97-AF65-F5344CB8AC3E}">
        <p14:creationId xmlns:p14="http://schemas.microsoft.com/office/powerpoint/2010/main" val="318666126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ormAutofit fontScale="77500" lnSpcReduction="20000"/>
          </a:bodyPr>
          <a:lstStyle/>
          <a:p>
            <a:r>
              <a:rPr lang="it-IT" dirty="0" smtClean="0"/>
              <a:t>1</a:t>
            </a:r>
            <a:r>
              <a:rPr lang="it-IT" dirty="0"/>
              <a:t>.  Al lavoratore a tempo determinato spetta il trattamento economico e normativo in atto nell'impresa per i lavoratori con contratto a tempo indeterminato comparabili, intendendosi per tali quelli inquadrati nello stesso livello in forza dei criteri di classificazione stabiliti dalla contrattazione collettiva, ed in proporzione al periodo lavorativo prestato, sempre che non sia obiettivamente incompatibile con la natura del contratto a tempo determinato.</a:t>
            </a:r>
          </a:p>
          <a:p>
            <a:r>
              <a:rPr lang="it-IT" dirty="0"/>
              <a:t>2.  Nel caso di inosservanza degli obblighi di cui al comma 1, il datore di lavoro è punito con la sanzione amministrativa da 25,82 euro a 154,94 euro. Se l'inosservanza si riferisce a più di cinque lavoratori, si applica la sanzione amministrativa da 154,94 euro a 1.032,91 euro</a:t>
            </a:r>
            <a:r>
              <a:rPr lang="it-IT" dirty="0" smtClean="0"/>
              <a:t>.</a:t>
            </a:r>
            <a:endParaRPr lang="it-IT" dirty="0"/>
          </a:p>
        </p:txBody>
      </p:sp>
      <p:sp>
        <p:nvSpPr>
          <p:cNvPr id="3" name="Titolo 2"/>
          <p:cNvSpPr>
            <a:spLocks noGrp="1"/>
          </p:cNvSpPr>
          <p:nvPr>
            <p:ph type="title"/>
          </p:nvPr>
        </p:nvSpPr>
        <p:spPr/>
        <p:txBody>
          <a:bodyPr>
            <a:normAutofit fontScale="90000"/>
          </a:bodyPr>
          <a:lstStyle/>
          <a:p>
            <a:r>
              <a:rPr lang="it-IT" dirty="0"/>
              <a:t>Art. 25.  Principio di non </a:t>
            </a:r>
            <a:r>
              <a:rPr lang="it-IT" dirty="0" smtClean="0"/>
              <a:t>discriminazione</a:t>
            </a:r>
            <a:endParaRPr lang="it-IT" dirty="0"/>
          </a:p>
        </p:txBody>
      </p:sp>
    </p:spTree>
    <p:extLst>
      <p:ext uri="{BB962C8B-B14F-4D97-AF65-F5344CB8AC3E}">
        <p14:creationId xmlns:p14="http://schemas.microsoft.com/office/powerpoint/2010/main" val="147835803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67544" y="1124744"/>
            <a:ext cx="8229600" cy="4781128"/>
          </a:xfrm>
        </p:spPr>
        <p:txBody>
          <a:bodyPr>
            <a:normAutofit fontScale="92500" lnSpcReduction="10000"/>
          </a:bodyPr>
          <a:lstStyle/>
          <a:p>
            <a:pPr marL="0" indent="0">
              <a:buNone/>
            </a:pPr>
            <a:r>
              <a:rPr lang="it-IT" sz="1600" dirty="0" smtClean="0"/>
              <a:t>(art.7 co.6)</a:t>
            </a:r>
            <a:r>
              <a:rPr lang="it-IT" sz="1600" dirty="0"/>
              <a:t>  Per esigenze cui non possono far fronte con personale in servizio, le amministrazioni pubbliche possono conferire incarichi individuali, con contratti di lavoro autonomo, di natura occasionale o coordinata e continuativa, ad esperti di particolare e comprovata specializzazione anche universitaria, in presenza dei seguenti presupposti di legittimità: </a:t>
            </a:r>
            <a:br>
              <a:rPr lang="it-IT" sz="1600" dirty="0"/>
            </a:br>
            <a:endParaRPr lang="it-IT" sz="1600" dirty="0"/>
          </a:p>
          <a:p>
            <a:pPr marL="0" indent="0">
              <a:buNone/>
            </a:pPr>
            <a:r>
              <a:rPr lang="it-IT" sz="1600" dirty="0"/>
              <a:t>a)  l'oggetto della prestazione deve corrispondere alle competenze attribuite dall'ordinamento all'amministrazione conferente, ad obiettivi e progetti specifici e determinati e deve risultare coerente con le esigenze di funzionalità dell'amministrazione conferente; </a:t>
            </a:r>
          </a:p>
          <a:p>
            <a:pPr marL="0" indent="0">
              <a:buNone/>
            </a:pPr>
            <a:r>
              <a:rPr lang="it-IT" sz="1600" dirty="0"/>
              <a:t>b)  l'amministrazione deve avere preliminarmente accertato l'impossibilità oggettiva di utilizzare le risorse umane disponibili al suo interno; </a:t>
            </a:r>
          </a:p>
          <a:p>
            <a:pPr marL="0" indent="0">
              <a:buNone/>
            </a:pPr>
            <a:r>
              <a:rPr lang="it-IT" sz="1600" dirty="0"/>
              <a:t>c)  la prestazione deve essere di natura temporanea e altamente qualificata; non è ammesso il rinnovo; l'eventuale proroga dell'incarico originario è consentita, in via eccezionale, al solo fine di completare il progetto e per ritardi non imputabili al collaboratore, ferma restando la misura del compenso pattuito in sede di affidamento dell'incarico; </a:t>
            </a:r>
          </a:p>
          <a:p>
            <a:pPr marL="0" indent="0">
              <a:buNone/>
            </a:pPr>
            <a:r>
              <a:rPr lang="it-IT" sz="1600" dirty="0" smtClean="0"/>
              <a:t>d</a:t>
            </a:r>
            <a:r>
              <a:rPr lang="it-IT" sz="1600" dirty="0"/>
              <a:t>)  devono essere preventivamente determinati durata, luogo, oggetto e compenso della collaborazione</a:t>
            </a:r>
            <a:r>
              <a:rPr lang="it-IT" sz="1600" dirty="0" smtClean="0"/>
              <a:t>.</a:t>
            </a:r>
          </a:p>
          <a:p>
            <a:pPr marL="0" indent="0">
              <a:buNone/>
            </a:pPr>
            <a:r>
              <a:rPr lang="it-IT" sz="1600" dirty="0" smtClean="0"/>
              <a:t>Sono necessarie procedure </a:t>
            </a:r>
            <a:r>
              <a:rPr lang="it-IT" sz="1600" dirty="0"/>
              <a:t>comparative per il conferimento degli incarichi di </a:t>
            </a:r>
            <a:r>
              <a:rPr lang="it-IT" sz="1600" dirty="0" smtClean="0"/>
              <a:t>collaborazione (6bis)</a:t>
            </a:r>
            <a:endParaRPr lang="it-IT" sz="1600" dirty="0"/>
          </a:p>
        </p:txBody>
      </p:sp>
      <p:sp>
        <p:nvSpPr>
          <p:cNvPr id="2" name="Titolo 1"/>
          <p:cNvSpPr>
            <a:spLocks noGrp="1"/>
          </p:cNvSpPr>
          <p:nvPr>
            <p:ph type="title"/>
          </p:nvPr>
        </p:nvSpPr>
        <p:spPr>
          <a:xfrm>
            <a:off x="179512" y="260648"/>
            <a:ext cx="8229600" cy="648072"/>
          </a:xfrm>
        </p:spPr>
        <p:txBody>
          <a:bodyPr>
            <a:normAutofit fontScale="90000"/>
          </a:bodyPr>
          <a:lstStyle/>
          <a:p>
            <a:r>
              <a:rPr lang="it-IT" dirty="0" smtClean="0"/>
              <a:t>Collaborazioni autonome</a:t>
            </a:r>
            <a:endParaRPr lang="it-IT" dirty="0"/>
          </a:p>
        </p:txBody>
      </p:sp>
    </p:spTree>
    <p:extLst>
      <p:ext uri="{BB962C8B-B14F-4D97-AF65-F5344CB8AC3E}">
        <p14:creationId xmlns:p14="http://schemas.microsoft.com/office/powerpoint/2010/main" val="399634678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67544" y="1988840"/>
            <a:ext cx="8229600" cy="2880320"/>
          </a:xfrm>
        </p:spPr>
        <p:txBody>
          <a:bodyPr>
            <a:noAutofit/>
          </a:bodyPr>
          <a:lstStyle/>
          <a:p>
            <a:r>
              <a:rPr lang="it-IT" sz="2000" b="1" dirty="0"/>
              <a:t>Corte </a:t>
            </a:r>
            <a:r>
              <a:rPr lang="it-IT" sz="2000" b="1" dirty="0" err="1"/>
              <a:t>cost</a:t>
            </a:r>
            <a:r>
              <a:rPr lang="it-IT" sz="2000" b="1" dirty="0"/>
              <a:t>., 27-03-2003, n. </a:t>
            </a:r>
            <a:r>
              <a:rPr lang="it-IT" sz="2000" b="1" dirty="0" smtClean="0"/>
              <a:t>89.</a:t>
            </a:r>
            <a:r>
              <a:rPr lang="it-IT" sz="2000" i="1" dirty="0" smtClean="0"/>
              <a:t> È </a:t>
            </a:r>
            <a:r>
              <a:rPr lang="it-IT" sz="2000" i="1" dirty="0"/>
              <a:t>infondata la questione di legittimità costituzionale dell’art. 36, 2º comma, </a:t>
            </a:r>
            <a:r>
              <a:rPr lang="it-IT" sz="2000" i="1" dirty="0" err="1"/>
              <a:t>d.leg</a:t>
            </a:r>
            <a:r>
              <a:rPr lang="it-IT" sz="2000" i="1" dirty="0"/>
              <a:t>. 30 marzo 2001 n. 165, nella parte in cui dispone che la violazione di disposizioni imperative concernenti l’assunzione o l’impiego di lavoratori non può comportare la costituzione di rapporti di lavoro a tempo indeterminato con le p.a., in riferimento agli art. 3 e 97 </a:t>
            </a:r>
            <a:r>
              <a:rPr lang="it-IT" sz="2000" i="1" dirty="0" err="1"/>
              <a:t>cost</a:t>
            </a:r>
            <a:r>
              <a:rPr lang="it-IT" sz="1600" i="1" dirty="0" smtClean="0"/>
              <a:t>.</a:t>
            </a:r>
            <a:endParaRPr lang="it-IT" sz="1600" i="1" dirty="0"/>
          </a:p>
        </p:txBody>
      </p:sp>
      <p:sp>
        <p:nvSpPr>
          <p:cNvPr id="2" name="Titolo 1"/>
          <p:cNvSpPr>
            <a:spLocks noGrp="1"/>
          </p:cNvSpPr>
          <p:nvPr>
            <p:ph type="title"/>
          </p:nvPr>
        </p:nvSpPr>
        <p:spPr>
          <a:xfrm>
            <a:off x="179512" y="116632"/>
            <a:ext cx="8229600" cy="720080"/>
          </a:xfrm>
        </p:spPr>
        <p:txBody>
          <a:bodyPr>
            <a:normAutofit/>
          </a:bodyPr>
          <a:lstStyle/>
          <a:p>
            <a:r>
              <a:rPr lang="it-IT" sz="4000" dirty="0" smtClean="0"/>
              <a:t>L’utilizzo abusivo</a:t>
            </a:r>
            <a:endParaRPr lang="it-IT" sz="4000" dirty="0"/>
          </a:p>
        </p:txBody>
      </p:sp>
    </p:spTree>
    <p:extLst>
      <p:ext uri="{BB962C8B-B14F-4D97-AF65-F5344CB8AC3E}">
        <p14:creationId xmlns:p14="http://schemas.microsoft.com/office/powerpoint/2010/main" val="355932755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57200" y="476672"/>
            <a:ext cx="8229600" cy="5472608"/>
          </a:xfrm>
        </p:spPr>
        <p:txBody>
          <a:bodyPr>
            <a:noAutofit/>
          </a:bodyPr>
          <a:lstStyle/>
          <a:p>
            <a:r>
              <a:rPr lang="it-IT" sz="1600" b="1" dirty="0"/>
              <a:t>Corte giustizia Comunità europee, 07-09-2006,  C-53/04 e C-180/04:</a:t>
            </a:r>
            <a:r>
              <a:rPr lang="it-IT" sz="1600" i="1" dirty="0"/>
              <a:t> L’accordo quadro deve essere interpretato nel senso che </a:t>
            </a:r>
            <a:r>
              <a:rPr lang="it-IT" sz="1600" b="1" i="1" dirty="0"/>
              <a:t>non osta</a:t>
            </a:r>
            <a:r>
              <a:rPr lang="it-IT" sz="1600" i="1" dirty="0"/>
              <a:t>, in linea di principio, </a:t>
            </a:r>
            <a:r>
              <a:rPr lang="it-IT" sz="1600" b="1" i="1" dirty="0"/>
              <a:t>a una normativa nazionale che esclude</a:t>
            </a:r>
            <a:r>
              <a:rPr lang="it-IT" sz="1600" i="1" dirty="0"/>
              <a:t>, in caso di abuso derivante dall’utilizzo di una successione di contratti o di rapporti di lavoro a tempo determinato da parte di un datore di lavoro rientrante nel settore pubblico, </a:t>
            </a:r>
            <a:r>
              <a:rPr lang="it-IT" sz="1600" b="1" i="1" dirty="0"/>
              <a:t>che questi ultimi siano trasformati in contratti o in rapporti di lavoro a tempo indeterminato</a:t>
            </a:r>
            <a:r>
              <a:rPr lang="it-IT" sz="1600" i="1" dirty="0"/>
              <a:t>, mentre tale trasformazione è prevista per quanto riguarda i rapporti di lavoro conclusi con un datore di lavoro appartenente al settore privato, </a:t>
            </a:r>
            <a:r>
              <a:rPr lang="it-IT" sz="1600" b="1" i="1" dirty="0"/>
              <a:t>qualora tale normativa contenga un’altra misura effettiva destinata a evitare e, se del caso, a sanzionare un utilizzo abusivo </a:t>
            </a:r>
            <a:r>
              <a:rPr lang="it-IT" sz="1600" i="1" dirty="0"/>
              <a:t>di una successione di contratti a tempo determinato da parte di un datore di lavoro rientrante nel settore pubblico.</a:t>
            </a:r>
          </a:p>
          <a:p>
            <a:r>
              <a:rPr lang="it-IT" sz="1600" b="1" dirty="0"/>
              <a:t>Corte giustizia Unione europea, 01-10-2010, C-3/10, </a:t>
            </a:r>
            <a:r>
              <a:rPr lang="it-IT" sz="1600" b="1" dirty="0" err="1"/>
              <a:t>Affatato</a:t>
            </a:r>
            <a:r>
              <a:rPr lang="it-IT" sz="1600" b="1" dirty="0"/>
              <a:t> </a:t>
            </a:r>
            <a:r>
              <a:rPr lang="it-IT" sz="1600" i="1" dirty="0"/>
              <a:t>. </a:t>
            </a:r>
            <a:r>
              <a:rPr lang="it-IT" sz="1600" i="1" dirty="0" err="1"/>
              <a:t>Adde</a:t>
            </a:r>
            <a:r>
              <a:rPr lang="it-IT" sz="1600" i="1" dirty="0"/>
              <a:t>: spetta tuttavia al giudice del rinvio accertare se le condizioni di applicazione nonché l’attuazione effettiva delle pertinenti disposizioni del diritto interno configurino uno strumento adeguato a prevenire e, se del caso, a sanzionare il ricorso abusivo da parte della p.a. a contratti o a rapporti di lavoro a tempo determinato stipulati in successione; la clausola, in quanto tale, non è in alcun modo atta a pregiudicare le strutture fondamentali, politiche e costituzionali, né le funzioni essenziali dello stato membro di cui è causa, ai sensi dell’art. 4, n. 2, Tue.</a:t>
            </a:r>
          </a:p>
          <a:p>
            <a:pPr marL="109728" indent="0">
              <a:buNone/>
            </a:pPr>
            <a:endParaRPr lang="it-IT" sz="1600" dirty="0"/>
          </a:p>
        </p:txBody>
      </p:sp>
    </p:spTree>
    <p:extLst>
      <p:ext uri="{BB962C8B-B14F-4D97-AF65-F5344CB8AC3E}">
        <p14:creationId xmlns:p14="http://schemas.microsoft.com/office/powerpoint/2010/main" val="813688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971600" y="980728"/>
            <a:ext cx="7632848" cy="4896544"/>
          </a:xfrm>
        </p:spPr>
        <p:txBody>
          <a:bodyPr>
            <a:noAutofit/>
          </a:bodyPr>
          <a:lstStyle/>
          <a:p>
            <a:pPr marL="0" indent="0">
              <a:buNone/>
            </a:pPr>
            <a:r>
              <a:rPr lang="it-IT" sz="1800" u="sng" dirty="0" err="1" smtClean="0"/>
              <a:t>Cass</a:t>
            </a:r>
            <a:r>
              <a:rPr lang="it-IT" sz="1800" u="sng" dirty="0"/>
              <a:t>. civ., sez. lav., 21-08-2013, n. </a:t>
            </a:r>
            <a:r>
              <a:rPr lang="it-IT" sz="1800" u="sng" dirty="0" smtClean="0"/>
              <a:t>19371</a:t>
            </a:r>
            <a:r>
              <a:rPr lang="it-IT" sz="1800" dirty="0" smtClean="0"/>
              <a:t>. In </a:t>
            </a:r>
            <a:r>
              <a:rPr lang="it-IT" sz="1800" dirty="0"/>
              <a:t>materia di pubblico impiego, un rapporto di lavoro a tempo determinato non è suscettibile di conversione in uno a tempo indeterminato, stante il divieto posto dall’art. 36 </a:t>
            </a:r>
            <a:r>
              <a:rPr lang="it-IT" sz="1800" dirty="0" err="1"/>
              <a:t>d.leg</a:t>
            </a:r>
            <a:r>
              <a:rPr lang="it-IT" sz="1800" dirty="0"/>
              <a:t>. n. 165 del 2001, il cui disposto è stato ritenuto legittimo dalla corte costituzionale (</a:t>
            </a:r>
            <a:r>
              <a:rPr lang="it-IT" sz="1800" dirty="0" err="1"/>
              <a:t>sent</a:t>
            </a:r>
            <a:r>
              <a:rPr lang="it-IT" sz="1800" dirty="0"/>
              <a:t>. n. 98 del 2003) e non è stato modificato dal </a:t>
            </a:r>
            <a:r>
              <a:rPr lang="it-IT" sz="1800" dirty="0" err="1"/>
              <a:t>d.leg</a:t>
            </a:r>
            <a:r>
              <a:rPr lang="it-IT" sz="1800" dirty="0"/>
              <a:t>. 6 settembre 2001 n. 368, contenente la regolamentazione dell’intera disciplina del lavoro a tempo determinato; ne consegue che, in caso di violazione di norme poste a tutela del diritti del lavoratore, precluso il diritto alla trasformazione del rapporto, </a:t>
            </a:r>
            <a:r>
              <a:rPr lang="it-IT" sz="1800" b="1" i="1" dirty="0"/>
              <a:t>residua a favore del lavoratore soltanto la possibilità di ottenere il risarcimento dei danni subiti, per la cui determinazione trova applicazione, d’ufficio ed anche nel giudizio di legittimità, l’art. 32, 5º e 7º comma, l. 4 ottobre 2010 n. 183, a prescindere dall’intervenuta costituzione in mora del datore di lavoro e dalla prova concreta di un danno, trattandosi di indennità forfetizzata e onnicomprensiva per i danni causati dalla nullità del termine.</a:t>
            </a:r>
          </a:p>
          <a:p>
            <a:pPr marL="0" indent="0">
              <a:buNone/>
            </a:pPr>
            <a:endParaRPr lang="it-IT" sz="1800" b="1" i="1" dirty="0"/>
          </a:p>
        </p:txBody>
      </p:sp>
    </p:spTree>
    <p:extLst>
      <p:ext uri="{BB962C8B-B14F-4D97-AF65-F5344CB8AC3E}">
        <p14:creationId xmlns:p14="http://schemas.microsoft.com/office/powerpoint/2010/main" val="19874787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1115616" y="620688"/>
            <a:ext cx="7643192" cy="5472608"/>
          </a:xfrm>
        </p:spPr>
        <p:txBody>
          <a:bodyPr>
            <a:normAutofit fontScale="62500" lnSpcReduction="20000"/>
          </a:bodyPr>
          <a:lstStyle/>
          <a:p>
            <a:pPr marL="0" indent="0">
              <a:buNone/>
            </a:pPr>
            <a:r>
              <a:rPr lang="it-IT" sz="2800" u="sng" dirty="0" err="1"/>
              <a:t>Cass</a:t>
            </a:r>
            <a:r>
              <a:rPr lang="it-IT" sz="2800" u="sng" dirty="0"/>
              <a:t>. civ., sez. lav., 13-01-2012, n. 392</a:t>
            </a:r>
            <a:r>
              <a:rPr lang="it-IT" sz="2800" dirty="0"/>
              <a:t>. Il divieto di conversione in rapporto a tempo indeterminato nell’ipotesi d’illegittima apposizione del termine al contratto di lavoro, posto dall’art. 36 </a:t>
            </a:r>
            <a:r>
              <a:rPr lang="it-IT" sz="2800" dirty="0" err="1"/>
              <a:t>d.leg</a:t>
            </a:r>
            <a:r>
              <a:rPr lang="it-IT" sz="2800" dirty="0"/>
              <a:t>. n. 165 del 2001, </a:t>
            </a:r>
            <a:r>
              <a:rPr lang="it-IT" sz="2800" b="1" i="1" dirty="0"/>
              <a:t>assume carattere di specialità, per il lavoro pubblico contrattuale, rispetto al generale sistema sanzionatorio </a:t>
            </a:r>
            <a:r>
              <a:rPr lang="it-IT" sz="2800" dirty="0"/>
              <a:t>prefigurato in tema di contratto a termine, in armonia con la giurisprudenza costante della corte di giustizia europea ed in ragione di una più accentuata responsabilizzazione dei dirigenti pubblici e del riconoscimento del diritto al risarcimento di tutti i danni in concreto subiti dal lavoratore</a:t>
            </a:r>
            <a:r>
              <a:rPr lang="it-IT" sz="2800" dirty="0" smtClean="0"/>
              <a:t>.</a:t>
            </a:r>
          </a:p>
          <a:p>
            <a:pPr marL="0" indent="0">
              <a:buNone/>
            </a:pPr>
            <a:endParaRPr lang="it-IT" sz="2800" dirty="0"/>
          </a:p>
          <a:p>
            <a:pPr marL="0" indent="0">
              <a:buNone/>
            </a:pPr>
            <a:r>
              <a:rPr lang="it-IT" sz="2800" u="sng" dirty="0" err="1"/>
              <a:t>Cass</a:t>
            </a:r>
            <a:r>
              <a:rPr lang="it-IT" sz="2800" u="sng" dirty="0"/>
              <a:t>. civ., sez. lav., 05-08-2013, n. 18618</a:t>
            </a:r>
            <a:r>
              <a:rPr lang="it-IT" sz="2800" dirty="0"/>
              <a:t>. Nell’ipotesi in cui un comune indica una prova pubblica selettiva per l’assunzione straordinaria a tempo determinato per due mesi di un numero limitato di dipendenti, alla scadenza del termine fissato ai contratti di lavoro stipulati con i primi della graduatoria, questi ultimi non hanno diritto alla prosecuzione del rapporto di lavoro, pur nella permanenza della situazione che aveva reso necessarie le originarie assunzioni, ben potendo l’ente procedere alla stipula di nuovi contratti a tempo determinato, per i medesimi posti, ma con coloro che seguono in graduatoria i primi assunti, </a:t>
            </a:r>
            <a:r>
              <a:rPr lang="it-IT" sz="2800" b="1" i="1" dirty="0"/>
              <a:t>anche allo scopo di evitare l’esposizione alle sanzioni previste dall’art. 36 </a:t>
            </a:r>
            <a:r>
              <a:rPr lang="it-IT" sz="2800" b="1" i="1" dirty="0" err="1"/>
              <a:t>d.leg</a:t>
            </a:r>
            <a:r>
              <a:rPr lang="it-IT" sz="2800" b="1" i="1" dirty="0"/>
              <a:t>. 30 marzo 2001 n. 165.</a:t>
            </a:r>
            <a:endParaRPr lang="it-IT" dirty="0"/>
          </a:p>
        </p:txBody>
      </p:sp>
    </p:spTree>
    <p:extLst>
      <p:ext uri="{BB962C8B-B14F-4D97-AF65-F5344CB8AC3E}">
        <p14:creationId xmlns:p14="http://schemas.microsoft.com/office/powerpoint/2010/main" val="194490943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fontScale="92500" lnSpcReduction="10000"/>
          </a:bodyPr>
          <a:lstStyle/>
          <a:p>
            <a:r>
              <a:rPr lang="it-IT" dirty="0" smtClean="0"/>
              <a:t>Il </a:t>
            </a:r>
            <a:r>
              <a:rPr lang="it-IT" dirty="0"/>
              <a:t>prestatore di lavoro deve essere adibito alle mansioni per le quali è stato assunto o alle mansioni equivalenti nell'ambito dell'area di inquadramento ovvero a quelle corrispondenti alla qualifica superiore che abbia successivamente acquisito per effetto delle procedure selettive </a:t>
            </a:r>
            <a:r>
              <a:rPr lang="it-IT" dirty="0" smtClean="0"/>
              <a:t>[…]. </a:t>
            </a:r>
            <a:r>
              <a:rPr lang="it-IT" dirty="0"/>
              <a:t>L'esercizio di fatto di mansioni non corrispondenti alla qualifica di appartenenza </a:t>
            </a:r>
            <a:r>
              <a:rPr lang="it-IT" dirty="0">
                <a:effectLst>
                  <a:outerShdw blurRad="38100" dist="38100" dir="2700000" algn="tl">
                    <a:srgbClr val="000000">
                      <a:alpha val="43137"/>
                    </a:srgbClr>
                  </a:outerShdw>
                </a:effectLst>
              </a:rPr>
              <a:t>non ha effetto </a:t>
            </a:r>
            <a:r>
              <a:rPr lang="it-IT" dirty="0"/>
              <a:t>ai fini dell'inquadramento del lavoratore o dell'assegnazione di incarichi di </a:t>
            </a:r>
            <a:r>
              <a:rPr lang="it-IT" dirty="0" smtClean="0"/>
              <a:t>direzione.</a:t>
            </a:r>
          </a:p>
          <a:p>
            <a:r>
              <a:rPr lang="it-IT" dirty="0" smtClean="0"/>
              <a:t>Equivalenza presupposta o da accertare?</a:t>
            </a:r>
            <a:endParaRPr lang="it-IT" dirty="0"/>
          </a:p>
        </p:txBody>
      </p:sp>
      <p:sp>
        <p:nvSpPr>
          <p:cNvPr id="2" name="Titolo 1"/>
          <p:cNvSpPr>
            <a:spLocks noGrp="1"/>
          </p:cNvSpPr>
          <p:nvPr>
            <p:ph type="title"/>
          </p:nvPr>
        </p:nvSpPr>
        <p:spPr/>
        <p:txBody>
          <a:bodyPr/>
          <a:lstStyle/>
          <a:p>
            <a:r>
              <a:rPr lang="it-IT" dirty="0" smtClean="0"/>
              <a:t>Mansioni</a:t>
            </a:r>
            <a:endParaRPr lang="it-IT" dirty="0"/>
          </a:p>
        </p:txBody>
      </p:sp>
    </p:spTree>
    <p:extLst>
      <p:ext uri="{BB962C8B-B14F-4D97-AF65-F5344CB8AC3E}">
        <p14:creationId xmlns:p14="http://schemas.microsoft.com/office/powerpoint/2010/main" val="356854240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fontScale="92500" lnSpcReduction="10000"/>
          </a:bodyPr>
          <a:lstStyle/>
          <a:p>
            <a:r>
              <a:rPr lang="it-IT" dirty="0"/>
              <a:t>Per obiettive esigenze di servizio il prestatore di lavoro può essere adibito a mansioni proprie della qualifica immediatamente superiore:</a:t>
            </a:r>
            <a:br>
              <a:rPr lang="it-IT" dirty="0"/>
            </a:br>
            <a:endParaRPr lang="it-IT" dirty="0"/>
          </a:p>
          <a:p>
            <a:r>
              <a:rPr lang="it-IT" dirty="0"/>
              <a:t>a)  nel caso di vacanza di posto in organico, per non più di sei mesi, prorogabili fino a dodici qualora siano state avviate le procedure per la copertura dei posti vacanti </a:t>
            </a:r>
            <a:r>
              <a:rPr lang="it-IT" dirty="0" smtClean="0"/>
              <a:t>; </a:t>
            </a:r>
            <a:endParaRPr lang="it-IT" dirty="0"/>
          </a:p>
          <a:p>
            <a:r>
              <a:rPr lang="it-IT" dirty="0"/>
              <a:t>b)  nel caso di sostituzione di altro dipendente assente con diritto alla conservazione del posto, con esclusione dell'assenza per ferie, per la durata dell'assenza.</a:t>
            </a:r>
          </a:p>
          <a:p>
            <a:endParaRPr lang="it-IT" dirty="0"/>
          </a:p>
        </p:txBody>
      </p:sp>
      <p:sp>
        <p:nvSpPr>
          <p:cNvPr id="2" name="Titolo 1"/>
          <p:cNvSpPr>
            <a:spLocks noGrp="1"/>
          </p:cNvSpPr>
          <p:nvPr>
            <p:ph type="title"/>
          </p:nvPr>
        </p:nvSpPr>
        <p:spPr/>
        <p:txBody>
          <a:bodyPr/>
          <a:lstStyle/>
          <a:p>
            <a:endParaRPr lang="it-IT"/>
          </a:p>
        </p:txBody>
      </p:sp>
    </p:spTree>
    <p:extLst>
      <p:ext uri="{BB962C8B-B14F-4D97-AF65-F5344CB8AC3E}">
        <p14:creationId xmlns:p14="http://schemas.microsoft.com/office/powerpoint/2010/main" val="420853428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476672"/>
            <a:ext cx="8229600" cy="5616624"/>
          </a:xfrm>
        </p:spPr>
        <p:txBody>
          <a:bodyPr>
            <a:normAutofit fontScale="77500" lnSpcReduction="20000"/>
          </a:bodyPr>
          <a:lstStyle/>
          <a:p>
            <a:pPr marL="109728" indent="0">
              <a:buNone/>
            </a:pPr>
            <a:r>
              <a:rPr lang="it-IT" dirty="0" err="1"/>
              <a:t>Cass</a:t>
            </a:r>
            <a:r>
              <a:rPr lang="it-IT" dirty="0"/>
              <a:t>. Sez. lavoro, </a:t>
            </a:r>
            <a:r>
              <a:rPr lang="it-IT" dirty="0" smtClean="0"/>
              <a:t>21-08-2009 </a:t>
            </a:r>
            <a:r>
              <a:rPr lang="it-IT" dirty="0"/>
              <a:t>n. 18602 </a:t>
            </a:r>
          </a:p>
          <a:p>
            <a:pPr marL="109728" indent="0">
              <a:buNone/>
            </a:pPr>
            <a:r>
              <a:rPr lang="it-IT" dirty="0" smtClean="0"/>
              <a:t>In </a:t>
            </a:r>
            <a:r>
              <a:rPr lang="it-IT" dirty="0"/>
              <a:t>materia di pubblico impiego privatizzato, non è configurabile un diritto del lavoratore subordinato a pretendere che il datore di lavoro non conferisca talune mansioni a dipendenti di qualifica inferiore, attesa l'assenza di un obbligo, in capo al datore, di farle svolgere in via esclusiva ai dipendenti in possesso di determinate professionalità, potendosi realizzare una lesione di interessi tutelati solo ove la concreta operatività del sistema abbia incidenza negativa, anche indiretta, su rilevanti aspetti quantitativi o qualitativi della prestazione di lavoro del dipendente di qualifica superiore ovvero sui pregressi livelli retributivi. (Nella specie, la S.C., nell'affermare l'anzidetto principio, ha confermato la sentenza impugnata, che aveva rigettato la pretesa di alcuni dipendenti del Ministero della giustizia, figura professionale di ufficiale giudiziario, posizione economica C/1, di condanna dell'Amministrazione a non attribuire ai dipendenti in posizione di ufficiale giudiziario con inquadramento in B/3, o inferiore, mansioni da considerare di pertinenza esclusiva degli ufficiali giudiziari inquadrati in C/1</a:t>
            </a:r>
            <a:r>
              <a:rPr lang="it-IT" dirty="0" smtClean="0"/>
              <a:t>).</a:t>
            </a:r>
            <a:endParaRPr lang="it-IT" dirty="0"/>
          </a:p>
          <a:p>
            <a:endParaRPr lang="it-IT" dirty="0"/>
          </a:p>
        </p:txBody>
      </p:sp>
    </p:spTree>
    <p:extLst>
      <p:ext uri="{BB962C8B-B14F-4D97-AF65-F5344CB8AC3E}">
        <p14:creationId xmlns:p14="http://schemas.microsoft.com/office/powerpoint/2010/main" val="10998742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r>
              <a:rPr lang="it-IT" dirty="0" smtClean="0"/>
              <a:t>Gli albori: la </a:t>
            </a:r>
            <a:r>
              <a:rPr lang="it-IT" dirty="0" err="1" smtClean="0"/>
              <a:t>l.quadro</a:t>
            </a:r>
            <a:r>
              <a:rPr lang="it-IT" dirty="0" smtClean="0"/>
              <a:t> 29 marzo 1983 n.93</a:t>
            </a:r>
          </a:p>
          <a:p>
            <a:r>
              <a:rPr lang="it-IT" dirty="0" smtClean="0"/>
              <a:t>La contrattualizzazione: l.23 ottobre 1992 n.421 e il d.lgs. 3 febbraio 1993 n.29.</a:t>
            </a:r>
          </a:p>
          <a:p>
            <a:r>
              <a:rPr lang="it-IT" dirty="0" smtClean="0"/>
              <a:t>1997-1998</a:t>
            </a:r>
          </a:p>
          <a:p>
            <a:r>
              <a:rPr lang="it-IT" dirty="0" smtClean="0"/>
              <a:t>D.lgs. 30 marzo 2001 n.165 (c.d. T.U.)</a:t>
            </a:r>
          </a:p>
          <a:p>
            <a:r>
              <a:rPr lang="it-IT" dirty="0"/>
              <a:t>l</a:t>
            </a:r>
            <a:r>
              <a:rPr lang="it-IT" dirty="0" smtClean="0"/>
              <a:t>.4/3/2009 n.15 e d.lgs. 27/10/2009 n.150 (III riforma, </a:t>
            </a:r>
            <a:r>
              <a:rPr lang="it-IT" dirty="0" err="1" smtClean="0"/>
              <a:t>cd.Brunetta</a:t>
            </a:r>
            <a:r>
              <a:rPr lang="it-IT" dirty="0" smtClean="0"/>
              <a:t>))</a:t>
            </a:r>
          </a:p>
          <a:p>
            <a:pPr lvl="1"/>
            <a:r>
              <a:rPr lang="it-IT" dirty="0" smtClean="0"/>
              <a:t>183/2010; 10/2011; 190/2012; 114/2014</a:t>
            </a:r>
          </a:p>
          <a:p>
            <a:r>
              <a:rPr lang="it-IT" dirty="0" smtClean="0"/>
              <a:t>L.7 agosto  2015, n.124 (riforma </a:t>
            </a:r>
            <a:r>
              <a:rPr lang="it-IT" dirty="0" err="1" smtClean="0"/>
              <a:t>Madìa</a:t>
            </a:r>
            <a:r>
              <a:rPr lang="it-IT" dirty="0" smtClean="0"/>
              <a:t>)</a:t>
            </a:r>
          </a:p>
          <a:p>
            <a:endParaRPr lang="it-IT" dirty="0" smtClean="0"/>
          </a:p>
          <a:p>
            <a:endParaRPr lang="it-IT" dirty="0"/>
          </a:p>
        </p:txBody>
      </p:sp>
      <p:sp>
        <p:nvSpPr>
          <p:cNvPr id="2" name="Titolo 1"/>
          <p:cNvSpPr>
            <a:spLocks noGrp="1"/>
          </p:cNvSpPr>
          <p:nvPr>
            <p:ph type="title"/>
          </p:nvPr>
        </p:nvSpPr>
        <p:spPr/>
        <p:txBody>
          <a:bodyPr/>
          <a:lstStyle/>
          <a:p>
            <a:r>
              <a:rPr lang="it-IT" dirty="0" smtClean="0"/>
              <a:t>24 anni di riforme</a:t>
            </a:r>
            <a:endParaRPr lang="it-IT" dirty="0"/>
          </a:p>
        </p:txBody>
      </p:sp>
    </p:spTree>
    <p:extLst>
      <p:ext uri="{BB962C8B-B14F-4D97-AF65-F5344CB8AC3E}">
        <p14:creationId xmlns:p14="http://schemas.microsoft.com/office/powerpoint/2010/main" val="1958920839"/>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95536" y="692696"/>
            <a:ext cx="8229600" cy="6093296"/>
          </a:xfrm>
        </p:spPr>
        <p:txBody>
          <a:bodyPr>
            <a:normAutofit fontScale="32500" lnSpcReduction="20000"/>
          </a:bodyPr>
          <a:lstStyle/>
          <a:p>
            <a:r>
              <a:rPr lang="it-IT" sz="7200" dirty="0" smtClean="0"/>
              <a:t>Con </a:t>
            </a:r>
            <a:r>
              <a:rPr lang="it-IT" sz="7200" dirty="0"/>
              <a:t>la previsione secondo cui il prestatore deve essere adibito alle mansioni per le quali è stato assunto e con l'assenza di previsione circa la sua utilizzabilità in mansioni inferiori, preclude, in termini generali, la possibilità di richiedere mansioni ulteriori rispetto a quelle qualificanti e tipiche della professionalità acquisita, alla stregua </a:t>
            </a:r>
            <a:r>
              <a:rPr lang="it-IT" sz="7200" i="1" dirty="0"/>
              <a:t>dell'art. 2103 cod. civ.</a:t>
            </a:r>
            <a:r>
              <a:rPr lang="it-IT" sz="7200" dirty="0"/>
              <a:t> che pone un divieto analogo esplicitato dalla previsione della nullità di ogni patto contrario. L'esatto ambito delle mansioni esigibili è, pertanto, indicato in termini analoghi nelle due citate disposizioni e l'attività prevalente e assorbente svolta dal lavoratore deve rientrare fra le mansioni corrispondenti alla qualifica di appartenenza e, tuttavia, per ragioni di efficienza e di economia del lavoro o di sicurezza, possono essere richieste, incidentalmente o marginalmente, attività corrispondenti a mansioni inferiori che il lavoratore è tenuto ad espletare. </a:t>
            </a:r>
            <a:endParaRPr lang="it-IT" dirty="0"/>
          </a:p>
        </p:txBody>
      </p:sp>
      <p:sp>
        <p:nvSpPr>
          <p:cNvPr id="2" name="Titolo 1"/>
          <p:cNvSpPr>
            <a:spLocks noGrp="1"/>
          </p:cNvSpPr>
          <p:nvPr>
            <p:ph type="title"/>
          </p:nvPr>
        </p:nvSpPr>
        <p:spPr>
          <a:xfrm>
            <a:off x="323528" y="188640"/>
            <a:ext cx="8229600" cy="504056"/>
          </a:xfrm>
        </p:spPr>
        <p:txBody>
          <a:bodyPr>
            <a:noAutofit/>
          </a:bodyPr>
          <a:lstStyle/>
          <a:p>
            <a:r>
              <a:rPr lang="it-IT" sz="2400" dirty="0" err="1" smtClean="0"/>
              <a:t>Cass</a:t>
            </a:r>
            <a:r>
              <a:rPr lang="it-IT" sz="2400" dirty="0" smtClean="0"/>
              <a:t>.,Sez</a:t>
            </a:r>
            <a:r>
              <a:rPr lang="it-IT" sz="2400" dirty="0"/>
              <a:t>. lavoro</a:t>
            </a:r>
            <a:r>
              <a:rPr lang="it-IT" sz="2400" dirty="0" smtClean="0"/>
              <a:t>, </a:t>
            </a:r>
            <a:r>
              <a:rPr lang="it-IT" sz="2400" dirty="0"/>
              <a:t>07-08-2006 n. </a:t>
            </a:r>
            <a:r>
              <a:rPr lang="it-IT" sz="2400" dirty="0" smtClean="0"/>
              <a:t>17774</a:t>
            </a:r>
            <a:endParaRPr lang="it-IT" sz="2400" dirty="0"/>
          </a:p>
        </p:txBody>
      </p:sp>
    </p:spTree>
    <p:extLst>
      <p:ext uri="{BB962C8B-B14F-4D97-AF65-F5344CB8AC3E}">
        <p14:creationId xmlns:p14="http://schemas.microsoft.com/office/powerpoint/2010/main" val="40410109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57200" y="980728"/>
            <a:ext cx="8229600" cy="5026563"/>
          </a:xfrm>
        </p:spPr>
        <p:txBody>
          <a:bodyPr>
            <a:normAutofit fontScale="62500" lnSpcReduction="20000"/>
          </a:bodyPr>
          <a:lstStyle/>
          <a:p>
            <a:r>
              <a:rPr lang="it-IT" sz="2800" dirty="0" smtClean="0"/>
              <a:t>Conferma </a:t>
            </a:r>
            <a:r>
              <a:rPr lang="it-IT" sz="2800" dirty="0"/>
              <a:t>la corte di merito  che, muovendo dalla considerazione che non erano state sottratte al dipendente le prestazioni tipiche della professionalità da lui acquisita, essendosene invece aggiunte di ulteriori, aveva fatto riferimento esplicito alla nozione di mansione accessoria, osservando che ciascuna qualifica conteneva in sé anche i compiti, non esplicitati immediatamente, preparatori o inscindibilmente strumentali ad essa, andando a far parte del bagaglio professionale del dipendente, non potendo risolversi la loro esecuzione in un pregiudizio alla professionalità del lavoratore; che l'unico limite all'esigibilità era costituito dalla pretestuosità del comportamento datoriale, circostanza di difficile dimostrazione in concreto, dovendo tenersi conto dell'interesse dei terzi utenti dell'ufficio pubblico sui quali non potevano gravare, nei limiti del possibile, carenze di organico; infine, che il dipendente non aveva neppure allegato né l'assoluta </a:t>
            </a:r>
            <a:r>
              <a:rPr lang="it-IT" sz="2800" dirty="0" err="1"/>
              <a:t>inconferenza</a:t>
            </a:r>
            <a:r>
              <a:rPr lang="it-IT" sz="2800" dirty="0"/>
              <a:t> delle mansioni accorpate alla sua qualifica rispetto a quelle dirigenziali </a:t>
            </a:r>
            <a:r>
              <a:rPr lang="it-IT" sz="2800" dirty="0" err="1"/>
              <a:t>spettantigli</a:t>
            </a:r>
            <a:r>
              <a:rPr lang="it-IT" sz="2800" dirty="0"/>
              <a:t>, né che tali mansioni, tipiche di profili professionali più bassi, precedentemente attribuite ad altri dipendenti, fossero talmente assorbenti da snaturare la sua qualifica</a:t>
            </a:r>
            <a:r>
              <a:rPr lang="it-IT" dirty="0"/>
              <a:t>). </a:t>
            </a:r>
          </a:p>
          <a:p>
            <a:endParaRPr lang="it-IT" dirty="0"/>
          </a:p>
        </p:txBody>
      </p:sp>
      <p:sp>
        <p:nvSpPr>
          <p:cNvPr id="3" name="Titolo 2"/>
          <p:cNvSpPr>
            <a:spLocks noGrp="1"/>
          </p:cNvSpPr>
          <p:nvPr>
            <p:ph type="title"/>
          </p:nvPr>
        </p:nvSpPr>
        <p:spPr>
          <a:xfrm>
            <a:off x="457200" y="274638"/>
            <a:ext cx="8229600" cy="706090"/>
          </a:xfrm>
        </p:spPr>
        <p:txBody>
          <a:bodyPr/>
          <a:lstStyle/>
          <a:p>
            <a:r>
              <a:rPr lang="it-IT" sz="2800" dirty="0" smtClean="0"/>
              <a:t>Segue</a:t>
            </a:r>
            <a:endParaRPr lang="it-IT" dirty="0"/>
          </a:p>
        </p:txBody>
      </p:sp>
    </p:spTree>
    <p:extLst>
      <p:ext uri="{BB962C8B-B14F-4D97-AF65-F5344CB8AC3E}">
        <p14:creationId xmlns:p14="http://schemas.microsoft.com/office/powerpoint/2010/main" val="413286177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a:bodyPr>
          <a:lstStyle/>
          <a:p>
            <a:r>
              <a:rPr lang="it-IT" dirty="0" smtClean="0"/>
              <a:t>Il d.lgs. 150/2009 individua nella valutazione il punto fondamentale per dare impulso alla produttività della P.A. </a:t>
            </a:r>
          </a:p>
          <a:p>
            <a:r>
              <a:rPr lang="it-IT" dirty="0" smtClean="0"/>
              <a:t>Il problema della misurazione della produttività</a:t>
            </a:r>
          </a:p>
          <a:p>
            <a:r>
              <a:rPr lang="it-IT" dirty="0" smtClean="0"/>
              <a:t>Gli organi:  CIVIT (2009); ANAC (2013); Dipartimento Funzione Pubblica (2014).</a:t>
            </a:r>
          </a:p>
          <a:p>
            <a:r>
              <a:rPr lang="it-IT" dirty="0" smtClean="0"/>
              <a:t>In attesa del regolamento è poi subentrata la nuova riforma </a:t>
            </a:r>
          </a:p>
          <a:p>
            <a:pPr marL="0" indent="0">
              <a:buNone/>
            </a:pPr>
            <a:endParaRPr lang="it-IT" dirty="0"/>
          </a:p>
        </p:txBody>
      </p:sp>
      <p:sp>
        <p:nvSpPr>
          <p:cNvPr id="2" name="Titolo 1"/>
          <p:cNvSpPr>
            <a:spLocks noGrp="1"/>
          </p:cNvSpPr>
          <p:nvPr>
            <p:ph type="title"/>
          </p:nvPr>
        </p:nvSpPr>
        <p:spPr/>
        <p:txBody>
          <a:bodyPr/>
          <a:lstStyle/>
          <a:p>
            <a:r>
              <a:rPr lang="it-IT" dirty="0" smtClean="0"/>
              <a:t>Valutazione/merito</a:t>
            </a:r>
            <a:endParaRPr lang="it-IT" dirty="0"/>
          </a:p>
        </p:txBody>
      </p:sp>
    </p:spTree>
    <p:extLst>
      <p:ext uri="{BB962C8B-B14F-4D97-AF65-F5344CB8AC3E}">
        <p14:creationId xmlns:p14="http://schemas.microsoft.com/office/powerpoint/2010/main" val="150712924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r>
              <a:rPr lang="it-IT" dirty="0" smtClean="0"/>
              <a:t>Speciale procedimento (no art.7 l.300/1970)</a:t>
            </a:r>
          </a:p>
          <a:p>
            <a:r>
              <a:rPr lang="it-IT" dirty="0" smtClean="0"/>
              <a:t>Obbligo dell’esercizio del potere disciplinare in capo al dirigente</a:t>
            </a:r>
          </a:p>
          <a:p>
            <a:endParaRPr lang="it-IT" dirty="0"/>
          </a:p>
        </p:txBody>
      </p:sp>
      <p:sp>
        <p:nvSpPr>
          <p:cNvPr id="2" name="Titolo 1"/>
          <p:cNvSpPr>
            <a:spLocks noGrp="1"/>
          </p:cNvSpPr>
          <p:nvPr>
            <p:ph type="title"/>
          </p:nvPr>
        </p:nvSpPr>
        <p:spPr/>
        <p:txBody>
          <a:bodyPr/>
          <a:lstStyle/>
          <a:p>
            <a:r>
              <a:rPr lang="it-IT" dirty="0" smtClean="0"/>
              <a:t>Sanzioni disciplinari</a:t>
            </a:r>
            <a:endParaRPr lang="it-IT" dirty="0"/>
          </a:p>
        </p:txBody>
      </p:sp>
    </p:spTree>
    <p:extLst>
      <p:ext uri="{BB962C8B-B14F-4D97-AF65-F5344CB8AC3E}">
        <p14:creationId xmlns:p14="http://schemas.microsoft.com/office/powerpoint/2010/main" val="65435473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67544" y="836712"/>
            <a:ext cx="8229600" cy="5760640"/>
          </a:xfrm>
        </p:spPr>
        <p:txBody>
          <a:bodyPr>
            <a:noAutofit/>
          </a:bodyPr>
          <a:lstStyle/>
          <a:p>
            <a:pPr marL="0" indent="0">
              <a:buNone/>
            </a:pPr>
            <a:r>
              <a:rPr lang="it-IT" sz="1600" dirty="0" smtClean="0"/>
              <a:t>1</a:t>
            </a:r>
            <a:r>
              <a:rPr lang="it-IT" sz="1600" dirty="0"/>
              <a:t>.  Ferma la disciplina in tema di licenziamento per giusta causa o per giustificato motivo e salve ulteriori ipotesi previste dal contratto collettivo, si applica comunque la sanzione disciplinare del licenziamento nei seguenti casi:</a:t>
            </a:r>
            <a:br>
              <a:rPr lang="it-IT" sz="1600" dirty="0"/>
            </a:br>
            <a:endParaRPr lang="it-IT" sz="1600" dirty="0"/>
          </a:p>
          <a:p>
            <a:pPr marL="0" indent="0">
              <a:buNone/>
            </a:pPr>
            <a:r>
              <a:rPr lang="it-IT" sz="1600" dirty="0"/>
              <a:t>a)  falsa attestazione della presenza in servizio, mediante l'alterazione dei sistemi di rilevamento della presenza o con altre modalità fraudolente, ovvero giustificazione dell'assenza dal servizio mediante una certificazione medica falsa o che attesta falsamente uno stato di malattia; </a:t>
            </a:r>
          </a:p>
          <a:p>
            <a:pPr marL="0" indent="0">
              <a:buNone/>
            </a:pPr>
            <a:r>
              <a:rPr lang="it-IT" sz="1600" dirty="0"/>
              <a:t>b)  assenza priva di valida giustificazione per un numero di giorni, anche non continuativi, superiore a tre nell'arco di un biennio o comunque per più di sette giorni nel corso degli ultimi dieci anni ovvero mancata ripresa del servizio, in caso di assenza ingiustificata, entro il termine fissato dall'amministrazione; </a:t>
            </a:r>
          </a:p>
          <a:p>
            <a:pPr marL="0" indent="0">
              <a:buNone/>
            </a:pPr>
            <a:r>
              <a:rPr lang="it-IT" sz="1600" dirty="0"/>
              <a:t>c)  ingiustificato rifiuto del trasferimento disposto dall'amministrazione per motivate esigenze di servizio; </a:t>
            </a:r>
          </a:p>
          <a:p>
            <a:pPr marL="0" indent="0">
              <a:buNone/>
            </a:pPr>
            <a:r>
              <a:rPr lang="it-IT" sz="1600" dirty="0"/>
              <a:t>d)  falsità documentali o dichiarative commesse ai fini o in occasione dell'instaurazione del rapporto di lavoro ovvero di progressioni di carriera; </a:t>
            </a:r>
          </a:p>
          <a:p>
            <a:pPr marL="0" indent="0">
              <a:buNone/>
            </a:pPr>
            <a:r>
              <a:rPr lang="it-IT" sz="1600" dirty="0"/>
              <a:t>e)  reiterazione nell'ambiente di lavoro di gravi condotte aggressive o moleste o minacciose o ingiuriose o comunque lesive dell'onore e della dignità personale altrui; </a:t>
            </a:r>
          </a:p>
          <a:p>
            <a:pPr marL="0" indent="0">
              <a:buNone/>
            </a:pPr>
            <a:r>
              <a:rPr lang="it-IT" sz="1600" dirty="0"/>
              <a:t>f)  condanna penale definitiva, in relazione alla quale è prevista l'interdizione perpetua dai pubblici uffici ovvero l'estinzione, comunque denominata, del rapporto di lavoro</a:t>
            </a:r>
            <a:r>
              <a:rPr lang="it-IT" sz="1600" dirty="0" smtClean="0"/>
              <a:t>.</a:t>
            </a:r>
            <a:endParaRPr lang="it-IT" sz="1600" dirty="0"/>
          </a:p>
        </p:txBody>
      </p:sp>
      <p:sp>
        <p:nvSpPr>
          <p:cNvPr id="2" name="Titolo 1"/>
          <p:cNvSpPr>
            <a:spLocks noGrp="1"/>
          </p:cNvSpPr>
          <p:nvPr>
            <p:ph type="title"/>
          </p:nvPr>
        </p:nvSpPr>
        <p:spPr>
          <a:xfrm>
            <a:off x="457200" y="274638"/>
            <a:ext cx="8229600" cy="634082"/>
          </a:xfrm>
        </p:spPr>
        <p:txBody>
          <a:bodyPr>
            <a:normAutofit/>
          </a:bodyPr>
          <a:lstStyle/>
          <a:p>
            <a:r>
              <a:rPr lang="it-IT" sz="2800" dirty="0"/>
              <a:t>Licenziamento disciplinare </a:t>
            </a:r>
          </a:p>
        </p:txBody>
      </p:sp>
    </p:spTree>
    <p:extLst>
      <p:ext uri="{BB962C8B-B14F-4D97-AF65-F5344CB8AC3E}">
        <p14:creationId xmlns:p14="http://schemas.microsoft.com/office/powerpoint/2010/main" val="377400863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ormAutofit fontScale="77500" lnSpcReduction="20000"/>
          </a:bodyPr>
          <a:lstStyle/>
          <a:p>
            <a:pPr marL="0" indent="0">
              <a:buNone/>
            </a:pPr>
            <a:r>
              <a:rPr lang="it-IT" sz="2800" dirty="0"/>
              <a:t>2.  Il licenziamento in sede disciplinare è disposto, altresì, nel caso di prestazione lavorativa, riferibile ad un arco temporale non inferiore al biennio, per la quale l'amministrazione di appartenenza formula, ai sensi delle disposizioni legislative e contrattuali concernenti la valutazione del personale delle amministrazioni pubbliche, </a:t>
            </a:r>
            <a:r>
              <a:rPr lang="it-IT" sz="2800" b="1" i="1" dirty="0"/>
              <a:t>una valutazione di insufficiente rendimento e questo è dovuto alla reiterata violazione degli obblighi concernenti la prestazione stessa, stabiliti da norme legislative o regolamentari, dal contratto collettivo o individuale, da atti e provvedimenti dell'amministrazione di appartenenza o dai codici di comportamento di cui all'articolo 54.</a:t>
            </a:r>
            <a:r>
              <a:rPr lang="it-IT" sz="2800" dirty="0"/>
              <a:t/>
            </a:r>
            <a:br>
              <a:rPr lang="it-IT" sz="2800" dirty="0"/>
            </a:br>
            <a:endParaRPr lang="it-IT" sz="2800" dirty="0"/>
          </a:p>
          <a:p>
            <a:pPr marL="0" indent="0">
              <a:buNone/>
            </a:pPr>
            <a:r>
              <a:rPr lang="it-IT" sz="2100" dirty="0"/>
              <a:t>3.  Nei casi di cui al comma 1, lettere a), d), e) ed f), il licenziamento è senza preavviso.</a:t>
            </a:r>
          </a:p>
          <a:p>
            <a:endParaRPr lang="it-IT" dirty="0"/>
          </a:p>
          <a:p>
            <a:endParaRPr lang="it-IT" dirty="0"/>
          </a:p>
        </p:txBody>
      </p:sp>
      <p:sp>
        <p:nvSpPr>
          <p:cNvPr id="3" name="Titolo 2"/>
          <p:cNvSpPr>
            <a:spLocks noGrp="1"/>
          </p:cNvSpPr>
          <p:nvPr>
            <p:ph type="title"/>
          </p:nvPr>
        </p:nvSpPr>
        <p:spPr>
          <a:xfrm>
            <a:off x="457200" y="274638"/>
            <a:ext cx="8229600" cy="850106"/>
          </a:xfrm>
        </p:spPr>
        <p:txBody>
          <a:bodyPr>
            <a:normAutofit/>
          </a:bodyPr>
          <a:lstStyle/>
          <a:p>
            <a:r>
              <a:rPr lang="it-IT" sz="1800" dirty="0" smtClean="0"/>
              <a:t>Segue</a:t>
            </a:r>
            <a:endParaRPr lang="it-IT" sz="1800" dirty="0"/>
          </a:p>
        </p:txBody>
      </p:sp>
    </p:spTree>
    <p:extLst>
      <p:ext uri="{BB962C8B-B14F-4D97-AF65-F5344CB8AC3E}">
        <p14:creationId xmlns:p14="http://schemas.microsoft.com/office/powerpoint/2010/main" val="295400217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95536" y="1124744"/>
            <a:ext cx="8229600" cy="4968552"/>
          </a:xfrm>
        </p:spPr>
        <p:txBody>
          <a:bodyPr>
            <a:noAutofit/>
          </a:bodyPr>
          <a:lstStyle/>
          <a:p>
            <a:pPr marL="0" indent="0" algn="just">
              <a:buNone/>
            </a:pPr>
            <a:r>
              <a:rPr lang="it-IT" sz="1800" dirty="0" smtClean="0"/>
              <a:t>1</a:t>
            </a:r>
            <a:r>
              <a:rPr lang="it-IT" sz="1800" dirty="0"/>
              <a:t>.  Fuori dei casi di responsabilità a titolo di calunnia o diffamazione, ovvero per lo stesso titolo ai sensi dell'articolo 2043 del codice civile, il pubblico dipendente che denuncia all'autorità giudiziaria o alla Corte dei conti, o all'Autorità nazionale anticorruzione (ANAC), ovvero riferisce al proprio superiore gerarchico condotte illecite di cui sia venuto a conoscenza in ragione del rapporto di lavoro, non può essere sanzionato, licenziato o sottoposto ad una misura discriminatoria, diretta o indiretta, avente effetti sulle condizioni di lavoro per motivi collegati direttamente o indirettamente alla </a:t>
            </a:r>
            <a:r>
              <a:rPr lang="it-IT" sz="1800" dirty="0" smtClean="0"/>
              <a:t>denuncia.</a:t>
            </a:r>
          </a:p>
          <a:p>
            <a:pPr marL="0" indent="0" algn="just">
              <a:buNone/>
            </a:pPr>
            <a:endParaRPr lang="it-IT" sz="1800" dirty="0"/>
          </a:p>
          <a:p>
            <a:pPr marL="0" indent="0" algn="just">
              <a:buNone/>
            </a:pPr>
            <a:r>
              <a:rPr lang="it-IT" sz="1800" dirty="0"/>
              <a:t>2.  Nell'ambito del procedimento disciplinare, l'identità del segnalante non può essere rivelata, senza il suo consenso, sempre che la contestazione dell'addebito disciplinare sia fondata su accertamenti distinti e ulteriori rispetto alla segnalazione. Qualora la contestazione sia fondata, in tutto o in parte, sulla segnalazione, l'identità può essere rivelata ove la sua conoscenza sia assolutamente indispensabile per la difesa dell'incolpato</a:t>
            </a:r>
            <a:r>
              <a:rPr lang="it-IT" sz="1800" dirty="0" smtClean="0"/>
              <a:t>.</a:t>
            </a:r>
          </a:p>
        </p:txBody>
      </p:sp>
      <p:sp>
        <p:nvSpPr>
          <p:cNvPr id="2" name="Titolo 1"/>
          <p:cNvSpPr>
            <a:spLocks noGrp="1"/>
          </p:cNvSpPr>
          <p:nvPr>
            <p:ph type="title"/>
          </p:nvPr>
        </p:nvSpPr>
        <p:spPr>
          <a:xfrm>
            <a:off x="457200" y="274638"/>
            <a:ext cx="8229600" cy="778098"/>
          </a:xfrm>
        </p:spPr>
        <p:txBody>
          <a:bodyPr>
            <a:noAutofit/>
          </a:bodyPr>
          <a:lstStyle/>
          <a:p>
            <a:r>
              <a:rPr lang="it-IT" sz="2800" dirty="0"/>
              <a:t>Tutela del dipendente pubblico che segnala </a:t>
            </a:r>
            <a:r>
              <a:rPr lang="it-IT" sz="2800" dirty="0" smtClean="0"/>
              <a:t>illeciti (54-bis, 2012-2014) </a:t>
            </a:r>
            <a:endParaRPr lang="it-IT" sz="2800" dirty="0"/>
          </a:p>
        </p:txBody>
      </p:sp>
    </p:spTree>
    <p:extLst>
      <p:ext uri="{BB962C8B-B14F-4D97-AF65-F5344CB8AC3E}">
        <p14:creationId xmlns:p14="http://schemas.microsoft.com/office/powerpoint/2010/main" val="320010795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ormAutofit fontScale="92500" lnSpcReduction="10000"/>
          </a:bodyPr>
          <a:lstStyle/>
          <a:p>
            <a:pPr marL="0" indent="0" algn="just">
              <a:buNone/>
            </a:pPr>
            <a:r>
              <a:rPr lang="it-IT" sz="2800" dirty="0"/>
              <a:t>3.  L'adozione di misure discriminatorie è segnalata al Dipartimento della funzione pubblica, per i provvedimenti di competenza, dall'interessato o dalle organizzazioni sindacali maggiormente rappresentative </a:t>
            </a:r>
            <a:r>
              <a:rPr lang="it-IT" sz="2800" dirty="0" smtClean="0"/>
              <a:t>nell'amministra-zione </a:t>
            </a:r>
            <a:r>
              <a:rPr lang="it-IT" sz="2800" dirty="0"/>
              <a:t>nella quale le stesse sono state poste in essere.</a:t>
            </a:r>
          </a:p>
          <a:p>
            <a:pPr marL="0" indent="0" algn="just">
              <a:buNone/>
            </a:pPr>
            <a:endParaRPr lang="it-IT" sz="2800" dirty="0"/>
          </a:p>
          <a:p>
            <a:pPr marL="0" indent="0" algn="just">
              <a:buNone/>
            </a:pPr>
            <a:r>
              <a:rPr lang="it-IT" sz="2800" dirty="0"/>
              <a:t>4.  La denuncia è sottratta all'accesso previsto dagli articoli 22 e seguenti della legge 7 agosto 1990, n. 241, e successive modificazioni</a:t>
            </a:r>
            <a:endParaRPr lang="it-IT" dirty="0"/>
          </a:p>
        </p:txBody>
      </p:sp>
    </p:spTree>
    <p:extLst>
      <p:ext uri="{BB962C8B-B14F-4D97-AF65-F5344CB8AC3E}">
        <p14:creationId xmlns:p14="http://schemas.microsoft.com/office/powerpoint/2010/main" val="213137426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980728"/>
            <a:ext cx="8229600" cy="5472608"/>
          </a:xfrm>
        </p:spPr>
        <p:txBody>
          <a:bodyPr>
            <a:normAutofit fontScale="70000" lnSpcReduction="20000"/>
          </a:bodyPr>
          <a:lstStyle/>
          <a:p>
            <a:pPr algn="just"/>
            <a:r>
              <a:rPr lang="it-IT" dirty="0" smtClean="0"/>
              <a:t>In </a:t>
            </a:r>
            <a:r>
              <a:rPr lang="it-IT" dirty="0"/>
              <a:t>via sperimentale e fino all'introduzione di nuove procedure per la determinazione dei fabbisogni standard di personale delle amministrazioni pubbliche, per il trasferimento tra le sedi centrali di differenti ministeri, agenzie ed enti pubblici non economici nazionali non è richiesto l'assenso dell'amministrazione di appartenenza, la quale dispone il trasferimento entro due mesi dalla richiesta dell'amministrazione di destinazione, fatti salvi i termini per il preavviso e a condizione che l'amministrazione di destinazione abbia una percentuale di posti vacanti superiore all'amministrazione di appartenenza</a:t>
            </a:r>
            <a:r>
              <a:rPr lang="it-IT" dirty="0" smtClean="0"/>
              <a:t>.</a:t>
            </a:r>
          </a:p>
          <a:p>
            <a:pPr algn="just"/>
            <a:r>
              <a:rPr lang="it-IT" dirty="0"/>
              <a:t>i dipendenti possono essere trasferiti all'interno della stessa amministrazione o, previo accordo tra le amministrazioni interessate, in altra amministrazione, in sedi collocate nel territorio dello stesso comune ovvero a distanza non superiore a cinquanta chilometri dalla sede cui sono adibiti. Ai fini del presente comma non si applica il terzo periodo del primo comma dell'articolo 2103 del codice civile. </a:t>
            </a:r>
            <a:endParaRPr lang="it-IT" dirty="0" smtClean="0"/>
          </a:p>
          <a:p>
            <a:pPr algn="just"/>
            <a:r>
              <a:rPr lang="it-IT" dirty="0"/>
              <a:t>Sono nulli gli accordi, gli atti o le clausole dei contratti collettivi in contrasto con le </a:t>
            </a:r>
            <a:r>
              <a:rPr lang="it-IT" dirty="0" smtClean="0"/>
              <a:t>disposizioni precedenti.</a:t>
            </a:r>
            <a:endParaRPr lang="it-IT" dirty="0"/>
          </a:p>
        </p:txBody>
      </p:sp>
      <p:sp>
        <p:nvSpPr>
          <p:cNvPr id="2" name="Titolo 1"/>
          <p:cNvSpPr>
            <a:spLocks noGrp="1"/>
          </p:cNvSpPr>
          <p:nvPr>
            <p:ph type="title"/>
          </p:nvPr>
        </p:nvSpPr>
        <p:spPr>
          <a:xfrm>
            <a:off x="457200" y="274638"/>
            <a:ext cx="8229600" cy="706090"/>
          </a:xfrm>
        </p:spPr>
        <p:txBody>
          <a:bodyPr>
            <a:normAutofit fontScale="90000"/>
          </a:bodyPr>
          <a:lstStyle/>
          <a:p>
            <a:r>
              <a:rPr lang="it-IT" sz="3600" dirty="0" smtClean="0"/>
              <a:t>Mobilità </a:t>
            </a:r>
            <a:r>
              <a:rPr lang="it-IT" sz="2000" dirty="0" smtClean="0"/>
              <a:t>Passaggio </a:t>
            </a:r>
            <a:r>
              <a:rPr lang="it-IT" sz="2000" dirty="0"/>
              <a:t>diretto di personale tra amministrazioni </a:t>
            </a:r>
            <a:r>
              <a:rPr lang="it-IT" sz="2000" dirty="0" smtClean="0"/>
              <a:t>diverse (art.30, mod.2014)</a:t>
            </a:r>
            <a:endParaRPr lang="it-IT" sz="3600" dirty="0"/>
          </a:p>
        </p:txBody>
      </p:sp>
    </p:spTree>
    <p:extLst>
      <p:ext uri="{BB962C8B-B14F-4D97-AF65-F5344CB8AC3E}">
        <p14:creationId xmlns:p14="http://schemas.microsoft.com/office/powerpoint/2010/main" val="37860914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a:bodyPr>
          <a:lstStyle/>
          <a:p>
            <a:r>
              <a:rPr lang="it-IT" dirty="0" smtClean="0"/>
              <a:t>Necessità di ricognizione annuale</a:t>
            </a:r>
          </a:p>
          <a:p>
            <a:r>
              <a:rPr lang="it-IT" dirty="0"/>
              <a:t>In mancanza: </a:t>
            </a:r>
            <a:r>
              <a:rPr lang="it-IT" dirty="0" smtClean="0"/>
              <a:t>impossibilità di effettuare </a:t>
            </a:r>
            <a:r>
              <a:rPr lang="it-IT" dirty="0"/>
              <a:t>assunzioni o instaurare rapporti di lavoro con qualunque tipologia di contratto pena la nullità degli atti posti in </a:t>
            </a:r>
            <a:r>
              <a:rPr lang="it-IT" dirty="0" smtClean="0"/>
              <a:t>essere</a:t>
            </a:r>
          </a:p>
          <a:p>
            <a:r>
              <a:rPr lang="it-IT" dirty="0"/>
              <a:t>La mancata attivazione delle procedure </a:t>
            </a:r>
            <a:r>
              <a:rPr lang="it-IT" dirty="0" smtClean="0"/>
              <a:t>da </a:t>
            </a:r>
            <a:r>
              <a:rPr lang="it-IT" dirty="0"/>
              <a:t>parte del dirigente responsabile è valutabile ai fini della responsabilità disciplinare.</a:t>
            </a:r>
          </a:p>
        </p:txBody>
      </p:sp>
      <p:sp>
        <p:nvSpPr>
          <p:cNvPr id="2" name="Titolo 1"/>
          <p:cNvSpPr>
            <a:spLocks noGrp="1"/>
          </p:cNvSpPr>
          <p:nvPr>
            <p:ph type="title"/>
          </p:nvPr>
        </p:nvSpPr>
        <p:spPr/>
        <p:txBody>
          <a:bodyPr/>
          <a:lstStyle/>
          <a:p>
            <a:r>
              <a:rPr lang="it-IT" dirty="0" smtClean="0"/>
              <a:t>Mobilità </a:t>
            </a:r>
            <a:r>
              <a:rPr lang="it-IT" sz="2800" dirty="0" smtClean="0"/>
              <a:t>eccedenze di personale</a:t>
            </a:r>
            <a:endParaRPr lang="it-IT" dirty="0"/>
          </a:p>
        </p:txBody>
      </p:sp>
    </p:spTree>
    <p:extLst>
      <p:ext uri="{BB962C8B-B14F-4D97-AF65-F5344CB8AC3E}">
        <p14:creationId xmlns:p14="http://schemas.microsoft.com/office/powerpoint/2010/main" val="22830749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1503643"/>
            <a:ext cx="8229600" cy="4589653"/>
          </a:xfrm>
        </p:spPr>
        <p:txBody>
          <a:bodyPr>
            <a:normAutofit/>
          </a:bodyPr>
          <a:lstStyle/>
          <a:p>
            <a:r>
              <a:rPr lang="it-IT" dirty="0" smtClean="0"/>
              <a:t>Fatti salvi i limiti collegati al perseguimento degli interessi generali cui l’organizzazione e l’azione delle pubbliche amministrazioni sono indirizzate (art. 2, l.421/92), ovvero:</a:t>
            </a:r>
          </a:p>
          <a:p>
            <a:pPr lvl="1"/>
            <a:r>
              <a:rPr lang="it-IT" dirty="0" smtClean="0"/>
              <a:t>Principi fondamentali di organizzazione degli uffici</a:t>
            </a:r>
          </a:p>
          <a:p>
            <a:pPr lvl="1"/>
            <a:r>
              <a:rPr lang="it-IT" dirty="0" smtClean="0"/>
              <a:t>Ruoli</a:t>
            </a:r>
          </a:p>
          <a:p>
            <a:pPr lvl="1"/>
            <a:r>
              <a:rPr lang="it-IT" dirty="0" smtClean="0"/>
              <a:t>Dotazioni organiche</a:t>
            </a:r>
          </a:p>
          <a:p>
            <a:pPr lvl="1"/>
            <a:r>
              <a:rPr lang="it-IT" dirty="0" smtClean="0"/>
              <a:t>Organi</a:t>
            </a:r>
          </a:p>
          <a:p>
            <a:pPr lvl="1"/>
            <a:r>
              <a:rPr lang="it-IT" dirty="0" smtClean="0"/>
              <a:t>Uffici</a:t>
            </a:r>
          </a:p>
          <a:p>
            <a:pPr lvl="1"/>
            <a:r>
              <a:rPr lang="it-IT" dirty="0" smtClean="0"/>
              <a:t>Conferimento degli uffici</a:t>
            </a:r>
          </a:p>
          <a:p>
            <a:pPr lvl="1"/>
            <a:r>
              <a:rPr lang="it-IT" dirty="0" smtClean="0"/>
              <a:t>Responsabilità giuridica</a:t>
            </a:r>
            <a:endParaRPr lang="it-IT" dirty="0"/>
          </a:p>
        </p:txBody>
      </p:sp>
      <p:sp>
        <p:nvSpPr>
          <p:cNvPr id="2" name="Titolo 1"/>
          <p:cNvSpPr>
            <a:spLocks noGrp="1"/>
          </p:cNvSpPr>
          <p:nvPr>
            <p:ph type="title"/>
          </p:nvPr>
        </p:nvSpPr>
        <p:spPr/>
        <p:txBody>
          <a:bodyPr>
            <a:normAutofit fontScale="90000"/>
          </a:bodyPr>
          <a:lstStyle/>
          <a:p>
            <a:r>
              <a:rPr lang="it-IT" dirty="0" smtClean="0"/>
              <a:t>La contrattazione della I riforma</a:t>
            </a:r>
            <a:endParaRPr lang="it-IT" dirty="0"/>
          </a:p>
        </p:txBody>
      </p:sp>
    </p:spTree>
    <p:extLst>
      <p:ext uri="{BB962C8B-B14F-4D97-AF65-F5344CB8AC3E}">
        <p14:creationId xmlns:p14="http://schemas.microsoft.com/office/powerpoint/2010/main" val="3211379864"/>
      </p:ext>
    </p:extLst>
  </p:cSld>
  <p:clrMapOvr>
    <a:masterClrMapping/>
  </p:clrMapOvr>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r>
              <a:rPr lang="it-IT" dirty="0" smtClean="0"/>
              <a:t>Comunicazione RSU</a:t>
            </a:r>
          </a:p>
          <a:p>
            <a:r>
              <a:rPr lang="it-IT" dirty="0" smtClean="0"/>
              <a:t>Dopo 10 gg. collocamento a riposo personale con anzianità di servizio utile per il pensionamento e con i requisiti per accedere alle prestazioni (anche in misura ridotta)</a:t>
            </a:r>
          </a:p>
          <a:p>
            <a:r>
              <a:rPr lang="it-IT" dirty="0" smtClean="0"/>
              <a:t>In subordine: ricollocazione presso la stessa amministrazione in ambito regionale o altre amministrazioni</a:t>
            </a:r>
            <a:endParaRPr lang="it-IT" dirty="0"/>
          </a:p>
        </p:txBody>
      </p:sp>
      <p:sp>
        <p:nvSpPr>
          <p:cNvPr id="2" name="Titolo 1"/>
          <p:cNvSpPr>
            <a:spLocks noGrp="1"/>
          </p:cNvSpPr>
          <p:nvPr>
            <p:ph type="title"/>
          </p:nvPr>
        </p:nvSpPr>
        <p:spPr/>
        <p:txBody>
          <a:bodyPr/>
          <a:lstStyle/>
          <a:p>
            <a:endParaRPr lang="it-IT" dirty="0"/>
          </a:p>
        </p:txBody>
      </p:sp>
    </p:spTree>
    <p:extLst>
      <p:ext uri="{BB962C8B-B14F-4D97-AF65-F5344CB8AC3E}">
        <p14:creationId xmlns:p14="http://schemas.microsoft.com/office/powerpoint/2010/main" val="53000776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r>
              <a:rPr lang="it-IT" dirty="0" smtClean="0"/>
              <a:t>Possibilità di passaggi diretti anche extra regionali previa contrattazione collettiva</a:t>
            </a:r>
          </a:p>
          <a:p>
            <a:r>
              <a:rPr lang="it-IT" dirty="0" smtClean="0"/>
              <a:t>Dopo 90 gg. dalla comunicazione: messa in disponibilità</a:t>
            </a:r>
          </a:p>
          <a:p>
            <a:r>
              <a:rPr lang="it-IT" dirty="0" smtClean="0"/>
              <a:t>Il collocamento in disponibilità comporta la riduzione della retribuzione del 20% ma non la cessazione. Tale condizione può </a:t>
            </a:r>
            <a:r>
              <a:rPr lang="it-IT" dirty="0" err="1" smtClean="0"/>
              <a:t>protarsi</a:t>
            </a:r>
            <a:r>
              <a:rPr lang="it-IT" dirty="0" smtClean="0"/>
              <a:t> per 24 mesi.</a:t>
            </a:r>
          </a:p>
        </p:txBody>
      </p:sp>
      <p:sp>
        <p:nvSpPr>
          <p:cNvPr id="2" name="Titolo 1"/>
          <p:cNvSpPr>
            <a:spLocks noGrp="1"/>
          </p:cNvSpPr>
          <p:nvPr>
            <p:ph type="title"/>
          </p:nvPr>
        </p:nvSpPr>
        <p:spPr/>
        <p:txBody>
          <a:bodyPr/>
          <a:lstStyle/>
          <a:p>
            <a:endParaRPr lang="it-IT"/>
          </a:p>
        </p:txBody>
      </p:sp>
    </p:spTree>
    <p:extLst>
      <p:ext uri="{BB962C8B-B14F-4D97-AF65-F5344CB8AC3E}">
        <p14:creationId xmlns:p14="http://schemas.microsoft.com/office/powerpoint/2010/main" val="130697533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fontScale="92500" lnSpcReduction="20000"/>
          </a:bodyPr>
          <a:lstStyle/>
          <a:p>
            <a:endParaRPr lang="it-IT" dirty="0" smtClean="0"/>
          </a:p>
          <a:p>
            <a:pPr algn="just"/>
            <a:r>
              <a:rPr lang="it-IT" dirty="0" smtClean="0"/>
              <a:t>Trascorsi i 24 mesi senza essere stati ricollocati, il rapporto cessa definitivamente.</a:t>
            </a:r>
            <a:endParaRPr lang="it-IT" dirty="0"/>
          </a:p>
          <a:p>
            <a:pPr algn="just"/>
            <a:r>
              <a:rPr lang="it-IT" dirty="0" smtClean="0"/>
              <a:t>Nei </a:t>
            </a:r>
            <a:r>
              <a:rPr lang="it-IT" dirty="0"/>
              <a:t>sei mesi anteriori alla data di scadenza del termine </a:t>
            </a:r>
            <a:r>
              <a:rPr lang="it-IT" dirty="0" smtClean="0"/>
              <a:t>di 24 mesi, </a:t>
            </a:r>
            <a:r>
              <a:rPr lang="it-IT" dirty="0"/>
              <a:t>il personale in disponibilità può presentare, alle amministrazioni </a:t>
            </a:r>
            <a:r>
              <a:rPr lang="it-IT" dirty="0" smtClean="0"/>
              <a:t>che gestiscono le liste, </a:t>
            </a:r>
            <a:r>
              <a:rPr lang="it-IT" dirty="0"/>
              <a:t>istanza di ricollocazione, </a:t>
            </a:r>
            <a:r>
              <a:rPr lang="it-IT" b="1" dirty="0"/>
              <a:t>in deroga all'articolo 2103 del codice civile, </a:t>
            </a:r>
            <a:r>
              <a:rPr lang="it-IT" dirty="0"/>
              <a:t>nell'ambito dei posti vacanti in organico, anche in una qualifica inferiore o in posizione economica inferiore della stessa o di inferiore area o categoria di un solo livello per ciascuna delle suddette fattispecie, al fine di ampliare le occasioni di </a:t>
            </a:r>
            <a:r>
              <a:rPr lang="it-IT" dirty="0" smtClean="0"/>
              <a:t>ricollocazione.</a:t>
            </a:r>
          </a:p>
          <a:p>
            <a:pPr marL="0" indent="0">
              <a:buNone/>
            </a:pPr>
            <a:endParaRPr lang="it-IT" dirty="0"/>
          </a:p>
        </p:txBody>
      </p:sp>
      <p:sp>
        <p:nvSpPr>
          <p:cNvPr id="2" name="Titolo 1"/>
          <p:cNvSpPr>
            <a:spLocks noGrp="1"/>
          </p:cNvSpPr>
          <p:nvPr>
            <p:ph type="title"/>
          </p:nvPr>
        </p:nvSpPr>
        <p:spPr/>
        <p:txBody>
          <a:bodyPr/>
          <a:lstStyle/>
          <a:p>
            <a:endParaRPr lang="it-IT"/>
          </a:p>
        </p:txBody>
      </p:sp>
    </p:spTree>
    <p:extLst>
      <p:ext uri="{BB962C8B-B14F-4D97-AF65-F5344CB8AC3E}">
        <p14:creationId xmlns:p14="http://schemas.microsoft.com/office/powerpoint/2010/main" val="109683491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fontScale="85000" lnSpcReduction="20000"/>
          </a:bodyPr>
          <a:lstStyle/>
          <a:p>
            <a:r>
              <a:rPr lang="it-IT" dirty="0" smtClean="0"/>
              <a:t>Non sono più consentiti trattenimenti in servizio</a:t>
            </a:r>
          </a:p>
          <a:p>
            <a:r>
              <a:rPr lang="it-IT" dirty="0" smtClean="0"/>
              <a:t>Parziale riapertura delle assunzioni</a:t>
            </a:r>
          </a:p>
          <a:p>
            <a:r>
              <a:rPr lang="it-IT" dirty="0" smtClean="0"/>
              <a:t>Gli incarichi dirigenziali / direttivi/ </a:t>
            </a:r>
            <a:r>
              <a:rPr lang="it-IT" dirty="0" err="1" smtClean="0"/>
              <a:t>cdA</a:t>
            </a:r>
            <a:r>
              <a:rPr lang="it-IT" dirty="0"/>
              <a:t> </a:t>
            </a:r>
            <a:r>
              <a:rPr lang="it-IT" dirty="0" smtClean="0"/>
              <a:t>non possono essere conferiti a soggetti in quiescenza.</a:t>
            </a:r>
          </a:p>
          <a:p>
            <a:r>
              <a:rPr lang="it-IT" dirty="0" smtClean="0"/>
              <a:t>Cessazione dal rapporto al momento della maturazione della pensione, limitata al raggiungimento di </a:t>
            </a:r>
            <a:r>
              <a:rPr lang="it-IT" dirty="0"/>
              <a:t>un'età anagrafica che possa dare luogo a una riduzione percentuale del trattamento pensionistico per effetto del </a:t>
            </a:r>
            <a:r>
              <a:rPr lang="it-IT" dirty="0" smtClean="0"/>
              <a:t>pensionamento </a:t>
            </a:r>
            <a:r>
              <a:rPr lang="it-IT" dirty="0"/>
              <a:t>anticipato (62 anni). </a:t>
            </a:r>
            <a:r>
              <a:rPr lang="it-IT" dirty="0" smtClean="0"/>
              <a:t>L'istituto </a:t>
            </a:r>
            <a:r>
              <a:rPr lang="it-IT" dirty="0"/>
              <a:t>non si </a:t>
            </a:r>
            <a:r>
              <a:rPr lang="it-IT" dirty="0" smtClean="0"/>
              <a:t>applica </a:t>
            </a:r>
            <a:r>
              <a:rPr lang="it-IT" dirty="0"/>
              <a:t>al personale di magistratura e che per i dirigenti medici e del ruolo sanitario del SSN la risoluzione unilaterale non possa avvenire prima del compimento dei 65 anni di età (articolo 1).</a:t>
            </a:r>
          </a:p>
        </p:txBody>
      </p:sp>
      <p:sp>
        <p:nvSpPr>
          <p:cNvPr id="2" name="Titolo 1"/>
          <p:cNvSpPr>
            <a:spLocks noGrp="1"/>
          </p:cNvSpPr>
          <p:nvPr>
            <p:ph type="title"/>
          </p:nvPr>
        </p:nvSpPr>
        <p:spPr/>
        <p:txBody>
          <a:bodyPr>
            <a:normAutofit fontScale="90000"/>
          </a:bodyPr>
          <a:lstStyle/>
          <a:p>
            <a:r>
              <a:rPr lang="it-IT" sz="3600" dirty="0"/>
              <a:t>E</a:t>
            </a:r>
            <a:r>
              <a:rPr lang="it-IT" sz="3600" dirty="0" smtClean="0"/>
              <a:t>lementi contingenti nella riforma 2014</a:t>
            </a:r>
            <a:endParaRPr lang="it-IT" sz="3600" dirty="0"/>
          </a:p>
        </p:txBody>
      </p:sp>
    </p:spTree>
    <p:extLst>
      <p:ext uri="{BB962C8B-B14F-4D97-AF65-F5344CB8AC3E}">
        <p14:creationId xmlns:p14="http://schemas.microsoft.com/office/powerpoint/2010/main" val="169576646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06490" y="915926"/>
            <a:ext cx="7886700" cy="994172"/>
          </a:xfrm>
        </p:spPr>
        <p:txBody>
          <a:bodyPr>
            <a:normAutofit fontScale="90000"/>
          </a:bodyPr>
          <a:lstStyle/>
          <a:p>
            <a:r>
              <a:rPr lang="it-IT" dirty="0" smtClean="0"/>
              <a:t>Riforma Madia – l.124/2015, art.11</a:t>
            </a:r>
            <a:endParaRPr lang="it-IT" dirty="0"/>
          </a:p>
        </p:txBody>
      </p:sp>
      <p:sp>
        <p:nvSpPr>
          <p:cNvPr id="3" name="Segnaposto contenuto 2"/>
          <p:cNvSpPr>
            <a:spLocks noGrp="1"/>
          </p:cNvSpPr>
          <p:nvPr>
            <p:ph idx="1"/>
          </p:nvPr>
        </p:nvSpPr>
        <p:spPr>
          <a:xfrm>
            <a:off x="212501" y="1910098"/>
            <a:ext cx="8403465" cy="4018208"/>
          </a:xfrm>
        </p:spPr>
        <p:txBody>
          <a:bodyPr>
            <a:normAutofit fontScale="47500" lnSpcReduction="20000"/>
          </a:bodyPr>
          <a:lstStyle/>
          <a:p>
            <a:r>
              <a:rPr lang="it-IT" dirty="0"/>
              <a:t>m)  con riferimento </a:t>
            </a:r>
            <a:r>
              <a:rPr lang="it-IT" b="1" dirty="0"/>
              <a:t>alla responsabilità dei dirigenti</a:t>
            </a:r>
            <a:r>
              <a:rPr lang="it-IT" dirty="0"/>
              <a:t>: riordino delle disposizioni legislative relative alle ipotesi di responsabilità dirigenziale, amministrativo-contabile e disciplinare dei dirigenti e ridefinizione del rapporto tra responsabilità dirigenziale e responsabilità amministrativo-contabile, con particolare riferimento alla </a:t>
            </a:r>
            <a:r>
              <a:rPr lang="it-IT" b="1" dirty="0"/>
              <a:t>esclusiva imputabilità ai dirigenti della responsabilità per l'attività gestionale</a:t>
            </a:r>
            <a:r>
              <a:rPr lang="it-IT" dirty="0"/>
              <a:t>, con limitazione della responsabilità dirigenziale alle ipotesi di cui all'articolo 21 del decreto legislativo 30 marzo 2001, n. 165; </a:t>
            </a:r>
            <a:r>
              <a:rPr lang="it-IT" b="1" dirty="0"/>
              <a:t>limitazione della responsabilità disciplinare ai comportamenti effettivamente imputabili ai dirigenti stessi</a:t>
            </a:r>
            <a:r>
              <a:rPr lang="it-IT" dirty="0"/>
              <a:t>;</a:t>
            </a:r>
          </a:p>
          <a:p>
            <a:r>
              <a:rPr lang="it-IT" dirty="0"/>
              <a:t>n)  con riferimento </a:t>
            </a:r>
            <a:r>
              <a:rPr lang="it-IT" b="1" dirty="0"/>
              <a:t>alla retribuzione</a:t>
            </a:r>
            <a:r>
              <a:rPr lang="it-IT" dirty="0"/>
              <a:t>: </a:t>
            </a:r>
            <a:r>
              <a:rPr lang="it-IT" b="1" dirty="0"/>
              <a:t>omogeneizzazione</a:t>
            </a:r>
            <a:r>
              <a:rPr lang="it-IT" dirty="0"/>
              <a:t> del trattamento economico fondamentale e accessorio nell'ambito di ciascun ruolo unico, e nei limiti delle risorse complessivamente destinate, ai sensi delle disposizioni legislative e contrattuali vigenti, al finanziamento del predetto trattamento economico fondamentale e accessorio; confluenza della retribuzione di posizione fissa nel trattamento economico fondamentale; </a:t>
            </a:r>
            <a:r>
              <a:rPr lang="it-IT" b="1" dirty="0"/>
              <a:t>definizione della retribuzione di posizione </a:t>
            </a:r>
            <a:r>
              <a:rPr lang="it-IT" dirty="0"/>
              <a:t>in relazione a criteri oggettivi in riferimento all'incarico; definizione </a:t>
            </a:r>
            <a:r>
              <a:rPr lang="it-IT" b="1" dirty="0"/>
              <a:t>dell'incidenza della retribuzione di risultato </a:t>
            </a:r>
            <a:r>
              <a:rPr lang="it-IT" dirty="0"/>
              <a:t>in relazione al tipo di incarico; </a:t>
            </a:r>
            <a:r>
              <a:rPr lang="it-IT" b="1" dirty="0"/>
              <a:t>suo collegamento, ove possibile, sia a obiettivi fissati per l'intera amministrazione, sia a obiettivi assegnati al singolo dirigente</a:t>
            </a:r>
            <a:r>
              <a:rPr lang="it-IT" dirty="0"/>
              <a:t>; definizione di limiti assoluti del trattamento economico complessivo stabiliti in base a criteri oggettivi correlati alla tipologia dell'incarico e di limiti percentuali relativi alle retribuzioni di posizione e di risultato rispetto al totale; </a:t>
            </a:r>
            <a:r>
              <a:rPr lang="it-IT" b="1" dirty="0"/>
              <a:t>possibilità di ciascun dirigente di attribuire un premio monetario annuale a non più di un decimo dei dirigenti suoi subordinati e a non più di un decimo dei suoi dipendenti, sulla base di criteri definiti nel rispetto della disciplina in materia di contrattazione collettiva e nei limiti delle disponibilità dei fondi a essa destinati</a:t>
            </a:r>
            <a:r>
              <a:rPr lang="it-IT" dirty="0"/>
              <a:t>; </a:t>
            </a:r>
            <a:r>
              <a:rPr lang="it-IT" i="1" dirty="0"/>
              <a:t>pubblicazione nel sito istituzionale dell'identità dei destinatari dei suddetti premi</a:t>
            </a:r>
            <a:r>
              <a:rPr lang="it-IT" dirty="0"/>
              <a:t>; </a:t>
            </a:r>
            <a:r>
              <a:rPr lang="it-IT" u="sng" dirty="0"/>
              <a:t>definizione di criteri omogenei per la disciplina dei fondi destinati alla retribuzione accessoria delle diverse amministrazioni</a:t>
            </a:r>
          </a:p>
        </p:txBody>
      </p:sp>
    </p:spTree>
    <p:extLst>
      <p:ext uri="{BB962C8B-B14F-4D97-AF65-F5344CB8AC3E}">
        <p14:creationId xmlns:p14="http://schemas.microsoft.com/office/powerpoint/2010/main" val="15311366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l.124/2015, Art.17.</a:t>
            </a:r>
            <a:endParaRPr lang="it-IT" dirty="0"/>
          </a:p>
        </p:txBody>
      </p:sp>
      <p:sp>
        <p:nvSpPr>
          <p:cNvPr id="3" name="Segnaposto contenuto 2"/>
          <p:cNvSpPr>
            <a:spLocks noGrp="1"/>
          </p:cNvSpPr>
          <p:nvPr>
            <p:ph idx="1"/>
          </p:nvPr>
        </p:nvSpPr>
        <p:spPr/>
        <p:txBody>
          <a:bodyPr/>
          <a:lstStyle/>
          <a:p>
            <a:r>
              <a:rPr lang="it-IT" dirty="0"/>
              <a:t>t)  rafforzamento del principio di separazione tra indirizzo politico-amministrativo e gestione e del conseguente regime di responsabilità dei dirigenti, </a:t>
            </a:r>
            <a:r>
              <a:rPr lang="it-IT" b="1" dirty="0"/>
              <a:t>attraverso l'esclusiva imputabilità agli stessi della responsabilità amministrativo-contabile per l'attività gestionale</a:t>
            </a:r>
            <a:r>
              <a:rPr lang="it-IT" dirty="0"/>
              <a:t>;</a:t>
            </a:r>
          </a:p>
        </p:txBody>
      </p:sp>
    </p:spTree>
    <p:extLst>
      <p:ext uri="{BB962C8B-B14F-4D97-AF65-F5344CB8AC3E}">
        <p14:creationId xmlns:p14="http://schemas.microsoft.com/office/powerpoint/2010/main" val="5169664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Le fonti (personale non dirigente)</a:t>
            </a:r>
            <a:endParaRPr lang="it-IT" dirty="0"/>
          </a:p>
        </p:txBody>
      </p:sp>
      <p:sp>
        <p:nvSpPr>
          <p:cNvPr id="3" name="Segnaposto contenuto 2"/>
          <p:cNvSpPr>
            <a:spLocks noGrp="1"/>
          </p:cNvSpPr>
          <p:nvPr>
            <p:ph idx="1"/>
          </p:nvPr>
        </p:nvSpPr>
        <p:spPr/>
        <p:txBody>
          <a:bodyPr>
            <a:normAutofit fontScale="70000" lnSpcReduction="20000"/>
          </a:bodyPr>
          <a:lstStyle/>
          <a:p>
            <a:r>
              <a:rPr lang="it-IT" dirty="0" smtClean="0"/>
              <a:t>Art.40</a:t>
            </a:r>
          </a:p>
          <a:p>
            <a:r>
              <a:rPr lang="it-IT" dirty="0" smtClean="0"/>
              <a:t>1. […]Nelle </a:t>
            </a:r>
            <a:r>
              <a:rPr lang="it-IT" dirty="0"/>
              <a:t>materie relative alle sanzioni disciplinari, </a:t>
            </a:r>
            <a:r>
              <a:rPr lang="it-IT" b="1" dirty="0"/>
              <a:t>alla valutazione delle prestazioni ai fini della corresponsione del trattamento accessorio, </a:t>
            </a:r>
            <a:r>
              <a:rPr lang="it-IT" dirty="0"/>
              <a:t>della mobilità e delle progressioni economiche, la contrattazione collettiva </a:t>
            </a:r>
            <a:r>
              <a:rPr lang="it-IT" i="1" dirty="0"/>
              <a:t>è consentita negli esclusivi limiti previsti dalle norme di legge</a:t>
            </a:r>
            <a:r>
              <a:rPr lang="it-IT" i="1" dirty="0" smtClean="0"/>
              <a:t>.</a:t>
            </a:r>
          </a:p>
          <a:p>
            <a:r>
              <a:rPr lang="it-IT" dirty="0" smtClean="0"/>
              <a:t>3bis. La </a:t>
            </a:r>
            <a:r>
              <a:rPr lang="it-IT" dirty="0"/>
              <a:t>contrattazione collettiva integrativa assicura adeguati livelli di efficienza e produttività dei servizi pubblici, incentivando l'impegno e la qualità della performance ai sensi dell'articolo 45, comma 3. A tale fine destina al trattamento economico accessorio collegato alla performance individuale </a:t>
            </a:r>
            <a:r>
              <a:rPr lang="it-IT" b="1" dirty="0"/>
              <a:t>una quota prevalente del trattamento accessorio complessivo comunque denominato</a:t>
            </a:r>
            <a:r>
              <a:rPr lang="it-IT" dirty="0"/>
              <a:t>. Essa si svolge sulle materie, con i vincoli e nei limiti stabiliti dai contratti collettivi nazionali, tra i soggetti e con le procedure negoziali che questi ultimi prevedono.[…] </a:t>
            </a:r>
            <a:r>
              <a:rPr lang="it-IT" b="1" dirty="0"/>
              <a:t>Alla scadenza del termine le parti riassumono le rispettive prerogative e libertà di iniziativa e </a:t>
            </a:r>
            <a:r>
              <a:rPr lang="it-IT" b="1" dirty="0" smtClean="0"/>
              <a:t>decisione</a:t>
            </a:r>
            <a:r>
              <a:rPr lang="it-IT" dirty="0" smtClean="0"/>
              <a:t>.</a:t>
            </a:r>
            <a:endParaRPr lang="it-IT" dirty="0"/>
          </a:p>
        </p:txBody>
      </p:sp>
    </p:spTree>
    <p:extLst>
      <p:ext uri="{BB962C8B-B14F-4D97-AF65-F5344CB8AC3E}">
        <p14:creationId xmlns:p14="http://schemas.microsoft.com/office/powerpoint/2010/main" val="20842604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(segue)</a:t>
            </a:r>
            <a:endParaRPr lang="it-IT" dirty="0"/>
          </a:p>
        </p:txBody>
      </p:sp>
      <p:sp>
        <p:nvSpPr>
          <p:cNvPr id="3" name="Segnaposto contenuto 2"/>
          <p:cNvSpPr>
            <a:spLocks noGrp="1"/>
          </p:cNvSpPr>
          <p:nvPr>
            <p:ph idx="1"/>
          </p:nvPr>
        </p:nvSpPr>
        <p:spPr/>
        <p:txBody>
          <a:bodyPr>
            <a:normAutofit lnSpcReduction="10000"/>
          </a:bodyPr>
          <a:lstStyle/>
          <a:p>
            <a:r>
              <a:rPr lang="it-IT" dirty="0"/>
              <a:t>3-ter.  Al fine di assicurare la continuità e il migliore svolgimento della funzione pubblica, qualora non si raggiunga l'accordo per la stipulazione di un contratto collettivo integrativo, l'amministrazione interessata può provvedere, in via provvisoria, sulle materie oggetto del mancato accordo, fino alla successiva sottoscrizione. Agli atti adottati unilateralmente si applicano le procedure di controllo di compatibilità economico-finanziaria previste dall'articolo 40-bis</a:t>
            </a:r>
          </a:p>
        </p:txBody>
      </p:sp>
    </p:spTree>
    <p:extLst>
      <p:ext uri="{BB962C8B-B14F-4D97-AF65-F5344CB8AC3E}">
        <p14:creationId xmlns:p14="http://schemas.microsoft.com/office/powerpoint/2010/main" val="4119316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23528" y="53752"/>
            <a:ext cx="8229600" cy="1143000"/>
          </a:xfrm>
        </p:spPr>
        <p:txBody>
          <a:bodyPr/>
          <a:lstStyle/>
          <a:p>
            <a:r>
              <a:rPr lang="it-IT" dirty="0" smtClean="0"/>
              <a:t>Art.17 l.124/2015</a:t>
            </a:r>
            <a:endParaRPr lang="it-IT" dirty="0"/>
          </a:p>
        </p:txBody>
      </p:sp>
      <p:sp>
        <p:nvSpPr>
          <p:cNvPr id="3" name="Segnaposto contenuto 2"/>
          <p:cNvSpPr>
            <a:spLocks noGrp="1"/>
          </p:cNvSpPr>
          <p:nvPr>
            <p:ph idx="1"/>
          </p:nvPr>
        </p:nvSpPr>
        <p:spPr>
          <a:xfrm>
            <a:off x="457200" y="980728"/>
            <a:ext cx="8229600" cy="5328592"/>
          </a:xfrm>
        </p:spPr>
        <p:txBody>
          <a:bodyPr>
            <a:normAutofit fontScale="85000" lnSpcReduction="20000"/>
          </a:bodyPr>
          <a:lstStyle/>
          <a:p>
            <a:r>
              <a:rPr lang="it-IT" dirty="0"/>
              <a:t>r)  semplificazione delle norme in materia di valutazione dei dipendenti pubblici, di riconoscimento del merito e di </a:t>
            </a:r>
            <a:r>
              <a:rPr lang="it-IT" dirty="0" err="1"/>
              <a:t>premialità</a:t>
            </a:r>
            <a:r>
              <a:rPr lang="it-IT" dirty="0"/>
              <a:t>; razionalizzazione e integrazione dei sistemi di valutazione, anche al fine della migliore valutazione delle politiche; sviluppo di sistemi distinti per la misurazione dei risultati raggiunti dall'organizzazione e dei risultati raggiunti dai singoli dipendenti; potenziamento dei processi di valutazione indipendente del livello di efficienza e qualità dei servizi e delle attività delle amministrazioni pubbliche e degli impatti da queste prodotti, anche mediante il ricorso a standard di riferimento e confronti; riduzione degli adempimenti in materia di programmazione anche attraverso una maggiore integrazione con il ciclo di bilancio; coordinamento della disciplina in materia di valutazione e controlli interni; </a:t>
            </a:r>
          </a:p>
        </p:txBody>
      </p:sp>
    </p:spTree>
    <p:extLst>
      <p:ext uri="{BB962C8B-B14F-4D97-AF65-F5344CB8AC3E}">
        <p14:creationId xmlns:p14="http://schemas.microsoft.com/office/powerpoint/2010/main" val="19946405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Art.17 </a:t>
            </a:r>
            <a:r>
              <a:rPr lang="it-IT" dirty="0" err="1" smtClean="0"/>
              <a:t>lett.h</a:t>
            </a:r>
            <a:r>
              <a:rPr lang="it-IT" dirty="0" smtClean="0"/>
              <a:t>)</a:t>
            </a:r>
            <a:endParaRPr lang="it-IT" dirty="0"/>
          </a:p>
        </p:txBody>
      </p:sp>
      <p:sp>
        <p:nvSpPr>
          <p:cNvPr id="3" name="Segnaposto contenuto 2"/>
          <p:cNvSpPr>
            <a:spLocks noGrp="1"/>
          </p:cNvSpPr>
          <p:nvPr>
            <p:ph idx="1"/>
          </p:nvPr>
        </p:nvSpPr>
        <p:spPr/>
        <p:txBody>
          <a:bodyPr>
            <a:normAutofit fontScale="92500" lnSpcReduction="10000"/>
          </a:bodyPr>
          <a:lstStyle/>
          <a:p>
            <a:r>
              <a:rPr lang="it-IT" dirty="0"/>
              <a:t>concentrazione delle sedi di contrattazione integrativa, revisione del relativo sistema dei controlli e potenziamento degli strumenti di monitoraggio sulla stessa; definizione dei termini e delle modalità di svolgimento della funzione di consulenza in materia di contrattazione integrativa; </a:t>
            </a:r>
            <a:r>
              <a:rPr lang="it-IT" b="1" dirty="0"/>
              <a:t>definizione delle materie escluse dalla contrattazione integrativa anche al fine di assicurare la semplificazione amministrativa, la valorizzazione del merito e la parità di trattamento tra categorie omogenee, nonché di accelerare le procedure negoziali</a:t>
            </a:r>
          </a:p>
        </p:txBody>
      </p:sp>
    </p:spTree>
    <p:extLst>
      <p:ext uri="{BB962C8B-B14F-4D97-AF65-F5344CB8AC3E}">
        <p14:creationId xmlns:p14="http://schemas.microsoft.com/office/powerpoint/2010/main" val="17037084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8011" y="1916832"/>
            <a:ext cx="8229600" cy="4035904"/>
          </a:xfrm>
        </p:spPr>
        <p:txBody>
          <a:bodyPr>
            <a:normAutofit/>
          </a:bodyPr>
          <a:lstStyle/>
          <a:p>
            <a:r>
              <a:rPr lang="it-IT" dirty="0" smtClean="0"/>
              <a:t>Riforma della CC e della rappresentatività</a:t>
            </a:r>
          </a:p>
          <a:p>
            <a:r>
              <a:rPr lang="it-IT" dirty="0" smtClean="0"/>
              <a:t>Completamento della «privatizzazione»</a:t>
            </a:r>
          </a:p>
          <a:p>
            <a:r>
              <a:rPr lang="it-IT" dirty="0" smtClean="0"/>
              <a:t>Completamento della devoluzione alla magistratura ordinaria</a:t>
            </a:r>
          </a:p>
          <a:p>
            <a:r>
              <a:rPr lang="it-IT" dirty="0" smtClean="0"/>
              <a:t>Estensione della disciplina privatistica ai dirigenti generali</a:t>
            </a:r>
          </a:p>
          <a:p>
            <a:r>
              <a:rPr lang="it-IT" dirty="0" smtClean="0"/>
              <a:t>Distinzione tra macro-organizzazione e micro-organizzazione</a:t>
            </a:r>
            <a:endParaRPr lang="it-IT" dirty="0"/>
          </a:p>
        </p:txBody>
      </p:sp>
      <p:sp>
        <p:nvSpPr>
          <p:cNvPr id="2" name="Titolo 1"/>
          <p:cNvSpPr>
            <a:spLocks noGrp="1"/>
          </p:cNvSpPr>
          <p:nvPr>
            <p:ph type="title"/>
          </p:nvPr>
        </p:nvSpPr>
        <p:spPr/>
        <p:txBody>
          <a:bodyPr/>
          <a:lstStyle/>
          <a:p>
            <a:r>
              <a:rPr lang="it-IT" dirty="0" smtClean="0"/>
              <a:t>La II riforma (1997)</a:t>
            </a:r>
            <a:endParaRPr lang="it-IT" dirty="0"/>
          </a:p>
        </p:txBody>
      </p:sp>
    </p:spTree>
    <p:extLst>
      <p:ext uri="{BB962C8B-B14F-4D97-AF65-F5344CB8AC3E}">
        <p14:creationId xmlns:p14="http://schemas.microsoft.com/office/powerpoint/2010/main" val="115928511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Contratto integrativo troppo generoso</a:t>
            </a:r>
            <a:endParaRPr lang="it-IT" dirty="0"/>
          </a:p>
        </p:txBody>
      </p:sp>
      <p:sp>
        <p:nvSpPr>
          <p:cNvPr id="3" name="Segnaposto contenuto 2"/>
          <p:cNvSpPr>
            <a:spLocks noGrp="1"/>
          </p:cNvSpPr>
          <p:nvPr>
            <p:ph idx="1"/>
          </p:nvPr>
        </p:nvSpPr>
        <p:spPr/>
        <p:txBody>
          <a:bodyPr/>
          <a:lstStyle/>
          <a:p>
            <a:r>
              <a:rPr lang="it-IT" dirty="0"/>
              <a:t>Qualora dai contratti integrativi derivino costi non compatibili con i rispettivi vincoli di bilancio delle </a:t>
            </a:r>
            <a:r>
              <a:rPr lang="it-IT" dirty="0" smtClean="0"/>
              <a:t>amministrazioni, accertato da </a:t>
            </a:r>
            <a:r>
              <a:rPr lang="it-IT" dirty="0"/>
              <a:t>parte delle sezioni regionali di controllo della Corte dei conti, del Dipartimento della funzione pubblica o del Ministero dell'economia e delle finanze è fatto </a:t>
            </a:r>
            <a:r>
              <a:rPr lang="it-IT" dirty="0" smtClean="0"/>
              <a:t>obbligo </a:t>
            </a:r>
            <a:r>
              <a:rPr lang="it-IT" dirty="0"/>
              <a:t>di recupero nell'ambito della sessione negoziale successiva. </a:t>
            </a:r>
          </a:p>
        </p:txBody>
      </p:sp>
    </p:spTree>
    <p:extLst>
      <p:ext uri="{BB962C8B-B14F-4D97-AF65-F5344CB8AC3E}">
        <p14:creationId xmlns:p14="http://schemas.microsoft.com/office/powerpoint/2010/main" val="18286385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r>
              <a:rPr lang="it-IT" dirty="0" smtClean="0"/>
              <a:t>Scarsa autonomia gestionale dei dirigenti (in quanto soggetti alle pressioni esterne)</a:t>
            </a:r>
          </a:p>
          <a:p>
            <a:r>
              <a:rPr lang="it-IT" dirty="0" smtClean="0"/>
              <a:t>Difficoltà nella valutazione delle performance</a:t>
            </a:r>
            <a:endParaRPr lang="it-IT" dirty="0"/>
          </a:p>
        </p:txBody>
      </p:sp>
      <p:sp>
        <p:nvSpPr>
          <p:cNvPr id="2" name="Titolo 1"/>
          <p:cNvSpPr>
            <a:spLocks noGrp="1"/>
          </p:cNvSpPr>
          <p:nvPr>
            <p:ph type="title"/>
          </p:nvPr>
        </p:nvSpPr>
        <p:spPr/>
        <p:txBody>
          <a:bodyPr/>
          <a:lstStyle/>
          <a:p>
            <a:r>
              <a:rPr lang="it-IT" dirty="0" smtClean="0"/>
              <a:t>Principali problemi</a:t>
            </a:r>
            <a:endParaRPr lang="it-IT" dirty="0"/>
          </a:p>
        </p:txBody>
      </p:sp>
    </p:spTree>
    <p:extLst>
      <p:ext uri="{BB962C8B-B14F-4D97-AF65-F5344CB8AC3E}">
        <p14:creationId xmlns:p14="http://schemas.microsoft.com/office/powerpoint/2010/main" val="11925958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1481328"/>
            <a:ext cx="8229600" cy="5044016"/>
          </a:xfrm>
        </p:spPr>
        <p:txBody>
          <a:bodyPr>
            <a:normAutofit lnSpcReduction="10000"/>
          </a:bodyPr>
          <a:lstStyle/>
          <a:p>
            <a:r>
              <a:rPr lang="it-IT" dirty="0" smtClean="0"/>
              <a:t>L.15/2009, d.lgs. 150/2009</a:t>
            </a:r>
          </a:p>
          <a:p>
            <a:pPr lvl="1"/>
            <a:r>
              <a:rPr lang="it-IT" dirty="0" smtClean="0"/>
              <a:t>Riduzione del potere alla contrattazione</a:t>
            </a:r>
          </a:p>
          <a:p>
            <a:pPr lvl="1"/>
            <a:r>
              <a:rPr lang="it-IT" dirty="0" smtClean="0"/>
              <a:t>Differenziazione dei trattamenti retributivi sulla base del merito</a:t>
            </a:r>
          </a:p>
          <a:p>
            <a:pPr lvl="1"/>
            <a:r>
              <a:rPr lang="it-IT" dirty="0" smtClean="0"/>
              <a:t>Differenziazione dei trattamenti tra pubblico e privato (con radicalizzazione del problema dell’assenteismo etc.)</a:t>
            </a:r>
          </a:p>
          <a:p>
            <a:pPr lvl="2"/>
            <a:r>
              <a:rPr lang="it-IT" dirty="0" smtClean="0"/>
              <a:t>La questione si era già aperta con il d.lgs. 276/2003 che non si applica alla p.a.</a:t>
            </a:r>
          </a:p>
          <a:p>
            <a:pPr lvl="2"/>
            <a:r>
              <a:rPr lang="it-IT" dirty="0" smtClean="0"/>
              <a:t>La l.n.92/2012 introduce principi e criteri applicativi per la p.a. </a:t>
            </a:r>
            <a:r>
              <a:rPr lang="it-IT" dirty="0"/>
              <a:t> </a:t>
            </a:r>
            <a:r>
              <a:rPr lang="it-IT" dirty="0" smtClean="0"/>
              <a:t>Non viene messa in discussione l’applicabilità dello Statuto al pubblico impiego ex art. 51 co. 2 TU.</a:t>
            </a:r>
          </a:p>
          <a:p>
            <a:r>
              <a:rPr lang="it-IT" dirty="0" err="1" smtClean="0"/>
              <a:t>D.l.</a:t>
            </a:r>
            <a:r>
              <a:rPr lang="it-IT" dirty="0" smtClean="0"/>
              <a:t> 90/2014 </a:t>
            </a:r>
            <a:r>
              <a:rPr lang="it-IT" dirty="0" err="1" smtClean="0"/>
              <a:t>conv</a:t>
            </a:r>
            <a:r>
              <a:rPr lang="it-IT" dirty="0" smtClean="0"/>
              <a:t>. </a:t>
            </a:r>
            <a:r>
              <a:rPr lang="it-IT" dirty="0" err="1" smtClean="0"/>
              <a:t>mod</a:t>
            </a:r>
            <a:r>
              <a:rPr lang="it-IT" dirty="0" smtClean="0"/>
              <a:t>. 114/2014</a:t>
            </a:r>
            <a:endParaRPr lang="it-IT" dirty="0"/>
          </a:p>
        </p:txBody>
      </p:sp>
      <p:sp>
        <p:nvSpPr>
          <p:cNvPr id="2" name="Titolo 1"/>
          <p:cNvSpPr>
            <a:spLocks noGrp="1"/>
          </p:cNvSpPr>
          <p:nvPr>
            <p:ph type="title"/>
          </p:nvPr>
        </p:nvSpPr>
        <p:spPr/>
        <p:txBody>
          <a:bodyPr/>
          <a:lstStyle/>
          <a:p>
            <a:r>
              <a:rPr lang="it-IT" dirty="0" smtClean="0"/>
              <a:t>La III riforma</a:t>
            </a:r>
            <a:endParaRPr lang="it-IT" dirty="0"/>
          </a:p>
        </p:txBody>
      </p:sp>
    </p:spTree>
    <p:extLst>
      <p:ext uri="{BB962C8B-B14F-4D97-AF65-F5344CB8AC3E}">
        <p14:creationId xmlns:p14="http://schemas.microsoft.com/office/powerpoint/2010/main" val="14090223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2132856"/>
            <a:ext cx="8229600" cy="3099800"/>
          </a:xfrm>
        </p:spPr>
        <p:txBody>
          <a:bodyPr/>
          <a:lstStyle/>
          <a:p>
            <a:r>
              <a:rPr lang="it-IT" dirty="0" smtClean="0"/>
              <a:t>Nell’ambito della micro-organizzazione le decisioni vengono assunte «</a:t>
            </a:r>
            <a:r>
              <a:rPr lang="it-IT" i="1" dirty="0" smtClean="0"/>
              <a:t>in via esclusiva </a:t>
            </a:r>
            <a:r>
              <a:rPr lang="it-IT" dirty="0" smtClean="0"/>
              <a:t>dagli organi preposti alla gestione». Dunque dovrebbero essere sottratte sia ai condizionamenti di organi politici </a:t>
            </a:r>
            <a:r>
              <a:rPr lang="it-IT" b="1" dirty="0" smtClean="0"/>
              <a:t>che di quelli contrattuali.</a:t>
            </a:r>
            <a:endParaRPr lang="it-IT" b="1" dirty="0"/>
          </a:p>
        </p:txBody>
      </p:sp>
      <p:sp>
        <p:nvSpPr>
          <p:cNvPr id="2" name="Titolo 1"/>
          <p:cNvSpPr>
            <a:spLocks noGrp="1"/>
          </p:cNvSpPr>
          <p:nvPr>
            <p:ph type="title"/>
          </p:nvPr>
        </p:nvSpPr>
        <p:spPr/>
        <p:txBody>
          <a:bodyPr/>
          <a:lstStyle/>
          <a:p>
            <a:r>
              <a:rPr lang="it-IT" dirty="0" smtClean="0"/>
              <a:t>Il sistema delle fonti</a:t>
            </a:r>
            <a:endParaRPr lang="it-IT" dirty="0"/>
          </a:p>
        </p:txBody>
      </p:sp>
    </p:spTree>
    <p:extLst>
      <p:ext uri="{BB962C8B-B14F-4D97-AF65-F5344CB8AC3E}">
        <p14:creationId xmlns:p14="http://schemas.microsoft.com/office/powerpoint/2010/main" val="213584840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iale">
  <a:themeElements>
    <a:clrScheme name="Vial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Vial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Vial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Concourse</Template>
  <TotalTime>7613</TotalTime>
  <Words>4677</Words>
  <Application>Microsoft Macintosh PowerPoint</Application>
  <PresentationFormat>Presentazione su schermo (4:3)</PresentationFormat>
  <Paragraphs>239</Paragraphs>
  <Slides>60</Slides>
  <Notes>1</Notes>
  <HiddenSlides>0</HiddenSlides>
  <MMClips>0</MMClips>
  <ScaleCrop>false</ScaleCrop>
  <HeadingPairs>
    <vt:vector size="4" baseType="variant">
      <vt:variant>
        <vt:lpstr>Tema</vt:lpstr>
      </vt:variant>
      <vt:variant>
        <vt:i4>1</vt:i4>
      </vt:variant>
      <vt:variant>
        <vt:lpstr>Titoli diapositive</vt:lpstr>
      </vt:variant>
      <vt:variant>
        <vt:i4>60</vt:i4>
      </vt:variant>
    </vt:vector>
  </HeadingPairs>
  <TitlesOfParts>
    <vt:vector size="61" baseType="lpstr">
      <vt:lpstr>Viale</vt:lpstr>
      <vt:lpstr>Il lavoro alle dipendenze della P.A.</vt:lpstr>
      <vt:lpstr>Il rapporto di lavoro alle dipendenze della p.a.</vt:lpstr>
      <vt:lpstr>L’impiegato pubblico</vt:lpstr>
      <vt:lpstr>24 anni di riforme</vt:lpstr>
      <vt:lpstr>La contrattazione della I riforma</vt:lpstr>
      <vt:lpstr>La II riforma (1997)</vt:lpstr>
      <vt:lpstr>Principali problemi</vt:lpstr>
      <vt:lpstr>La III riforma</vt:lpstr>
      <vt:lpstr>Il sistema delle fonti</vt:lpstr>
      <vt:lpstr>Presentazione di PowerPoint</vt:lpstr>
      <vt:lpstr>Presentazione di PowerPoint</vt:lpstr>
      <vt:lpstr>Rapporto legge/contrattazione</vt:lpstr>
      <vt:lpstr>Il dirigente</vt:lpstr>
      <vt:lpstr>Dirigenti (in via di superamento)</vt:lpstr>
      <vt:lpstr>Presentazione di PowerPoint</vt:lpstr>
      <vt:lpstr>Presentazione di PowerPoint</vt:lpstr>
      <vt:lpstr>Dirigenti, riforma Madìa (in attesa di attuazione ex d.lgs)</vt:lpstr>
      <vt:lpstr>Specialità del rapporto di lavoro non dirigente</vt:lpstr>
      <vt:lpstr>Assunzione</vt:lpstr>
      <vt:lpstr>Segue: La Costituzione</vt:lpstr>
      <vt:lpstr>Presentazione di PowerPoint</vt:lpstr>
      <vt:lpstr>Presentazione di PowerPoint</vt:lpstr>
      <vt:lpstr>Stabilizzazione (2014)</vt:lpstr>
      <vt:lpstr>Corte di Cassazione, 1° ottobre 2014 n. 20735</vt:lpstr>
      <vt:lpstr>Part-time</vt:lpstr>
      <vt:lpstr>Corte di giustizia U.E. 15 ottobre 2014, in causa n. C-221/13, Mascellani</vt:lpstr>
      <vt:lpstr>Art. 12.  Lavoro a tempo parziale nelle amministrazioni pubbliche </vt:lpstr>
      <vt:lpstr>E quindi?</vt:lpstr>
      <vt:lpstr>Contratti di lavoro flessibili (art.36)</vt:lpstr>
      <vt:lpstr>Applicazione del d.lgs.81/2015 – artt. 19-29</vt:lpstr>
      <vt:lpstr>Art. 25.  Principio di non discriminazione</vt:lpstr>
      <vt:lpstr>Collaborazioni autonome</vt:lpstr>
      <vt:lpstr>L’utilizzo abusivo</vt:lpstr>
      <vt:lpstr>Presentazione di PowerPoint</vt:lpstr>
      <vt:lpstr>Presentazione di PowerPoint</vt:lpstr>
      <vt:lpstr>Presentazione di PowerPoint</vt:lpstr>
      <vt:lpstr>Mansioni</vt:lpstr>
      <vt:lpstr>Presentazione di PowerPoint</vt:lpstr>
      <vt:lpstr>Presentazione di PowerPoint</vt:lpstr>
      <vt:lpstr>Cass.,Sez. lavoro, 07-08-2006 n. 17774</vt:lpstr>
      <vt:lpstr>Segue</vt:lpstr>
      <vt:lpstr>Valutazione/merito</vt:lpstr>
      <vt:lpstr>Sanzioni disciplinari</vt:lpstr>
      <vt:lpstr>Licenziamento disciplinare </vt:lpstr>
      <vt:lpstr>Segue</vt:lpstr>
      <vt:lpstr>Tutela del dipendente pubblico che segnala illeciti (54-bis, 2012-2014) </vt:lpstr>
      <vt:lpstr>Presentazione di PowerPoint</vt:lpstr>
      <vt:lpstr>Mobilità Passaggio diretto di personale tra amministrazioni diverse (art.30, mod.2014)</vt:lpstr>
      <vt:lpstr>Mobilità eccedenze di personale</vt:lpstr>
      <vt:lpstr>Presentazione di PowerPoint</vt:lpstr>
      <vt:lpstr>Presentazione di PowerPoint</vt:lpstr>
      <vt:lpstr>Presentazione di PowerPoint</vt:lpstr>
      <vt:lpstr>Elementi contingenti nella riforma 2014</vt:lpstr>
      <vt:lpstr>Riforma Madia – l.124/2015, art.11</vt:lpstr>
      <vt:lpstr>l.124/2015, Art.17.</vt:lpstr>
      <vt:lpstr>Le fonti (personale non dirigente)</vt:lpstr>
      <vt:lpstr>(segue)</vt:lpstr>
      <vt:lpstr>Art.17 l.124/2015</vt:lpstr>
      <vt:lpstr>Art.17 lett.h)</vt:lpstr>
      <vt:lpstr>Contratto integrativo troppo generoso</vt:lpstr>
    </vt:vector>
  </TitlesOfParts>
  <Company>user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Master Perfet</dc:title>
  <dc:creator>user</dc:creator>
  <cp:lastModifiedBy>Simonetta Renga </cp:lastModifiedBy>
  <cp:revision>68</cp:revision>
  <dcterms:created xsi:type="dcterms:W3CDTF">2014-10-20T10:06:18Z</dcterms:created>
  <dcterms:modified xsi:type="dcterms:W3CDTF">2016-04-08T14:53:40Z</dcterms:modified>
</cp:coreProperties>
</file>