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71" r:id="rId4"/>
    <p:sldId id="272" r:id="rId5"/>
    <p:sldId id="273" r:id="rId6"/>
    <p:sldId id="274" r:id="rId7"/>
    <p:sldId id="276" r:id="rId8"/>
    <p:sldId id="277" r:id="rId9"/>
    <p:sldId id="278" r:id="rId10"/>
    <p:sldId id="279" r:id="rId11"/>
    <p:sldId id="280" r:id="rId12"/>
    <p:sldId id="281" r:id="rId13"/>
    <p:sldId id="282" r:id="rId14"/>
    <p:sldId id="283" r:id="rId15"/>
    <p:sldId id="284" r:id="rId16"/>
    <p:sldId id="285" r:id="rId17"/>
    <p:sldId id="264" r:id="rId18"/>
    <p:sldId id="265" r:id="rId19"/>
    <p:sldId id="266" r:id="rId20"/>
    <p:sldId id="267" r:id="rId21"/>
    <p:sldId id="268" r:id="rId22"/>
    <p:sldId id="269" r:id="rId23"/>
    <p:sldId id="270" r:id="rId24"/>
    <p:sldId id="286" r:id="rId2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439"/>
    <p:restoredTop sz="95393"/>
  </p:normalViewPr>
  <p:slideViewPr>
    <p:cSldViewPr>
      <p:cViewPr>
        <p:scale>
          <a:sx n="102" d="100"/>
          <a:sy n="102" d="100"/>
        </p:scale>
        <p:origin x="1528" y="6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8" name="Segnaposto data 27"/>
          <p:cNvSpPr>
            <a:spLocks noGrp="1"/>
          </p:cNvSpPr>
          <p:nvPr>
            <p:ph type="dt" sz="half" idx="10"/>
          </p:nvPr>
        </p:nvSpPr>
        <p:spPr/>
        <p:txBody>
          <a:bodyPr/>
          <a:lstStyle>
            <a:extLst/>
          </a:lstStyle>
          <a:p>
            <a:fld id="{0B3784A1-9537-4A16-9F98-E267E39534C1}" type="datetimeFigureOut">
              <a:rPr lang="it-IT" smtClean="0"/>
              <a:pPr/>
              <a:t>21/03/16</a:t>
            </a:fld>
            <a:endParaRPr lang="it-IT"/>
          </a:p>
        </p:txBody>
      </p:sp>
      <p:sp>
        <p:nvSpPr>
          <p:cNvPr id="17" name="Segnaposto piè di pagina 16"/>
          <p:cNvSpPr>
            <a:spLocks noGrp="1"/>
          </p:cNvSpPr>
          <p:nvPr>
            <p:ph type="ftr" sz="quarter" idx="11"/>
          </p:nvPr>
        </p:nvSpPr>
        <p:spPr/>
        <p:txBody>
          <a:bodyPr/>
          <a:lstStyle>
            <a:extLst/>
          </a:lstStyle>
          <a:p>
            <a:endParaRPr lang="it-IT"/>
          </a:p>
        </p:txBody>
      </p:sp>
      <p:sp>
        <p:nvSpPr>
          <p:cNvPr id="29" name="Segnaposto numero diapositiva 28"/>
          <p:cNvSpPr>
            <a:spLocks noGrp="1"/>
          </p:cNvSpPr>
          <p:nvPr>
            <p:ph type="sldNum" sz="quarter" idx="12"/>
          </p:nvPr>
        </p:nvSpPr>
        <p:spPr/>
        <p:txBody>
          <a:bodyPr/>
          <a:lstStyle>
            <a:extLst/>
          </a:lstStyle>
          <a:p>
            <a:fld id="{91290DCB-EC36-4D9E-8D0C-D8D78390DC28}" type="slidenum">
              <a:rPr lang="it-IT" smtClean="0"/>
              <a:pPr/>
              <a:t>‹n.›</a:t>
            </a:fld>
            <a:endParaRPr lang="it-IT"/>
          </a:p>
        </p:txBody>
      </p:sp>
      <p:sp>
        <p:nvSpPr>
          <p:cNvPr id="32" name="Rettangolo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ttangolo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ttangolo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ttangolo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ttangolo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olo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it-IT" smtClean="0"/>
              <a:t>Fare clic per modificare lo stile del titolo</a:t>
            </a:r>
            <a:endParaRPr kumimoji="0" lang="en-US"/>
          </a:p>
        </p:txBody>
      </p:sp>
      <p:sp>
        <p:nvSpPr>
          <p:cNvPr id="9" name="Sottotitolo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smtClean="0"/>
              <a:t>Fare clic per modificare lo stile del sottotitolo dello schema</a:t>
            </a:r>
            <a:endParaRPr kumimoji="0" lang="en-US"/>
          </a:p>
        </p:txBody>
      </p:sp>
      <p:sp>
        <p:nvSpPr>
          <p:cNvPr id="56" name="Rettangolo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ttangolo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ttangolo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ttangolo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0B3784A1-9537-4A16-9F98-E267E39534C1}" type="datetimeFigureOut">
              <a:rPr lang="it-IT" smtClean="0"/>
              <a:pPr/>
              <a:t>21/03/16</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91290DCB-EC36-4D9E-8D0C-D8D78390DC28}"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9"/>
            <a:ext cx="1981200" cy="5851525"/>
          </a:xfrm>
        </p:spPr>
        <p:txBody>
          <a:bodyPr vert="eaVert" anchor="ctr"/>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609600" y="274639"/>
            <a:ext cx="5867400" cy="5851525"/>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0B3784A1-9537-4A16-9F98-E267E39534C1}" type="datetimeFigureOut">
              <a:rPr lang="it-IT" smtClean="0"/>
              <a:pPr/>
              <a:t>21/03/16</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91290DCB-EC36-4D9E-8D0C-D8D78390DC28}"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idx="1"/>
          </p:nvPr>
        </p:nvSpPr>
        <p:spPr/>
        <p:txBody>
          <a:bodyPr/>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0B3784A1-9537-4A16-9F98-E267E39534C1}" type="datetimeFigureOut">
              <a:rPr lang="it-IT" smtClean="0"/>
              <a:pPr/>
              <a:t>21/03/16</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91290DCB-EC36-4D9E-8D0C-D8D78390DC28}"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14" name="Figura a mano libera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igura a mano libera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igura a mano libera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igura a mano libera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igura a mano libera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igura a mano libera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igura a mano libera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igura a mano libera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igura a mano libera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igura a mano libera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igura a mano libera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igura a mano libera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igura a mano libera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igura a mano libera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igura a mano libera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Segnaposto testo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extLst/>
          </a:lstStyle>
          <a:p>
            <a:fld id="{0B3784A1-9537-4A16-9F98-E267E39534C1}" type="datetimeFigureOut">
              <a:rPr lang="it-IT" smtClean="0"/>
              <a:pPr/>
              <a:t>21/03/16</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91290DCB-EC36-4D9E-8D0C-D8D78390DC28}" type="slidenum">
              <a:rPr lang="it-IT" smtClean="0"/>
              <a:pPr/>
              <a:t>‹n.›</a:t>
            </a:fld>
            <a:endParaRPr lang="it-IT"/>
          </a:p>
        </p:txBody>
      </p:sp>
      <p:sp>
        <p:nvSpPr>
          <p:cNvPr id="7" name="Rettangolo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olo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it-IT" smtClean="0"/>
              <a:t>Fare clic per modificare lo stile del titolo</a:t>
            </a:r>
            <a:endParaRPr kumimoji="0" lang="en-US"/>
          </a:p>
        </p:txBody>
      </p:sp>
      <p:sp>
        <p:nvSpPr>
          <p:cNvPr id="8" name="Rettangolo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ttangolo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ttangolo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ttangolo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ttangolo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512064"/>
            <a:ext cx="8229600" cy="914400"/>
          </a:xfrm>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0B3784A1-9537-4A16-9F98-E267E39534C1}" type="datetimeFigureOut">
              <a:rPr lang="it-IT" smtClean="0"/>
              <a:pPr/>
              <a:t>21/03/16</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91290DCB-EC36-4D9E-8D0C-D8D78390DC28}"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5" name="Rettangolo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olo 1"/>
          <p:cNvSpPr>
            <a:spLocks noGrp="1"/>
          </p:cNvSpPr>
          <p:nvPr>
            <p:ph type="title"/>
          </p:nvPr>
        </p:nvSpPr>
        <p:spPr>
          <a:xfrm>
            <a:off x="504824" y="512064"/>
            <a:ext cx="7772400" cy="914400"/>
          </a:xfrm>
        </p:spPr>
        <p:txBody>
          <a:bodyPr anchor="t"/>
          <a:lstStyle>
            <a:lvl1pPr>
              <a:defRPr sz="4000"/>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extLst/>
          </a:lstStyle>
          <a:p>
            <a:fld id="{0B3784A1-9537-4A16-9F98-E267E39534C1}" type="datetimeFigureOut">
              <a:rPr lang="it-IT" smtClean="0"/>
              <a:pPr/>
              <a:t>21/03/16</a:t>
            </a:fld>
            <a:endParaRPr lang="it-IT"/>
          </a:p>
        </p:txBody>
      </p:sp>
      <p:sp>
        <p:nvSpPr>
          <p:cNvPr id="8" name="Segnaposto piè di pagina 7"/>
          <p:cNvSpPr>
            <a:spLocks noGrp="1"/>
          </p:cNvSpPr>
          <p:nvPr>
            <p:ph type="ftr" sz="quarter" idx="11"/>
          </p:nvPr>
        </p:nvSpPr>
        <p:spPr/>
        <p:txBody>
          <a:bodyPr/>
          <a:lstStyle>
            <a:extLst/>
          </a:lstStyle>
          <a:p>
            <a:endParaRPr lang="it-IT"/>
          </a:p>
        </p:txBody>
      </p:sp>
      <p:sp>
        <p:nvSpPr>
          <p:cNvPr id="9" name="Segnaposto numero diapositiva 8"/>
          <p:cNvSpPr>
            <a:spLocks noGrp="1"/>
          </p:cNvSpPr>
          <p:nvPr>
            <p:ph type="sldNum" sz="quarter" idx="12"/>
          </p:nvPr>
        </p:nvSpPr>
        <p:spPr/>
        <p:txBody>
          <a:bodyPr/>
          <a:lstStyle>
            <a:extLst/>
          </a:lstStyle>
          <a:p>
            <a:fld id="{91290DCB-EC36-4D9E-8D0C-D8D78390DC28}" type="slidenum">
              <a:rPr lang="it-IT" smtClean="0"/>
              <a:pPr/>
              <a:t>‹n.›</a:t>
            </a:fld>
            <a:endParaRPr lang="it-IT"/>
          </a:p>
        </p:txBody>
      </p:sp>
      <p:sp>
        <p:nvSpPr>
          <p:cNvPr id="16" name="Rettangolo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ttangolo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ttangolo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ttangolo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ttangolo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ttangolo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ttangolo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ttangolo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ttangolo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914400" y="512064"/>
            <a:ext cx="7772400" cy="914400"/>
          </a:xfrm>
        </p:spPr>
        <p:txBody>
          <a:bodyPr/>
          <a:lstStyle>
            <a:lvl1pPr>
              <a:defRPr sz="4000" cap="none" baseline="0"/>
            </a:lvl1pPr>
            <a:extLst/>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extLst/>
          </a:lstStyle>
          <a:p>
            <a:fld id="{0B3784A1-9537-4A16-9F98-E267E39534C1}" type="datetimeFigureOut">
              <a:rPr lang="it-IT" smtClean="0"/>
              <a:pPr/>
              <a:t>21/03/16</a:t>
            </a:fld>
            <a:endParaRPr lang="it-IT"/>
          </a:p>
        </p:txBody>
      </p:sp>
      <p:sp>
        <p:nvSpPr>
          <p:cNvPr id="4" name="Segnaposto piè di pagina 3"/>
          <p:cNvSpPr>
            <a:spLocks noGrp="1"/>
          </p:cNvSpPr>
          <p:nvPr>
            <p:ph type="ftr" sz="quarter" idx="11"/>
          </p:nvPr>
        </p:nvSpPr>
        <p:spPr/>
        <p:txBody>
          <a:bodyPr/>
          <a:lstStyle>
            <a:extLst/>
          </a:lstStyle>
          <a:p>
            <a:endParaRPr lang="it-IT"/>
          </a:p>
        </p:txBody>
      </p:sp>
      <p:sp>
        <p:nvSpPr>
          <p:cNvPr id="5" name="Segnaposto numero diapositiva 4"/>
          <p:cNvSpPr>
            <a:spLocks noGrp="1"/>
          </p:cNvSpPr>
          <p:nvPr>
            <p:ph type="sldNum" sz="quarter" idx="12"/>
          </p:nvPr>
        </p:nvSpPr>
        <p:spPr/>
        <p:txBody>
          <a:bodyPr/>
          <a:lstStyle>
            <a:extLst/>
          </a:lstStyle>
          <a:p>
            <a:fld id="{91290DCB-EC36-4D9E-8D0C-D8D78390DC28}"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extLst/>
          </a:lstStyle>
          <a:p>
            <a:fld id="{0B3784A1-9537-4A16-9F98-E267E39534C1}" type="datetimeFigureOut">
              <a:rPr lang="it-IT" smtClean="0"/>
              <a:pPr/>
              <a:t>21/03/16</a:t>
            </a:fld>
            <a:endParaRPr lang="it-IT"/>
          </a:p>
        </p:txBody>
      </p:sp>
      <p:sp>
        <p:nvSpPr>
          <p:cNvPr id="3" name="Segnaposto piè di pagina 2"/>
          <p:cNvSpPr>
            <a:spLocks noGrp="1"/>
          </p:cNvSpPr>
          <p:nvPr>
            <p:ph type="ftr" sz="quarter" idx="11"/>
          </p:nvPr>
        </p:nvSpPr>
        <p:spPr/>
        <p:txBody>
          <a:bodyPr/>
          <a:lstStyle>
            <a:extLst/>
          </a:lstStyle>
          <a:p>
            <a:endParaRPr lang="it-IT"/>
          </a:p>
        </p:txBody>
      </p:sp>
      <p:sp>
        <p:nvSpPr>
          <p:cNvPr id="4" name="Segnaposto numero diapositiva 3"/>
          <p:cNvSpPr>
            <a:spLocks noGrp="1"/>
          </p:cNvSpPr>
          <p:nvPr>
            <p:ph type="sldNum" sz="quarter" idx="12"/>
          </p:nvPr>
        </p:nvSpPr>
        <p:spPr/>
        <p:txBody>
          <a:bodyPr/>
          <a:lstStyle>
            <a:extLst/>
          </a:lstStyle>
          <a:p>
            <a:fld id="{91290DCB-EC36-4D9E-8D0C-D8D78390DC28}"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85800" y="273050"/>
            <a:ext cx="8229600" cy="1162050"/>
          </a:xfrm>
        </p:spPr>
        <p:txBody>
          <a:bodyPr anchor="ctr"/>
          <a:lstStyle>
            <a:lvl1pPr algn="l">
              <a:buNone/>
              <a:defRPr sz="3600" b="0"/>
            </a:lvl1pPr>
            <a:extLst/>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0B3784A1-9537-4A16-9F98-E267E39534C1}" type="datetimeFigureOut">
              <a:rPr lang="it-IT" smtClean="0"/>
              <a:pPr/>
              <a:t>21/03/16</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91290DCB-EC36-4D9E-8D0C-D8D78390DC28}"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8" name="Rettangolo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Connettore 1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uppo 9"/>
          <p:cNvGrpSpPr/>
          <p:nvPr/>
        </p:nvGrpSpPr>
        <p:grpSpPr>
          <a:xfrm rot="5400000">
            <a:off x="8514581" y="1219200"/>
            <a:ext cx="132763" cy="128466"/>
            <a:chOff x="6668087" y="1297746"/>
            <a:chExt cx="161840" cy="156602"/>
          </a:xfrm>
        </p:grpSpPr>
        <p:cxnSp>
          <p:nvCxnSpPr>
            <p:cNvPr id="15" name="Connettore 1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nettore 1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olo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it-IT" smtClean="0"/>
              <a:t>Fare clic sull'icona per inserire un'immagine</a:t>
            </a:r>
            <a:endParaRPr kumimoji="0" lang="en-US"/>
          </a:p>
        </p:txBody>
      </p:sp>
      <p:sp>
        <p:nvSpPr>
          <p:cNvPr id="4" name="Segnaposto testo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it-IT" smtClean="0"/>
              <a:t>Fare clic per modificare stili del testo dello schema</a:t>
            </a:r>
          </a:p>
        </p:txBody>
      </p:sp>
      <p:grpSp>
        <p:nvGrpSpPr>
          <p:cNvPr id="14" name="Gruppo 13"/>
          <p:cNvGrpSpPr/>
          <p:nvPr/>
        </p:nvGrpSpPr>
        <p:grpSpPr>
          <a:xfrm rot="5400000">
            <a:off x="8666981" y="1371600"/>
            <a:ext cx="132763" cy="128466"/>
            <a:chOff x="6668087" y="1297746"/>
            <a:chExt cx="161840" cy="156602"/>
          </a:xfrm>
        </p:grpSpPr>
        <p:cxnSp>
          <p:nvCxnSpPr>
            <p:cNvPr id="11" name="Connettore 1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nettore 1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nettore 1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uppo 17"/>
          <p:cNvGrpSpPr/>
          <p:nvPr/>
        </p:nvGrpSpPr>
        <p:grpSpPr>
          <a:xfrm rot="5400000">
            <a:off x="8320088" y="1474763"/>
            <a:ext cx="132763" cy="128466"/>
            <a:chOff x="6668087" y="1297746"/>
            <a:chExt cx="161840" cy="156602"/>
          </a:xfrm>
        </p:grpSpPr>
        <p:cxnSp>
          <p:nvCxnSpPr>
            <p:cNvPr id="19" name="Connettore 1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nettore 1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nettore 1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Segnaposto data 4"/>
          <p:cNvSpPr>
            <a:spLocks noGrp="1"/>
          </p:cNvSpPr>
          <p:nvPr>
            <p:ph type="dt" sz="half" idx="10"/>
          </p:nvPr>
        </p:nvSpPr>
        <p:spPr>
          <a:xfrm>
            <a:off x="6477000" y="55499"/>
            <a:ext cx="2133600" cy="365125"/>
          </a:xfrm>
        </p:spPr>
        <p:txBody>
          <a:bodyPr/>
          <a:lstStyle>
            <a:extLst/>
          </a:lstStyle>
          <a:p>
            <a:fld id="{0B3784A1-9537-4A16-9F98-E267E39534C1}" type="datetimeFigureOut">
              <a:rPr lang="it-IT" smtClean="0"/>
              <a:pPr/>
              <a:t>21/03/16</a:t>
            </a:fld>
            <a:endParaRPr lang="it-IT"/>
          </a:p>
        </p:txBody>
      </p:sp>
      <p:sp>
        <p:nvSpPr>
          <p:cNvPr id="6" name="Segnaposto piè di pagina 5"/>
          <p:cNvSpPr>
            <a:spLocks noGrp="1"/>
          </p:cNvSpPr>
          <p:nvPr>
            <p:ph type="ftr" sz="quarter" idx="11"/>
          </p:nvPr>
        </p:nvSpPr>
        <p:spPr>
          <a:xfrm>
            <a:off x="914400" y="55499"/>
            <a:ext cx="5562600" cy="365125"/>
          </a:xfrm>
        </p:spPr>
        <p:txBody>
          <a:bodyPr/>
          <a:lstStyle>
            <a:extLst/>
          </a:lstStyle>
          <a:p>
            <a:endParaRPr lang="it-IT"/>
          </a:p>
        </p:txBody>
      </p:sp>
      <p:sp>
        <p:nvSpPr>
          <p:cNvPr id="7" name="Segnaposto numero diapositiva 6"/>
          <p:cNvSpPr>
            <a:spLocks noGrp="1"/>
          </p:cNvSpPr>
          <p:nvPr>
            <p:ph type="sldNum" sz="quarter" idx="12"/>
          </p:nvPr>
        </p:nvSpPr>
        <p:spPr>
          <a:xfrm>
            <a:off x="8610600" y="55499"/>
            <a:ext cx="457200" cy="365125"/>
          </a:xfrm>
        </p:spPr>
        <p:txBody>
          <a:bodyPr/>
          <a:lstStyle>
            <a:extLst/>
          </a:lstStyle>
          <a:p>
            <a:fld id="{91290DCB-EC36-4D9E-8D0C-D8D78390DC28}"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ttangolo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ttangolo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ttangolo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ttangolo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ttangolo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ttangolo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ttangolo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ttangolo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ttangolo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Segnaposto titolo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4" name="Segnaposto data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0B3784A1-9537-4A16-9F98-E267E39534C1}" type="datetimeFigureOut">
              <a:rPr lang="it-IT" smtClean="0"/>
              <a:pPr/>
              <a:t>21/03/16</a:t>
            </a:fld>
            <a:endParaRPr lang="it-IT"/>
          </a:p>
        </p:txBody>
      </p:sp>
      <p:sp>
        <p:nvSpPr>
          <p:cNvPr id="3" name="Segnaposto piè di pagina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it-IT"/>
          </a:p>
        </p:txBody>
      </p:sp>
      <p:sp>
        <p:nvSpPr>
          <p:cNvPr id="23" name="Segnaposto numero diapositiva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91290DCB-EC36-4D9E-8D0C-D8D78390DC28}" type="slidenum">
              <a:rPr lang="it-IT" smtClean="0"/>
              <a:pPr/>
              <a:t>‹n.›</a:t>
            </a:fld>
            <a:endParaRPr lang="it-IT"/>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Le relazioni sindacali nella </a:t>
            </a:r>
            <a:r>
              <a:rPr lang="it-IT" dirty="0" err="1" smtClean="0"/>
              <a:t>pa</a:t>
            </a:r>
            <a:endParaRPr lang="it-IT" dirty="0"/>
          </a:p>
        </p:txBody>
      </p:sp>
      <p:sp>
        <p:nvSpPr>
          <p:cNvPr id="3" name="Sottotitolo 2"/>
          <p:cNvSpPr>
            <a:spLocks noGrp="1"/>
          </p:cNvSpPr>
          <p:nvPr>
            <p:ph type="subTitle" idx="1"/>
          </p:nvPr>
        </p:nvSpPr>
        <p:spPr/>
        <p:txBody>
          <a:bodyPr/>
          <a:lstStyle/>
          <a:p>
            <a:endParaRPr lang="it-IT"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it-IT" altLang="it-IT"/>
              <a:t>I soggetti contrattuali:</a:t>
            </a:r>
            <a:br>
              <a:rPr lang="it-IT" altLang="it-IT"/>
            </a:br>
            <a:r>
              <a:rPr lang="it-IT" altLang="it-IT"/>
              <a:t>i lavoratori</a:t>
            </a:r>
          </a:p>
        </p:txBody>
      </p:sp>
      <p:sp>
        <p:nvSpPr>
          <p:cNvPr id="12291" name="Rectangle 3"/>
          <p:cNvSpPr>
            <a:spLocks noGrp="1" noChangeArrowheads="1"/>
          </p:cNvSpPr>
          <p:nvPr>
            <p:ph type="body" idx="1"/>
          </p:nvPr>
        </p:nvSpPr>
        <p:spPr>
          <a:xfrm>
            <a:off x="395288" y="2332038"/>
            <a:ext cx="8229600" cy="3184525"/>
          </a:xfrm>
        </p:spPr>
        <p:txBody>
          <a:bodyPr/>
          <a:lstStyle/>
          <a:p>
            <a:r>
              <a:rPr lang="it-IT" altLang="it-IT" dirty="0"/>
              <a:t>Per disciplina legale si selezionano i soggetti titolari di prerogative sindacali particolari (come avviene con l’art.19 st. x il privato) ed anche per selezionare i sindacati legittimati a stipulare i </a:t>
            </a:r>
            <a:r>
              <a:rPr lang="it-IT" altLang="it-IT" dirty="0" smtClean="0"/>
              <a:t>CNC</a:t>
            </a:r>
            <a:endParaRPr lang="it-IT" altLang="it-IT" dirty="0"/>
          </a:p>
        </p:txBody>
      </p:sp>
    </p:spTree>
    <p:extLst>
      <p:ext uri="{BB962C8B-B14F-4D97-AF65-F5344CB8AC3E}">
        <p14:creationId xmlns:p14="http://schemas.microsoft.com/office/powerpoint/2010/main" val="70728715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it-IT" altLang="it-IT"/>
              <a:t>La rappresentatività</a:t>
            </a:r>
          </a:p>
        </p:txBody>
      </p:sp>
      <p:sp>
        <p:nvSpPr>
          <p:cNvPr id="13315" name="Rectangle 3"/>
          <p:cNvSpPr>
            <a:spLocks noGrp="1" noChangeArrowheads="1"/>
          </p:cNvSpPr>
          <p:nvPr>
            <p:ph type="body" idx="1"/>
          </p:nvPr>
        </p:nvSpPr>
        <p:spPr>
          <a:xfrm>
            <a:off x="539750" y="2133600"/>
            <a:ext cx="8229600" cy="4032250"/>
          </a:xfrm>
        </p:spPr>
        <p:txBody>
          <a:bodyPr/>
          <a:lstStyle/>
          <a:p>
            <a:pPr>
              <a:buFontTx/>
              <a:buNone/>
            </a:pPr>
            <a:r>
              <a:rPr lang="it-IT" altLang="it-IT" dirty="0"/>
              <a:t>Sono ammesse alla contrattazione:</a:t>
            </a:r>
          </a:p>
          <a:p>
            <a:pPr>
              <a:buFontTx/>
              <a:buNone/>
            </a:pPr>
            <a:r>
              <a:rPr lang="it-IT" altLang="it-IT" dirty="0"/>
              <a:t>“Le organizzazioni sindacali che abbiano nel comparto o nell’area una rappresentatività non inferiore al 5% considerando a tale fine la media tra il dato associativo e il dato elettorale</a:t>
            </a:r>
            <a:r>
              <a:rPr lang="it-IT" altLang="it-IT" dirty="0" smtClean="0"/>
              <a:t>”</a:t>
            </a:r>
          </a:p>
          <a:p>
            <a:pPr>
              <a:buFontTx/>
              <a:buNone/>
            </a:pPr>
            <a:endParaRPr lang="it-IT" altLang="it-IT" dirty="0"/>
          </a:p>
          <a:p>
            <a:pPr>
              <a:buFontTx/>
              <a:buNone/>
            </a:pPr>
            <a:endParaRPr lang="it-IT" altLang="it-IT" dirty="0"/>
          </a:p>
        </p:txBody>
      </p:sp>
    </p:spTree>
    <p:extLst>
      <p:ext uri="{BB962C8B-B14F-4D97-AF65-F5344CB8AC3E}">
        <p14:creationId xmlns:p14="http://schemas.microsoft.com/office/powerpoint/2010/main" val="816908013"/>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684213" y="1125538"/>
            <a:ext cx="7696200" cy="4305300"/>
          </a:xfrm>
        </p:spPr>
        <p:txBody>
          <a:bodyPr/>
          <a:lstStyle/>
          <a:p>
            <a:pPr>
              <a:lnSpc>
                <a:spcPct val="80000"/>
              </a:lnSpc>
            </a:pPr>
            <a:r>
              <a:rPr lang="it-IT" altLang="it-IT" sz="2800"/>
              <a:t>Dato associativo: percentuale delle deleghe per il versamento dei contributi sindacali rispetto al totale delle deleghe</a:t>
            </a:r>
          </a:p>
          <a:p>
            <a:pPr>
              <a:lnSpc>
                <a:spcPct val="80000"/>
              </a:lnSpc>
              <a:buFontTx/>
              <a:buNone/>
            </a:pPr>
            <a:endParaRPr lang="it-IT" altLang="it-IT" sz="2800"/>
          </a:p>
          <a:p>
            <a:pPr>
              <a:lnSpc>
                <a:spcPct val="80000"/>
              </a:lnSpc>
            </a:pPr>
            <a:r>
              <a:rPr lang="it-IT" altLang="it-IT" sz="2800"/>
              <a:t>Dato elettorale: percentuale dei voti ottenuti nelle elezioni per le RSU</a:t>
            </a:r>
          </a:p>
          <a:p>
            <a:pPr lvl="1">
              <a:lnSpc>
                <a:spcPct val="80000"/>
              </a:lnSpc>
            </a:pPr>
            <a:r>
              <a:rPr lang="it-IT" altLang="it-IT" sz="2400"/>
              <a:t>Qui le RSU sono elettive al 100%</a:t>
            </a:r>
          </a:p>
          <a:p>
            <a:pPr lvl="1">
              <a:lnSpc>
                <a:spcPct val="80000"/>
              </a:lnSpc>
            </a:pPr>
            <a:r>
              <a:rPr lang="it-IT" altLang="it-IT" sz="2400"/>
              <a:t>Le liste possono essere presentate dai sindacati rappresentativi e da ogni altra associazione che abbia una lista sottroscritta dal 2-3% dei dipendenti</a:t>
            </a:r>
          </a:p>
        </p:txBody>
      </p:sp>
    </p:spTree>
    <p:extLst>
      <p:ext uri="{BB962C8B-B14F-4D97-AF65-F5344CB8AC3E}">
        <p14:creationId xmlns:p14="http://schemas.microsoft.com/office/powerpoint/2010/main" val="210535777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4339">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14339">
                                            <p:txEl>
                                              <p:pRg st="0" end="0"/>
                                            </p:txEl>
                                          </p:spTgt>
                                        </p:tgtEl>
                                        <p:attrNameLst>
                                          <p:attrName>ppt_w</p:attrName>
                                        </p:attrNameLst>
                                      </p:cBhvr>
                                    </p:anim>
                                    <p:anim by="(#ppt_w*0.50)" calcmode="lin" valueType="num">
                                      <p:cBhvr>
                                        <p:cTn id="8" dur="500" decel="50000" autoRev="1" fill="hold">
                                          <p:stCondLst>
                                            <p:cond delay="0"/>
                                          </p:stCondLst>
                                        </p:cTn>
                                        <p:tgtEl>
                                          <p:spTgt spid="14339">
                                            <p:txEl>
                                              <p:pRg st="0" end="0"/>
                                            </p:txEl>
                                          </p:spTgt>
                                        </p:tgtEl>
                                        <p:attrNameLst>
                                          <p:attrName>ppt_x</p:attrName>
                                        </p:attrNameLst>
                                      </p:cBhvr>
                                    </p:anim>
                                    <p:anim from="(-#ppt_h/2)" to="(#ppt_y)" calcmode="lin" valueType="num">
                                      <p:cBhvr>
                                        <p:cTn id="9" dur="1000" fill="hold">
                                          <p:stCondLst>
                                            <p:cond delay="0"/>
                                          </p:stCondLst>
                                        </p:cTn>
                                        <p:tgtEl>
                                          <p:spTgt spid="14339">
                                            <p:txEl>
                                              <p:pRg st="0" end="0"/>
                                            </p:txEl>
                                          </p:spTgt>
                                        </p:tgtEl>
                                        <p:attrNameLst>
                                          <p:attrName>ppt_y</p:attrName>
                                        </p:attrNameLst>
                                      </p:cBhvr>
                                    </p:anim>
                                    <p:animRot by="21600000">
                                      <p:cBhvr>
                                        <p:cTn id="10" dur="1000" fill="hold">
                                          <p:stCondLst>
                                            <p:cond delay="0"/>
                                          </p:stCondLst>
                                        </p:cTn>
                                        <p:tgtEl>
                                          <p:spTgt spid="14339">
                                            <p:txEl>
                                              <p:pRg st="0" end="0"/>
                                            </p:txEl>
                                          </p:spTgt>
                                        </p:tgtEl>
                                        <p:attrNameLst>
                                          <p:attrName>r</p:attrName>
                                        </p:attrNameLst>
                                      </p:cBhvr>
                                    </p:animRot>
                                  </p:childTnLst>
                                </p:cTn>
                              </p:par>
                            </p:childTnLst>
                          </p:cTn>
                        </p:par>
                      </p:childTnLst>
                    </p:cTn>
                  </p:par>
                  <p:par>
                    <p:cTn id="11" fill="hold" nodeType="clickPar">
                      <p:stCondLst>
                        <p:cond delay="indefinite"/>
                      </p:stCondLst>
                      <p:childTnLst>
                        <p:par>
                          <p:cTn id="12" fill="hold" nodeType="withGroup">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14339">
                                            <p:txEl>
                                              <p:pRg st="2" end="2"/>
                                            </p:txEl>
                                          </p:spTgt>
                                        </p:tgtEl>
                                        <p:attrNameLst>
                                          <p:attrName>style.visibility</p:attrName>
                                        </p:attrNameLst>
                                      </p:cBhvr>
                                      <p:to>
                                        <p:strVal val="visible"/>
                                      </p:to>
                                    </p:set>
                                    <p:anim by="(-#ppt_w*2)" calcmode="lin" valueType="num">
                                      <p:cBhvr rctx="PPT">
                                        <p:cTn id="15" dur="500" autoRev="1" fill="hold">
                                          <p:stCondLst>
                                            <p:cond delay="0"/>
                                          </p:stCondLst>
                                        </p:cTn>
                                        <p:tgtEl>
                                          <p:spTgt spid="14339">
                                            <p:txEl>
                                              <p:pRg st="2" end="2"/>
                                            </p:txEl>
                                          </p:spTgt>
                                        </p:tgtEl>
                                        <p:attrNameLst>
                                          <p:attrName>ppt_w</p:attrName>
                                        </p:attrNameLst>
                                      </p:cBhvr>
                                    </p:anim>
                                    <p:anim by="(#ppt_w*0.50)" calcmode="lin" valueType="num">
                                      <p:cBhvr>
                                        <p:cTn id="16" dur="500" decel="50000" autoRev="1" fill="hold">
                                          <p:stCondLst>
                                            <p:cond delay="0"/>
                                          </p:stCondLst>
                                        </p:cTn>
                                        <p:tgtEl>
                                          <p:spTgt spid="14339">
                                            <p:txEl>
                                              <p:pRg st="2" end="2"/>
                                            </p:txEl>
                                          </p:spTgt>
                                        </p:tgtEl>
                                        <p:attrNameLst>
                                          <p:attrName>ppt_x</p:attrName>
                                        </p:attrNameLst>
                                      </p:cBhvr>
                                    </p:anim>
                                    <p:anim from="(-#ppt_h/2)" to="(#ppt_y)" calcmode="lin" valueType="num">
                                      <p:cBhvr>
                                        <p:cTn id="17" dur="1000" fill="hold">
                                          <p:stCondLst>
                                            <p:cond delay="0"/>
                                          </p:stCondLst>
                                        </p:cTn>
                                        <p:tgtEl>
                                          <p:spTgt spid="14339">
                                            <p:txEl>
                                              <p:pRg st="2" end="2"/>
                                            </p:txEl>
                                          </p:spTgt>
                                        </p:tgtEl>
                                        <p:attrNameLst>
                                          <p:attrName>ppt_y</p:attrName>
                                        </p:attrNameLst>
                                      </p:cBhvr>
                                    </p:anim>
                                    <p:animRot by="21600000">
                                      <p:cBhvr>
                                        <p:cTn id="18" dur="1000" fill="hold">
                                          <p:stCondLst>
                                            <p:cond delay="0"/>
                                          </p:stCondLst>
                                        </p:cTn>
                                        <p:tgtEl>
                                          <p:spTgt spid="14339">
                                            <p:txEl>
                                              <p:pRg st="2" end="2"/>
                                            </p:txEl>
                                          </p:spTgt>
                                        </p:tgtEl>
                                        <p:attrNameLst>
                                          <p:attrName>r</p:attrName>
                                        </p:attrNameLst>
                                      </p:cBhvr>
                                    </p:animRot>
                                  </p:childTnLst>
                                </p:cTn>
                              </p:par>
                              <p:par>
                                <p:cTn id="19" presetID="56" presetClass="entr" presetSubtype="0" fill="hold" grpId="0" nodeType="withEffect">
                                  <p:stCondLst>
                                    <p:cond delay="0"/>
                                  </p:stCondLst>
                                  <p:iterate type="lt">
                                    <p:tmPct val="10000"/>
                                  </p:iterate>
                                  <p:childTnLst>
                                    <p:set>
                                      <p:cBhvr>
                                        <p:cTn id="20" dur="1" fill="hold">
                                          <p:stCondLst>
                                            <p:cond delay="0"/>
                                          </p:stCondLst>
                                        </p:cTn>
                                        <p:tgtEl>
                                          <p:spTgt spid="14339">
                                            <p:txEl>
                                              <p:pRg st="3" end="3"/>
                                            </p:txEl>
                                          </p:spTgt>
                                        </p:tgtEl>
                                        <p:attrNameLst>
                                          <p:attrName>style.visibility</p:attrName>
                                        </p:attrNameLst>
                                      </p:cBhvr>
                                      <p:to>
                                        <p:strVal val="visible"/>
                                      </p:to>
                                    </p:set>
                                    <p:anim by="(-#ppt_w*2)" calcmode="lin" valueType="num">
                                      <p:cBhvr rctx="PPT">
                                        <p:cTn id="21" dur="500" autoRev="1" fill="hold">
                                          <p:stCondLst>
                                            <p:cond delay="0"/>
                                          </p:stCondLst>
                                        </p:cTn>
                                        <p:tgtEl>
                                          <p:spTgt spid="14339">
                                            <p:txEl>
                                              <p:pRg st="3" end="3"/>
                                            </p:txEl>
                                          </p:spTgt>
                                        </p:tgtEl>
                                        <p:attrNameLst>
                                          <p:attrName>ppt_w</p:attrName>
                                        </p:attrNameLst>
                                      </p:cBhvr>
                                    </p:anim>
                                    <p:anim by="(#ppt_w*0.50)" calcmode="lin" valueType="num">
                                      <p:cBhvr>
                                        <p:cTn id="22" dur="500" decel="50000" autoRev="1" fill="hold">
                                          <p:stCondLst>
                                            <p:cond delay="0"/>
                                          </p:stCondLst>
                                        </p:cTn>
                                        <p:tgtEl>
                                          <p:spTgt spid="14339">
                                            <p:txEl>
                                              <p:pRg st="3" end="3"/>
                                            </p:txEl>
                                          </p:spTgt>
                                        </p:tgtEl>
                                        <p:attrNameLst>
                                          <p:attrName>ppt_x</p:attrName>
                                        </p:attrNameLst>
                                      </p:cBhvr>
                                    </p:anim>
                                    <p:anim from="(-#ppt_h/2)" to="(#ppt_y)" calcmode="lin" valueType="num">
                                      <p:cBhvr>
                                        <p:cTn id="23" dur="1000" fill="hold">
                                          <p:stCondLst>
                                            <p:cond delay="0"/>
                                          </p:stCondLst>
                                        </p:cTn>
                                        <p:tgtEl>
                                          <p:spTgt spid="14339">
                                            <p:txEl>
                                              <p:pRg st="3" end="3"/>
                                            </p:txEl>
                                          </p:spTgt>
                                        </p:tgtEl>
                                        <p:attrNameLst>
                                          <p:attrName>ppt_y</p:attrName>
                                        </p:attrNameLst>
                                      </p:cBhvr>
                                    </p:anim>
                                    <p:animRot by="21600000">
                                      <p:cBhvr>
                                        <p:cTn id="24" dur="1000" fill="hold">
                                          <p:stCondLst>
                                            <p:cond delay="0"/>
                                          </p:stCondLst>
                                        </p:cTn>
                                        <p:tgtEl>
                                          <p:spTgt spid="14339">
                                            <p:txEl>
                                              <p:pRg st="3" end="3"/>
                                            </p:txEl>
                                          </p:spTgt>
                                        </p:tgtEl>
                                        <p:attrNameLst>
                                          <p:attrName>r</p:attrName>
                                        </p:attrNameLst>
                                      </p:cBhvr>
                                    </p:animRot>
                                  </p:childTnLst>
                                </p:cTn>
                              </p:par>
                              <p:par>
                                <p:cTn id="25" presetID="56" presetClass="entr" presetSubtype="0" fill="hold" grpId="0" nodeType="withEffect">
                                  <p:stCondLst>
                                    <p:cond delay="0"/>
                                  </p:stCondLst>
                                  <p:iterate type="lt">
                                    <p:tmPct val="10000"/>
                                  </p:iterate>
                                  <p:childTnLst>
                                    <p:set>
                                      <p:cBhvr>
                                        <p:cTn id="26" dur="1" fill="hold">
                                          <p:stCondLst>
                                            <p:cond delay="0"/>
                                          </p:stCondLst>
                                        </p:cTn>
                                        <p:tgtEl>
                                          <p:spTgt spid="14339">
                                            <p:txEl>
                                              <p:pRg st="4" end="4"/>
                                            </p:txEl>
                                          </p:spTgt>
                                        </p:tgtEl>
                                        <p:attrNameLst>
                                          <p:attrName>style.visibility</p:attrName>
                                        </p:attrNameLst>
                                      </p:cBhvr>
                                      <p:to>
                                        <p:strVal val="visible"/>
                                      </p:to>
                                    </p:set>
                                    <p:anim by="(-#ppt_w*2)" calcmode="lin" valueType="num">
                                      <p:cBhvr rctx="PPT">
                                        <p:cTn id="27" dur="500" autoRev="1" fill="hold">
                                          <p:stCondLst>
                                            <p:cond delay="0"/>
                                          </p:stCondLst>
                                        </p:cTn>
                                        <p:tgtEl>
                                          <p:spTgt spid="14339">
                                            <p:txEl>
                                              <p:pRg st="4" end="4"/>
                                            </p:txEl>
                                          </p:spTgt>
                                        </p:tgtEl>
                                        <p:attrNameLst>
                                          <p:attrName>ppt_w</p:attrName>
                                        </p:attrNameLst>
                                      </p:cBhvr>
                                    </p:anim>
                                    <p:anim by="(#ppt_w*0.50)" calcmode="lin" valueType="num">
                                      <p:cBhvr>
                                        <p:cTn id="28" dur="500" decel="50000" autoRev="1" fill="hold">
                                          <p:stCondLst>
                                            <p:cond delay="0"/>
                                          </p:stCondLst>
                                        </p:cTn>
                                        <p:tgtEl>
                                          <p:spTgt spid="14339">
                                            <p:txEl>
                                              <p:pRg st="4" end="4"/>
                                            </p:txEl>
                                          </p:spTgt>
                                        </p:tgtEl>
                                        <p:attrNameLst>
                                          <p:attrName>ppt_x</p:attrName>
                                        </p:attrNameLst>
                                      </p:cBhvr>
                                    </p:anim>
                                    <p:anim from="(-#ppt_h/2)" to="(#ppt_y)" calcmode="lin" valueType="num">
                                      <p:cBhvr>
                                        <p:cTn id="29" dur="1000" fill="hold">
                                          <p:stCondLst>
                                            <p:cond delay="0"/>
                                          </p:stCondLst>
                                        </p:cTn>
                                        <p:tgtEl>
                                          <p:spTgt spid="14339">
                                            <p:txEl>
                                              <p:pRg st="4" end="4"/>
                                            </p:txEl>
                                          </p:spTgt>
                                        </p:tgtEl>
                                        <p:attrNameLst>
                                          <p:attrName>ppt_y</p:attrName>
                                        </p:attrNameLst>
                                      </p:cBhvr>
                                    </p:anim>
                                    <p:animRot by="21600000">
                                      <p:cBhvr>
                                        <p:cTn id="30" dur="1000" fill="hold">
                                          <p:stCondLst>
                                            <p:cond delay="0"/>
                                          </p:stCondLst>
                                        </p:cTn>
                                        <p:tgtEl>
                                          <p:spTgt spid="14339">
                                            <p:txEl>
                                              <p:pRg st="4" end="4"/>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4213" y="476250"/>
            <a:ext cx="7232650" cy="700088"/>
          </a:xfrm>
        </p:spPr>
        <p:txBody>
          <a:bodyPr/>
          <a:lstStyle/>
          <a:p>
            <a:r>
              <a:rPr lang="it-IT" altLang="it-IT" sz="4000"/>
              <a:t>La procedura contrattuale</a:t>
            </a:r>
          </a:p>
        </p:txBody>
      </p:sp>
      <p:sp>
        <p:nvSpPr>
          <p:cNvPr id="15364" name="Text Box 4"/>
          <p:cNvSpPr txBox="1">
            <a:spLocks noChangeArrowheads="1"/>
          </p:cNvSpPr>
          <p:nvPr/>
        </p:nvSpPr>
        <p:spPr bwMode="auto">
          <a:xfrm>
            <a:off x="468313" y="1557338"/>
            <a:ext cx="4629150" cy="679450"/>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buFontTx/>
              <a:buAutoNum type="arabicPeriod"/>
            </a:pPr>
            <a:r>
              <a:rPr lang="it-IT" altLang="it-IT"/>
              <a:t>Le risorse: definite dal Ministro del Tesoro, stabilite nella legge finanziaria</a:t>
            </a:r>
          </a:p>
        </p:txBody>
      </p:sp>
      <p:sp>
        <p:nvSpPr>
          <p:cNvPr id="15365" name="Text Box 5"/>
          <p:cNvSpPr txBox="1">
            <a:spLocks noChangeArrowheads="1"/>
          </p:cNvSpPr>
          <p:nvPr/>
        </p:nvSpPr>
        <p:spPr bwMode="auto">
          <a:xfrm>
            <a:off x="4932363" y="2492375"/>
            <a:ext cx="3384550" cy="646331"/>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dirty="0">
                <a:latin typeface="Arial" charset="0"/>
              </a:rPr>
              <a:t>2. Deliberazioni di indirizzo dei comitati di settore </a:t>
            </a:r>
          </a:p>
        </p:txBody>
      </p:sp>
      <p:sp>
        <p:nvSpPr>
          <p:cNvPr id="15366" name="Text Box 6"/>
          <p:cNvSpPr txBox="1">
            <a:spLocks noChangeArrowheads="1"/>
          </p:cNvSpPr>
          <p:nvPr/>
        </p:nvSpPr>
        <p:spPr bwMode="auto">
          <a:xfrm>
            <a:off x="539750" y="3716338"/>
            <a:ext cx="3663950" cy="404812"/>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latin typeface="Arial" charset="0"/>
              </a:rPr>
              <a:t>3. Contrattazione ARAN/Sindacati</a:t>
            </a:r>
          </a:p>
        </p:txBody>
      </p:sp>
      <p:sp>
        <p:nvSpPr>
          <p:cNvPr id="15367" name="Text Box 7"/>
          <p:cNvSpPr txBox="1">
            <a:spLocks noChangeArrowheads="1"/>
          </p:cNvSpPr>
          <p:nvPr/>
        </p:nvSpPr>
        <p:spPr bwMode="auto">
          <a:xfrm>
            <a:off x="1258888" y="2781300"/>
            <a:ext cx="2266950" cy="404813"/>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latin typeface="Arial" charset="0"/>
              </a:rPr>
              <a:t>4. Ipotesi di accordo</a:t>
            </a:r>
          </a:p>
        </p:txBody>
      </p:sp>
      <p:sp>
        <p:nvSpPr>
          <p:cNvPr id="15368" name="Text Box 8"/>
          <p:cNvSpPr txBox="1">
            <a:spLocks noChangeArrowheads="1"/>
          </p:cNvSpPr>
          <p:nvPr/>
        </p:nvSpPr>
        <p:spPr bwMode="auto">
          <a:xfrm>
            <a:off x="5076825" y="3500438"/>
            <a:ext cx="2190750" cy="404812"/>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latin typeface="Arial" charset="0"/>
              </a:rPr>
              <a:t>5.Parere vincolante</a:t>
            </a:r>
          </a:p>
        </p:txBody>
      </p:sp>
      <p:sp>
        <p:nvSpPr>
          <p:cNvPr id="15369" name="Text Box 9"/>
          <p:cNvSpPr txBox="1">
            <a:spLocks noChangeArrowheads="1"/>
          </p:cNvSpPr>
          <p:nvPr/>
        </p:nvSpPr>
        <p:spPr bwMode="auto">
          <a:xfrm>
            <a:off x="1042988" y="4868863"/>
            <a:ext cx="2292350" cy="679450"/>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it-IT" altLang="it-IT">
                <a:latin typeface="Arial" charset="0"/>
              </a:rPr>
              <a:t>Corte dei Conti: </a:t>
            </a:r>
          </a:p>
          <a:p>
            <a:r>
              <a:rPr lang="it-IT" altLang="it-IT">
                <a:latin typeface="Arial" charset="0"/>
              </a:rPr>
              <a:t>copertura finanziaria</a:t>
            </a:r>
          </a:p>
        </p:txBody>
      </p:sp>
      <p:sp>
        <p:nvSpPr>
          <p:cNvPr id="15370" name="Text Box 10"/>
          <p:cNvSpPr txBox="1">
            <a:spLocks noChangeArrowheads="1"/>
          </p:cNvSpPr>
          <p:nvPr/>
        </p:nvSpPr>
        <p:spPr bwMode="auto">
          <a:xfrm>
            <a:off x="4932363" y="4652963"/>
            <a:ext cx="3240087" cy="954087"/>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it-IT" altLang="it-IT">
                <a:latin typeface="Arial" charset="0"/>
              </a:rPr>
              <a:t>Verifica del consenso delle OO.SS. per almeno il 51% (media) o 60% dato elettorale</a:t>
            </a:r>
          </a:p>
        </p:txBody>
      </p:sp>
      <p:sp>
        <p:nvSpPr>
          <p:cNvPr id="15372" name="Line 12"/>
          <p:cNvSpPr>
            <a:spLocks noChangeShapeType="1"/>
          </p:cNvSpPr>
          <p:nvPr/>
        </p:nvSpPr>
        <p:spPr bwMode="auto">
          <a:xfrm>
            <a:off x="3851275" y="2997200"/>
            <a:ext cx="9366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373" name="Line 13"/>
          <p:cNvSpPr>
            <a:spLocks noChangeShapeType="1"/>
          </p:cNvSpPr>
          <p:nvPr/>
        </p:nvSpPr>
        <p:spPr bwMode="auto">
          <a:xfrm>
            <a:off x="2124075" y="4221163"/>
            <a:ext cx="0" cy="5032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15374" name="Line 14"/>
          <p:cNvSpPr>
            <a:spLocks noChangeShapeType="1"/>
          </p:cNvSpPr>
          <p:nvPr/>
        </p:nvSpPr>
        <p:spPr bwMode="auto">
          <a:xfrm>
            <a:off x="4284663" y="4292600"/>
            <a:ext cx="503237"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Tree>
    <p:extLst>
      <p:ext uri="{BB962C8B-B14F-4D97-AF65-F5344CB8AC3E}">
        <p14:creationId xmlns:p14="http://schemas.microsoft.com/office/powerpoint/2010/main" val="4204012504"/>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15364"/>
                                        </p:tgtEl>
                                        <p:attrNameLst>
                                          <p:attrName>style.visibility</p:attrName>
                                        </p:attrNameLst>
                                      </p:cBhvr>
                                      <p:to>
                                        <p:strVal val="visible"/>
                                      </p:to>
                                    </p:set>
                                    <p:animEffect transition="in" filter="fade">
                                      <p:cBhvr>
                                        <p:cTn id="7" dur="800" decel="100000"/>
                                        <p:tgtEl>
                                          <p:spTgt spid="15364"/>
                                        </p:tgtEl>
                                      </p:cBhvr>
                                    </p:animEffect>
                                    <p:anim calcmode="lin" valueType="num">
                                      <p:cBhvr>
                                        <p:cTn id="8" dur="800" decel="100000" fill="hold"/>
                                        <p:tgtEl>
                                          <p:spTgt spid="15364"/>
                                        </p:tgtEl>
                                        <p:attrNameLst>
                                          <p:attrName>style.rotation</p:attrName>
                                        </p:attrNameLst>
                                      </p:cBhvr>
                                      <p:tavLst>
                                        <p:tav tm="0">
                                          <p:val>
                                            <p:fltVal val="-90"/>
                                          </p:val>
                                        </p:tav>
                                        <p:tav tm="100000">
                                          <p:val>
                                            <p:fltVal val="0"/>
                                          </p:val>
                                        </p:tav>
                                      </p:tavLst>
                                    </p:anim>
                                    <p:anim calcmode="lin" valueType="num">
                                      <p:cBhvr>
                                        <p:cTn id="9" dur="800" decel="100000" fill="hold"/>
                                        <p:tgtEl>
                                          <p:spTgt spid="15364"/>
                                        </p:tgtEl>
                                        <p:attrNameLst>
                                          <p:attrName>ppt_x</p:attrName>
                                        </p:attrNameLst>
                                      </p:cBhvr>
                                      <p:tavLst>
                                        <p:tav tm="0">
                                          <p:val>
                                            <p:strVal val="#ppt_x+0.4"/>
                                          </p:val>
                                        </p:tav>
                                        <p:tav tm="100000">
                                          <p:val>
                                            <p:strVal val="#ppt_x-0.05"/>
                                          </p:val>
                                        </p:tav>
                                      </p:tavLst>
                                    </p:anim>
                                    <p:anim calcmode="lin" valueType="num">
                                      <p:cBhvr>
                                        <p:cTn id="10" dur="800" decel="100000" fill="hold"/>
                                        <p:tgtEl>
                                          <p:spTgt spid="15364"/>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5364"/>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5364"/>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56" presetClass="entr" presetSubtype="0" fill="hold" grpId="0" nodeType="clickEffect">
                                  <p:stCondLst>
                                    <p:cond delay="0"/>
                                  </p:stCondLst>
                                  <p:iterate type="lt">
                                    <p:tmPct val="10000"/>
                                  </p:iterate>
                                  <p:childTnLst>
                                    <p:set>
                                      <p:cBhvr>
                                        <p:cTn id="16" dur="1" fill="hold">
                                          <p:stCondLst>
                                            <p:cond delay="0"/>
                                          </p:stCondLst>
                                        </p:cTn>
                                        <p:tgtEl>
                                          <p:spTgt spid="15365"/>
                                        </p:tgtEl>
                                        <p:attrNameLst>
                                          <p:attrName>style.visibility</p:attrName>
                                        </p:attrNameLst>
                                      </p:cBhvr>
                                      <p:to>
                                        <p:strVal val="visible"/>
                                      </p:to>
                                    </p:set>
                                    <p:anim by="(-#ppt_w*2)" calcmode="lin" valueType="num">
                                      <p:cBhvr rctx="PPT">
                                        <p:cTn id="17" dur="500" autoRev="1" fill="hold">
                                          <p:stCondLst>
                                            <p:cond delay="0"/>
                                          </p:stCondLst>
                                        </p:cTn>
                                        <p:tgtEl>
                                          <p:spTgt spid="15365"/>
                                        </p:tgtEl>
                                        <p:attrNameLst>
                                          <p:attrName>ppt_w</p:attrName>
                                        </p:attrNameLst>
                                      </p:cBhvr>
                                    </p:anim>
                                    <p:anim by="(#ppt_w*0.50)" calcmode="lin" valueType="num">
                                      <p:cBhvr>
                                        <p:cTn id="18" dur="500" decel="50000" autoRev="1" fill="hold">
                                          <p:stCondLst>
                                            <p:cond delay="0"/>
                                          </p:stCondLst>
                                        </p:cTn>
                                        <p:tgtEl>
                                          <p:spTgt spid="15365"/>
                                        </p:tgtEl>
                                        <p:attrNameLst>
                                          <p:attrName>ppt_x</p:attrName>
                                        </p:attrNameLst>
                                      </p:cBhvr>
                                    </p:anim>
                                    <p:anim from="(-#ppt_h/2)" to="(#ppt_y)" calcmode="lin" valueType="num">
                                      <p:cBhvr>
                                        <p:cTn id="19" dur="1000" fill="hold">
                                          <p:stCondLst>
                                            <p:cond delay="0"/>
                                          </p:stCondLst>
                                        </p:cTn>
                                        <p:tgtEl>
                                          <p:spTgt spid="15365"/>
                                        </p:tgtEl>
                                        <p:attrNameLst>
                                          <p:attrName>ppt_y</p:attrName>
                                        </p:attrNameLst>
                                      </p:cBhvr>
                                    </p:anim>
                                    <p:animRot by="21600000">
                                      <p:cBhvr>
                                        <p:cTn id="20" dur="1000" fill="hold">
                                          <p:stCondLst>
                                            <p:cond delay="0"/>
                                          </p:stCondLst>
                                        </p:cTn>
                                        <p:tgtEl>
                                          <p:spTgt spid="15365"/>
                                        </p:tgtEl>
                                        <p:attrNameLst>
                                          <p:attrName>r</p:attrName>
                                        </p:attrNameLst>
                                      </p:cBhvr>
                                    </p:animRot>
                                  </p:childTnLst>
                                </p:cTn>
                              </p:par>
                            </p:childTnLst>
                          </p:cTn>
                        </p:par>
                      </p:childTnLst>
                    </p:cTn>
                  </p:par>
                  <p:par>
                    <p:cTn id="21" fill="hold" nodeType="clickPar">
                      <p:stCondLst>
                        <p:cond delay="indefinite"/>
                      </p:stCondLst>
                      <p:childTnLst>
                        <p:par>
                          <p:cTn id="22" fill="hold" nodeType="withGroup">
                            <p:stCondLst>
                              <p:cond delay="0"/>
                            </p:stCondLst>
                            <p:childTnLst>
                              <p:par>
                                <p:cTn id="23" presetID="52" presetClass="entr" presetSubtype="0" fill="hold" grpId="0" nodeType="clickEffect">
                                  <p:stCondLst>
                                    <p:cond delay="0"/>
                                  </p:stCondLst>
                                  <p:childTnLst>
                                    <p:set>
                                      <p:cBhvr>
                                        <p:cTn id="24" dur="1" fill="hold">
                                          <p:stCondLst>
                                            <p:cond delay="0"/>
                                          </p:stCondLst>
                                        </p:cTn>
                                        <p:tgtEl>
                                          <p:spTgt spid="15366"/>
                                        </p:tgtEl>
                                        <p:attrNameLst>
                                          <p:attrName>style.visibility</p:attrName>
                                        </p:attrNameLst>
                                      </p:cBhvr>
                                      <p:to>
                                        <p:strVal val="visible"/>
                                      </p:to>
                                    </p:set>
                                    <p:animScale>
                                      <p:cBhvr>
                                        <p:cTn id="25" dur="1000" decel="50000" fill="hold">
                                          <p:stCondLst>
                                            <p:cond delay="0"/>
                                          </p:stCondLst>
                                        </p:cTn>
                                        <p:tgtEl>
                                          <p:spTgt spid="1536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6" dur="1000" decel="50000" fill="hold">
                                          <p:stCondLst>
                                            <p:cond delay="0"/>
                                          </p:stCondLst>
                                        </p:cTn>
                                        <p:tgtEl>
                                          <p:spTgt spid="15366"/>
                                        </p:tgtEl>
                                        <p:attrNameLst>
                                          <p:attrName>ppt_x</p:attrName>
                                          <p:attrName>ppt_y</p:attrName>
                                        </p:attrNameLst>
                                      </p:cBhvr>
                                    </p:animMotion>
                                    <p:animEffect transition="in" filter="fade">
                                      <p:cBhvr>
                                        <p:cTn id="27" dur="1000"/>
                                        <p:tgtEl>
                                          <p:spTgt spid="1536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8" presetClass="entr" presetSubtype="0" accel="50000" fill="hold" grpId="0" nodeType="clickEffect">
                                  <p:stCondLst>
                                    <p:cond delay="0"/>
                                  </p:stCondLst>
                                  <p:childTnLst>
                                    <p:set>
                                      <p:cBhvr>
                                        <p:cTn id="31" dur="1" fill="hold">
                                          <p:stCondLst>
                                            <p:cond delay="0"/>
                                          </p:stCondLst>
                                        </p:cTn>
                                        <p:tgtEl>
                                          <p:spTgt spid="15367"/>
                                        </p:tgtEl>
                                        <p:attrNameLst>
                                          <p:attrName>style.visibility</p:attrName>
                                        </p:attrNameLst>
                                      </p:cBhvr>
                                      <p:to>
                                        <p:strVal val="visible"/>
                                      </p:to>
                                    </p:set>
                                    <p:anim calcmode="lin" valueType="num">
                                      <p:cBhvr>
                                        <p:cTn id="32" dur="1000" fill="hold"/>
                                        <p:tgtEl>
                                          <p:spTgt spid="15367"/>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3" dur="1000" fill="hold"/>
                                        <p:tgtEl>
                                          <p:spTgt spid="15367"/>
                                        </p:tgtEl>
                                        <p:attrNameLst>
                                          <p:attrName>ppt_x</p:attrName>
                                        </p:attrNameLst>
                                      </p:cBhvr>
                                      <p:tavLst>
                                        <p:tav tm="0">
                                          <p:val>
                                            <p:fltVal val="-1"/>
                                          </p:val>
                                        </p:tav>
                                        <p:tav tm="50000">
                                          <p:val>
                                            <p:fltVal val="0.95"/>
                                          </p:val>
                                        </p:tav>
                                        <p:tav tm="100000">
                                          <p:val>
                                            <p:strVal val="#ppt_x"/>
                                          </p:val>
                                        </p:tav>
                                      </p:tavLst>
                                    </p:anim>
                                    <p:anim calcmode="lin" valueType="num">
                                      <p:cBhvr>
                                        <p:cTn id="34" dur="1000" fill="hold"/>
                                        <p:tgtEl>
                                          <p:spTgt spid="15367"/>
                                        </p:tgtEl>
                                        <p:attrNameLst>
                                          <p:attrName>ppt_y</p:attrName>
                                        </p:attrNameLst>
                                      </p:cBhvr>
                                      <p:tavLst>
                                        <p:tav tm="0">
                                          <p:val>
                                            <p:strVal val="#ppt_y"/>
                                          </p:val>
                                        </p:tav>
                                        <p:tav tm="100000">
                                          <p:val>
                                            <p:strVal val="#ppt_y"/>
                                          </p:val>
                                        </p:tav>
                                      </p:tavLst>
                                    </p:anim>
                                    <p:animEffect transition="in" filter="fade">
                                      <p:cBhvr>
                                        <p:cTn id="35" dur="1000"/>
                                        <p:tgtEl>
                                          <p:spTgt spid="1536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7" presetClass="entr" presetSubtype="10" fill="hold" grpId="0" nodeType="clickEffect">
                                  <p:stCondLst>
                                    <p:cond delay="0"/>
                                  </p:stCondLst>
                                  <p:childTnLst>
                                    <p:set>
                                      <p:cBhvr>
                                        <p:cTn id="39" dur="1" fill="hold">
                                          <p:stCondLst>
                                            <p:cond delay="0"/>
                                          </p:stCondLst>
                                        </p:cTn>
                                        <p:tgtEl>
                                          <p:spTgt spid="15372"/>
                                        </p:tgtEl>
                                        <p:attrNameLst>
                                          <p:attrName>style.visibility</p:attrName>
                                        </p:attrNameLst>
                                      </p:cBhvr>
                                      <p:to>
                                        <p:strVal val="visible"/>
                                      </p:to>
                                    </p:set>
                                    <p:anim calcmode="lin" valueType="num">
                                      <p:cBhvr>
                                        <p:cTn id="40" dur="500" fill="hold"/>
                                        <p:tgtEl>
                                          <p:spTgt spid="15372"/>
                                        </p:tgtEl>
                                        <p:attrNameLst>
                                          <p:attrName>ppt_w</p:attrName>
                                        </p:attrNameLst>
                                      </p:cBhvr>
                                      <p:tavLst>
                                        <p:tav tm="0">
                                          <p:val>
                                            <p:fltVal val="0"/>
                                          </p:val>
                                        </p:tav>
                                        <p:tav tm="100000">
                                          <p:val>
                                            <p:strVal val="#ppt_w"/>
                                          </p:val>
                                        </p:tav>
                                      </p:tavLst>
                                    </p:anim>
                                    <p:anim calcmode="lin" valueType="num">
                                      <p:cBhvr>
                                        <p:cTn id="41" dur="500" fill="hold"/>
                                        <p:tgtEl>
                                          <p:spTgt spid="15372"/>
                                        </p:tgtEl>
                                        <p:attrNameLst>
                                          <p:attrName>ppt_h</p:attrName>
                                        </p:attrNameLst>
                                      </p:cBhvr>
                                      <p:tavLst>
                                        <p:tav tm="0">
                                          <p:val>
                                            <p:strVal val="#ppt_h"/>
                                          </p:val>
                                        </p:tav>
                                        <p:tav tm="100000">
                                          <p:val>
                                            <p:strVal val="#ppt_h"/>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26" presetClass="entr" presetSubtype="0" fill="hold" grpId="0" nodeType="clickEffect">
                                  <p:stCondLst>
                                    <p:cond delay="0"/>
                                  </p:stCondLst>
                                  <p:childTnLst>
                                    <p:set>
                                      <p:cBhvr>
                                        <p:cTn id="45" dur="1" fill="hold">
                                          <p:stCondLst>
                                            <p:cond delay="0"/>
                                          </p:stCondLst>
                                        </p:cTn>
                                        <p:tgtEl>
                                          <p:spTgt spid="15368"/>
                                        </p:tgtEl>
                                        <p:attrNameLst>
                                          <p:attrName>style.visibility</p:attrName>
                                        </p:attrNameLst>
                                      </p:cBhvr>
                                      <p:to>
                                        <p:strVal val="visible"/>
                                      </p:to>
                                    </p:set>
                                    <p:animEffect transition="in" filter="wipe(down)">
                                      <p:cBhvr>
                                        <p:cTn id="46" dur="580">
                                          <p:stCondLst>
                                            <p:cond delay="0"/>
                                          </p:stCondLst>
                                        </p:cTn>
                                        <p:tgtEl>
                                          <p:spTgt spid="15368"/>
                                        </p:tgtEl>
                                      </p:cBhvr>
                                    </p:animEffect>
                                    <p:anim calcmode="lin" valueType="num">
                                      <p:cBhvr>
                                        <p:cTn id="47" dur="1822" tmFilter="0,0; 0.14,0.36; 0.43,0.73; 0.71,0.91; 1.0,1.0">
                                          <p:stCondLst>
                                            <p:cond delay="0"/>
                                          </p:stCondLst>
                                        </p:cTn>
                                        <p:tgtEl>
                                          <p:spTgt spid="15368"/>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15368"/>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15368"/>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15368"/>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15368"/>
                                        </p:tgtEl>
                                        <p:attrNameLst>
                                          <p:attrName>ppt_y</p:attrName>
                                        </p:attrNameLst>
                                      </p:cBhvr>
                                      <p:tavLst>
                                        <p:tav tm="0" fmla="#ppt_y-sin(pi*$)/81">
                                          <p:val>
                                            <p:fltVal val="0"/>
                                          </p:val>
                                        </p:tav>
                                        <p:tav tm="100000">
                                          <p:val>
                                            <p:fltVal val="1"/>
                                          </p:val>
                                        </p:tav>
                                      </p:tavLst>
                                    </p:anim>
                                    <p:animScale>
                                      <p:cBhvr>
                                        <p:cTn id="52" dur="26">
                                          <p:stCondLst>
                                            <p:cond delay="650"/>
                                          </p:stCondLst>
                                        </p:cTn>
                                        <p:tgtEl>
                                          <p:spTgt spid="15368"/>
                                        </p:tgtEl>
                                      </p:cBhvr>
                                      <p:to x="100000" y="60000"/>
                                    </p:animScale>
                                    <p:animScale>
                                      <p:cBhvr>
                                        <p:cTn id="53" dur="166" decel="50000">
                                          <p:stCondLst>
                                            <p:cond delay="676"/>
                                          </p:stCondLst>
                                        </p:cTn>
                                        <p:tgtEl>
                                          <p:spTgt spid="15368"/>
                                        </p:tgtEl>
                                      </p:cBhvr>
                                      <p:to x="100000" y="100000"/>
                                    </p:animScale>
                                    <p:animScale>
                                      <p:cBhvr>
                                        <p:cTn id="54" dur="26">
                                          <p:stCondLst>
                                            <p:cond delay="1312"/>
                                          </p:stCondLst>
                                        </p:cTn>
                                        <p:tgtEl>
                                          <p:spTgt spid="15368"/>
                                        </p:tgtEl>
                                      </p:cBhvr>
                                      <p:to x="100000" y="80000"/>
                                    </p:animScale>
                                    <p:animScale>
                                      <p:cBhvr>
                                        <p:cTn id="55" dur="166" decel="50000">
                                          <p:stCondLst>
                                            <p:cond delay="1338"/>
                                          </p:stCondLst>
                                        </p:cTn>
                                        <p:tgtEl>
                                          <p:spTgt spid="15368"/>
                                        </p:tgtEl>
                                      </p:cBhvr>
                                      <p:to x="100000" y="100000"/>
                                    </p:animScale>
                                    <p:animScale>
                                      <p:cBhvr>
                                        <p:cTn id="56" dur="26">
                                          <p:stCondLst>
                                            <p:cond delay="1642"/>
                                          </p:stCondLst>
                                        </p:cTn>
                                        <p:tgtEl>
                                          <p:spTgt spid="15368"/>
                                        </p:tgtEl>
                                      </p:cBhvr>
                                      <p:to x="100000" y="90000"/>
                                    </p:animScale>
                                    <p:animScale>
                                      <p:cBhvr>
                                        <p:cTn id="57" dur="166" decel="50000">
                                          <p:stCondLst>
                                            <p:cond delay="1668"/>
                                          </p:stCondLst>
                                        </p:cTn>
                                        <p:tgtEl>
                                          <p:spTgt spid="15368"/>
                                        </p:tgtEl>
                                      </p:cBhvr>
                                      <p:to x="100000" y="100000"/>
                                    </p:animScale>
                                    <p:animScale>
                                      <p:cBhvr>
                                        <p:cTn id="58" dur="26">
                                          <p:stCondLst>
                                            <p:cond delay="1808"/>
                                          </p:stCondLst>
                                        </p:cTn>
                                        <p:tgtEl>
                                          <p:spTgt spid="15368"/>
                                        </p:tgtEl>
                                      </p:cBhvr>
                                      <p:to x="100000" y="95000"/>
                                    </p:animScale>
                                    <p:animScale>
                                      <p:cBhvr>
                                        <p:cTn id="59" dur="166" decel="50000">
                                          <p:stCondLst>
                                            <p:cond delay="1834"/>
                                          </p:stCondLst>
                                        </p:cTn>
                                        <p:tgtEl>
                                          <p:spTgt spid="15368"/>
                                        </p:tgtEl>
                                      </p:cBhvr>
                                      <p:to x="100000" y="100000"/>
                                    </p:animScale>
                                  </p:childTnLst>
                                </p:cTn>
                              </p:par>
                            </p:childTnLst>
                          </p:cTn>
                        </p:par>
                      </p:childTnLst>
                    </p:cTn>
                  </p:par>
                  <p:par>
                    <p:cTn id="60" fill="hold" nodeType="clickPar">
                      <p:stCondLst>
                        <p:cond delay="indefinite"/>
                      </p:stCondLst>
                      <p:childTnLst>
                        <p:par>
                          <p:cTn id="61" fill="hold" nodeType="withGroup">
                            <p:stCondLst>
                              <p:cond delay="0"/>
                            </p:stCondLst>
                            <p:childTnLst>
                              <p:par>
                                <p:cTn id="62" presetID="48" presetClass="entr" presetSubtype="0" accel="50000" fill="hold" grpId="0" nodeType="clickEffect">
                                  <p:stCondLst>
                                    <p:cond delay="0"/>
                                  </p:stCondLst>
                                  <p:childTnLst>
                                    <p:set>
                                      <p:cBhvr>
                                        <p:cTn id="63" dur="1" fill="hold">
                                          <p:stCondLst>
                                            <p:cond delay="0"/>
                                          </p:stCondLst>
                                        </p:cTn>
                                        <p:tgtEl>
                                          <p:spTgt spid="15373"/>
                                        </p:tgtEl>
                                        <p:attrNameLst>
                                          <p:attrName>style.visibility</p:attrName>
                                        </p:attrNameLst>
                                      </p:cBhvr>
                                      <p:to>
                                        <p:strVal val="visible"/>
                                      </p:to>
                                    </p:set>
                                    <p:anim calcmode="lin" valueType="num">
                                      <p:cBhvr>
                                        <p:cTn id="64" dur="1000" fill="hold"/>
                                        <p:tgtEl>
                                          <p:spTgt spid="1537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65" dur="1000" fill="hold"/>
                                        <p:tgtEl>
                                          <p:spTgt spid="15373"/>
                                        </p:tgtEl>
                                        <p:attrNameLst>
                                          <p:attrName>ppt_x</p:attrName>
                                        </p:attrNameLst>
                                      </p:cBhvr>
                                      <p:tavLst>
                                        <p:tav tm="0">
                                          <p:val>
                                            <p:fltVal val="-1"/>
                                          </p:val>
                                        </p:tav>
                                        <p:tav tm="50000">
                                          <p:val>
                                            <p:fltVal val="0.95"/>
                                          </p:val>
                                        </p:tav>
                                        <p:tav tm="100000">
                                          <p:val>
                                            <p:strVal val="#ppt_x"/>
                                          </p:val>
                                        </p:tav>
                                      </p:tavLst>
                                    </p:anim>
                                    <p:anim calcmode="lin" valueType="num">
                                      <p:cBhvr>
                                        <p:cTn id="66" dur="1000" fill="hold"/>
                                        <p:tgtEl>
                                          <p:spTgt spid="15373"/>
                                        </p:tgtEl>
                                        <p:attrNameLst>
                                          <p:attrName>ppt_y</p:attrName>
                                        </p:attrNameLst>
                                      </p:cBhvr>
                                      <p:tavLst>
                                        <p:tav tm="0">
                                          <p:val>
                                            <p:strVal val="#ppt_y"/>
                                          </p:val>
                                        </p:tav>
                                        <p:tav tm="100000">
                                          <p:val>
                                            <p:strVal val="#ppt_y"/>
                                          </p:val>
                                        </p:tav>
                                      </p:tavLst>
                                    </p:anim>
                                    <p:animEffect transition="in" filter="fade">
                                      <p:cBhvr>
                                        <p:cTn id="67" dur="1000"/>
                                        <p:tgtEl>
                                          <p:spTgt spid="15373"/>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25" presetClass="entr" presetSubtype="0" fill="hold" grpId="0" nodeType="clickEffect">
                                  <p:stCondLst>
                                    <p:cond delay="0"/>
                                  </p:stCondLst>
                                  <p:childTnLst>
                                    <p:set>
                                      <p:cBhvr>
                                        <p:cTn id="71" dur="1" fill="hold">
                                          <p:stCondLst>
                                            <p:cond delay="0"/>
                                          </p:stCondLst>
                                        </p:cTn>
                                        <p:tgtEl>
                                          <p:spTgt spid="15369"/>
                                        </p:tgtEl>
                                        <p:attrNameLst>
                                          <p:attrName>style.visibility</p:attrName>
                                        </p:attrNameLst>
                                      </p:cBhvr>
                                      <p:to>
                                        <p:strVal val="visible"/>
                                      </p:to>
                                    </p:set>
                                    <p:anim calcmode="lin" valueType="num">
                                      <p:cBhvr>
                                        <p:cTn id="72" dur="500" decel="50000" fill="hold">
                                          <p:stCondLst>
                                            <p:cond delay="0"/>
                                          </p:stCondLst>
                                        </p:cTn>
                                        <p:tgtEl>
                                          <p:spTgt spid="15369"/>
                                        </p:tgtEl>
                                        <p:attrNameLst>
                                          <p:attrName>style.rotation</p:attrName>
                                        </p:attrNameLst>
                                      </p:cBhvr>
                                      <p:tavLst>
                                        <p:tav tm="0">
                                          <p:val>
                                            <p:fltVal val="-90"/>
                                          </p:val>
                                        </p:tav>
                                        <p:tav tm="100000">
                                          <p:val>
                                            <p:fltVal val="0"/>
                                          </p:val>
                                        </p:tav>
                                      </p:tavLst>
                                    </p:anim>
                                    <p:anim calcmode="lin" valueType="num">
                                      <p:cBhvr>
                                        <p:cTn id="73" dur="500" decel="50000" fill="hold">
                                          <p:stCondLst>
                                            <p:cond delay="0"/>
                                          </p:stCondLst>
                                        </p:cTn>
                                        <p:tgtEl>
                                          <p:spTgt spid="15369"/>
                                        </p:tgtEl>
                                        <p:attrNameLst>
                                          <p:attrName>ppt_w</p:attrName>
                                        </p:attrNameLst>
                                      </p:cBhvr>
                                      <p:tavLst>
                                        <p:tav tm="0">
                                          <p:val>
                                            <p:strVal val="#ppt_w"/>
                                          </p:val>
                                        </p:tav>
                                        <p:tav tm="100000">
                                          <p:val>
                                            <p:strVal val="#ppt_w*.05"/>
                                          </p:val>
                                        </p:tav>
                                      </p:tavLst>
                                    </p:anim>
                                    <p:anim calcmode="lin" valueType="num">
                                      <p:cBhvr>
                                        <p:cTn id="74" dur="500" accel="50000" fill="hold">
                                          <p:stCondLst>
                                            <p:cond delay="500"/>
                                          </p:stCondLst>
                                        </p:cTn>
                                        <p:tgtEl>
                                          <p:spTgt spid="15369"/>
                                        </p:tgtEl>
                                        <p:attrNameLst>
                                          <p:attrName>ppt_w</p:attrName>
                                        </p:attrNameLst>
                                      </p:cBhvr>
                                      <p:tavLst>
                                        <p:tav tm="0">
                                          <p:val>
                                            <p:strVal val="#ppt_w*.05"/>
                                          </p:val>
                                        </p:tav>
                                        <p:tav tm="100000">
                                          <p:val>
                                            <p:strVal val="#ppt_w"/>
                                          </p:val>
                                        </p:tav>
                                      </p:tavLst>
                                    </p:anim>
                                    <p:anim calcmode="lin" valueType="num">
                                      <p:cBhvr>
                                        <p:cTn id="75" dur="1000" fill="hold"/>
                                        <p:tgtEl>
                                          <p:spTgt spid="15369"/>
                                        </p:tgtEl>
                                        <p:attrNameLst>
                                          <p:attrName>ppt_h</p:attrName>
                                        </p:attrNameLst>
                                      </p:cBhvr>
                                      <p:tavLst>
                                        <p:tav tm="0">
                                          <p:val>
                                            <p:strVal val="#ppt_h"/>
                                          </p:val>
                                        </p:tav>
                                        <p:tav tm="100000">
                                          <p:val>
                                            <p:strVal val="#ppt_h"/>
                                          </p:val>
                                        </p:tav>
                                      </p:tavLst>
                                    </p:anim>
                                    <p:anim calcmode="lin" valueType="num">
                                      <p:cBhvr>
                                        <p:cTn id="76" dur="500" decel="50000" fill="hold">
                                          <p:stCondLst>
                                            <p:cond delay="0"/>
                                          </p:stCondLst>
                                        </p:cTn>
                                        <p:tgtEl>
                                          <p:spTgt spid="15369"/>
                                        </p:tgtEl>
                                        <p:attrNameLst>
                                          <p:attrName>ppt_x</p:attrName>
                                        </p:attrNameLst>
                                      </p:cBhvr>
                                      <p:tavLst>
                                        <p:tav tm="0">
                                          <p:val>
                                            <p:strVal val="#ppt_x+.4"/>
                                          </p:val>
                                        </p:tav>
                                        <p:tav tm="100000">
                                          <p:val>
                                            <p:strVal val="#ppt_x"/>
                                          </p:val>
                                        </p:tav>
                                      </p:tavLst>
                                    </p:anim>
                                    <p:anim calcmode="lin" valueType="num">
                                      <p:cBhvr>
                                        <p:cTn id="77" dur="500" decel="50000" fill="hold">
                                          <p:stCondLst>
                                            <p:cond delay="0"/>
                                          </p:stCondLst>
                                        </p:cTn>
                                        <p:tgtEl>
                                          <p:spTgt spid="15369"/>
                                        </p:tgtEl>
                                        <p:attrNameLst>
                                          <p:attrName>ppt_y</p:attrName>
                                        </p:attrNameLst>
                                      </p:cBhvr>
                                      <p:tavLst>
                                        <p:tav tm="0">
                                          <p:val>
                                            <p:strVal val="#ppt_y-.2"/>
                                          </p:val>
                                        </p:tav>
                                        <p:tav tm="100000">
                                          <p:val>
                                            <p:strVal val="#ppt_y+.1"/>
                                          </p:val>
                                        </p:tav>
                                      </p:tavLst>
                                    </p:anim>
                                    <p:anim calcmode="lin" valueType="num">
                                      <p:cBhvr>
                                        <p:cTn id="78" dur="500" accel="50000" fill="hold">
                                          <p:stCondLst>
                                            <p:cond delay="500"/>
                                          </p:stCondLst>
                                        </p:cTn>
                                        <p:tgtEl>
                                          <p:spTgt spid="15369"/>
                                        </p:tgtEl>
                                        <p:attrNameLst>
                                          <p:attrName>ppt_y</p:attrName>
                                        </p:attrNameLst>
                                      </p:cBhvr>
                                      <p:tavLst>
                                        <p:tav tm="0">
                                          <p:val>
                                            <p:strVal val="#ppt_y+.1"/>
                                          </p:val>
                                        </p:tav>
                                        <p:tav tm="100000">
                                          <p:val>
                                            <p:strVal val="#ppt_y"/>
                                          </p:val>
                                        </p:tav>
                                      </p:tavLst>
                                    </p:anim>
                                    <p:animEffect transition="in" filter="fade">
                                      <p:cBhvr>
                                        <p:cTn id="79" dur="1000" decel="50000">
                                          <p:stCondLst>
                                            <p:cond delay="0"/>
                                          </p:stCondLst>
                                        </p:cTn>
                                        <p:tgtEl>
                                          <p:spTgt spid="15369"/>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50" presetClass="entr" presetSubtype="0" decel="100000" fill="hold" grpId="0" nodeType="clickEffect">
                                  <p:stCondLst>
                                    <p:cond delay="0"/>
                                  </p:stCondLst>
                                  <p:childTnLst>
                                    <p:set>
                                      <p:cBhvr>
                                        <p:cTn id="83" dur="1" fill="hold">
                                          <p:stCondLst>
                                            <p:cond delay="0"/>
                                          </p:stCondLst>
                                        </p:cTn>
                                        <p:tgtEl>
                                          <p:spTgt spid="15374"/>
                                        </p:tgtEl>
                                        <p:attrNameLst>
                                          <p:attrName>style.visibility</p:attrName>
                                        </p:attrNameLst>
                                      </p:cBhvr>
                                      <p:to>
                                        <p:strVal val="visible"/>
                                      </p:to>
                                    </p:set>
                                    <p:anim calcmode="lin" valueType="num">
                                      <p:cBhvr>
                                        <p:cTn id="84" dur="1000" fill="hold"/>
                                        <p:tgtEl>
                                          <p:spTgt spid="15374"/>
                                        </p:tgtEl>
                                        <p:attrNameLst>
                                          <p:attrName>ppt_w</p:attrName>
                                        </p:attrNameLst>
                                      </p:cBhvr>
                                      <p:tavLst>
                                        <p:tav tm="0">
                                          <p:val>
                                            <p:strVal val="#ppt_w+.3"/>
                                          </p:val>
                                        </p:tav>
                                        <p:tav tm="100000">
                                          <p:val>
                                            <p:strVal val="#ppt_w"/>
                                          </p:val>
                                        </p:tav>
                                      </p:tavLst>
                                    </p:anim>
                                    <p:anim calcmode="lin" valueType="num">
                                      <p:cBhvr>
                                        <p:cTn id="85" dur="1000" fill="hold"/>
                                        <p:tgtEl>
                                          <p:spTgt spid="15374"/>
                                        </p:tgtEl>
                                        <p:attrNameLst>
                                          <p:attrName>ppt_h</p:attrName>
                                        </p:attrNameLst>
                                      </p:cBhvr>
                                      <p:tavLst>
                                        <p:tav tm="0">
                                          <p:val>
                                            <p:strVal val="#ppt_h"/>
                                          </p:val>
                                        </p:tav>
                                        <p:tav tm="100000">
                                          <p:val>
                                            <p:strVal val="#ppt_h"/>
                                          </p:val>
                                        </p:tav>
                                      </p:tavLst>
                                    </p:anim>
                                    <p:animEffect transition="in" filter="fade">
                                      <p:cBhvr>
                                        <p:cTn id="86" dur="1000"/>
                                        <p:tgtEl>
                                          <p:spTgt spid="15374"/>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38" presetClass="entr" presetSubtype="0" accel="50000" fill="hold" grpId="0" nodeType="clickEffect">
                                  <p:stCondLst>
                                    <p:cond delay="0"/>
                                  </p:stCondLst>
                                  <p:iterate type="lt">
                                    <p:tmPct val="50000"/>
                                  </p:iterate>
                                  <p:childTnLst>
                                    <p:set>
                                      <p:cBhvr>
                                        <p:cTn id="90" dur="1" fill="hold">
                                          <p:stCondLst>
                                            <p:cond delay="0"/>
                                          </p:stCondLst>
                                        </p:cTn>
                                        <p:tgtEl>
                                          <p:spTgt spid="15370"/>
                                        </p:tgtEl>
                                        <p:attrNameLst>
                                          <p:attrName>style.visibility</p:attrName>
                                        </p:attrNameLst>
                                      </p:cBhvr>
                                      <p:to>
                                        <p:strVal val="visible"/>
                                      </p:to>
                                    </p:set>
                                    <p:set>
                                      <p:cBhvr>
                                        <p:cTn id="91" dur="455" fill="hold">
                                          <p:stCondLst>
                                            <p:cond delay="0"/>
                                          </p:stCondLst>
                                        </p:cTn>
                                        <p:tgtEl>
                                          <p:spTgt spid="15370"/>
                                        </p:tgtEl>
                                        <p:attrNameLst>
                                          <p:attrName>style.rotation</p:attrName>
                                        </p:attrNameLst>
                                      </p:cBhvr>
                                      <p:to>
                                        <p:strVal val="-45.0"/>
                                      </p:to>
                                    </p:set>
                                    <p:anim calcmode="lin" valueType="num">
                                      <p:cBhvr>
                                        <p:cTn id="92" dur="455" fill="hold">
                                          <p:stCondLst>
                                            <p:cond delay="455"/>
                                          </p:stCondLst>
                                        </p:cTn>
                                        <p:tgtEl>
                                          <p:spTgt spid="15370"/>
                                        </p:tgtEl>
                                        <p:attrNameLst>
                                          <p:attrName>style.rotation</p:attrName>
                                        </p:attrNameLst>
                                      </p:cBhvr>
                                      <p:tavLst>
                                        <p:tav tm="0">
                                          <p:val>
                                            <p:fltVal val="-45"/>
                                          </p:val>
                                        </p:tav>
                                        <p:tav tm="69900">
                                          <p:val>
                                            <p:fltVal val="45"/>
                                          </p:val>
                                        </p:tav>
                                        <p:tav tm="100000">
                                          <p:val>
                                            <p:fltVal val="0"/>
                                          </p:val>
                                        </p:tav>
                                      </p:tavLst>
                                    </p:anim>
                                    <p:anim calcmode="lin" valueType="num">
                                      <p:cBhvr>
                                        <p:cTn id="93" dur="455" fill="hold">
                                          <p:stCondLst>
                                            <p:cond delay="0"/>
                                          </p:stCondLst>
                                        </p:cTn>
                                        <p:tgtEl>
                                          <p:spTgt spid="15370"/>
                                        </p:tgtEl>
                                        <p:attrNameLst>
                                          <p:attrName>ppt_y</p:attrName>
                                        </p:attrNameLst>
                                      </p:cBhvr>
                                      <p:tavLst>
                                        <p:tav tm="0">
                                          <p:val>
                                            <p:strVal val="#ppt_y-1"/>
                                          </p:val>
                                        </p:tav>
                                        <p:tav tm="100000">
                                          <p:val>
                                            <p:strVal val="#ppt_y-(0.354*#ppt_w-0.172*#ppt_h)"/>
                                          </p:val>
                                        </p:tav>
                                      </p:tavLst>
                                    </p:anim>
                                    <p:anim calcmode="lin" valueType="num">
                                      <p:cBhvr>
                                        <p:cTn id="94" dur="156" decel="50000" autoRev="1" fill="hold">
                                          <p:stCondLst>
                                            <p:cond delay="455"/>
                                          </p:stCondLst>
                                        </p:cTn>
                                        <p:tgtEl>
                                          <p:spTgt spid="15370"/>
                                        </p:tgtEl>
                                        <p:attrNameLst>
                                          <p:attrName>ppt_y</p:attrName>
                                        </p:attrNameLst>
                                      </p:cBhvr>
                                      <p:tavLst>
                                        <p:tav tm="0">
                                          <p:val>
                                            <p:strVal val="#ppt_y-(0.354*#ppt_w-0.172*#ppt_h)"/>
                                          </p:val>
                                        </p:tav>
                                        <p:tav tm="100000">
                                          <p:val>
                                            <p:strVal val="#ppt_y-(0.354*#ppt_w-0.172*#ppt_h)-#ppt_h/2"/>
                                          </p:val>
                                        </p:tav>
                                      </p:tavLst>
                                    </p:anim>
                                    <p:anim calcmode="lin" valueType="num">
                                      <p:cBhvr>
                                        <p:cTn id="95" dur="136" fill="hold">
                                          <p:stCondLst>
                                            <p:cond delay="864"/>
                                          </p:stCondLst>
                                        </p:cTn>
                                        <p:tgtEl>
                                          <p:spTgt spid="15370"/>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animBg="1"/>
      <p:bldP spid="15365" grpId="0" animBg="1"/>
      <p:bldP spid="15366" grpId="0" animBg="1"/>
      <p:bldP spid="15367" grpId="0" animBg="1"/>
      <p:bldP spid="15368" grpId="0" animBg="1"/>
      <p:bldP spid="15369" grpId="0" animBg="1"/>
      <p:bldP spid="15370" grpId="0" animBg="1"/>
      <p:bldP spid="15372" grpId="0" animBg="1"/>
      <p:bldP spid="15373" grpId="0" animBg="1"/>
      <p:bldP spid="1537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684213" y="2420938"/>
            <a:ext cx="7696200" cy="1960562"/>
          </a:xfrm>
        </p:spPr>
        <p:txBody>
          <a:bodyPr/>
          <a:lstStyle/>
          <a:p>
            <a:r>
              <a:rPr lang="it-IT" altLang="it-IT" sz="4400"/>
              <a:t>Firma del contratto</a:t>
            </a:r>
          </a:p>
          <a:p>
            <a:r>
              <a:rPr lang="it-IT" altLang="it-IT" sz="4400"/>
              <a:t>Pubblicazione nella G.U.</a:t>
            </a:r>
          </a:p>
        </p:txBody>
      </p:sp>
    </p:spTree>
    <p:extLst>
      <p:ext uri="{BB962C8B-B14F-4D97-AF65-F5344CB8AC3E}">
        <p14:creationId xmlns:p14="http://schemas.microsoft.com/office/powerpoint/2010/main" val="38302877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85800" y="152400"/>
            <a:ext cx="6870700" cy="1044575"/>
          </a:xfrm>
        </p:spPr>
        <p:txBody>
          <a:bodyPr/>
          <a:lstStyle/>
          <a:p>
            <a:r>
              <a:rPr lang="it-IT" altLang="it-IT"/>
              <a:t>Efficacia del Contratto</a:t>
            </a:r>
          </a:p>
        </p:txBody>
      </p:sp>
      <p:sp>
        <p:nvSpPr>
          <p:cNvPr id="22531" name="Rectangle 3"/>
          <p:cNvSpPr>
            <a:spLocks noGrp="1" noChangeArrowheads="1"/>
          </p:cNvSpPr>
          <p:nvPr>
            <p:ph type="body" idx="1"/>
          </p:nvPr>
        </p:nvSpPr>
        <p:spPr>
          <a:xfrm>
            <a:off x="685800" y="1341438"/>
            <a:ext cx="7696200" cy="4464050"/>
          </a:xfrm>
        </p:spPr>
        <p:txBody>
          <a:bodyPr/>
          <a:lstStyle/>
          <a:p>
            <a:pPr>
              <a:lnSpc>
                <a:spcPct val="90000"/>
              </a:lnSpc>
            </a:pPr>
            <a:r>
              <a:rPr lang="it-IT" altLang="it-IT"/>
              <a:t>L’efficacia generale del contratto è data da</a:t>
            </a:r>
          </a:p>
          <a:p>
            <a:pPr lvl="1">
              <a:lnSpc>
                <a:spcPct val="90000"/>
              </a:lnSpc>
            </a:pPr>
            <a:r>
              <a:rPr lang="it-IT" altLang="it-IT"/>
              <a:t>L’Aran è legale rappresentante e “le p.a. adempiono agli obblighi assunti con i contratti collettivi nazionali o integrativi…</a:t>
            </a:r>
          </a:p>
          <a:p>
            <a:pPr lvl="1">
              <a:lnSpc>
                <a:spcPct val="90000"/>
              </a:lnSpc>
            </a:pPr>
            <a:r>
              <a:rPr lang="it-IT" altLang="it-IT"/>
              <a:t>La p.a. ha l’obbligo di garantire trattamenti non inferiori a quelli previsti dai rispetti contratti collettivi (art.45 d.lgs. 165/2001)</a:t>
            </a:r>
          </a:p>
        </p:txBody>
      </p:sp>
    </p:spTree>
    <p:extLst>
      <p:ext uri="{BB962C8B-B14F-4D97-AF65-F5344CB8AC3E}">
        <p14:creationId xmlns:p14="http://schemas.microsoft.com/office/powerpoint/2010/main" val="1747259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95288" y="152400"/>
            <a:ext cx="7777162" cy="1600200"/>
          </a:xfrm>
        </p:spPr>
        <p:txBody>
          <a:bodyPr/>
          <a:lstStyle/>
          <a:p>
            <a:r>
              <a:rPr lang="it-IT" altLang="it-IT" sz="4000"/>
              <a:t>Corte Cost. 16 ottobre 1997, n.309</a:t>
            </a:r>
          </a:p>
        </p:txBody>
      </p:sp>
      <p:sp>
        <p:nvSpPr>
          <p:cNvPr id="23555" name="Rectangle 3"/>
          <p:cNvSpPr>
            <a:spLocks noGrp="1" noChangeArrowheads="1"/>
          </p:cNvSpPr>
          <p:nvPr>
            <p:ph type="body" idx="1"/>
          </p:nvPr>
        </p:nvSpPr>
        <p:spPr>
          <a:xfrm>
            <a:off x="611188" y="2276475"/>
            <a:ext cx="7696200" cy="2679700"/>
          </a:xfrm>
        </p:spPr>
        <p:txBody>
          <a:bodyPr/>
          <a:lstStyle/>
          <a:p>
            <a:r>
              <a:rPr lang="it-IT" altLang="it-IT"/>
              <a:t>La p.a. è vincolata al rispetto del contratto per dato normativo</a:t>
            </a:r>
          </a:p>
          <a:p>
            <a:r>
              <a:rPr lang="it-IT" altLang="it-IT"/>
              <a:t>Il pubblico dipendente per accettazione con il contratto individuale</a:t>
            </a:r>
          </a:p>
        </p:txBody>
      </p:sp>
    </p:spTree>
    <p:extLst>
      <p:ext uri="{BB962C8B-B14F-4D97-AF65-F5344CB8AC3E}">
        <p14:creationId xmlns:p14="http://schemas.microsoft.com/office/powerpoint/2010/main" val="23624068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p:cTn id="7" dur="500" fill="hold"/>
                                        <p:tgtEl>
                                          <p:spTgt spid="23555">
                                            <p:txEl>
                                              <p:pRg st="0" end="0"/>
                                            </p:txEl>
                                          </p:spTgt>
                                        </p:tgtEl>
                                        <p:attrNameLst>
                                          <p:attrName>ppt_w</p:attrName>
                                        </p:attrNameLst>
                                      </p:cBhvr>
                                      <p:tavLst>
                                        <p:tav tm="0">
                                          <p:val>
                                            <p:strVal val="#ppt_w*2.5"/>
                                          </p:val>
                                        </p:tav>
                                        <p:tav tm="100000">
                                          <p:val>
                                            <p:strVal val="#ppt_w"/>
                                          </p:val>
                                        </p:tav>
                                      </p:tavLst>
                                    </p:anim>
                                    <p:anim calcmode="lin" valueType="num">
                                      <p:cBhvr>
                                        <p:cTn id="8" dur="500" fill="hold"/>
                                        <p:tgtEl>
                                          <p:spTgt spid="23555">
                                            <p:txEl>
                                              <p:pRg st="0" end="0"/>
                                            </p:txEl>
                                          </p:spTgt>
                                        </p:tgtEl>
                                        <p:attrNameLst>
                                          <p:attrName>ppt_h</p:attrName>
                                        </p:attrNameLst>
                                      </p:cBhvr>
                                      <p:tavLst>
                                        <p:tav tm="0">
                                          <p:val>
                                            <p:strVal val="#ppt_h*0.01"/>
                                          </p:val>
                                        </p:tav>
                                        <p:tav tm="100000">
                                          <p:val>
                                            <p:strVal val="#ppt_h"/>
                                          </p:val>
                                        </p:tav>
                                      </p:tavLst>
                                    </p:anim>
                                    <p:anim calcmode="lin" valueType="num">
                                      <p:cBhvr>
                                        <p:cTn id="9" dur="5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p:cTn id="10" dur="500" fill="hold"/>
                                        <p:tgtEl>
                                          <p:spTgt spid="23555">
                                            <p:txEl>
                                              <p:pRg st="0" end="0"/>
                                            </p:txEl>
                                          </p:spTgt>
                                        </p:tgtEl>
                                        <p:attrNameLst>
                                          <p:attrName>ppt_y</p:attrName>
                                        </p:attrNameLst>
                                      </p:cBhvr>
                                      <p:tavLst>
                                        <p:tav tm="0">
                                          <p:val>
                                            <p:strVal val="#ppt_h+1"/>
                                          </p:val>
                                        </p:tav>
                                        <p:tav tm="100000">
                                          <p:val>
                                            <p:strVal val="#ppt_y"/>
                                          </p:val>
                                        </p:tav>
                                      </p:tavLst>
                                    </p:anim>
                                    <p:animEffect transition="in" filter="fade">
                                      <p:cBhvr>
                                        <p:cTn id="11" dur="500"/>
                                        <p:tgtEl>
                                          <p:spTgt spid="23555">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8" presetClass="entr" presetSubtype="0" accel="100000" fill="hold" grpId="0" nodeType="clickEffect">
                                  <p:stCondLst>
                                    <p:cond delay="0"/>
                                  </p:stCondLst>
                                  <p:childTnLst>
                                    <p:set>
                                      <p:cBhvr>
                                        <p:cTn id="15" dur="1" fill="hold">
                                          <p:stCondLst>
                                            <p:cond delay="0"/>
                                          </p:stCondLst>
                                        </p:cTn>
                                        <p:tgtEl>
                                          <p:spTgt spid="23555">
                                            <p:txEl>
                                              <p:pRg st="1" end="1"/>
                                            </p:txEl>
                                          </p:spTgt>
                                        </p:tgtEl>
                                        <p:attrNameLst>
                                          <p:attrName>style.visibility</p:attrName>
                                        </p:attrNameLst>
                                      </p:cBhvr>
                                      <p:to>
                                        <p:strVal val="visible"/>
                                      </p:to>
                                    </p:set>
                                    <p:anim calcmode="lin" valueType="num">
                                      <p:cBhvr>
                                        <p:cTn id="16" dur="500" fill="hold"/>
                                        <p:tgtEl>
                                          <p:spTgt spid="23555">
                                            <p:txEl>
                                              <p:pRg st="1" end="1"/>
                                            </p:txEl>
                                          </p:spTgt>
                                        </p:tgtEl>
                                        <p:attrNameLst>
                                          <p:attrName>ppt_w</p:attrName>
                                        </p:attrNameLst>
                                      </p:cBhvr>
                                      <p:tavLst>
                                        <p:tav tm="0">
                                          <p:val>
                                            <p:strVal val="#ppt_w*2.5"/>
                                          </p:val>
                                        </p:tav>
                                        <p:tav tm="100000">
                                          <p:val>
                                            <p:strVal val="#ppt_w"/>
                                          </p:val>
                                        </p:tav>
                                      </p:tavLst>
                                    </p:anim>
                                    <p:anim calcmode="lin" valueType="num">
                                      <p:cBhvr>
                                        <p:cTn id="17" dur="500" fill="hold"/>
                                        <p:tgtEl>
                                          <p:spTgt spid="23555">
                                            <p:txEl>
                                              <p:pRg st="1" end="1"/>
                                            </p:txEl>
                                          </p:spTgt>
                                        </p:tgtEl>
                                        <p:attrNameLst>
                                          <p:attrName>ppt_h</p:attrName>
                                        </p:attrNameLst>
                                      </p:cBhvr>
                                      <p:tavLst>
                                        <p:tav tm="0">
                                          <p:val>
                                            <p:strVal val="#ppt_h*0.01"/>
                                          </p:val>
                                        </p:tav>
                                        <p:tav tm="100000">
                                          <p:val>
                                            <p:strVal val="#ppt_h"/>
                                          </p:val>
                                        </p:tav>
                                      </p:tavLst>
                                    </p:anim>
                                    <p:anim calcmode="lin" valueType="num">
                                      <p:cBhvr>
                                        <p:cTn id="18" dur="500" fill="hold"/>
                                        <p:tgtEl>
                                          <p:spTgt spid="23555">
                                            <p:txEl>
                                              <p:pRg st="1" end="1"/>
                                            </p:txEl>
                                          </p:spTgt>
                                        </p:tgtEl>
                                        <p:attrNameLst>
                                          <p:attrName>ppt_x</p:attrName>
                                        </p:attrNameLst>
                                      </p:cBhvr>
                                      <p:tavLst>
                                        <p:tav tm="0">
                                          <p:val>
                                            <p:strVal val="#ppt_x"/>
                                          </p:val>
                                        </p:tav>
                                        <p:tav tm="100000">
                                          <p:val>
                                            <p:strVal val="#ppt_x"/>
                                          </p:val>
                                        </p:tav>
                                      </p:tavLst>
                                    </p:anim>
                                    <p:anim calcmode="lin" valueType="num">
                                      <p:cBhvr>
                                        <p:cTn id="19" dur="500" fill="hold"/>
                                        <p:tgtEl>
                                          <p:spTgt spid="23555">
                                            <p:txEl>
                                              <p:pRg st="1" end="1"/>
                                            </p:txEl>
                                          </p:spTgt>
                                        </p:tgtEl>
                                        <p:attrNameLst>
                                          <p:attrName>ppt_y</p:attrName>
                                        </p:attrNameLst>
                                      </p:cBhvr>
                                      <p:tavLst>
                                        <p:tav tm="0">
                                          <p:val>
                                            <p:strVal val="#ppt_h+1"/>
                                          </p:val>
                                        </p:tav>
                                        <p:tav tm="100000">
                                          <p:val>
                                            <p:strVal val="#ppt_y"/>
                                          </p:val>
                                        </p:tav>
                                      </p:tavLst>
                                    </p:anim>
                                    <p:animEffect transition="in" filter="fade">
                                      <p:cBhvr>
                                        <p:cTn id="20" dur="500"/>
                                        <p:tgtEl>
                                          <p:spTgt spid="2355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99592" y="620688"/>
            <a:ext cx="7772400" cy="914400"/>
          </a:xfrm>
        </p:spPr>
        <p:txBody>
          <a:bodyPr>
            <a:normAutofit fontScale="90000"/>
          </a:bodyPr>
          <a:lstStyle/>
          <a:p>
            <a:r>
              <a:rPr lang="it-IT" sz="3600" dirty="0" smtClean="0"/>
              <a:t>La disciplina nella </a:t>
            </a:r>
            <a:br>
              <a:rPr lang="it-IT" sz="3600" dirty="0" smtClean="0"/>
            </a:br>
            <a:r>
              <a:rPr lang="it-IT" sz="3600" dirty="0" smtClean="0"/>
              <a:t>pubblica amministrazione delle RSU</a:t>
            </a:r>
            <a:endParaRPr lang="it-IT" dirty="0"/>
          </a:p>
        </p:txBody>
      </p:sp>
      <p:sp>
        <p:nvSpPr>
          <p:cNvPr id="3" name="Segnaposto contenuto 2"/>
          <p:cNvSpPr>
            <a:spLocks noGrp="1"/>
          </p:cNvSpPr>
          <p:nvPr>
            <p:ph idx="1"/>
          </p:nvPr>
        </p:nvSpPr>
        <p:spPr>
          <a:xfrm>
            <a:off x="914400" y="2287616"/>
            <a:ext cx="7772400" cy="3373632"/>
          </a:xfrm>
        </p:spPr>
        <p:txBody>
          <a:bodyPr>
            <a:normAutofit lnSpcReduction="10000"/>
          </a:bodyPr>
          <a:lstStyle/>
          <a:p>
            <a:pPr algn="just"/>
            <a:r>
              <a:rPr lang="it-IT" dirty="0" smtClean="0"/>
              <a:t>Accordo collettivo quadro 7 agosto 1998 che dà attuazione all’art</a:t>
            </a:r>
            <a:r>
              <a:rPr lang="it-IT" dirty="0"/>
              <a:t>. 47 del decreto legislativo 3 febbraio 1993 n.29 </a:t>
            </a:r>
            <a:r>
              <a:rPr lang="it-IT" dirty="0" smtClean="0"/>
              <a:t>- recante </a:t>
            </a:r>
            <a:r>
              <a:rPr lang="it-IT" dirty="0"/>
              <a:t>norme sulla elezione ed il funzionamento degli organismi di rappresentanza sindacale unitaria del personale.</a:t>
            </a:r>
            <a:r>
              <a:rPr lang="it-IT" dirty="0" smtClean="0"/>
              <a:t> </a:t>
            </a:r>
          </a:p>
          <a:p>
            <a:pPr algn="just"/>
            <a:r>
              <a:rPr lang="it-IT" dirty="0" smtClean="0"/>
              <a:t>Ora, art.42 </a:t>
            </a:r>
            <a:r>
              <a:rPr lang="it-IT" dirty="0" err="1" smtClean="0"/>
              <a:t>d.lgs</a:t>
            </a:r>
            <a:r>
              <a:rPr lang="it-IT" dirty="0" smtClean="0"/>
              <a:t> 165/2001</a:t>
            </a:r>
            <a:endParaRPr lang="it-IT"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a:buNone/>
            </a:pPr>
            <a:r>
              <a:rPr lang="it-IT" dirty="0"/>
              <a:t>1. Alla costituzione delle RSU si procede mediante elezione a suffragio universale ed a voto segreto con il </a:t>
            </a:r>
            <a:r>
              <a:rPr lang="it-IT" dirty="0" smtClean="0"/>
              <a:t>metodo proporzionale </a:t>
            </a:r>
            <a:r>
              <a:rPr lang="it-IT" dirty="0"/>
              <a:t>tra liste concorrenti.</a:t>
            </a:r>
          </a:p>
          <a:p>
            <a:pPr>
              <a:buNone/>
            </a:pPr>
            <a:r>
              <a:rPr lang="it-IT" dirty="0"/>
              <a:t>2. Nella composizione delle liste si perseguirà una adeguata rappresentanza di genere nonché una puntuale </a:t>
            </a:r>
            <a:r>
              <a:rPr lang="it-IT" dirty="0" smtClean="0"/>
              <a:t>applicazione delle </a:t>
            </a:r>
            <a:r>
              <a:rPr lang="it-IT" dirty="0"/>
              <a:t>norme antidiscriminatorie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34082"/>
          </a:xfrm>
        </p:spPr>
        <p:txBody>
          <a:bodyPr>
            <a:normAutofit fontScale="90000"/>
          </a:bodyPr>
          <a:lstStyle/>
          <a:p>
            <a:r>
              <a:rPr lang="it-IT" dirty="0" smtClean="0"/>
              <a:t>Compiti e funzioni</a:t>
            </a:r>
            <a:endParaRPr lang="it-IT" dirty="0"/>
          </a:p>
        </p:txBody>
      </p:sp>
      <p:sp>
        <p:nvSpPr>
          <p:cNvPr id="3" name="Segnaposto contenuto 2"/>
          <p:cNvSpPr>
            <a:spLocks noGrp="1"/>
          </p:cNvSpPr>
          <p:nvPr>
            <p:ph idx="1"/>
          </p:nvPr>
        </p:nvSpPr>
        <p:spPr>
          <a:xfrm>
            <a:off x="457200" y="1052736"/>
            <a:ext cx="8229600" cy="5616624"/>
          </a:xfrm>
        </p:spPr>
        <p:txBody>
          <a:bodyPr>
            <a:noAutofit/>
          </a:bodyPr>
          <a:lstStyle/>
          <a:p>
            <a:pPr>
              <a:buNone/>
            </a:pPr>
            <a:r>
              <a:rPr lang="it-IT" sz="2800" dirty="0"/>
              <a:t>Le RSU subentrano alle RSA o alle analoghe strutture sindacali esistenti comunque denominate ed ai loro </a:t>
            </a:r>
            <a:r>
              <a:rPr lang="it-IT" sz="2800" dirty="0" smtClean="0"/>
              <a:t>dirigenti nella </a:t>
            </a:r>
            <a:r>
              <a:rPr lang="it-IT" sz="2800" dirty="0"/>
              <a:t>titolarità dei diritti sindacali e dei poteri riguardanti l’esercizio delle competenze contrattuali ad esse spettanti</a:t>
            </a:r>
          </a:p>
          <a:p>
            <a:pPr>
              <a:buNone/>
            </a:pPr>
            <a:r>
              <a:rPr lang="it-IT" sz="2800" dirty="0"/>
              <a:t>2. Fermo rimanendo quanto previsto dall’art. 47, comma 2 del d.lgs. 29/1993, i CCNL di comparto </a:t>
            </a:r>
            <a:r>
              <a:rPr lang="it-IT" sz="2800" dirty="0" smtClean="0"/>
              <a:t>possono disciplinare </a:t>
            </a:r>
            <a:r>
              <a:rPr lang="it-IT" sz="2800" dirty="0"/>
              <a:t>le modalità con le quali la RSU può esercitare in via esclusiva i diritti di informazione </a:t>
            </a:r>
            <a:r>
              <a:rPr lang="it-IT" sz="2800" dirty="0" smtClean="0"/>
              <a:t>e partecipazione </a:t>
            </a:r>
            <a:r>
              <a:rPr lang="it-IT" sz="2800" dirty="0"/>
              <a:t>riconosciuti alle rappresentanze sindacali dall’art.10 del d.lgs.29/1993 o da altre disposizioni di legge </a:t>
            </a:r>
            <a:r>
              <a:rPr lang="it-IT" sz="2800" dirty="0" smtClean="0"/>
              <a:t>o contratto collettivo</a:t>
            </a:r>
            <a:endParaRPr lang="it-IT"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L’evoluzione del rapporto di lavoro nella p.a.</a:t>
            </a:r>
            <a:endParaRPr lang="it-IT" dirty="0"/>
          </a:p>
        </p:txBody>
      </p:sp>
      <p:sp>
        <p:nvSpPr>
          <p:cNvPr id="3" name="Segnaposto contenuto 2"/>
          <p:cNvSpPr>
            <a:spLocks noGrp="1"/>
          </p:cNvSpPr>
          <p:nvPr>
            <p:ph idx="1"/>
          </p:nvPr>
        </p:nvSpPr>
        <p:spPr/>
        <p:txBody>
          <a:bodyPr/>
          <a:lstStyle/>
          <a:p>
            <a:r>
              <a:rPr lang="it-IT" dirty="0" smtClean="0"/>
              <a:t>Lento cammino della contrattazione nel p.i. dalla fine degli anni ‘60 agli anni ‘80.</a:t>
            </a:r>
          </a:p>
          <a:p>
            <a:r>
              <a:rPr lang="it-IT" dirty="0" smtClean="0"/>
              <a:t>Nel 1992 la svolta della “privatizzazione” del rapporto.</a:t>
            </a:r>
          </a:p>
          <a:p>
            <a:r>
              <a:rPr lang="it-IT" dirty="0" smtClean="0"/>
              <a:t>Il rapporto tra sindacato e Stato</a:t>
            </a:r>
            <a:endParaRPr lang="it-IT"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48680"/>
            <a:ext cx="8229600" cy="5616624"/>
          </a:xfrm>
        </p:spPr>
        <p:txBody>
          <a:bodyPr>
            <a:noAutofit/>
          </a:bodyPr>
          <a:lstStyle/>
          <a:p>
            <a:pPr>
              <a:buNone/>
            </a:pPr>
            <a:r>
              <a:rPr lang="it-IT" sz="2800" dirty="0" smtClean="0"/>
              <a:t>3. Nella contrattazione collettiva integrativa, i poteri e le competenze contrattuali vengono esercitati dalle RSU e dai rappresentanti delle organizzazioni sindacali di categoria firmatarie del relativo CCNL. di comparto.</a:t>
            </a:r>
          </a:p>
          <a:p>
            <a:pPr>
              <a:buNone/>
            </a:pPr>
            <a:r>
              <a:rPr lang="it-IT" sz="2800" dirty="0" smtClean="0"/>
              <a:t>4. In favore delle RSU sono, pertanto, garantiti complessivamente i seguenti diritti:</a:t>
            </a:r>
          </a:p>
          <a:p>
            <a:pPr>
              <a:buNone/>
            </a:pPr>
            <a:r>
              <a:rPr lang="it-IT" sz="2800" dirty="0" smtClean="0"/>
              <a:t>a) diritto ai permessi retribuiti ;</a:t>
            </a:r>
          </a:p>
          <a:p>
            <a:pPr>
              <a:buNone/>
            </a:pPr>
            <a:r>
              <a:rPr lang="it-IT" sz="2800" dirty="0" smtClean="0"/>
              <a:t>b) diritto ai permessi non retribuiti;</a:t>
            </a:r>
          </a:p>
          <a:p>
            <a:pPr>
              <a:buNone/>
            </a:pPr>
            <a:r>
              <a:rPr lang="it-IT" sz="2800" dirty="0" smtClean="0"/>
              <a:t>c) diritto ad indire l’assemblea dei lavoratori ;</a:t>
            </a:r>
          </a:p>
          <a:p>
            <a:pPr>
              <a:buNone/>
            </a:pPr>
            <a:r>
              <a:rPr lang="it-IT" sz="2800" dirty="0" smtClean="0"/>
              <a:t>d) diritto ai locali e di affissione secondo le vigenti disposizioni</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323528" y="704885"/>
            <a:ext cx="8352928" cy="5262979"/>
          </a:xfrm>
          <a:prstGeom prst="rect">
            <a:avLst/>
          </a:prstGeom>
        </p:spPr>
        <p:txBody>
          <a:bodyPr wrap="square">
            <a:spAutoFit/>
          </a:bodyPr>
          <a:lstStyle/>
          <a:p>
            <a:r>
              <a:rPr lang="it-IT" sz="2400" dirty="0"/>
              <a:t>ART. 42</a:t>
            </a:r>
          </a:p>
          <a:p>
            <a:r>
              <a:rPr lang="it-IT" sz="2400" dirty="0"/>
              <a:t>DIRITTI E PREROGATIVE SINDACALI NEI LUOGHI </a:t>
            </a:r>
            <a:r>
              <a:rPr lang="it-IT" sz="2400" dirty="0" err="1"/>
              <a:t>DI</a:t>
            </a:r>
            <a:r>
              <a:rPr lang="it-IT" sz="2400" dirty="0"/>
              <a:t> LAVORO</a:t>
            </a:r>
          </a:p>
          <a:p>
            <a:r>
              <a:rPr lang="it-IT" sz="2400" dirty="0"/>
              <a:t>1. </a:t>
            </a:r>
            <a:r>
              <a:rPr lang="it-IT" sz="2400" b="1" dirty="0"/>
              <a:t>Nelle pubbliche amministrazioni la libertà e l'attività sindacale sono tutelate nelle forme </a:t>
            </a:r>
            <a:r>
              <a:rPr lang="it-IT" sz="2400" b="1" dirty="0" smtClean="0"/>
              <a:t>previste dalle </a:t>
            </a:r>
            <a:r>
              <a:rPr lang="it-IT" sz="2400" b="1" dirty="0"/>
              <a:t>disposizioni della legge 20 maggio 1970, n. 300, </a:t>
            </a:r>
            <a:r>
              <a:rPr lang="it-IT" sz="2400" dirty="0"/>
              <a:t>e successive modificazioni ed integrazioni</a:t>
            </a:r>
            <a:r>
              <a:rPr lang="it-IT" sz="2400" dirty="0" smtClean="0"/>
              <a:t>. Fino </a:t>
            </a:r>
            <a:r>
              <a:rPr lang="it-IT" sz="2400" dirty="0"/>
              <a:t>a quando non vengano emanate norme di carattere generale sulla rappresentatività </a:t>
            </a:r>
            <a:r>
              <a:rPr lang="it-IT" sz="2400" dirty="0" smtClean="0"/>
              <a:t>sindacale che </a:t>
            </a:r>
            <a:r>
              <a:rPr lang="it-IT" sz="2400" dirty="0"/>
              <a:t>sostituiscano o modifichino tali disposizioni, le pubbliche amministrazioni, in attuazione </a:t>
            </a:r>
            <a:r>
              <a:rPr lang="it-IT" sz="2400" dirty="0" smtClean="0"/>
              <a:t>dei criteri </a:t>
            </a:r>
            <a:r>
              <a:rPr lang="it-IT" sz="2400" dirty="0"/>
              <a:t>di cui all'articolo 2, comma 1, lettera </a:t>
            </a:r>
            <a:r>
              <a:rPr lang="it-IT" sz="2400" i="1" dirty="0"/>
              <a:t>b) della legge 23 ottobre 1992, n. 421, osservano </a:t>
            </a:r>
            <a:r>
              <a:rPr lang="it-IT" sz="2400" i="1" dirty="0" smtClean="0"/>
              <a:t>le </a:t>
            </a:r>
            <a:r>
              <a:rPr lang="it-IT" sz="2400" dirty="0" smtClean="0"/>
              <a:t>disposizioni </a:t>
            </a:r>
            <a:r>
              <a:rPr lang="it-IT" sz="2400" dirty="0"/>
              <a:t>seguenti in materia di rappresentatività delle organizzazioni sindacali ai </a:t>
            </a:r>
            <a:r>
              <a:rPr lang="it-IT" sz="2400" dirty="0" smtClean="0"/>
              <a:t>fini dell'attribuzione </a:t>
            </a:r>
            <a:r>
              <a:rPr lang="it-IT" sz="2400" dirty="0"/>
              <a:t>dei diritti e delle prerogative sindacali nei luoghi di lavoro e dell'esercizio </a:t>
            </a:r>
            <a:r>
              <a:rPr lang="it-IT" sz="2400" dirty="0" smtClean="0"/>
              <a:t>della contrattazione </a:t>
            </a:r>
            <a:r>
              <a:rPr lang="it-IT" sz="2400" dirty="0"/>
              <a:t>collettiva</a:t>
            </a:r>
            <a:r>
              <a:rPr lang="it-IT" sz="2400" dirty="0" smtClean="0"/>
              <a:t>.</a:t>
            </a:r>
            <a:endParaRPr lang="it-IT"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95536" y="1772816"/>
            <a:ext cx="8424936" cy="3693319"/>
          </a:xfrm>
          <a:prstGeom prst="rect">
            <a:avLst/>
          </a:prstGeom>
        </p:spPr>
        <p:txBody>
          <a:bodyPr wrap="square">
            <a:spAutoFit/>
          </a:bodyPr>
          <a:lstStyle/>
          <a:p>
            <a:pPr algn="just"/>
            <a:r>
              <a:rPr lang="it-IT" sz="2400" dirty="0" smtClean="0"/>
              <a:t>2. In ciascuna amministrazione, ente o struttura amministrativa di cui al comma 8, le organizzazioni sindacali che, </a:t>
            </a:r>
            <a:r>
              <a:rPr lang="it-IT" sz="2400" b="1" dirty="0" smtClean="0"/>
              <a:t>in base ai criteri dell'articolo 43,</a:t>
            </a:r>
            <a:r>
              <a:rPr lang="it-IT" sz="2400" dirty="0" smtClean="0"/>
              <a:t> siano ammesse alle trattative per la sottoscrizione dei contratti collettivi, possono costituire rappresentanze sindacali aziendali ai sensi dell'articolo 19 e seguenti della legge 20 maggio 1970, n. 300, e successive modificazioni ed integrazioni. Ad esse spettano, in proporzione alla rappresentatività, le garanzie previste dagli articoli 23, 24 e 30 della medesima legge n. 300 del 1970, e le migliori condizioni derivanti dai contratti collettivi.</a:t>
            </a:r>
          </a:p>
          <a:p>
            <a:endParaRPr lang="it-IT"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31640" y="751344"/>
            <a:ext cx="6552728" cy="5262979"/>
          </a:xfrm>
          <a:prstGeom prst="rect">
            <a:avLst/>
          </a:prstGeom>
        </p:spPr>
        <p:txBody>
          <a:bodyPr wrap="square">
            <a:spAutoFit/>
          </a:bodyPr>
          <a:lstStyle/>
          <a:p>
            <a:r>
              <a:rPr lang="it-IT" sz="2400" dirty="0" smtClean="0"/>
              <a:t>3. In ciascuna amministrazione, ente o struttura amministrativa di cui al comma 8, ad iniziativa anche disgiunta delle organizzazioni sindacali di cui al comma 2, viene altresì costituito, con le modalità di cui ai commi seguenti, un organismo di rappresentanza unitaria del personale mediante elezioni alle quali è garantita la partecipazione di tutti i lavoratori.</a:t>
            </a:r>
          </a:p>
          <a:p>
            <a:r>
              <a:rPr lang="it-IT" sz="2400" dirty="0" smtClean="0"/>
              <a:t>4. Con appositi accordi o contratti collettivi nazionali, tra l'ARAN e le confederazioni o</a:t>
            </a:r>
          </a:p>
          <a:p>
            <a:r>
              <a:rPr lang="it-IT" sz="2400" dirty="0" smtClean="0"/>
              <a:t>organizzazioni sindacali rappresentative ai sensi dell'articolo 43, sono definite la composizione dell'organismo di rappresentanza unitaria del personale e le specifiche modalità delle elezioni.</a:t>
            </a:r>
            <a:endParaRPr lang="it-IT" sz="24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smtClean="0"/>
              <a:t>Altri vincoli alla contrattazione decentrata</a:t>
            </a:r>
            <a:endParaRPr lang="it-IT" sz="3200" dirty="0"/>
          </a:p>
        </p:txBody>
      </p:sp>
      <p:sp>
        <p:nvSpPr>
          <p:cNvPr id="3" name="Segnaposto contenuto 2"/>
          <p:cNvSpPr>
            <a:spLocks noGrp="1"/>
          </p:cNvSpPr>
          <p:nvPr>
            <p:ph idx="1"/>
          </p:nvPr>
        </p:nvSpPr>
        <p:spPr/>
        <p:txBody>
          <a:bodyPr/>
          <a:lstStyle/>
          <a:p>
            <a:r>
              <a:rPr lang="it-IT" dirty="0" smtClean="0"/>
              <a:t>I vincoli di bilancio.</a:t>
            </a:r>
          </a:p>
          <a:p>
            <a:r>
              <a:rPr lang="it-IT" dirty="0" smtClean="0"/>
              <a:t>La prassi amministrativa: quando le circolari valgono più delle leggi. DFP; ARAN</a:t>
            </a:r>
          </a:p>
          <a:p>
            <a:r>
              <a:rPr lang="it-IT" dirty="0" smtClean="0"/>
              <a:t>Il ruolo dei revisori dei conti</a:t>
            </a:r>
          </a:p>
          <a:p>
            <a:r>
              <a:rPr lang="it-IT" dirty="0" smtClean="0"/>
              <a:t>Il deterrente del controllo della Corte dei Conti e della responsabilità dei contraenti.</a:t>
            </a:r>
            <a:endParaRPr lang="it-IT" dirty="0"/>
          </a:p>
        </p:txBody>
      </p:sp>
    </p:spTree>
    <p:extLst>
      <p:ext uri="{BB962C8B-B14F-4D97-AF65-F5344CB8AC3E}">
        <p14:creationId xmlns:p14="http://schemas.microsoft.com/office/powerpoint/2010/main" val="1137500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r"/>
            <a:r>
              <a:rPr lang="it-IT" dirty="0" smtClean="0"/>
              <a:t>Il D.lgs.30/3/2001 n.165</a:t>
            </a:r>
            <a:br>
              <a:rPr lang="it-IT" dirty="0" smtClean="0"/>
            </a:br>
            <a:r>
              <a:rPr lang="it-IT" sz="1800" dirty="0" smtClean="0"/>
              <a:t>(e successive modifiche)</a:t>
            </a:r>
            <a:endParaRPr lang="it-IT" dirty="0"/>
          </a:p>
        </p:txBody>
      </p:sp>
      <p:sp>
        <p:nvSpPr>
          <p:cNvPr id="3" name="Segnaposto contenuto 2"/>
          <p:cNvSpPr>
            <a:spLocks noGrp="1"/>
          </p:cNvSpPr>
          <p:nvPr>
            <p:ph idx="1"/>
          </p:nvPr>
        </p:nvSpPr>
        <p:spPr/>
        <p:txBody>
          <a:bodyPr>
            <a:normAutofit lnSpcReduction="10000"/>
          </a:bodyPr>
          <a:lstStyle/>
          <a:p>
            <a:r>
              <a:rPr lang="it-IT" dirty="0" smtClean="0"/>
              <a:t>La disciplina originaria affidava alla legge le linee fondamentali, lasciando alla contrattazione collettiva il compito di portare la disciplina del rapporto di lavoro quanto più vicina al lavoro privato (il CC può </a:t>
            </a:r>
            <a:r>
              <a:rPr lang="it-IT" i="1" dirty="0" smtClean="0"/>
              <a:t>delegificare</a:t>
            </a:r>
            <a:r>
              <a:rPr lang="it-IT" dirty="0" smtClean="0"/>
              <a:t>, in forza della sua peculiare forza)</a:t>
            </a:r>
          </a:p>
          <a:p>
            <a:r>
              <a:rPr lang="it-IT" dirty="0" smtClean="0"/>
              <a:t>La riforma «Brunetta» riporta il contratto a funzioni residuali rispetto alla legge e rende derogabile la legge solo quando sia espressamente previsto.</a:t>
            </a:r>
            <a:endParaRPr lang="it-IT" dirty="0"/>
          </a:p>
        </p:txBody>
      </p:sp>
    </p:spTree>
    <p:extLst>
      <p:ext uri="{BB962C8B-B14F-4D97-AF65-F5344CB8AC3E}">
        <p14:creationId xmlns:p14="http://schemas.microsoft.com/office/powerpoint/2010/main" val="1016054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contrattazione collettiva</a:t>
            </a:r>
            <a:endParaRPr lang="it-IT" dirty="0"/>
          </a:p>
        </p:txBody>
      </p:sp>
      <p:sp>
        <p:nvSpPr>
          <p:cNvPr id="3" name="Segnaposto contenuto 2"/>
          <p:cNvSpPr>
            <a:spLocks noGrp="1"/>
          </p:cNvSpPr>
          <p:nvPr>
            <p:ph idx="1"/>
          </p:nvPr>
        </p:nvSpPr>
        <p:spPr/>
        <p:txBody>
          <a:bodyPr/>
          <a:lstStyle/>
          <a:p>
            <a:r>
              <a:rPr lang="it-IT" dirty="0" smtClean="0"/>
              <a:t>Le «regole» sono ora stabilite dalla legge: durata del contratto nazionale e coordinamento tra livelli </a:t>
            </a:r>
            <a:r>
              <a:rPr lang="it-IT" dirty="0" err="1" smtClean="0"/>
              <a:t>contrattatuali</a:t>
            </a:r>
            <a:endParaRPr lang="it-IT" dirty="0" smtClean="0"/>
          </a:p>
          <a:p>
            <a:r>
              <a:rPr lang="it-IT" dirty="0" smtClean="0"/>
              <a:t>I «comparti» (da 10 a 4, ma non ancora…)</a:t>
            </a:r>
          </a:p>
          <a:p>
            <a:r>
              <a:rPr lang="it-IT" dirty="0" smtClean="0"/>
              <a:t>La contrattazione ha competenze limitate</a:t>
            </a:r>
          </a:p>
          <a:p>
            <a:r>
              <a:rPr lang="it-IT" dirty="0" smtClean="0"/>
              <a:t>La legge si occupa di:</a:t>
            </a:r>
          </a:p>
          <a:p>
            <a:pPr lvl="1"/>
            <a:r>
              <a:rPr lang="it-IT" dirty="0" smtClean="0"/>
              <a:t>Organizzazione degli uffici (macro e micro)</a:t>
            </a:r>
          </a:p>
          <a:p>
            <a:pPr lvl="1"/>
            <a:r>
              <a:rPr lang="it-IT" dirty="0" smtClean="0"/>
              <a:t>Prerogative e incarichi dirigenziali</a:t>
            </a:r>
          </a:p>
          <a:p>
            <a:pPr lvl="1"/>
            <a:r>
              <a:rPr lang="it-IT" dirty="0" smtClean="0"/>
              <a:t>Materie oggetto di partecipazione sindacale </a:t>
            </a:r>
            <a:endParaRPr lang="it-IT" dirty="0"/>
          </a:p>
        </p:txBody>
      </p:sp>
    </p:spTree>
    <p:extLst>
      <p:ext uri="{BB962C8B-B14F-4D97-AF65-F5344CB8AC3E}">
        <p14:creationId xmlns:p14="http://schemas.microsoft.com/office/powerpoint/2010/main" val="3858749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segue</a:t>
            </a:r>
            <a:endParaRPr lang="it-IT" dirty="0"/>
          </a:p>
        </p:txBody>
      </p:sp>
      <p:sp>
        <p:nvSpPr>
          <p:cNvPr id="3" name="Segnaposto contenuto 2"/>
          <p:cNvSpPr>
            <a:spLocks noGrp="1"/>
          </p:cNvSpPr>
          <p:nvPr>
            <p:ph idx="1"/>
          </p:nvPr>
        </p:nvSpPr>
        <p:spPr/>
        <p:txBody>
          <a:bodyPr/>
          <a:lstStyle/>
          <a:p>
            <a:r>
              <a:rPr lang="it-IT" dirty="0" smtClean="0"/>
              <a:t>Anche per le altre materie la legge regola le parti essenziali e la contrattazione interviene nei limiti stabiliti dalla legge.</a:t>
            </a:r>
          </a:p>
          <a:p>
            <a:r>
              <a:rPr lang="it-IT" dirty="0" smtClean="0"/>
              <a:t>Livelli: </a:t>
            </a:r>
          </a:p>
          <a:p>
            <a:pPr lvl="1"/>
            <a:r>
              <a:rPr lang="it-IT" dirty="0" smtClean="0"/>
              <a:t>[Accordo intercompartimentale]</a:t>
            </a:r>
          </a:p>
          <a:p>
            <a:pPr lvl="1"/>
            <a:r>
              <a:rPr lang="it-IT" dirty="0" smtClean="0"/>
              <a:t>Contratto nazionale di comparto</a:t>
            </a:r>
          </a:p>
          <a:p>
            <a:pPr lvl="1"/>
            <a:r>
              <a:rPr lang="it-IT" dirty="0" smtClean="0"/>
              <a:t>Contratto integrativo </a:t>
            </a:r>
            <a:endParaRPr lang="it-IT" dirty="0"/>
          </a:p>
        </p:txBody>
      </p:sp>
    </p:spTree>
    <p:extLst>
      <p:ext uri="{BB962C8B-B14F-4D97-AF65-F5344CB8AC3E}">
        <p14:creationId xmlns:p14="http://schemas.microsoft.com/office/powerpoint/2010/main" val="4085651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Contratto integrativo</a:t>
            </a:r>
            <a:endParaRPr lang="it-IT" dirty="0"/>
          </a:p>
        </p:txBody>
      </p:sp>
      <p:sp>
        <p:nvSpPr>
          <p:cNvPr id="3" name="Segnaposto contenuto 2"/>
          <p:cNvSpPr>
            <a:spLocks noGrp="1"/>
          </p:cNvSpPr>
          <p:nvPr>
            <p:ph idx="1"/>
          </p:nvPr>
        </p:nvSpPr>
        <p:spPr/>
        <p:txBody>
          <a:bodyPr>
            <a:normAutofit fontScale="92500" lnSpcReduction="20000"/>
          </a:bodyPr>
          <a:lstStyle/>
          <a:p>
            <a:r>
              <a:rPr lang="it-IT" dirty="0" smtClean="0"/>
              <a:t>A livello di  singola p.a.</a:t>
            </a:r>
          </a:p>
          <a:p>
            <a:r>
              <a:rPr lang="it-IT" dirty="0" smtClean="0"/>
              <a:t>Trattamenti economici accessori alla promozione di politiche premiali .</a:t>
            </a:r>
          </a:p>
          <a:p>
            <a:r>
              <a:rPr lang="it-IT" dirty="0" smtClean="0"/>
              <a:t>Il problema della valutazione della performance</a:t>
            </a:r>
          </a:p>
          <a:p>
            <a:r>
              <a:rPr lang="it-IT" dirty="0" smtClean="0"/>
              <a:t>Il problema dei costi: il caso della scuola</a:t>
            </a:r>
          </a:p>
          <a:p>
            <a:pPr lvl="1"/>
            <a:r>
              <a:rPr lang="it-IT" dirty="0" smtClean="0"/>
              <a:t>200.000.000 per il 2016 per retribuzione incentivante</a:t>
            </a:r>
          </a:p>
          <a:p>
            <a:pPr lvl="1"/>
            <a:r>
              <a:rPr lang="it-IT" dirty="0" smtClean="0"/>
              <a:t>1.200.000 i docenti</a:t>
            </a:r>
          </a:p>
          <a:p>
            <a:pPr lvl="1"/>
            <a:r>
              <a:rPr lang="it-IT" dirty="0" smtClean="0"/>
              <a:t>Se sono premiati il 50%: 330 euro/anno  lordo; alias  190 netti …</a:t>
            </a:r>
          </a:p>
          <a:p>
            <a:r>
              <a:rPr lang="it-IT" dirty="0" smtClean="0"/>
              <a:t>Ma la normativa impedisce alle amministrazioni di aumentare i fondi per la contrattazione se superano i livelli del 2010</a:t>
            </a:r>
            <a:endParaRPr lang="it-IT" dirty="0"/>
          </a:p>
        </p:txBody>
      </p:sp>
    </p:spTree>
    <p:extLst>
      <p:ext uri="{BB962C8B-B14F-4D97-AF65-F5344CB8AC3E}">
        <p14:creationId xmlns:p14="http://schemas.microsoft.com/office/powerpoint/2010/main" val="3084238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468313" y="260648"/>
            <a:ext cx="8229600" cy="1143000"/>
          </a:xfrm>
        </p:spPr>
        <p:txBody>
          <a:bodyPr/>
          <a:lstStyle/>
          <a:p>
            <a:r>
              <a:rPr lang="it-IT" altLang="it-IT" sz="3600" dirty="0"/>
              <a:t>I soggetti della contrattazione:</a:t>
            </a:r>
            <a:br>
              <a:rPr lang="it-IT" altLang="it-IT" sz="3600" dirty="0"/>
            </a:br>
            <a:r>
              <a:rPr lang="it-IT" altLang="it-IT" sz="4000" dirty="0"/>
              <a:t>Il datore di lavoro</a:t>
            </a:r>
          </a:p>
        </p:txBody>
      </p:sp>
      <p:sp>
        <p:nvSpPr>
          <p:cNvPr id="4100" name="WordArt 4" descr="Marmo bianco"/>
          <p:cNvSpPr>
            <a:spLocks noChangeArrowheads="1" noChangeShapeType="1" noTextEdit="1"/>
          </p:cNvSpPr>
          <p:nvPr/>
        </p:nvSpPr>
        <p:spPr bwMode="auto">
          <a:xfrm>
            <a:off x="3276600" y="2565400"/>
            <a:ext cx="2520950" cy="1150938"/>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it-IT" sz="3600" kern="10">
                <a:ln w="9525">
                  <a:round/>
                  <a:headEnd/>
                  <a:tailEnd/>
                </a:ln>
                <a:blipFill dpi="0" rotWithShape="0">
                  <a:blip r:embed="rId2"/>
                  <a:srcRect/>
                  <a:tile tx="0" ty="0" sx="100000" sy="100000" flip="none" algn="tl"/>
                </a:blipFill>
                <a:latin typeface="Arial Black"/>
              </a:rPr>
              <a:t>ARAN</a:t>
            </a:r>
          </a:p>
        </p:txBody>
      </p:sp>
      <p:sp>
        <p:nvSpPr>
          <p:cNvPr id="4101" name="Text Box 5"/>
          <p:cNvSpPr txBox="1">
            <a:spLocks noChangeArrowheads="1"/>
          </p:cNvSpPr>
          <p:nvPr/>
        </p:nvSpPr>
        <p:spPr bwMode="auto">
          <a:xfrm>
            <a:off x="684213" y="4508500"/>
            <a:ext cx="78486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it-IT" altLang="it-IT" sz="3600">
                <a:latin typeface="Blackadder ITC" pitchFamily="82" charset="0"/>
              </a:rPr>
              <a:t>Agenzia per la rappresentanza negoziale delle pubbliche amministrazioni</a:t>
            </a:r>
          </a:p>
        </p:txBody>
      </p:sp>
    </p:spTree>
    <p:extLst>
      <p:ext uri="{BB962C8B-B14F-4D97-AF65-F5344CB8AC3E}">
        <p14:creationId xmlns:p14="http://schemas.microsoft.com/office/powerpoint/2010/main" val="2904444191"/>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it-IT" altLang="it-IT"/>
              <a:t>Caratteristiche</a:t>
            </a:r>
          </a:p>
        </p:txBody>
      </p:sp>
      <p:sp>
        <p:nvSpPr>
          <p:cNvPr id="5123" name="Rectangle 3"/>
          <p:cNvSpPr>
            <a:spLocks noGrp="1" noChangeArrowheads="1"/>
          </p:cNvSpPr>
          <p:nvPr>
            <p:ph type="body" idx="1"/>
          </p:nvPr>
        </p:nvSpPr>
        <p:spPr/>
        <p:txBody>
          <a:bodyPr/>
          <a:lstStyle/>
          <a:p>
            <a:r>
              <a:rPr lang="it-IT" altLang="it-IT" sz="2800" dirty="0" smtClean="0"/>
              <a:t>Composizione</a:t>
            </a:r>
          </a:p>
          <a:p>
            <a:pPr lvl="1"/>
            <a:r>
              <a:rPr lang="it-IT" altLang="it-IT" sz="2400" dirty="0" smtClean="0"/>
              <a:t>Presidente (nomina del </a:t>
            </a:r>
            <a:r>
              <a:rPr lang="it-IT" altLang="it-IT" sz="2400" dirty="0" err="1" smtClean="0"/>
              <a:t>PdR</a:t>
            </a:r>
            <a:r>
              <a:rPr lang="it-IT" altLang="it-IT" sz="2400" dirty="0" smtClean="0"/>
              <a:t> su proposta del Ministro per la PA</a:t>
            </a:r>
            <a:endParaRPr lang="it-IT" altLang="it-IT" sz="2400" dirty="0"/>
          </a:p>
          <a:p>
            <a:pPr lvl="1"/>
            <a:r>
              <a:rPr lang="it-IT" altLang="it-IT" sz="2400" dirty="0"/>
              <a:t> </a:t>
            </a:r>
            <a:r>
              <a:rPr lang="it-IT" altLang="it-IT" sz="2400" dirty="0" smtClean="0"/>
              <a:t>Collegio di indirizzo e controllo</a:t>
            </a:r>
            <a:endParaRPr lang="it-IT" altLang="it-IT" sz="2400" dirty="0"/>
          </a:p>
          <a:p>
            <a:pPr lvl="2"/>
            <a:r>
              <a:rPr lang="it-IT" altLang="it-IT" sz="2000" dirty="0" smtClean="0"/>
              <a:t>2 nominati dal Ministro della PA</a:t>
            </a:r>
            <a:endParaRPr lang="it-IT" altLang="it-IT" sz="2000" dirty="0"/>
          </a:p>
          <a:p>
            <a:pPr lvl="2"/>
            <a:r>
              <a:rPr lang="it-IT" altLang="it-IT" sz="2000" dirty="0"/>
              <a:t>1 Conferenza dei Presidenti delle Regioni</a:t>
            </a:r>
          </a:p>
          <a:p>
            <a:pPr lvl="2"/>
            <a:r>
              <a:rPr lang="it-IT" altLang="it-IT" sz="2000" dirty="0"/>
              <a:t>1 ANCI e UPI</a:t>
            </a:r>
          </a:p>
          <a:p>
            <a:r>
              <a:rPr lang="it-IT" altLang="it-IT" sz="2800" dirty="0"/>
              <a:t>E’ legale rappresentante della p.a.</a:t>
            </a:r>
          </a:p>
          <a:p>
            <a:r>
              <a:rPr lang="it-IT" altLang="it-IT" sz="2800" dirty="0"/>
              <a:t>Potere di indirizzo ai Comitati di settore</a:t>
            </a:r>
          </a:p>
          <a:p>
            <a:r>
              <a:rPr lang="it-IT" altLang="it-IT" sz="2800" dirty="0"/>
              <a:t>Controllo consuntivo della Corte dei Conti</a:t>
            </a:r>
          </a:p>
        </p:txBody>
      </p:sp>
    </p:spTree>
    <p:extLst>
      <p:ext uri="{BB962C8B-B14F-4D97-AF65-F5344CB8AC3E}">
        <p14:creationId xmlns:p14="http://schemas.microsoft.com/office/powerpoint/2010/main" val="2498783619"/>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it-IT" altLang="it-IT"/>
              <a:t>Comitati di settore</a:t>
            </a:r>
          </a:p>
        </p:txBody>
      </p:sp>
      <p:sp>
        <p:nvSpPr>
          <p:cNvPr id="9219" name="Rectangle 3"/>
          <p:cNvSpPr>
            <a:spLocks noGrp="1" noChangeArrowheads="1"/>
          </p:cNvSpPr>
          <p:nvPr>
            <p:ph type="body" idx="1"/>
          </p:nvPr>
        </p:nvSpPr>
        <p:spPr/>
        <p:txBody>
          <a:bodyPr/>
          <a:lstStyle/>
          <a:p>
            <a:r>
              <a:rPr lang="it-IT" altLang="it-IT" dirty="0"/>
              <a:t>Organismi espressi dalle diverse </a:t>
            </a:r>
            <a:r>
              <a:rPr lang="it-IT" altLang="it-IT" dirty="0" smtClean="0"/>
              <a:t>amministrazioni </a:t>
            </a:r>
          </a:p>
          <a:p>
            <a:r>
              <a:rPr lang="it-IT" altLang="it-IT" dirty="0" smtClean="0"/>
              <a:t>1 per la conferenza dei Presidenti delle Regioni</a:t>
            </a:r>
          </a:p>
          <a:p>
            <a:r>
              <a:rPr lang="it-IT" altLang="it-IT" dirty="0" smtClean="0"/>
              <a:t>1 nell’ambito dell’ANCI e dell’UPI</a:t>
            </a:r>
            <a:endParaRPr lang="it-IT" altLang="it-IT" dirty="0"/>
          </a:p>
          <a:p>
            <a:r>
              <a:rPr lang="it-IT" altLang="it-IT" dirty="0" smtClean="0"/>
              <a:t>1 per tutti gli altri: la </a:t>
            </a:r>
            <a:r>
              <a:rPr lang="it-IT" altLang="it-IT" dirty="0"/>
              <a:t>Presidenza del </a:t>
            </a:r>
            <a:r>
              <a:rPr lang="it-IT" altLang="it-IT" dirty="0" smtClean="0"/>
              <a:t>Consiglio</a:t>
            </a:r>
            <a:endParaRPr lang="it-IT" altLang="it-IT" dirty="0"/>
          </a:p>
        </p:txBody>
      </p:sp>
    </p:spTree>
    <p:extLst>
      <p:ext uri="{BB962C8B-B14F-4D97-AF65-F5344CB8AC3E}">
        <p14:creationId xmlns:p14="http://schemas.microsoft.com/office/powerpoint/2010/main" val="2439059593"/>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331</TotalTime>
  <Words>1322</Words>
  <Application>Microsoft Macintosh PowerPoint</Application>
  <PresentationFormat>Presentazione su schermo (4:3)</PresentationFormat>
  <Paragraphs>103</Paragraphs>
  <Slides>24</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24</vt:i4>
      </vt:variant>
    </vt:vector>
  </HeadingPairs>
  <TitlesOfParts>
    <vt:vector size="33" baseType="lpstr">
      <vt:lpstr>Arial Black</vt:lpstr>
      <vt:lpstr>Blackadder ITC</vt:lpstr>
      <vt:lpstr>Consolas</vt:lpstr>
      <vt:lpstr>Corbel</vt:lpstr>
      <vt:lpstr>Wingdings</vt:lpstr>
      <vt:lpstr>Wingdings 2</vt:lpstr>
      <vt:lpstr>Wingdings 3</vt:lpstr>
      <vt:lpstr>Arial</vt:lpstr>
      <vt:lpstr>Metro</vt:lpstr>
      <vt:lpstr>Le relazioni sindacali nella pa</vt:lpstr>
      <vt:lpstr>L’evoluzione del rapporto di lavoro nella p.a.</vt:lpstr>
      <vt:lpstr>Il D.lgs.30/3/2001 n.165 (e successive modifiche)</vt:lpstr>
      <vt:lpstr>La contrattazione collettiva</vt:lpstr>
      <vt:lpstr>segue</vt:lpstr>
      <vt:lpstr>Contratto integrativo</vt:lpstr>
      <vt:lpstr>I soggetti della contrattazione: Il datore di lavoro</vt:lpstr>
      <vt:lpstr>Caratteristiche</vt:lpstr>
      <vt:lpstr>Comitati di settore</vt:lpstr>
      <vt:lpstr>I soggetti contrattuali: i lavoratori</vt:lpstr>
      <vt:lpstr>La rappresentatività</vt:lpstr>
      <vt:lpstr>Presentazione di PowerPoint</vt:lpstr>
      <vt:lpstr>La procedura contrattuale</vt:lpstr>
      <vt:lpstr>Presentazione di PowerPoint</vt:lpstr>
      <vt:lpstr>Efficacia del Contratto</vt:lpstr>
      <vt:lpstr>Corte Cost. 16 ottobre 1997, n.309</vt:lpstr>
      <vt:lpstr>La disciplina nella  pubblica amministrazione delle RSU</vt:lpstr>
      <vt:lpstr>Presentazione di PowerPoint</vt:lpstr>
      <vt:lpstr>Compiti e funzioni</vt:lpstr>
      <vt:lpstr>Presentazione di PowerPoint</vt:lpstr>
      <vt:lpstr>Presentazione di PowerPoint</vt:lpstr>
      <vt:lpstr>Presentazione di PowerPoint</vt:lpstr>
      <vt:lpstr>Presentazione di PowerPoint</vt:lpstr>
      <vt:lpstr>Altri vincoli alla contrattazione decentrata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RSU nella pa</dc:title>
  <dc:creator>AulaMagna</dc:creator>
  <cp:lastModifiedBy>Utente di Microsoft Office</cp:lastModifiedBy>
  <cp:revision>28</cp:revision>
  <dcterms:created xsi:type="dcterms:W3CDTF">2012-01-24T21:49:23Z</dcterms:created>
  <dcterms:modified xsi:type="dcterms:W3CDTF">2016-03-21T08:02:43Z</dcterms:modified>
</cp:coreProperties>
</file>