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84" r:id="rId3"/>
    <p:sldId id="278" r:id="rId4"/>
    <p:sldId id="279" r:id="rId5"/>
    <p:sldId id="280" r:id="rId6"/>
    <p:sldId id="281" r:id="rId7"/>
    <p:sldId id="282" r:id="rId8"/>
    <p:sldId id="283" r:id="rId9"/>
    <p:sldId id="257" r:id="rId10"/>
    <p:sldId id="258" r:id="rId11"/>
    <p:sldId id="293" r:id="rId12"/>
    <p:sldId id="294" r:id="rId13"/>
    <p:sldId id="295" r:id="rId14"/>
    <p:sldId id="296" r:id="rId15"/>
    <p:sldId id="297" r:id="rId16"/>
    <p:sldId id="298" r:id="rId17"/>
    <p:sldId id="299" r:id="rId18"/>
    <p:sldId id="259" r:id="rId19"/>
    <p:sldId id="261" r:id="rId20"/>
    <p:sldId id="260" r:id="rId21"/>
    <p:sldId id="262" r:id="rId22"/>
    <p:sldId id="263" r:id="rId23"/>
    <p:sldId id="264" r:id="rId24"/>
    <p:sldId id="277" r:id="rId25"/>
    <p:sldId id="300" r:id="rId26"/>
    <p:sldId id="304" r:id="rId27"/>
    <p:sldId id="301" r:id="rId28"/>
    <p:sldId id="302" r:id="rId29"/>
    <p:sldId id="291" r:id="rId30"/>
    <p:sldId id="285" r:id="rId31"/>
    <p:sldId id="286" r:id="rId32"/>
    <p:sldId id="287" r:id="rId33"/>
    <p:sldId id="303" r:id="rId34"/>
    <p:sldId id="268" r:id="rId35"/>
    <p:sldId id="270" r:id="rId36"/>
    <p:sldId id="271" r:id="rId37"/>
    <p:sldId id="272" r:id="rId38"/>
    <p:sldId id="273" r:id="rId39"/>
    <p:sldId id="274" r:id="rId40"/>
    <p:sldId id="275" r:id="rId41"/>
    <p:sldId id="269" r:id="rId42"/>
    <p:sldId id="305" r:id="rId43"/>
  </p:sldIdLst>
  <p:sldSz cx="9144000" cy="6858000" type="screen4x3"/>
  <p:notesSz cx="6858000" cy="9144000"/>
  <p:defaultTextStyle>
    <a:defPPr>
      <a:defRPr lang="it-IT"/>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46" autoAdjust="0"/>
    <p:restoredTop sz="94575" autoAdjust="0"/>
  </p:normalViewPr>
  <p:slideViewPr>
    <p:cSldViewPr>
      <p:cViewPr varScale="1">
        <p:scale>
          <a:sx n="77" d="100"/>
          <a:sy n="77" d="100"/>
        </p:scale>
        <p:origin x="-1808"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viewProps" Target="viewProps.xml"/><Relationship Id="rId47" Type="http://schemas.openxmlformats.org/officeDocument/2006/relationships/theme" Target="theme/theme1.xml"/><Relationship Id="rId48"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printerSettings" Target="printerSettings/printerSettings1.bin"/><Relationship Id="rId4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4098" name="Group 2"/>
          <p:cNvGrpSpPr>
            <a:grpSpLocks/>
          </p:cNvGrpSpPr>
          <p:nvPr/>
        </p:nvGrpSpPr>
        <p:grpSpPr bwMode="auto">
          <a:xfrm>
            <a:off x="0" y="0"/>
            <a:ext cx="9144000" cy="3365500"/>
            <a:chOff x="0" y="0"/>
            <a:chExt cx="5760" cy="2120"/>
          </a:xfrm>
        </p:grpSpPr>
        <p:pic>
          <p:nvPicPr>
            <p:cNvPr id="4099" name="Picture 3" descr="ARTBANNA"/>
            <p:cNvPicPr>
              <a:picLocks noChangeAspect="1" noChangeArrowheads="1"/>
            </p:cNvPicPr>
            <p:nvPr userDrawn="1"/>
          </p:nvPicPr>
          <p:blipFill>
            <a:blip r:embed="rId2" cstate="print"/>
            <a:srcRect l="8125"/>
            <a:stretch>
              <a:fillRect/>
            </a:stretch>
          </p:blipFill>
          <p:spPr bwMode="invGray">
            <a:xfrm>
              <a:off x="0" y="0"/>
              <a:ext cx="5760" cy="576"/>
            </a:xfrm>
            <a:prstGeom prst="rect">
              <a:avLst/>
            </a:prstGeom>
            <a:noFill/>
          </p:spPr>
        </p:pic>
        <p:pic>
          <p:nvPicPr>
            <p:cNvPr id="4100" name="Picture 4" descr="Arthsepa"/>
            <p:cNvPicPr>
              <a:picLocks noChangeAspect="1" noChangeArrowheads="1"/>
            </p:cNvPicPr>
            <p:nvPr userDrawn="1"/>
          </p:nvPicPr>
          <p:blipFill>
            <a:blip r:embed="rId3" cstate="print"/>
            <a:srcRect/>
            <a:stretch>
              <a:fillRect/>
            </a:stretch>
          </p:blipFill>
          <p:spPr bwMode="auto">
            <a:xfrm>
              <a:off x="2688" y="2059"/>
              <a:ext cx="2832" cy="61"/>
            </a:xfrm>
            <a:prstGeom prst="rect">
              <a:avLst/>
            </a:prstGeom>
            <a:noFill/>
          </p:spPr>
        </p:pic>
      </p:grpSp>
      <p:sp>
        <p:nvSpPr>
          <p:cNvPr id="4101" name="Rectangle 5"/>
          <p:cNvSpPr>
            <a:spLocks noGrp="1" noChangeArrowheads="1"/>
          </p:cNvSpPr>
          <p:nvPr>
            <p:ph type="ctrTitle"/>
          </p:nvPr>
        </p:nvSpPr>
        <p:spPr>
          <a:xfrm>
            <a:off x="990600" y="1905000"/>
            <a:ext cx="7772400" cy="1143000"/>
          </a:xfrm>
        </p:spPr>
        <p:txBody>
          <a:bodyPr/>
          <a:lstStyle>
            <a:lvl1pPr algn="r">
              <a:defRPr/>
            </a:lvl1pPr>
          </a:lstStyle>
          <a:p>
            <a:r>
              <a:rPr lang="it-IT"/>
              <a:t>Fare clic per modificare lo stile del titolo dello schema</a:t>
            </a:r>
          </a:p>
        </p:txBody>
      </p:sp>
      <p:sp>
        <p:nvSpPr>
          <p:cNvPr id="4102" name="Rectangle 6"/>
          <p:cNvSpPr>
            <a:spLocks noGrp="1" noChangeArrowheads="1"/>
          </p:cNvSpPr>
          <p:nvPr>
            <p:ph type="subTitle" idx="1"/>
          </p:nvPr>
        </p:nvSpPr>
        <p:spPr>
          <a:xfrm>
            <a:off x="2686050" y="3492500"/>
            <a:ext cx="6102350" cy="1752600"/>
          </a:xfrm>
        </p:spPr>
        <p:txBody>
          <a:bodyPr/>
          <a:lstStyle>
            <a:lvl1pPr marL="0" indent="0" algn="r">
              <a:buFont typeface="Wingdings" pitchFamily="2" charset="2"/>
              <a:buNone/>
              <a:defRPr/>
            </a:lvl1pPr>
          </a:lstStyle>
          <a:p>
            <a:r>
              <a:rPr lang="it-IT"/>
              <a:t>Fare clic per modificare lo stile del sottotitolo dello schema</a:t>
            </a:r>
          </a:p>
        </p:txBody>
      </p:sp>
      <p:sp>
        <p:nvSpPr>
          <p:cNvPr id="4103" name="Rectangle 7"/>
          <p:cNvSpPr>
            <a:spLocks noGrp="1" noChangeArrowheads="1"/>
          </p:cNvSpPr>
          <p:nvPr>
            <p:ph type="dt" sz="half" idx="2"/>
          </p:nvPr>
        </p:nvSpPr>
        <p:spPr>
          <a:xfrm>
            <a:off x="3359150" y="6343650"/>
            <a:ext cx="1905000" cy="457200"/>
          </a:xfrm>
        </p:spPr>
        <p:txBody>
          <a:bodyPr/>
          <a:lstStyle>
            <a:lvl1pPr>
              <a:defRPr/>
            </a:lvl1pPr>
          </a:lstStyle>
          <a:p>
            <a:endParaRPr lang="it-IT"/>
          </a:p>
        </p:txBody>
      </p:sp>
      <p:sp>
        <p:nvSpPr>
          <p:cNvPr id="4104" name="Rectangle 8"/>
          <p:cNvSpPr>
            <a:spLocks noGrp="1" noChangeArrowheads="1"/>
          </p:cNvSpPr>
          <p:nvPr>
            <p:ph type="ftr" sz="quarter" idx="3"/>
          </p:nvPr>
        </p:nvSpPr>
        <p:spPr>
          <a:xfrm>
            <a:off x="6019800" y="6343650"/>
            <a:ext cx="2895600" cy="457200"/>
          </a:xfrm>
        </p:spPr>
        <p:txBody>
          <a:bodyPr/>
          <a:lstStyle>
            <a:lvl1pPr>
              <a:defRPr/>
            </a:lvl1pPr>
          </a:lstStyle>
          <a:p>
            <a:endParaRPr lang="it-IT"/>
          </a:p>
        </p:txBody>
      </p:sp>
      <p:sp>
        <p:nvSpPr>
          <p:cNvPr id="4105" name="Rectangle 9"/>
          <p:cNvSpPr>
            <a:spLocks noGrp="1" noChangeArrowheads="1"/>
          </p:cNvSpPr>
          <p:nvPr>
            <p:ph type="sldNum" sz="quarter" idx="4"/>
          </p:nvPr>
        </p:nvSpPr>
        <p:spPr>
          <a:xfrm>
            <a:off x="125413" y="6361113"/>
            <a:ext cx="1905000" cy="457200"/>
          </a:xfrm>
        </p:spPr>
        <p:txBody>
          <a:bodyPr/>
          <a:lstStyle>
            <a:lvl1pPr>
              <a:defRPr/>
            </a:lvl1pPr>
          </a:lstStyle>
          <a:p>
            <a:fld id="{C6E34331-ADF9-4521-83C1-607FBEE0E06E}" type="slidenum">
              <a:rPr lang="it-IT"/>
              <a:pPr/>
              <a:t>‹n.›</a:t>
            </a:fld>
            <a:endParaRPr lang="it-IT"/>
          </a:p>
        </p:txBody>
      </p:sp>
    </p:spTree>
  </p:cSld>
  <p:clrMapOvr>
    <a:masterClrMapping/>
  </p:clrMapOvr>
  <p:transition xmlns:p14="http://schemas.microsoft.com/office/powerpoint/2010/mai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941BA80D-9891-41C5-AFCB-B5EC1EEF097C}" type="slidenum">
              <a:rPr lang="it-IT"/>
              <a:pPr/>
              <a:t>‹n.›</a:t>
            </a:fld>
            <a:endParaRPr lang="it-IT"/>
          </a:p>
        </p:txBody>
      </p:sp>
    </p:spTree>
  </p:cSld>
  <p:clrMapOvr>
    <a:masterClrMapping/>
  </p:clrMapOvr>
  <p:transition xmlns:p14="http://schemas.microsoft.com/office/powerpoint/2010/mai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96088" y="722313"/>
            <a:ext cx="2159000" cy="53340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317500" y="722313"/>
            <a:ext cx="6326188" cy="53340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BD6B93A0-73AC-4FD0-AB81-385166896B32}" type="slidenum">
              <a:rPr lang="it-IT"/>
              <a:pPr/>
              <a:t>‹n.›</a:t>
            </a:fld>
            <a:endParaRPr lang="it-IT"/>
          </a:p>
        </p:txBody>
      </p:sp>
    </p:spTree>
  </p:cSld>
  <p:clrMapOvr>
    <a:masterClrMapping/>
  </p:clrMapOvr>
  <p:transition xmlns:p14="http://schemas.microsoft.com/office/powerpoint/2010/mai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89142249-2790-43EB-9C22-3FA039495A04}" type="slidenum">
              <a:rPr lang="it-IT"/>
              <a:pPr/>
              <a:t>‹n.›</a:t>
            </a:fld>
            <a:endParaRPr lang="it-IT"/>
          </a:p>
        </p:txBody>
      </p:sp>
    </p:spTree>
  </p:cSld>
  <p:clrMapOvr>
    <a:masterClrMapping/>
  </p:clrMapOvr>
  <p:transition xmlns:p14="http://schemas.microsoft.com/office/powerpoint/2010/mai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lvl1pPr>
              <a:defRPr/>
            </a:lvl1pPr>
          </a:lstStyle>
          <a:p>
            <a:endParaRPr lang="it-IT"/>
          </a:p>
        </p:txBody>
      </p:sp>
      <p:sp>
        <p:nvSpPr>
          <p:cNvPr id="5" name="Segnaposto piè di pagina 4"/>
          <p:cNvSpPr>
            <a:spLocks noGrp="1"/>
          </p:cNvSpPr>
          <p:nvPr>
            <p:ph type="ftr" sz="quarter" idx="11"/>
          </p:nvPr>
        </p:nvSpPr>
        <p:spPr/>
        <p:txBody>
          <a:bodyPr/>
          <a:lstStyle>
            <a:lvl1pPr>
              <a:defRPr/>
            </a:lvl1pPr>
          </a:lstStyle>
          <a:p>
            <a:endParaRPr lang="it-IT"/>
          </a:p>
        </p:txBody>
      </p:sp>
      <p:sp>
        <p:nvSpPr>
          <p:cNvPr id="6" name="Segnaposto numero diapositiva 5"/>
          <p:cNvSpPr>
            <a:spLocks noGrp="1"/>
          </p:cNvSpPr>
          <p:nvPr>
            <p:ph type="sldNum" sz="quarter" idx="12"/>
          </p:nvPr>
        </p:nvSpPr>
        <p:spPr/>
        <p:txBody>
          <a:bodyPr/>
          <a:lstStyle>
            <a:lvl1pPr>
              <a:defRPr/>
            </a:lvl1pPr>
          </a:lstStyle>
          <a:p>
            <a:fld id="{DF9441BD-D3CE-44DE-A759-9106811213EF}" type="slidenum">
              <a:rPr lang="it-IT"/>
              <a:pPr/>
              <a:t>‹n.›</a:t>
            </a:fld>
            <a:endParaRPr lang="it-IT"/>
          </a:p>
        </p:txBody>
      </p:sp>
    </p:spTree>
  </p:cSld>
  <p:clrMapOvr>
    <a:masterClrMapping/>
  </p:clrMapOvr>
  <p:transition xmlns:p14="http://schemas.microsoft.com/office/powerpoint/2010/mai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328613" y="1941513"/>
            <a:ext cx="402748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508500" y="1941513"/>
            <a:ext cx="40290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D80A7DA8-3655-42D4-8924-E5599BA44805}" type="slidenum">
              <a:rPr lang="it-IT"/>
              <a:pPr/>
              <a:t>‹n.›</a:t>
            </a:fld>
            <a:endParaRPr lang="it-IT"/>
          </a:p>
        </p:txBody>
      </p:sp>
    </p:spTree>
  </p:cSld>
  <p:clrMapOvr>
    <a:masterClrMapping/>
  </p:clrMapOvr>
  <p:transition xmlns:p14="http://schemas.microsoft.com/office/powerpoint/2010/mai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lvl1pPr>
              <a:defRPr/>
            </a:lvl1pPr>
          </a:lstStyle>
          <a:p>
            <a:endParaRPr lang="it-IT"/>
          </a:p>
        </p:txBody>
      </p:sp>
      <p:sp>
        <p:nvSpPr>
          <p:cNvPr id="8" name="Segnaposto piè di pagina 7"/>
          <p:cNvSpPr>
            <a:spLocks noGrp="1"/>
          </p:cNvSpPr>
          <p:nvPr>
            <p:ph type="ftr" sz="quarter" idx="11"/>
          </p:nvPr>
        </p:nvSpPr>
        <p:spPr/>
        <p:txBody>
          <a:bodyPr/>
          <a:lstStyle>
            <a:lvl1pPr>
              <a:defRPr/>
            </a:lvl1pPr>
          </a:lstStyle>
          <a:p>
            <a:endParaRPr lang="it-IT"/>
          </a:p>
        </p:txBody>
      </p:sp>
      <p:sp>
        <p:nvSpPr>
          <p:cNvPr id="9" name="Segnaposto numero diapositiva 8"/>
          <p:cNvSpPr>
            <a:spLocks noGrp="1"/>
          </p:cNvSpPr>
          <p:nvPr>
            <p:ph type="sldNum" sz="quarter" idx="12"/>
          </p:nvPr>
        </p:nvSpPr>
        <p:spPr/>
        <p:txBody>
          <a:bodyPr/>
          <a:lstStyle>
            <a:lvl1pPr>
              <a:defRPr/>
            </a:lvl1pPr>
          </a:lstStyle>
          <a:p>
            <a:fld id="{AC26C6CF-18BA-4269-A27D-1DAC13C4CC57}" type="slidenum">
              <a:rPr lang="it-IT"/>
              <a:pPr/>
              <a:t>‹n.›</a:t>
            </a:fld>
            <a:endParaRPr lang="it-IT"/>
          </a:p>
        </p:txBody>
      </p:sp>
    </p:spTree>
  </p:cSld>
  <p:clrMapOvr>
    <a:masterClrMapping/>
  </p:clrMapOvr>
  <p:transition xmlns:p14="http://schemas.microsoft.com/office/powerpoint/2010/mai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lvl1pPr>
              <a:defRPr/>
            </a:lvl1pPr>
          </a:lstStyle>
          <a:p>
            <a:endParaRPr lang="it-IT"/>
          </a:p>
        </p:txBody>
      </p:sp>
      <p:sp>
        <p:nvSpPr>
          <p:cNvPr id="4" name="Segnaposto piè di pagina 3"/>
          <p:cNvSpPr>
            <a:spLocks noGrp="1"/>
          </p:cNvSpPr>
          <p:nvPr>
            <p:ph type="ftr" sz="quarter" idx="11"/>
          </p:nvPr>
        </p:nvSpPr>
        <p:spPr/>
        <p:txBody>
          <a:bodyPr/>
          <a:lstStyle>
            <a:lvl1pPr>
              <a:defRPr/>
            </a:lvl1pPr>
          </a:lstStyle>
          <a:p>
            <a:endParaRPr lang="it-IT"/>
          </a:p>
        </p:txBody>
      </p:sp>
      <p:sp>
        <p:nvSpPr>
          <p:cNvPr id="5" name="Segnaposto numero diapositiva 4"/>
          <p:cNvSpPr>
            <a:spLocks noGrp="1"/>
          </p:cNvSpPr>
          <p:nvPr>
            <p:ph type="sldNum" sz="quarter" idx="12"/>
          </p:nvPr>
        </p:nvSpPr>
        <p:spPr/>
        <p:txBody>
          <a:bodyPr/>
          <a:lstStyle>
            <a:lvl1pPr>
              <a:defRPr/>
            </a:lvl1pPr>
          </a:lstStyle>
          <a:p>
            <a:fld id="{B8B3ACF5-8244-4723-B51E-FD8EF6E3F7C1}" type="slidenum">
              <a:rPr lang="it-IT"/>
              <a:pPr/>
              <a:t>‹n.›</a:t>
            </a:fld>
            <a:endParaRPr lang="it-IT"/>
          </a:p>
        </p:txBody>
      </p:sp>
    </p:spTree>
  </p:cSld>
  <p:clrMapOvr>
    <a:masterClrMapping/>
  </p:clrMapOvr>
  <p:transition xmlns:p14="http://schemas.microsoft.com/office/powerpoint/2010/mai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lvl1pPr>
              <a:defRPr/>
            </a:lvl1pPr>
          </a:lstStyle>
          <a:p>
            <a:endParaRPr lang="it-IT"/>
          </a:p>
        </p:txBody>
      </p:sp>
      <p:sp>
        <p:nvSpPr>
          <p:cNvPr id="3" name="Segnaposto piè di pagina 2"/>
          <p:cNvSpPr>
            <a:spLocks noGrp="1"/>
          </p:cNvSpPr>
          <p:nvPr>
            <p:ph type="ftr" sz="quarter" idx="11"/>
          </p:nvPr>
        </p:nvSpPr>
        <p:spPr/>
        <p:txBody>
          <a:bodyPr/>
          <a:lstStyle>
            <a:lvl1pPr>
              <a:defRPr/>
            </a:lvl1pPr>
          </a:lstStyle>
          <a:p>
            <a:endParaRPr lang="it-IT"/>
          </a:p>
        </p:txBody>
      </p:sp>
      <p:sp>
        <p:nvSpPr>
          <p:cNvPr id="4" name="Segnaposto numero diapositiva 3"/>
          <p:cNvSpPr>
            <a:spLocks noGrp="1"/>
          </p:cNvSpPr>
          <p:nvPr>
            <p:ph type="sldNum" sz="quarter" idx="12"/>
          </p:nvPr>
        </p:nvSpPr>
        <p:spPr/>
        <p:txBody>
          <a:bodyPr/>
          <a:lstStyle>
            <a:lvl1pPr>
              <a:defRPr/>
            </a:lvl1pPr>
          </a:lstStyle>
          <a:p>
            <a:fld id="{7C175D81-54E1-46DF-8A1D-19B286C7F86E}" type="slidenum">
              <a:rPr lang="it-IT"/>
              <a:pPr/>
              <a:t>‹n.›</a:t>
            </a:fld>
            <a:endParaRPr lang="it-IT"/>
          </a:p>
        </p:txBody>
      </p:sp>
    </p:spTree>
  </p:cSld>
  <p:clrMapOvr>
    <a:masterClrMapping/>
  </p:clrMapOvr>
  <p:transition xmlns:p14="http://schemas.microsoft.com/office/powerpoint/2010/mai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B9506850-EE1B-412A-BCDE-D6C3FF455843}" type="slidenum">
              <a:rPr lang="it-IT"/>
              <a:pPr/>
              <a:t>‹n.›</a:t>
            </a:fld>
            <a:endParaRPr lang="it-IT"/>
          </a:p>
        </p:txBody>
      </p:sp>
    </p:spTree>
  </p:cSld>
  <p:clrMapOvr>
    <a:masterClrMapping/>
  </p:clrMapOvr>
  <p:transition xmlns:p14="http://schemas.microsoft.com/office/powerpoint/2010/mai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lvl1pPr>
              <a:defRPr/>
            </a:lvl1pPr>
          </a:lstStyle>
          <a:p>
            <a:endParaRPr lang="it-IT"/>
          </a:p>
        </p:txBody>
      </p:sp>
      <p:sp>
        <p:nvSpPr>
          <p:cNvPr id="6" name="Segnaposto piè di pagina 5"/>
          <p:cNvSpPr>
            <a:spLocks noGrp="1"/>
          </p:cNvSpPr>
          <p:nvPr>
            <p:ph type="ftr" sz="quarter" idx="11"/>
          </p:nvPr>
        </p:nvSpPr>
        <p:spPr/>
        <p:txBody>
          <a:bodyPr/>
          <a:lstStyle>
            <a:lvl1pPr>
              <a:defRPr/>
            </a:lvl1pPr>
          </a:lstStyle>
          <a:p>
            <a:endParaRPr lang="it-IT"/>
          </a:p>
        </p:txBody>
      </p:sp>
      <p:sp>
        <p:nvSpPr>
          <p:cNvPr id="7" name="Segnaposto numero diapositiva 6"/>
          <p:cNvSpPr>
            <a:spLocks noGrp="1"/>
          </p:cNvSpPr>
          <p:nvPr>
            <p:ph type="sldNum" sz="quarter" idx="12"/>
          </p:nvPr>
        </p:nvSpPr>
        <p:spPr/>
        <p:txBody>
          <a:bodyPr/>
          <a:lstStyle>
            <a:lvl1pPr>
              <a:defRPr/>
            </a:lvl1pPr>
          </a:lstStyle>
          <a:p>
            <a:fld id="{C43183EE-7266-43CC-8816-298A02CFF13D}" type="slidenum">
              <a:rPr lang="it-IT"/>
              <a:pPr/>
              <a:t>‹n.›</a:t>
            </a:fld>
            <a:endParaRPr lang="it-IT"/>
          </a:p>
        </p:txBody>
      </p:sp>
    </p:spTree>
  </p:cSld>
  <p:clrMapOvr>
    <a:masterClrMapping/>
  </p:clrMapOvr>
  <p:transition xmlns:p14="http://schemas.microsoft.com/office/powerpoint/2010/main">
    <p:dissolve/>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path path="rect">
            <a:fillToRect r="100000" b="100000"/>
          </a:path>
        </a:gra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7938" y="1636713"/>
            <a:ext cx="9148763" cy="4618037"/>
            <a:chOff x="-5" y="1031"/>
            <a:chExt cx="5763" cy="2909"/>
          </a:xfrm>
        </p:grpSpPr>
        <p:pic>
          <p:nvPicPr>
            <p:cNvPr id="3075" name="Picture 3" descr="ARTHSEPA"/>
            <p:cNvPicPr>
              <a:picLocks noChangeAspect="1" noChangeArrowheads="1"/>
            </p:cNvPicPr>
            <p:nvPr/>
          </p:nvPicPr>
          <p:blipFill>
            <a:blip r:embed="rId13" cstate="print"/>
            <a:srcRect/>
            <a:stretch>
              <a:fillRect/>
            </a:stretch>
          </p:blipFill>
          <p:spPr bwMode="gray">
            <a:xfrm>
              <a:off x="3778" y="3893"/>
              <a:ext cx="1980" cy="47"/>
            </a:xfrm>
            <a:prstGeom prst="rect">
              <a:avLst/>
            </a:prstGeom>
            <a:noFill/>
          </p:spPr>
        </p:pic>
        <p:pic>
          <p:nvPicPr>
            <p:cNvPr id="3076" name="Picture 4" descr="Arthsepa"/>
            <p:cNvPicPr>
              <a:picLocks noChangeAspect="1" noChangeArrowheads="1"/>
            </p:cNvPicPr>
            <p:nvPr/>
          </p:nvPicPr>
          <p:blipFill>
            <a:blip r:embed="rId14" cstate="print"/>
            <a:srcRect/>
            <a:stretch>
              <a:fillRect/>
            </a:stretch>
          </p:blipFill>
          <p:spPr bwMode="auto">
            <a:xfrm>
              <a:off x="-5" y="1031"/>
              <a:ext cx="2832" cy="61"/>
            </a:xfrm>
            <a:prstGeom prst="rect">
              <a:avLst/>
            </a:prstGeom>
            <a:noFill/>
          </p:spPr>
        </p:pic>
      </p:grpSp>
      <p:sp>
        <p:nvSpPr>
          <p:cNvPr id="3077" name="Rectangle 5"/>
          <p:cNvSpPr>
            <a:spLocks noGrp="1" noChangeArrowheads="1"/>
          </p:cNvSpPr>
          <p:nvPr>
            <p:ph type="title"/>
          </p:nvPr>
        </p:nvSpPr>
        <p:spPr bwMode="auto">
          <a:xfrm>
            <a:off x="317500" y="722313"/>
            <a:ext cx="8637588" cy="762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spAutoFit/>
          </a:bodyPr>
          <a:lstStyle/>
          <a:p>
            <a:pPr lvl="0"/>
            <a:r>
              <a:rPr lang="it-IT" smtClean="0"/>
              <a:t>Fare clic per modificare lo stile del titolo dello schema</a:t>
            </a:r>
          </a:p>
        </p:txBody>
      </p:sp>
      <p:sp>
        <p:nvSpPr>
          <p:cNvPr id="3078" name="Rectangle 6"/>
          <p:cNvSpPr>
            <a:spLocks noGrp="1" noChangeArrowheads="1"/>
          </p:cNvSpPr>
          <p:nvPr>
            <p:ph type="body" idx="1"/>
          </p:nvPr>
        </p:nvSpPr>
        <p:spPr bwMode="auto">
          <a:xfrm>
            <a:off x="328613" y="1941513"/>
            <a:ext cx="8208962"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79" name="Rectangle 7"/>
          <p:cNvSpPr>
            <a:spLocks noGrp="1" noChangeArrowheads="1"/>
          </p:cNvSpPr>
          <p:nvPr>
            <p:ph type="dt" sz="half" idx="2"/>
          </p:nvPr>
        </p:nvSpPr>
        <p:spPr bwMode="auto">
          <a:xfrm>
            <a:off x="3433763" y="634365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latin typeface="+mn-lt"/>
              </a:defRPr>
            </a:lvl1pPr>
          </a:lstStyle>
          <a:p>
            <a:endParaRPr lang="it-IT"/>
          </a:p>
        </p:txBody>
      </p:sp>
      <p:sp>
        <p:nvSpPr>
          <p:cNvPr id="3080" name="Rectangle 8"/>
          <p:cNvSpPr>
            <a:spLocks noGrp="1" noChangeArrowheads="1"/>
          </p:cNvSpPr>
          <p:nvPr>
            <p:ph type="ftr" sz="quarter" idx="3"/>
          </p:nvPr>
        </p:nvSpPr>
        <p:spPr bwMode="auto">
          <a:xfrm>
            <a:off x="6108700" y="634365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atin typeface="+mn-lt"/>
              </a:defRPr>
            </a:lvl1pPr>
          </a:lstStyle>
          <a:p>
            <a:endParaRPr lang="it-IT"/>
          </a:p>
        </p:txBody>
      </p:sp>
      <p:sp>
        <p:nvSpPr>
          <p:cNvPr id="3081" name="Rectangle 9"/>
          <p:cNvSpPr>
            <a:spLocks noGrp="1" noChangeArrowheads="1"/>
          </p:cNvSpPr>
          <p:nvPr>
            <p:ph type="sldNum" sz="quarter" idx="4"/>
          </p:nvPr>
        </p:nvSpPr>
        <p:spPr bwMode="auto">
          <a:xfrm>
            <a:off x="146050" y="6361113"/>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latin typeface="+mn-lt"/>
              </a:defRPr>
            </a:lvl1pPr>
          </a:lstStyle>
          <a:p>
            <a:fld id="{A2E25EA3-7201-4517-B43E-3745FFB1A276}" type="slidenum">
              <a:rPr lang="it-IT"/>
              <a:pPr/>
              <a:t>‹n.›</a:t>
            </a:fld>
            <a:endParaRPr lang="it-IT"/>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xmlns:p14="http://schemas.microsoft.com/office/powerpoint/2010/main">
    <p:dissolve/>
  </p:transition>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Arial" charset="0"/>
        </a:defRPr>
      </a:lvl2pPr>
      <a:lvl3pPr algn="l" rtl="0" fontAlgn="base">
        <a:spcBef>
          <a:spcPct val="0"/>
        </a:spcBef>
        <a:spcAft>
          <a:spcPct val="0"/>
        </a:spcAft>
        <a:defRPr sz="4400">
          <a:solidFill>
            <a:schemeClr val="tx2"/>
          </a:solidFill>
          <a:latin typeface="Arial" charset="0"/>
        </a:defRPr>
      </a:lvl3pPr>
      <a:lvl4pPr algn="l" rtl="0" fontAlgn="base">
        <a:spcBef>
          <a:spcPct val="0"/>
        </a:spcBef>
        <a:spcAft>
          <a:spcPct val="0"/>
        </a:spcAft>
        <a:defRPr sz="4400">
          <a:solidFill>
            <a:schemeClr val="tx2"/>
          </a:solidFill>
          <a:latin typeface="Arial" charset="0"/>
        </a:defRPr>
      </a:lvl4pPr>
      <a:lvl5pPr algn="l" rtl="0" fontAlgn="base">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lr>
          <a:srgbClr val="CCFF33"/>
        </a:buClr>
        <a:buSzPct val="7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65000"/>
        <a:buFont typeface="Wingdings" pitchFamily="2" charset="2"/>
        <a:buChar char="n"/>
        <a:defRPr sz="2800">
          <a:solidFill>
            <a:schemeClr val="tx1"/>
          </a:solidFill>
          <a:latin typeface="+mn-lt"/>
        </a:defRPr>
      </a:lvl2pPr>
      <a:lvl3pPr marL="1143000" indent="-228600" algn="l" rtl="0" fontAlgn="base">
        <a:spcBef>
          <a:spcPct val="20000"/>
        </a:spcBef>
        <a:spcAft>
          <a:spcPct val="0"/>
        </a:spcAft>
        <a:buClr>
          <a:srgbClr val="0099CC"/>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tx2"/>
        </a:buClr>
        <a:buSzPct val="75000"/>
        <a:buFont typeface="Wingdings" pitchFamily="2" charset="2"/>
        <a:buChar char="n"/>
        <a:defRPr sz="2000">
          <a:solidFill>
            <a:schemeClr val="tx1"/>
          </a:solidFill>
          <a:latin typeface="+mn-lt"/>
        </a:defRPr>
      </a:lvl4pPr>
      <a:lvl5pPr marL="20574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990600" y="1601450"/>
            <a:ext cx="7772400" cy="1446550"/>
          </a:xfrm>
        </p:spPr>
        <p:txBody>
          <a:bodyPr/>
          <a:lstStyle/>
          <a:p>
            <a:r>
              <a:rPr lang="it-IT" dirty="0"/>
              <a:t>Relazioni </a:t>
            </a:r>
            <a:r>
              <a:rPr lang="it-IT" dirty="0" smtClean="0"/>
              <a:t>industriali</a:t>
            </a:r>
            <a:br>
              <a:rPr lang="it-IT" dirty="0" smtClean="0"/>
            </a:br>
            <a:endParaRPr lang="it-IT" dirty="0"/>
          </a:p>
        </p:txBody>
      </p:sp>
      <p:sp>
        <p:nvSpPr>
          <p:cNvPr id="2051" name="Rectangle 3"/>
          <p:cNvSpPr>
            <a:spLocks noGrp="1" noChangeArrowheads="1"/>
          </p:cNvSpPr>
          <p:nvPr>
            <p:ph type="subTitle" idx="1"/>
          </p:nvPr>
        </p:nvSpPr>
        <p:spPr/>
        <p:txBody>
          <a:bodyPr/>
          <a:lstStyle/>
          <a:p>
            <a:r>
              <a:rPr lang="it-IT" dirty="0"/>
              <a:t>L’organizzazione sindacale nei luoghi di lavoro</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a:xfrm>
            <a:off x="317500" y="173038"/>
            <a:ext cx="8637588" cy="1311275"/>
          </a:xfrm>
        </p:spPr>
        <p:txBody>
          <a:bodyPr/>
          <a:lstStyle/>
          <a:p>
            <a:r>
              <a:rPr lang="it-IT" sz="4000"/>
              <a:t>La struttura dello statuto dei lavoratori</a:t>
            </a:r>
          </a:p>
        </p:txBody>
      </p:sp>
      <p:sp>
        <p:nvSpPr>
          <p:cNvPr id="1027" name="Rectangle 3"/>
          <p:cNvSpPr>
            <a:spLocks noGrp="1" noChangeArrowheads="1"/>
          </p:cNvSpPr>
          <p:nvPr>
            <p:ph type="body" idx="1"/>
          </p:nvPr>
        </p:nvSpPr>
        <p:spPr>
          <a:xfrm>
            <a:off x="304800" y="1905000"/>
            <a:ext cx="8586788" cy="4687888"/>
          </a:xfrm>
        </p:spPr>
        <p:txBody>
          <a:bodyPr/>
          <a:lstStyle/>
          <a:p>
            <a:pPr>
              <a:lnSpc>
                <a:spcPct val="90000"/>
              </a:lnSpc>
            </a:pPr>
            <a:r>
              <a:rPr lang="it-IT" sz="2800"/>
              <a:t>Titolo Primo “Della libertà e dignità del lavoratore” (artt.1-13)</a:t>
            </a:r>
          </a:p>
          <a:p>
            <a:pPr>
              <a:lnSpc>
                <a:spcPct val="90000"/>
              </a:lnSpc>
            </a:pPr>
            <a:r>
              <a:rPr lang="it-IT" sz="2800"/>
              <a:t>Titolo Secondo “Della libertà sindacale” (artt.14-18)</a:t>
            </a:r>
          </a:p>
          <a:p>
            <a:pPr>
              <a:lnSpc>
                <a:spcPct val="90000"/>
              </a:lnSpc>
            </a:pPr>
            <a:r>
              <a:rPr lang="it-IT" sz="2800"/>
              <a:t>Titolo terzo “Dell'attività sindacale” (artt.19-27)</a:t>
            </a:r>
          </a:p>
          <a:p>
            <a:pPr>
              <a:lnSpc>
                <a:spcPct val="90000"/>
              </a:lnSpc>
            </a:pPr>
            <a:r>
              <a:rPr lang="it-IT" sz="2800"/>
              <a:t>Titolo quarto  “Disposizioni varie e generali” (art.28-32)</a:t>
            </a:r>
          </a:p>
          <a:p>
            <a:pPr>
              <a:lnSpc>
                <a:spcPct val="90000"/>
              </a:lnSpc>
            </a:pPr>
            <a:r>
              <a:rPr lang="it-IT" sz="2800"/>
              <a:t>Titolo quinto “Norme sul collocamento” (artt.33-34</a:t>
            </a:r>
          </a:p>
          <a:p>
            <a:pPr>
              <a:lnSpc>
                <a:spcPct val="90000"/>
              </a:lnSpc>
            </a:pPr>
            <a:r>
              <a:rPr lang="it-IT" sz="2800"/>
              <a:t>Titolo sesto “Disposizioni finali e penali” (artt.35-41)</a:t>
            </a:r>
          </a:p>
          <a:p>
            <a:pPr>
              <a:lnSpc>
                <a:spcPct val="90000"/>
              </a:lnSpc>
            </a:pPr>
            <a:endParaRPr lang="it-IT" sz="2800"/>
          </a:p>
          <a:p>
            <a:pPr>
              <a:lnSpc>
                <a:spcPct val="90000"/>
              </a:lnSpc>
            </a:pPr>
            <a:endParaRPr lang="it-IT" sz="2800"/>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Effect transition="in" filter="barn(inHorizontal)">
                                      <p:cBhvr>
                                        <p:cTn id="7" dur="500"/>
                                        <p:tgtEl>
                                          <p:spTgt spid="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027">
                                            <p:txEl>
                                              <p:pRg st="1" end="1"/>
                                            </p:txEl>
                                          </p:spTgt>
                                        </p:tgtEl>
                                        <p:attrNameLst>
                                          <p:attrName>style.visibility</p:attrName>
                                        </p:attrNameLst>
                                      </p:cBhvr>
                                      <p:to>
                                        <p:strVal val="visible"/>
                                      </p:to>
                                    </p:set>
                                    <p:animEffect transition="in" filter="barn(inHorizontal)">
                                      <p:cBhvr>
                                        <p:cTn id="12" dur="500"/>
                                        <p:tgtEl>
                                          <p:spTgt spid="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027">
                                            <p:txEl>
                                              <p:pRg st="2" end="2"/>
                                            </p:txEl>
                                          </p:spTgt>
                                        </p:tgtEl>
                                        <p:attrNameLst>
                                          <p:attrName>style.visibility</p:attrName>
                                        </p:attrNameLst>
                                      </p:cBhvr>
                                      <p:to>
                                        <p:strVal val="visible"/>
                                      </p:to>
                                    </p:set>
                                    <p:animEffect transition="in" filter="barn(inHorizontal)">
                                      <p:cBhvr>
                                        <p:cTn id="17" dur="500"/>
                                        <p:tgtEl>
                                          <p:spTgt spid="10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1027">
                                            <p:txEl>
                                              <p:pRg st="3" end="3"/>
                                            </p:txEl>
                                          </p:spTgt>
                                        </p:tgtEl>
                                        <p:attrNameLst>
                                          <p:attrName>style.visibility</p:attrName>
                                        </p:attrNameLst>
                                      </p:cBhvr>
                                      <p:to>
                                        <p:strVal val="visible"/>
                                      </p:to>
                                    </p:set>
                                    <p:animEffect transition="in" filter="barn(inHorizontal)">
                                      <p:cBhvr>
                                        <p:cTn id="22" dur="500"/>
                                        <p:tgtEl>
                                          <p:spTgt spid="10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1027">
                                            <p:txEl>
                                              <p:pRg st="4" end="4"/>
                                            </p:txEl>
                                          </p:spTgt>
                                        </p:tgtEl>
                                        <p:attrNameLst>
                                          <p:attrName>style.visibility</p:attrName>
                                        </p:attrNameLst>
                                      </p:cBhvr>
                                      <p:to>
                                        <p:strVal val="visible"/>
                                      </p:to>
                                    </p:set>
                                    <p:animEffect transition="in" filter="barn(inHorizontal)">
                                      <p:cBhvr>
                                        <p:cTn id="27" dur="500"/>
                                        <p:tgtEl>
                                          <p:spTgt spid="10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1027">
                                            <p:txEl>
                                              <p:pRg st="5" end="5"/>
                                            </p:txEl>
                                          </p:spTgt>
                                        </p:tgtEl>
                                        <p:attrNameLst>
                                          <p:attrName>style.visibility</p:attrName>
                                        </p:attrNameLst>
                                      </p:cBhvr>
                                      <p:to>
                                        <p:strVal val="visible"/>
                                      </p:to>
                                    </p:set>
                                    <p:animEffect transition="in" filter="barn(inHorizontal)">
                                      <p:cBhvr>
                                        <p:cTn id="32" dur="500"/>
                                        <p:tgtEl>
                                          <p:spTgt spid="102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500" y="37763"/>
            <a:ext cx="8637588" cy="1446550"/>
          </a:xfrm>
        </p:spPr>
        <p:txBody>
          <a:bodyPr/>
          <a:lstStyle/>
          <a:p>
            <a:r>
              <a:rPr lang="it-IT" b="1" dirty="0"/>
              <a:t>Art. 1.</a:t>
            </a:r>
            <a:br>
              <a:rPr lang="it-IT" b="1" dirty="0"/>
            </a:br>
            <a:r>
              <a:rPr lang="it-IT" b="1" dirty="0"/>
              <a:t>Libertà di opinione</a:t>
            </a:r>
            <a:endParaRPr lang="it-IT" dirty="0"/>
          </a:p>
        </p:txBody>
      </p:sp>
      <p:sp>
        <p:nvSpPr>
          <p:cNvPr id="3" name="Segnaposto contenuto 2"/>
          <p:cNvSpPr>
            <a:spLocks noGrp="1"/>
          </p:cNvSpPr>
          <p:nvPr>
            <p:ph idx="1"/>
          </p:nvPr>
        </p:nvSpPr>
        <p:spPr/>
        <p:txBody>
          <a:bodyPr/>
          <a:lstStyle/>
          <a:p>
            <a:r>
              <a:rPr lang="it-IT" dirty="0" smtClean="0"/>
              <a:t>I </a:t>
            </a:r>
            <a:r>
              <a:rPr lang="it-IT" dirty="0"/>
              <a:t>lavoratori, senza distinzione di opinioni politiche, sindacali e di fede religiosa, hanno diritto, nei luoghi dove prestano la loro opera, di manifestare liberamente il proprio pensiero, nel rispetto dei principi della Costituzione e delle norme della presente legge.</a:t>
            </a:r>
          </a:p>
          <a:p>
            <a:endParaRPr lang="it-IT" dirty="0"/>
          </a:p>
        </p:txBody>
      </p:sp>
    </p:spTree>
    <p:extLst>
      <p:ext uri="{BB962C8B-B14F-4D97-AF65-F5344CB8AC3E}">
        <p14:creationId xmlns:p14="http://schemas.microsoft.com/office/powerpoint/2010/main" val="788398495"/>
      </p:ext>
    </p:extLst>
  </p:cSld>
  <p:clrMapOvr>
    <a:masterClrMapping/>
  </p:clrMapOvr>
  <p:transition xmlns:p14="http://schemas.microsoft.com/office/powerpoint/2010/mai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500" y="714872"/>
            <a:ext cx="8637588" cy="769441"/>
          </a:xfrm>
        </p:spPr>
        <p:txBody>
          <a:bodyPr/>
          <a:lstStyle/>
          <a:p>
            <a:r>
              <a:rPr lang="it-IT" dirty="0" smtClean="0"/>
              <a:t>Parte I </a:t>
            </a:r>
            <a:r>
              <a:rPr lang="it-IT" sz="3600" dirty="0" smtClean="0"/>
              <a:t>(divieti e procedimentalizzazioni)</a:t>
            </a:r>
            <a:endParaRPr lang="it-IT" sz="3600" dirty="0"/>
          </a:p>
        </p:txBody>
      </p:sp>
      <p:sp>
        <p:nvSpPr>
          <p:cNvPr id="3" name="Segnaposto contenuto 2"/>
          <p:cNvSpPr>
            <a:spLocks noGrp="1"/>
          </p:cNvSpPr>
          <p:nvPr>
            <p:ph idx="1"/>
          </p:nvPr>
        </p:nvSpPr>
        <p:spPr/>
        <p:txBody>
          <a:bodyPr/>
          <a:lstStyle/>
          <a:p>
            <a:r>
              <a:rPr lang="it-IT" b="1" dirty="0"/>
              <a:t>Art. 2</a:t>
            </a:r>
            <a:r>
              <a:rPr lang="it-IT" b="1" dirty="0" smtClean="0"/>
              <a:t>. Guardie </a:t>
            </a:r>
            <a:r>
              <a:rPr lang="it-IT" b="1" dirty="0"/>
              <a:t>giurate</a:t>
            </a:r>
            <a:r>
              <a:rPr lang="it-IT" b="1" dirty="0" smtClean="0"/>
              <a:t>.</a:t>
            </a:r>
          </a:p>
          <a:p>
            <a:r>
              <a:rPr lang="it-IT" b="1" dirty="0"/>
              <a:t>Art. 3</a:t>
            </a:r>
            <a:r>
              <a:rPr lang="it-IT" b="1" dirty="0" smtClean="0"/>
              <a:t>. Personale </a:t>
            </a:r>
            <a:r>
              <a:rPr lang="it-IT" b="1" dirty="0"/>
              <a:t>di vigilanza</a:t>
            </a:r>
            <a:r>
              <a:rPr lang="it-IT" b="1" dirty="0" smtClean="0"/>
              <a:t>.</a:t>
            </a:r>
          </a:p>
          <a:p>
            <a:r>
              <a:rPr lang="it-IT" b="1" dirty="0"/>
              <a:t>Art. 4</a:t>
            </a:r>
            <a:r>
              <a:rPr lang="it-IT" b="1" dirty="0" smtClean="0"/>
              <a:t>. Impianti </a:t>
            </a:r>
            <a:r>
              <a:rPr lang="it-IT" b="1" dirty="0"/>
              <a:t>audiovisivi</a:t>
            </a:r>
            <a:r>
              <a:rPr lang="it-IT" b="1" dirty="0" smtClean="0"/>
              <a:t>. </a:t>
            </a:r>
            <a:r>
              <a:rPr lang="it-IT" sz="1400" b="1" dirty="0" smtClean="0"/>
              <a:t>(</a:t>
            </a:r>
            <a:r>
              <a:rPr lang="it-IT" sz="1400" b="1" dirty="0" err="1" smtClean="0"/>
              <a:t>vd</a:t>
            </a:r>
            <a:r>
              <a:rPr lang="it-IT" sz="1400" b="1" dirty="0" smtClean="0"/>
              <a:t> d.lgs.151/2015)</a:t>
            </a:r>
          </a:p>
          <a:p>
            <a:r>
              <a:rPr lang="it-IT" b="1" dirty="0"/>
              <a:t>Art. 5</a:t>
            </a:r>
            <a:r>
              <a:rPr lang="it-IT" b="1" dirty="0" smtClean="0"/>
              <a:t>. Accertamenti </a:t>
            </a:r>
            <a:r>
              <a:rPr lang="it-IT" b="1" dirty="0"/>
              <a:t>sanitari</a:t>
            </a:r>
            <a:r>
              <a:rPr lang="it-IT" b="1" dirty="0" smtClean="0"/>
              <a:t>.</a:t>
            </a:r>
          </a:p>
          <a:p>
            <a:r>
              <a:rPr lang="it-IT" b="1" dirty="0"/>
              <a:t>Art. 6</a:t>
            </a:r>
            <a:r>
              <a:rPr lang="it-IT" b="1" dirty="0" smtClean="0"/>
              <a:t>. Visite </a:t>
            </a:r>
            <a:r>
              <a:rPr lang="it-IT" b="1" dirty="0"/>
              <a:t>personali di controllo</a:t>
            </a:r>
            <a:r>
              <a:rPr lang="it-IT" b="1" dirty="0" smtClean="0"/>
              <a:t>.</a:t>
            </a:r>
          </a:p>
          <a:p>
            <a:r>
              <a:rPr lang="it-IT" b="1" dirty="0"/>
              <a:t>Art. 7</a:t>
            </a:r>
            <a:r>
              <a:rPr lang="it-IT" b="1" dirty="0" smtClean="0"/>
              <a:t>. Sanzioni disciplinari.</a:t>
            </a:r>
          </a:p>
          <a:p>
            <a:r>
              <a:rPr lang="it-IT" b="1" dirty="0"/>
              <a:t>Art. 8</a:t>
            </a:r>
            <a:r>
              <a:rPr lang="it-IT" b="1" dirty="0" smtClean="0"/>
              <a:t>. Divieto </a:t>
            </a:r>
            <a:r>
              <a:rPr lang="it-IT" b="1" dirty="0"/>
              <a:t>di indagini sulle opinioni.</a:t>
            </a:r>
            <a:endParaRPr lang="it-IT" dirty="0"/>
          </a:p>
        </p:txBody>
      </p:sp>
    </p:spTree>
    <p:extLst>
      <p:ext uri="{BB962C8B-B14F-4D97-AF65-F5344CB8AC3E}">
        <p14:creationId xmlns:p14="http://schemas.microsoft.com/office/powerpoint/2010/main" val="3749915469"/>
      </p:ext>
    </p:extLst>
  </p:cSld>
  <p:clrMapOvr>
    <a:masterClrMapping/>
  </p:clrMapOvr>
  <p:transition xmlns:p14="http://schemas.microsoft.com/office/powerpoint/2010/mai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Parte I - tutela</a:t>
            </a:r>
            <a:endParaRPr lang="it-IT" dirty="0"/>
          </a:p>
        </p:txBody>
      </p:sp>
      <p:sp>
        <p:nvSpPr>
          <p:cNvPr id="3" name="Segnaposto contenuto 2"/>
          <p:cNvSpPr>
            <a:spLocks noGrp="1"/>
          </p:cNvSpPr>
          <p:nvPr>
            <p:ph idx="1"/>
          </p:nvPr>
        </p:nvSpPr>
        <p:spPr>
          <a:xfrm>
            <a:off x="328613" y="1772816"/>
            <a:ext cx="8208962" cy="4824535"/>
          </a:xfrm>
        </p:spPr>
        <p:txBody>
          <a:bodyPr/>
          <a:lstStyle/>
          <a:p>
            <a:r>
              <a:rPr lang="it-IT" b="1" dirty="0" smtClean="0"/>
              <a:t>Art. 9. Tutela della salute e dell'integrità fisica.</a:t>
            </a:r>
          </a:p>
          <a:p>
            <a:r>
              <a:rPr lang="it-IT" b="1" dirty="0" smtClean="0"/>
              <a:t>Art. 10. Lavoratori studenti.</a:t>
            </a:r>
          </a:p>
          <a:p>
            <a:r>
              <a:rPr lang="it-IT" b="1" dirty="0" smtClean="0"/>
              <a:t>Art. 11. Attività culturali, ricreative e assistenziali (+) e controlli sul servizio di mensa</a:t>
            </a:r>
          </a:p>
          <a:p>
            <a:r>
              <a:rPr lang="it-IT" b="1" dirty="0" smtClean="0"/>
              <a:t>Art. 12. Istituti di patronato.</a:t>
            </a:r>
          </a:p>
          <a:p>
            <a:r>
              <a:rPr lang="it-IT" b="1" dirty="0"/>
              <a:t>Art. 13</a:t>
            </a:r>
            <a:r>
              <a:rPr lang="it-IT" b="1" dirty="0" smtClean="0"/>
              <a:t>. Mansioni </a:t>
            </a:r>
            <a:r>
              <a:rPr lang="it-IT" b="1" dirty="0"/>
              <a:t>del lavoratore.</a:t>
            </a:r>
            <a:endParaRPr lang="it-IT" b="1" dirty="0" smtClean="0"/>
          </a:p>
          <a:p>
            <a:endParaRPr lang="it-IT" dirty="0"/>
          </a:p>
        </p:txBody>
      </p:sp>
    </p:spTree>
    <p:extLst>
      <p:ext uri="{BB962C8B-B14F-4D97-AF65-F5344CB8AC3E}">
        <p14:creationId xmlns:p14="http://schemas.microsoft.com/office/powerpoint/2010/main" val="2162800169"/>
      </p:ext>
    </p:extLst>
  </p:cSld>
  <p:clrMapOvr>
    <a:masterClrMapping/>
  </p:clrMapOvr>
  <p:transition xmlns:p14="http://schemas.microsoft.com/office/powerpoint/2010/mai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0"/>
            <a:ext cx="8637588" cy="2123658"/>
          </a:xfrm>
        </p:spPr>
        <p:txBody>
          <a:bodyPr/>
          <a:lstStyle/>
          <a:p>
            <a:r>
              <a:rPr lang="it-IT" b="1" dirty="0" smtClean="0"/>
              <a:t>Art. 14 - Diritto di associazione e di attività sindacale</a:t>
            </a:r>
            <a:r>
              <a:rPr lang="it-IT" dirty="0" smtClean="0"/>
              <a:t/>
            </a:r>
            <a:br>
              <a:rPr lang="it-IT" dirty="0" smtClean="0"/>
            </a:br>
            <a:endParaRPr lang="it-IT" dirty="0"/>
          </a:p>
        </p:txBody>
      </p:sp>
      <p:sp>
        <p:nvSpPr>
          <p:cNvPr id="3" name="Segnaposto contenuto 2"/>
          <p:cNvSpPr>
            <a:spLocks noGrp="1"/>
          </p:cNvSpPr>
          <p:nvPr>
            <p:ph idx="1"/>
          </p:nvPr>
        </p:nvSpPr>
        <p:spPr>
          <a:xfrm>
            <a:off x="323528" y="2204864"/>
            <a:ext cx="8208962" cy="2664296"/>
          </a:xfrm>
        </p:spPr>
        <p:txBody>
          <a:bodyPr/>
          <a:lstStyle/>
          <a:p>
            <a:r>
              <a:rPr lang="it-IT" dirty="0" smtClean="0"/>
              <a:t>Il diritto di costituire associazioni sindacali, di aderirvi e di svolgere attività sindacale, è garantito a tutti i lavoratori all'interno dei luoghi di lavoro.</a:t>
            </a:r>
          </a:p>
          <a:p>
            <a:endParaRPr lang="it-IT" dirty="0"/>
          </a:p>
        </p:txBody>
      </p:sp>
    </p:spTree>
    <p:extLst>
      <p:ext uri="{BB962C8B-B14F-4D97-AF65-F5344CB8AC3E}">
        <p14:creationId xmlns:p14="http://schemas.microsoft.com/office/powerpoint/2010/main" val="747423381"/>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500" y="476672"/>
            <a:ext cx="8637588" cy="646331"/>
          </a:xfrm>
        </p:spPr>
        <p:txBody>
          <a:bodyPr/>
          <a:lstStyle/>
          <a:p>
            <a:r>
              <a:rPr lang="it-IT" sz="3600" b="1" dirty="0"/>
              <a:t>Art. 15</a:t>
            </a:r>
            <a:r>
              <a:rPr lang="it-IT" sz="3600" b="1" dirty="0" smtClean="0"/>
              <a:t>. Atti </a:t>
            </a:r>
            <a:r>
              <a:rPr lang="it-IT" sz="3600" b="1" dirty="0"/>
              <a:t>discriminatori</a:t>
            </a:r>
            <a:r>
              <a:rPr lang="it-IT" sz="3600" b="1" dirty="0" smtClean="0"/>
              <a:t>.</a:t>
            </a:r>
            <a:endParaRPr lang="it-IT" sz="3600" dirty="0"/>
          </a:p>
        </p:txBody>
      </p:sp>
      <p:sp>
        <p:nvSpPr>
          <p:cNvPr id="3" name="Segnaposto contenuto 2"/>
          <p:cNvSpPr>
            <a:spLocks noGrp="1"/>
          </p:cNvSpPr>
          <p:nvPr>
            <p:ph idx="1"/>
          </p:nvPr>
        </p:nvSpPr>
        <p:spPr>
          <a:xfrm>
            <a:off x="251520" y="1268760"/>
            <a:ext cx="8640960" cy="4968552"/>
          </a:xfrm>
        </p:spPr>
        <p:txBody>
          <a:bodyPr/>
          <a:lstStyle/>
          <a:p>
            <a:pPr marL="0" indent="0">
              <a:buNone/>
            </a:pPr>
            <a:r>
              <a:rPr lang="it-IT" sz="2400" dirty="0" smtClean="0"/>
              <a:t>È </a:t>
            </a:r>
            <a:r>
              <a:rPr lang="it-IT" sz="2400" dirty="0"/>
              <a:t>nullo qualsiasi patto od atto diretto a:</a:t>
            </a:r>
          </a:p>
          <a:p>
            <a:pPr marL="0" indent="0">
              <a:buNone/>
            </a:pPr>
            <a:r>
              <a:rPr lang="it-IT" sz="2400" dirty="0"/>
              <a:t>a) subordinare l'occupazione di un lavoratore alla condizione che aderisca o non aderisca ad una associazione sindacale ovvero cessi di farne parte;</a:t>
            </a:r>
          </a:p>
          <a:p>
            <a:pPr marL="0" indent="0">
              <a:buNone/>
            </a:pPr>
            <a:r>
              <a:rPr lang="it-IT" sz="2400" dirty="0"/>
              <a:t>b) licenziare un lavoratore, discriminarlo nella assegnazione di qualifiche o mansioni, nei trasferimenti, nei provvedimenti disciplinari, o recargli altrimenti pregiudizio a causa della sua affiliazione o attività sindacale ovvero della </a:t>
            </a:r>
            <a:r>
              <a:rPr lang="it-IT" sz="2400" dirty="0" smtClean="0"/>
              <a:t>sua partecipazione </a:t>
            </a:r>
            <a:r>
              <a:rPr lang="it-IT" sz="2400" dirty="0"/>
              <a:t>ad uno sciopero.</a:t>
            </a:r>
          </a:p>
          <a:p>
            <a:pPr marL="0" indent="0">
              <a:buNone/>
            </a:pPr>
            <a:r>
              <a:rPr lang="it-IT" sz="2000" dirty="0"/>
              <a:t>Le disposizioni di cui al comma precedente si applicano altresì ai patti o atti diretti a fini di discriminazione politica, religiosa, razziale, di lingua o di sesso, di handicap, di età o basata sull'orientamento sessuale o sulle convinzioni </a:t>
            </a:r>
            <a:r>
              <a:rPr lang="it-IT" sz="2000" dirty="0" smtClean="0"/>
              <a:t>personali.</a:t>
            </a:r>
            <a:endParaRPr lang="it-IT" sz="2000" dirty="0"/>
          </a:p>
          <a:p>
            <a:pPr marL="0" indent="0">
              <a:buNone/>
            </a:pPr>
            <a:endParaRPr lang="it-IT" dirty="0"/>
          </a:p>
        </p:txBody>
      </p:sp>
    </p:spTree>
    <p:extLst>
      <p:ext uri="{BB962C8B-B14F-4D97-AF65-F5344CB8AC3E}">
        <p14:creationId xmlns:p14="http://schemas.microsoft.com/office/powerpoint/2010/main" val="897719530"/>
      </p:ext>
    </p:extLst>
  </p:cSld>
  <p:clrMapOvr>
    <a:masterClrMapping/>
  </p:clrMapOvr>
  <p:transition xmlns:p14="http://schemas.microsoft.com/office/powerpoint/2010/mai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500" y="283984"/>
            <a:ext cx="8637588" cy="1200329"/>
          </a:xfrm>
        </p:spPr>
        <p:txBody>
          <a:bodyPr/>
          <a:lstStyle/>
          <a:p>
            <a:r>
              <a:rPr lang="it-IT" sz="3600" b="1" dirty="0"/>
              <a:t>Art. 16.Trattamenti economici collettivi discriminatori</a:t>
            </a:r>
            <a:endParaRPr lang="it-IT" dirty="0"/>
          </a:p>
        </p:txBody>
      </p:sp>
      <p:sp>
        <p:nvSpPr>
          <p:cNvPr id="3" name="Segnaposto contenuto 2"/>
          <p:cNvSpPr>
            <a:spLocks noGrp="1"/>
          </p:cNvSpPr>
          <p:nvPr>
            <p:ph idx="1"/>
          </p:nvPr>
        </p:nvSpPr>
        <p:spPr/>
        <p:txBody>
          <a:bodyPr/>
          <a:lstStyle/>
          <a:p>
            <a:pPr marL="0" indent="0">
              <a:buNone/>
            </a:pPr>
            <a:r>
              <a:rPr lang="it-IT" sz="2400" dirty="0" smtClean="0"/>
              <a:t>È </a:t>
            </a:r>
            <a:r>
              <a:rPr lang="it-IT" sz="2400" dirty="0"/>
              <a:t>vietata la concessione di trattamenti economici di maggior favore aventi carattere discriminatorio a mente dell'articolo 15.</a:t>
            </a:r>
          </a:p>
          <a:p>
            <a:pPr marL="0" indent="0">
              <a:buNone/>
            </a:pPr>
            <a:r>
              <a:rPr lang="it-IT" sz="2400" dirty="0"/>
              <a:t>Il </a:t>
            </a:r>
            <a:r>
              <a:rPr lang="it-IT" sz="2400" dirty="0" smtClean="0"/>
              <a:t>pretore, </a:t>
            </a:r>
            <a:r>
              <a:rPr lang="it-IT" sz="2400" dirty="0"/>
              <a:t>su domanda dei lavoratori nei cui confronti è stata attuata la discriminazione di cui al comma precedente o delle associazioni sindacali </a:t>
            </a:r>
            <a:r>
              <a:rPr lang="it-IT" sz="2400" dirty="0" smtClean="0"/>
              <a:t>alle quali </a:t>
            </a:r>
            <a:r>
              <a:rPr lang="it-IT" sz="2400" dirty="0"/>
              <a:t>questi hanno dato mandato, accertati i fatti, condanna il datore di lavoro al pagamento, a favore del fondo adeguamento pensioni, di una somma </a:t>
            </a:r>
            <a:r>
              <a:rPr lang="it-IT" sz="2400" dirty="0" smtClean="0"/>
              <a:t>pari all'importo </a:t>
            </a:r>
            <a:r>
              <a:rPr lang="it-IT" sz="2400" dirty="0"/>
              <a:t>dei trattamenti economici di maggior favore illegittimamente corrisposti nel periodo massimo di un anno.</a:t>
            </a:r>
          </a:p>
          <a:p>
            <a:endParaRPr lang="it-IT" dirty="0"/>
          </a:p>
        </p:txBody>
      </p:sp>
    </p:spTree>
    <p:extLst>
      <p:ext uri="{BB962C8B-B14F-4D97-AF65-F5344CB8AC3E}">
        <p14:creationId xmlns:p14="http://schemas.microsoft.com/office/powerpoint/2010/main" val="1529065898"/>
      </p:ext>
    </p:extLst>
  </p:cSld>
  <p:clrMapOvr>
    <a:masterClrMapping/>
  </p:clrMapOvr>
  <p:transition xmlns:p14="http://schemas.microsoft.com/office/powerpoint/2010/mai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500" y="714872"/>
            <a:ext cx="8637588" cy="769441"/>
          </a:xfrm>
        </p:spPr>
        <p:txBody>
          <a:bodyPr/>
          <a:lstStyle/>
          <a:p>
            <a:r>
              <a:rPr lang="it-IT" b="1" dirty="0"/>
              <a:t>Art. </a:t>
            </a:r>
            <a:r>
              <a:rPr lang="it-IT" b="1" dirty="0" smtClean="0"/>
              <a:t>17. Sindacati </a:t>
            </a:r>
            <a:r>
              <a:rPr lang="it-IT" b="1" dirty="0"/>
              <a:t>di comodo</a:t>
            </a:r>
            <a:r>
              <a:rPr lang="it-IT" b="1" dirty="0" smtClean="0"/>
              <a:t>.</a:t>
            </a:r>
            <a:endParaRPr lang="it-IT" dirty="0"/>
          </a:p>
        </p:txBody>
      </p:sp>
      <p:sp>
        <p:nvSpPr>
          <p:cNvPr id="3" name="Segnaposto contenuto 2"/>
          <p:cNvSpPr>
            <a:spLocks noGrp="1"/>
          </p:cNvSpPr>
          <p:nvPr>
            <p:ph idx="1"/>
          </p:nvPr>
        </p:nvSpPr>
        <p:spPr>
          <a:xfrm>
            <a:off x="328613" y="2373561"/>
            <a:ext cx="8208962" cy="2783631"/>
          </a:xfrm>
        </p:spPr>
        <p:txBody>
          <a:bodyPr/>
          <a:lstStyle/>
          <a:p>
            <a:r>
              <a:rPr lang="it-IT" dirty="0" smtClean="0"/>
              <a:t>È </a:t>
            </a:r>
            <a:r>
              <a:rPr lang="it-IT" dirty="0"/>
              <a:t>fatto divieto ai datori di lavoro ed alle associazioni di datori di lavoro di costituire o sostenere, con mezzi finanziari o altrimenti, associazioni sindacali di lavoratori.</a:t>
            </a:r>
          </a:p>
          <a:p>
            <a:endParaRPr lang="it-IT" dirty="0"/>
          </a:p>
        </p:txBody>
      </p:sp>
    </p:spTree>
    <p:extLst>
      <p:ext uri="{BB962C8B-B14F-4D97-AF65-F5344CB8AC3E}">
        <p14:creationId xmlns:p14="http://schemas.microsoft.com/office/powerpoint/2010/main" val="946165076"/>
      </p:ext>
    </p:extLst>
  </p:cSld>
  <p:clrMapOvr>
    <a:masterClrMapping/>
  </p:clrMapOvr>
  <p:transition xmlns:p14="http://schemas.microsoft.com/office/powerpoint/2010/mai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it-IT"/>
              <a:t>Le RSA [fino al 1995]</a:t>
            </a:r>
          </a:p>
        </p:txBody>
      </p:sp>
      <p:sp>
        <p:nvSpPr>
          <p:cNvPr id="6147" name="Rectangle 3"/>
          <p:cNvSpPr>
            <a:spLocks noGrp="1" noChangeArrowheads="1"/>
          </p:cNvSpPr>
          <p:nvPr>
            <p:ph type="body" idx="1"/>
          </p:nvPr>
        </p:nvSpPr>
        <p:spPr>
          <a:xfrm>
            <a:off x="328613" y="1941513"/>
            <a:ext cx="8586787" cy="4535487"/>
          </a:xfrm>
        </p:spPr>
        <p:txBody>
          <a:bodyPr/>
          <a:lstStyle/>
          <a:p>
            <a:pPr algn="just">
              <a:lnSpc>
                <a:spcPct val="90000"/>
              </a:lnSpc>
              <a:buFont typeface="Wingdings" pitchFamily="2" charset="2"/>
              <a:buNone/>
            </a:pPr>
            <a:r>
              <a:rPr lang="it-IT" sz="2400" b="1" dirty="0"/>
              <a:t> Costituzione delle rappresentanze sindacali aziendali.</a:t>
            </a:r>
            <a:r>
              <a:rPr lang="it-IT" sz="2400" dirty="0"/>
              <a:t> </a:t>
            </a:r>
            <a:r>
              <a:rPr lang="it-IT" sz="2400" i="1" dirty="0"/>
              <a:t>Rappresentanze sindacali aziendali possono essere costituite ad iniziativa dei lavoratori in ogni unità produttiva, nell'ambito:</a:t>
            </a:r>
          </a:p>
          <a:p>
            <a:pPr algn="just">
              <a:lnSpc>
                <a:spcPct val="90000"/>
              </a:lnSpc>
              <a:buFont typeface="Wingdings" pitchFamily="2" charset="2"/>
              <a:buNone/>
            </a:pPr>
            <a:r>
              <a:rPr lang="it-IT" sz="2400" i="1" dirty="0"/>
              <a:t> </a:t>
            </a:r>
            <a:r>
              <a:rPr lang="it-IT" sz="2400" i="1" dirty="0">
                <a:solidFill>
                  <a:srgbClr val="FFFF00"/>
                </a:solidFill>
              </a:rPr>
              <a:t>a) delle associazioni aderenti alle confederazioni maggiormente rappresentative sul piano nazionale</a:t>
            </a:r>
          </a:p>
          <a:p>
            <a:pPr algn="just">
              <a:lnSpc>
                <a:spcPct val="90000"/>
              </a:lnSpc>
              <a:buFont typeface="Wingdings" pitchFamily="2" charset="2"/>
              <a:buNone/>
            </a:pPr>
            <a:r>
              <a:rPr lang="it-IT" sz="2400" i="1" dirty="0"/>
              <a:t> </a:t>
            </a:r>
            <a:r>
              <a:rPr lang="it-IT" sz="2400" i="1" dirty="0">
                <a:solidFill>
                  <a:schemeClr val="tx2"/>
                </a:solidFill>
              </a:rPr>
              <a:t>b) delle associazioni sindacali, non affiliate alle predette confederazioni, che siano firmatarie di contratti collettivi nazionali o provinciali di lavoro applicati nell'unità produttiva.</a:t>
            </a:r>
          </a:p>
          <a:p>
            <a:pPr algn="just">
              <a:lnSpc>
                <a:spcPct val="90000"/>
              </a:lnSpc>
              <a:buFont typeface="Wingdings" pitchFamily="2" charset="2"/>
              <a:buNone/>
            </a:pPr>
            <a:r>
              <a:rPr lang="it-IT" sz="2400" i="1" dirty="0"/>
              <a:t> Nell'ambito di aziende con più unità produttive le rappresentanze sindacali possono istituire organi di coordinamento</a:t>
            </a:r>
            <a:r>
              <a:rPr lang="it-IT" sz="2400" dirty="0"/>
              <a:t>.</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Effect transition="in" filter="box(in)">
                                      <p:cBhvr>
                                        <p:cTn id="7" dur="500"/>
                                        <p:tgtEl>
                                          <p:spTgt spid="614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6147">
                                            <p:txEl>
                                              <p:pRg st="1" end="1"/>
                                            </p:txEl>
                                          </p:spTgt>
                                        </p:tgtEl>
                                        <p:attrNameLst>
                                          <p:attrName>style.visibility</p:attrName>
                                        </p:attrNameLst>
                                      </p:cBhvr>
                                      <p:to>
                                        <p:strVal val="visible"/>
                                      </p:to>
                                    </p:set>
                                    <p:animEffect transition="in" filter="box(in)">
                                      <p:cBhvr>
                                        <p:cTn id="12" dur="500"/>
                                        <p:tgtEl>
                                          <p:spTgt spid="614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6147">
                                            <p:txEl>
                                              <p:pRg st="2" end="2"/>
                                            </p:txEl>
                                          </p:spTgt>
                                        </p:tgtEl>
                                        <p:attrNameLst>
                                          <p:attrName>style.visibility</p:attrName>
                                        </p:attrNameLst>
                                      </p:cBhvr>
                                      <p:to>
                                        <p:strVal val="visible"/>
                                      </p:to>
                                    </p:set>
                                    <p:animEffect transition="in" filter="box(in)">
                                      <p:cBhvr>
                                        <p:cTn id="17" dur="500"/>
                                        <p:tgtEl>
                                          <p:spTgt spid="614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6147">
                                            <p:txEl>
                                              <p:pRg st="3" end="3"/>
                                            </p:txEl>
                                          </p:spTgt>
                                        </p:tgtEl>
                                        <p:attrNameLst>
                                          <p:attrName>style.visibility</p:attrName>
                                        </p:attrNameLst>
                                      </p:cBhvr>
                                      <p:to>
                                        <p:strVal val="visible"/>
                                      </p:to>
                                    </p:set>
                                    <p:animEffect transition="in" filter="box(in)">
                                      <p:cBhvr>
                                        <p:cTn id="22" dur="500"/>
                                        <p:tgtEl>
                                          <p:spTgt spid="614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17500" y="173038"/>
            <a:ext cx="8637588" cy="1311275"/>
          </a:xfrm>
        </p:spPr>
        <p:txBody>
          <a:bodyPr/>
          <a:lstStyle/>
          <a:p>
            <a:r>
              <a:rPr lang="it-IT" sz="4000"/>
              <a:t>Quando c’è maggiore rappresentatività</a:t>
            </a:r>
          </a:p>
        </p:txBody>
      </p:sp>
      <p:sp>
        <p:nvSpPr>
          <p:cNvPr id="8195" name="Rectangle 3"/>
          <p:cNvSpPr>
            <a:spLocks noGrp="1" noChangeArrowheads="1"/>
          </p:cNvSpPr>
          <p:nvPr>
            <p:ph type="body" idx="1"/>
          </p:nvPr>
        </p:nvSpPr>
        <p:spPr/>
        <p:txBody>
          <a:bodyPr/>
          <a:lstStyle/>
          <a:p>
            <a:r>
              <a:rPr lang="it-IT"/>
              <a:t>Partecipazione alla contrattazione</a:t>
            </a:r>
          </a:p>
          <a:p>
            <a:r>
              <a:rPr lang="it-IT"/>
              <a:t>Partecipazione al conflitto collettivo ed individuale</a:t>
            </a:r>
          </a:p>
          <a:p>
            <a:r>
              <a:rPr lang="it-IT"/>
              <a:t>Struttura organizzata e presente in modo trasversale nelle categorie sindacali</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mph" presetSubtype="1" grpId="0" nodeType="clickEffect">
                                  <p:stCondLst>
                                    <p:cond delay="0"/>
                                  </p:stCondLst>
                                  <p:childTnLst>
                                    <p:set>
                                      <p:cBhvr override="childStyle">
                                        <p:cTn id="6" dur="indefinite"/>
                                        <p:tgtEl>
                                          <p:spTgt spid="8195">
                                            <p:txEl>
                                              <p:pRg st="0" end="0"/>
                                            </p:txEl>
                                          </p:spTgt>
                                        </p:tgtEl>
                                        <p:attrNameLst>
                                          <p:attrName>style.fontStyle</p:attrName>
                                        </p:attrNameLst>
                                      </p:cBhvr>
                                      <p:to>
                                        <p:strVal val="normal"/>
                                      </p:to>
                                    </p:set>
                                    <p:set>
                                      <p:cBhvr override="childStyle">
                                        <p:cTn id="7" dur="indefinite"/>
                                        <p:tgtEl>
                                          <p:spTgt spid="8195">
                                            <p:txEl>
                                              <p:pRg st="0" end="0"/>
                                            </p:txEl>
                                          </p:spTgt>
                                        </p:tgtEl>
                                        <p:attrNameLst>
                                          <p:attrName>style.fontWeight</p:attrName>
                                        </p:attrNameLst>
                                      </p:cBhvr>
                                      <p:to>
                                        <p:strVal val="bold"/>
                                      </p:to>
                                    </p:set>
                                    <p:set>
                                      <p:cBhvr override="childStyle">
                                        <p:cTn id="8" dur="indefinite"/>
                                        <p:tgtEl>
                                          <p:spTgt spid="8195">
                                            <p:txEl>
                                              <p:pRg st="0" end="0"/>
                                            </p:txEl>
                                          </p:spTgt>
                                        </p:tgtEl>
                                        <p:attrNameLst>
                                          <p:attrName>style.textDecorationUnderline</p:attrName>
                                        </p:attrNameLst>
                                      </p:cBhvr>
                                      <p:to>
                                        <p:strVal val="false"/>
                                      </p:to>
                                    </p:set>
                                  </p:childTnLst>
                                </p:cTn>
                              </p:par>
                            </p:childTnLst>
                          </p:cTn>
                        </p:par>
                      </p:childTnLst>
                    </p:cTn>
                  </p:par>
                  <p:par>
                    <p:cTn id="9" fill="hold">
                      <p:stCondLst>
                        <p:cond delay="indefinite"/>
                      </p:stCondLst>
                      <p:childTnLst>
                        <p:par>
                          <p:cTn id="10" fill="hold">
                            <p:stCondLst>
                              <p:cond delay="0"/>
                            </p:stCondLst>
                            <p:childTnLst>
                              <p:par>
                                <p:cTn id="11" presetID="5" presetClass="emph" presetSubtype="1" grpId="0" nodeType="clickEffect">
                                  <p:stCondLst>
                                    <p:cond delay="0"/>
                                  </p:stCondLst>
                                  <p:childTnLst>
                                    <p:set>
                                      <p:cBhvr override="childStyle">
                                        <p:cTn id="12" dur="indefinite"/>
                                        <p:tgtEl>
                                          <p:spTgt spid="8195">
                                            <p:txEl>
                                              <p:pRg st="1" end="1"/>
                                            </p:txEl>
                                          </p:spTgt>
                                        </p:tgtEl>
                                        <p:attrNameLst>
                                          <p:attrName>style.fontStyle</p:attrName>
                                        </p:attrNameLst>
                                      </p:cBhvr>
                                      <p:to>
                                        <p:strVal val="normal"/>
                                      </p:to>
                                    </p:set>
                                    <p:set>
                                      <p:cBhvr override="childStyle">
                                        <p:cTn id="13" dur="indefinite"/>
                                        <p:tgtEl>
                                          <p:spTgt spid="8195">
                                            <p:txEl>
                                              <p:pRg st="1" end="1"/>
                                            </p:txEl>
                                          </p:spTgt>
                                        </p:tgtEl>
                                        <p:attrNameLst>
                                          <p:attrName>style.fontWeight</p:attrName>
                                        </p:attrNameLst>
                                      </p:cBhvr>
                                      <p:to>
                                        <p:strVal val="bold"/>
                                      </p:to>
                                    </p:set>
                                    <p:set>
                                      <p:cBhvr override="childStyle">
                                        <p:cTn id="14" dur="indefinite"/>
                                        <p:tgtEl>
                                          <p:spTgt spid="8195">
                                            <p:txEl>
                                              <p:pRg st="1" end="1"/>
                                            </p:txEl>
                                          </p:spTgt>
                                        </p:tgtEl>
                                        <p:attrNameLst>
                                          <p:attrName>style.textDecorationUnderline</p:attrName>
                                        </p:attrNameLst>
                                      </p:cBhvr>
                                      <p:to>
                                        <p:strVal val="false"/>
                                      </p:to>
                                    </p:set>
                                  </p:childTnLst>
                                </p:cTn>
                              </p:par>
                            </p:childTnLst>
                          </p:cTn>
                        </p:par>
                      </p:childTnLst>
                    </p:cTn>
                  </p:par>
                  <p:par>
                    <p:cTn id="15" fill="hold">
                      <p:stCondLst>
                        <p:cond delay="indefinite"/>
                      </p:stCondLst>
                      <p:childTnLst>
                        <p:par>
                          <p:cTn id="16" fill="hold">
                            <p:stCondLst>
                              <p:cond delay="0"/>
                            </p:stCondLst>
                            <p:childTnLst>
                              <p:par>
                                <p:cTn id="17" presetID="5" presetClass="emph" presetSubtype="1" grpId="0" nodeType="clickEffect">
                                  <p:stCondLst>
                                    <p:cond delay="0"/>
                                  </p:stCondLst>
                                  <p:childTnLst>
                                    <p:set>
                                      <p:cBhvr override="childStyle">
                                        <p:cTn id="18" dur="indefinite"/>
                                        <p:tgtEl>
                                          <p:spTgt spid="8195">
                                            <p:txEl>
                                              <p:pRg st="2" end="2"/>
                                            </p:txEl>
                                          </p:spTgt>
                                        </p:tgtEl>
                                        <p:attrNameLst>
                                          <p:attrName>style.fontStyle</p:attrName>
                                        </p:attrNameLst>
                                      </p:cBhvr>
                                      <p:to>
                                        <p:strVal val="normal"/>
                                      </p:to>
                                    </p:set>
                                    <p:set>
                                      <p:cBhvr override="childStyle">
                                        <p:cTn id="19" dur="indefinite"/>
                                        <p:tgtEl>
                                          <p:spTgt spid="8195">
                                            <p:txEl>
                                              <p:pRg st="2" end="2"/>
                                            </p:txEl>
                                          </p:spTgt>
                                        </p:tgtEl>
                                        <p:attrNameLst>
                                          <p:attrName>style.fontWeight</p:attrName>
                                        </p:attrNameLst>
                                      </p:cBhvr>
                                      <p:to>
                                        <p:strVal val="bold"/>
                                      </p:to>
                                    </p:set>
                                    <p:set>
                                      <p:cBhvr override="childStyle">
                                        <p:cTn id="20" dur="indefinite"/>
                                        <p:tgtEl>
                                          <p:spTgt spid="8195">
                                            <p:txEl>
                                              <p:pRg st="2" end="2"/>
                                            </p:txEl>
                                          </p:spTgt>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Art.39 </a:t>
            </a:r>
            <a:r>
              <a:rPr lang="it-IT" dirty="0" err="1" smtClean="0"/>
              <a:t>Cost</a:t>
            </a:r>
            <a:r>
              <a:rPr lang="it-IT" dirty="0" smtClean="0"/>
              <a:t>., I comma</a:t>
            </a:r>
            <a:endParaRPr lang="it-IT" dirty="0"/>
          </a:p>
        </p:txBody>
      </p:sp>
      <p:sp>
        <p:nvSpPr>
          <p:cNvPr id="3" name="Segnaposto contenuto 2"/>
          <p:cNvSpPr>
            <a:spLocks noGrp="1"/>
          </p:cNvSpPr>
          <p:nvPr>
            <p:ph idx="1"/>
          </p:nvPr>
        </p:nvSpPr>
        <p:spPr/>
        <p:txBody>
          <a:bodyPr/>
          <a:lstStyle/>
          <a:p>
            <a:pPr marL="0" indent="0">
              <a:buNone/>
            </a:pPr>
            <a:endParaRPr lang="it-IT" b="1" dirty="0" smtClean="0"/>
          </a:p>
          <a:p>
            <a:pPr marL="0" indent="0">
              <a:buNone/>
            </a:pPr>
            <a:endParaRPr lang="it-IT" b="1" dirty="0"/>
          </a:p>
          <a:p>
            <a:pPr marL="0" indent="0" algn="ctr">
              <a:buNone/>
            </a:pPr>
            <a:r>
              <a:rPr lang="it-IT" b="1" dirty="0" smtClean="0"/>
              <a:t>L’organizzazione </a:t>
            </a:r>
            <a:r>
              <a:rPr lang="it-IT" b="1" dirty="0"/>
              <a:t>sindacale è libera</a:t>
            </a:r>
            <a:endParaRPr lang="it-IT" dirty="0"/>
          </a:p>
        </p:txBody>
      </p:sp>
    </p:spTree>
    <p:extLst>
      <p:ext uri="{BB962C8B-B14F-4D97-AF65-F5344CB8AC3E}">
        <p14:creationId xmlns:p14="http://schemas.microsoft.com/office/powerpoint/2010/main" val="2549208897"/>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17500" y="173038"/>
            <a:ext cx="8637588" cy="1311275"/>
          </a:xfrm>
        </p:spPr>
        <p:txBody>
          <a:bodyPr/>
          <a:lstStyle/>
          <a:p>
            <a:r>
              <a:rPr lang="it-IT" sz="4000"/>
              <a:t>La promozione dei sindacati “più rappresentativi”</a:t>
            </a:r>
          </a:p>
        </p:txBody>
      </p:sp>
      <p:sp>
        <p:nvSpPr>
          <p:cNvPr id="7171" name="Rectangle 3"/>
          <p:cNvSpPr>
            <a:spLocks noGrp="1" noChangeArrowheads="1"/>
          </p:cNvSpPr>
          <p:nvPr>
            <p:ph type="body" idx="1"/>
          </p:nvPr>
        </p:nvSpPr>
        <p:spPr/>
        <p:txBody>
          <a:bodyPr/>
          <a:lstStyle/>
          <a:p>
            <a:r>
              <a:rPr lang="it-IT"/>
              <a:t>Secondo la Corte Cost. la scelta del legislatore era ragionevole e non arbitraria perché: a) l’art.14 consente comunque l’organizzazione sindacale in azienda; b) tutti i soggetti possono dunque conseguire la rappresentatività. (l’art.19 ha carattere definitorio e non permissivo)</a:t>
            </a:r>
          </a:p>
          <a:p>
            <a:r>
              <a:rPr lang="it-IT"/>
              <a:t>Sent. 1974/54; 1988/334; 1990/30</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checkerboard(across)">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171">
                                            <p:txEl>
                                              <p:pRg st="1" end="1"/>
                                            </p:txEl>
                                          </p:spTgt>
                                        </p:tgtEl>
                                        <p:attrNameLst>
                                          <p:attrName>style.visibility</p:attrName>
                                        </p:attrNameLst>
                                      </p:cBhvr>
                                      <p:to>
                                        <p:strVal val="visible"/>
                                      </p:to>
                                    </p:set>
                                    <p:animEffect transition="in" filter="checkerboard(across)">
                                      <p:cBhvr>
                                        <p:cTn id="12" dur="500"/>
                                        <p:tgtEl>
                                          <p:spTgt spid="717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it-IT"/>
              <a:t>Dalle RSA alle RSU</a:t>
            </a:r>
          </a:p>
        </p:txBody>
      </p:sp>
      <p:sp>
        <p:nvSpPr>
          <p:cNvPr id="9219" name="Rectangle 3"/>
          <p:cNvSpPr>
            <a:spLocks noGrp="1" noChangeArrowheads="1"/>
          </p:cNvSpPr>
          <p:nvPr>
            <p:ph type="body" idx="1"/>
          </p:nvPr>
        </p:nvSpPr>
        <p:spPr/>
        <p:txBody>
          <a:bodyPr/>
          <a:lstStyle/>
          <a:p>
            <a:r>
              <a:rPr lang="it-IT"/>
              <a:t>I prodromi della crisi: l’impossibilità di avere al livello contrattuale le prerogative stabilite in statuto (sent. 1990/30)</a:t>
            </a:r>
          </a:p>
          <a:p>
            <a:r>
              <a:rPr lang="it-IT"/>
              <a:t>L’accordo interconfederale sulle RSU (1993)</a:t>
            </a:r>
          </a:p>
          <a:p>
            <a:r>
              <a:rPr lang="it-IT"/>
              <a:t>Il referendum del 1995</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circle(in)">
                                      <p:cBhvr>
                                        <p:cTn id="7" dur="2000"/>
                                        <p:tgtEl>
                                          <p:spTgt spid="92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circle(in)">
                                      <p:cBhvr>
                                        <p:cTn id="12" dur="2000"/>
                                        <p:tgtEl>
                                          <p:spTgt spid="92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9219">
                                            <p:txEl>
                                              <p:pRg st="2" end="2"/>
                                            </p:txEl>
                                          </p:spTgt>
                                        </p:tgtEl>
                                        <p:attrNameLst>
                                          <p:attrName>style.visibility</p:attrName>
                                        </p:attrNameLst>
                                      </p:cBhvr>
                                      <p:to>
                                        <p:strVal val="visible"/>
                                      </p:to>
                                    </p:set>
                                    <p:animEffect transition="in" filter="circle(in)">
                                      <p:cBhvr>
                                        <p:cTn id="17" dur="2000"/>
                                        <p:tgtEl>
                                          <p:spTgt spid="921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it-IT"/>
              <a:t>Le RSU</a:t>
            </a:r>
          </a:p>
        </p:txBody>
      </p:sp>
      <p:sp>
        <p:nvSpPr>
          <p:cNvPr id="10243" name="Rectangle 3"/>
          <p:cNvSpPr>
            <a:spLocks noGrp="1" noChangeArrowheads="1"/>
          </p:cNvSpPr>
          <p:nvPr>
            <p:ph type="body" idx="1"/>
          </p:nvPr>
        </p:nvSpPr>
        <p:spPr/>
        <p:txBody>
          <a:bodyPr/>
          <a:lstStyle/>
          <a:p>
            <a:pPr>
              <a:lnSpc>
                <a:spcPct val="90000"/>
              </a:lnSpc>
            </a:pPr>
            <a:r>
              <a:rPr lang="it-IT" sz="2800"/>
              <a:t>2/3 dei componenti: eletti</a:t>
            </a:r>
          </a:p>
          <a:p>
            <a:pPr>
              <a:lnSpc>
                <a:spcPct val="90000"/>
              </a:lnSpc>
            </a:pPr>
            <a:r>
              <a:rPr lang="it-IT" sz="2800"/>
              <a:t>1/3 eletto o designato dalle oo.ss. firmatarie del CCNL applicato.</a:t>
            </a:r>
          </a:p>
          <a:p>
            <a:pPr>
              <a:lnSpc>
                <a:spcPct val="90000"/>
              </a:lnSpc>
            </a:pPr>
            <a:r>
              <a:rPr lang="it-IT" sz="2800"/>
              <a:t>Possono presentare liste:</a:t>
            </a:r>
          </a:p>
          <a:p>
            <a:pPr lvl="1">
              <a:lnSpc>
                <a:spcPct val="90000"/>
              </a:lnSpc>
            </a:pPr>
            <a:r>
              <a:rPr lang="it-IT" sz="2400"/>
              <a:t>I sindacati aderenti alle confederazioni firmatarie/aderenti all’accordo del 1993</a:t>
            </a:r>
          </a:p>
          <a:p>
            <a:pPr lvl="1">
              <a:lnSpc>
                <a:spcPct val="90000"/>
              </a:lnSpc>
            </a:pPr>
            <a:r>
              <a:rPr lang="it-IT" sz="2400"/>
              <a:t>I sindacati firmatari del CCNL</a:t>
            </a:r>
          </a:p>
          <a:p>
            <a:pPr lvl="1">
              <a:lnSpc>
                <a:spcPct val="90000"/>
              </a:lnSpc>
            </a:pPr>
            <a:r>
              <a:rPr lang="it-IT" sz="2400"/>
              <a:t>Le associazioni che accettano la disciplina delle RSU e che presentino una lista cui abbiano aderito almeno il 5% degli aventi diritto al voto.</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blinds(horizontal)">
                                      <p:cBhvr>
                                        <p:cTn id="7" dur="5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3">
                                            <p:txEl>
                                              <p:pRg st="1" end="1"/>
                                            </p:txEl>
                                          </p:spTgt>
                                        </p:tgtEl>
                                        <p:attrNameLst>
                                          <p:attrName>style.visibility</p:attrName>
                                        </p:attrNameLst>
                                      </p:cBhvr>
                                      <p:to>
                                        <p:strVal val="visible"/>
                                      </p:to>
                                    </p:set>
                                    <p:animEffect transition="in" filter="blinds(horizontal)">
                                      <p:cBhvr>
                                        <p:cTn id="12" dur="500"/>
                                        <p:tgtEl>
                                          <p:spTgt spid="102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3">
                                            <p:txEl>
                                              <p:pRg st="2" end="2"/>
                                            </p:txEl>
                                          </p:spTgt>
                                        </p:tgtEl>
                                        <p:attrNameLst>
                                          <p:attrName>style.visibility</p:attrName>
                                        </p:attrNameLst>
                                      </p:cBhvr>
                                      <p:to>
                                        <p:strVal val="visible"/>
                                      </p:to>
                                    </p:set>
                                    <p:animEffect transition="in" filter="blinds(horizontal)">
                                      <p:cBhvr>
                                        <p:cTn id="17" dur="500"/>
                                        <p:tgtEl>
                                          <p:spTgt spid="10243">
                                            <p:txEl>
                                              <p:pRg st="2" end="2"/>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0243">
                                            <p:txEl>
                                              <p:pRg st="3" end="3"/>
                                            </p:txEl>
                                          </p:spTgt>
                                        </p:tgtEl>
                                        <p:attrNameLst>
                                          <p:attrName>style.visibility</p:attrName>
                                        </p:attrNameLst>
                                      </p:cBhvr>
                                      <p:to>
                                        <p:strVal val="visible"/>
                                      </p:to>
                                    </p:set>
                                    <p:animEffect transition="in" filter="blinds(horizontal)">
                                      <p:cBhvr>
                                        <p:cTn id="20" dur="500"/>
                                        <p:tgtEl>
                                          <p:spTgt spid="10243">
                                            <p:txEl>
                                              <p:pRg st="3" end="3"/>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animEffect transition="in" filter="blinds(horizontal)">
                                      <p:cBhvr>
                                        <p:cTn id="23" dur="500"/>
                                        <p:tgtEl>
                                          <p:spTgt spid="10243">
                                            <p:txEl>
                                              <p:pRg st="4" end="4"/>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10243">
                                            <p:txEl>
                                              <p:pRg st="5" end="5"/>
                                            </p:txEl>
                                          </p:spTgt>
                                        </p:tgtEl>
                                        <p:attrNameLst>
                                          <p:attrName>style.visibility</p:attrName>
                                        </p:attrNameLst>
                                      </p:cBhvr>
                                      <p:to>
                                        <p:strVal val="visible"/>
                                      </p:to>
                                    </p:set>
                                    <p:animEffect transition="in" filter="blinds(horizontal)">
                                      <p:cBhvr>
                                        <p:cTn id="26" dur="500"/>
                                        <p:tgtEl>
                                          <p:spTgt spid="102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it-IT"/>
              <a:t>RSA e RSU: quale convivenza</a:t>
            </a:r>
          </a:p>
        </p:txBody>
      </p:sp>
      <p:sp>
        <p:nvSpPr>
          <p:cNvPr id="11267" name="Rectangle 3"/>
          <p:cNvSpPr>
            <a:spLocks noChangeArrowheads="1"/>
          </p:cNvSpPr>
          <p:nvPr/>
        </p:nvSpPr>
        <p:spPr bwMode="auto">
          <a:xfrm>
            <a:off x="304800" y="1817400"/>
            <a:ext cx="8001000" cy="2754600"/>
          </a:xfrm>
          <a:prstGeom prst="rect">
            <a:avLst/>
          </a:prstGeom>
          <a:noFill/>
          <a:ln w="28575">
            <a:solidFill>
              <a:schemeClr val="tx2"/>
            </a:solidFill>
            <a:prstDash val="sysDot"/>
            <a:miter lim="800000"/>
            <a:headEnd/>
            <a:tailEnd/>
          </a:ln>
          <a:effectLst/>
        </p:spPr>
        <p:txBody>
          <a:bodyPr>
            <a:spAutoFit/>
          </a:bodyPr>
          <a:lstStyle/>
          <a:p>
            <a:pPr algn="just">
              <a:spcBef>
                <a:spcPct val="50000"/>
              </a:spcBef>
            </a:pPr>
            <a:r>
              <a:rPr lang="it-IT" sz="2200" dirty="0" smtClean="0"/>
              <a:t>Art.19 testo attuale</a:t>
            </a:r>
          </a:p>
          <a:p>
            <a:pPr algn="just">
              <a:spcBef>
                <a:spcPct val="50000"/>
              </a:spcBef>
            </a:pPr>
            <a:r>
              <a:rPr lang="it-IT" sz="2200" dirty="0" smtClean="0"/>
              <a:t>Costituzione </a:t>
            </a:r>
            <a:r>
              <a:rPr lang="it-IT" sz="2200" dirty="0"/>
              <a:t>delle rappresentanze sindacali aziendali. —  Rappresentanze sindacali aziendali possono essere costituite ad iniziativa dei lavoratori in ogni unità produttiva, nell'ambito delle associazioni sindacali che siano firmatarie di contratti collettivi di lavoro applicati nell'unità produttiva </a:t>
            </a:r>
          </a:p>
          <a:p>
            <a:pPr algn="just">
              <a:spcBef>
                <a:spcPct val="50000"/>
              </a:spcBef>
            </a:pPr>
            <a:r>
              <a:rPr lang="it-IT" sz="2000" dirty="0"/>
              <a:t>[…]</a:t>
            </a:r>
          </a:p>
        </p:txBody>
      </p:sp>
      <p:sp>
        <p:nvSpPr>
          <p:cNvPr id="11268" name="Text Box 4"/>
          <p:cNvSpPr txBox="1">
            <a:spLocks noChangeArrowheads="1"/>
          </p:cNvSpPr>
          <p:nvPr/>
        </p:nvSpPr>
        <p:spPr bwMode="auto">
          <a:xfrm>
            <a:off x="1619672" y="4675460"/>
            <a:ext cx="7026275" cy="1993900"/>
          </a:xfrm>
          <a:prstGeom prst="rect">
            <a:avLst/>
          </a:prstGeom>
          <a:noFill/>
          <a:ln w="76200">
            <a:solidFill>
              <a:srgbClr val="FF3300"/>
            </a:solidFill>
            <a:miter lim="800000"/>
            <a:headEnd/>
            <a:tailEnd/>
          </a:ln>
          <a:effectLst/>
        </p:spPr>
        <p:txBody>
          <a:bodyPr>
            <a:spAutoFit/>
          </a:bodyPr>
          <a:lstStyle/>
          <a:p>
            <a:pPr>
              <a:buFontTx/>
              <a:buChar char="•"/>
            </a:pPr>
            <a:r>
              <a:rPr lang="it-IT" dirty="0">
                <a:solidFill>
                  <a:schemeClr val="tx2"/>
                </a:solidFill>
                <a:latin typeface="Comic Sans MS" pitchFamily="66" charset="0"/>
              </a:rPr>
              <a:t>L’accordo interconfederale prevede la rinuncia a costituire RSA da parte di chi si presenta per l’elezione delle RSU</a:t>
            </a:r>
          </a:p>
          <a:p>
            <a:pPr>
              <a:buFontTx/>
              <a:buChar char="•"/>
            </a:pPr>
            <a:r>
              <a:rPr lang="it-IT" dirty="0">
                <a:solidFill>
                  <a:schemeClr val="tx2"/>
                </a:solidFill>
                <a:latin typeface="Comic Sans MS" pitchFamily="66" charset="0"/>
              </a:rPr>
              <a:t>Chi sottoscrive il CCNL applicato si è impegnato a non costituire RSA</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anim calcmode="lin" valueType="num">
                                      <p:cBhvr>
                                        <p:cTn id="7" dur="500" fill="hold"/>
                                        <p:tgtEl>
                                          <p:spTgt spid="11267">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11267">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11267">
                                            <p:txEl>
                                              <p:pRg st="0" end="0"/>
                                            </p:txEl>
                                          </p:spTgt>
                                        </p:tgtEl>
                                        <p:attrNameLst>
                                          <p:attrName>style.visibility</p:attrName>
                                        </p:attrNameLst>
                                      </p:cBhvr>
                                      <p:to>
                                        <p:strVal val="visible"/>
                                      </p:to>
                                    </p:set>
                                    <p:anim calcmode="lin" valueType="num">
                                      <p:cBhvr>
                                        <p:cTn id="13"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11267">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11268"/>
                                        </p:tgtEl>
                                        <p:attrNameLst>
                                          <p:attrName>style.visibility</p:attrName>
                                        </p:attrNameLst>
                                      </p:cBhvr>
                                      <p:to>
                                        <p:strVal val="visible"/>
                                      </p:to>
                                    </p:set>
                                    <p:anim calcmode="lin" valueType="num">
                                      <p:cBhvr>
                                        <p:cTn id="19" dur="500" fill="hold"/>
                                        <p:tgtEl>
                                          <p:spTgt spid="11268"/>
                                        </p:tgtEl>
                                        <p:attrNameLst>
                                          <p:attrName>ppt_w</p:attrName>
                                        </p:attrNameLst>
                                      </p:cBhvr>
                                      <p:tavLst>
                                        <p:tav tm="0">
                                          <p:val>
                                            <p:fltVal val="0"/>
                                          </p:val>
                                        </p:tav>
                                        <p:tav tm="100000">
                                          <p:val>
                                            <p:strVal val="#ppt_w"/>
                                          </p:val>
                                        </p:tav>
                                      </p:tavLst>
                                    </p:anim>
                                    <p:anim calcmode="lin" valueType="num">
                                      <p:cBhvr>
                                        <p:cTn id="20" dur="500" fill="hold"/>
                                        <p:tgtEl>
                                          <p:spTgt spid="1126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ATTENZIONE!!</a:t>
            </a:r>
            <a:endParaRPr lang="it-IT" dirty="0"/>
          </a:p>
        </p:txBody>
      </p:sp>
      <p:sp>
        <p:nvSpPr>
          <p:cNvPr id="3" name="Segnaposto contenuto 2"/>
          <p:cNvSpPr>
            <a:spLocks noGrp="1"/>
          </p:cNvSpPr>
          <p:nvPr>
            <p:ph sz="half" idx="1"/>
          </p:nvPr>
        </p:nvSpPr>
        <p:spPr>
          <a:xfrm>
            <a:off x="328613" y="1941512"/>
            <a:ext cx="4027487" cy="4295799"/>
          </a:xfrm>
        </p:spPr>
        <p:txBody>
          <a:bodyPr/>
          <a:lstStyle/>
          <a:p>
            <a:r>
              <a:rPr lang="it-IT" dirty="0" smtClean="0"/>
              <a:t>Le RSU sono di fonte contrattuale: chi non aderisce al sindacato firmatario non è obbligato! Al datore di lavoro non associato ad un sindacato non può essere imposta la costituzione della RSU</a:t>
            </a:r>
            <a:endParaRPr lang="it-IT" dirty="0"/>
          </a:p>
        </p:txBody>
      </p:sp>
      <p:sp>
        <p:nvSpPr>
          <p:cNvPr id="4" name="Segnaposto contenuto 3"/>
          <p:cNvSpPr>
            <a:spLocks noGrp="1"/>
          </p:cNvSpPr>
          <p:nvPr>
            <p:ph sz="half" idx="2"/>
          </p:nvPr>
        </p:nvSpPr>
        <p:spPr/>
        <p:txBody>
          <a:bodyPr/>
          <a:lstStyle/>
          <a:p>
            <a:r>
              <a:rPr lang="it-IT" dirty="0" smtClean="0"/>
              <a:t>Le RSA sono di fonte legale: nessun datore di lavoro con + di 15 </a:t>
            </a:r>
            <a:r>
              <a:rPr lang="it-IT" dirty="0" err="1" smtClean="0"/>
              <a:t>dip</a:t>
            </a:r>
            <a:r>
              <a:rPr lang="it-IT" dirty="0" smtClean="0"/>
              <a:t>. Può sottrarsi alla sua applicazione.</a:t>
            </a:r>
            <a:endParaRPr lang="it-IT" dirty="0"/>
          </a:p>
        </p:txBody>
      </p:sp>
    </p:spTree>
    <p:extLst>
      <p:ext uri="{BB962C8B-B14F-4D97-AF65-F5344CB8AC3E}">
        <p14:creationId xmlns:p14="http://schemas.microsoft.com/office/powerpoint/2010/main" val="1931523172"/>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it-IT"/>
              <a:t>Le prerogative delle RSA/RSU</a:t>
            </a:r>
          </a:p>
        </p:txBody>
      </p:sp>
      <p:sp>
        <p:nvSpPr>
          <p:cNvPr id="12291" name="Rectangle 3"/>
          <p:cNvSpPr>
            <a:spLocks noChangeArrowheads="1"/>
          </p:cNvSpPr>
          <p:nvPr/>
        </p:nvSpPr>
        <p:spPr bwMode="auto">
          <a:xfrm>
            <a:off x="304800" y="1752600"/>
            <a:ext cx="8001000" cy="4724400"/>
          </a:xfrm>
          <a:prstGeom prst="rect">
            <a:avLst/>
          </a:prstGeom>
          <a:noFill/>
          <a:ln w="9525">
            <a:noFill/>
            <a:miter lim="800000"/>
            <a:headEnd/>
            <a:tailEnd/>
          </a:ln>
          <a:effectLst/>
        </p:spPr>
        <p:txBody>
          <a:bodyPr>
            <a:spAutoFit/>
          </a:bodyPr>
          <a:lstStyle/>
          <a:p>
            <a:r>
              <a:rPr lang="it-IT" sz="2000"/>
              <a:t>20.  Assemblea.  —  I lavoratori hanno diritto di riunirsi, nell'unità produttiva in cui prestano la loro opera, </a:t>
            </a:r>
            <a:r>
              <a:rPr lang="it-IT" sz="2000">
                <a:solidFill>
                  <a:srgbClr val="FF3300"/>
                </a:solidFill>
              </a:rPr>
              <a:t>fuori dell'orario di lavoro, nonché durante l'orario di lavoro, nei limiti di dieci ore annue</a:t>
            </a:r>
            <a:r>
              <a:rPr lang="it-IT" sz="2000"/>
              <a:t>, per le quali verrà corrisposta la normale retribuzione. Migliori condizioni possono essere stabilite dalla contrattazione collettiva.</a:t>
            </a:r>
          </a:p>
          <a:p>
            <a:r>
              <a:rPr lang="it-IT"/>
              <a:t> </a:t>
            </a:r>
            <a:r>
              <a:rPr lang="it-IT" sz="2000"/>
              <a:t>Le riunioni - che possono riguardare la generalità dei lavoratori o gruppi di essi - sono indette, singolarmente o congiuntamente, dalle rappresentanze sindacali aziendali nell'unità produttiva, </a:t>
            </a:r>
            <a:r>
              <a:rPr lang="it-IT" sz="2000">
                <a:solidFill>
                  <a:srgbClr val="FF3300"/>
                </a:solidFill>
              </a:rPr>
              <a:t>con ordine del giorno su materie di interesse sindacale e del lavoro</a:t>
            </a:r>
            <a:r>
              <a:rPr lang="it-IT" sz="2000"/>
              <a:t> e secondo l'ordine di precedenza delle convocazioni, comunicate al datore di lavoro.</a:t>
            </a:r>
          </a:p>
          <a:p>
            <a:r>
              <a:rPr lang="it-IT" sz="2000"/>
              <a:t> Alle riunioni possono partecipare, previo preavviso al datore di lavoro, dirigenti esterni del sindacato che ha costituito la rappresentanza sindacale aziendale.</a:t>
            </a:r>
          </a:p>
          <a:p>
            <a:r>
              <a:rPr lang="it-IT" sz="2000"/>
              <a:t> Ulteriori modalità per l'esercizio del diritto di assemblea possono essere stabilite dai contratti collettivi di lavoro, anche aziendali.</a:t>
            </a:r>
          </a:p>
        </p:txBody>
      </p:sp>
    </p:spTree>
    <p:extLst>
      <p:ext uri="{BB962C8B-B14F-4D97-AF65-F5344CB8AC3E}">
        <p14:creationId xmlns:p14="http://schemas.microsoft.com/office/powerpoint/2010/main" val="151942952"/>
      </p:ext>
    </p:extLst>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2291"/>
                                        </p:tgtEl>
                                        <p:attrNameLst>
                                          <p:attrName>style.visibility</p:attrName>
                                        </p:attrNameLst>
                                      </p:cBhvr>
                                      <p:to>
                                        <p:strVal val="visible"/>
                                      </p:to>
                                    </p:set>
                                    <p:animEffect transition="in" filter="wedge">
                                      <p:cBhvr>
                                        <p:cTn id="7" dur="2000"/>
                                        <p:tgtEl>
                                          <p:spTgt spid="122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z="4000" dirty="0" smtClean="0"/>
              <a:t>Legittimazione ad indire l’assemblea</a:t>
            </a:r>
            <a:endParaRPr lang="it-IT" sz="4000" dirty="0"/>
          </a:p>
        </p:txBody>
      </p:sp>
      <p:sp>
        <p:nvSpPr>
          <p:cNvPr id="3" name="Segnaposto contenuto 2"/>
          <p:cNvSpPr>
            <a:spLocks noGrp="1"/>
          </p:cNvSpPr>
          <p:nvPr>
            <p:ph idx="1"/>
          </p:nvPr>
        </p:nvSpPr>
        <p:spPr/>
        <p:txBody>
          <a:bodyPr/>
          <a:lstStyle/>
          <a:p>
            <a:r>
              <a:rPr lang="it-IT" dirty="0" smtClean="0"/>
              <a:t>RSA- una per </a:t>
            </a:r>
            <a:r>
              <a:rPr lang="it-IT" dirty="0" err="1" smtClean="0"/>
              <a:t>ass.sind</a:t>
            </a:r>
            <a:r>
              <a:rPr lang="it-IT" dirty="0" smtClean="0"/>
              <a:t>.</a:t>
            </a:r>
          </a:p>
          <a:p>
            <a:r>
              <a:rPr lang="it-IT" dirty="0" smtClean="0"/>
              <a:t>RSU- unitaria</a:t>
            </a:r>
          </a:p>
          <a:p>
            <a:r>
              <a:rPr lang="it-IT" dirty="0" smtClean="0"/>
              <a:t>Dirigenti RSU = dirigenti RSA?</a:t>
            </a:r>
          </a:p>
          <a:p>
            <a:r>
              <a:rPr lang="it-IT" dirty="0" smtClean="0"/>
              <a:t>I problemi giuridici e la soluzione (politica)</a:t>
            </a:r>
            <a:endParaRPr lang="it-IT" dirty="0"/>
          </a:p>
        </p:txBody>
      </p:sp>
    </p:spTree>
    <p:extLst>
      <p:ext uri="{BB962C8B-B14F-4D97-AF65-F5344CB8AC3E}">
        <p14:creationId xmlns:p14="http://schemas.microsoft.com/office/powerpoint/2010/main" val="1740712573"/>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17500" y="842963"/>
            <a:ext cx="8637588" cy="641350"/>
          </a:xfrm>
        </p:spPr>
        <p:txBody>
          <a:bodyPr/>
          <a:lstStyle/>
          <a:p>
            <a:r>
              <a:rPr lang="it-IT" sz="3600">
                <a:latin typeface="Comic Sans MS" pitchFamily="66" charset="0"/>
              </a:rPr>
              <a:t>Art. 21.  Referendum</a:t>
            </a:r>
          </a:p>
        </p:txBody>
      </p:sp>
      <p:sp>
        <p:nvSpPr>
          <p:cNvPr id="13315" name="Rectangle 3"/>
          <p:cNvSpPr>
            <a:spLocks noChangeArrowheads="1"/>
          </p:cNvSpPr>
          <p:nvPr/>
        </p:nvSpPr>
        <p:spPr bwMode="auto">
          <a:xfrm>
            <a:off x="457200" y="2001838"/>
            <a:ext cx="8077200" cy="4291012"/>
          </a:xfrm>
          <a:prstGeom prst="rect">
            <a:avLst/>
          </a:prstGeom>
          <a:noFill/>
          <a:ln w="9525">
            <a:noFill/>
            <a:miter lim="800000"/>
            <a:headEnd/>
            <a:tailEnd/>
          </a:ln>
          <a:effectLst/>
        </p:spPr>
        <p:txBody>
          <a:bodyPr>
            <a:spAutoFit/>
          </a:bodyPr>
          <a:lstStyle/>
          <a:p>
            <a:pPr algn="just">
              <a:spcBef>
                <a:spcPct val="50000"/>
              </a:spcBef>
            </a:pPr>
            <a:r>
              <a:rPr lang="it-IT">
                <a:latin typeface="Comic Sans MS" pitchFamily="66" charset="0"/>
              </a:rPr>
              <a:t>Il datore di lavoro deve consentire nell'ambito aziendale lo svolgimento, </a:t>
            </a:r>
            <a:r>
              <a:rPr lang="it-IT">
                <a:solidFill>
                  <a:srgbClr val="FF3300"/>
                </a:solidFill>
                <a:latin typeface="Comic Sans MS" pitchFamily="66" charset="0"/>
              </a:rPr>
              <a:t>fuori dell'orario di lavoro</a:t>
            </a:r>
            <a:r>
              <a:rPr lang="it-IT">
                <a:latin typeface="Comic Sans MS" pitchFamily="66" charset="0"/>
              </a:rPr>
              <a:t>, di referendum, sia generali che per categoria, </a:t>
            </a:r>
            <a:r>
              <a:rPr lang="it-IT">
                <a:solidFill>
                  <a:srgbClr val="FF3300"/>
                </a:solidFill>
                <a:latin typeface="Comic Sans MS" pitchFamily="66" charset="0"/>
              </a:rPr>
              <a:t>su materie inerenti all'attività sindacale</a:t>
            </a:r>
            <a:r>
              <a:rPr lang="it-IT">
                <a:latin typeface="Comic Sans MS" pitchFamily="66" charset="0"/>
              </a:rPr>
              <a:t>, indetti da tutte le rappresentanze sindacali aziendali tra i lavoratori, con diritto di partecipazione di tutti i lavoratori appartenenti all'unità produttiva e alla categoria particolarmente interessata.</a:t>
            </a:r>
          </a:p>
          <a:p>
            <a:pPr algn="just">
              <a:spcBef>
                <a:spcPct val="50000"/>
              </a:spcBef>
            </a:pPr>
            <a:r>
              <a:rPr lang="it-IT">
                <a:latin typeface="Comic Sans MS" pitchFamily="66" charset="0"/>
              </a:rPr>
              <a:t> Ulteriori modalità per lo svolgimento del referendum possono essere stabilite dai contratti collettivi di lavoro anche aziendali.</a:t>
            </a:r>
          </a:p>
        </p:txBody>
      </p:sp>
    </p:spTree>
    <p:extLst>
      <p:ext uri="{BB962C8B-B14F-4D97-AF65-F5344CB8AC3E}">
        <p14:creationId xmlns:p14="http://schemas.microsoft.com/office/powerpoint/2010/main" val="3752985781"/>
      </p:ext>
    </p:extLst>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3315"/>
                                        </p:tgtEl>
                                        <p:attrNameLst>
                                          <p:attrName>style.visibility</p:attrName>
                                        </p:attrNameLst>
                                      </p:cBhvr>
                                      <p:to>
                                        <p:strVal val="visible"/>
                                      </p:to>
                                    </p:set>
                                    <p:animEffect transition="in" filter="wedge">
                                      <p:cBhvr>
                                        <p:cTn id="7" dur="2000"/>
                                        <p:tgtEl>
                                          <p:spTgt spid="133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Normativa promozionale (segue)</a:t>
            </a:r>
            <a:endParaRPr lang="it-IT" dirty="0"/>
          </a:p>
        </p:txBody>
      </p:sp>
      <p:sp>
        <p:nvSpPr>
          <p:cNvPr id="3" name="Rettangolo 2"/>
          <p:cNvSpPr/>
          <p:nvPr/>
        </p:nvSpPr>
        <p:spPr>
          <a:xfrm>
            <a:off x="251520" y="1988840"/>
            <a:ext cx="4572000" cy="1569660"/>
          </a:xfrm>
          <a:prstGeom prst="rect">
            <a:avLst/>
          </a:prstGeom>
          <a:gradFill>
            <a:gsLst>
              <a:gs pos="0">
                <a:srgbClr val="FFF200"/>
              </a:gs>
              <a:gs pos="45000">
                <a:srgbClr val="FF7A00"/>
              </a:gs>
              <a:gs pos="70000">
                <a:srgbClr val="FF0300"/>
              </a:gs>
              <a:gs pos="100000">
                <a:srgbClr val="4D0808"/>
              </a:gs>
            </a:gsLst>
            <a:lin ang="5400000" scaled="0"/>
          </a:gradFill>
        </p:spPr>
        <p:txBody>
          <a:bodyPr>
            <a:spAutoFit/>
          </a:bodyPr>
          <a:lstStyle/>
          <a:p>
            <a:r>
              <a:rPr lang="it-IT" b="1" dirty="0"/>
              <a:t>Art. 22.</a:t>
            </a:r>
            <a:br>
              <a:rPr lang="it-IT" b="1" dirty="0"/>
            </a:br>
            <a:r>
              <a:rPr lang="it-IT" b="1" dirty="0"/>
              <a:t>Trasferimento dei dirigenti delle rappresentanze sindacali aziendali.</a:t>
            </a:r>
            <a:endParaRPr lang="it-IT" dirty="0"/>
          </a:p>
        </p:txBody>
      </p:sp>
      <p:sp>
        <p:nvSpPr>
          <p:cNvPr id="4" name="Rettangolo 3"/>
          <p:cNvSpPr/>
          <p:nvPr/>
        </p:nvSpPr>
        <p:spPr>
          <a:xfrm>
            <a:off x="5328592" y="2276872"/>
            <a:ext cx="2843808" cy="830997"/>
          </a:xfrm>
          <a:prstGeom prst="rect">
            <a:avLst/>
          </a:prstGeom>
          <a:ln w="50800">
            <a:gradFill>
              <a:gsLst>
                <a:gs pos="0">
                  <a:srgbClr val="FFF200"/>
                </a:gs>
                <a:gs pos="45000">
                  <a:srgbClr val="FF7A00"/>
                </a:gs>
                <a:gs pos="70000">
                  <a:srgbClr val="FF0300"/>
                </a:gs>
                <a:gs pos="100000">
                  <a:srgbClr val="4D0808"/>
                </a:gs>
              </a:gsLst>
              <a:lin ang="5400000" scaled="0"/>
            </a:gradFill>
          </a:ln>
        </p:spPr>
        <p:txBody>
          <a:bodyPr wrap="square">
            <a:spAutoFit/>
          </a:bodyPr>
          <a:lstStyle/>
          <a:p>
            <a:r>
              <a:rPr lang="it-IT" b="1" dirty="0"/>
              <a:t>Art. 23.</a:t>
            </a:r>
            <a:br>
              <a:rPr lang="it-IT" b="1" dirty="0"/>
            </a:br>
            <a:r>
              <a:rPr lang="it-IT" b="1" dirty="0"/>
              <a:t>Permessi retribuiti.</a:t>
            </a:r>
            <a:endParaRPr lang="it-IT" dirty="0"/>
          </a:p>
        </p:txBody>
      </p:sp>
      <p:sp>
        <p:nvSpPr>
          <p:cNvPr id="5" name="Rettangolo 4"/>
          <p:cNvSpPr/>
          <p:nvPr/>
        </p:nvSpPr>
        <p:spPr>
          <a:xfrm>
            <a:off x="323528" y="3966155"/>
            <a:ext cx="3744416" cy="830997"/>
          </a:xfrm>
          <a:prstGeom prst="rect">
            <a:avLst/>
          </a:prstGeom>
          <a:ln w="57150">
            <a:solidFill>
              <a:srgbClr val="FF3300"/>
            </a:solidFill>
          </a:ln>
        </p:spPr>
        <p:txBody>
          <a:bodyPr wrap="square">
            <a:spAutoFit/>
          </a:bodyPr>
          <a:lstStyle/>
          <a:p>
            <a:r>
              <a:rPr lang="it-IT" b="1" dirty="0"/>
              <a:t>Art. 24.</a:t>
            </a:r>
            <a:br>
              <a:rPr lang="it-IT" b="1" dirty="0"/>
            </a:br>
            <a:r>
              <a:rPr lang="it-IT" b="1" dirty="0"/>
              <a:t>Permessi non retribuiti.</a:t>
            </a:r>
            <a:endParaRPr lang="it-IT" dirty="0"/>
          </a:p>
        </p:txBody>
      </p:sp>
      <p:sp>
        <p:nvSpPr>
          <p:cNvPr id="6" name="Rettangolo 5"/>
          <p:cNvSpPr/>
          <p:nvPr/>
        </p:nvSpPr>
        <p:spPr>
          <a:xfrm>
            <a:off x="4896544" y="3789040"/>
            <a:ext cx="3491880" cy="830997"/>
          </a:xfrm>
          <a:prstGeom prst="rect">
            <a:avLst/>
          </a:prstGeom>
          <a:pattFill prst="openDmnd">
            <a:fgClr>
              <a:schemeClr val="accent1"/>
            </a:fgClr>
            <a:bgClr>
              <a:schemeClr val="bg1"/>
            </a:bgClr>
          </a:pattFill>
          <a:ln w="50800">
            <a:solidFill>
              <a:srgbClr val="FFFF00"/>
            </a:solidFill>
          </a:ln>
          <a:scene3d>
            <a:camera prst="orthographicFront"/>
            <a:lightRig rig="threePt" dir="t"/>
          </a:scene3d>
          <a:sp3d>
            <a:bevelB w="165100" prst="coolSlant"/>
          </a:sp3d>
        </p:spPr>
        <p:txBody>
          <a:bodyPr wrap="square">
            <a:spAutoFit/>
          </a:bodyPr>
          <a:lstStyle/>
          <a:p>
            <a:r>
              <a:rPr lang="it-IT" b="1" dirty="0"/>
              <a:t>Art. 25.</a:t>
            </a:r>
            <a:br>
              <a:rPr lang="it-IT" b="1" dirty="0"/>
            </a:br>
            <a:r>
              <a:rPr lang="it-IT" b="1" dirty="0"/>
              <a:t>Diritto di affissione.</a:t>
            </a:r>
            <a:endParaRPr lang="it-IT" dirty="0"/>
          </a:p>
        </p:txBody>
      </p:sp>
      <p:sp>
        <p:nvSpPr>
          <p:cNvPr id="7" name="Rettangolo 6"/>
          <p:cNvSpPr/>
          <p:nvPr/>
        </p:nvSpPr>
        <p:spPr>
          <a:xfrm>
            <a:off x="288032" y="5190291"/>
            <a:ext cx="2987824" cy="830997"/>
          </a:xfrm>
          <a:prstGeom prst="rect">
            <a:avLst/>
          </a:prstGeom>
          <a:solidFill>
            <a:srgbClr val="002060"/>
          </a:solidFill>
          <a:ln w="57150">
            <a:solidFill>
              <a:srgbClr val="FFFF00"/>
            </a:solidFill>
          </a:ln>
        </p:spPr>
        <p:txBody>
          <a:bodyPr wrap="square">
            <a:spAutoFit/>
          </a:bodyPr>
          <a:lstStyle/>
          <a:p>
            <a:r>
              <a:rPr lang="it-IT" b="1" dirty="0"/>
              <a:t>Art. 26.</a:t>
            </a:r>
            <a:br>
              <a:rPr lang="it-IT" b="1" dirty="0"/>
            </a:br>
            <a:r>
              <a:rPr lang="it-IT" b="1" dirty="0"/>
              <a:t>Contributi sindacali.</a:t>
            </a:r>
            <a:endParaRPr lang="it-IT" dirty="0"/>
          </a:p>
        </p:txBody>
      </p:sp>
      <p:sp>
        <p:nvSpPr>
          <p:cNvPr id="8" name="Rettangolo 7"/>
          <p:cNvSpPr/>
          <p:nvPr/>
        </p:nvSpPr>
        <p:spPr>
          <a:xfrm>
            <a:off x="4176464" y="4892967"/>
            <a:ext cx="3779912" cy="1200329"/>
          </a:xfrm>
          <a:prstGeom prst="rect">
            <a:avLst/>
          </a:prstGeom>
          <a:noFill/>
          <a:ln w="57150">
            <a:solidFill>
              <a:srgbClr val="FF3300"/>
            </a:solidFill>
          </a:ln>
        </p:spPr>
        <p:txBody>
          <a:bodyPr wrap="square">
            <a:spAutoFit/>
          </a:bodyPr>
          <a:lstStyle/>
          <a:p>
            <a:r>
              <a:rPr lang="it-IT" b="1" dirty="0"/>
              <a:t>Art. 27.</a:t>
            </a:r>
            <a:br>
              <a:rPr lang="it-IT" b="1" dirty="0"/>
            </a:br>
            <a:r>
              <a:rPr lang="it-IT" b="1" dirty="0"/>
              <a:t>Locali delle rappresentanze sindacali aziendali.</a:t>
            </a:r>
            <a:endParaRPr lang="it-IT" dirty="0"/>
          </a:p>
        </p:txBody>
      </p:sp>
    </p:spTree>
    <p:extLst>
      <p:ext uri="{BB962C8B-B14F-4D97-AF65-F5344CB8AC3E}">
        <p14:creationId xmlns:p14="http://schemas.microsoft.com/office/powerpoint/2010/main" val="3247151016"/>
      </p:ext>
    </p:extLst>
  </p:cSld>
  <p:clrMapOvr>
    <a:masterClrMapping/>
  </p:clrMapOvr>
  <p:transition xmlns:p14="http://schemas.microsoft.com/office/powerpoint/2010/mai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17500" y="160874"/>
            <a:ext cx="8637588" cy="1323439"/>
          </a:xfrm>
        </p:spPr>
        <p:txBody>
          <a:bodyPr/>
          <a:lstStyle/>
          <a:p>
            <a:r>
              <a:rPr lang="it-IT" sz="4000" dirty="0" smtClean="0"/>
              <a:t>La questione FIAT ed il nuovo scenario</a:t>
            </a:r>
            <a:endParaRPr lang="it-IT" sz="4000" dirty="0"/>
          </a:p>
        </p:txBody>
      </p:sp>
      <p:sp>
        <p:nvSpPr>
          <p:cNvPr id="3" name="Segnaposto contenuto 2"/>
          <p:cNvSpPr>
            <a:spLocks noGrp="1"/>
          </p:cNvSpPr>
          <p:nvPr>
            <p:ph sz="half" idx="1"/>
          </p:nvPr>
        </p:nvSpPr>
        <p:spPr/>
        <p:txBody>
          <a:bodyPr/>
          <a:lstStyle/>
          <a:p>
            <a:r>
              <a:rPr lang="it-IT" dirty="0" smtClean="0"/>
              <a:t>Con l’accordo aziendale a Pomigliano la FIOM risulta non firmataria di nessun contratto collettivo applicato all’unità produttiva: non può costituire RSA</a:t>
            </a:r>
            <a:endParaRPr lang="it-IT" dirty="0"/>
          </a:p>
        </p:txBody>
      </p:sp>
      <p:sp>
        <p:nvSpPr>
          <p:cNvPr id="4" name="Segnaposto contenuto 3"/>
          <p:cNvSpPr>
            <a:spLocks noGrp="1"/>
          </p:cNvSpPr>
          <p:nvPr>
            <p:ph sz="half" idx="2"/>
          </p:nvPr>
        </p:nvSpPr>
        <p:spPr/>
        <p:txBody>
          <a:bodyPr/>
          <a:lstStyle/>
          <a:p>
            <a:r>
              <a:rPr lang="it-IT" dirty="0" smtClean="0"/>
              <a:t>Fabbrica Italia Pomigliano non è iscritta a Federmeccanica: non si fanno le RSU</a:t>
            </a:r>
            <a:endParaRPr lang="it-IT" dirty="0"/>
          </a:p>
        </p:txBody>
      </p:sp>
    </p:spTree>
    <p:extLst>
      <p:ext uri="{BB962C8B-B14F-4D97-AF65-F5344CB8AC3E}">
        <p14:creationId xmlns:p14="http://schemas.microsoft.com/office/powerpoint/2010/main" val="4270758196"/>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1" name="Rectangle 3"/>
          <p:cNvSpPr>
            <a:spLocks noGrp="1" noChangeArrowheads="1"/>
          </p:cNvSpPr>
          <p:nvPr>
            <p:ph idx="1"/>
          </p:nvPr>
        </p:nvSpPr>
        <p:spPr>
          <a:xfrm>
            <a:off x="328613" y="1941512"/>
            <a:ext cx="8208962" cy="4511823"/>
          </a:xfrm>
        </p:spPr>
        <p:txBody>
          <a:bodyPr/>
          <a:lstStyle/>
          <a:p>
            <a:pPr eaLnBrk="1" hangingPunct="1">
              <a:lnSpc>
                <a:spcPct val="80000"/>
              </a:lnSpc>
            </a:pPr>
            <a:endParaRPr lang="it-IT" altLang="it-IT" sz="2400" dirty="0" smtClean="0">
              <a:latin typeface="Copperplate Gothic Bold" pitchFamily="34" charset="0"/>
              <a:ea typeface="Batang" pitchFamily="18" charset="-127"/>
              <a:cs typeface="Aharoni" pitchFamily="2" charset="-79"/>
            </a:endParaRPr>
          </a:p>
          <a:p>
            <a:pPr eaLnBrk="1" hangingPunct="1">
              <a:lnSpc>
                <a:spcPct val="80000"/>
              </a:lnSpc>
            </a:pPr>
            <a:endParaRPr lang="it-IT" altLang="it-IT" sz="2400" dirty="0" smtClean="0">
              <a:latin typeface="Copperplate Gothic Bold" pitchFamily="34" charset="0"/>
              <a:ea typeface="Batang" pitchFamily="18" charset="-127"/>
              <a:cs typeface="Aharoni" pitchFamily="2" charset="-79"/>
            </a:endParaRPr>
          </a:p>
          <a:p>
            <a:pPr eaLnBrk="1" hangingPunct="1">
              <a:lnSpc>
                <a:spcPct val="80000"/>
              </a:lnSpc>
            </a:pPr>
            <a:r>
              <a:rPr lang="it-IT" altLang="it-IT" sz="2400" dirty="0" smtClean="0">
                <a:latin typeface="Copperplate Gothic Bold" pitchFamily="34" charset="0"/>
                <a:ea typeface="Batang" pitchFamily="18" charset="-127"/>
                <a:cs typeface="Aharoni" pitchFamily="2" charset="-79"/>
              </a:rPr>
              <a:t>Libertà da interferenze dei pubblici poteri e dei privati (datori di lavoro)</a:t>
            </a:r>
          </a:p>
          <a:p>
            <a:pPr eaLnBrk="1" hangingPunct="1">
              <a:lnSpc>
                <a:spcPct val="80000"/>
              </a:lnSpc>
            </a:pPr>
            <a:endParaRPr lang="it-IT" altLang="it-IT" sz="2400" dirty="0" smtClean="0">
              <a:latin typeface="Copperplate Gothic Bold" pitchFamily="34" charset="0"/>
              <a:ea typeface="Batang" pitchFamily="18" charset="-127"/>
              <a:cs typeface="Aharoni" pitchFamily="2" charset="-79"/>
            </a:endParaRPr>
          </a:p>
          <a:p>
            <a:pPr eaLnBrk="1" hangingPunct="1">
              <a:lnSpc>
                <a:spcPct val="80000"/>
              </a:lnSpc>
            </a:pPr>
            <a:r>
              <a:rPr lang="it-IT" altLang="it-IT" sz="2400" dirty="0" smtClean="0">
                <a:latin typeface="Copperplate Gothic Bold" pitchFamily="34" charset="0"/>
                <a:ea typeface="Batang" pitchFamily="18" charset="-127"/>
                <a:cs typeface="Aharoni" pitchFamily="2" charset="-79"/>
              </a:rPr>
              <a:t>Libertà di scegliere </a:t>
            </a:r>
            <a:r>
              <a:rPr lang="it-IT" altLang="it-IT" sz="2400" b="1" dirty="0" smtClean="0">
                <a:latin typeface="Copperplate Gothic Bold" pitchFamily="34" charset="0"/>
                <a:ea typeface="Batang" pitchFamily="18" charset="-127"/>
                <a:cs typeface="Aharoni" pitchFamily="2" charset="-79"/>
              </a:rPr>
              <a:t>scopi</a:t>
            </a:r>
            <a:r>
              <a:rPr lang="it-IT" altLang="it-IT" sz="2400" dirty="0" smtClean="0">
                <a:latin typeface="Copperplate Gothic Bold" pitchFamily="34" charset="0"/>
                <a:ea typeface="Batang" pitchFamily="18" charset="-127"/>
                <a:cs typeface="Aharoni" pitchFamily="2" charset="-79"/>
              </a:rPr>
              <a:t> ed </a:t>
            </a:r>
            <a:r>
              <a:rPr lang="it-IT" altLang="it-IT" sz="2400" b="1" dirty="0" smtClean="0">
                <a:latin typeface="Copperplate Gothic Bold" pitchFamily="34" charset="0"/>
                <a:ea typeface="Batang" pitchFamily="18" charset="-127"/>
                <a:cs typeface="Aharoni" pitchFamily="2" charset="-79"/>
              </a:rPr>
              <a:t>ambito</a:t>
            </a:r>
            <a:r>
              <a:rPr lang="it-IT" altLang="it-IT" sz="2400" dirty="0" smtClean="0">
                <a:latin typeface="Copperplate Gothic Bold" pitchFamily="34" charset="0"/>
                <a:ea typeface="Batang" pitchFamily="18" charset="-127"/>
                <a:cs typeface="Aharoni" pitchFamily="2" charset="-79"/>
              </a:rPr>
              <a:t> </a:t>
            </a:r>
            <a:r>
              <a:rPr lang="it-IT" altLang="it-IT" sz="2400" b="1" dirty="0" smtClean="0">
                <a:latin typeface="Copperplate Gothic Bold" pitchFamily="34" charset="0"/>
                <a:ea typeface="Batang" pitchFamily="18" charset="-127"/>
                <a:cs typeface="Aharoni" pitchFamily="2" charset="-79"/>
              </a:rPr>
              <a:t>di</a:t>
            </a:r>
            <a:r>
              <a:rPr lang="it-IT" altLang="it-IT" sz="2400" dirty="0" smtClean="0">
                <a:latin typeface="Copperplate Gothic Bold" pitchFamily="34" charset="0"/>
                <a:ea typeface="Batang" pitchFamily="18" charset="-127"/>
                <a:cs typeface="Aharoni" pitchFamily="2" charset="-79"/>
              </a:rPr>
              <a:t> </a:t>
            </a:r>
            <a:r>
              <a:rPr lang="it-IT" altLang="it-IT" sz="2400" b="1" dirty="0" smtClean="0">
                <a:latin typeface="Copperplate Gothic Bold" pitchFamily="34" charset="0"/>
                <a:ea typeface="Batang" pitchFamily="18" charset="-127"/>
                <a:cs typeface="Aharoni" pitchFamily="2" charset="-79"/>
              </a:rPr>
              <a:t>intervento</a:t>
            </a:r>
            <a:r>
              <a:rPr lang="it-IT" altLang="it-IT" sz="2400" dirty="0" smtClean="0">
                <a:latin typeface="Copperplate Gothic Bold" pitchFamily="34" charset="0"/>
                <a:ea typeface="Batang" pitchFamily="18" charset="-127"/>
                <a:cs typeface="Aharoni" pitchFamily="2" charset="-79"/>
              </a:rPr>
              <a:t> dell’azione sindacale, dunque anche di scegliere il gruppo, la categoria dei lavoratori da rappresentare</a:t>
            </a:r>
          </a:p>
          <a:p>
            <a:pPr eaLnBrk="1" hangingPunct="1">
              <a:lnSpc>
                <a:spcPct val="80000"/>
              </a:lnSpc>
            </a:pPr>
            <a:endParaRPr lang="it-IT" altLang="it-IT" sz="2400" dirty="0" smtClean="0">
              <a:latin typeface="Copperplate Gothic Bold" pitchFamily="34" charset="0"/>
              <a:ea typeface="Batang" pitchFamily="18" charset="-127"/>
              <a:cs typeface="Aharoni" pitchFamily="2" charset="-79"/>
            </a:endParaRPr>
          </a:p>
          <a:p>
            <a:pPr eaLnBrk="1" hangingPunct="1">
              <a:lnSpc>
                <a:spcPct val="80000"/>
              </a:lnSpc>
            </a:pPr>
            <a:r>
              <a:rPr lang="it-IT" altLang="it-IT" sz="2400" dirty="0" smtClean="0">
                <a:latin typeface="Copperplate Gothic Bold" pitchFamily="34" charset="0"/>
                <a:ea typeface="Batang" pitchFamily="18" charset="-127"/>
                <a:cs typeface="Aharoni" pitchFamily="2" charset="-79"/>
              </a:rPr>
              <a:t>Libertà di determinare le regole di </a:t>
            </a:r>
            <a:r>
              <a:rPr lang="it-IT" altLang="it-IT" sz="2400" b="1" dirty="0" smtClean="0">
                <a:latin typeface="Copperplate Gothic Bold" pitchFamily="34" charset="0"/>
                <a:ea typeface="Batang" pitchFamily="18" charset="-127"/>
                <a:cs typeface="Aharoni" pitchFamily="2" charset="-79"/>
              </a:rPr>
              <a:t>funzionamento interno</a:t>
            </a:r>
            <a:r>
              <a:rPr lang="it-IT" altLang="it-IT" sz="2400" dirty="0" smtClean="0">
                <a:latin typeface="Copperplate Gothic Bold" pitchFamily="34" charset="0"/>
                <a:ea typeface="Batang" pitchFamily="18" charset="-127"/>
                <a:cs typeface="Aharoni" pitchFamily="2" charset="-79"/>
              </a:rPr>
              <a:t> della organizzazione  </a:t>
            </a:r>
          </a:p>
        </p:txBody>
      </p:sp>
      <p:sp>
        <p:nvSpPr>
          <p:cNvPr id="508932" name="AutoShape 4"/>
          <p:cNvSpPr>
            <a:spLocks noChangeArrowheads="1"/>
          </p:cNvSpPr>
          <p:nvPr/>
        </p:nvSpPr>
        <p:spPr bwMode="auto">
          <a:xfrm>
            <a:off x="252486" y="404664"/>
            <a:ext cx="8135938" cy="1872208"/>
          </a:xfrm>
          <a:prstGeom prst="downArrowCallout">
            <a:avLst>
              <a:gd name="adj1" fmla="val 96453"/>
              <a:gd name="adj2" fmla="val 96453"/>
              <a:gd name="adj3" fmla="val 16667"/>
              <a:gd name="adj4" fmla="val 51359"/>
            </a:avLst>
          </a:prstGeom>
          <a:solidFill>
            <a:schemeClr val="accent5"/>
          </a:solidFill>
          <a:ln w="9525">
            <a:solidFill>
              <a:schemeClr val="tx1"/>
            </a:solidFill>
            <a:miter lim="800000"/>
            <a:headEnd/>
            <a:tailEnd/>
          </a:ln>
          <a:effectLst/>
        </p:spPr>
        <p:txBody>
          <a:bodyPr wrap="none" anchor="ctr"/>
          <a:lstStyle/>
          <a:p>
            <a:pPr algn="ctr">
              <a:defRPr/>
            </a:pPr>
            <a:r>
              <a:rPr lang="it-IT" sz="3200" dirty="0">
                <a:solidFill>
                  <a:schemeClr val="bg1"/>
                </a:solidFill>
                <a:latin typeface="Arial" charset="0"/>
              </a:rPr>
              <a:t>La libertà sindacale come </a:t>
            </a:r>
            <a:r>
              <a:rPr lang="it-IT" sz="3200" i="1" dirty="0">
                <a:solidFill>
                  <a:schemeClr val="bg1"/>
                </a:solidFill>
                <a:latin typeface="Arial" charset="0"/>
              </a:rPr>
              <a:t>LIBERT</a:t>
            </a:r>
            <a:r>
              <a:rPr lang="en-US" sz="3200" i="1" dirty="0">
                <a:solidFill>
                  <a:schemeClr val="bg1"/>
                </a:solidFill>
                <a:latin typeface="Arial" charset="0"/>
              </a:rPr>
              <a:t>Á</a:t>
            </a:r>
            <a:r>
              <a:rPr lang="it-IT" sz="3200" i="1" dirty="0">
                <a:solidFill>
                  <a:schemeClr val="tx2"/>
                </a:solidFill>
                <a:latin typeface="Arial" charset="0"/>
              </a:rPr>
              <a:t> </a:t>
            </a:r>
            <a:r>
              <a:rPr lang="it-IT" sz="3200" b="1" i="1" dirty="0">
                <a:solidFill>
                  <a:srgbClr val="FFFF00"/>
                </a:solidFill>
                <a:latin typeface="Arial" charset="0"/>
              </a:rPr>
              <a:t>DA</a:t>
            </a:r>
            <a:r>
              <a:rPr lang="it-IT" sz="3200" i="1" dirty="0">
                <a:solidFill>
                  <a:srgbClr val="FFFF00"/>
                </a:solidFill>
                <a:latin typeface="Arial" charset="0"/>
              </a:rPr>
              <a:t/>
            </a:r>
            <a:br>
              <a:rPr lang="it-IT" sz="3200" i="1" dirty="0">
                <a:solidFill>
                  <a:srgbClr val="FFFF00"/>
                </a:solidFill>
                <a:latin typeface="Arial" charset="0"/>
              </a:rPr>
            </a:br>
            <a:endParaRPr lang="it-IT" sz="3200" i="1" dirty="0">
              <a:solidFill>
                <a:srgbClr val="FFFF00"/>
              </a:solidFill>
              <a:latin typeface="Arial" charset="0"/>
            </a:endParaRPr>
          </a:p>
        </p:txBody>
      </p:sp>
    </p:spTree>
    <p:extLst>
      <p:ext uri="{BB962C8B-B14F-4D97-AF65-F5344CB8AC3E}">
        <p14:creationId xmlns:p14="http://schemas.microsoft.com/office/powerpoint/2010/main" val="1950142759"/>
      </p:ext>
    </p:extLst>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08932"/>
                                        </p:tgtEl>
                                        <p:attrNameLst>
                                          <p:attrName>style.visibility</p:attrName>
                                        </p:attrNameLst>
                                      </p:cBhvr>
                                      <p:to>
                                        <p:strVal val="visible"/>
                                      </p:to>
                                    </p:set>
                                    <p:animEffect transition="in" filter="strips(downLeft)">
                                      <p:cBhvr>
                                        <p:cTn id="7" dur="500"/>
                                        <p:tgtEl>
                                          <p:spTgt spid="5089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8931">
                                            <p:txEl>
                                              <p:pRg st="2" end="2"/>
                                            </p:txEl>
                                          </p:spTgt>
                                        </p:tgtEl>
                                        <p:attrNameLst>
                                          <p:attrName>style.visibility</p:attrName>
                                        </p:attrNameLst>
                                      </p:cBhvr>
                                      <p:to>
                                        <p:strVal val="visible"/>
                                      </p:to>
                                    </p:set>
                                    <p:animEffect transition="in" filter="strips(downLeft)">
                                      <p:cBhvr>
                                        <p:cTn id="12" dur="500"/>
                                        <p:tgtEl>
                                          <p:spTgt spid="50893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8931">
                                            <p:txEl>
                                              <p:pRg st="4" end="4"/>
                                            </p:txEl>
                                          </p:spTgt>
                                        </p:tgtEl>
                                        <p:attrNameLst>
                                          <p:attrName>style.visibility</p:attrName>
                                        </p:attrNameLst>
                                      </p:cBhvr>
                                      <p:to>
                                        <p:strVal val="visible"/>
                                      </p:to>
                                    </p:set>
                                    <p:animEffect transition="in" filter="strips(downLeft)">
                                      <p:cBhvr>
                                        <p:cTn id="17" dur="500"/>
                                        <p:tgtEl>
                                          <p:spTgt spid="508931">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8931">
                                            <p:txEl>
                                              <p:pRg st="6" end="6"/>
                                            </p:txEl>
                                          </p:spTgt>
                                        </p:tgtEl>
                                        <p:attrNameLst>
                                          <p:attrName>style.visibility</p:attrName>
                                        </p:attrNameLst>
                                      </p:cBhvr>
                                      <p:to>
                                        <p:strVal val="visible"/>
                                      </p:to>
                                    </p:set>
                                    <p:animEffect transition="in" filter="strips(downLeft)">
                                      <p:cBhvr>
                                        <p:cTn id="22" dur="500"/>
                                        <p:tgtEl>
                                          <p:spTgt spid="5089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8931" grpId="0" build="p"/>
      <p:bldP spid="508932"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Corte </a:t>
            </a:r>
            <a:r>
              <a:rPr lang="it-IT" dirty="0" err="1" smtClean="0"/>
              <a:t>Cost</a:t>
            </a:r>
            <a:r>
              <a:rPr lang="it-IT" dirty="0" smtClean="0"/>
              <a:t>. 23/07/2013 n.231</a:t>
            </a:r>
            <a:endParaRPr lang="it-IT" dirty="0"/>
          </a:p>
        </p:txBody>
      </p:sp>
      <p:sp>
        <p:nvSpPr>
          <p:cNvPr id="3" name="Segnaposto contenuto 2"/>
          <p:cNvSpPr>
            <a:spLocks noGrp="1"/>
          </p:cNvSpPr>
          <p:nvPr>
            <p:ph idx="1"/>
          </p:nvPr>
        </p:nvSpPr>
        <p:spPr>
          <a:xfrm>
            <a:off x="457200" y="1412776"/>
            <a:ext cx="8229600" cy="4853136"/>
          </a:xfrm>
        </p:spPr>
        <p:txBody>
          <a:bodyPr/>
          <a:lstStyle/>
          <a:p>
            <a:r>
              <a:rPr lang="it-IT" dirty="0"/>
              <a:t>l’illegittimità costituzionale dell’articolo 19</a:t>
            </a:r>
            <a:r>
              <a:rPr lang="it-IT" dirty="0" smtClean="0"/>
              <a:t>, </a:t>
            </a:r>
            <a:r>
              <a:rPr lang="it-IT" dirty="0"/>
              <a:t>nella parte in cui non prevede che la rappresentanza sindacale aziendale possa essere costituita anche nell’ambito di associazioni sindacali che, pur non firmatarie dei contratti collettivi applicati nell’unità produttiva, abbiano comunque partecipato alla negoziazione relativa agli stessi contratti quali rappresentanti dei lavoratori dell’azienda. </a:t>
            </a:r>
          </a:p>
        </p:txBody>
      </p:sp>
    </p:spTree>
    <p:extLst>
      <p:ext uri="{BB962C8B-B14F-4D97-AF65-F5344CB8AC3E}">
        <p14:creationId xmlns:p14="http://schemas.microsoft.com/office/powerpoint/2010/main" val="2815423280"/>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Accordo interconfederale 2014</a:t>
            </a:r>
            <a:endParaRPr lang="it-IT"/>
          </a:p>
        </p:txBody>
      </p:sp>
      <p:sp>
        <p:nvSpPr>
          <p:cNvPr id="3" name="Segnaposto contenuto 2"/>
          <p:cNvSpPr>
            <a:spLocks noGrp="1"/>
          </p:cNvSpPr>
          <p:nvPr>
            <p:ph idx="1"/>
          </p:nvPr>
        </p:nvSpPr>
        <p:spPr>
          <a:xfrm>
            <a:off x="457200" y="1600200"/>
            <a:ext cx="8229600" cy="4781128"/>
          </a:xfrm>
        </p:spPr>
        <p:txBody>
          <a:bodyPr/>
          <a:lstStyle/>
          <a:p>
            <a:endParaRPr lang="it-IT" dirty="0"/>
          </a:p>
          <a:p>
            <a:r>
              <a:rPr lang="it-IT" sz="2000" dirty="0" smtClean="0"/>
              <a:t>PARTE </a:t>
            </a:r>
            <a:r>
              <a:rPr lang="it-IT" sz="2000" dirty="0"/>
              <a:t>PRIMA: misura e certificazione della rappresentanza ai fini della contrattazione collettiva nazionale di categoria. </a:t>
            </a:r>
          </a:p>
          <a:p>
            <a:endParaRPr lang="it-IT" sz="2000" dirty="0"/>
          </a:p>
          <a:p>
            <a:r>
              <a:rPr lang="it-IT" sz="2000" dirty="0" smtClean="0"/>
              <a:t>PARTE </a:t>
            </a:r>
            <a:r>
              <a:rPr lang="it-IT" sz="2000" dirty="0"/>
              <a:t>SECONDA: regolamentazione delle rappresentanze in azienda. </a:t>
            </a:r>
          </a:p>
          <a:p>
            <a:endParaRPr lang="it-IT" sz="2000" dirty="0"/>
          </a:p>
          <a:p>
            <a:r>
              <a:rPr lang="it-IT" sz="2000" dirty="0" smtClean="0"/>
              <a:t>PARTE </a:t>
            </a:r>
            <a:r>
              <a:rPr lang="it-IT" sz="2000" dirty="0"/>
              <a:t>TERZA: titolarità ed efficacia della contrattazione collettiva nazionale di categoria e aziendale. </a:t>
            </a:r>
          </a:p>
          <a:p>
            <a:endParaRPr lang="it-IT" sz="2000" dirty="0"/>
          </a:p>
          <a:p>
            <a:r>
              <a:rPr lang="it-IT" sz="2000" dirty="0" smtClean="0"/>
              <a:t>PARTE </a:t>
            </a:r>
            <a:r>
              <a:rPr lang="it-IT" sz="2000" dirty="0"/>
              <a:t>QUARTA: disposizioni relative alle clausole e alle procedure di raffreddamento e alle clausole sulle conseguenze dell’ inadempimento. </a:t>
            </a:r>
          </a:p>
          <a:p>
            <a:endParaRPr lang="it-IT" dirty="0"/>
          </a:p>
        </p:txBody>
      </p:sp>
    </p:spTree>
    <p:extLst>
      <p:ext uri="{BB962C8B-B14F-4D97-AF65-F5344CB8AC3E}">
        <p14:creationId xmlns:p14="http://schemas.microsoft.com/office/powerpoint/2010/main" val="2753532538"/>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sz="2400" dirty="0" smtClean="0"/>
              <a:t>[…] ai </a:t>
            </a:r>
            <a:r>
              <a:rPr lang="it-IT" sz="2400" dirty="0"/>
              <a:t>fini della contrattazione collettiva nazionale di categoria, si assumono i dati associativi (deleghe relative ai contributi sindacali conferite dai lavoratori) e i dati elettorali ottenuti (voti espressi) in occasione delle elezioni delle rappresentanze sindacali unitarie. </a:t>
            </a:r>
            <a:endParaRPr lang="it-IT" sz="2400" dirty="0" smtClean="0"/>
          </a:p>
          <a:p>
            <a:r>
              <a:rPr lang="it-IT" sz="2400" dirty="0"/>
              <a:t>Confindustria, Cgil, Cisl e Uil, tramite apposita convenzione, definiranno con l’INPS l’introduzione nelle dichiarazioni mensili </a:t>
            </a:r>
            <a:r>
              <a:rPr lang="it-IT" sz="2400" dirty="0" err="1"/>
              <a:t>Uniemens</a:t>
            </a:r>
            <a:r>
              <a:rPr lang="it-IT" sz="2400" dirty="0"/>
              <a:t> di una apposita sezione per la rilevazione annuale del numero delle deleghe sindacali relative a ciascun ambito di applicazione del CCNL. </a:t>
            </a:r>
          </a:p>
        </p:txBody>
      </p:sp>
    </p:spTree>
    <p:extLst>
      <p:ext uri="{BB962C8B-B14F-4D97-AF65-F5344CB8AC3E}">
        <p14:creationId xmlns:p14="http://schemas.microsoft.com/office/powerpoint/2010/main" val="261464197"/>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p:cNvSpPr/>
          <p:nvPr/>
        </p:nvSpPr>
        <p:spPr>
          <a:xfrm>
            <a:off x="107504" y="523701"/>
            <a:ext cx="8964488" cy="6001643"/>
          </a:xfrm>
          <a:prstGeom prst="rect">
            <a:avLst/>
          </a:prstGeom>
        </p:spPr>
        <p:txBody>
          <a:bodyPr wrap="square">
            <a:spAutoFit/>
          </a:bodyPr>
          <a:lstStyle/>
          <a:p>
            <a:r>
              <a:rPr lang="it-IT" dirty="0"/>
              <a:t>Le parti contraenti il presente accordo concordano che in ogni singola unità produttiva con più di quindici dipendenti dovrà essere adottata una sola forma di rappresentanza. </a:t>
            </a:r>
          </a:p>
          <a:p>
            <a:r>
              <a:rPr lang="it-IT" dirty="0"/>
              <a:t>Nel caso di unità produttive con più di quindici dipendenti ove non siano mai state costituite forme di rappresentanza sindacale, le organizzazioni sindacali firmatarie del presente accordo concordano che, qualora non si proceda alla costituzione di rappresentanze sindacali unitarie ma si opti per il diverso modello della rappresentanza sindacale aziendale: </a:t>
            </a:r>
          </a:p>
          <a:p>
            <a:r>
              <a:rPr lang="it-IT" dirty="0"/>
              <a:t>a) dovrà essere garantita l’invarianza dei costi aziendali rispetto alla situazione che si sarebbe determinata con la costituzione della rappresentanza sindacale unitaria; </a:t>
            </a:r>
          </a:p>
          <a:p>
            <a:r>
              <a:rPr lang="it-IT" dirty="0"/>
              <a:t>b) alla scadenza della </a:t>
            </a:r>
            <a:r>
              <a:rPr lang="it-IT" dirty="0" err="1"/>
              <a:t>rsa</a:t>
            </a:r>
            <a:r>
              <a:rPr lang="it-IT" dirty="0"/>
              <a:t>, l’eventuale passaggio alle </a:t>
            </a:r>
            <a:r>
              <a:rPr lang="it-IT" dirty="0" err="1"/>
              <a:t>r.s.u</a:t>
            </a:r>
            <a:r>
              <a:rPr lang="it-IT" dirty="0"/>
              <a:t>. potrà avvenire se deciso dalle organizzazioni sindacali che rappresentino, a livello nazionale, la maggioranza del 50%+1 come determinata nella parte prima del presente accordo. </a:t>
            </a:r>
          </a:p>
        </p:txBody>
      </p:sp>
    </p:spTree>
    <p:extLst>
      <p:ext uri="{BB962C8B-B14F-4D97-AF65-F5344CB8AC3E}">
        <p14:creationId xmlns:p14="http://schemas.microsoft.com/office/powerpoint/2010/main" val="869099214"/>
      </p:ext>
    </p:extLst>
  </p:cSld>
  <p:clrMapOvr>
    <a:masterClrMapping/>
  </p:clrMapOvr>
  <p:transition xmlns:p14="http://schemas.microsoft.com/office/powerpoint/2010/mai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228600" y="2041525"/>
            <a:ext cx="8664575" cy="4108450"/>
          </a:xfrm>
          <a:prstGeom prst="rect">
            <a:avLst/>
          </a:prstGeom>
          <a:noFill/>
          <a:ln w="9525">
            <a:noFill/>
            <a:miter lim="800000"/>
            <a:headEnd/>
            <a:tailEnd/>
          </a:ln>
          <a:effectLst/>
        </p:spPr>
        <p:txBody>
          <a:bodyPr>
            <a:spAutoFit/>
          </a:bodyPr>
          <a:lstStyle/>
          <a:p>
            <a:pPr algn="just">
              <a:spcBef>
                <a:spcPct val="50000"/>
              </a:spcBef>
            </a:pPr>
            <a:r>
              <a:rPr lang="it-IT">
                <a:latin typeface="Comic Sans MS" pitchFamily="66" charset="0"/>
              </a:rPr>
              <a:t>Qualora </a:t>
            </a:r>
            <a:r>
              <a:rPr lang="it-IT">
                <a:solidFill>
                  <a:srgbClr val="FF3300"/>
                </a:solidFill>
                <a:latin typeface="Comic Sans MS" pitchFamily="66" charset="0"/>
              </a:rPr>
              <a:t>il datore di lavoro</a:t>
            </a:r>
            <a:r>
              <a:rPr lang="it-IT">
                <a:latin typeface="Comic Sans MS" pitchFamily="66" charset="0"/>
              </a:rPr>
              <a:t> ponga in essere </a:t>
            </a:r>
            <a:r>
              <a:rPr lang="it-IT">
                <a:solidFill>
                  <a:srgbClr val="FF3300"/>
                </a:solidFill>
                <a:latin typeface="Comic Sans MS" pitchFamily="66" charset="0"/>
              </a:rPr>
              <a:t>comportamenti diretti ad impedire o limitare l'esercizio della libertà e dell'attività sindacale nonché del diritto di sciopero</a:t>
            </a:r>
            <a:r>
              <a:rPr lang="it-IT">
                <a:latin typeface="Comic Sans MS" pitchFamily="66" charset="0"/>
              </a:rPr>
              <a:t>, su ricorso degli </a:t>
            </a:r>
            <a:r>
              <a:rPr lang="it-IT">
                <a:solidFill>
                  <a:srgbClr val="FF3300"/>
                </a:solidFill>
                <a:latin typeface="Comic Sans MS" pitchFamily="66" charset="0"/>
              </a:rPr>
              <a:t>organismi locali delle associazioni sindacali nazionali</a:t>
            </a:r>
            <a:r>
              <a:rPr lang="it-IT">
                <a:latin typeface="Comic Sans MS" pitchFamily="66" charset="0"/>
              </a:rPr>
              <a:t> che vi abbiano interesse, il pretore del luogo ove è posto in essere il comportamento denunziato, </a:t>
            </a:r>
            <a:r>
              <a:rPr lang="it-IT">
                <a:solidFill>
                  <a:srgbClr val="FF3300"/>
                </a:solidFill>
                <a:latin typeface="Comic Sans MS" pitchFamily="66" charset="0"/>
              </a:rPr>
              <a:t>nei due giorni successivi</a:t>
            </a:r>
            <a:r>
              <a:rPr lang="it-IT">
                <a:latin typeface="Comic Sans MS" pitchFamily="66" charset="0"/>
              </a:rPr>
              <a:t>, convocate le parti ed </a:t>
            </a:r>
            <a:r>
              <a:rPr lang="it-IT">
                <a:solidFill>
                  <a:srgbClr val="FF3300"/>
                </a:solidFill>
                <a:latin typeface="Comic Sans MS" pitchFamily="66" charset="0"/>
              </a:rPr>
              <a:t>assunte sommarie informazioni</a:t>
            </a:r>
            <a:r>
              <a:rPr lang="it-IT">
                <a:latin typeface="Comic Sans MS" pitchFamily="66" charset="0"/>
              </a:rPr>
              <a:t>, qualora ritenga sussistente la violazione di cui al presente comma, ordina al datore di lavoro, con decreto motivato ed immediatamente esecutivo, </a:t>
            </a:r>
            <a:r>
              <a:rPr lang="it-IT">
                <a:solidFill>
                  <a:srgbClr val="FF3300"/>
                </a:solidFill>
                <a:latin typeface="Comic Sans MS" pitchFamily="66" charset="0"/>
              </a:rPr>
              <a:t>la cessazione del comportamento illegittimo e la rimozione degli effetti</a:t>
            </a:r>
            <a:r>
              <a:rPr lang="it-IT">
                <a:latin typeface="Comic Sans MS" pitchFamily="66" charset="0"/>
              </a:rPr>
              <a:t>.</a:t>
            </a:r>
            <a:r>
              <a:rPr lang="it-IT" sz="2000">
                <a:latin typeface="Comic Sans MS" pitchFamily="66" charset="0"/>
              </a:rPr>
              <a:t> </a:t>
            </a:r>
          </a:p>
        </p:txBody>
      </p:sp>
      <p:sp>
        <p:nvSpPr>
          <p:cNvPr id="15363" name="WordArt 3"/>
          <p:cNvSpPr>
            <a:spLocks noChangeArrowheads="1" noChangeShapeType="1" noTextEdit="1"/>
          </p:cNvSpPr>
          <p:nvPr/>
        </p:nvSpPr>
        <p:spPr bwMode="auto">
          <a:xfrm>
            <a:off x="800100" y="547688"/>
            <a:ext cx="7543800" cy="504825"/>
          </a:xfrm>
          <a:prstGeom prst="rect">
            <a:avLst/>
          </a:prstGeom>
        </p:spPr>
        <p:txBody>
          <a:bodyPr wrap="none" fromWordArt="1">
            <a:prstTxWarp prst="textPlain">
              <a:avLst>
                <a:gd name="adj" fmla="val 50000"/>
              </a:avLst>
            </a:prstTxWarp>
          </a:bodyPr>
          <a:lstStyle/>
          <a:p>
            <a:pPr algn="ctr"/>
            <a:r>
              <a:rPr lang="it-IT" sz="3200" kern="10">
                <a:ln w="9525">
                  <a:noFill/>
                  <a:round/>
                  <a:headEnd/>
                  <a:tailEnd/>
                </a:ln>
                <a:gradFill rotWithShape="0">
                  <a:gsLst>
                    <a:gs pos="0">
                      <a:srgbClr val="FFFF00"/>
                    </a:gs>
                    <a:gs pos="100000">
                      <a:srgbClr val="FF9933"/>
                    </a:gs>
                  </a:gsLst>
                  <a:path path="rect">
                    <a:fillToRect l="50000" t="50000" r="50000" b="50000"/>
                  </a:path>
                </a:gradFill>
                <a:effectLst>
                  <a:outerShdw dist="35921" dir="2700000" algn="ctr" rotWithShape="0">
                    <a:srgbClr val="C0C0C0">
                      <a:alpha val="80000"/>
                    </a:srgbClr>
                  </a:outerShdw>
                </a:effectLst>
                <a:latin typeface="Impact"/>
              </a:rPr>
              <a:t>28. Repressione della condotta antisindacale</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Effect transition="in" filter="wipe(down)">
                                      <p:cBhvr>
                                        <p:cTn id="7" dur="580">
                                          <p:stCondLst>
                                            <p:cond delay="0"/>
                                          </p:stCondLst>
                                        </p:cTn>
                                        <p:tgtEl>
                                          <p:spTgt spid="15362"/>
                                        </p:tgtEl>
                                      </p:cBhvr>
                                    </p:animEffect>
                                    <p:anim calcmode="lin" valueType="num">
                                      <p:cBhvr>
                                        <p:cTn id="8" dur="1822" tmFilter="0,0; 0.14,0.36; 0.43,0.73; 0.71,0.91; 1.0,1.0">
                                          <p:stCondLst>
                                            <p:cond delay="0"/>
                                          </p:stCondLst>
                                        </p:cTn>
                                        <p:tgtEl>
                                          <p:spTgt spid="1536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36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36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36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36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362"/>
                                        </p:tgtEl>
                                      </p:cBhvr>
                                      <p:to x="100000" y="60000"/>
                                    </p:animScale>
                                    <p:animScale>
                                      <p:cBhvr>
                                        <p:cTn id="14" dur="166" decel="50000">
                                          <p:stCondLst>
                                            <p:cond delay="676"/>
                                          </p:stCondLst>
                                        </p:cTn>
                                        <p:tgtEl>
                                          <p:spTgt spid="15362"/>
                                        </p:tgtEl>
                                      </p:cBhvr>
                                      <p:to x="100000" y="100000"/>
                                    </p:animScale>
                                    <p:animScale>
                                      <p:cBhvr>
                                        <p:cTn id="15" dur="26">
                                          <p:stCondLst>
                                            <p:cond delay="1312"/>
                                          </p:stCondLst>
                                        </p:cTn>
                                        <p:tgtEl>
                                          <p:spTgt spid="15362"/>
                                        </p:tgtEl>
                                      </p:cBhvr>
                                      <p:to x="100000" y="80000"/>
                                    </p:animScale>
                                    <p:animScale>
                                      <p:cBhvr>
                                        <p:cTn id="16" dur="166" decel="50000">
                                          <p:stCondLst>
                                            <p:cond delay="1338"/>
                                          </p:stCondLst>
                                        </p:cTn>
                                        <p:tgtEl>
                                          <p:spTgt spid="15362"/>
                                        </p:tgtEl>
                                      </p:cBhvr>
                                      <p:to x="100000" y="100000"/>
                                    </p:animScale>
                                    <p:animScale>
                                      <p:cBhvr>
                                        <p:cTn id="17" dur="26">
                                          <p:stCondLst>
                                            <p:cond delay="1642"/>
                                          </p:stCondLst>
                                        </p:cTn>
                                        <p:tgtEl>
                                          <p:spTgt spid="15362"/>
                                        </p:tgtEl>
                                      </p:cBhvr>
                                      <p:to x="100000" y="90000"/>
                                    </p:animScale>
                                    <p:animScale>
                                      <p:cBhvr>
                                        <p:cTn id="18" dur="166" decel="50000">
                                          <p:stCondLst>
                                            <p:cond delay="1668"/>
                                          </p:stCondLst>
                                        </p:cTn>
                                        <p:tgtEl>
                                          <p:spTgt spid="15362"/>
                                        </p:tgtEl>
                                      </p:cBhvr>
                                      <p:to x="100000" y="100000"/>
                                    </p:animScale>
                                    <p:animScale>
                                      <p:cBhvr>
                                        <p:cTn id="19" dur="26">
                                          <p:stCondLst>
                                            <p:cond delay="1808"/>
                                          </p:stCondLst>
                                        </p:cTn>
                                        <p:tgtEl>
                                          <p:spTgt spid="15362"/>
                                        </p:tgtEl>
                                      </p:cBhvr>
                                      <p:to x="100000" y="95000"/>
                                    </p:animScale>
                                    <p:animScale>
                                      <p:cBhvr>
                                        <p:cTn id="20" dur="166" decel="50000">
                                          <p:stCondLst>
                                            <p:cond delay="1834"/>
                                          </p:stCondLst>
                                        </p:cTn>
                                        <p:tgtEl>
                                          <p:spTgt spid="1536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it-IT"/>
              <a:t>Il comportamento antisindacale</a:t>
            </a:r>
          </a:p>
        </p:txBody>
      </p:sp>
      <p:sp>
        <p:nvSpPr>
          <p:cNvPr id="17411" name="Rectangle 3"/>
          <p:cNvSpPr>
            <a:spLocks noGrp="1" noChangeArrowheads="1"/>
          </p:cNvSpPr>
          <p:nvPr>
            <p:ph type="body" idx="1"/>
          </p:nvPr>
        </p:nvSpPr>
        <p:spPr/>
        <p:txBody>
          <a:bodyPr/>
          <a:lstStyle/>
          <a:p>
            <a:pPr>
              <a:lnSpc>
                <a:spcPct val="80000"/>
              </a:lnSpc>
            </a:pPr>
            <a:r>
              <a:rPr lang="it-IT" sz="2800">
                <a:solidFill>
                  <a:srgbClr val="FF3300"/>
                </a:solidFill>
              </a:rPr>
              <a:t>il datore di lavoro</a:t>
            </a:r>
          </a:p>
          <a:p>
            <a:pPr>
              <a:lnSpc>
                <a:spcPct val="80000"/>
              </a:lnSpc>
            </a:pPr>
            <a:r>
              <a:rPr lang="it-IT" sz="2800">
                <a:solidFill>
                  <a:srgbClr val="FF3300"/>
                </a:solidFill>
              </a:rPr>
              <a:t>comportamenti diretti ad impedire o limitare l'esercizio della libertà e dell'attività sindacale nonché del diritto di sciopero</a:t>
            </a:r>
          </a:p>
          <a:p>
            <a:pPr>
              <a:lnSpc>
                <a:spcPct val="80000"/>
              </a:lnSpc>
            </a:pPr>
            <a:r>
              <a:rPr lang="it-IT" sz="2800">
                <a:solidFill>
                  <a:srgbClr val="FF3300"/>
                </a:solidFill>
              </a:rPr>
              <a:t>organismi locali delle associazioni sindacali nazionali</a:t>
            </a:r>
          </a:p>
          <a:p>
            <a:pPr>
              <a:lnSpc>
                <a:spcPct val="80000"/>
              </a:lnSpc>
            </a:pPr>
            <a:r>
              <a:rPr lang="it-IT" sz="2800">
                <a:solidFill>
                  <a:srgbClr val="FF3300"/>
                </a:solidFill>
              </a:rPr>
              <a:t>nei due giorni successivi</a:t>
            </a:r>
          </a:p>
          <a:p>
            <a:pPr>
              <a:lnSpc>
                <a:spcPct val="80000"/>
              </a:lnSpc>
            </a:pPr>
            <a:r>
              <a:rPr lang="it-IT" sz="2800">
                <a:solidFill>
                  <a:srgbClr val="FF3300"/>
                </a:solidFill>
              </a:rPr>
              <a:t>assunte sommarie informazioni</a:t>
            </a:r>
          </a:p>
          <a:p>
            <a:pPr>
              <a:lnSpc>
                <a:spcPct val="80000"/>
              </a:lnSpc>
            </a:pPr>
            <a:r>
              <a:rPr lang="it-IT" sz="2800">
                <a:solidFill>
                  <a:srgbClr val="FF3300"/>
                </a:solidFill>
              </a:rPr>
              <a:t>la cessazione del comportamento illegittimo e la rimozione degli effetti</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diamond(in)">
                                      <p:cBhvr>
                                        <p:cTn id="7" dur="20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diamond(in)">
                                      <p:cBhvr>
                                        <p:cTn id="12" dur="2000"/>
                                        <p:tgtEl>
                                          <p:spTgt spid="1741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diamond(in)">
                                      <p:cBhvr>
                                        <p:cTn id="17" dur="2000"/>
                                        <p:tgtEl>
                                          <p:spTgt spid="1741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diamond(in)">
                                      <p:cBhvr>
                                        <p:cTn id="22" dur="2000"/>
                                        <p:tgtEl>
                                          <p:spTgt spid="1741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diamond(in)">
                                      <p:cBhvr>
                                        <p:cTn id="27" dur="2000"/>
                                        <p:tgtEl>
                                          <p:spTgt spid="1741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diamond(in)">
                                      <p:cBhvr>
                                        <p:cTn id="32" dur="2000"/>
                                        <p:tgtEl>
                                          <p:spTgt spid="1741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it-IT">
                <a:solidFill>
                  <a:srgbClr val="FF3300"/>
                </a:solidFill>
              </a:rPr>
              <a:t>“il datore di lavoro”</a:t>
            </a:r>
          </a:p>
        </p:txBody>
      </p:sp>
      <p:sp>
        <p:nvSpPr>
          <p:cNvPr id="18435" name="Rectangle 3"/>
          <p:cNvSpPr>
            <a:spLocks noGrp="1" noChangeArrowheads="1"/>
          </p:cNvSpPr>
          <p:nvPr>
            <p:ph type="body" idx="1"/>
          </p:nvPr>
        </p:nvSpPr>
        <p:spPr/>
        <p:txBody>
          <a:bodyPr/>
          <a:lstStyle/>
          <a:p>
            <a:r>
              <a:rPr lang="it-IT"/>
              <a:t>Chi può essere l’autore del comportamento antisindacale?</a:t>
            </a:r>
          </a:p>
          <a:p>
            <a:pPr lvl="1"/>
            <a:r>
              <a:rPr lang="it-IT"/>
              <a:t>Il datore di lavoro</a:t>
            </a:r>
          </a:p>
          <a:p>
            <a:pPr lvl="1"/>
            <a:r>
              <a:rPr lang="it-IT"/>
              <a:t>I dirigenti/delegati del datore?</a:t>
            </a:r>
          </a:p>
          <a:p>
            <a:pPr lvl="1"/>
            <a:r>
              <a:rPr lang="it-IT"/>
              <a:t>L’associazione dei datori di lavoro?</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p:cTn id="7" dur="500" fill="hold"/>
                                        <p:tgtEl>
                                          <p:spTgt spid="18435">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8435">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18435">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8435">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8435">
                                            <p:txEl>
                                              <p:pRg st="0" end="0"/>
                                            </p:txEl>
                                          </p:spTgt>
                                        </p:tgtEl>
                                      </p:cBhvr>
                                    </p:animEffect>
                                  </p:childTnLst>
                                </p:cTn>
                              </p:par>
                              <p:par>
                                <p:cTn id="12" presetID="41" presetClass="entr" presetSubtype="0" fill="hold" grpId="0" nodeType="withEffect">
                                  <p:stCondLst>
                                    <p:cond delay="0"/>
                                  </p:stCondLst>
                                  <p:iterate type="lt">
                                    <p:tmPct val="10000"/>
                                  </p:iterate>
                                  <p:childTnLst>
                                    <p:set>
                                      <p:cBhvr>
                                        <p:cTn id="13" dur="1" fill="hold">
                                          <p:stCondLst>
                                            <p:cond delay="0"/>
                                          </p:stCondLst>
                                        </p:cTn>
                                        <p:tgtEl>
                                          <p:spTgt spid="18435">
                                            <p:txEl>
                                              <p:pRg st="1" end="1"/>
                                            </p:txEl>
                                          </p:spTgt>
                                        </p:tgtEl>
                                        <p:attrNameLst>
                                          <p:attrName>style.visibility</p:attrName>
                                        </p:attrNameLst>
                                      </p:cBhvr>
                                      <p:to>
                                        <p:strVal val="visible"/>
                                      </p:to>
                                    </p:set>
                                    <p:anim calcmode="lin" valueType="num">
                                      <p:cBhvr>
                                        <p:cTn id="14" dur="500" fill="hold"/>
                                        <p:tgtEl>
                                          <p:spTgt spid="18435">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18435">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18435">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18435">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18435">
                                            <p:txEl>
                                              <p:pRg st="1" end="1"/>
                                            </p:txEl>
                                          </p:spTgt>
                                        </p:tgtEl>
                                      </p:cBhvr>
                                    </p:animEffect>
                                  </p:childTnLst>
                                </p:cTn>
                              </p:par>
                              <p:par>
                                <p:cTn id="19" presetID="41" presetClass="entr" presetSubtype="0" fill="hold" grpId="0" nodeType="withEffect">
                                  <p:stCondLst>
                                    <p:cond delay="0"/>
                                  </p:stCondLst>
                                  <p:iterate type="lt">
                                    <p:tmPct val="10000"/>
                                  </p:iterate>
                                  <p:childTnLst>
                                    <p:set>
                                      <p:cBhvr>
                                        <p:cTn id="20" dur="1" fill="hold">
                                          <p:stCondLst>
                                            <p:cond delay="0"/>
                                          </p:stCondLst>
                                        </p:cTn>
                                        <p:tgtEl>
                                          <p:spTgt spid="18435">
                                            <p:txEl>
                                              <p:pRg st="2" end="2"/>
                                            </p:txEl>
                                          </p:spTgt>
                                        </p:tgtEl>
                                        <p:attrNameLst>
                                          <p:attrName>style.visibility</p:attrName>
                                        </p:attrNameLst>
                                      </p:cBhvr>
                                      <p:to>
                                        <p:strVal val="visible"/>
                                      </p:to>
                                    </p:set>
                                    <p:anim calcmode="lin" valueType="num">
                                      <p:cBhvr>
                                        <p:cTn id="21" dur="500" fill="hold"/>
                                        <p:tgtEl>
                                          <p:spTgt spid="18435">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18435">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18435">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18435">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18435">
                                            <p:txEl>
                                              <p:pRg st="2" end="2"/>
                                            </p:txEl>
                                          </p:spTgt>
                                        </p:tgtEl>
                                      </p:cBhvr>
                                    </p:animEffect>
                                  </p:childTnLst>
                                </p:cTn>
                              </p:par>
                              <p:par>
                                <p:cTn id="26" presetID="41" presetClass="entr" presetSubtype="0" fill="hold" grpId="0" nodeType="withEffect">
                                  <p:stCondLst>
                                    <p:cond delay="0"/>
                                  </p:stCondLst>
                                  <p:iterate type="lt">
                                    <p:tmPct val="10000"/>
                                  </p:iterate>
                                  <p:childTnLst>
                                    <p:set>
                                      <p:cBhvr>
                                        <p:cTn id="27" dur="1" fill="hold">
                                          <p:stCondLst>
                                            <p:cond delay="0"/>
                                          </p:stCondLst>
                                        </p:cTn>
                                        <p:tgtEl>
                                          <p:spTgt spid="18435">
                                            <p:txEl>
                                              <p:pRg st="3" end="3"/>
                                            </p:txEl>
                                          </p:spTgt>
                                        </p:tgtEl>
                                        <p:attrNameLst>
                                          <p:attrName>style.visibility</p:attrName>
                                        </p:attrNameLst>
                                      </p:cBhvr>
                                      <p:to>
                                        <p:strVal val="visible"/>
                                      </p:to>
                                    </p:set>
                                    <p:anim calcmode="lin" valueType="num">
                                      <p:cBhvr>
                                        <p:cTn id="28" dur="500" fill="hold"/>
                                        <p:tgtEl>
                                          <p:spTgt spid="18435">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29" dur="500" fill="hold"/>
                                        <p:tgtEl>
                                          <p:spTgt spid="18435">
                                            <p:txEl>
                                              <p:pRg st="3" end="3"/>
                                            </p:txEl>
                                          </p:spTgt>
                                        </p:tgtEl>
                                        <p:attrNameLst>
                                          <p:attrName>ppt_y</p:attrName>
                                        </p:attrNameLst>
                                      </p:cBhvr>
                                      <p:tavLst>
                                        <p:tav tm="0">
                                          <p:val>
                                            <p:strVal val="#ppt_y"/>
                                          </p:val>
                                        </p:tav>
                                        <p:tav tm="100000">
                                          <p:val>
                                            <p:strVal val="#ppt_y"/>
                                          </p:val>
                                        </p:tav>
                                      </p:tavLst>
                                    </p:anim>
                                    <p:anim calcmode="lin" valueType="num">
                                      <p:cBhvr>
                                        <p:cTn id="30" dur="500" fill="hold"/>
                                        <p:tgtEl>
                                          <p:spTgt spid="18435">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1" dur="500" fill="hold"/>
                                        <p:tgtEl>
                                          <p:spTgt spid="18435">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2" dur="500" tmFilter="0,0; .5, 1; 1, 1"/>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506413" y="333375"/>
            <a:ext cx="8637587" cy="2043113"/>
          </a:xfrm>
        </p:spPr>
        <p:txBody>
          <a:bodyPr/>
          <a:lstStyle/>
          <a:p>
            <a:r>
              <a:rPr lang="it-IT" sz="2800">
                <a:solidFill>
                  <a:srgbClr val="FF3300"/>
                </a:solidFill>
              </a:rPr>
              <a:t>“comportamenti diretti ad impedire o limitare l'esercizio della libertà e dell'attività sindacale nonché del diritto di sciopero”</a:t>
            </a:r>
            <a:r>
              <a:rPr lang="it-IT">
                <a:solidFill>
                  <a:srgbClr val="FF3300"/>
                </a:solidFill>
              </a:rPr>
              <a:t/>
            </a:r>
            <a:br>
              <a:rPr lang="it-IT">
                <a:solidFill>
                  <a:srgbClr val="FF3300"/>
                </a:solidFill>
              </a:rPr>
            </a:br>
            <a:endParaRPr lang="it-IT">
              <a:solidFill>
                <a:srgbClr val="FF3300"/>
              </a:solidFill>
            </a:endParaRPr>
          </a:p>
        </p:txBody>
      </p:sp>
      <p:sp>
        <p:nvSpPr>
          <p:cNvPr id="19459" name="Rectangle 3"/>
          <p:cNvSpPr>
            <a:spLocks noGrp="1" noChangeArrowheads="1"/>
          </p:cNvSpPr>
          <p:nvPr>
            <p:ph type="body" idx="1"/>
          </p:nvPr>
        </p:nvSpPr>
        <p:spPr>
          <a:xfrm>
            <a:off x="323850" y="2205038"/>
            <a:ext cx="8208963" cy="3816350"/>
          </a:xfrm>
        </p:spPr>
        <p:txBody>
          <a:bodyPr/>
          <a:lstStyle/>
          <a:p>
            <a:r>
              <a:rPr lang="it-IT" sz="2800">
                <a:latin typeface="Berlin Sans FB Demi" pitchFamily="34" charset="0"/>
              </a:rPr>
              <a:t>Opposizione al conflitto vs/ Opposizione nel conflitto</a:t>
            </a:r>
          </a:p>
          <a:p>
            <a:r>
              <a:rPr lang="it-IT" sz="2800">
                <a:latin typeface="Berlin Sans FB Demi" pitchFamily="34" charset="0"/>
              </a:rPr>
              <a:t>Comportamenti: giuridici e materiali</a:t>
            </a:r>
          </a:p>
          <a:p>
            <a:r>
              <a:rPr lang="it-IT" sz="2800">
                <a:latin typeface="Berlin Sans FB Demi" pitchFamily="34" charset="0"/>
              </a:rPr>
              <a:t>Diretti: intenzionali o oggettivi</a:t>
            </a:r>
          </a:p>
          <a:p>
            <a:r>
              <a:rPr lang="it-IT" sz="2800">
                <a:latin typeface="Berlin Sans FB Demi" pitchFamily="34" charset="0"/>
              </a:rPr>
              <a:t>Commi aggiunti l.146/90 e l.428/90 (mod. d.lgs. 18/2001): violazione delle clausole della parte obbligatoria del CC; mancato rispetto degli obblighi in caso di trasferimento di azienda</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anim calcmode="lin" valueType="num">
                                      <p:cBhvr>
                                        <p:cTn id="7" dur="1000" fill="hold"/>
                                        <p:tgtEl>
                                          <p:spTgt spid="19459">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19459">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19459">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1945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grpId="0" nodeType="clickEffect">
                                  <p:stCondLst>
                                    <p:cond delay="0"/>
                                  </p:stCondLst>
                                  <p:childTnLst>
                                    <p:set>
                                      <p:cBhvr>
                                        <p:cTn id="14" dur="1" fill="hold">
                                          <p:stCondLst>
                                            <p:cond delay="0"/>
                                          </p:stCondLst>
                                        </p:cTn>
                                        <p:tgtEl>
                                          <p:spTgt spid="19459">
                                            <p:txEl>
                                              <p:pRg st="1" end="1"/>
                                            </p:txEl>
                                          </p:spTgt>
                                        </p:tgtEl>
                                        <p:attrNameLst>
                                          <p:attrName>style.visibility</p:attrName>
                                        </p:attrNameLst>
                                      </p:cBhvr>
                                      <p:to>
                                        <p:strVal val="visible"/>
                                      </p:to>
                                    </p:set>
                                    <p:anim calcmode="lin" valueType="num">
                                      <p:cBhvr>
                                        <p:cTn id="15" dur="1000" fill="hold"/>
                                        <p:tgtEl>
                                          <p:spTgt spid="19459">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19459">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19459">
                                            <p:txEl>
                                              <p:pRg st="1" end="1"/>
                                            </p:txEl>
                                          </p:spTgt>
                                        </p:tgtEl>
                                        <p:attrNameLst>
                                          <p:attrName>ppt_y</p:attrName>
                                        </p:attrNameLst>
                                      </p:cBhvr>
                                      <p:tavLst>
                                        <p:tav tm="0">
                                          <p:val>
                                            <p:strVal val="#ppt_y"/>
                                          </p:val>
                                        </p:tav>
                                        <p:tav tm="100000">
                                          <p:val>
                                            <p:strVal val="#ppt_y"/>
                                          </p:val>
                                        </p:tav>
                                      </p:tavLst>
                                    </p:anim>
                                    <p:animEffect transition="in" filter="fade">
                                      <p:cBhvr>
                                        <p:cTn id="18" dur="1000"/>
                                        <p:tgtEl>
                                          <p:spTgt spid="19459">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48" presetClass="entr" presetSubtype="0" accel="50000" fill="hold" grpId="0" nodeType="clickEffect">
                                  <p:stCondLst>
                                    <p:cond delay="0"/>
                                  </p:stCondLst>
                                  <p:childTnLst>
                                    <p:set>
                                      <p:cBhvr>
                                        <p:cTn id="22" dur="1" fill="hold">
                                          <p:stCondLst>
                                            <p:cond delay="0"/>
                                          </p:stCondLst>
                                        </p:cTn>
                                        <p:tgtEl>
                                          <p:spTgt spid="19459">
                                            <p:txEl>
                                              <p:pRg st="2" end="2"/>
                                            </p:txEl>
                                          </p:spTgt>
                                        </p:tgtEl>
                                        <p:attrNameLst>
                                          <p:attrName>style.visibility</p:attrName>
                                        </p:attrNameLst>
                                      </p:cBhvr>
                                      <p:to>
                                        <p:strVal val="visible"/>
                                      </p:to>
                                    </p:set>
                                    <p:anim calcmode="lin" valueType="num">
                                      <p:cBhvr>
                                        <p:cTn id="23" dur="1000" fill="hold"/>
                                        <p:tgtEl>
                                          <p:spTgt spid="19459">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4" dur="1000" fill="hold"/>
                                        <p:tgtEl>
                                          <p:spTgt spid="19459">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5" dur="1000" fill="hold"/>
                                        <p:tgtEl>
                                          <p:spTgt spid="19459">
                                            <p:txEl>
                                              <p:pRg st="2" end="2"/>
                                            </p:txEl>
                                          </p:spTgt>
                                        </p:tgtEl>
                                        <p:attrNameLst>
                                          <p:attrName>ppt_y</p:attrName>
                                        </p:attrNameLst>
                                      </p:cBhvr>
                                      <p:tavLst>
                                        <p:tav tm="0">
                                          <p:val>
                                            <p:strVal val="#ppt_y"/>
                                          </p:val>
                                        </p:tav>
                                        <p:tav tm="100000">
                                          <p:val>
                                            <p:strVal val="#ppt_y"/>
                                          </p:val>
                                        </p:tav>
                                      </p:tavLst>
                                    </p:anim>
                                    <p:animEffect transition="in" filter="fade">
                                      <p:cBhvr>
                                        <p:cTn id="26" dur="1000"/>
                                        <p:tgtEl>
                                          <p:spTgt spid="19459">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48" presetClass="entr" presetSubtype="0" accel="50000" fill="hold" grpId="0" nodeType="clickEffect">
                                  <p:stCondLst>
                                    <p:cond delay="0"/>
                                  </p:stCondLst>
                                  <p:childTnLst>
                                    <p:set>
                                      <p:cBhvr>
                                        <p:cTn id="30" dur="1" fill="hold">
                                          <p:stCondLst>
                                            <p:cond delay="0"/>
                                          </p:stCondLst>
                                        </p:cTn>
                                        <p:tgtEl>
                                          <p:spTgt spid="19459">
                                            <p:txEl>
                                              <p:pRg st="3" end="3"/>
                                            </p:txEl>
                                          </p:spTgt>
                                        </p:tgtEl>
                                        <p:attrNameLst>
                                          <p:attrName>style.visibility</p:attrName>
                                        </p:attrNameLst>
                                      </p:cBhvr>
                                      <p:to>
                                        <p:strVal val="visible"/>
                                      </p:to>
                                    </p:set>
                                    <p:anim calcmode="lin" valueType="num">
                                      <p:cBhvr>
                                        <p:cTn id="31" dur="1000" fill="hold"/>
                                        <p:tgtEl>
                                          <p:spTgt spid="19459">
                                            <p:txEl>
                                              <p:pRg st="3" end="3"/>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2" dur="1000" fill="hold"/>
                                        <p:tgtEl>
                                          <p:spTgt spid="19459">
                                            <p:txEl>
                                              <p:pRg st="3" end="3"/>
                                            </p:txEl>
                                          </p:spTgt>
                                        </p:tgtEl>
                                        <p:attrNameLst>
                                          <p:attrName>ppt_x</p:attrName>
                                        </p:attrNameLst>
                                      </p:cBhvr>
                                      <p:tavLst>
                                        <p:tav tm="0">
                                          <p:val>
                                            <p:fltVal val="-1"/>
                                          </p:val>
                                        </p:tav>
                                        <p:tav tm="50000">
                                          <p:val>
                                            <p:fltVal val="0.95"/>
                                          </p:val>
                                        </p:tav>
                                        <p:tav tm="100000">
                                          <p:val>
                                            <p:strVal val="#ppt_x"/>
                                          </p:val>
                                        </p:tav>
                                      </p:tavLst>
                                    </p:anim>
                                    <p:anim calcmode="lin" valueType="num">
                                      <p:cBhvr>
                                        <p:cTn id="33" dur="1000" fill="hold"/>
                                        <p:tgtEl>
                                          <p:spTgt spid="19459">
                                            <p:txEl>
                                              <p:pRg st="3" end="3"/>
                                            </p:txEl>
                                          </p:spTgt>
                                        </p:tgtEl>
                                        <p:attrNameLst>
                                          <p:attrName>ppt_y</p:attrName>
                                        </p:attrNameLst>
                                      </p:cBhvr>
                                      <p:tavLst>
                                        <p:tav tm="0">
                                          <p:val>
                                            <p:strVal val="#ppt_y"/>
                                          </p:val>
                                        </p:tav>
                                        <p:tav tm="100000">
                                          <p:val>
                                            <p:strVal val="#ppt_y"/>
                                          </p:val>
                                        </p:tav>
                                      </p:tavLst>
                                    </p:anim>
                                    <p:animEffect transition="in" filter="fade">
                                      <p:cBhvr>
                                        <p:cTn id="34" dur="1000"/>
                                        <p:tgtEl>
                                          <p:spTgt spid="1945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17500" y="417513"/>
            <a:ext cx="8637588" cy="1066800"/>
          </a:xfrm>
        </p:spPr>
        <p:txBody>
          <a:bodyPr/>
          <a:lstStyle/>
          <a:p>
            <a:r>
              <a:rPr lang="it-IT" sz="3200">
                <a:solidFill>
                  <a:srgbClr val="FF3300"/>
                </a:solidFill>
              </a:rPr>
              <a:t>“organismi locali delle associazioni sindacali nazionali che vi abbiano interesse”</a:t>
            </a:r>
          </a:p>
        </p:txBody>
      </p:sp>
      <p:sp>
        <p:nvSpPr>
          <p:cNvPr id="20483" name="Rectangle 3"/>
          <p:cNvSpPr>
            <a:spLocks noGrp="1" noChangeArrowheads="1"/>
          </p:cNvSpPr>
          <p:nvPr>
            <p:ph type="body" idx="1"/>
          </p:nvPr>
        </p:nvSpPr>
        <p:spPr>
          <a:xfrm>
            <a:off x="328613" y="1941513"/>
            <a:ext cx="8208962" cy="4511675"/>
          </a:xfrm>
        </p:spPr>
        <p:txBody>
          <a:bodyPr/>
          <a:lstStyle/>
          <a:p>
            <a:pPr>
              <a:lnSpc>
                <a:spcPct val="90000"/>
              </a:lnSpc>
            </a:pPr>
            <a:r>
              <a:rPr lang="it-IT" sz="2800"/>
              <a:t>Legittimati attivi sono i sindacati e non i lavoratori</a:t>
            </a:r>
          </a:p>
          <a:p>
            <a:pPr>
              <a:lnSpc>
                <a:spcPct val="90000"/>
              </a:lnSpc>
            </a:pPr>
            <a:r>
              <a:rPr lang="it-IT" sz="2800"/>
              <a:t>Associazione “nazionale” e non maggiormente rappresentativa</a:t>
            </a:r>
          </a:p>
          <a:p>
            <a:pPr>
              <a:lnSpc>
                <a:spcPct val="90000"/>
              </a:lnSpc>
            </a:pPr>
            <a:r>
              <a:rPr lang="it-IT" sz="2800"/>
              <a:t>“Nazionale” rilevanza nell’ambito categoriale: (nazionale se la categoria è nazionale, territoriale se la categoria è territoriale: SVP)</a:t>
            </a:r>
          </a:p>
          <a:p>
            <a:pPr>
              <a:lnSpc>
                <a:spcPct val="90000"/>
              </a:lnSpc>
            </a:pPr>
            <a:r>
              <a:rPr lang="it-IT" sz="2800"/>
              <a:t>Organismi locali: sindacati provinciali di categoria. No Regionale, Nazionale, Confederale, RSA/RSU</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anim calcmode="lin" valueType="num">
                                      <p:cBhvr>
                                        <p:cTn id="7" dur="500" decel="50000" fill="hold">
                                          <p:stCondLst>
                                            <p:cond delay="0"/>
                                          </p:stCondLst>
                                        </p:cTn>
                                        <p:tgtEl>
                                          <p:spTgt spid="20483">
                                            <p:txEl>
                                              <p:pRg st="0" end="0"/>
                                            </p:txEl>
                                          </p:spTgt>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0483">
                                            <p:txEl>
                                              <p:pRg st="0" end="0"/>
                                            </p:txEl>
                                          </p:spTgt>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0483">
                                            <p:txEl>
                                              <p:pRg st="0" end="0"/>
                                            </p:txEl>
                                          </p:spTgt>
                                        </p:tgtEl>
                                        <p:attrNameLst>
                                          <p:attrName>ppt_w</p:attrName>
                                        </p:attrNameLst>
                                      </p:cBhvr>
                                      <p:tavLst>
                                        <p:tav tm="0">
                                          <p:val>
                                            <p:strVal val="#ppt_w*.05"/>
                                          </p:val>
                                        </p:tav>
                                        <p:tav tm="100000">
                                          <p:val>
                                            <p:strVal val="#ppt_w"/>
                                          </p:val>
                                        </p:tav>
                                      </p:tavLst>
                                    </p:anim>
                                    <p:anim calcmode="lin" valueType="num">
                                      <p:cBhvr>
                                        <p:cTn id="10" dur="1000" fill="hold"/>
                                        <p:tgtEl>
                                          <p:spTgt spid="20483">
                                            <p:txEl>
                                              <p:pRg st="0" end="0"/>
                                            </p:txEl>
                                          </p:spTgt>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0483">
                                            <p:txEl>
                                              <p:pRg st="0" end="0"/>
                                            </p:txEl>
                                          </p:spTgt>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0483">
                                            <p:txEl>
                                              <p:pRg st="0" end="0"/>
                                            </p:txEl>
                                          </p:spTgt>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0483">
                                            <p:txEl>
                                              <p:pRg st="0" end="0"/>
                                            </p:txEl>
                                          </p:spTgt>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048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5" presetClass="entr" presetSubtype="0" fill="hold" grpId="0" nodeType="clickEffect">
                                  <p:stCondLst>
                                    <p:cond delay="0"/>
                                  </p:stCondLst>
                                  <p:childTnLst>
                                    <p:set>
                                      <p:cBhvr>
                                        <p:cTn id="18" dur="1" fill="hold">
                                          <p:stCondLst>
                                            <p:cond delay="0"/>
                                          </p:stCondLst>
                                        </p:cTn>
                                        <p:tgtEl>
                                          <p:spTgt spid="20483">
                                            <p:txEl>
                                              <p:pRg st="1" end="1"/>
                                            </p:txEl>
                                          </p:spTgt>
                                        </p:tgtEl>
                                        <p:attrNameLst>
                                          <p:attrName>style.visibility</p:attrName>
                                        </p:attrNameLst>
                                      </p:cBhvr>
                                      <p:to>
                                        <p:strVal val="visible"/>
                                      </p:to>
                                    </p:set>
                                    <p:anim calcmode="lin" valueType="num">
                                      <p:cBhvr>
                                        <p:cTn id="19" dur="500" decel="50000" fill="hold">
                                          <p:stCondLst>
                                            <p:cond delay="0"/>
                                          </p:stCondLst>
                                        </p:cTn>
                                        <p:tgtEl>
                                          <p:spTgt spid="20483">
                                            <p:txEl>
                                              <p:pRg st="1" end="1"/>
                                            </p:txEl>
                                          </p:spTgt>
                                        </p:tgtEl>
                                        <p:attrNameLst>
                                          <p:attrName>style.rotation</p:attrName>
                                        </p:attrNameLst>
                                      </p:cBhvr>
                                      <p:tavLst>
                                        <p:tav tm="0">
                                          <p:val>
                                            <p:fltVal val="-90"/>
                                          </p:val>
                                        </p:tav>
                                        <p:tav tm="100000">
                                          <p:val>
                                            <p:fltVal val="0"/>
                                          </p:val>
                                        </p:tav>
                                      </p:tavLst>
                                    </p:anim>
                                    <p:anim calcmode="lin" valueType="num">
                                      <p:cBhvr>
                                        <p:cTn id="20" dur="500" decel="50000" fill="hold">
                                          <p:stCondLst>
                                            <p:cond delay="0"/>
                                          </p:stCondLst>
                                        </p:cTn>
                                        <p:tgtEl>
                                          <p:spTgt spid="20483">
                                            <p:txEl>
                                              <p:pRg st="1" end="1"/>
                                            </p:txEl>
                                          </p:spTgt>
                                        </p:tgtEl>
                                        <p:attrNameLst>
                                          <p:attrName>ppt_w</p:attrName>
                                        </p:attrNameLst>
                                      </p:cBhvr>
                                      <p:tavLst>
                                        <p:tav tm="0">
                                          <p:val>
                                            <p:strVal val="#ppt_w"/>
                                          </p:val>
                                        </p:tav>
                                        <p:tav tm="100000">
                                          <p:val>
                                            <p:strVal val="#ppt_w*.05"/>
                                          </p:val>
                                        </p:tav>
                                      </p:tavLst>
                                    </p:anim>
                                    <p:anim calcmode="lin" valueType="num">
                                      <p:cBhvr>
                                        <p:cTn id="21" dur="500" accel="50000" fill="hold">
                                          <p:stCondLst>
                                            <p:cond delay="500"/>
                                          </p:stCondLst>
                                        </p:cTn>
                                        <p:tgtEl>
                                          <p:spTgt spid="20483">
                                            <p:txEl>
                                              <p:pRg st="1" end="1"/>
                                            </p:txEl>
                                          </p:spTgt>
                                        </p:tgtEl>
                                        <p:attrNameLst>
                                          <p:attrName>ppt_w</p:attrName>
                                        </p:attrNameLst>
                                      </p:cBhvr>
                                      <p:tavLst>
                                        <p:tav tm="0">
                                          <p:val>
                                            <p:strVal val="#ppt_w*.05"/>
                                          </p:val>
                                        </p:tav>
                                        <p:tav tm="100000">
                                          <p:val>
                                            <p:strVal val="#ppt_w"/>
                                          </p:val>
                                        </p:tav>
                                      </p:tavLst>
                                    </p:anim>
                                    <p:anim calcmode="lin" valueType="num">
                                      <p:cBhvr>
                                        <p:cTn id="22" dur="1000" fill="hold"/>
                                        <p:tgtEl>
                                          <p:spTgt spid="20483">
                                            <p:txEl>
                                              <p:pRg st="1" end="1"/>
                                            </p:txEl>
                                          </p:spTgt>
                                        </p:tgtEl>
                                        <p:attrNameLst>
                                          <p:attrName>ppt_h</p:attrName>
                                        </p:attrNameLst>
                                      </p:cBhvr>
                                      <p:tavLst>
                                        <p:tav tm="0">
                                          <p:val>
                                            <p:strVal val="#ppt_h"/>
                                          </p:val>
                                        </p:tav>
                                        <p:tav tm="100000">
                                          <p:val>
                                            <p:strVal val="#ppt_h"/>
                                          </p:val>
                                        </p:tav>
                                      </p:tavLst>
                                    </p:anim>
                                    <p:anim calcmode="lin" valueType="num">
                                      <p:cBhvr>
                                        <p:cTn id="23" dur="500" decel="50000" fill="hold">
                                          <p:stCondLst>
                                            <p:cond delay="0"/>
                                          </p:stCondLst>
                                        </p:cTn>
                                        <p:tgtEl>
                                          <p:spTgt spid="20483">
                                            <p:txEl>
                                              <p:pRg st="1" end="1"/>
                                            </p:txEl>
                                          </p:spTgt>
                                        </p:tgtEl>
                                        <p:attrNameLst>
                                          <p:attrName>ppt_x</p:attrName>
                                        </p:attrNameLst>
                                      </p:cBhvr>
                                      <p:tavLst>
                                        <p:tav tm="0">
                                          <p:val>
                                            <p:strVal val="#ppt_x+.4"/>
                                          </p:val>
                                        </p:tav>
                                        <p:tav tm="100000">
                                          <p:val>
                                            <p:strVal val="#ppt_x"/>
                                          </p:val>
                                        </p:tav>
                                      </p:tavLst>
                                    </p:anim>
                                    <p:anim calcmode="lin" valueType="num">
                                      <p:cBhvr>
                                        <p:cTn id="24" dur="500" decel="50000" fill="hold">
                                          <p:stCondLst>
                                            <p:cond delay="0"/>
                                          </p:stCondLst>
                                        </p:cTn>
                                        <p:tgtEl>
                                          <p:spTgt spid="20483">
                                            <p:txEl>
                                              <p:pRg st="1" end="1"/>
                                            </p:txEl>
                                          </p:spTgt>
                                        </p:tgtEl>
                                        <p:attrNameLst>
                                          <p:attrName>ppt_y</p:attrName>
                                        </p:attrNameLst>
                                      </p:cBhvr>
                                      <p:tavLst>
                                        <p:tav tm="0">
                                          <p:val>
                                            <p:strVal val="#ppt_y-.2"/>
                                          </p:val>
                                        </p:tav>
                                        <p:tav tm="100000">
                                          <p:val>
                                            <p:strVal val="#ppt_y+.1"/>
                                          </p:val>
                                        </p:tav>
                                      </p:tavLst>
                                    </p:anim>
                                    <p:anim calcmode="lin" valueType="num">
                                      <p:cBhvr>
                                        <p:cTn id="25" dur="500" accel="50000" fill="hold">
                                          <p:stCondLst>
                                            <p:cond delay="500"/>
                                          </p:stCondLst>
                                        </p:cTn>
                                        <p:tgtEl>
                                          <p:spTgt spid="20483">
                                            <p:txEl>
                                              <p:pRg st="1" end="1"/>
                                            </p:txEl>
                                          </p:spTgt>
                                        </p:tgtEl>
                                        <p:attrNameLst>
                                          <p:attrName>ppt_y</p:attrName>
                                        </p:attrNameLst>
                                      </p:cBhvr>
                                      <p:tavLst>
                                        <p:tav tm="0">
                                          <p:val>
                                            <p:strVal val="#ppt_y+.1"/>
                                          </p:val>
                                        </p:tav>
                                        <p:tav tm="100000">
                                          <p:val>
                                            <p:strVal val="#ppt_y"/>
                                          </p:val>
                                        </p:tav>
                                      </p:tavLst>
                                    </p:anim>
                                    <p:animEffect transition="in" filter="fade">
                                      <p:cBhvr>
                                        <p:cTn id="26" dur="1000" decel="50000">
                                          <p:stCondLst>
                                            <p:cond delay="0"/>
                                          </p:stCondLst>
                                        </p:cTn>
                                        <p:tgtEl>
                                          <p:spTgt spid="2048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5" presetClass="entr" presetSubtype="0" fill="hold" grpId="0" nodeType="clickEffect">
                                  <p:stCondLst>
                                    <p:cond delay="0"/>
                                  </p:stCondLst>
                                  <p:childTnLst>
                                    <p:set>
                                      <p:cBhvr>
                                        <p:cTn id="30" dur="1" fill="hold">
                                          <p:stCondLst>
                                            <p:cond delay="0"/>
                                          </p:stCondLst>
                                        </p:cTn>
                                        <p:tgtEl>
                                          <p:spTgt spid="20483">
                                            <p:txEl>
                                              <p:pRg st="2" end="2"/>
                                            </p:txEl>
                                          </p:spTgt>
                                        </p:tgtEl>
                                        <p:attrNameLst>
                                          <p:attrName>style.visibility</p:attrName>
                                        </p:attrNameLst>
                                      </p:cBhvr>
                                      <p:to>
                                        <p:strVal val="visible"/>
                                      </p:to>
                                    </p:set>
                                    <p:anim calcmode="lin" valueType="num">
                                      <p:cBhvr>
                                        <p:cTn id="31" dur="500" decel="50000" fill="hold">
                                          <p:stCondLst>
                                            <p:cond delay="0"/>
                                          </p:stCondLst>
                                        </p:cTn>
                                        <p:tgtEl>
                                          <p:spTgt spid="20483">
                                            <p:txEl>
                                              <p:pRg st="2" end="2"/>
                                            </p:txEl>
                                          </p:spTgt>
                                        </p:tgtEl>
                                        <p:attrNameLst>
                                          <p:attrName>style.rotation</p:attrName>
                                        </p:attrNameLst>
                                      </p:cBhvr>
                                      <p:tavLst>
                                        <p:tav tm="0">
                                          <p:val>
                                            <p:fltVal val="-90"/>
                                          </p:val>
                                        </p:tav>
                                        <p:tav tm="100000">
                                          <p:val>
                                            <p:fltVal val="0"/>
                                          </p:val>
                                        </p:tav>
                                      </p:tavLst>
                                    </p:anim>
                                    <p:anim calcmode="lin" valueType="num">
                                      <p:cBhvr>
                                        <p:cTn id="32" dur="500" decel="50000" fill="hold">
                                          <p:stCondLst>
                                            <p:cond delay="0"/>
                                          </p:stCondLst>
                                        </p:cTn>
                                        <p:tgtEl>
                                          <p:spTgt spid="20483">
                                            <p:txEl>
                                              <p:pRg st="2" end="2"/>
                                            </p:txEl>
                                          </p:spTgt>
                                        </p:tgtEl>
                                        <p:attrNameLst>
                                          <p:attrName>ppt_w</p:attrName>
                                        </p:attrNameLst>
                                      </p:cBhvr>
                                      <p:tavLst>
                                        <p:tav tm="0">
                                          <p:val>
                                            <p:strVal val="#ppt_w"/>
                                          </p:val>
                                        </p:tav>
                                        <p:tav tm="100000">
                                          <p:val>
                                            <p:strVal val="#ppt_w*.05"/>
                                          </p:val>
                                        </p:tav>
                                      </p:tavLst>
                                    </p:anim>
                                    <p:anim calcmode="lin" valueType="num">
                                      <p:cBhvr>
                                        <p:cTn id="33" dur="500" accel="50000" fill="hold">
                                          <p:stCondLst>
                                            <p:cond delay="500"/>
                                          </p:stCondLst>
                                        </p:cTn>
                                        <p:tgtEl>
                                          <p:spTgt spid="20483">
                                            <p:txEl>
                                              <p:pRg st="2" end="2"/>
                                            </p:txEl>
                                          </p:spTgt>
                                        </p:tgtEl>
                                        <p:attrNameLst>
                                          <p:attrName>ppt_w</p:attrName>
                                        </p:attrNameLst>
                                      </p:cBhvr>
                                      <p:tavLst>
                                        <p:tav tm="0">
                                          <p:val>
                                            <p:strVal val="#ppt_w*.05"/>
                                          </p:val>
                                        </p:tav>
                                        <p:tav tm="100000">
                                          <p:val>
                                            <p:strVal val="#ppt_w"/>
                                          </p:val>
                                        </p:tav>
                                      </p:tavLst>
                                    </p:anim>
                                    <p:anim calcmode="lin" valueType="num">
                                      <p:cBhvr>
                                        <p:cTn id="34" dur="1000" fill="hold"/>
                                        <p:tgtEl>
                                          <p:spTgt spid="20483">
                                            <p:txEl>
                                              <p:pRg st="2" end="2"/>
                                            </p:txEl>
                                          </p:spTgt>
                                        </p:tgtEl>
                                        <p:attrNameLst>
                                          <p:attrName>ppt_h</p:attrName>
                                        </p:attrNameLst>
                                      </p:cBhvr>
                                      <p:tavLst>
                                        <p:tav tm="0">
                                          <p:val>
                                            <p:strVal val="#ppt_h"/>
                                          </p:val>
                                        </p:tav>
                                        <p:tav tm="100000">
                                          <p:val>
                                            <p:strVal val="#ppt_h"/>
                                          </p:val>
                                        </p:tav>
                                      </p:tavLst>
                                    </p:anim>
                                    <p:anim calcmode="lin" valueType="num">
                                      <p:cBhvr>
                                        <p:cTn id="35" dur="500" decel="50000" fill="hold">
                                          <p:stCondLst>
                                            <p:cond delay="0"/>
                                          </p:stCondLst>
                                        </p:cTn>
                                        <p:tgtEl>
                                          <p:spTgt spid="20483">
                                            <p:txEl>
                                              <p:pRg st="2" end="2"/>
                                            </p:txEl>
                                          </p:spTgt>
                                        </p:tgtEl>
                                        <p:attrNameLst>
                                          <p:attrName>ppt_x</p:attrName>
                                        </p:attrNameLst>
                                      </p:cBhvr>
                                      <p:tavLst>
                                        <p:tav tm="0">
                                          <p:val>
                                            <p:strVal val="#ppt_x+.4"/>
                                          </p:val>
                                        </p:tav>
                                        <p:tav tm="100000">
                                          <p:val>
                                            <p:strVal val="#ppt_x"/>
                                          </p:val>
                                        </p:tav>
                                      </p:tavLst>
                                    </p:anim>
                                    <p:anim calcmode="lin" valueType="num">
                                      <p:cBhvr>
                                        <p:cTn id="36" dur="500" decel="50000" fill="hold">
                                          <p:stCondLst>
                                            <p:cond delay="0"/>
                                          </p:stCondLst>
                                        </p:cTn>
                                        <p:tgtEl>
                                          <p:spTgt spid="20483">
                                            <p:txEl>
                                              <p:pRg st="2" end="2"/>
                                            </p:txEl>
                                          </p:spTgt>
                                        </p:tgtEl>
                                        <p:attrNameLst>
                                          <p:attrName>ppt_y</p:attrName>
                                        </p:attrNameLst>
                                      </p:cBhvr>
                                      <p:tavLst>
                                        <p:tav tm="0">
                                          <p:val>
                                            <p:strVal val="#ppt_y-.2"/>
                                          </p:val>
                                        </p:tav>
                                        <p:tav tm="100000">
                                          <p:val>
                                            <p:strVal val="#ppt_y+.1"/>
                                          </p:val>
                                        </p:tav>
                                      </p:tavLst>
                                    </p:anim>
                                    <p:anim calcmode="lin" valueType="num">
                                      <p:cBhvr>
                                        <p:cTn id="37" dur="500" accel="50000" fill="hold">
                                          <p:stCondLst>
                                            <p:cond delay="500"/>
                                          </p:stCondLst>
                                        </p:cTn>
                                        <p:tgtEl>
                                          <p:spTgt spid="20483">
                                            <p:txEl>
                                              <p:pRg st="2" end="2"/>
                                            </p:txEl>
                                          </p:spTgt>
                                        </p:tgtEl>
                                        <p:attrNameLst>
                                          <p:attrName>ppt_y</p:attrName>
                                        </p:attrNameLst>
                                      </p:cBhvr>
                                      <p:tavLst>
                                        <p:tav tm="0">
                                          <p:val>
                                            <p:strVal val="#ppt_y+.1"/>
                                          </p:val>
                                        </p:tav>
                                        <p:tav tm="100000">
                                          <p:val>
                                            <p:strVal val="#ppt_y"/>
                                          </p:val>
                                        </p:tav>
                                      </p:tavLst>
                                    </p:anim>
                                    <p:animEffect transition="in" filter="fade">
                                      <p:cBhvr>
                                        <p:cTn id="38" dur="1000" decel="50000">
                                          <p:stCondLst>
                                            <p:cond delay="0"/>
                                          </p:stCondLst>
                                        </p:cTn>
                                        <p:tgtEl>
                                          <p:spTgt spid="2048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5" presetClass="entr" presetSubtype="0" fill="hold" grpId="0" nodeType="clickEffect">
                                  <p:stCondLst>
                                    <p:cond delay="0"/>
                                  </p:stCondLst>
                                  <p:childTnLst>
                                    <p:set>
                                      <p:cBhvr>
                                        <p:cTn id="42" dur="1" fill="hold">
                                          <p:stCondLst>
                                            <p:cond delay="0"/>
                                          </p:stCondLst>
                                        </p:cTn>
                                        <p:tgtEl>
                                          <p:spTgt spid="20483">
                                            <p:txEl>
                                              <p:pRg st="3" end="3"/>
                                            </p:txEl>
                                          </p:spTgt>
                                        </p:tgtEl>
                                        <p:attrNameLst>
                                          <p:attrName>style.visibility</p:attrName>
                                        </p:attrNameLst>
                                      </p:cBhvr>
                                      <p:to>
                                        <p:strVal val="visible"/>
                                      </p:to>
                                    </p:set>
                                    <p:anim calcmode="lin" valueType="num">
                                      <p:cBhvr>
                                        <p:cTn id="43" dur="500" decel="50000" fill="hold">
                                          <p:stCondLst>
                                            <p:cond delay="0"/>
                                          </p:stCondLst>
                                        </p:cTn>
                                        <p:tgtEl>
                                          <p:spTgt spid="20483">
                                            <p:txEl>
                                              <p:pRg st="3" end="3"/>
                                            </p:txEl>
                                          </p:spTgt>
                                        </p:tgtEl>
                                        <p:attrNameLst>
                                          <p:attrName>style.rotation</p:attrName>
                                        </p:attrNameLst>
                                      </p:cBhvr>
                                      <p:tavLst>
                                        <p:tav tm="0">
                                          <p:val>
                                            <p:fltVal val="-90"/>
                                          </p:val>
                                        </p:tav>
                                        <p:tav tm="100000">
                                          <p:val>
                                            <p:fltVal val="0"/>
                                          </p:val>
                                        </p:tav>
                                      </p:tavLst>
                                    </p:anim>
                                    <p:anim calcmode="lin" valueType="num">
                                      <p:cBhvr>
                                        <p:cTn id="44" dur="500" decel="50000" fill="hold">
                                          <p:stCondLst>
                                            <p:cond delay="0"/>
                                          </p:stCondLst>
                                        </p:cTn>
                                        <p:tgtEl>
                                          <p:spTgt spid="20483">
                                            <p:txEl>
                                              <p:pRg st="3" end="3"/>
                                            </p:txEl>
                                          </p:spTgt>
                                        </p:tgtEl>
                                        <p:attrNameLst>
                                          <p:attrName>ppt_w</p:attrName>
                                        </p:attrNameLst>
                                      </p:cBhvr>
                                      <p:tavLst>
                                        <p:tav tm="0">
                                          <p:val>
                                            <p:strVal val="#ppt_w"/>
                                          </p:val>
                                        </p:tav>
                                        <p:tav tm="100000">
                                          <p:val>
                                            <p:strVal val="#ppt_w*.05"/>
                                          </p:val>
                                        </p:tav>
                                      </p:tavLst>
                                    </p:anim>
                                    <p:anim calcmode="lin" valueType="num">
                                      <p:cBhvr>
                                        <p:cTn id="45" dur="500" accel="50000" fill="hold">
                                          <p:stCondLst>
                                            <p:cond delay="500"/>
                                          </p:stCondLst>
                                        </p:cTn>
                                        <p:tgtEl>
                                          <p:spTgt spid="20483">
                                            <p:txEl>
                                              <p:pRg st="3" end="3"/>
                                            </p:txEl>
                                          </p:spTgt>
                                        </p:tgtEl>
                                        <p:attrNameLst>
                                          <p:attrName>ppt_w</p:attrName>
                                        </p:attrNameLst>
                                      </p:cBhvr>
                                      <p:tavLst>
                                        <p:tav tm="0">
                                          <p:val>
                                            <p:strVal val="#ppt_w*.05"/>
                                          </p:val>
                                        </p:tav>
                                        <p:tav tm="100000">
                                          <p:val>
                                            <p:strVal val="#ppt_w"/>
                                          </p:val>
                                        </p:tav>
                                      </p:tavLst>
                                    </p:anim>
                                    <p:anim calcmode="lin" valueType="num">
                                      <p:cBhvr>
                                        <p:cTn id="46" dur="1000" fill="hold"/>
                                        <p:tgtEl>
                                          <p:spTgt spid="20483">
                                            <p:txEl>
                                              <p:pRg st="3" end="3"/>
                                            </p:txEl>
                                          </p:spTgt>
                                        </p:tgtEl>
                                        <p:attrNameLst>
                                          <p:attrName>ppt_h</p:attrName>
                                        </p:attrNameLst>
                                      </p:cBhvr>
                                      <p:tavLst>
                                        <p:tav tm="0">
                                          <p:val>
                                            <p:strVal val="#ppt_h"/>
                                          </p:val>
                                        </p:tav>
                                        <p:tav tm="100000">
                                          <p:val>
                                            <p:strVal val="#ppt_h"/>
                                          </p:val>
                                        </p:tav>
                                      </p:tavLst>
                                    </p:anim>
                                    <p:anim calcmode="lin" valueType="num">
                                      <p:cBhvr>
                                        <p:cTn id="47" dur="500" decel="50000" fill="hold">
                                          <p:stCondLst>
                                            <p:cond delay="0"/>
                                          </p:stCondLst>
                                        </p:cTn>
                                        <p:tgtEl>
                                          <p:spTgt spid="20483">
                                            <p:txEl>
                                              <p:pRg st="3" end="3"/>
                                            </p:txEl>
                                          </p:spTgt>
                                        </p:tgtEl>
                                        <p:attrNameLst>
                                          <p:attrName>ppt_x</p:attrName>
                                        </p:attrNameLst>
                                      </p:cBhvr>
                                      <p:tavLst>
                                        <p:tav tm="0">
                                          <p:val>
                                            <p:strVal val="#ppt_x+.4"/>
                                          </p:val>
                                        </p:tav>
                                        <p:tav tm="100000">
                                          <p:val>
                                            <p:strVal val="#ppt_x"/>
                                          </p:val>
                                        </p:tav>
                                      </p:tavLst>
                                    </p:anim>
                                    <p:anim calcmode="lin" valueType="num">
                                      <p:cBhvr>
                                        <p:cTn id="48" dur="500" decel="50000" fill="hold">
                                          <p:stCondLst>
                                            <p:cond delay="0"/>
                                          </p:stCondLst>
                                        </p:cTn>
                                        <p:tgtEl>
                                          <p:spTgt spid="20483">
                                            <p:txEl>
                                              <p:pRg st="3" end="3"/>
                                            </p:txEl>
                                          </p:spTgt>
                                        </p:tgtEl>
                                        <p:attrNameLst>
                                          <p:attrName>ppt_y</p:attrName>
                                        </p:attrNameLst>
                                      </p:cBhvr>
                                      <p:tavLst>
                                        <p:tav tm="0">
                                          <p:val>
                                            <p:strVal val="#ppt_y-.2"/>
                                          </p:val>
                                        </p:tav>
                                        <p:tav tm="100000">
                                          <p:val>
                                            <p:strVal val="#ppt_y+.1"/>
                                          </p:val>
                                        </p:tav>
                                      </p:tavLst>
                                    </p:anim>
                                    <p:anim calcmode="lin" valueType="num">
                                      <p:cBhvr>
                                        <p:cTn id="49" dur="500" accel="50000" fill="hold">
                                          <p:stCondLst>
                                            <p:cond delay="500"/>
                                          </p:stCondLst>
                                        </p:cTn>
                                        <p:tgtEl>
                                          <p:spTgt spid="20483">
                                            <p:txEl>
                                              <p:pRg st="3" end="3"/>
                                            </p:txEl>
                                          </p:spTgt>
                                        </p:tgtEl>
                                        <p:attrNameLst>
                                          <p:attrName>ppt_y</p:attrName>
                                        </p:attrNameLst>
                                      </p:cBhvr>
                                      <p:tavLst>
                                        <p:tav tm="0">
                                          <p:val>
                                            <p:strVal val="#ppt_y+.1"/>
                                          </p:val>
                                        </p:tav>
                                        <p:tav tm="100000">
                                          <p:val>
                                            <p:strVal val="#ppt_y"/>
                                          </p:val>
                                        </p:tav>
                                      </p:tavLst>
                                    </p:anim>
                                    <p:animEffect transition="in" filter="fade">
                                      <p:cBhvr>
                                        <p:cTn id="50" dur="1000" decel="50000">
                                          <p:stCondLst>
                                            <p:cond delay="0"/>
                                          </p:stCondLst>
                                        </p:cTn>
                                        <p:tgtEl>
                                          <p:spTgt spid="204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it-IT"/>
              <a:t>“interesse ad agire”</a:t>
            </a:r>
          </a:p>
        </p:txBody>
      </p:sp>
      <p:sp>
        <p:nvSpPr>
          <p:cNvPr id="21507" name="Rectangle 3"/>
          <p:cNvSpPr>
            <a:spLocks noGrp="1" noChangeArrowheads="1"/>
          </p:cNvSpPr>
          <p:nvPr>
            <p:ph type="body" idx="1"/>
          </p:nvPr>
        </p:nvSpPr>
        <p:spPr/>
        <p:txBody>
          <a:bodyPr/>
          <a:lstStyle/>
          <a:p>
            <a:r>
              <a:rPr lang="it-IT"/>
              <a:t>Il sindacato è portatore di un interesse collettivo proprio</a:t>
            </a:r>
          </a:p>
          <a:p>
            <a:r>
              <a:rPr lang="it-IT"/>
              <a:t>Quando il comportamento lede anche un interesse del singolo: plurioffensività</a:t>
            </a:r>
          </a:p>
          <a:p>
            <a:r>
              <a:rPr lang="it-IT"/>
              <a:t>Indipendenza delle due azioni: art.28 St.lav.; art.700 cpc</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p:cTn id="7" dur="500" fill="hold"/>
                                        <p:tgtEl>
                                          <p:spTgt spid="21507">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1507">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1507">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150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21507">
                                            <p:txEl>
                                              <p:pRg st="1" end="1"/>
                                            </p:txEl>
                                          </p:spTgt>
                                        </p:tgtEl>
                                        <p:attrNameLst>
                                          <p:attrName>style.visibility</p:attrName>
                                        </p:attrNameLst>
                                      </p:cBhvr>
                                      <p:to>
                                        <p:strVal val="visible"/>
                                      </p:to>
                                    </p:set>
                                    <p:anim calcmode="lin" valueType="num">
                                      <p:cBhvr>
                                        <p:cTn id="15" dur="500" fill="hold"/>
                                        <p:tgtEl>
                                          <p:spTgt spid="21507">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21507">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21507">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2150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21507">
                                            <p:txEl>
                                              <p:pRg st="2" end="2"/>
                                            </p:txEl>
                                          </p:spTgt>
                                        </p:tgtEl>
                                        <p:attrNameLst>
                                          <p:attrName>style.visibility</p:attrName>
                                        </p:attrNameLst>
                                      </p:cBhvr>
                                      <p:to>
                                        <p:strVal val="visible"/>
                                      </p:to>
                                    </p:set>
                                    <p:anim calcmode="lin" valueType="num">
                                      <p:cBhvr>
                                        <p:cTn id="23" dur="500" fill="hold"/>
                                        <p:tgtEl>
                                          <p:spTgt spid="21507">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21507">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21507">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21507">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9954" name="Rectangle 2"/>
          <p:cNvSpPr>
            <a:spLocks noGrp="1" noChangeArrowheads="1"/>
          </p:cNvSpPr>
          <p:nvPr>
            <p:ph idx="1"/>
          </p:nvPr>
        </p:nvSpPr>
        <p:spPr>
          <a:xfrm>
            <a:off x="436563" y="2386013"/>
            <a:ext cx="7694612" cy="3816350"/>
          </a:xfrm>
        </p:spPr>
        <p:txBody>
          <a:bodyPr/>
          <a:lstStyle/>
          <a:p>
            <a:pPr algn="just" eaLnBrk="1" hangingPunct="1">
              <a:lnSpc>
                <a:spcPct val="90000"/>
              </a:lnSpc>
            </a:pPr>
            <a:endParaRPr lang="it-IT" altLang="it-IT" sz="2000" dirty="0" smtClean="0">
              <a:latin typeface="Copperplate Gothic Bold" pitchFamily="34" charset="0"/>
              <a:ea typeface="Batang" pitchFamily="18" charset="-127"/>
              <a:cs typeface="Aharoni" pitchFamily="2" charset="-79"/>
            </a:endParaRPr>
          </a:p>
          <a:p>
            <a:pPr algn="just" eaLnBrk="1" hangingPunct="1">
              <a:lnSpc>
                <a:spcPct val="90000"/>
              </a:lnSpc>
              <a:buFont typeface="Wingdings" pitchFamily="2" charset="2"/>
              <a:buNone/>
            </a:pPr>
            <a:r>
              <a:rPr lang="it-IT" altLang="it-IT" sz="2400" dirty="0" smtClean="0">
                <a:latin typeface="Copperplate Gothic Bold" pitchFamily="34" charset="0"/>
                <a:ea typeface="Batang" pitchFamily="18" charset="-127"/>
                <a:cs typeface="Aharoni" pitchFamily="2" charset="-79"/>
              </a:rPr>
              <a:t>LA </a:t>
            </a:r>
            <a:r>
              <a:rPr lang="it-IT" altLang="it-IT" sz="2400" dirty="0" smtClean="0">
                <a:solidFill>
                  <a:schemeClr val="tx1">
                    <a:lumMod val="75000"/>
                  </a:schemeClr>
                </a:solidFill>
                <a:latin typeface="Copperplate Gothic Bold" pitchFamily="34" charset="0"/>
                <a:ea typeface="Batang" pitchFamily="18" charset="-127"/>
                <a:cs typeface="Aharoni" pitchFamily="2" charset="-79"/>
              </a:rPr>
              <a:t>DIMENSIONE PROMOZIONALE</a:t>
            </a:r>
            <a:r>
              <a:rPr lang="it-IT" altLang="it-IT" sz="2400" dirty="0" smtClean="0">
                <a:solidFill>
                  <a:srgbClr val="003399"/>
                </a:solidFill>
                <a:latin typeface="Copperplate Gothic Bold" pitchFamily="34" charset="0"/>
                <a:ea typeface="Batang" pitchFamily="18" charset="-127"/>
                <a:cs typeface="Aharoni" pitchFamily="2" charset="-79"/>
              </a:rPr>
              <a:t> </a:t>
            </a:r>
            <a:r>
              <a:rPr lang="it-IT" altLang="it-IT" sz="2400" dirty="0" smtClean="0">
                <a:latin typeface="Copperplate Gothic Bold" pitchFamily="34" charset="0"/>
                <a:ea typeface="Batang" pitchFamily="18" charset="-127"/>
                <a:cs typeface="Aharoni" pitchFamily="2" charset="-79"/>
              </a:rPr>
              <a:t>(CIÒ CHE SI DEVE POTER FARE)</a:t>
            </a:r>
          </a:p>
          <a:p>
            <a:pPr algn="just" eaLnBrk="1" hangingPunct="1">
              <a:lnSpc>
                <a:spcPct val="90000"/>
              </a:lnSpc>
              <a:buFont typeface="Wingdings" pitchFamily="2" charset="2"/>
              <a:buNone/>
            </a:pPr>
            <a:endParaRPr lang="it-IT" altLang="it-IT" sz="2400" dirty="0" smtClean="0">
              <a:latin typeface="Copperplate Gothic Bold" pitchFamily="34" charset="0"/>
              <a:ea typeface="Batang" pitchFamily="18" charset="-127"/>
              <a:cs typeface="Aharoni" pitchFamily="2" charset="-79"/>
            </a:endParaRPr>
          </a:p>
          <a:p>
            <a:pPr algn="just" eaLnBrk="1" hangingPunct="1">
              <a:lnSpc>
                <a:spcPct val="90000"/>
              </a:lnSpc>
              <a:buFont typeface="Wingdings" pitchFamily="2" charset="2"/>
              <a:buNone/>
            </a:pPr>
            <a:r>
              <a:rPr lang="it-IT" altLang="it-IT" sz="2400" b="1" dirty="0" smtClean="0">
                <a:latin typeface="Copperplate Gothic Bold" pitchFamily="34" charset="0"/>
                <a:ea typeface="Batang" pitchFamily="18" charset="-127"/>
                <a:cs typeface="Aharoni" pitchFamily="2" charset="-79"/>
              </a:rPr>
              <a:t>L’attenzione si sposta </a:t>
            </a:r>
            <a:r>
              <a:rPr lang="it-IT" altLang="it-IT" sz="2400" b="1" u="sng" dirty="0" smtClean="0">
                <a:solidFill>
                  <a:schemeClr val="tx1">
                    <a:lumMod val="75000"/>
                  </a:schemeClr>
                </a:solidFill>
                <a:latin typeface="Copperplate Gothic Bold" pitchFamily="34" charset="0"/>
                <a:ea typeface="Batang" pitchFamily="18" charset="-127"/>
                <a:cs typeface="Aharoni" pitchFamily="2" charset="-79"/>
              </a:rPr>
              <a:t>dalla astensione </a:t>
            </a:r>
            <a:r>
              <a:rPr lang="it-IT" altLang="it-IT" sz="2400" b="1" dirty="0" smtClean="0">
                <a:latin typeface="Copperplate Gothic Bold" pitchFamily="34" charset="0"/>
                <a:ea typeface="Batang" pitchFamily="18" charset="-127"/>
                <a:cs typeface="Aharoni" pitchFamily="2" charset="-79"/>
              </a:rPr>
              <a:t>dei pubblici poteri </a:t>
            </a:r>
          </a:p>
          <a:p>
            <a:pPr algn="just" eaLnBrk="1" hangingPunct="1">
              <a:lnSpc>
                <a:spcPct val="90000"/>
              </a:lnSpc>
              <a:buFont typeface="Wingdings" pitchFamily="2" charset="2"/>
              <a:buNone/>
            </a:pPr>
            <a:endParaRPr lang="it-IT" altLang="it-IT" sz="2400" b="1" dirty="0" smtClean="0">
              <a:latin typeface="Copperplate Gothic Bold" pitchFamily="34" charset="0"/>
              <a:ea typeface="Batang" pitchFamily="18" charset="-127"/>
              <a:cs typeface="Aharoni" pitchFamily="2" charset="-79"/>
            </a:endParaRPr>
          </a:p>
          <a:p>
            <a:pPr algn="just" eaLnBrk="1" hangingPunct="1">
              <a:lnSpc>
                <a:spcPct val="90000"/>
              </a:lnSpc>
              <a:buFont typeface="Wingdings" pitchFamily="2" charset="2"/>
              <a:buNone/>
            </a:pPr>
            <a:r>
              <a:rPr lang="it-IT" altLang="it-IT" sz="2400" b="1" u="sng" dirty="0" smtClean="0">
                <a:solidFill>
                  <a:schemeClr val="tx1">
                    <a:lumMod val="75000"/>
                  </a:schemeClr>
                </a:solidFill>
                <a:latin typeface="Copperplate Gothic Bold" pitchFamily="34" charset="0"/>
                <a:ea typeface="Batang" pitchFamily="18" charset="-127"/>
                <a:cs typeface="Aharoni" pitchFamily="2" charset="-79"/>
              </a:rPr>
              <a:t>alla collaborazione</a:t>
            </a:r>
            <a:r>
              <a:rPr lang="it-IT" altLang="it-IT" sz="2400" b="1" dirty="0" smtClean="0">
                <a:solidFill>
                  <a:schemeClr val="tx1">
                    <a:lumMod val="75000"/>
                  </a:schemeClr>
                </a:solidFill>
                <a:latin typeface="Copperplate Gothic Bold" pitchFamily="34" charset="0"/>
                <a:ea typeface="Batang" pitchFamily="18" charset="-127"/>
                <a:cs typeface="Aharoni" pitchFamily="2" charset="-79"/>
              </a:rPr>
              <a:t> </a:t>
            </a:r>
            <a:r>
              <a:rPr lang="it-IT" altLang="it-IT" sz="2400" b="1" dirty="0" smtClean="0">
                <a:latin typeface="Copperplate Gothic Bold" pitchFamily="34" charset="0"/>
                <a:ea typeface="Batang" pitchFamily="18" charset="-127"/>
                <a:cs typeface="Aharoni" pitchFamily="2" charset="-79"/>
              </a:rPr>
              <a:t>richiesta nei rapporti intersoggettivi di carattere privato</a:t>
            </a:r>
            <a:endParaRPr lang="it-IT" altLang="it-IT" sz="2400" dirty="0" smtClean="0">
              <a:latin typeface="Copperplate Gothic Bold" pitchFamily="34" charset="0"/>
              <a:ea typeface="Batang" pitchFamily="18" charset="-127"/>
              <a:cs typeface="Aharoni" pitchFamily="2" charset="-79"/>
            </a:endParaRPr>
          </a:p>
        </p:txBody>
      </p:sp>
      <p:sp>
        <p:nvSpPr>
          <p:cNvPr id="509955" name="AutoShape 3"/>
          <p:cNvSpPr>
            <a:spLocks noChangeArrowheads="1"/>
          </p:cNvSpPr>
          <p:nvPr/>
        </p:nvSpPr>
        <p:spPr bwMode="auto">
          <a:xfrm>
            <a:off x="323850" y="549275"/>
            <a:ext cx="7920038" cy="1439863"/>
          </a:xfrm>
          <a:prstGeom prst="downArrowCallout">
            <a:avLst>
              <a:gd name="adj1" fmla="val 96453"/>
              <a:gd name="adj2" fmla="val 96453"/>
              <a:gd name="adj3" fmla="val 16667"/>
              <a:gd name="adj4" fmla="val 66667"/>
            </a:avLst>
          </a:prstGeom>
          <a:solidFill>
            <a:schemeClr val="accent5"/>
          </a:solidFill>
          <a:ln w="9525">
            <a:solidFill>
              <a:schemeClr val="tx1"/>
            </a:solidFill>
            <a:miter lim="800000"/>
            <a:headEnd/>
            <a:tailEnd/>
          </a:ln>
          <a:effectLst/>
        </p:spPr>
        <p:txBody>
          <a:bodyPr wrap="none" anchor="ctr"/>
          <a:lstStyle/>
          <a:p>
            <a:pPr algn="ctr">
              <a:defRPr/>
            </a:pPr>
            <a:r>
              <a:rPr lang="it-IT" sz="3200" dirty="0">
                <a:solidFill>
                  <a:schemeClr val="bg1"/>
                </a:solidFill>
                <a:latin typeface="Arial" charset="0"/>
              </a:rPr>
              <a:t>La libertà sindacale come </a:t>
            </a:r>
            <a:r>
              <a:rPr lang="it-IT" sz="3200" i="1" dirty="0">
                <a:solidFill>
                  <a:schemeClr val="bg1"/>
                </a:solidFill>
                <a:latin typeface="Arial" charset="0"/>
              </a:rPr>
              <a:t>LIBERT</a:t>
            </a:r>
            <a:r>
              <a:rPr lang="en-US" sz="3200" i="1" dirty="0">
                <a:solidFill>
                  <a:schemeClr val="bg1"/>
                </a:solidFill>
                <a:latin typeface="Arial" charset="0"/>
              </a:rPr>
              <a:t>Á</a:t>
            </a:r>
            <a:r>
              <a:rPr lang="it-IT" sz="3200" i="1" dirty="0">
                <a:solidFill>
                  <a:schemeClr val="tx2"/>
                </a:solidFill>
                <a:latin typeface="Arial" charset="0"/>
              </a:rPr>
              <a:t> </a:t>
            </a:r>
            <a:r>
              <a:rPr lang="it-IT" sz="3200" b="1" i="1" dirty="0">
                <a:solidFill>
                  <a:srgbClr val="FFFF00"/>
                </a:solidFill>
                <a:latin typeface="Arial" charset="0"/>
              </a:rPr>
              <a:t>DI</a:t>
            </a:r>
            <a:r>
              <a:rPr lang="it-IT" sz="3200" i="1" dirty="0">
                <a:solidFill>
                  <a:srgbClr val="FFFF00"/>
                </a:solidFill>
                <a:latin typeface="Arial" charset="0"/>
              </a:rPr>
              <a:t/>
            </a:r>
            <a:br>
              <a:rPr lang="it-IT" sz="3200" i="1" dirty="0">
                <a:solidFill>
                  <a:srgbClr val="FFFF00"/>
                </a:solidFill>
                <a:latin typeface="Arial" charset="0"/>
              </a:rPr>
            </a:br>
            <a:endParaRPr lang="it-IT" sz="3200" i="1" dirty="0">
              <a:solidFill>
                <a:srgbClr val="FFFF00"/>
              </a:solidFill>
              <a:latin typeface="Arial" charset="0"/>
            </a:endParaRPr>
          </a:p>
        </p:txBody>
      </p:sp>
    </p:spTree>
    <p:extLst>
      <p:ext uri="{BB962C8B-B14F-4D97-AF65-F5344CB8AC3E}">
        <p14:creationId xmlns:p14="http://schemas.microsoft.com/office/powerpoint/2010/main" val="1833038302"/>
      </p:ext>
    </p:extLst>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09955"/>
                                        </p:tgtEl>
                                        <p:attrNameLst>
                                          <p:attrName>style.visibility</p:attrName>
                                        </p:attrNameLst>
                                      </p:cBhvr>
                                      <p:to>
                                        <p:strVal val="visible"/>
                                      </p:to>
                                    </p:set>
                                    <p:animEffect transition="in" filter="strips(downLeft)">
                                      <p:cBhvr>
                                        <p:cTn id="7" dur="500"/>
                                        <p:tgtEl>
                                          <p:spTgt spid="50995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09954">
                                            <p:txEl>
                                              <p:pRg st="1" end="1"/>
                                            </p:txEl>
                                          </p:spTgt>
                                        </p:tgtEl>
                                        <p:attrNameLst>
                                          <p:attrName>style.visibility</p:attrName>
                                        </p:attrNameLst>
                                      </p:cBhvr>
                                      <p:to>
                                        <p:strVal val="visible"/>
                                      </p:to>
                                    </p:set>
                                    <p:animEffect transition="in" filter="strips(downLeft)">
                                      <p:cBhvr>
                                        <p:cTn id="12" dur="500"/>
                                        <p:tgtEl>
                                          <p:spTgt spid="50995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09954">
                                            <p:txEl>
                                              <p:pRg st="3" end="3"/>
                                            </p:txEl>
                                          </p:spTgt>
                                        </p:tgtEl>
                                        <p:attrNameLst>
                                          <p:attrName>style.visibility</p:attrName>
                                        </p:attrNameLst>
                                      </p:cBhvr>
                                      <p:to>
                                        <p:strVal val="visible"/>
                                      </p:to>
                                    </p:set>
                                    <p:animEffect transition="in" filter="strips(downLeft)">
                                      <p:cBhvr>
                                        <p:cTn id="17" dur="500"/>
                                        <p:tgtEl>
                                          <p:spTgt spid="509954">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09954">
                                            <p:txEl>
                                              <p:pRg st="5" end="5"/>
                                            </p:txEl>
                                          </p:spTgt>
                                        </p:tgtEl>
                                        <p:attrNameLst>
                                          <p:attrName>style.visibility</p:attrName>
                                        </p:attrNameLst>
                                      </p:cBhvr>
                                      <p:to>
                                        <p:strVal val="visible"/>
                                      </p:to>
                                    </p:set>
                                    <p:animEffect transition="in" filter="strips(downLeft)">
                                      <p:cBhvr>
                                        <p:cTn id="22" dur="500"/>
                                        <p:tgtEl>
                                          <p:spTgt spid="50995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9954" grpId="0" build="p"/>
      <p:bldP spid="509955"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it-IT"/>
              <a:t>Il procedimento. </a:t>
            </a:r>
          </a:p>
        </p:txBody>
      </p:sp>
      <p:sp>
        <p:nvSpPr>
          <p:cNvPr id="22531" name="Rectangle 3"/>
          <p:cNvSpPr>
            <a:spLocks noGrp="1" noChangeArrowheads="1"/>
          </p:cNvSpPr>
          <p:nvPr>
            <p:ph type="body" idx="1"/>
          </p:nvPr>
        </p:nvSpPr>
        <p:spPr>
          <a:xfrm>
            <a:off x="323850" y="2276475"/>
            <a:ext cx="8208963" cy="4114800"/>
          </a:xfrm>
        </p:spPr>
        <p:txBody>
          <a:bodyPr/>
          <a:lstStyle/>
          <a:p>
            <a:r>
              <a:rPr lang="it-IT">
                <a:solidFill>
                  <a:srgbClr val="FF3300"/>
                </a:solidFill>
              </a:rPr>
              <a:t>nei due giorni successivi</a:t>
            </a:r>
          </a:p>
          <a:p>
            <a:r>
              <a:rPr lang="it-IT">
                <a:solidFill>
                  <a:srgbClr val="FF3300"/>
                </a:solidFill>
              </a:rPr>
              <a:t>assunte sommarie informazioni</a:t>
            </a:r>
          </a:p>
          <a:p>
            <a:r>
              <a:rPr lang="it-IT">
                <a:solidFill>
                  <a:srgbClr val="FF3300"/>
                </a:solidFill>
              </a:rPr>
              <a:t>la cessazione del comportamento illegittimo e la rimozione degli effetti</a:t>
            </a:r>
          </a:p>
          <a:p>
            <a:pPr>
              <a:buFont typeface="Wingdings" pitchFamily="2" charset="2"/>
              <a:buNone/>
            </a:pPr>
            <a:endParaRPr lang="it-IT">
              <a:solidFill>
                <a:srgbClr val="FF3300"/>
              </a:solidFill>
            </a:endParaRPr>
          </a:p>
          <a:p>
            <a:pPr>
              <a:buFont typeface="Wingdings" pitchFamily="2" charset="2"/>
              <a:buNone/>
            </a:pPr>
            <a:r>
              <a:rPr lang="it-IT">
                <a:solidFill>
                  <a:srgbClr val="FF3300"/>
                </a:solidFill>
              </a:rPr>
              <a:t>Le conseguenze dell’inottemperanza</a:t>
            </a:r>
          </a:p>
        </p:txBody>
      </p:sp>
      <p:sp>
        <p:nvSpPr>
          <p:cNvPr id="22532" name="AutoShape 4"/>
          <p:cNvSpPr>
            <a:spLocks noChangeArrowheads="1"/>
          </p:cNvSpPr>
          <p:nvPr/>
        </p:nvSpPr>
        <p:spPr bwMode="auto">
          <a:xfrm>
            <a:off x="7596188" y="5157788"/>
            <a:ext cx="976312" cy="485775"/>
          </a:xfrm>
          <a:prstGeom prst="right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it-IT"/>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 from="(-#ppt_w/2)" to="(#ppt_x)" calcmode="lin" valueType="num">
                                      <p:cBhvr>
                                        <p:cTn id="7" dur="600" fill="hold">
                                          <p:stCondLst>
                                            <p:cond delay="0"/>
                                          </p:stCondLst>
                                        </p:cTn>
                                        <p:tgtEl>
                                          <p:spTgt spid="22531">
                                            <p:txEl>
                                              <p:pRg st="0" end="0"/>
                                            </p:txEl>
                                          </p:spTgt>
                                        </p:tgtEl>
                                        <p:attrNameLst>
                                          <p:attrName>ppt_x</p:attrName>
                                        </p:attrNameLst>
                                      </p:cBhvr>
                                    </p:anim>
                                    <p:anim from="0" to="-1.0" calcmode="lin" valueType="num">
                                      <p:cBhvr>
                                        <p:cTn id="8" dur="200" decel="50000" autoRev="1" fill="hold">
                                          <p:stCondLst>
                                            <p:cond delay="600"/>
                                          </p:stCondLst>
                                        </p:cTn>
                                        <p:tgtEl>
                                          <p:spTgt spid="22531">
                                            <p:txEl>
                                              <p:pRg st="0" end="0"/>
                                            </p:txEl>
                                          </p:spTgt>
                                        </p:tgtEl>
                                        <p:attrNameLst>
                                          <p:attrName>xshear</p:attrName>
                                        </p:attrNameLst>
                                      </p:cBhvr>
                                    </p:anim>
                                    <p:animScale>
                                      <p:cBhvr>
                                        <p:cTn id="9" dur="200" decel="100000" autoRev="1" fill="hold">
                                          <p:stCondLst>
                                            <p:cond delay="600"/>
                                          </p:stCondLst>
                                        </p:cTn>
                                        <p:tgtEl>
                                          <p:spTgt spid="22531">
                                            <p:txEl>
                                              <p:pRg st="0" end="0"/>
                                            </p:txEl>
                                          </p:spTgt>
                                        </p:tgtEl>
                                      </p:cBhvr>
                                      <p:from x="100000" y="100000"/>
                                      <p:to x="80000" y="100000"/>
                                    </p:animScale>
                                    <p:anim by="(#ppt_h/3+#ppt_w*0.1)" calcmode="lin" valueType="num">
                                      <p:cBhvr additive="sum">
                                        <p:cTn id="10" dur="200" decel="100000" autoRev="1" fill="hold">
                                          <p:stCondLst>
                                            <p:cond delay="600"/>
                                          </p:stCondLst>
                                        </p:cTn>
                                        <p:tgtEl>
                                          <p:spTgt spid="22531">
                                            <p:txEl>
                                              <p:pRg st="0" end="0"/>
                                            </p:txEl>
                                          </p:spTgt>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22531">
                                            <p:txEl>
                                              <p:pRg st="1" end="1"/>
                                            </p:txEl>
                                          </p:spTgt>
                                        </p:tgtEl>
                                        <p:attrNameLst>
                                          <p:attrName>style.visibility</p:attrName>
                                        </p:attrNameLst>
                                      </p:cBhvr>
                                      <p:to>
                                        <p:strVal val="visible"/>
                                      </p:to>
                                    </p:set>
                                    <p:anim from="(-#ppt_w/2)" to="(#ppt_x)" calcmode="lin" valueType="num">
                                      <p:cBhvr>
                                        <p:cTn id="15" dur="600" fill="hold">
                                          <p:stCondLst>
                                            <p:cond delay="0"/>
                                          </p:stCondLst>
                                        </p:cTn>
                                        <p:tgtEl>
                                          <p:spTgt spid="22531">
                                            <p:txEl>
                                              <p:pRg st="1" end="1"/>
                                            </p:txEl>
                                          </p:spTgt>
                                        </p:tgtEl>
                                        <p:attrNameLst>
                                          <p:attrName>ppt_x</p:attrName>
                                        </p:attrNameLst>
                                      </p:cBhvr>
                                    </p:anim>
                                    <p:anim from="0" to="-1.0" calcmode="lin" valueType="num">
                                      <p:cBhvr>
                                        <p:cTn id="16" dur="200" decel="50000" autoRev="1" fill="hold">
                                          <p:stCondLst>
                                            <p:cond delay="600"/>
                                          </p:stCondLst>
                                        </p:cTn>
                                        <p:tgtEl>
                                          <p:spTgt spid="22531">
                                            <p:txEl>
                                              <p:pRg st="1" end="1"/>
                                            </p:txEl>
                                          </p:spTgt>
                                        </p:tgtEl>
                                        <p:attrNameLst>
                                          <p:attrName>xshear</p:attrName>
                                        </p:attrNameLst>
                                      </p:cBhvr>
                                    </p:anim>
                                    <p:animScale>
                                      <p:cBhvr>
                                        <p:cTn id="17" dur="200" decel="100000" autoRev="1" fill="hold">
                                          <p:stCondLst>
                                            <p:cond delay="600"/>
                                          </p:stCondLst>
                                        </p:cTn>
                                        <p:tgtEl>
                                          <p:spTgt spid="22531">
                                            <p:txEl>
                                              <p:pRg st="1" end="1"/>
                                            </p:txEl>
                                          </p:spTgt>
                                        </p:tgtEl>
                                      </p:cBhvr>
                                      <p:from x="100000" y="100000"/>
                                      <p:to x="80000" y="100000"/>
                                    </p:animScale>
                                    <p:anim by="(#ppt_h/3+#ppt_w*0.1)" calcmode="lin" valueType="num">
                                      <p:cBhvr additive="sum">
                                        <p:cTn id="18" dur="200" decel="100000" autoRev="1" fill="hold">
                                          <p:stCondLst>
                                            <p:cond delay="600"/>
                                          </p:stCondLst>
                                        </p:cTn>
                                        <p:tgtEl>
                                          <p:spTgt spid="22531">
                                            <p:txEl>
                                              <p:pRg st="1" end="1"/>
                                            </p:txEl>
                                          </p:spTgt>
                                        </p:tgtEl>
                                        <p:attrNameLst>
                                          <p:attrName>ppt_x</p:attrName>
                                        </p:attrNameLst>
                                      </p:cBhvr>
                                    </p:anim>
                                  </p:childTnLst>
                                </p:cTn>
                              </p:par>
                            </p:childTnLst>
                          </p:cTn>
                        </p:par>
                      </p:childTnLst>
                    </p:cTn>
                  </p:par>
                  <p:par>
                    <p:cTn id="19" fill="hold">
                      <p:stCondLst>
                        <p:cond delay="indefinite"/>
                      </p:stCondLst>
                      <p:childTnLst>
                        <p:par>
                          <p:cTn id="20" fill="hold">
                            <p:stCondLst>
                              <p:cond delay="0"/>
                            </p:stCondLst>
                            <p:childTnLst>
                              <p:par>
                                <p:cTn id="21" presetID="34" presetClass="entr" presetSubtype="0" fill="hold" grpId="0" nodeType="clickEffect">
                                  <p:stCondLst>
                                    <p:cond delay="0"/>
                                  </p:stCondLst>
                                  <p:childTnLst>
                                    <p:set>
                                      <p:cBhvr>
                                        <p:cTn id="22" dur="1" fill="hold">
                                          <p:stCondLst>
                                            <p:cond delay="0"/>
                                          </p:stCondLst>
                                        </p:cTn>
                                        <p:tgtEl>
                                          <p:spTgt spid="22531">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22531">
                                            <p:txEl>
                                              <p:pRg st="2" end="2"/>
                                            </p:txEl>
                                          </p:spTgt>
                                        </p:tgtEl>
                                        <p:attrNameLst>
                                          <p:attrName>ppt_x</p:attrName>
                                        </p:attrNameLst>
                                      </p:cBhvr>
                                    </p:anim>
                                    <p:anim from="0" to="-1.0" calcmode="lin" valueType="num">
                                      <p:cBhvr>
                                        <p:cTn id="24" dur="200" decel="50000" autoRev="1" fill="hold">
                                          <p:stCondLst>
                                            <p:cond delay="600"/>
                                          </p:stCondLst>
                                        </p:cTn>
                                        <p:tgtEl>
                                          <p:spTgt spid="22531">
                                            <p:txEl>
                                              <p:pRg st="2" end="2"/>
                                            </p:txEl>
                                          </p:spTgt>
                                        </p:tgtEl>
                                        <p:attrNameLst>
                                          <p:attrName>xshear</p:attrName>
                                        </p:attrNameLst>
                                      </p:cBhvr>
                                    </p:anim>
                                    <p:animScale>
                                      <p:cBhvr>
                                        <p:cTn id="25" dur="200" decel="100000" autoRev="1" fill="hold">
                                          <p:stCondLst>
                                            <p:cond delay="600"/>
                                          </p:stCondLst>
                                        </p:cTn>
                                        <p:tgtEl>
                                          <p:spTgt spid="22531">
                                            <p:txEl>
                                              <p:pRg st="2" end="2"/>
                                            </p:txEl>
                                          </p:spTgt>
                                        </p:tgtEl>
                                      </p:cBhvr>
                                      <p:from x="100000" y="100000"/>
                                      <p:to x="80000" y="100000"/>
                                    </p:animScale>
                                    <p:anim by="(#ppt_h/3+#ppt_w*0.1)" calcmode="lin" valueType="num">
                                      <p:cBhvr additive="sum">
                                        <p:cTn id="26" dur="200" decel="100000" autoRev="1" fill="hold">
                                          <p:stCondLst>
                                            <p:cond delay="600"/>
                                          </p:stCondLst>
                                        </p:cTn>
                                        <p:tgtEl>
                                          <p:spTgt spid="22531">
                                            <p:txEl>
                                              <p:pRg st="2" end="2"/>
                                            </p:txEl>
                                          </p:spTgt>
                                        </p:tgtEl>
                                        <p:attrNameLst>
                                          <p:attrName>ppt_x</p:attrName>
                                        </p:attrNameLst>
                                      </p:cBhvr>
                                    </p:anim>
                                  </p:childTnLst>
                                </p:cTn>
                              </p:par>
                            </p:childTnLst>
                          </p:cTn>
                        </p:par>
                      </p:childTnLst>
                    </p:cTn>
                  </p:par>
                  <p:par>
                    <p:cTn id="27" fill="hold">
                      <p:stCondLst>
                        <p:cond delay="indefinite"/>
                      </p:stCondLst>
                      <p:childTnLst>
                        <p:par>
                          <p:cTn id="28" fill="hold">
                            <p:stCondLst>
                              <p:cond delay="0"/>
                            </p:stCondLst>
                            <p:childTnLst>
                              <p:par>
                                <p:cTn id="29" presetID="34" presetClass="entr" presetSubtype="0" fill="hold" grpId="0" nodeType="clickEffect">
                                  <p:stCondLst>
                                    <p:cond delay="0"/>
                                  </p:stCondLst>
                                  <p:childTnLst>
                                    <p:set>
                                      <p:cBhvr>
                                        <p:cTn id="30" dur="1" fill="hold">
                                          <p:stCondLst>
                                            <p:cond delay="0"/>
                                          </p:stCondLst>
                                        </p:cTn>
                                        <p:tgtEl>
                                          <p:spTgt spid="22531">
                                            <p:txEl>
                                              <p:pRg st="4" end="4"/>
                                            </p:txEl>
                                          </p:spTgt>
                                        </p:tgtEl>
                                        <p:attrNameLst>
                                          <p:attrName>style.visibility</p:attrName>
                                        </p:attrNameLst>
                                      </p:cBhvr>
                                      <p:to>
                                        <p:strVal val="visible"/>
                                      </p:to>
                                    </p:set>
                                    <p:anim from="(-#ppt_w/2)" to="(#ppt_x)" calcmode="lin" valueType="num">
                                      <p:cBhvr>
                                        <p:cTn id="31" dur="600" fill="hold">
                                          <p:stCondLst>
                                            <p:cond delay="0"/>
                                          </p:stCondLst>
                                        </p:cTn>
                                        <p:tgtEl>
                                          <p:spTgt spid="22531">
                                            <p:txEl>
                                              <p:pRg st="4" end="4"/>
                                            </p:txEl>
                                          </p:spTgt>
                                        </p:tgtEl>
                                        <p:attrNameLst>
                                          <p:attrName>ppt_x</p:attrName>
                                        </p:attrNameLst>
                                      </p:cBhvr>
                                    </p:anim>
                                    <p:anim from="0" to="-1.0" calcmode="lin" valueType="num">
                                      <p:cBhvr>
                                        <p:cTn id="32" dur="200" decel="50000" autoRev="1" fill="hold">
                                          <p:stCondLst>
                                            <p:cond delay="600"/>
                                          </p:stCondLst>
                                        </p:cTn>
                                        <p:tgtEl>
                                          <p:spTgt spid="22531">
                                            <p:txEl>
                                              <p:pRg st="4" end="4"/>
                                            </p:txEl>
                                          </p:spTgt>
                                        </p:tgtEl>
                                        <p:attrNameLst>
                                          <p:attrName>xshear</p:attrName>
                                        </p:attrNameLst>
                                      </p:cBhvr>
                                    </p:anim>
                                    <p:animScale>
                                      <p:cBhvr>
                                        <p:cTn id="33" dur="200" decel="100000" autoRev="1" fill="hold">
                                          <p:stCondLst>
                                            <p:cond delay="600"/>
                                          </p:stCondLst>
                                        </p:cTn>
                                        <p:tgtEl>
                                          <p:spTgt spid="22531">
                                            <p:txEl>
                                              <p:pRg st="4" end="4"/>
                                            </p:txEl>
                                          </p:spTgt>
                                        </p:tgtEl>
                                      </p:cBhvr>
                                      <p:from x="100000" y="100000"/>
                                      <p:to x="80000" y="100000"/>
                                    </p:animScale>
                                    <p:anim by="(#ppt_h/3+#ppt_w*0.1)" calcmode="lin" valueType="num">
                                      <p:cBhvr additive="sum">
                                        <p:cTn id="34" dur="200" decel="100000" autoRev="1" fill="hold">
                                          <p:stCondLst>
                                            <p:cond delay="600"/>
                                          </p:stCondLst>
                                        </p:cTn>
                                        <p:tgtEl>
                                          <p:spTgt spid="22531">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81000" y="1736725"/>
            <a:ext cx="8686800" cy="4511675"/>
          </a:xfrm>
          <a:prstGeom prst="rect">
            <a:avLst/>
          </a:prstGeom>
          <a:noFill/>
          <a:ln w="9525">
            <a:noFill/>
            <a:miter lim="800000"/>
            <a:headEnd/>
            <a:tailEnd/>
          </a:ln>
          <a:effectLst/>
        </p:spPr>
        <p:txBody>
          <a:bodyPr>
            <a:spAutoFit/>
          </a:bodyPr>
          <a:lstStyle/>
          <a:p>
            <a:pPr>
              <a:spcBef>
                <a:spcPct val="50000"/>
              </a:spcBef>
            </a:pPr>
            <a:r>
              <a:rPr lang="it-IT" sz="2000">
                <a:latin typeface="Comic Sans MS" pitchFamily="66" charset="0"/>
              </a:rPr>
              <a:t>L'efficacia esecutiva del decreto non può essere revocata fino alla sentenza con cui il pretore in funzione di giudice del lavoro definisce il giudizio instaurato a norma del comma successivo.</a:t>
            </a:r>
          </a:p>
          <a:p>
            <a:pPr>
              <a:spcBef>
                <a:spcPct val="50000"/>
              </a:spcBef>
            </a:pPr>
            <a:r>
              <a:rPr lang="it-IT" sz="2000">
                <a:latin typeface="Comic Sans MS" pitchFamily="66" charset="0"/>
              </a:rPr>
              <a:t> Contro il decreto che decide sul ricorso è ammessa, entro 15 giorni dalla comunicazione del decreto alle parti, opposizione davanti al pretore in funzione di giudice del lavoro che decide con sentenza immediatamente esecutiva. Si osservano le disposizioni degli artt. 413 e seguenti del codice di procedura civile.</a:t>
            </a:r>
          </a:p>
          <a:p>
            <a:pPr>
              <a:spcBef>
                <a:spcPct val="50000"/>
              </a:spcBef>
            </a:pPr>
            <a:r>
              <a:rPr lang="it-IT" sz="2000">
                <a:latin typeface="Comic Sans MS" pitchFamily="66" charset="0"/>
              </a:rPr>
              <a:t> Il datore di lavoro che non ottempera al decreto, di cui al primo comma, o alla sentenza pronunciata nel giudizio d'opposizione è punito ai sensi dell'art. 650 del codice penale.</a:t>
            </a:r>
          </a:p>
          <a:p>
            <a:pPr>
              <a:spcBef>
                <a:spcPct val="50000"/>
              </a:spcBef>
            </a:pPr>
            <a:r>
              <a:rPr lang="it-IT" sz="2000">
                <a:latin typeface="Comic Sans MS" pitchFamily="66" charset="0"/>
              </a:rPr>
              <a:t> L'autorità giudiziaria ordina la pubblicazione della sentenza penale di condanna nei modi stabiliti dall'art. 36 del codice penale.</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225778" y="1844824"/>
            <a:ext cx="8888586" cy="4401205"/>
          </a:xfrm>
          <a:prstGeom prst="rect">
            <a:avLst/>
          </a:prstGeom>
        </p:spPr>
        <p:txBody>
          <a:bodyPr wrap="square">
            <a:spAutoFit/>
          </a:bodyPr>
          <a:lstStyle/>
          <a:p>
            <a:r>
              <a:rPr lang="it-IT" sz="2000" dirty="0" smtClean="0"/>
              <a:t>1</a:t>
            </a:r>
            <a:r>
              <a:rPr lang="it-IT" sz="2000" dirty="0"/>
              <a:t>. Gli impianti audiovisivi e gli altri strumenti  dai  quali  </a:t>
            </a:r>
            <a:r>
              <a:rPr lang="it-IT" sz="2000" dirty="0" smtClean="0"/>
              <a:t>derivi anche </a:t>
            </a:r>
            <a:r>
              <a:rPr lang="it-IT" sz="2000" dirty="0"/>
              <a:t>la </a:t>
            </a:r>
            <a:r>
              <a:rPr lang="it-IT" sz="2000" dirty="0" smtClean="0"/>
              <a:t>possibilità </a:t>
            </a:r>
            <a:r>
              <a:rPr lang="it-IT" sz="2000" dirty="0"/>
              <a:t>di  controllo  a  distanza  </a:t>
            </a:r>
            <a:r>
              <a:rPr lang="it-IT" sz="2000" dirty="0" smtClean="0"/>
              <a:t>dell'attività dei lavoratori  </a:t>
            </a:r>
            <a:r>
              <a:rPr lang="it-IT" sz="2000" dirty="0"/>
              <a:t>possono  essere  impiegati  esclusivamente  per  </a:t>
            </a:r>
            <a:r>
              <a:rPr lang="it-IT" sz="2000" dirty="0" smtClean="0"/>
              <a:t>esigenze organizzative </a:t>
            </a:r>
            <a:r>
              <a:rPr lang="it-IT" sz="2000" dirty="0"/>
              <a:t>e produttive, per la sicurezza  del  lavoro  e  per  </a:t>
            </a:r>
            <a:r>
              <a:rPr lang="it-IT" sz="2000" dirty="0" smtClean="0"/>
              <a:t>la tutela </a:t>
            </a:r>
            <a:r>
              <a:rPr lang="it-IT" sz="2000" dirty="0"/>
              <a:t>del patrimonio aziendale e possono  essere  installati  </a:t>
            </a:r>
            <a:r>
              <a:rPr lang="it-IT" sz="2000" dirty="0" smtClean="0"/>
              <a:t>previo accordo </a:t>
            </a:r>
            <a:r>
              <a:rPr lang="it-IT" sz="2000" dirty="0"/>
              <a:t>collettivo stipulato dalla rappresentanza sindacale  </a:t>
            </a:r>
            <a:r>
              <a:rPr lang="it-IT" sz="2000" dirty="0" smtClean="0"/>
              <a:t>unitaria o </a:t>
            </a:r>
            <a:r>
              <a:rPr lang="it-IT" sz="2000" dirty="0"/>
              <a:t>dalle rappresentanze sindacali </a:t>
            </a:r>
            <a:r>
              <a:rPr lang="it-IT" sz="2000" dirty="0" smtClean="0"/>
              <a:t>aziendali […]</a:t>
            </a:r>
            <a:endParaRPr lang="it-IT" sz="2000" dirty="0"/>
          </a:p>
          <a:p>
            <a:r>
              <a:rPr lang="it-IT" sz="2000" dirty="0"/>
              <a:t>  2. La disposizione di cui al comma 1 non si applica agli  </a:t>
            </a:r>
            <a:r>
              <a:rPr lang="it-IT" sz="2000" dirty="0" smtClean="0"/>
              <a:t>strumenti utilizzati </a:t>
            </a:r>
            <a:r>
              <a:rPr lang="it-IT" sz="2000" dirty="0"/>
              <a:t>dal lavoratore per rendere  la  prestazione  lavorativa  </a:t>
            </a:r>
            <a:r>
              <a:rPr lang="it-IT" sz="2000" dirty="0" smtClean="0"/>
              <a:t>e agli </a:t>
            </a:r>
            <a:r>
              <a:rPr lang="it-IT" sz="2000" dirty="0"/>
              <a:t>strumenti di registrazione degli accessi e delle presenze. </a:t>
            </a:r>
          </a:p>
          <a:p>
            <a:r>
              <a:rPr lang="it-IT" sz="2000" dirty="0"/>
              <a:t>  3.  </a:t>
            </a:r>
            <a:r>
              <a:rPr lang="it-IT" sz="2000" u="sng" dirty="0"/>
              <a:t>Le  informazioni  raccolte  ai  sensi  dei  commi  1  e  2 </a:t>
            </a:r>
            <a:r>
              <a:rPr lang="it-IT" sz="2000" u="sng" dirty="0" smtClean="0"/>
              <a:t>sono utilizzabili </a:t>
            </a:r>
            <a:r>
              <a:rPr lang="it-IT" sz="2000" u="sng" dirty="0"/>
              <a:t>a  tutti  i  fini  connessi  al  rapporto  di  lavoro  </a:t>
            </a:r>
            <a:r>
              <a:rPr lang="it-IT" sz="2000" u="sng" dirty="0" smtClean="0"/>
              <a:t>a condizione </a:t>
            </a:r>
            <a:r>
              <a:rPr lang="it-IT" sz="2000" u="sng" dirty="0"/>
              <a:t>che sia data al  lavoratore  adeguata  informazione  </a:t>
            </a:r>
            <a:r>
              <a:rPr lang="it-IT" sz="2000" dirty="0" smtClean="0"/>
              <a:t>delle modalità </a:t>
            </a:r>
            <a:r>
              <a:rPr lang="it-IT" sz="2000" dirty="0"/>
              <a:t>d'uso degli strumenti e di effettuazione  dei  controlli  </a:t>
            </a:r>
            <a:r>
              <a:rPr lang="it-IT" sz="2000" dirty="0" smtClean="0"/>
              <a:t>e nel </a:t>
            </a:r>
            <a:r>
              <a:rPr lang="it-IT" sz="2000" dirty="0"/>
              <a:t>rispetto di quanto disposto dal  decreto  legislativo  30  </a:t>
            </a:r>
            <a:r>
              <a:rPr lang="it-IT" sz="2000" dirty="0" smtClean="0"/>
              <a:t>giugno 2003</a:t>
            </a:r>
            <a:r>
              <a:rPr lang="it-IT" sz="2000" dirty="0"/>
              <a:t>, n. </a:t>
            </a:r>
            <a:r>
              <a:rPr lang="it-IT" sz="2000" dirty="0" smtClean="0"/>
              <a:t>196</a:t>
            </a:r>
            <a:r>
              <a:rPr lang="it-IT" sz="2000" dirty="0"/>
              <a:t>.</a:t>
            </a:r>
            <a:r>
              <a:rPr lang="it-IT" sz="2000" dirty="0" smtClean="0"/>
              <a:t> </a:t>
            </a:r>
            <a:endParaRPr lang="it-IT" sz="2000" dirty="0"/>
          </a:p>
        </p:txBody>
      </p:sp>
      <p:sp>
        <p:nvSpPr>
          <p:cNvPr id="4" name="Rettangolo 3"/>
          <p:cNvSpPr/>
          <p:nvPr/>
        </p:nvSpPr>
        <p:spPr>
          <a:xfrm>
            <a:off x="539552" y="764704"/>
            <a:ext cx="7704856" cy="461665"/>
          </a:xfrm>
          <a:prstGeom prst="rect">
            <a:avLst/>
          </a:prstGeom>
        </p:spPr>
        <p:txBody>
          <a:bodyPr wrap="square">
            <a:spAutoFit/>
          </a:bodyPr>
          <a:lstStyle/>
          <a:p>
            <a:r>
              <a:rPr lang="it-IT" dirty="0" smtClean="0"/>
              <a:t>Art. 4 Impianti </a:t>
            </a:r>
            <a:r>
              <a:rPr lang="it-IT" dirty="0"/>
              <a:t>audiovisivi e altri </a:t>
            </a:r>
            <a:r>
              <a:rPr lang="it-IT" dirty="0" smtClean="0"/>
              <a:t>strumenti  </a:t>
            </a:r>
            <a:r>
              <a:rPr lang="it-IT" dirty="0"/>
              <a:t>di  </a:t>
            </a:r>
            <a:r>
              <a:rPr lang="it-IT" dirty="0" smtClean="0"/>
              <a:t>controllo. </a:t>
            </a:r>
            <a:endParaRPr lang="it-IT" dirty="0"/>
          </a:p>
        </p:txBody>
      </p:sp>
    </p:spTree>
    <p:extLst>
      <p:ext uri="{BB962C8B-B14F-4D97-AF65-F5344CB8AC3E}">
        <p14:creationId xmlns:p14="http://schemas.microsoft.com/office/powerpoint/2010/main" val="3395178237"/>
      </p:ext>
    </p:extLst>
  </p:cSld>
  <p:clrMapOvr>
    <a:masterClrMapping/>
  </p:clrMapOvr>
  <p:transition xmlns:p14="http://schemas.microsoft.com/office/powerpoint/2010/mai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contenuto 2"/>
          <p:cNvSpPr>
            <a:spLocks noGrp="1"/>
          </p:cNvSpPr>
          <p:nvPr>
            <p:ph idx="1"/>
          </p:nvPr>
        </p:nvSpPr>
        <p:spPr/>
        <p:txBody>
          <a:bodyPr/>
          <a:lstStyle/>
          <a:p>
            <a:pPr eaLnBrk="1" hangingPunct="1"/>
            <a:r>
              <a:rPr lang="it-IT" altLang="it-IT" sz="2400" dirty="0" smtClean="0">
                <a:latin typeface="Copperplate Gothic Bold" pitchFamily="34" charset="0"/>
                <a:ea typeface="Batang" pitchFamily="18" charset="-127"/>
                <a:cs typeface="Aharoni" pitchFamily="2" charset="-79"/>
              </a:rPr>
              <a:t>Il titolare è il lavoratore subordinato, nella sua scelta di aderire ad una organizzazione (o</a:t>
            </a:r>
            <a:r>
              <a:rPr lang="it-IT" altLang="it-IT" sz="1800" dirty="0" smtClean="0">
                <a:latin typeface="Copperplate Gothic Bold" pitchFamily="34" charset="0"/>
                <a:ea typeface="Batang" pitchFamily="18" charset="-127"/>
                <a:cs typeface="Aharoni" pitchFamily="2" charset="-79"/>
              </a:rPr>
              <a:t> </a:t>
            </a:r>
            <a:r>
              <a:rPr lang="it-IT" altLang="it-IT" sz="2400" dirty="0" smtClean="0">
                <a:latin typeface="Copperplate Gothic Bold" pitchFamily="34" charset="0"/>
                <a:ea typeface="Batang" pitchFamily="18" charset="-127"/>
                <a:cs typeface="Aharoni" pitchFamily="2" charset="-79"/>
              </a:rPr>
              <a:t>anche di costituirla</a:t>
            </a:r>
            <a:r>
              <a:rPr lang="it-IT" altLang="it-IT" sz="2800" dirty="0" smtClean="0">
                <a:latin typeface="Copperplate Gothic Bold" pitchFamily="34" charset="0"/>
                <a:ea typeface="Batang" pitchFamily="18" charset="-127"/>
                <a:cs typeface="Aharoni" pitchFamily="2" charset="-79"/>
              </a:rPr>
              <a:t>)</a:t>
            </a:r>
          </a:p>
          <a:p>
            <a:pPr eaLnBrk="1" hangingPunct="1"/>
            <a:endParaRPr lang="it-IT" altLang="it-IT" sz="2800" dirty="0">
              <a:latin typeface="Copperplate Gothic Bold" pitchFamily="34" charset="0"/>
              <a:ea typeface="Batang" pitchFamily="18" charset="-127"/>
              <a:cs typeface="Aharoni" pitchFamily="2" charset="-79"/>
            </a:endParaRPr>
          </a:p>
          <a:p>
            <a:pPr eaLnBrk="1" hangingPunct="1"/>
            <a:endParaRPr lang="it-IT" altLang="it-IT" dirty="0" smtClean="0">
              <a:latin typeface="Copperplate Gothic Bold" pitchFamily="34" charset="0"/>
              <a:ea typeface="Batang" pitchFamily="18" charset="-127"/>
              <a:cs typeface="Aharoni" pitchFamily="2" charset="-79"/>
            </a:endParaRPr>
          </a:p>
          <a:p>
            <a:pPr eaLnBrk="1" hangingPunct="1"/>
            <a:endParaRPr lang="it-IT" altLang="it-IT" sz="2400" dirty="0" smtClean="0">
              <a:latin typeface="Copperplate Gothic Bold" pitchFamily="34" charset="0"/>
              <a:ea typeface="Batang" pitchFamily="18" charset="-127"/>
              <a:cs typeface="Aharoni" pitchFamily="2" charset="-79"/>
            </a:endParaRPr>
          </a:p>
          <a:p>
            <a:pPr eaLnBrk="1" hangingPunct="1"/>
            <a:r>
              <a:rPr lang="it-IT" altLang="it-IT" sz="2400" dirty="0" smtClean="0">
                <a:latin typeface="Copperplate Gothic Bold" pitchFamily="34" charset="0"/>
                <a:ea typeface="Batang" pitchFamily="18" charset="-127"/>
                <a:cs typeface="Aharoni" pitchFamily="2" charset="-79"/>
              </a:rPr>
              <a:t>E’ anche una libertà che implica l’esercizio di diritti collettivamente riconosciuti (Statuto dei lavoratori)</a:t>
            </a:r>
          </a:p>
        </p:txBody>
      </p:sp>
      <p:sp>
        <p:nvSpPr>
          <p:cNvPr id="4" name="Rettangolo 3"/>
          <p:cNvSpPr/>
          <p:nvPr/>
        </p:nvSpPr>
        <p:spPr>
          <a:xfrm>
            <a:off x="554038" y="463550"/>
            <a:ext cx="7200900" cy="914400"/>
          </a:xfrm>
          <a:prstGeom prst="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it-IT" sz="2800" dirty="0">
                <a:solidFill>
                  <a:srgbClr val="C00000"/>
                </a:solidFill>
              </a:rPr>
              <a:t>Diritto a titolarità individuale</a:t>
            </a:r>
          </a:p>
        </p:txBody>
      </p:sp>
      <p:sp>
        <p:nvSpPr>
          <p:cNvPr id="5" name="Rettangolo arrotondato 4"/>
          <p:cNvSpPr/>
          <p:nvPr/>
        </p:nvSpPr>
        <p:spPr>
          <a:xfrm>
            <a:off x="398463" y="3384550"/>
            <a:ext cx="7200900" cy="914400"/>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a:defRPr/>
            </a:pPr>
            <a:r>
              <a:rPr lang="it-IT" sz="2800" dirty="0">
                <a:solidFill>
                  <a:srgbClr val="C00000"/>
                </a:solidFill>
              </a:rPr>
              <a:t>Diritto a titolarità collettiva</a:t>
            </a:r>
          </a:p>
        </p:txBody>
      </p:sp>
    </p:spTree>
    <p:extLst>
      <p:ext uri="{BB962C8B-B14F-4D97-AF65-F5344CB8AC3E}">
        <p14:creationId xmlns:p14="http://schemas.microsoft.com/office/powerpoint/2010/main" val="151462201"/>
      </p:ext>
    </p:extLst>
  </p:cSld>
  <p:clrMapOvr>
    <a:masterClrMapping/>
  </p:clrMapOvr>
  <p:transition xmlns:p14="http://schemas.microsoft.com/office/powerpoint/2010/main">
    <p:dissolve/>
  </p:transition>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0498" name="Rectangle 2"/>
          <p:cNvSpPr>
            <a:spLocks noGrp="1" noChangeArrowheads="1"/>
          </p:cNvSpPr>
          <p:nvPr>
            <p:ph idx="1"/>
          </p:nvPr>
        </p:nvSpPr>
        <p:spPr>
          <a:xfrm>
            <a:off x="0" y="2743200"/>
            <a:ext cx="4419600" cy="4114800"/>
          </a:xfrm>
        </p:spPr>
        <p:style>
          <a:lnRef idx="0">
            <a:scrgbClr r="0" g="0" b="0"/>
          </a:lnRef>
          <a:fillRef idx="1001">
            <a:schemeClr val="lt2"/>
          </a:fillRef>
          <a:effectRef idx="0">
            <a:scrgbClr r="0" g="0" b="0"/>
          </a:effectRef>
          <a:fontRef idx="major"/>
        </p:style>
        <p:txBody>
          <a:bodyPr rtlCol="0">
            <a:normAutofit/>
          </a:bodyPr>
          <a:lstStyle/>
          <a:p>
            <a:pPr algn="ctr" eaLnBrk="1" fontAlgn="auto" hangingPunct="1">
              <a:spcAft>
                <a:spcPts val="0"/>
              </a:spcAft>
              <a:buFont typeface="Wingdings" pitchFamily="2" charset="2"/>
              <a:buNone/>
              <a:defRPr/>
            </a:pPr>
            <a:r>
              <a:rPr lang="it-IT" sz="2400" b="1" dirty="0" smtClean="0">
                <a:latin typeface="Copperplate Gothic Bold" pitchFamily="34" charset="0"/>
                <a:ea typeface="Batang" pitchFamily="18" charset="-127"/>
                <a:cs typeface="Aharoni" pitchFamily="2" charset="-79"/>
              </a:rPr>
              <a:t>Libertà per i singoli lavoratori di </a:t>
            </a:r>
            <a:r>
              <a:rPr lang="it-IT" sz="2400" b="1" dirty="0" smtClean="0">
                <a:solidFill>
                  <a:srgbClr val="FF0000"/>
                </a:solidFill>
                <a:latin typeface="Copperplate Gothic Bold" pitchFamily="34" charset="0"/>
                <a:ea typeface="Batang" pitchFamily="18" charset="-127"/>
                <a:cs typeface="Aharoni" pitchFamily="2" charset="-79"/>
              </a:rPr>
              <a:t>promuovere, costituire, aderire  </a:t>
            </a:r>
            <a:r>
              <a:rPr lang="it-IT" sz="2400" b="1" dirty="0" smtClean="0">
                <a:latin typeface="Copperplate Gothic Bold" pitchFamily="34" charset="0"/>
                <a:ea typeface="Batang" pitchFamily="18" charset="-127"/>
                <a:cs typeface="Aharoni" pitchFamily="2" charset="-79"/>
              </a:rPr>
              <a:t>ad una associazione sindacale</a:t>
            </a:r>
          </a:p>
        </p:txBody>
      </p:sp>
      <p:sp>
        <p:nvSpPr>
          <p:cNvPr id="490499" name="Rectangle 3"/>
          <p:cNvSpPr>
            <a:spLocks noChangeArrowheads="1"/>
          </p:cNvSpPr>
          <p:nvPr/>
        </p:nvSpPr>
        <p:spPr bwMode="auto">
          <a:xfrm>
            <a:off x="4724400" y="2708275"/>
            <a:ext cx="4419600" cy="414972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it-IT" sz="2800" b="1" dirty="0">
                <a:solidFill>
                  <a:srgbClr val="FFFFFF"/>
                </a:solidFill>
              </a:rPr>
              <a:t>Libertà per i singoli lavoratori di </a:t>
            </a:r>
            <a:r>
              <a:rPr lang="it-IT" sz="2800" b="1" dirty="0">
                <a:solidFill>
                  <a:srgbClr val="FFFF00"/>
                </a:solidFill>
              </a:rPr>
              <a:t>non</a:t>
            </a:r>
            <a:r>
              <a:rPr lang="it-IT" sz="2800" b="1" dirty="0">
                <a:solidFill>
                  <a:srgbClr val="FFFFFF"/>
                </a:solidFill>
              </a:rPr>
              <a:t> </a:t>
            </a:r>
            <a:r>
              <a:rPr lang="it-IT" sz="2800" b="1" dirty="0">
                <a:solidFill>
                  <a:srgbClr val="FFFF00"/>
                </a:solidFill>
              </a:rPr>
              <a:t>svolgere</a:t>
            </a:r>
            <a:r>
              <a:rPr lang="it-IT" sz="2800" b="1" dirty="0">
                <a:solidFill>
                  <a:srgbClr val="FFFFFF"/>
                </a:solidFill>
              </a:rPr>
              <a:t> alcuna attività sindacale e di </a:t>
            </a:r>
            <a:r>
              <a:rPr lang="it-IT" sz="2800" b="1" dirty="0">
                <a:solidFill>
                  <a:srgbClr val="FFFF00"/>
                </a:solidFill>
              </a:rPr>
              <a:t>non aderire</a:t>
            </a:r>
            <a:r>
              <a:rPr lang="it-IT" sz="2800" b="1" dirty="0">
                <a:solidFill>
                  <a:srgbClr val="FFFFFF"/>
                </a:solidFill>
              </a:rPr>
              <a:t> ad una associazione sindacale</a:t>
            </a:r>
          </a:p>
        </p:txBody>
      </p:sp>
      <p:sp>
        <p:nvSpPr>
          <p:cNvPr id="18436" name="Text Box 4"/>
          <p:cNvSpPr txBox="1">
            <a:spLocks noChangeArrowheads="1"/>
          </p:cNvSpPr>
          <p:nvPr/>
        </p:nvSpPr>
        <p:spPr bwMode="auto">
          <a:xfrm>
            <a:off x="4851400" y="1143000"/>
            <a:ext cx="4292600" cy="1398588"/>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it-IT" sz="2800" b="1" dirty="0" smtClean="0">
                <a:solidFill>
                  <a:srgbClr val="FFFFFF"/>
                </a:solidFill>
              </a:rPr>
              <a:t>…LA LIBERTA’</a:t>
            </a:r>
          </a:p>
          <a:p>
            <a:pPr algn="ctr" eaLnBrk="1" hangingPunct="1">
              <a:defRPr/>
            </a:pPr>
            <a:r>
              <a:rPr lang="it-IT" sz="2800" b="1" dirty="0" smtClean="0">
                <a:solidFill>
                  <a:srgbClr val="FFFFFF"/>
                </a:solidFill>
              </a:rPr>
              <a:t> SINDACALE NEGATIVA</a:t>
            </a:r>
          </a:p>
        </p:txBody>
      </p:sp>
      <p:sp>
        <p:nvSpPr>
          <p:cNvPr id="18437" name="Text Box 5"/>
          <p:cNvSpPr txBox="1">
            <a:spLocks noChangeArrowheads="1"/>
          </p:cNvSpPr>
          <p:nvPr/>
        </p:nvSpPr>
        <p:spPr bwMode="auto">
          <a:xfrm>
            <a:off x="0" y="1143000"/>
            <a:ext cx="4284663" cy="1385888"/>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it-IT" altLang="it-IT" sz="2800" b="1" smtClean="0"/>
              <a:t>…LA LIBERTA’</a:t>
            </a:r>
          </a:p>
          <a:p>
            <a:pPr algn="ctr" eaLnBrk="1" hangingPunct="1">
              <a:defRPr/>
            </a:pPr>
            <a:r>
              <a:rPr lang="it-IT" altLang="it-IT" sz="2800" b="1" smtClean="0"/>
              <a:t> SINDACALE POSITIVA</a:t>
            </a:r>
          </a:p>
          <a:p>
            <a:pPr algn="ctr" eaLnBrk="1" hangingPunct="1">
              <a:defRPr/>
            </a:pPr>
            <a:endParaRPr lang="it-IT" altLang="it-IT" sz="2800" b="1" smtClean="0"/>
          </a:p>
        </p:txBody>
      </p:sp>
      <p:sp>
        <p:nvSpPr>
          <p:cNvPr id="490504" name="Rectangle 8"/>
          <p:cNvSpPr>
            <a:spLocks noChangeArrowheads="1"/>
          </p:cNvSpPr>
          <p:nvPr/>
        </p:nvSpPr>
        <p:spPr bwMode="auto">
          <a:xfrm>
            <a:off x="0" y="0"/>
            <a:ext cx="9144000" cy="105251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r>
              <a:rPr lang="it-IT" altLang="it-IT" sz="3200" b="1">
                <a:solidFill>
                  <a:srgbClr val="C00000"/>
                </a:solidFill>
                <a:latin typeface="Arial" pitchFamily="34" charset="0"/>
              </a:rPr>
              <a:t>DUE ACCEZIONI</a:t>
            </a:r>
          </a:p>
        </p:txBody>
      </p:sp>
    </p:spTree>
    <p:extLst>
      <p:ext uri="{BB962C8B-B14F-4D97-AF65-F5344CB8AC3E}">
        <p14:creationId xmlns:p14="http://schemas.microsoft.com/office/powerpoint/2010/main" val="1187901312"/>
      </p:ext>
    </p:extLst>
  </p:cSld>
  <p:clrMapOvr>
    <a:masterClrMapping/>
  </p:clrMapOvr>
  <p:transition xmlns:p14="http://schemas.microsoft.com/office/powerpoint/2010/main">
    <p:blinds/>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90504"/>
                                        </p:tgtEl>
                                        <p:attrNameLst>
                                          <p:attrName>style.visibility</p:attrName>
                                        </p:attrNameLst>
                                      </p:cBhvr>
                                      <p:to>
                                        <p:strVal val="visible"/>
                                      </p:to>
                                    </p:set>
                                    <p:animEffect transition="in" filter="checkerboard(across)">
                                      <p:cBhvr>
                                        <p:cTn id="7" dur="500"/>
                                        <p:tgtEl>
                                          <p:spTgt spid="49050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90498">
                                            <p:txEl>
                                              <p:pRg st="0" end="0"/>
                                            </p:txEl>
                                          </p:spTgt>
                                        </p:tgtEl>
                                        <p:attrNameLst>
                                          <p:attrName>style.visibility</p:attrName>
                                        </p:attrNameLst>
                                      </p:cBhvr>
                                      <p:to>
                                        <p:strVal val="visible"/>
                                      </p:to>
                                    </p:set>
                                    <p:animEffect transition="in" filter="wipe(up)">
                                      <p:cBhvr>
                                        <p:cTn id="12" dur="500"/>
                                        <p:tgtEl>
                                          <p:spTgt spid="490498">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490499">
                                            <p:bg/>
                                          </p:spTgt>
                                        </p:tgtEl>
                                        <p:attrNameLst>
                                          <p:attrName>style.visibility</p:attrName>
                                        </p:attrNameLst>
                                      </p:cBhvr>
                                      <p:to>
                                        <p:strVal val="visible"/>
                                      </p:to>
                                    </p:set>
                                    <p:animEffect transition="in" filter="wipe(up)">
                                      <p:cBhvr>
                                        <p:cTn id="17" dur="500"/>
                                        <p:tgtEl>
                                          <p:spTgt spid="490499">
                                            <p:bg/>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490499">
                                            <p:txEl>
                                              <p:pRg st="0" end="0"/>
                                            </p:txEl>
                                          </p:spTgt>
                                        </p:tgtEl>
                                        <p:attrNameLst>
                                          <p:attrName>style.visibility</p:attrName>
                                        </p:attrNameLst>
                                      </p:cBhvr>
                                      <p:to>
                                        <p:strVal val="visible"/>
                                      </p:to>
                                    </p:set>
                                    <p:animEffect transition="in" filter="wipe(up)">
                                      <p:cBhvr>
                                        <p:cTn id="22" dur="500"/>
                                        <p:tgtEl>
                                          <p:spTgt spid="4904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0498" grpId="0" build="p" autoUpdateAnimBg="0"/>
      <p:bldP spid="490499" grpId="0" build="p" animBg="1" autoUpdateAnimBg="0"/>
      <p:bldP spid="490504"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3027" name="Rectangle 3"/>
          <p:cNvSpPr>
            <a:spLocks noChangeArrowheads="1"/>
          </p:cNvSpPr>
          <p:nvPr/>
        </p:nvSpPr>
        <p:spPr bwMode="auto">
          <a:xfrm>
            <a:off x="250825" y="260350"/>
            <a:ext cx="4419600" cy="1655763"/>
          </a:xfrm>
          <a:prstGeom prst="rect">
            <a:avLst/>
          </a:prstGeom>
          <a:ln/>
        </p:spPr>
        <p:style>
          <a:lnRef idx="2">
            <a:schemeClr val="accent2">
              <a:shade val="50000"/>
            </a:schemeClr>
          </a:lnRef>
          <a:fillRef idx="1">
            <a:schemeClr val="accent2"/>
          </a:fillRef>
          <a:effectRef idx="0">
            <a:schemeClr val="accent2"/>
          </a:effectRef>
          <a:fontRef idx="minor">
            <a:schemeClr val="lt1"/>
          </a:fontRef>
        </p:style>
        <p:txBody>
          <a:bodyPr/>
          <a:lstStyle/>
          <a:p>
            <a:pPr algn="ctr">
              <a:defRPr/>
            </a:pPr>
            <a:r>
              <a:rPr lang="it-IT" sz="2000" b="1" dirty="0"/>
              <a:t>Libertà per i singoli lavoratori di non svolgere alcuna attività sindacale e di non aderire ad una associazione sindacale</a:t>
            </a:r>
          </a:p>
          <a:p>
            <a:pPr algn="ctr">
              <a:lnSpc>
                <a:spcPct val="90000"/>
              </a:lnSpc>
              <a:defRPr/>
            </a:pPr>
            <a:endParaRPr lang="it-IT" sz="2800" i="1" dirty="0">
              <a:solidFill>
                <a:srgbClr val="FFFF00"/>
              </a:solidFill>
              <a:latin typeface="Times New Roman" pitchFamily="18" charset="0"/>
            </a:endParaRPr>
          </a:p>
          <a:p>
            <a:pPr algn="ctr">
              <a:lnSpc>
                <a:spcPct val="90000"/>
              </a:lnSpc>
              <a:defRPr/>
            </a:pPr>
            <a:endParaRPr lang="it-IT" sz="2400" dirty="0">
              <a:solidFill>
                <a:srgbClr val="FFFF00"/>
              </a:solidFill>
              <a:latin typeface="Times New Roman" pitchFamily="18" charset="0"/>
            </a:endParaRPr>
          </a:p>
        </p:txBody>
      </p:sp>
      <p:sp>
        <p:nvSpPr>
          <p:cNvPr id="513032" name="Rectangle 8"/>
          <p:cNvSpPr>
            <a:spLocks noChangeArrowheads="1"/>
          </p:cNvSpPr>
          <p:nvPr/>
        </p:nvSpPr>
        <p:spPr bwMode="auto">
          <a:xfrm>
            <a:off x="287338" y="2636838"/>
            <a:ext cx="3708400" cy="358775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457200" indent="-457200"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endParaRPr lang="it-IT" altLang="it-IT" sz="3200">
              <a:latin typeface="Arial" pitchFamily="34" charset="0"/>
            </a:endParaRPr>
          </a:p>
          <a:p>
            <a:pPr algn="ctr" eaLnBrk="1" hangingPunct="1">
              <a:spcBef>
                <a:spcPct val="0"/>
              </a:spcBef>
              <a:buClrTx/>
              <a:buFontTx/>
              <a:buNone/>
            </a:pPr>
            <a:r>
              <a:rPr lang="it-IT" altLang="it-IT" sz="2000" b="1" u="sng">
                <a:latin typeface="Arial" pitchFamily="34" charset="0"/>
              </a:rPr>
              <a:t>l’art. 15 S.L.:</a:t>
            </a:r>
          </a:p>
          <a:p>
            <a:pPr algn="ctr" eaLnBrk="1" hangingPunct="1">
              <a:spcBef>
                <a:spcPct val="0"/>
              </a:spcBef>
              <a:buClrTx/>
              <a:buFontTx/>
              <a:buNone/>
            </a:pPr>
            <a:endParaRPr lang="it-IT" altLang="it-IT" sz="2000" b="1" u="sng">
              <a:latin typeface="Arial" pitchFamily="34" charset="0"/>
            </a:endParaRPr>
          </a:p>
          <a:p>
            <a:pPr algn="ctr" eaLnBrk="1" hangingPunct="1">
              <a:spcBef>
                <a:spcPct val="0"/>
              </a:spcBef>
              <a:buClrTx/>
              <a:buFontTx/>
              <a:buNone/>
            </a:pPr>
            <a:endParaRPr lang="it-IT" altLang="it-IT" sz="2000" b="1" u="sng">
              <a:latin typeface="Arial" pitchFamily="34" charset="0"/>
            </a:endParaRPr>
          </a:p>
          <a:p>
            <a:pPr algn="ctr" eaLnBrk="1" hangingPunct="1">
              <a:spcBef>
                <a:spcPct val="0"/>
              </a:spcBef>
              <a:buClrTx/>
              <a:buFontTx/>
              <a:buNone/>
            </a:pPr>
            <a:r>
              <a:rPr lang="en-US" altLang="it-IT" sz="2000" i="1">
                <a:latin typeface="Arial" pitchFamily="34" charset="0"/>
              </a:rPr>
              <a:t>È nullo qualsiasi</a:t>
            </a:r>
            <a:r>
              <a:rPr lang="en-US" altLang="it-IT" sz="2000">
                <a:latin typeface="Arial" pitchFamily="34" charset="0"/>
              </a:rPr>
              <a:t> </a:t>
            </a:r>
            <a:r>
              <a:rPr lang="en-US" altLang="it-IT" sz="2000" i="1">
                <a:latin typeface="Arial" pitchFamily="34" charset="0"/>
              </a:rPr>
              <a:t>patto od atto </a:t>
            </a:r>
          </a:p>
          <a:p>
            <a:pPr algn="ctr" eaLnBrk="1" hangingPunct="1">
              <a:spcBef>
                <a:spcPct val="0"/>
              </a:spcBef>
              <a:buClrTx/>
              <a:buFontTx/>
              <a:buNone/>
            </a:pPr>
            <a:r>
              <a:rPr lang="en-US" altLang="it-IT" sz="2000" i="1">
                <a:latin typeface="Arial" pitchFamily="34" charset="0"/>
              </a:rPr>
              <a:t>diretto a subordinare  </a:t>
            </a:r>
          </a:p>
          <a:p>
            <a:pPr algn="ctr" eaLnBrk="1" hangingPunct="1">
              <a:spcBef>
                <a:spcPct val="0"/>
              </a:spcBef>
              <a:buClrTx/>
              <a:buFontTx/>
              <a:buNone/>
            </a:pPr>
            <a:r>
              <a:rPr lang="en-US" altLang="it-IT" sz="2000" i="1">
                <a:latin typeface="Arial" pitchFamily="34" charset="0"/>
              </a:rPr>
              <a:t>l’occupazione di un lavoratore</a:t>
            </a:r>
          </a:p>
          <a:p>
            <a:pPr algn="ctr" eaLnBrk="1" hangingPunct="1">
              <a:spcBef>
                <a:spcPct val="0"/>
              </a:spcBef>
              <a:buClrTx/>
              <a:buFontTx/>
              <a:buNone/>
            </a:pPr>
            <a:r>
              <a:rPr lang="en-US" altLang="it-IT" sz="2000" i="1">
                <a:latin typeface="Arial" pitchFamily="34" charset="0"/>
              </a:rPr>
              <a:t>alla condizione </a:t>
            </a:r>
            <a:r>
              <a:rPr lang="en-US" altLang="it-IT" sz="2000" b="1" i="1" u="sng">
                <a:solidFill>
                  <a:srgbClr val="FF0000"/>
                </a:solidFill>
                <a:latin typeface="Arial" pitchFamily="34" charset="0"/>
              </a:rPr>
              <a:t>che aderisca </a:t>
            </a:r>
          </a:p>
          <a:p>
            <a:pPr algn="ctr" eaLnBrk="1" hangingPunct="1">
              <a:spcBef>
                <a:spcPct val="0"/>
              </a:spcBef>
              <a:buClrTx/>
              <a:buFontTx/>
              <a:buNone/>
            </a:pPr>
            <a:r>
              <a:rPr lang="en-US" altLang="it-IT" sz="2000" i="1">
                <a:latin typeface="Arial" pitchFamily="34" charset="0"/>
              </a:rPr>
              <a:t>o </a:t>
            </a:r>
            <a:r>
              <a:rPr lang="en-US" altLang="it-IT" sz="2000" i="1">
                <a:solidFill>
                  <a:srgbClr val="FF0000"/>
                </a:solidFill>
                <a:latin typeface="Arial" pitchFamily="34" charset="0"/>
              </a:rPr>
              <a:t>non aderisca</a:t>
            </a:r>
            <a:r>
              <a:rPr lang="en-US" altLang="it-IT" sz="2000" i="1">
                <a:latin typeface="Arial" pitchFamily="34" charset="0"/>
              </a:rPr>
              <a:t> ad una </a:t>
            </a:r>
          </a:p>
          <a:p>
            <a:pPr algn="ctr" eaLnBrk="1" hangingPunct="1">
              <a:spcBef>
                <a:spcPct val="0"/>
              </a:spcBef>
              <a:buClrTx/>
              <a:buFontTx/>
              <a:buNone/>
            </a:pPr>
            <a:r>
              <a:rPr lang="en-US" altLang="it-IT" sz="2000" i="1">
                <a:latin typeface="Arial" pitchFamily="34" charset="0"/>
              </a:rPr>
              <a:t>associazione sindacale ovvero</a:t>
            </a:r>
          </a:p>
          <a:p>
            <a:pPr algn="ctr" eaLnBrk="1" hangingPunct="1">
              <a:spcBef>
                <a:spcPct val="0"/>
              </a:spcBef>
              <a:buClrTx/>
              <a:buFontTx/>
              <a:buNone/>
            </a:pPr>
            <a:r>
              <a:rPr lang="en-US" altLang="it-IT" sz="2000" i="1">
                <a:latin typeface="Arial" pitchFamily="34" charset="0"/>
              </a:rPr>
              <a:t>cessi di farne parte.</a:t>
            </a:r>
          </a:p>
          <a:p>
            <a:pPr algn="ctr" eaLnBrk="1" hangingPunct="1">
              <a:spcBef>
                <a:spcPct val="0"/>
              </a:spcBef>
              <a:buClrTx/>
              <a:buFontTx/>
              <a:buNone/>
            </a:pPr>
            <a:endParaRPr lang="en-US" altLang="it-IT" sz="2000" i="1">
              <a:latin typeface="Arial" pitchFamily="34" charset="0"/>
              <a:cs typeface="Arial" pitchFamily="34" charset="0"/>
            </a:endParaRPr>
          </a:p>
          <a:p>
            <a:pPr algn="ctr" eaLnBrk="1" hangingPunct="1">
              <a:spcBef>
                <a:spcPct val="0"/>
              </a:spcBef>
              <a:buClrTx/>
              <a:buFontTx/>
              <a:buNone/>
            </a:pPr>
            <a:endParaRPr lang="it-IT" altLang="it-IT" sz="3200">
              <a:latin typeface="Arial" pitchFamily="34" charset="0"/>
            </a:endParaRPr>
          </a:p>
        </p:txBody>
      </p:sp>
      <p:sp>
        <p:nvSpPr>
          <p:cNvPr id="12292" name="AutoShape 9"/>
          <p:cNvSpPr>
            <a:spLocks noChangeArrowheads="1"/>
          </p:cNvSpPr>
          <p:nvPr/>
        </p:nvSpPr>
        <p:spPr bwMode="auto">
          <a:xfrm rot="-643822">
            <a:off x="3998913" y="1979613"/>
            <a:ext cx="4208462" cy="2160587"/>
          </a:xfrm>
          <a:prstGeom prst="leftArrowCallout">
            <a:avLst>
              <a:gd name="adj1" fmla="val 25000"/>
              <a:gd name="adj2" fmla="val 25000"/>
              <a:gd name="adj3" fmla="val 44701"/>
              <a:gd name="adj4" fmla="val 66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r>
              <a:rPr lang="it-IT" altLang="it-IT" sz="2400" b="1">
                <a:solidFill>
                  <a:srgbClr val="FFFFFF"/>
                </a:solidFill>
                <a:latin typeface="Arial" pitchFamily="34" charset="0"/>
              </a:rPr>
              <a:t>LA LIBERTA’</a:t>
            </a:r>
          </a:p>
          <a:p>
            <a:pPr algn="ctr" eaLnBrk="1" hangingPunct="1">
              <a:spcBef>
                <a:spcPct val="0"/>
              </a:spcBef>
              <a:buClrTx/>
              <a:buFontTx/>
              <a:buNone/>
            </a:pPr>
            <a:r>
              <a:rPr lang="it-IT" altLang="it-IT" sz="2400" b="1">
                <a:solidFill>
                  <a:srgbClr val="FFFFFF"/>
                </a:solidFill>
                <a:latin typeface="Arial" pitchFamily="34" charset="0"/>
              </a:rPr>
              <a:t> SINDACALE </a:t>
            </a:r>
          </a:p>
          <a:p>
            <a:pPr algn="ctr" eaLnBrk="1" hangingPunct="1">
              <a:spcBef>
                <a:spcPct val="0"/>
              </a:spcBef>
              <a:buClrTx/>
              <a:buFontTx/>
              <a:buNone/>
            </a:pPr>
            <a:r>
              <a:rPr lang="it-IT" altLang="it-IT" sz="2400" b="1">
                <a:solidFill>
                  <a:srgbClr val="FFFFFF"/>
                </a:solidFill>
                <a:latin typeface="Arial" pitchFamily="34" charset="0"/>
              </a:rPr>
              <a:t>NEGATIVA</a:t>
            </a:r>
          </a:p>
          <a:p>
            <a:pPr algn="ctr" eaLnBrk="1" hangingPunct="1">
              <a:spcBef>
                <a:spcPct val="0"/>
              </a:spcBef>
              <a:buClrTx/>
              <a:buFontTx/>
              <a:buNone/>
            </a:pPr>
            <a:r>
              <a:rPr lang="it-IT" altLang="it-IT" sz="2400">
                <a:solidFill>
                  <a:schemeClr val="bg1"/>
                </a:solidFill>
                <a:latin typeface="Arial" pitchFamily="34" charset="0"/>
              </a:rPr>
              <a:t>ha un  fondamento </a:t>
            </a:r>
          </a:p>
          <a:p>
            <a:pPr algn="ctr" eaLnBrk="1" hangingPunct="1">
              <a:spcBef>
                <a:spcPct val="0"/>
              </a:spcBef>
              <a:buClrTx/>
              <a:buFontTx/>
              <a:buNone/>
            </a:pPr>
            <a:r>
              <a:rPr lang="it-IT" altLang="it-IT" sz="2400">
                <a:solidFill>
                  <a:schemeClr val="bg1"/>
                </a:solidFill>
                <a:latin typeface="Arial" pitchFamily="34" charset="0"/>
              </a:rPr>
              <a:t>positivo?</a:t>
            </a:r>
          </a:p>
          <a:p>
            <a:pPr algn="ctr" eaLnBrk="1" hangingPunct="1">
              <a:spcBef>
                <a:spcPct val="0"/>
              </a:spcBef>
              <a:buClrTx/>
              <a:buFontTx/>
              <a:buNone/>
            </a:pPr>
            <a:endParaRPr lang="it-IT" altLang="it-IT" sz="2400">
              <a:latin typeface="Arial" pitchFamily="34" charset="0"/>
            </a:endParaRPr>
          </a:p>
        </p:txBody>
      </p:sp>
      <p:cxnSp>
        <p:nvCxnSpPr>
          <p:cNvPr id="3" name="Connettore 4 2"/>
          <p:cNvCxnSpPr/>
          <p:nvPr/>
        </p:nvCxnSpPr>
        <p:spPr>
          <a:xfrm>
            <a:off x="4787900" y="1089025"/>
            <a:ext cx="71438" cy="12700"/>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
        <p:nvSpPr>
          <p:cNvPr id="4" name="Freccia a destra 3"/>
          <p:cNvSpPr/>
          <p:nvPr/>
        </p:nvSpPr>
        <p:spPr>
          <a:xfrm rot="2094182">
            <a:off x="4700588" y="1130300"/>
            <a:ext cx="1206500" cy="485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extLst>
      <p:ext uri="{BB962C8B-B14F-4D97-AF65-F5344CB8AC3E}">
        <p14:creationId xmlns:p14="http://schemas.microsoft.com/office/powerpoint/2010/main" val="1073279084"/>
      </p:ext>
    </p:extLst>
  </p:cSld>
  <p:clrMapOvr>
    <a:masterClrMapping/>
  </p:clrMapOvr>
  <p:transition xmlns:p14="http://schemas.microsoft.com/office/powerpoint/2010/main">
    <p:blinds/>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513027">
                                            <p:bg/>
                                          </p:spTgt>
                                        </p:tgtEl>
                                        <p:attrNameLst>
                                          <p:attrName>style.visibility</p:attrName>
                                        </p:attrNameLst>
                                      </p:cBhvr>
                                      <p:to>
                                        <p:strVal val="visible"/>
                                      </p:to>
                                    </p:set>
                                    <p:animEffect transition="in" filter="wipe(up)">
                                      <p:cBhvr>
                                        <p:cTn id="7" dur="500"/>
                                        <p:tgtEl>
                                          <p:spTgt spid="513027">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513027">
                                            <p:txEl>
                                              <p:pRg st="0" end="0"/>
                                            </p:txEl>
                                          </p:spTgt>
                                        </p:tgtEl>
                                        <p:attrNameLst>
                                          <p:attrName>style.visibility</p:attrName>
                                        </p:attrNameLst>
                                      </p:cBhvr>
                                      <p:to>
                                        <p:strVal val="visible"/>
                                      </p:to>
                                    </p:set>
                                    <p:animEffect transition="in" filter="wipe(up)">
                                      <p:cBhvr>
                                        <p:cTn id="12" dur="500"/>
                                        <p:tgtEl>
                                          <p:spTgt spid="513027">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13032"/>
                                        </p:tgtEl>
                                        <p:attrNameLst>
                                          <p:attrName>style.visibility</p:attrName>
                                        </p:attrNameLst>
                                      </p:cBhvr>
                                      <p:to>
                                        <p:strVal val="visible"/>
                                      </p:to>
                                    </p:set>
                                    <p:animEffect transition="in" filter="strips(downLeft)">
                                      <p:cBhvr>
                                        <p:cTn id="17" dur="500"/>
                                        <p:tgtEl>
                                          <p:spTgt spid="5130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027" grpId="0" build="p" animBg="1" autoUpdateAnimBg="0"/>
      <p:bldP spid="5130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4050" name="AutoShape 2"/>
          <p:cNvSpPr>
            <a:spLocks noGrp="1" noChangeArrowheads="1"/>
          </p:cNvSpPr>
          <p:nvPr>
            <p:ph type="title"/>
          </p:nvPr>
        </p:nvSpPr>
        <p:spPr/>
        <p:txBody>
          <a:bodyPr/>
          <a:lstStyle/>
          <a:p>
            <a:pPr algn="ctr" eaLnBrk="1" fontAlgn="auto" hangingPunct="1">
              <a:spcAft>
                <a:spcPts val="0"/>
              </a:spcAft>
              <a:defRPr/>
            </a:pPr>
            <a:r>
              <a:rPr lang="it-IT" sz="3200" b="1" dirty="0" smtClean="0">
                <a:solidFill>
                  <a:srgbClr val="FF0000"/>
                </a:solidFill>
                <a:latin typeface="Copperplate Gothic Bold" pitchFamily="34" charset="0"/>
                <a:ea typeface="Batang" pitchFamily="18" charset="-127"/>
                <a:cs typeface="Aharoni" pitchFamily="2" charset="-79"/>
              </a:rPr>
              <a:t>LA LIBERT</a:t>
            </a:r>
            <a:r>
              <a:rPr lang="en-US" sz="3200" b="1" dirty="0" smtClean="0">
                <a:solidFill>
                  <a:srgbClr val="FF0000"/>
                </a:solidFill>
                <a:latin typeface="Copperplate Gothic Bold" pitchFamily="34" charset="0"/>
                <a:ea typeface="Batang" pitchFamily="18" charset="-127"/>
                <a:cs typeface="Aharoni" pitchFamily="2" charset="-79"/>
              </a:rPr>
              <a:t>Á SINDACALE DEGLI IMPRENDITORI</a:t>
            </a:r>
            <a:endParaRPr lang="it-IT" sz="3200" b="1" dirty="0" smtClean="0">
              <a:solidFill>
                <a:srgbClr val="FF0000"/>
              </a:solidFill>
              <a:latin typeface="Copperplate Gothic Bold" pitchFamily="34" charset="0"/>
              <a:ea typeface="Batang" pitchFamily="18" charset="-127"/>
              <a:cs typeface="Aharoni" pitchFamily="2" charset="-79"/>
            </a:endParaRPr>
          </a:p>
        </p:txBody>
      </p:sp>
      <p:sp>
        <p:nvSpPr>
          <p:cNvPr id="514051" name="Rectangle 3"/>
          <p:cNvSpPr>
            <a:spLocks noGrp="1" noChangeArrowheads="1"/>
          </p:cNvSpPr>
          <p:nvPr>
            <p:ph idx="1"/>
          </p:nvPr>
        </p:nvSpPr>
        <p:spPr>
          <a:xfrm>
            <a:off x="323850" y="1412875"/>
            <a:ext cx="7693025" cy="1858963"/>
          </a:xfrm>
        </p:spPr>
        <p:txBody>
          <a:bodyPr rtlCol="0">
            <a:normAutofit fontScale="92500"/>
          </a:bodyPr>
          <a:lstStyle/>
          <a:p>
            <a:pPr algn="ctr" eaLnBrk="1" fontAlgn="auto" hangingPunct="1">
              <a:spcAft>
                <a:spcPts val="0"/>
              </a:spcAft>
              <a:buFont typeface="Arial" pitchFamily="34" charset="0"/>
              <a:buNone/>
              <a:defRPr/>
            </a:pPr>
            <a:r>
              <a:rPr lang="en-US" sz="3600" b="1" dirty="0" smtClean="0">
                <a:latin typeface="Copperplate Gothic Bold" pitchFamily="34" charset="0"/>
                <a:ea typeface="Batang" pitchFamily="18" charset="-127"/>
                <a:cs typeface="Aharoni" pitchFamily="2" charset="-79"/>
              </a:rPr>
              <a:t>È </a:t>
            </a:r>
            <a:r>
              <a:rPr lang="it-IT" sz="3600" b="1" dirty="0" smtClean="0">
                <a:latin typeface="Copperplate Gothic Bold" pitchFamily="34" charset="0"/>
                <a:ea typeface="Batang" pitchFamily="18" charset="-127"/>
                <a:cs typeface="Aharoni" pitchFamily="2" charset="-79"/>
              </a:rPr>
              <a:t> anch’essa protetta dall’art. 39 , comma 1, </a:t>
            </a:r>
            <a:r>
              <a:rPr lang="it-IT" sz="3600" b="1" dirty="0" err="1" smtClean="0">
                <a:latin typeface="Copperplate Gothic Bold" pitchFamily="34" charset="0"/>
                <a:ea typeface="Batang" pitchFamily="18" charset="-127"/>
                <a:cs typeface="Aharoni" pitchFamily="2" charset="-79"/>
              </a:rPr>
              <a:t>Cost</a:t>
            </a:r>
            <a:r>
              <a:rPr lang="it-IT" sz="3600" b="1" dirty="0" smtClean="0">
                <a:latin typeface="Copperplate Gothic Bold" pitchFamily="34" charset="0"/>
                <a:ea typeface="Batang" pitchFamily="18" charset="-127"/>
                <a:cs typeface="Aharoni" pitchFamily="2" charset="-79"/>
              </a:rPr>
              <a:t>.?</a:t>
            </a:r>
            <a:r>
              <a:rPr lang="it-IT" sz="3600" dirty="0" smtClean="0">
                <a:latin typeface="Copperplate Gothic Bold" pitchFamily="34" charset="0"/>
                <a:ea typeface="Batang" pitchFamily="18" charset="-127"/>
                <a:cs typeface="Aharoni" pitchFamily="2" charset="-79"/>
              </a:rPr>
              <a:t> </a:t>
            </a:r>
          </a:p>
          <a:p>
            <a:pPr algn="ctr" eaLnBrk="1" fontAlgn="auto" hangingPunct="1">
              <a:spcAft>
                <a:spcPts val="0"/>
              </a:spcAft>
              <a:buFont typeface="Arial" pitchFamily="34" charset="0"/>
              <a:buNone/>
              <a:defRPr/>
            </a:pPr>
            <a:r>
              <a:rPr lang="it-IT" sz="3600" b="1" dirty="0" smtClean="0">
                <a:solidFill>
                  <a:srgbClr val="FF0000"/>
                </a:solidFill>
                <a:latin typeface="Copperplate Gothic Bold" pitchFamily="34" charset="0"/>
                <a:ea typeface="Batang" pitchFamily="18" charset="-127"/>
                <a:cs typeface="Aharoni" pitchFamily="2" charset="-79"/>
              </a:rPr>
              <a:t>NO</a:t>
            </a:r>
          </a:p>
          <a:p>
            <a:pPr algn="ctr" eaLnBrk="1" fontAlgn="auto" hangingPunct="1">
              <a:spcAft>
                <a:spcPts val="0"/>
              </a:spcAft>
              <a:buFont typeface="Wingdings" pitchFamily="2" charset="2"/>
              <a:buNone/>
              <a:defRPr/>
            </a:pPr>
            <a:endParaRPr lang="it-IT" sz="3600" b="1" dirty="0" smtClean="0">
              <a:latin typeface="Copperplate Gothic Bold" pitchFamily="34" charset="0"/>
              <a:ea typeface="Batang" pitchFamily="18" charset="-127"/>
              <a:cs typeface="Aharoni" pitchFamily="2" charset="-79"/>
            </a:endParaRPr>
          </a:p>
        </p:txBody>
      </p:sp>
      <p:sp>
        <p:nvSpPr>
          <p:cNvPr id="514052" name="Oval 4"/>
          <p:cNvSpPr>
            <a:spLocks noChangeArrowheads="1"/>
          </p:cNvSpPr>
          <p:nvPr/>
        </p:nvSpPr>
        <p:spPr bwMode="auto">
          <a:xfrm>
            <a:off x="684213" y="4005263"/>
            <a:ext cx="7200900" cy="25193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spcBef>
                <a:spcPct val="20000"/>
              </a:spcBef>
              <a:buClr>
                <a:schemeClr val="accent1"/>
              </a:buClr>
              <a:buFont typeface="Arial" pitchFamily="34" charset="0"/>
              <a:buChar char="•"/>
              <a:defRPr sz="2200">
                <a:solidFill>
                  <a:schemeClr val="tx1"/>
                </a:solidFill>
                <a:latin typeface="Calibri" pitchFamily="34" charset="0"/>
              </a:defRPr>
            </a:lvl1pPr>
            <a:lvl2pPr marL="742950" indent="-285750" eaLnBrk="0" hangingPunct="0">
              <a:spcBef>
                <a:spcPct val="20000"/>
              </a:spcBef>
              <a:buClr>
                <a:schemeClr val="accent2"/>
              </a:buClr>
              <a:buFont typeface="Arial" pitchFamily="34" charset="0"/>
              <a:buChar char="•"/>
              <a:defRPr sz="2000">
                <a:solidFill>
                  <a:schemeClr val="tx1"/>
                </a:solidFill>
                <a:latin typeface="Calibri" pitchFamily="34" charset="0"/>
              </a:defRPr>
            </a:lvl2pPr>
            <a:lvl3pPr marL="1143000" indent="-228600" eaLnBrk="0" hangingPunct="0">
              <a:spcBef>
                <a:spcPct val="20000"/>
              </a:spcBef>
              <a:buClr>
                <a:srgbClr val="D2CB6C"/>
              </a:buClr>
              <a:buFont typeface="Arial" pitchFamily="34" charset="0"/>
              <a:buChar char="•"/>
              <a:defRPr>
                <a:solidFill>
                  <a:schemeClr val="tx1"/>
                </a:solidFill>
                <a:latin typeface="Calibri" pitchFamily="34" charset="0"/>
              </a:defRPr>
            </a:lvl3pPr>
            <a:lvl4pPr marL="1600200" indent="-228600" eaLnBrk="0" hangingPunct="0">
              <a:spcBef>
                <a:spcPct val="20000"/>
              </a:spcBef>
              <a:buClr>
                <a:srgbClr val="95A39D"/>
              </a:buClr>
              <a:buFont typeface="Arial" pitchFamily="34" charset="0"/>
              <a:buChar char="•"/>
              <a:defRPr sz="1600">
                <a:solidFill>
                  <a:schemeClr val="tx1"/>
                </a:solidFill>
                <a:latin typeface="Calibri" pitchFamily="34" charset="0"/>
              </a:defRPr>
            </a:lvl4pPr>
            <a:lvl5pPr marL="2057400" indent="-228600" eaLnBrk="0" hangingPunct="0">
              <a:spcBef>
                <a:spcPct val="20000"/>
              </a:spcBef>
              <a:buClr>
                <a:srgbClr val="C89F5D"/>
              </a:buClr>
              <a:buFont typeface="Arial" pitchFamily="34" charset="0"/>
              <a:buChar char="•"/>
              <a:defRPr sz="1400">
                <a:solidFill>
                  <a:schemeClr val="tx1"/>
                </a:solidFill>
                <a:latin typeface="Calibri" pitchFamily="34" charset="0"/>
              </a:defRPr>
            </a:lvl5pPr>
            <a:lvl6pPr marL="25146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6pPr>
            <a:lvl7pPr marL="29718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7pPr>
            <a:lvl8pPr marL="34290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8pPr>
            <a:lvl9pPr marL="3886200" indent="-228600" eaLnBrk="0" fontAlgn="base" hangingPunct="0">
              <a:spcBef>
                <a:spcPct val="20000"/>
              </a:spcBef>
              <a:spcAft>
                <a:spcPct val="0"/>
              </a:spcAft>
              <a:buClr>
                <a:srgbClr val="C89F5D"/>
              </a:buClr>
              <a:buFont typeface="Arial" pitchFamily="34" charset="0"/>
              <a:buChar char="•"/>
              <a:defRPr sz="1400">
                <a:solidFill>
                  <a:schemeClr val="tx1"/>
                </a:solidFill>
                <a:latin typeface="Calibri" pitchFamily="34" charset="0"/>
              </a:defRPr>
            </a:lvl9pPr>
          </a:lstStyle>
          <a:p>
            <a:pPr algn="ctr" eaLnBrk="1" hangingPunct="1">
              <a:spcBef>
                <a:spcPct val="0"/>
              </a:spcBef>
              <a:buClrTx/>
              <a:buFontTx/>
              <a:buNone/>
            </a:pPr>
            <a:r>
              <a:rPr lang="it-IT" altLang="it-IT" sz="3200">
                <a:latin typeface="Arial" pitchFamily="34" charset="0"/>
              </a:rPr>
              <a:t>la libertà di associazione </a:t>
            </a:r>
          </a:p>
          <a:p>
            <a:pPr algn="ctr" eaLnBrk="1" hangingPunct="1">
              <a:spcBef>
                <a:spcPct val="0"/>
              </a:spcBef>
              <a:buClrTx/>
              <a:buFontTx/>
              <a:buNone/>
            </a:pPr>
            <a:r>
              <a:rPr lang="it-IT" altLang="it-IT" sz="3200">
                <a:latin typeface="Arial" pitchFamily="34" charset="0"/>
              </a:rPr>
              <a:t>(art. 18 Cost.) e la libertà di iniziativa </a:t>
            </a:r>
          </a:p>
          <a:p>
            <a:pPr algn="ctr" eaLnBrk="1" hangingPunct="1">
              <a:spcBef>
                <a:spcPct val="0"/>
              </a:spcBef>
              <a:buClrTx/>
              <a:buFontTx/>
              <a:buNone/>
            </a:pPr>
            <a:r>
              <a:rPr lang="it-IT" altLang="it-IT" sz="3200">
                <a:latin typeface="Arial" pitchFamily="34" charset="0"/>
              </a:rPr>
              <a:t>economica privata (art. 41)</a:t>
            </a:r>
          </a:p>
        </p:txBody>
      </p:sp>
      <p:sp>
        <p:nvSpPr>
          <p:cNvPr id="2" name="Freccia in giù 1"/>
          <p:cNvSpPr/>
          <p:nvPr/>
        </p:nvSpPr>
        <p:spPr>
          <a:xfrm>
            <a:off x="3924300" y="3141663"/>
            <a:ext cx="484188" cy="7921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t-IT"/>
          </a:p>
        </p:txBody>
      </p:sp>
    </p:spTree>
    <p:extLst>
      <p:ext uri="{BB962C8B-B14F-4D97-AF65-F5344CB8AC3E}">
        <p14:creationId xmlns:p14="http://schemas.microsoft.com/office/powerpoint/2010/main" val="2318100075"/>
      </p:ext>
    </p:extLst>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14050"/>
                                        </p:tgtEl>
                                        <p:attrNameLst>
                                          <p:attrName>style.visibility</p:attrName>
                                        </p:attrNameLst>
                                      </p:cBhvr>
                                      <p:to>
                                        <p:strVal val="visible"/>
                                      </p:to>
                                    </p:set>
                                    <p:animEffect transition="in" filter="strips(downLeft)">
                                      <p:cBhvr>
                                        <p:cTn id="7" dur="500"/>
                                        <p:tgtEl>
                                          <p:spTgt spid="5140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514051">
                                            <p:txEl>
                                              <p:pRg st="0" end="0"/>
                                            </p:txEl>
                                          </p:spTgt>
                                        </p:tgtEl>
                                        <p:attrNameLst>
                                          <p:attrName>style.visibility</p:attrName>
                                        </p:attrNameLst>
                                      </p:cBhvr>
                                      <p:to>
                                        <p:strVal val="visible"/>
                                      </p:to>
                                    </p:set>
                                    <p:animEffect transition="in" filter="strips(downLeft)">
                                      <p:cBhvr>
                                        <p:cTn id="12" dur="500"/>
                                        <p:tgtEl>
                                          <p:spTgt spid="51405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514051">
                                            <p:txEl>
                                              <p:pRg st="1" end="1"/>
                                            </p:txEl>
                                          </p:spTgt>
                                        </p:tgtEl>
                                        <p:attrNameLst>
                                          <p:attrName>style.visibility</p:attrName>
                                        </p:attrNameLst>
                                      </p:cBhvr>
                                      <p:to>
                                        <p:strVal val="visible"/>
                                      </p:to>
                                    </p:set>
                                    <p:animEffect transition="in" filter="strips(downLeft)">
                                      <p:cBhvr>
                                        <p:cTn id="17" dur="500"/>
                                        <p:tgtEl>
                                          <p:spTgt spid="51405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8" presetClass="entr" presetSubtype="12" fill="hold" grpId="0" nodeType="clickEffect">
                                  <p:stCondLst>
                                    <p:cond delay="0"/>
                                  </p:stCondLst>
                                  <p:childTnLst>
                                    <p:set>
                                      <p:cBhvr>
                                        <p:cTn id="21" dur="1" fill="hold">
                                          <p:stCondLst>
                                            <p:cond delay="0"/>
                                          </p:stCondLst>
                                        </p:cTn>
                                        <p:tgtEl>
                                          <p:spTgt spid="514052"/>
                                        </p:tgtEl>
                                        <p:attrNameLst>
                                          <p:attrName>style.visibility</p:attrName>
                                        </p:attrNameLst>
                                      </p:cBhvr>
                                      <p:to>
                                        <p:strVal val="visible"/>
                                      </p:to>
                                    </p:set>
                                    <p:animEffect transition="in" filter="strips(downLeft)">
                                      <p:cBhvr>
                                        <p:cTn id="22" dur="500"/>
                                        <p:tgtEl>
                                          <p:spTgt spid="5140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4050" grpId="0"/>
      <p:bldP spid="514051" grpId="0" build="p"/>
      <p:bldP spid="51405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17500" y="782638"/>
            <a:ext cx="8637588" cy="701675"/>
          </a:xfrm>
        </p:spPr>
        <p:txBody>
          <a:bodyPr/>
          <a:lstStyle/>
          <a:p>
            <a:pPr algn="ctr"/>
            <a:r>
              <a:rPr lang="it-IT" sz="4000"/>
              <a:t>La legge 20 maggio 1970, n.300</a:t>
            </a:r>
          </a:p>
        </p:txBody>
      </p:sp>
      <p:sp>
        <p:nvSpPr>
          <p:cNvPr id="5123" name="Rectangle 3"/>
          <p:cNvSpPr>
            <a:spLocks noGrp="1" noChangeArrowheads="1"/>
          </p:cNvSpPr>
          <p:nvPr>
            <p:ph type="body" idx="1"/>
          </p:nvPr>
        </p:nvSpPr>
        <p:spPr/>
        <p:txBody>
          <a:bodyPr/>
          <a:lstStyle/>
          <a:p>
            <a:pPr>
              <a:buFont typeface="Wingdings" pitchFamily="2" charset="2"/>
              <a:buNone/>
            </a:pPr>
            <a:r>
              <a:rPr lang="it-IT" sz="2800"/>
              <a:t>Dalla normativa costituzionale alla legge ordinaria: la duplice valenza della legge 300/1970</a:t>
            </a:r>
          </a:p>
          <a:p>
            <a:pPr>
              <a:buFont typeface="Wingdings" pitchFamily="2" charset="2"/>
              <a:buNone/>
            </a:pPr>
            <a:endParaRPr lang="it-IT" sz="2800"/>
          </a:p>
          <a:p>
            <a:pPr>
              <a:buFont typeface="Wingdings" pitchFamily="2" charset="2"/>
              <a:buNone/>
            </a:pPr>
            <a:r>
              <a:rPr lang="it-IT" sz="2800"/>
              <a:t>“Norme sulla tutela della libertà e dignità dei lavoratori, della libertà sindacale e dell'attività sindacale nei luoghi di lavoro e norme sul collocamento”</a:t>
            </a:r>
          </a:p>
        </p:txBody>
      </p:sp>
    </p:spTree>
  </p:cSld>
  <p:clrMapOvr>
    <a:masterClrMapping/>
  </p:clrMapOvr>
  <p:transition xmlns:p14="http://schemas.microsoft.com/office/powerpoint/2010/main">
    <p:dissolve/>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512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mph" presetSubtype="0" fill="hold" grpId="0" nodeType="clickEffect">
                                  <p:stCondLst>
                                    <p:cond delay="0"/>
                                  </p:stCondLst>
                                  <p:childTnLst>
                                    <p:animScale>
                                      <p:cBhvr>
                                        <p:cTn id="10" dur="2000" fill="hold"/>
                                        <p:tgtEl>
                                          <p:spTgt spid="512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theme/theme1.xml><?xml version="1.0" encoding="utf-8"?>
<a:theme xmlns:a="http://schemas.openxmlformats.org/drawingml/2006/main" name="Artistico">
  <a:themeElements>
    <a:clrScheme name="Artistico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fontScheme name="Artistic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Artistico 1">
        <a:dk1>
          <a:srgbClr val="000000"/>
        </a:dk1>
        <a:lt1>
          <a:srgbClr val="FFFFCC"/>
        </a:lt1>
        <a:dk2>
          <a:srgbClr val="4D4D4D"/>
        </a:dk2>
        <a:lt2>
          <a:srgbClr val="FFCC00"/>
        </a:lt2>
        <a:accent1>
          <a:srgbClr val="808000"/>
        </a:accent1>
        <a:accent2>
          <a:srgbClr val="CC9900"/>
        </a:accent2>
        <a:accent3>
          <a:srgbClr val="B2B2B2"/>
        </a:accent3>
        <a:accent4>
          <a:srgbClr val="DADAAE"/>
        </a:accent4>
        <a:accent5>
          <a:srgbClr val="C0C0AA"/>
        </a:accent5>
        <a:accent6>
          <a:srgbClr val="B98A00"/>
        </a:accent6>
        <a:hlink>
          <a:srgbClr val="CC6600"/>
        </a:hlink>
        <a:folHlink>
          <a:srgbClr val="969696"/>
        </a:folHlink>
      </a:clrScheme>
      <a:clrMap bg1="dk2" tx1="lt1" bg2="dk1" tx2="lt2" accent1="accent1" accent2="accent2" accent3="accent3" accent4="accent4" accent5="accent5" accent6="accent6" hlink="hlink" folHlink="folHlink"/>
    </a:extraClrScheme>
    <a:extraClrScheme>
      <a:clrScheme name="Artistico 2">
        <a:dk1>
          <a:srgbClr val="660033"/>
        </a:dk1>
        <a:lt1>
          <a:srgbClr val="FFFFFF"/>
        </a:lt1>
        <a:dk2>
          <a:srgbClr val="B60009"/>
        </a:dk2>
        <a:lt2>
          <a:srgbClr val="B2B2B2"/>
        </a:lt2>
        <a:accent1>
          <a:srgbClr val="CCCC00"/>
        </a:accent1>
        <a:accent2>
          <a:srgbClr val="DE9ABC"/>
        </a:accent2>
        <a:accent3>
          <a:srgbClr val="FFFFFF"/>
        </a:accent3>
        <a:accent4>
          <a:srgbClr val="56002A"/>
        </a:accent4>
        <a:accent5>
          <a:srgbClr val="E2E2AA"/>
        </a:accent5>
        <a:accent6>
          <a:srgbClr val="C98BAA"/>
        </a:accent6>
        <a:hlink>
          <a:srgbClr val="FFAFAF"/>
        </a:hlink>
        <a:folHlink>
          <a:srgbClr val="969696"/>
        </a:folHlink>
      </a:clrScheme>
      <a:clrMap bg1="lt1" tx1="dk1" bg2="lt2" tx2="dk2" accent1="accent1" accent2="accent2" accent3="accent3" accent4="accent4" accent5="accent5" accent6="accent6" hlink="hlink" folHlink="folHlink"/>
    </a:extraClrScheme>
    <a:extraClrScheme>
      <a:clrScheme name="Artistico 3">
        <a:dk1>
          <a:srgbClr val="000000"/>
        </a:dk1>
        <a:lt1>
          <a:srgbClr val="FFFFFF"/>
        </a:lt1>
        <a:dk2>
          <a:srgbClr val="000000"/>
        </a:dk2>
        <a:lt2>
          <a:srgbClr val="B2B2B2"/>
        </a:lt2>
        <a:accent1>
          <a:srgbClr val="C0C0C0"/>
        </a:accent1>
        <a:accent2>
          <a:srgbClr val="DDDDDD"/>
        </a:accent2>
        <a:accent3>
          <a:srgbClr val="FFFFFF"/>
        </a:accent3>
        <a:accent4>
          <a:srgbClr val="000000"/>
        </a:accent4>
        <a:accent5>
          <a:srgbClr val="DCDCDC"/>
        </a:accent5>
        <a:accent6>
          <a:srgbClr val="C8C8C8"/>
        </a:accent6>
        <a:hlink>
          <a:srgbClr val="808080"/>
        </a:hlink>
        <a:folHlink>
          <a:srgbClr val="969696"/>
        </a:folHlink>
      </a:clrScheme>
      <a:clrMap bg1="lt1" tx1="dk1" bg2="lt2" tx2="dk2" accent1="accent1" accent2="accent2" accent3="accent3" accent4="accent4" accent5="accent5" accent6="accent6" hlink="hlink" folHlink="folHlink"/>
    </a:extraClrScheme>
    <a:extraClrScheme>
      <a:clrScheme name="Artistico 4">
        <a:dk1>
          <a:srgbClr val="2C2C42"/>
        </a:dk1>
        <a:lt1>
          <a:srgbClr val="FFFFCC"/>
        </a:lt1>
        <a:dk2>
          <a:srgbClr val="666699"/>
        </a:dk2>
        <a:lt2>
          <a:srgbClr val="FFCC00"/>
        </a:lt2>
        <a:accent1>
          <a:srgbClr val="FF9933"/>
        </a:accent1>
        <a:accent2>
          <a:srgbClr val="808000"/>
        </a:accent2>
        <a:accent3>
          <a:srgbClr val="B8B8CA"/>
        </a:accent3>
        <a:accent4>
          <a:srgbClr val="DADAAE"/>
        </a:accent4>
        <a:accent5>
          <a:srgbClr val="FFCAAD"/>
        </a:accent5>
        <a:accent6>
          <a:srgbClr val="737300"/>
        </a:accent6>
        <a:hlink>
          <a:srgbClr val="CC6600"/>
        </a:hlink>
        <a:folHlink>
          <a:srgbClr val="333399"/>
        </a:folHlink>
      </a:clrScheme>
      <a:clrMap bg1="dk2" tx1="lt1" bg2="dk1" tx2="lt2" accent1="accent1" accent2="accent2" accent3="accent3" accent4="accent4" accent5="accent5" accent6="accent6" hlink="hlink" folHlink="folHlink"/>
    </a:extraClrScheme>
    <a:extraClrScheme>
      <a:clrScheme name="Artistico 5">
        <a:dk1>
          <a:srgbClr val="50000F"/>
        </a:dk1>
        <a:lt1>
          <a:srgbClr val="FFCC00"/>
        </a:lt1>
        <a:dk2>
          <a:srgbClr val="800000"/>
        </a:dk2>
        <a:lt2>
          <a:srgbClr val="FFFFCC"/>
        </a:lt2>
        <a:accent1>
          <a:srgbClr val="808000"/>
        </a:accent1>
        <a:accent2>
          <a:srgbClr val="993366"/>
        </a:accent2>
        <a:accent3>
          <a:srgbClr val="C0AAAA"/>
        </a:accent3>
        <a:accent4>
          <a:srgbClr val="DAAE00"/>
        </a:accent4>
        <a:accent5>
          <a:srgbClr val="C0C0AA"/>
        </a:accent5>
        <a:accent6>
          <a:srgbClr val="8A2D5C"/>
        </a:accent6>
        <a:hlink>
          <a:srgbClr val="FF5050"/>
        </a:hlink>
        <a:folHlink>
          <a:srgbClr val="993300"/>
        </a:folHlink>
      </a:clrScheme>
      <a:clrMap bg1="dk2" tx1="lt1" bg2="dk1" tx2="lt2" accent1="accent1" accent2="accent2" accent3="accent3" accent4="accent4" accent5="accent5" accent6="accent6" hlink="hlink" folHlink="folHlink"/>
    </a:extraClrScheme>
    <a:extraClrScheme>
      <a:clrScheme name="Artistico 6">
        <a:dk1>
          <a:srgbClr val="333300"/>
        </a:dk1>
        <a:lt1>
          <a:srgbClr val="FFCC00"/>
        </a:lt1>
        <a:dk2>
          <a:srgbClr val="666633"/>
        </a:dk2>
        <a:lt2>
          <a:srgbClr val="FFFFCC"/>
        </a:lt2>
        <a:accent1>
          <a:srgbClr val="8F7401"/>
        </a:accent1>
        <a:accent2>
          <a:srgbClr val="CC6600"/>
        </a:accent2>
        <a:accent3>
          <a:srgbClr val="B8B8AD"/>
        </a:accent3>
        <a:accent4>
          <a:srgbClr val="DAAE00"/>
        </a:accent4>
        <a:accent5>
          <a:srgbClr val="C6BCAA"/>
        </a:accent5>
        <a:accent6>
          <a:srgbClr val="B95C00"/>
        </a:accent6>
        <a:hlink>
          <a:srgbClr val="666699"/>
        </a:hlink>
        <a:folHlink>
          <a:srgbClr val="808000"/>
        </a:folHlink>
      </a:clrScheme>
      <a:clrMap bg1="dk2" tx1="lt1" bg2="dk1" tx2="lt2" accent1="accent1" accent2="accent2" accent3="accent3" accent4="accent4" accent5="accent5" accent6="accent6" hlink="hlink" folHlink="folHlink"/>
    </a:extraClrScheme>
    <a:extraClrScheme>
      <a:clrScheme name="Artistico 7">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C:\Programmi\Microsoft Office\Templates\Presentation Designs\Artistico.pot</Template>
  <TotalTime>1490</TotalTime>
  <Words>2777</Words>
  <Application>Microsoft Macintosh PowerPoint</Application>
  <PresentationFormat>Presentazione su schermo (4:3)</PresentationFormat>
  <Paragraphs>211</Paragraphs>
  <Slides>42</Slides>
  <Notes>0</Notes>
  <HiddenSlides>0</HiddenSlides>
  <MMClips>0</MMClips>
  <ScaleCrop>false</ScaleCrop>
  <HeadingPairs>
    <vt:vector size="4" baseType="variant">
      <vt:variant>
        <vt:lpstr>Tema</vt:lpstr>
      </vt:variant>
      <vt:variant>
        <vt:i4>1</vt:i4>
      </vt:variant>
      <vt:variant>
        <vt:lpstr>Titoli diapositive</vt:lpstr>
      </vt:variant>
      <vt:variant>
        <vt:i4>42</vt:i4>
      </vt:variant>
    </vt:vector>
  </HeadingPairs>
  <TitlesOfParts>
    <vt:vector size="43" baseType="lpstr">
      <vt:lpstr>Artistico</vt:lpstr>
      <vt:lpstr>Relazioni industriali </vt:lpstr>
      <vt:lpstr>Art.39 Cost., I comma</vt:lpstr>
      <vt:lpstr>Presentazione di PowerPoint</vt:lpstr>
      <vt:lpstr>Presentazione di PowerPoint</vt:lpstr>
      <vt:lpstr>Presentazione di PowerPoint</vt:lpstr>
      <vt:lpstr>Presentazione di PowerPoint</vt:lpstr>
      <vt:lpstr>Presentazione di PowerPoint</vt:lpstr>
      <vt:lpstr>LA LIBERTÁ SINDACALE DEGLI IMPRENDITORI</vt:lpstr>
      <vt:lpstr>La legge 20 maggio 1970, n.300</vt:lpstr>
      <vt:lpstr>La struttura dello statuto dei lavoratori</vt:lpstr>
      <vt:lpstr>Art. 1. Libertà di opinione</vt:lpstr>
      <vt:lpstr>Parte I (divieti e procedimentalizzazioni)</vt:lpstr>
      <vt:lpstr>Parte I - tutela</vt:lpstr>
      <vt:lpstr>Art. 14 - Diritto di associazione e di attività sindacale </vt:lpstr>
      <vt:lpstr>Art. 15. Atti discriminatori.</vt:lpstr>
      <vt:lpstr>Art. 16.Trattamenti economici collettivi discriminatori</vt:lpstr>
      <vt:lpstr>Art. 17. Sindacati di comodo.</vt:lpstr>
      <vt:lpstr>Le RSA [fino al 1995]</vt:lpstr>
      <vt:lpstr>Quando c’è maggiore rappresentatività</vt:lpstr>
      <vt:lpstr>La promozione dei sindacati “più rappresentativi”</vt:lpstr>
      <vt:lpstr>Dalle RSA alle RSU</vt:lpstr>
      <vt:lpstr>Le RSU</vt:lpstr>
      <vt:lpstr>RSA e RSU: quale convivenza</vt:lpstr>
      <vt:lpstr>ATTENZIONE!!</vt:lpstr>
      <vt:lpstr>Le prerogative delle RSA/RSU</vt:lpstr>
      <vt:lpstr>Legittimazione ad indire l’assemblea</vt:lpstr>
      <vt:lpstr>Art. 21.  Referendum</vt:lpstr>
      <vt:lpstr>Normativa promozionale (segue)</vt:lpstr>
      <vt:lpstr>La questione FIAT ed il nuovo scenario</vt:lpstr>
      <vt:lpstr>Corte Cost. 23/07/2013 n.231</vt:lpstr>
      <vt:lpstr>Accordo interconfederale 2014</vt:lpstr>
      <vt:lpstr>Presentazione di PowerPoint</vt:lpstr>
      <vt:lpstr>Presentazione di PowerPoint</vt:lpstr>
      <vt:lpstr>Presentazione di PowerPoint</vt:lpstr>
      <vt:lpstr>Il comportamento antisindacale</vt:lpstr>
      <vt:lpstr>“il datore di lavoro”</vt:lpstr>
      <vt:lpstr>“comportamenti diretti ad impedire o limitare l'esercizio della libertà e dell'attività sindacale nonché del diritto di sciopero” </vt:lpstr>
      <vt:lpstr>“organismi locali delle associazioni sindacali nazionali che vi abbiano interesse”</vt:lpstr>
      <vt:lpstr>“interesse ad agire”</vt:lpstr>
      <vt:lpstr>Il procedimento. </vt:lpstr>
      <vt:lpstr>Presentazione di PowerPoint</vt:lpstr>
      <vt:lpstr>Presentazione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Relazioni industriali 5</dc:title>
  <dc:creator>Alberto Avio</dc:creator>
  <cp:lastModifiedBy>Simonetta Renga </cp:lastModifiedBy>
  <cp:revision>26</cp:revision>
  <dcterms:created xsi:type="dcterms:W3CDTF">2007-05-14T15:53:30Z</dcterms:created>
  <dcterms:modified xsi:type="dcterms:W3CDTF">2016-03-07T15:01:42Z</dcterms:modified>
</cp:coreProperties>
</file>