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17/05/2016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GESTIONE DELLA CRISI AZIENDALE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…..segue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DURATA: </a:t>
            </a:r>
            <a:r>
              <a:rPr lang="it-IT" dirty="0" err="1" smtClean="0"/>
              <a:t>DURATA</a:t>
            </a:r>
            <a:r>
              <a:rPr lang="it-IT" dirty="0" smtClean="0"/>
              <a:t> MASSIMA </a:t>
            </a:r>
            <a:r>
              <a:rPr lang="it-IT" dirty="0" err="1" smtClean="0"/>
              <a:t>DI</a:t>
            </a:r>
            <a:r>
              <a:rPr lang="it-IT" dirty="0" smtClean="0"/>
              <a:t> 24 MESI ANCHE CONTINUATIVI NEL QUINQUENNIO MOBILE (ART 22)</a:t>
            </a:r>
            <a:endParaRPr lang="it-IT" dirty="0" smtClean="0"/>
          </a:p>
          <a:p>
            <a:r>
              <a:rPr lang="it-IT" dirty="0" smtClean="0"/>
              <a:t>MISURA DELL’INTEGRAZIONE: 80% DELLA RETRIBUZIONE GLOBALE CHE SAREBBE SPETTATTA AL LAVORATORE PER LE ORE </a:t>
            </a:r>
            <a:r>
              <a:rPr lang="it-IT" dirty="0" err="1" smtClean="0"/>
              <a:t>DI</a:t>
            </a:r>
            <a:r>
              <a:rPr lang="it-IT" dirty="0" smtClean="0"/>
              <a:t> LAVORO NON PRESTATE (ART. 3)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INFORMAZIONE E CONSULTAZIONE SINDACALE IN </a:t>
            </a:r>
            <a:r>
              <a:rPr lang="it-IT" dirty="0" smtClean="0"/>
              <a:t>CIGS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err="1" smtClean="0"/>
              <a:t>CD</a:t>
            </a:r>
            <a:r>
              <a:rPr lang="it-IT" dirty="0" smtClean="0"/>
              <a:t>. FASE SINDACALE: COMUNICAZIONE E RICHIESTA </a:t>
            </a:r>
            <a:r>
              <a:rPr lang="it-IT" dirty="0" err="1" smtClean="0"/>
              <a:t>DI</a:t>
            </a:r>
            <a:r>
              <a:rPr lang="it-IT" dirty="0" smtClean="0"/>
              <a:t> CONSULTAZIONE PREVENTIVA DA PARTE DELL’IMPRENDITORE ALLE RSA/RSU O RAPPRENTANZE SINDACALI COMPARATIVAMENTE PIU’ RAPPRESENTATIVE A LIVELLO NAZIONALE</a:t>
            </a:r>
          </a:p>
          <a:p>
            <a:pPr algn="just"/>
            <a:r>
              <a:rPr lang="it-IT" dirty="0" err="1" smtClean="0"/>
              <a:t>CD</a:t>
            </a:r>
            <a:r>
              <a:rPr lang="it-IT" dirty="0" smtClean="0"/>
              <a:t>. FASE AMMINISTRATIVA: L’IMPRESA DEVE INOLTRARE </a:t>
            </a:r>
            <a:r>
              <a:rPr lang="it-IT" dirty="0" smtClean="0"/>
              <a:t>LA RICHIESTA DRL O AL MINISTERO DEL LAVORO SE LE UNITA’ LOCALI SONO DISLOCATE IN PIU’ REGIONI</a:t>
            </a:r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Segue FASE AMMINISTRATIVA: la concessione del trattamento avviene con Decreto del Ministero del Lavoro e delle politiche sociali.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 FONDI </a:t>
            </a:r>
            <a:r>
              <a:rPr lang="it-IT" dirty="0" err="1" smtClean="0"/>
              <a:t>DI</a:t>
            </a:r>
            <a:r>
              <a:rPr lang="it-IT" dirty="0" smtClean="0"/>
              <a:t> SOLIDARIETA’</a:t>
            </a:r>
            <a:br>
              <a:rPr lang="it-IT" dirty="0" smtClean="0"/>
            </a:br>
            <a:r>
              <a:rPr lang="it-IT" dirty="0" smtClean="0"/>
              <a:t>DLGS 148/2015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DLGS 148/2015 HA MODIFICATO I FONDI </a:t>
            </a:r>
            <a:r>
              <a:rPr lang="it-IT" dirty="0" err="1" smtClean="0"/>
              <a:t>DI</a:t>
            </a:r>
            <a:r>
              <a:rPr lang="it-IT" dirty="0" smtClean="0"/>
              <a:t> SOLIDARIETA’ CHE OPERANO NEL NOSTRO SISTEMA </a:t>
            </a:r>
            <a:r>
              <a:rPr lang="it-IT" dirty="0" err="1" smtClean="0"/>
              <a:t>DI</a:t>
            </a:r>
            <a:r>
              <a:rPr lang="it-IT" dirty="0" smtClean="0"/>
              <a:t> AMMORTIZZATORI SOCIALI:</a:t>
            </a:r>
          </a:p>
          <a:p>
            <a:pPr marL="514350" indent="-514350">
              <a:buAutoNum type="arabicParenR"/>
            </a:pPr>
            <a:r>
              <a:rPr lang="it-IT" dirty="0" smtClean="0"/>
              <a:t>FONDI </a:t>
            </a:r>
            <a:r>
              <a:rPr lang="it-IT" dirty="0" err="1" smtClean="0"/>
              <a:t>DI</a:t>
            </a:r>
            <a:r>
              <a:rPr lang="it-IT" dirty="0" smtClean="0"/>
              <a:t> SOLIDARIETA’ OBBLIGATORI: per i datori non coperti da CIGO  con più di 5 dipendenti</a:t>
            </a:r>
          </a:p>
          <a:p>
            <a:pPr marL="514350" indent="-514350">
              <a:buAutoNum type="arabicParenR"/>
            </a:pPr>
            <a:r>
              <a:rPr lang="it-IT" dirty="0" smtClean="0"/>
              <a:t>FONDI BILATERALI ALTERNATIVI: derivati dai fondi bilaterali già esistenti (artigianato e somministrazione)</a:t>
            </a:r>
          </a:p>
          <a:p>
            <a:pPr marL="514350" indent="-514350">
              <a:buAutoNum type="arabicParenR"/>
            </a:pPr>
            <a:r>
              <a:rPr lang="it-IT" dirty="0" smtClean="0"/>
              <a:t>FONDO </a:t>
            </a:r>
            <a:r>
              <a:rPr lang="it-IT" dirty="0" err="1" smtClean="0"/>
              <a:t>DI</a:t>
            </a:r>
            <a:r>
              <a:rPr lang="it-IT" dirty="0" smtClean="0"/>
              <a:t> INTEGRAZIONE SALARIALE: in esso sono confluiti i fondi di solidarietà residuale operativi sino al 31/12/2015</a:t>
            </a:r>
          </a:p>
          <a:p>
            <a:pPr marL="514350" indent="-514350">
              <a:buAutoNum type="arabicParenR"/>
            </a:pPr>
            <a:r>
              <a:rPr lang="it-IT" dirty="0" smtClean="0"/>
              <a:t>FONDI FACOLTATIVI: possono essere previsti a favore di settori già coperti da CIGO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ASSEGNO ORDINARIO</a:t>
            </a:r>
          </a:p>
          <a:p>
            <a:endParaRPr lang="it-IT" dirty="0" smtClean="0"/>
          </a:p>
          <a:p>
            <a:r>
              <a:rPr lang="it-IT" dirty="0" smtClean="0"/>
              <a:t>ASSEGNO </a:t>
            </a:r>
            <a:r>
              <a:rPr lang="it-IT" dirty="0" err="1" smtClean="0"/>
              <a:t>DI</a:t>
            </a:r>
            <a:r>
              <a:rPr lang="it-IT" dirty="0" smtClean="0"/>
              <a:t> SOLIDARIETA’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600" dirty="0" smtClean="0"/>
              <a:t>CONTRATTI </a:t>
            </a:r>
            <a:r>
              <a:rPr lang="it-IT" sz="3600" dirty="0" err="1" smtClean="0"/>
              <a:t>DI</a:t>
            </a:r>
            <a:r>
              <a:rPr lang="it-IT" sz="3600" dirty="0" smtClean="0"/>
              <a:t> SOLIDARIETA’ ESPANSIVA</a:t>
            </a:r>
            <a:br>
              <a:rPr lang="it-IT" sz="3600" dirty="0" smtClean="0"/>
            </a:br>
            <a:r>
              <a:rPr lang="it-IT" sz="3600" dirty="0" smtClean="0"/>
              <a:t>DLGS 148/2015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it-IT" dirty="0" smtClean="0"/>
              <a:t>vengono stipulati dall’impresa attraverso </a:t>
            </a:r>
          </a:p>
          <a:p>
            <a:pPr algn="just">
              <a:buNone/>
            </a:pPr>
            <a:r>
              <a:rPr lang="it-IT" dirty="0" smtClean="0"/>
              <a:t>contratti collettivi </a:t>
            </a:r>
            <a:r>
              <a:rPr lang="it-IT" dirty="0" smtClean="0"/>
              <a:t>aziendali (art. 51 </a:t>
            </a:r>
            <a:r>
              <a:rPr lang="it-IT" dirty="0" err="1" smtClean="0"/>
              <a:t>Dlgs</a:t>
            </a:r>
            <a:r>
              <a:rPr lang="it-IT" dirty="0" smtClean="0"/>
              <a:t> </a:t>
            </a:r>
            <a:r>
              <a:rPr lang="it-IT" dirty="0" smtClean="0"/>
              <a:t>81/2015</a:t>
            </a:r>
            <a:r>
              <a:rPr lang="it-IT" dirty="0" smtClean="0"/>
              <a:t>)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it-IT" sz="3600" dirty="0" smtClean="0"/>
              <a:t>Contratti di solidarietà DIFENSIVI (art. 21 )</a:t>
            </a:r>
            <a:br>
              <a:rPr lang="it-IT" sz="3600" dirty="0" smtClean="0"/>
            </a:b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it-IT" dirty="0" smtClean="0"/>
          </a:p>
          <a:p>
            <a:r>
              <a:rPr lang="it-IT" dirty="0" smtClean="0"/>
              <a:t>la riduzione media oraria NON può essere superiore al 60% </a:t>
            </a:r>
            <a:r>
              <a:rPr lang="it-IT" dirty="0" smtClean="0"/>
              <a:t>dell’orario </a:t>
            </a:r>
            <a:r>
              <a:rPr lang="it-IT" dirty="0" smtClean="0"/>
              <a:t>giornaliero, settimanale o mensile; </a:t>
            </a:r>
          </a:p>
          <a:p>
            <a:r>
              <a:rPr lang="it-IT" dirty="0" smtClean="0"/>
              <a:t>per ciascun lavoratore la percentuale di riduzione complessiva </a:t>
            </a:r>
            <a:r>
              <a:rPr lang="it-IT" dirty="0" smtClean="0"/>
              <a:t>dell’orario </a:t>
            </a:r>
            <a:r>
              <a:rPr lang="it-IT" dirty="0" smtClean="0"/>
              <a:t>di lavoro NON può essere superiore al 70% 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it-IT" dirty="0" smtClean="0"/>
              <a:t>durata massima pari a 24 mesi, anche continuativi, in un </a:t>
            </a:r>
            <a:r>
              <a:rPr lang="it-IT" dirty="0" smtClean="0"/>
              <a:t>quinquennio </a:t>
            </a:r>
            <a:r>
              <a:rPr lang="it-IT" dirty="0" smtClean="0"/>
              <a:t>mobile; </a:t>
            </a:r>
          </a:p>
          <a:p>
            <a:pPr>
              <a:spcBef>
                <a:spcPts val="0"/>
              </a:spcBef>
              <a:buNone/>
            </a:pPr>
            <a:endParaRPr lang="it-IT" dirty="0" smtClean="0"/>
          </a:p>
          <a:p>
            <a:pPr>
              <a:spcBef>
                <a:spcPts val="0"/>
              </a:spcBef>
            </a:pPr>
            <a:r>
              <a:rPr lang="it-IT" dirty="0" smtClean="0"/>
              <a:t>la durata dei trattamenti viene computata </a:t>
            </a:r>
            <a:r>
              <a:rPr lang="it-IT" dirty="0" smtClean="0"/>
              <a:t>nella </a:t>
            </a:r>
            <a:r>
              <a:rPr lang="it-IT" dirty="0" smtClean="0"/>
              <a:t>misura della </a:t>
            </a:r>
            <a:r>
              <a:rPr lang="it-IT" dirty="0" smtClean="0"/>
              <a:t>metà per </a:t>
            </a:r>
            <a:r>
              <a:rPr lang="it-IT" dirty="0" smtClean="0"/>
              <a:t>la parte non eccedente i 24 mesi e per intero per </a:t>
            </a:r>
            <a:r>
              <a:rPr lang="it-IT" dirty="0" smtClean="0"/>
              <a:t>la parte </a:t>
            </a:r>
            <a:r>
              <a:rPr lang="it-IT" dirty="0" smtClean="0"/>
              <a:t>eccedente; </a:t>
            </a:r>
          </a:p>
          <a:p>
            <a:pPr>
              <a:spcBef>
                <a:spcPts val="0"/>
              </a:spcBef>
              <a:buNone/>
            </a:pPr>
            <a:endParaRPr lang="it-IT" dirty="0" smtClean="0"/>
          </a:p>
          <a:p>
            <a:pPr>
              <a:spcBef>
                <a:spcPts val="0"/>
              </a:spcBef>
            </a:pPr>
            <a:r>
              <a:rPr lang="it-IT" dirty="0" smtClean="0"/>
              <a:t>la durata massima, applicando tali criteri di calcolo </a:t>
            </a:r>
            <a:r>
              <a:rPr lang="it-IT" dirty="0" smtClean="0"/>
              <a:t>può raggiungere </a:t>
            </a:r>
            <a:r>
              <a:rPr lang="it-IT" dirty="0" smtClean="0"/>
              <a:t>i 36 mesi, anche continuativi, nel </a:t>
            </a:r>
            <a:r>
              <a:rPr lang="it-IT" dirty="0" smtClean="0"/>
              <a:t>quinquennio mobile </a:t>
            </a:r>
            <a:endParaRPr lang="it-IT" dirty="0" smtClean="0"/>
          </a:p>
          <a:p>
            <a:pPr>
              <a:spcBef>
                <a:spcPts val="0"/>
              </a:spcBef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it-IT" dirty="0" smtClean="0"/>
          </a:p>
          <a:p>
            <a:pPr algn="just"/>
            <a:r>
              <a:rPr lang="it-IT" dirty="0" smtClean="0"/>
              <a:t>Gli incentivi non sono riconosciuti a quei datori di lavoro che, </a:t>
            </a:r>
            <a:r>
              <a:rPr lang="it-IT" dirty="0" smtClean="0"/>
              <a:t>nei </a:t>
            </a:r>
            <a:r>
              <a:rPr lang="it-IT" dirty="0" smtClean="0"/>
              <a:t>dodici mesi antecedenti le assunzioni, abbiano proceduto a </a:t>
            </a:r>
            <a:r>
              <a:rPr lang="it-IT" dirty="0" smtClean="0"/>
              <a:t>riduzioni </a:t>
            </a:r>
            <a:r>
              <a:rPr lang="it-IT" dirty="0" smtClean="0"/>
              <a:t>di personale ovvero a sospensioni di lavoro in regime </a:t>
            </a:r>
            <a:r>
              <a:rPr lang="it-IT" dirty="0" smtClean="0"/>
              <a:t>di </a:t>
            </a:r>
            <a:r>
              <a:rPr lang="it-IT" dirty="0" smtClean="0"/>
              <a:t>cassa integrazione guadagni </a:t>
            </a:r>
            <a:r>
              <a:rPr lang="it-IT" dirty="0" smtClean="0"/>
              <a:t>straordinaria</a:t>
            </a:r>
            <a:r>
              <a:rPr lang="it-IT" dirty="0" smtClean="0"/>
              <a:t>. </a:t>
            </a:r>
          </a:p>
          <a:p>
            <a:pPr algn="just">
              <a:buNone/>
            </a:pPr>
            <a:endParaRPr lang="it-IT" dirty="0" smtClean="0"/>
          </a:p>
          <a:p>
            <a:pPr indent="342900" algn="just"/>
            <a:r>
              <a:rPr lang="it-IT" dirty="0" smtClean="0"/>
              <a:t>Le nuove assunzioni non devono intaccare la percentuale “di </a:t>
            </a:r>
            <a:r>
              <a:rPr lang="it-IT" dirty="0" smtClean="0"/>
              <a:t>genere </a:t>
            </a:r>
            <a:r>
              <a:rPr lang="it-IT" dirty="0" smtClean="0"/>
              <a:t>uomo- donna” presente in azienda in relazione alle </a:t>
            </a:r>
            <a:r>
              <a:rPr lang="it-IT" dirty="0" smtClean="0"/>
              <a:t>qualifiche </a:t>
            </a:r>
            <a:r>
              <a:rPr lang="it-IT" dirty="0" smtClean="0"/>
              <a:t>con riferimento alle quali e' programmata </a:t>
            </a:r>
            <a:r>
              <a:rPr lang="it-IT" dirty="0" smtClean="0"/>
              <a:t>l'assunzione</a:t>
            </a:r>
            <a:r>
              <a:rPr lang="it-IT" dirty="0" smtClean="0"/>
              <a:t>, a meno che ciò non sia espressamente </a:t>
            </a:r>
            <a:r>
              <a:rPr lang="it-IT" dirty="0" smtClean="0"/>
              <a:t>previsto espressamente nell’accordo collettivo</a:t>
            </a:r>
            <a:endParaRPr lang="it-IT" dirty="0" smtClean="0"/>
          </a:p>
          <a:p>
            <a:pPr algn="just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LA RIFORMA DEGLI AMMORTIZZATORI SOCIALI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NORMATIVA </a:t>
            </a:r>
            <a:r>
              <a:rPr lang="it-IT" dirty="0" err="1" smtClean="0"/>
              <a:t>DI</a:t>
            </a:r>
            <a:r>
              <a:rPr lang="it-IT" dirty="0" smtClean="0"/>
              <a:t> RIFERIMENTO:</a:t>
            </a:r>
          </a:p>
          <a:p>
            <a:r>
              <a:rPr lang="it-IT" dirty="0" smtClean="0"/>
              <a:t>1) L. N. 92/2012 (RIFORMA FORNERO)</a:t>
            </a:r>
          </a:p>
          <a:p>
            <a:r>
              <a:rPr lang="it-IT" dirty="0" smtClean="0"/>
              <a:t>2) DLGS 148/2015 (DLGS 183/2014 E DLGS 22/2015)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COSA SONO GLI AMMORTIZZATORI SOCIALI:</a:t>
            </a:r>
          </a:p>
          <a:p>
            <a:pPr algn="just">
              <a:buNone/>
            </a:pPr>
            <a:r>
              <a:rPr lang="it-IT" dirty="0" smtClean="0"/>
              <a:t>L’INSIEME DEGLI STRUMENTI PREVISTI DALL’ORDINAMENTO AL FINE </a:t>
            </a:r>
            <a:r>
              <a:rPr lang="it-IT" dirty="0" err="1" smtClean="0"/>
              <a:t>DI</a:t>
            </a:r>
            <a:r>
              <a:rPr lang="it-IT" dirty="0" smtClean="0"/>
              <a:t> FORNIRE UNA TUTELA AL REDDITO DEI LAVORATORI CHE PER UN PERIODO PIU’ O MENO LUNGO DELLA LORO VITA SI TROVANO SENZA LAVORO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AMMORTIZZATORI SOCIALI</a:t>
            </a:r>
            <a:endParaRPr lang="it-IT" dirty="0"/>
          </a:p>
        </p:txBody>
      </p:sp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IN COSTANZA </a:t>
            </a:r>
            <a:r>
              <a:rPr lang="it-IT" dirty="0" err="1" smtClean="0"/>
              <a:t>DI</a:t>
            </a:r>
            <a:r>
              <a:rPr lang="it-IT" dirty="0" smtClean="0"/>
              <a:t> RAPPORTO </a:t>
            </a:r>
            <a:r>
              <a:rPr lang="it-IT" dirty="0" err="1" smtClean="0"/>
              <a:t>DI</a:t>
            </a:r>
            <a:r>
              <a:rPr lang="it-IT" dirty="0" smtClean="0"/>
              <a:t> LAVORO</a:t>
            </a:r>
            <a:endParaRPr lang="it-IT" dirty="0"/>
          </a:p>
        </p:txBody>
      </p:sp>
      <p:sp>
        <p:nvSpPr>
          <p:cNvPr id="10" name="Segnaposto testo 9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IN CASO </a:t>
            </a:r>
            <a:r>
              <a:rPr lang="it-IT" dirty="0" err="1" smtClean="0"/>
              <a:t>DI</a:t>
            </a:r>
            <a:r>
              <a:rPr lang="it-IT" dirty="0" smtClean="0"/>
              <a:t> CESSAZIONE DEL RAPPORTO </a:t>
            </a:r>
            <a:r>
              <a:rPr lang="it-IT" dirty="0" err="1" smtClean="0"/>
              <a:t>DI</a:t>
            </a:r>
            <a:r>
              <a:rPr lang="it-IT" dirty="0" smtClean="0"/>
              <a:t> LAVORO</a:t>
            </a:r>
            <a:endParaRPr lang="it-IT" dirty="0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it-IT" dirty="0" smtClean="0"/>
              <a:t>CIGO</a:t>
            </a:r>
          </a:p>
          <a:p>
            <a:r>
              <a:rPr lang="it-IT" dirty="0" smtClean="0"/>
              <a:t>CIGS</a:t>
            </a:r>
          </a:p>
          <a:p>
            <a:r>
              <a:rPr lang="it-IT" dirty="0" smtClean="0"/>
              <a:t>FONDI </a:t>
            </a:r>
            <a:r>
              <a:rPr lang="it-IT" dirty="0" err="1" smtClean="0"/>
              <a:t>DI</a:t>
            </a:r>
            <a:r>
              <a:rPr lang="it-IT" dirty="0" smtClean="0"/>
              <a:t> SOLIDARIETA’</a:t>
            </a:r>
          </a:p>
          <a:p>
            <a:r>
              <a:rPr lang="it-IT" dirty="0" smtClean="0"/>
              <a:t>CONTRATTI </a:t>
            </a:r>
            <a:r>
              <a:rPr lang="it-IT" dirty="0" err="1" smtClean="0"/>
              <a:t>DI</a:t>
            </a:r>
            <a:r>
              <a:rPr lang="it-IT" dirty="0" smtClean="0"/>
              <a:t> SOLIDARIETA’ ESPANSIVA</a:t>
            </a:r>
          </a:p>
          <a:p>
            <a:endParaRPr lang="it-IT" dirty="0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it-IT" dirty="0" smtClean="0"/>
              <a:t>NASPI</a:t>
            </a:r>
          </a:p>
          <a:p>
            <a:r>
              <a:rPr lang="it-IT" dirty="0" smtClean="0"/>
              <a:t>MOBILITA’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CIGO</a:t>
            </a:r>
            <a:br>
              <a:rPr lang="it-IT" dirty="0" smtClean="0"/>
            </a:br>
            <a:r>
              <a:rPr lang="it-IT" dirty="0" smtClean="0"/>
              <a:t> DLGS 148/2015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SOGGETTI BENEFICIARI: dipendenti di imprese industriali, edili e lapidei dell’industria e dell’artigianato, </a:t>
            </a:r>
            <a:r>
              <a:rPr lang="it-IT" dirty="0" err="1" smtClean="0"/>
              <a:t>etc…</a:t>
            </a:r>
            <a:r>
              <a:rPr lang="it-IT" dirty="0" smtClean="0"/>
              <a:t> (art 10) che abbiano un’anzianità di effettivo lavoro di 90 giorni; sono ricompresi anche gli apprendisti assunti con contratto di lavoro professionalizzante.</a:t>
            </a:r>
          </a:p>
          <a:p>
            <a:r>
              <a:rPr lang="it-IT" dirty="0" smtClean="0"/>
              <a:t>CAUSE </a:t>
            </a:r>
            <a:r>
              <a:rPr lang="it-IT" dirty="0" err="1" smtClean="0"/>
              <a:t>DI</a:t>
            </a:r>
            <a:r>
              <a:rPr lang="it-IT" dirty="0" smtClean="0"/>
              <a:t> INTERVENTO: situazioni temporanee di mercato ed eventi transitori, non imputabili né all’imprenditore né ai lavoratori, che determinano una riduzione o una sospensione dell’orario di lavoro (art 11).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….segue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DURATA: 13 SETTIMANE CONSECUTIVE, PROROGABILI SINO A 52 SETTIMANE (ART. 12)</a:t>
            </a:r>
          </a:p>
          <a:p>
            <a:r>
              <a:rPr lang="it-IT" dirty="0" smtClean="0"/>
              <a:t>MISURA DELL’INTEGRAZIONE: 80% DELLA RETRIBUZIONE GLOBALE CHE SAREBBE SPETTATTA AL LAVORATORE PER LE ORE </a:t>
            </a:r>
            <a:r>
              <a:rPr lang="it-IT" dirty="0" err="1" smtClean="0"/>
              <a:t>DI</a:t>
            </a:r>
            <a:r>
              <a:rPr lang="it-IT" dirty="0" smtClean="0"/>
              <a:t> LAVORO NON PRESTATE (ART. 3)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INFORMAZIONE E CONSULTAZIONE SINDACALE IN CIGO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 err="1" smtClean="0"/>
              <a:t>CD</a:t>
            </a:r>
            <a:r>
              <a:rPr lang="it-IT" dirty="0" smtClean="0"/>
              <a:t>. FASE SINDACALE: COMUNICAZIONE E RICHIESTA </a:t>
            </a:r>
            <a:r>
              <a:rPr lang="it-IT" dirty="0" err="1" smtClean="0"/>
              <a:t>DI</a:t>
            </a:r>
            <a:r>
              <a:rPr lang="it-IT" dirty="0" smtClean="0"/>
              <a:t> CONSULTAZIONE PREVENTIVA DA PARTE DELL’IMPRENDITORE ALLE RSA/RSU O RAPPRENTANZE SINDACALI COMPARATIVAMENTE PIU’ RAPPRESENTATIVE A LIVELLO NAZIONALE</a:t>
            </a:r>
          </a:p>
          <a:p>
            <a:pPr algn="just"/>
            <a:r>
              <a:rPr lang="it-IT" dirty="0" err="1" smtClean="0"/>
              <a:t>CD</a:t>
            </a:r>
            <a:r>
              <a:rPr lang="it-IT" dirty="0" smtClean="0"/>
              <a:t>. FASE AMMINISTRATIVA: L’IMPRESA DEVE INOLTRARE IN VIA TELEMATICA ALL’INPS DOMANDA </a:t>
            </a:r>
            <a:r>
              <a:rPr lang="it-IT" dirty="0" err="1" smtClean="0"/>
              <a:t>DI</a:t>
            </a:r>
            <a:r>
              <a:rPr lang="it-IT" dirty="0" smtClean="0"/>
              <a:t> CONCESSIONE ENTRO 15 GG DALL’INIZIO RIDUZIONE/SOSPENSIONE ATTIVITA’ LAVORATIVA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MODALITA’ </a:t>
            </a:r>
            <a:r>
              <a:rPr lang="it-IT" dirty="0" err="1" smtClean="0"/>
              <a:t>DI</a:t>
            </a:r>
            <a:r>
              <a:rPr lang="it-IT" dirty="0" smtClean="0"/>
              <a:t> EROGAZIONE CIGO: UNA VOLTA AUTORIZZATA DALL’INPS LA CIGO DEVE ESSERE PAGATA AI LAVORATORI DIRETTAMENTE DA PARTE DEL DATORE </a:t>
            </a:r>
            <a:r>
              <a:rPr lang="it-IT" dirty="0" err="1" smtClean="0"/>
              <a:t>DI</a:t>
            </a:r>
            <a:r>
              <a:rPr lang="it-IT" dirty="0" smtClean="0"/>
              <a:t> LAVORO CON IL LUL (imponibilità solo fiscale) </a:t>
            </a:r>
            <a:r>
              <a:rPr lang="it-IT" dirty="0" smtClean="0"/>
              <a:t>CON IL METODO DELLO SCONTO DAI CONTRIBUTI PREVIDENZIALI </a:t>
            </a:r>
            <a:r>
              <a:rPr lang="it-IT" dirty="0" smtClean="0"/>
              <a:t>MENSILI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CIGS</a:t>
            </a:r>
            <a:br>
              <a:rPr lang="it-IT" dirty="0" smtClean="0"/>
            </a:br>
            <a:r>
              <a:rPr lang="it-IT" dirty="0" smtClean="0"/>
              <a:t>DLGS 148/2015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SOGGETTI BENEFICIARI: dipendenti di imprese industriali, edili e lapidei dell’industria e dell’artigianato</a:t>
            </a:r>
            <a:r>
              <a:rPr lang="it-IT" dirty="0" smtClean="0"/>
              <a:t>, partiti politici </a:t>
            </a:r>
            <a:r>
              <a:rPr lang="it-IT" dirty="0" err="1" smtClean="0"/>
              <a:t>etc…</a:t>
            </a:r>
            <a:r>
              <a:rPr lang="it-IT" dirty="0" smtClean="0"/>
              <a:t> (art </a:t>
            </a:r>
            <a:r>
              <a:rPr lang="it-IT" dirty="0" smtClean="0"/>
              <a:t>20) </a:t>
            </a:r>
            <a:r>
              <a:rPr lang="it-IT" dirty="0" smtClean="0"/>
              <a:t>che abbiano un’anzianità di effettivo lavoro di 90 giorni; sono ricompresi anche gli apprendisti assunti con contratto di lavoro professionalizzante.</a:t>
            </a:r>
          </a:p>
          <a:p>
            <a:r>
              <a:rPr lang="it-IT" dirty="0" smtClean="0"/>
              <a:t>CAUSE </a:t>
            </a:r>
            <a:r>
              <a:rPr lang="it-IT" dirty="0" err="1" smtClean="0"/>
              <a:t>DI</a:t>
            </a:r>
            <a:r>
              <a:rPr lang="it-IT" dirty="0" smtClean="0"/>
              <a:t> INTERVENTO: </a:t>
            </a:r>
            <a:r>
              <a:rPr lang="it-IT" dirty="0" smtClean="0"/>
              <a:t>riorganizzazione, crisi aziendale, contratti di solidarietà difensivi (art 21</a:t>
            </a:r>
            <a:r>
              <a:rPr lang="it-IT" dirty="0" smtClean="0"/>
              <a:t>).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nozi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76</TotalTime>
  <Words>805</Words>
  <Application>Microsoft Office PowerPoint</Application>
  <PresentationFormat>Presentazione su schermo (4:3)</PresentationFormat>
  <Paragraphs>62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Equinozio</vt:lpstr>
      <vt:lpstr>LA GESTIONE DELLA CRISI AZIENDALE</vt:lpstr>
      <vt:lpstr>LA RIFORMA DEGLI AMMORTIZZATORI SOCIALI</vt:lpstr>
      <vt:lpstr>Diapositiva 3</vt:lpstr>
      <vt:lpstr>AMMORTIZZATORI SOCIALI</vt:lpstr>
      <vt:lpstr>CIGO  DLGS 148/2015</vt:lpstr>
      <vt:lpstr>….segue</vt:lpstr>
      <vt:lpstr>INFORMAZIONE E CONSULTAZIONE SINDACALE IN CIGO</vt:lpstr>
      <vt:lpstr>Diapositiva 8</vt:lpstr>
      <vt:lpstr>CIGS DLGS 148/2015</vt:lpstr>
      <vt:lpstr>…..segue</vt:lpstr>
      <vt:lpstr>INFORMAZIONE E CONSULTAZIONE SINDACALE IN CIGS</vt:lpstr>
      <vt:lpstr>Diapositiva 12</vt:lpstr>
      <vt:lpstr>I FONDI DI SOLIDARIETA’ DLGS 148/2015</vt:lpstr>
      <vt:lpstr>Diapositiva 14</vt:lpstr>
      <vt:lpstr>CONTRATTI DI SOLIDARIETA’ ESPANSIVA DLGS 148/2015</vt:lpstr>
      <vt:lpstr>Contratti di solidarietà DIFENSIVI (art. 21 ) 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GESTIONE DELLA CRISI AZIENDALE</dc:title>
  <dc:creator>Ute</dc:creator>
  <cp:lastModifiedBy>Ute</cp:lastModifiedBy>
  <cp:revision>9</cp:revision>
  <dcterms:created xsi:type="dcterms:W3CDTF">2016-05-17T14:35:49Z</dcterms:created>
  <dcterms:modified xsi:type="dcterms:W3CDTF">2016-05-17T16:02:48Z</dcterms:modified>
</cp:coreProperties>
</file>