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3" r:id="rId6"/>
    <p:sldId id="260" r:id="rId7"/>
    <p:sldId id="261" r:id="rId8"/>
    <p:sldId id="262" r:id="rId9"/>
    <p:sldId id="264" r:id="rId10"/>
    <p:sldId id="266" r:id="rId11"/>
    <p:sldId id="265" r:id="rId1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angolo rettangolo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olo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7" name="Sottotitol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grpSp>
        <p:nvGrpSpPr>
          <p:cNvPr id="2" name="Gruppo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igura a mano libera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igura a mano libera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igura a mano libera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Connettore 1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Segnaposto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50BD4F2-1914-4B81-BF1D-B443B106A605}" type="datetimeFigureOut">
              <a:rPr lang="it-IT" smtClean="0"/>
              <a:pPr/>
              <a:t>12/10/2017</a:t>
            </a:fld>
            <a:endParaRPr lang="it-IT"/>
          </a:p>
        </p:txBody>
      </p:sp>
      <p:sp>
        <p:nvSpPr>
          <p:cNvPr id="19" name="Segnaposto piè di pagina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it-IT"/>
          </a:p>
        </p:txBody>
      </p:sp>
      <p:sp>
        <p:nvSpPr>
          <p:cNvPr id="27" name="Segnaposto numero diapositiva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2BEA503-D005-47BB-B520-EE1B94CA1AD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50BD4F2-1914-4B81-BF1D-B443B106A605}" type="datetimeFigureOut">
              <a:rPr lang="it-IT" smtClean="0"/>
              <a:pPr/>
              <a:t>12/10/2017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2BEA503-D005-47BB-B520-EE1B94CA1AD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50BD4F2-1914-4B81-BF1D-B443B106A605}" type="datetimeFigureOut">
              <a:rPr lang="it-IT" smtClean="0"/>
              <a:pPr/>
              <a:t>12/10/2017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2BEA503-D005-47BB-B520-EE1B94CA1AD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50BD4F2-1914-4B81-BF1D-B443B106A605}" type="datetimeFigureOut">
              <a:rPr lang="it-IT" smtClean="0"/>
              <a:pPr/>
              <a:t>12/10/2017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2BEA503-D005-47BB-B520-EE1B94CA1AD4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7" name="Titolo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50BD4F2-1914-4B81-BF1D-B443B106A605}" type="datetimeFigureOut">
              <a:rPr lang="it-IT" smtClean="0"/>
              <a:pPr/>
              <a:t>12/10/2017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2BEA503-D005-47BB-B520-EE1B94CA1AD4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7" name="Gallone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Gallone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50BD4F2-1914-4B81-BF1D-B443B106A605}" type="datetimeFigureOut">
              <a:rPr lang="it-IT" smtClean="0"/>
              <a:pPr/>
              <a:t>12/10/2017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2BEA503-D005-47BB-B520-EE1B94CA1AD4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8" name="Titolo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nfront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50BD4F2-1914-4B81-BF1D-B443B106A605}" type="datetimeFigureOut">
              <a:rPr lang="it-IT" smtClean="0"/>
              <a:pPr/>
              <a:t>12/10/2017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2BEA503-D005-47BB-B520-EE1B94CA1AD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50BD4F2-1914-4B81-BF1D-B443B106A605}" type="datetimeFigureOut">
              <a:rPr lang="it-IT" smtClean="0"/>
              <a:pPr/>
              <a:t>12/10/2017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2BEA503-D005-47BB-B520-EE1B94CA1AD4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6" name="Titolo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50BD4F2-1914-4B81-BF1D-B443B106A605}" type="datetimeFigureOut">
              <a:rPr lang="it-IT" smtClean="0"/>
              <a:pPr/>
              <a:t>12/10/2017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2BEA503-D005-47BB-B520-EE1B94CA1AD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650BD4F2-1914-4B81-BF1D-B443B106A605}" type="datetimeFigureOut">
              <a:rPr lang="it-IT" smtClean="0"/>
              <a:pPr/>
              <a:t>12/10/2017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2BEA503-D005-47BB-B520-EE1B94CA1AD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50BD4F2-1914-4B81-BF1D-B443B106A605}" type="datetimeFigureOut">
              <a:rPr lang="it-IT" smtClean="0"/>
              <a:pPr/>
              <a:t>12/10/2017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2BEA503-D005-47BB-B520-EE1B94CA1AD4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8" name="Figura a mano libera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igura a mano libera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iangolo rettangolo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Connettore 1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Gallone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Gallone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igura a mano libera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igura a mano libera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iangolo rettangolo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Connettore 1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egnaposto titolo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0" name="Segnaposto testo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10" name="Segnaposto data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50BD4F2-1914-4B81-BF1D-B443B106A605}" type="datetimeFigureOut">
              <a:rPr lang="it-IT" smtClean="0"/>
              <a:pPr/>
              <a:t>12/10/2017</a:t>
            </a:fld>
            <a:endParaRPr lang="it-IT"/>
          </a:p>
        </p:txBody>
      </p:sp>
      <p:sp>
        <p:nvSpPr>
          <p:cNvPr id="22" name="Segnaposto piè di pagina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it-IT"/>
          </a:p>
        </p:txBody>
      </p:sp>
      <p:sp>
        <p:nvSpPr>
          <p:cNvPr id="18" name="Segnaposto numero diapositiva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2BEA503-D005-47BB-B520-EE1B94CA1AD4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11560" y="476672"/>
            <a:ext cx="7920880" cy="1872208"/>
          </a:xfrm>
        </p:spPr>
        <p:txBody>
          <a:bodyPr>
            <a:normAutofit fontScale="90000"/>
          </a:bodyPr>
          <a:lstStyle/>
          <a:p>
            <a:r>
              <a:rPr lang="it-IT" b="1" dirty="0" smtClean="0">
                <a:latin typeface="Bookman Old Style" pitchFamily="18" charset="0"/>
              </a:rPr>
              <a:t>FONTI INTERNAZIONALI E COMUNITARIE DEL </a:t>
            </a:r>
            <a:br>
              <a:rPr lang="it-IT" b="1" dirty="0" smtClean="0">
                <a:latin typeface="Bookman Old Style" pitchFamily="18" charset="0"/>
              </a:rPr>
            </a:br>
            <a:r>
              <a:rPr lang="it-IT" b="1" dirty="0" smtClean="0">
                <a:latin typeface="Bookman Old Style" pitchFamily="18" charset="0"/>
              </a:rPr>
              <a:t>DIRITTO SINDACALE</a:t>
            </a:r>
            <a:endParaRPr lang="it-IT" b="1" dirty="0">
              <a:latin typeface="Bookman Old Style" pitchFamily="18" charset="0"/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err="1" smtClean="0"/>
              <a:t>DOTT.SSA</a:t>
            </a:r>
            <a:r>
              <a:rPr lang="it-IT" dirty="0" smtClean="0"/>
              <a:t> SERENA BONDI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Artt. 151-156 TFUE;</a:t>
            </a:r>
          </a:p>
          <a:p>
            <a:pPr>
              <a:buNone/>
            </a:pPr>
            <a:endParaRPr lang="it-IT" dirty="0" smtClean="0"/>
          </a:p>
          <a:p>
            <a:r>
              <a:rPr lang="it-IT" dirty="0" smtClean="0"/>
              <a:t>Coinvolgimento delle parti sociali nella fase decisionale e nel progetto di attuazione della politica sociale europea;</a:t>
            </a:r>
          </a:p>
          <a:p>
            <a:pPr>
              <a:buNone/>
            </a:pPr>
            <a:endParaRPr lang="it-IT" dirty="0" smtClean="0"/>
          </a:p>
          <a:p>
            <a:r>
              <a:rPr lang="it-IT" dirty="0" smtClean="0"/>
              <a:t>Consultazione necessaria;</a:t>
            </a:r>
          </a:p>
          <a:p>
            <a:endParaRPr lang="it-IT" dirty="0" smtClean="0"/>
          </a:p>
          <a:p>
            <a:r>
              <a:rPr lang="it-IT" dirty="0" smtClean="0"/>
              <a:t>Attuazione accordi: DECISIONE </a:t>
            </a:r>
            <a:r>
              <a:rPr lang="it-IT" smtClean="0"/>
              <a:t>vs PROCEDURE NAZIONALI.</a:t>
            </a:r>
            <a:endParaRPr lang="it-IT" dirty="0" smtClean="0"/>
          </a:p>
          <a:p>
            <a:endParaRPr lang="it-IT" dirty="0" smtClean="0"/>
          </a:p>
          <a:p>
            <a:endParaRPr lang="it-IT" dirty="0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DIALOGO SOCIALE EUROPEO</a:t>
            </a:r>
            <a:endParaRPr lang="it-IT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>
          <a:xfrm>
            <a:off x="611560" y="332656"/>
            <a:ext cx="8229600" cy="6021288"/>
          </a:xfrm>
        </p:spPr>
        <p:txBody>
          <a:bodyPr>
            <a:normAutofit fontScale="92500" lnSpcReduction="10000"/>
          </a:bodyPr>
          <a:lstStyle/>
          <a:p>
            <a:r>
              <a:rPr lang="it-IT" u="sng" dirty="0" smtClean="0"/>
              <a:t>Art. 151 e ss. TFUE</a:t>
            </a:r>
            <a:r>
              <a:rPr lang="it-IT" dirty="0" smtClean="0"/>
              <a:t>: possibilità di attuazione delle politiche sociali tramite contrattazione collettiva.</a:t>
            </a:r>
          </a:p>
          <a:p>
            <a:endParaRPr lang="it-IT" dirty="0" smtClean="0"/>
          </a:p>
          <a:p>
            <a:r>
              <a:rPr lang="it-IT" dirty="0" smtClean="0"/>
              <a:t>La Commissione Europea promuove la consultazione delle parti sociali (concertazione trilaterale)</a:t>
            </a:r>
          </a:p>
          <a:p>
            <a:endParaRPr lang="it-IT" dirty="0" smtClean="0"/>
          </a:p>
          <a:p>
            <a:r>
              <a:rPr lang="it-IT" u="sng" dirty="0" smtClean="0"/>
              <a:t>Accordo quadro </a:t>
            </a:r>
            <a:r>
              <a:rPr lang="it-IT" dirty="0" smtClean="0"/>
              <a:t>: coinvolgimento sindacale nel processo legislativo europeo per materie di competenza comunitaria.</a:t>
            </a:r>
          </a:p>
          <a:p>
            <a:endParaRPr lang="it-IT" u="sng" dirty="0" smtClean="0"/>
          </a:p>
          <a:p>
            <a:r>
              <a:rPr lang="it-IT" u="sng" dirty="0" smtClean="0"/>
              <a:t>Accordo libero </a:t>
            </a:r>
            <a:r>
              <a:rPr lang="it-IT" dirty="0" smtClean="0"/>
              <a:t>: </a:t>
            </a:r>
            <a:r>
              <a:rPr lang="it-IT" i="1" dirty="0" smtClean="0"/>
              <a:t>gentlemen’s agreement</a:t>
            </a:r>
          </a:p>
          <a:p>
            <a:endParaRPr lang="it-IT" i="1" dirty="0" smtClean="0"/>
          </a:p>
          <a:p>
            <a:r>
              <a:rPr lang="it-IT" b="1" u="sng" dirty="0" smtClean="0"/>
              <a:t>ITALIA</a:t>
            </a:r>
            <a:r>
              <a:rPr lang="it-IT" u="sng" dirty="0" smtClean="0"/>
              <a:t>: PROBLEMA RICEZIONE DIRETTIVE UE TRAMITE CONTRATTAZIONE COLLETTIVA</a:t>
            </a:r>
          </a:p>
          <a:p>
            <a:pPr>
              <a:buNone/>
            </a:pPr>
            <a:endParaRPr lang="it-IT" i="1" u="sng" dirty="0" smtClean="0"/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Costituita nel 1919 nel contesto della Conferenza di Pace</a:t>
            </a:r>
          </a:p>
          <a:p>
            <a:r>
              <a:rPr lang="it-IT" dirty="0" smtClean="0"/>
              <a:t>Agenzia specializzata delle Nazioni Unite dal 1946</a:t>
            </a:r>
          </a:p>
          <a:p>
            <a:r>
              <a:rPr lang="it-IT" dirty="0" smtClean="0"/>
              <a:t>3 organi costitutivi</a:t>
            </a:r>
          </a:p>
          <a:p>
            <a:r>
              <a:rPr lang="it-IT" dirty="0" smtClean="0"/>
              <a:t>Struttura tripartita</a:t>
            </a:r>
          </a:p>
          <a:p>
            <a:r>
              <a:rPr lang="it-IT" dirty="0" smtClean="0"/>
              <a:t>Indirizzo ed assistenza tecnica in materia di lavoro</a:t>
            </a:r>
          </a:p>
          <a:p>
            <a:endParaRPr lang="it-IT" dirty="0" smtClean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6000" b="1" dirty="0" smtClean="0"/>
              <a:t>OIL </a:t>
            </a:r>
            <a:endParaRPr lang="it-IT" sz="6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Garanzia e promozione di condizioni di lavoro dignitoso</a:t>
            </a:r>
          </a:p>
          <a:p>
            <a:pPr>
              <a:buNone/>
            </a:pPr>
            <a:endParaRPr lang="it-IT" dirty="0" smtClean="0"/>
          </a:p>
          <a:p>
            <a:r>
              <a:rPr lang="it-IT" dirty="0"/>
              <a:t>A</a:t>
            </a:r>
            <a:r>
              <a:rPr lang="it-IT" dirty="0" smtClean="0"/>
              <a:t>ffermazione dei diritti di libertà, uguaglianza e dignità sul lavoro</a:t>
            </a:r>
          </a:p>
          <a:p>
            <a:pPr>
              <a:buNone/>
            </a:pPr>
            <a:endParaRPr lang="it-IT" u="sng" dirty="0" smtClean="0"/>
          </a:p>
          <a:p>
            <a:r>
              <a:rPr lang="it-IT" u="sng" dirty="0" smtClean="0"/>
              <a:t>DICHIARAZIONE </a:t>
            </a:r>
            <a:r>
              <a:rPr lang="it-IT" u="sng" dirty="0" err="1" smtClean="0"/>
              <a:t>DI</a:t>
            </a:r>
            <a:r>
              <a:rPr lang="it-IT" u="sng" dirty="0" smtClean="0"/>
              <a:t> FILADELFIA (1944)</a:t>
            </a:r>
          </a:p>
          <a:p>
            <a:r>
              <a:rPr lang="it-IT" u="sng" dirty="0" smtClean="0"/>
              <a:t>CONVENZIONE n. 111/1958</a:t>
            </a:r>
            <a:endParaRPr lang="it-IT" u="sng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Obiettivi e finalità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 smtClean="0"/>
              <a:t>Trattato</a:t>
            </a:r>
          </a:p>
          <a:p>
            <a:r>
              <a:rPr lang="it-IT" dirty="0" smtClean="0"/>
              <a:t>Vincola gli Stati che la stipulano</a:t>
            </a:r>
          </a:p>
          <a:p>
            <a:r>
              <a:rPr lang="it-IT" dirty="0" smtClean="0"/>
              <a:t>Necessità di ratifica </a:t>
            </a:r>
          </a:p>
          <a:p>
            <a:r>
              <a:rPr lang="it-IT" u="sng" dirty="0" smtClean="0"/>
              <a:t>Convenzione OIL n. 87 </a:t>
            </a:r>
            <a:r>
              <a:rPr lang="it-IT" dirty="0" smtClean="0"/>
              <a:t>sulla libertà di associazione sindacale e la protezione del diritto sindacale (1948)</a:t>
            </a:r>
          </a:p>
          <a:p>
            <a:r>
              <a:rPr lang="it-IT" u="sng" dirty="0" smtClean="0"/>
              <a:t>Convenzione OIL n. 98 </a:t>
            </a:r>
            <a:r>
              <a:rPr lang="it-IT" dirty="0" smtClean="0"/>
              <a:t>sul diritto di organizzazione e di negoziazione collettiva (1949)</a:t>
            </a:r>
          </a:p>
          <a:p>
            <a:r>
              <a:rPr lang="it-IT" u="sng" dirty="0" smtClean="0"/>
              <a:t>Convenzione OIL n. 135 </a:t>
            </a:r>
            <a:r>
              <a:rPr lang="it-IT" dirty="0" smtClean="0"/>
              <a:t>sulla  protezione dei rappresentanti dei lavoratori in azienda (1971)</a:t>
            </a:r>
          </a:p>
          <a:p>
            <a:endParaRPr lang="it-IT" dirty="0" smtClean="0"/>
          </a:p>
        </p:txBody>
      </p:sp>
      <p:sp>
        <p:nvSpPr>
          <p:cNvPr id="8" name="Titolo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Convenzione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800" dirty="0" smtClean="0"/>
              <a:t>Non è un atto normativo</a:t>
            </a:r>
          </a:p>
          <a:p>
            <a:r>
              <a:rPr lang="it-IT" sz="2800" dirty="0" smtClean="0"/>
              <a:t>Funzione di indirizzo</a:t>
            </a:r>
          </a:p>
          <a:p>
            <a:r>
              <a:rPr lang="it-IT" sz="2800" dirty="0" smtClean="0"/>
              <a:t>Direttiva per l’elaborazione e la gestione delle politiche del lavoro</a:t>
            </a:r>
          </a:p>
          <a:p>
            <a:r>
              <a:rPr lang="it-IT" sz="2800" dirty="0" smtClean="0"/>
              <a:t>(Dichiarazione di Ginevra sui </a:t>
            </a:r>
            <a:r>
              <a:rPr lang="it-IT" sz="2800" i="1" dirty="0" err="1" smtClean="0"/>
              <a:t>core</a:t>
            </a:r>
            <a:r>
              <a:rPr lang="it-IT" sz="2800" i="1" dirty="0" smtClean="0"/>
              <a:t> </a:t>
            </a:r>
            <a:r>
              <a:rPr lang="it-IT" sz="2800" i="1" dirty="0" err="1" smtClean="0"/>
              <a:t>labour</a:t>
            </a:r>
            <a:r>
              <a:rPr lang="it-IT" sz="2800" i="1" dirty="0" smtClean="0"/>
              <a:t> </a:t>
            </a:r>
            <a:r>
              <a:rPr lang="it-IT" sz="2800" i="1" dirty="0" err="1" smtClean="0"/>
              <a:t>standards</a:t>
            </a:r>
            <a:r>
              <a:rPr lang="it-IT" sz="2800" dirty="0" smtClean="0"/>
              <a:t>, 1998)</a:t>
            </a:r>
          </a:p>
          <a:p>
            <a:pPr>
              <a:buNone/>
            </a:pPr>
            <a:endParaRPr lang="it-IT" sz="2800" dirty="0" smtClean="0"/>
          </a:p>
          <a:p>
            <a:endParaRPr lang="it-IT" dirty="0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Raccomandazione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Trattato istitutivo della Comunità Economica Europea (CEE), Roma 1957;</a:t>
            </a:r>
          </a:p>
          <a:p>
            <a:r>
              <a:rPr lang="it-IT" dirty="0" smtClean="0"/>
              <a:t>Carta dei diritti sociali fondamentali, 1989;</a:t>
            </a:r>
          </a:p>
          <a:p>
            <a:r>
              <a:rPr lang="it-IT" dirty="0" smtClean="0"/>
              <a:t>Trattato di Maastricht sull’Unione Europea (TUE), 1991;</a:t>
            </a:r>
          </a:p>
          <a:p>
            <a:r>
              <a:rPr lang="it-IT" dirty="0" smtClean="0"/>
              <a:t>Trattato di Amsterdam, 1997;</a:t>
            </a:r>
          </a:p>
          <a:p>
            <a:r>
              <a:rPr lang="it-IT" dirty="0" smtClean="0"/>
              <a:t>Carta di Nizza, 2000;</a:t>
            </a:r>
          </a:p>
          <a:p>
            <a:r>
              <a:rPr lang="it-IT" dirty="0" smtClean="0"/>
              <a:t>Trattato di Lisbona, 2007.</a:t>
            </a:r>
            <a:endParaRPr lang="it-IT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6000" b="1" dirty="0" smtClean="0"/>
              <a:t>FONTI COMUNITARIE</a:t>
            </a:r>
            <a:endParaRPr lang="it-IT" sz="6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184576"/>
          </a:xfrm>
        </p:spPr>
        <p:txBody>
          <a:bodyPr>
            <a:normAutofit fontScale="92500" lnSpcReduction="20000"/>
          </a:bodyPr>
          <a:lstStyle/>
          <a:p>
            <a:r>
              <a:rPr lang="it-IT" u="sng" dirty="0" smtClean="0"/>
              <a:t>TRATTATI</a:t>
            </a:r>
          </a:p>
          <a:p>
            <a:pPr>
              <a:buNone/>
            </a:pPr>
            <a:endParaRPr lang="it-IT" u="sng" dirty="0" smtClean="0"/>
          </a:p>
          <a:p>
            <a:r>
              <a:rPr lang="it-IT" u="sng" dirty="0" smtClean="0"/>
              <a:t>REGOLAMENTI</a:t>
            </a:r>
            <a:r>
              <a:rPr lang="it-IT" dirty="0" smtClean="0"/>
              <a:t>: atti normativi di portata generale, obbligatori in tutti i loro elementi, direttamente applicabili.</a:t>
            </a:r>
          </a:p>
          <a:p>
            <a:pPr>
              <a:buNone/>
            </a:pPr>
            <a:endParaRPr lang="it-IT" dirty="0" smtClean="0"/>
          </a:p>
          <a:p>
            <a:r>
              <a:rPr lang="it-IT" u="sng" dirty="0" smtClean="0"/>
              <a:t>DIRETTIVE:</a:t>
            </a:r>
            <a:r>
              <a:rPr lang="it-IT" dirty="0" smtClean="0"/>
              <a:t> non immediatamente applicabili, obbligo di risultato, limite temporale.</a:t>
            </a:r>
          </a:p>
          <a:p>
            <a:pPr>
              <a:buNone/>
            </a:pPr>
            <a:endParaRPr lang="it-IT" dirty="0" smtClean="0"/>
          </a:p>
          <a:p>
            <a:r>
              <a:rPr lang="it-IT" u="sng" dirty="0" smtClean="0"/>
              <a:t>DECISIONI: </a:t>
            </a:r>
            <a:r>
              <a:rPr lang="it-IT" dirty="0" smtClean="0"/>
              <a:t>incidono direttamente ed individualmente su precisi destinatari, non hanno valenza normativa, impugnabili.</a:t>
            </a:r>
          </a:p>
          <a:p>
            <a:pPr>
              <a:buNone/>
            </a:pPr>
            <a:endParaRPr lang="it-IT" dirty="0" smtClean="0"/>
          </a:p>
          <a:p>
            <a:r>
              <a:rPr lang="it-IT" u="sng" dirty="0" smtClean="0"/>
              <a:t>PARERI E RACCOMANDAZIONI</a:t>
            </a:r>
          </a:p>
          <a:p>
            <a:endParaRPr lang="it-IT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b="1" dirty="0" smtClean="0"/>
              <a:t>STRUMENTI NORMATIVI</a:t>
            </a:r>
            <a:br>
              <a:rPr lang="it-IT" b="1" dirty="0" smtClean="0"/>
            </a:br>
            <a:r>
              <a:rPr lang="it-IT" b="1" dirty="0" smtClean="0"/>
              <a:t> (art. 288 TFUE)</a:t>
            </a:r>
            <a:endParaRPr lang="it-IT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u="sng" dirty="0" smtClean="0"/>
              <a:t>Art. 11 e 117 Cost.</a:t>
            </a:r>
          </a:p>
          <a:p>
            <a:r>
              <a:rPr lang="it-IT" dirty="0" smtClean="0"/>
              <a:t>UE come organizzazione internazionale (diritto comunitario e diritto dei Paesi membri)</a:t>
            </a:r>
          </a:p>
          <a:p>
            <a:r>
              <a:rPr lang="it-IT" u="sng" dirty="0" smtClean="0"/>
              <a:t>Artt. 3 e 4 TFUE</a:t>
            </a:r>
            <a:r>
              <a:rPr lang="it-IT" dirty="0" smtClean="0"/>
              <a:t>.</a:t>
            </a:r>
          </a:p>
          <a:p>
            <a:r>
              <a:rPr lang="it-IT" u="sng" dirty="0" smtClean="0"/>
              <a:t>Art. 5 TUE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/>
              <a:t>P</a:t>
            </a:r>
            <a:r>
              <a:rPr lang="it-IT" dirty="0" smtClean="0"/>
              <a:t>rincipio di attribuzione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 smtClean="0"/>
              <a:t>Principio di sussidiarietà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 smtClean="0"/>
              <a:t>Principio di proporzionalità</a:t>
            </a:r>
            <a:endParaRPr lang="it-IT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b="1" dirty="0" smtClean="0"/>
              <a:t>PRINCIPI REGOLATORI DELLE COMPETENZE UE/STATI</a:t>
            </a:r>
            <a:endParaRPr lang="it-IT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Carattere strettamente nazionale del diritto sindacale;</a:t>
            </a:r>
          </a:p>
          <a:p>
            <a:pPr>
              <a:buNone/>
            </a:pPr>
            <a:endParaRPr lang="it-IT" dirty="0" smtClean="0"/>
          </a:p>
          <a:p>
            <a:r>
              <a:rPr lang="it-IT" dirty="0" smtClean="0"/>
              <a:t>Escluse dalle competenze UE questioni relative al fenomeno collettivo (associazione sindacale, sciopero, serrata) nonostante i principi della Carta di Nizza;</a:t>
            </a:r>
          </a:p>
          <a:p>
            <a:pPr>
              <a:buNone/>
            </a:pPr>
            <a:endParaRPr lang="it-IT" dirty="0" smtClean="0"/>
          </a:p>
          <a:p>
            <a:endParaRPr lang="it-IT" dirty="0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it-IT" dirty="0" smtClean="0"/>
              <a:t>Fonti comunitarie e rapporti collettivi</a:t>
            </a:r>
            <a:endParaRPr lang="it-IT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iale">
  <a:themeElements>
    <a:clrScheme name="Terra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Vial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Vial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163</TotalTime>
  <Words>444</Words>
  <Application>Microsoft Office PowerPoint</Application>
  <PresentationFormat>Presentazione su schermo (4:3)</PresentationFormat>
  <Paragraphs>73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2" baseType="lpstr">
      <vt:lpstr>Viale</vt:lpstr>
      <vt:lpstr>FONTI INTERNAZIONALI E COMUNITARIE DEL  DIRITTO SINDACALE</vt:lpstr>
      <vt:lpstr>OIL </vt:lpstr>
      <vt:lpstr>Obiettivi e finalità</vt:lpstr>
      <vt:lpstr>Convenzione</vt:lpstr>
      <vt:lpstr>Raccomandazione</vt:lpstr>
      <vt:lpstr>FONTI COMUNITARIE</vt:lpstr>
      <vt:lpstr>STRUMENTI NORMATIVI  (art. 288 TFUE)</vt:lpstr>
      <vt:lpstr>PRINCIPI REGOLATORI DELLE COMPETENZE UE/STATI</vt:lpstr>
      <vt:lpstr>Fonti comunitarie e rapporti collettivi</vt:lpstr>
      <vt:lpstr>DIALOGO SOCIALE EUROPEO</vt:lpstr>
      <vt:lpstr>Diapositiva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FONTI INTERNAZIONALI E COMUNITARIE DEL DIRITTO DEL LAVORO</dc:title>
  <dc:creator>SERENA</dc:creator>
  <cp:lastModifiedBy>SERENA</cp:lastModifiedBy>
  <cp:revision>24</cp:revision>
  <dcterms:created xsi:type="dcterms:W3CDTF">2017-03-20T11:42:56Z</dcterms:created>
  <dcterms:modified xsi:type="dcterms:W3CDTF">2017-10-12T20:59:34Z</dcterms:modified>
</cp:coreProperties>
</file>