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4"/>
  </p:notesMasterIdLst>
  <p:sldIdLst>
    <p:sldId id="257" r:id="rId2"/>
    <p:sldId id="274" r:id="rId3"/>
    <p:sldId id="278" r:id="rId4"/>
    <p:sldId id="258" r:id="rId5"/>
    <p:sldId id="276" r:id="rId6"/>
    <p:sldId id="277" r:id="rId7"/>
    <p:sldId id="259" r:id="rId8"/>
    <p:sldId id="260" r:id="rId9"/>
    <p:sldId id="262" r:id="rId10"/>
    <p:sldId id="263" r:id="rId11"/>
    <p:sldId id="261" r:id="rId12"/>
    <p:sldId id="266" r:id="rId13"/>
    <p:sldId id="267" r:id="rId14"/>
    <p:sldId id="268" r:id="rId15"/>
    <p:sldId id="269" r:id="rId16"/>
    <p:sldId id="270" r:id="rId17"/>
    <p:sldId id="271" r:id="rId18"/>
    <p:sldId id="272" r:id="rId19"/>
    <p:sldId id="279" r:id="rId20"/>
    <p:sldId id="273" r:id="rId21"/>
    <p:sldId id="280" r:id="rId22"/>
    <p:sldId id="281" r:id="rId2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15C408-87B5-4C22-AF0F-CB81FBB05726}" type="datetimeFigureOut">
              <a:rPr lang="it-IT" smtClean="0"/>
              <a:pPr/>
              <a:t>02/03/2017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E4B425-E872-4EA3-B773-231E3FB55DFB}" type="slidenum">
              <a:rPr lang="it-IT" smtClean="0"/>
              <a:pPr/>
              <a:t>‹N›</a:t>
            </a:fld>
            <a:endParaRPr lang="it-IT"/>
          </a:p>
        </p:txBody>
      </p:sp>
    </p:spTree>
    <p:extLst>
      <p:ext uri="{BB962C8B-B14F-4D97-AF65-F5344CB8AC3E}">
        <p14:creationId xmlns:p14="http://schemas.microsoft.com/office/powerpoint/2010/main" val="4071158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3E4B425-E872-4EA3-B773-231E3FB55DFB}" type="slidenum">
              <a:rPr lang="it-IT" smtClean="0"/>
              <a:pPr/>
              <a:t>1</a:t>
            </a:fld>
            <a:endParaRPr lang="it-IT"/>
          </a:p>
        </p:txBody>
      </p:sp>
    </p:spTree>
    <p:extLst>
      <p:ext uri="{BB962C8B-B14F-4D97-AF65-F5344CB8AC3E}">
        <p14:creationId xmlns:p14="http://schemas.microsoft.com/office/powerpoint/2010/main" val="3336984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it-IT" smtClean="0"/>
              <a:t>Fare clic per modificare lo stile del titolo</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mtClean="0"/>
              <a:t>Fare clic per modificare lo stile del titolo</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it-IT" smtClean="0"/>
              <a:t>Fare clic per modificare stili del testo dello schema</a:t>
            </a:r>
          </a:p>
        </p:txBody>
      </p:sp>
      <p:sp>
        <p:nvSpPr>
          <p:cNvPr id="4" name="Date Placeholder 3"/>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7A41E1B-4F70-4964-A407-84C68BE8251C}" type="slidenum">
              <a:rPr lang="it-IT" smtClean="0"/>
              <a:pPr/>
              <a:t>‹N›</a:t>
            </a:fld>
            <a:endParaRPr lang="it-IT"/>
          </a:p>
        </p:txBody>
      </p:sp>
      <p:sp>
        <p:nvSpPr>
          <p:cNvPr id="8" name="Title 7"/>
          <p:cNvSpPr>
            <a:spLocks noGrp="1"/>
          </p:cNvSpPr>
          <p:nvPr>
            <p:ph type="title"/>
          </p:nvPr>
        </p:nvSpPr>
        <p:spPr/>
        <p:txBody>
          <a:bodyPr/>
          <a:lstStyle/>
          <a:p>
            <a:r>
              <a:rPr lang="it-IT" smtClean="0"/>
              <a:t>Fare clic per modificare lo stile del titolo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it-IT" smtClean="0"/>
              <a:t>Fare clic per modificare stili del testo dello schema</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it-IT" smtClean="0"/>
              <a:t>Fare clic per modificare stili del testo dello schema</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mtClean="0"/>
              <a:t>Fare clic per modificare lo stile del titolo</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it-IT" smtClean="0"/>
              <a:t>Fare clic per modificare stili del testo dello schema</a:t>
            </a:r>
          </a:p>
        </p:txBody>
      </p:sp>
      <p:sp>
        <p:nvSpPr>
          <p:cNvPr id="5" name="Date Placeholder 4"/>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it-IT"/>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E7A41E1B-4F70-4964-A407-84C68BE8251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it-IT" smtClean="0"/>
              <a:t>Fare clic sull'icona per inserire un'immagine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7F49D355-16BD-4E45-BD9A-5EA878CF7CBD}" type="datetimeFigureOut">
              <a:rPr lang="it-IT" smtClean="0"/>
              <a:pPr/>
              <a:t>02/03/2017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F49D355-16BD-4E45-BD9A-5EA878CF7CBD}" type="datetimeFigureOut">
              <a:rPr lang="it-IT" smtClean="0"/>
              <a:pPr/>
              <a:t>02/03/2017</a:t>
            </a:fld>
            <a:endParaRPr lang="it-IT"/>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it-IT"/>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E7A41E1B-4F70-4964-A407-84C68BE8251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2800" dirty="0" smtClean="0"/>
              <a:t>LE FONTI DEL DIRITTO DEL LAVORO: LA LEGGE E IL CONTRATTO COLLETTIVO</a:t>
            </a:r>
            <a:endParaRPr lang="it-IT" sz="2800" dirty="0"/>
          </a:p>
        </p:txBody>
      </p:sp>
      <p:sp>
        <p:nvSpPr>
          <p:cNvPr id="3" name="Sottotitolo 2"/>
          <p:cNvSpPr>
            <a:spLocks noGrp="1"/>
          </p:cNvSpPr>
          <p:nvPr>
            <p:ph type="subTitle" idx="1"/>
          </p:nvPr>
        </p:nvSpPr>
        <p:spPr/>
        <p:txBody>
          <a:bodyPr>
            <a:normAutofit/>
          </a:bodyPr>
          <a:lstStyle/>
          <a:p>
            <a:endParaRPr lang="it-IT" dirty="0"/>
          </a:p>
        </p:txBody>
      </p:sp>
    </p:spTree>
    <p:extLst>
      <p:ext uri="{BB962C8B-B14F-4D97-AF65-F5344CB8AC3E}">
        <p14:creationId xmlns:p14="http://schemas.microsoft.com/office/powerpoint/2010/main" val="553184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Accordi interconfederali</a:t>
            </a:r>
            <a:endParaRPr lang="it-IT" dirty="0"/>
          </a:p>
        </p:txBody>
      </p:sp>
      <p:sp>
        <p:nvSpPr>
          <p:cNvPr id="3" name="Segnaposto contenuto 2"/>
          <p:cNvSpPr>
            <a:spLocks noGrp="1"/>
          </p:cNvSpPr>
          <p:nvPr>
            <p:ph idx="1"/>
          </p:nvPr>
        </p:nvSpPr>
        <p:spPr/>
        <p:txBody>
          <a:bodyPr/>
          <a:lstStyle/>
          <a:p>
            <a:pPr marL="0" indent="0"/>
            <a:r>
              <a:rPr lang="it-IT" dirty="0" smtClean="0"/>
              <a:t>Sono accordi stipulati dalle confederazioni sindacali di entrambe le parti , cui partecipa spesso lo Stato come mediatore e garante.</a:t>
            </a:r>
          </a:p>
          <a:p>
            <a:r>
              <a:rPr lang="it-IT" dirty="0" smtClean="0"/>
              <a:t>Tali contratti:</a:t>
            </a:r>
          </a:p>
          <a:p>
            <a:pPr>
              <a:buFont typeface="+mj-lt"/>
              <a:buAutoNum type="arabicPeriod"/>
            </a:pPr>
            <a:r>
              <a:rPr lang="it-IT" dirty="0" smtClean="0"/>
              <a:t>FISSANO REGOLE COMUNI PER I VARI SETTORI CONTRATTUALI</a:t>
            </a:r>
          </a:p>
          <a:p>
            <a:pPr>
              <a:buFont typeface="+mj-lt"/>
              <a:buAutoNum type="arabicPeriod"/>
            </a:pPr>
            <a:r>
              <a:rPr lang="it-IT" dirty="0" smtClean="0"/>
              <a:t>DISCIPLINANO STANDARD MINIMI DI TRATTAMENTO</a:t>
            </a:r>
          </a:p>
          <a:p>
            <a:pPr>
              <a:buFont typeface="+mj-lt"/>
              <a:buAutoNum type="arabicPeriod"/>
            </a:pPr>
            <a:r>
              <a:rPr lang="it-IT" dirty="0" smtClean="0"/>
              <a:t>HANNO DETERMINATI OGGETTI PREVALENTI DI INTERVENTO:</a:t>
            </a:r>
          </a:p>
          <a:p>
            <a:pPr>
              <a:buAutoNum type="alphaUcParenR"/>
            </a:pPr>
            <a:r>
              <a:rPr lang="it-IT" dirty="0" smtClean="0"/>
              <a:t>Regolamentazione assetti contrattuali</a:t>
            </a:r>
          </a:p>
          <a:p>
            <a:pPr>
              <a:buAutoNum type="alphaUcParenR"/>
            </a:pPr>
            <a:r>
              <a:rPr lang="it-IT" dirty="0" smtClean="0"/>
              <a:t>Rappresentanza e rappresentatività sindacale per la stipula dei contratti.</a:t>
            </a:r>
            <a:endParaRPr lang="it-IT" dirty="0"/>
          </a:p>
        </p:txBody>
      </p:sp>
    </p:spTree>
    <p:extLst>
      <p:ext uri="{BB962C8B-B14F-4D97-AF65-F5344CB8AC3E}">
        <p14:creationId xmlns:p14="http://schemas.microsoft.com/office/powerpoint/2010/main" val="26118517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CONTRATTO COLLETTIVO NAZIONALE</a:t>
            </a:r>
            <a:endParaRPr lang="it-IT" dirty="0"/>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lgn="ctr"/>
            <a:r>
              <a:rPr lang="it-IT" dirty="0" smtClean="0"/>
              <a:t>NATURA DEL CCNL</a:t>
            </a:r>
            <a:endParaRPr lang="it-IT" dirty="0"/>
          </a:p>
        </p:txBody>
      </p:sp>
      <p:sp>
        <p:nvSpPr>
          <p:cNvPr id="4" name="Rettangolo 3"/>
          <p:cNvSpPr/>
          <p:nvPr/>
        </p:nvSpPr>
        <p:spPr>
          <a:xfrm>
            <a:off x="971600" y="1556792"/>
            <a:ext cx="2088232" cy="914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dirty="0" smtClean="0"/>
              <a:t>Mancata attuazione art. 39 Costituzione</a:t>
            </a:r>
            <a:endParaRPr lang="it-IT" dirty="0"/>
          </a:p>
        </p:txBody>
      </p:sp>
      <p:cxnSp>
        <p:nvCxnSpPr>
          <p:cNvPr id="6" name="Connettore 4 5"/>
          <p:cNvCxnSpPr/>
          <p:nvPr/>
        </p:nvCxnSpPr>
        <p:spPr>
          <a:xfrm>
            <a:off x="3203848" y="2013992"/>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ttangolo 6"/>
          <p:cNvSpPr/>
          <p:nvPr/>
        </p:nvSpPr>
        <p:spPr>
          <a:xfrm>
            <a:off x="4418029" y="2479402"/>
            <a:ext cx="2664296" cy="166967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it-IT" sz="1400" b="1" dirty="0" smtClean="0"/>
              <a:t>CONTRATTO DI DIRITTO COMUNE EX ART. 1322 C.C.:</a:t>
            </a:r>
          </a:p>
          <a:p>
            <a:pPr algn="just"/>
            <a:r>
              <a:rPr lang="it-IT" sz="1400" b="1" dirty="0" smtClean="0"/>
              <a:t>LE NORME CHE LO REGOLANO SONO QUELLE SUI CONTRATTI IN GENERALE (ARTT. 1321 SS C.C.)</a:t>
            </a:r>
            <a:endParaRPr lang="it-IT" sz="1400" b="1" dirty="0"/>
          </a:p>
        </p:txBody>
      </p:sp>
    </p:spTree>
    <p:extLst>
      <p:ext uri="{BB962C8B-B14F-4D97-AF65-F5344CB8AC3E}">
        <p14:creationId xmlns:p14="http://schemas.microsoft.com/office/powerpoint/2010/main" val="34129946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pPr algn="ctr"/>
            <a:r>
              <a:rPr lang="it-IT" dirty="0" smtClean="0"/>
              <a:t>Campo di applicazione</a:t>
            </a:r>
            <a:endParaRPr lang="it-IT" dirty="0"/>
          </a:p>
        </p:txBody>
      </p:sp>
      <p:sp>
        <p:nvSpPr>
          <p:cNvPr id="5" name="Segnaposto testo 4"/>
          <p:cNvSpPr>
            <a:spLocks noGrp="1"/>
          </p:cNvSpPr>
          <p:nvPr>
            <p:ph type="body" idx="1"/>
          </p:nvPr>
        </p:nvSpPr>
        <p:spPr>
          <a:xfrm>
            <a:off x="822960" y="1196752"/>
            <a:ext cx="3200400" cy="864096"/>
          </a:xfrm>
        </p:spPr>
        <p:txBody>
          <a:bodyPr>
            <a:noAutofit/>
          </a:bodyPr>
          <a:lstStyle/>
          <a:p>
            <a:pPr algn="ctr"/>
            <a:r>
              <a:rPr lang="it-IT" sz="1600" b="1" dirty="0" smtClean="0"/>
              <a:t>Datore di lavoro iscritto al sindacato</a:t>
            </a:r>
            <a:endParaRPr lang="it-IT" sz="1600" b="1" dirty="0"/>
          </a:p>
        </p:txBody>
      </p:sp>
      <p:sp>
        <p:nvSpPr>
          <p:cNvPr id="6" name="Segnaposto contenuto 5"/>
          <p:cNvSpPr>
            <a:spLocks noGrp="1"/>
          </p:cNvSpPr>
          <p:nvPr>
            <p:ph sz="half" idx="2"/>
          </p:nvPr>
        </p:nvSpPr>
        <p:spPr>
          <a:xfrm>
            <a:off x="819150" y="2204864"/>
            <a:ext cx="3200400" cy="2605944"/>
          </a:xfrm>
        </p:spPr>
        <p:txBody>
          <a:bodyPr>
            <a:normAutofit/>
          </a:bodyPr>
          <a:lstStyle/>
          <a:p>
            <a:pPr marL="0" indent="0" algn="just"/>
            <a:r>
              <a:rPr lang="it-IT" sz="1400" dirty="0" smtClean="0"/>
              <a:t>IL DATORE DI LAVORO HA LIBERTA’ DI ADERIRE ALLE ASSOCIAZIONI DATORIALI. SE ISCRITTO DEVE APPLICARE IL CCNL SOTTOSCRITTO DALLA RAPPRESENTANZA DATORIALE CUI APPARTIENE</a:t>
            </a:r>
            <a:r>
              <a:rPr lang="it-IT" sz="1200" dirty="0" smtClean="0"/>
              <a:t> </a:t>
            </a:r>
            <a:endParaRPr lang="it-IT" sz="1200" dirty="0"/>
          </a:p>
        </p:txBody>
      </p:sp>
      <p:sp>
        <p:nvSpPr>
          <p:cNvPr id="7" name="Segnaposto testo 6"/>
          <p:cNvSpPr>
            <a:spLocks noGrp="1"/>
          </p:cNvSpPr>
          <p:nvPr>
            <p:ph type="body" sz="quarter" idx="3"/>
          </p:nvPr>
        </p:nvSpPr>
        <p:spPr>
          <a:xfrm>
            <a:off x="4716016" y="1097280"/>
            <a:ext cx="3168352" cy="747544"/>
          </a:xfrm>
        </p:spPr>
        <p:txBody>
          <a:bodyPr>
            <a:noAutofit/>
          </a:bodyPr>
          <a:lstStyle/>
          <a:p>
            <a:pPr algn="ctr"/>
            <a:r>
              <a:rPr lang="it-IT" sz="1600" b="1" dirty="0" smtClean="0"/>
              <a:t>Datore di lavoro non iscritto</a:t>
            </a:r>
            <a:endParaRPr lang="it-IT" sz="1600" b="1" dirty="0"/>
          </a:p>
        </p:txBody>
      </p:sp>
      <p:sp>
        <p:nvSpPr>
          <p:cNvPr id="8" name="Segnaposto contenuto 7"/>
          <p:cNvSpPr>
            <a:spLocks noGrp="1"/>
          </p:cNvSpPr>
          <p:nvPr>
            <p:ph sz="quarter" idx="4"/>
          </p:nvPr>
        </p:nvSpPr>
        <p:spPr>
          <a:xfrm>
            <a:off x="4700016" y="2276872"/>
            <a:ext cx="3200400" cy="2533936"/>
          </a:xfrm>
        </p:spPr>
        <p:txBody>
          <a:bodyPr>
            <a:normAutofit lnSpcReduction="10000"/>
          </a:bodyPr>
          <a:lstStyle/>
          <a:p>
            <a:pPr>
              <a:buFont typeface="Arial" panose="020B0604020202020204" pitchFamily="34" charset="0"/>
              <a:buChar char="•"/>
            </a:pPr>
            <a:r>
              <a:rPr lang="it-IT" sz="1400" dirty="0" smtClean="0"/>
              <a:t>APPLICAZIONE VOLONTARIA: in modo esplicito od implicito</a:t>
            </a:r>
            <a:endParaRPr lang="it-IT" sz="1400" dirty="0"/>
          </a:p>
          <a:p>
            <a:pPr>
              <a:buFont typeface="Arial" panose="020B0604020202020204" pitchFamily="34" charset="0"/>
              <a:buChar char="•"/>
            </a:pPr>
            <a:r>
              <a:rPr lang="it-IT" sz="1400" dirty="0" smtClean="0"/>
              <a:t>MANCATA ADESIONE: può non applicare il CCNL ma deve comunque garantire determinati contenuti; esempi:</a:t>
            </a:r>
          </a:p>
          <a:p>
            <a:pPr marL="400050" indent="-400050" algn="just">
              <a:buFont typeface="+mj-lt"/>
              <a:buAutoNum type="romanLcPeriod"/>
            </a:pPr>
            <a:r>
              <a:rPr lang="it-IT" sz="1400" dirty="0" smtClean="0"/>
              <a:t>Retribuzione proporzionata e sufficiente</a:t>
            </a:r>
          </a:p>
          <a:p>
            <a:pPr marL="400050" indent="-400050" algn="just">
              <a:buFont typeface="+mj-lt"/>
              <a:buAutoNum type="romanLcPeriod"/>
            </a:pPr>
            <a:r>
              <a:rPr lang="it-IT" sz="1400" dirty="0" smtClean="0"/>
              <a:t>Base imponibile contributiva</a:t>
            </a:r>
          </a:p>
          <a:p>
            <a:pPr marL="400050" indent="-400050" algn="just">
              <a:buFont typeface="+mj-lt"/>
              <a:buAutoNum type="romanLcPeriod"/>
            </a:pPr>
            <a:r>
              <a:rPr lang="it-IT" sz="1400" dirty="0" smtClean="0"/>
              <a:t>Trasferimento d’azienda</a:t>
            </a:r>
            <a:endParaRPr lang="it-IT" sz="1400" dirty="0"/>
          </a:p>
        </p:txBody>
      </p:sp>
    </p:spTree>
    <p:extLst>
      <p:ext uri="{BB962C8B-B14F-4D97-AF65-F5344CB8AC3E}">
        <p14:creationId xmlns:p14="http://schemas.microsoft.com/office/powerpoint/2010/main" val="29915801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r>
              <a:rPr lang="it-IT" dirty="0" smtClean="0"/>
              <a:t>CONTENUTO DEL CCNL</a:t>
            </a:r>
            <a:endParaRPr lang="it-IT" dirty="0"/>
          </a:p>
        </p:txBody>
      </p:sp>
      <p:graphicFrame>
        <p:nvGraphicFramePr>
          <p:cNvPr id="9" name="Segnaposto contenuto 8"/>
          <p:cNvGraphicFramePr>
            <a:graphicFrameLocks noGrp="1"/>
          </p:cNvGraphicFramePr>
          <p:nvPr>
            <p:ph idx="1"/>
            <p:extLst>
              <p:ext uri="{D42A27DB-BD31-4B8C-83A1-F6EECF244321}">
                <p14:modId xmlns:p14="http://schemas.microsoft.com/office/powerpoint/2010/main" val="2435376720"/>
              </p:ext>
            </p:extLst>
          </p:nvPr>
        </p:nvGraphicFramePr>
        <p:xfrm>
          <a:off x="827584" y="836712"/>
          <a:ext cx="7521576" cy="4485640"/>
        </p:xfrm>
        <a:graphic>
          <a:graphicData uri="http://schemas.openxmlformats.org/drawingml/2006/table">
            <a:tbl>
              <a:tblPr firstRow="1" bandRow="1">
                <a:tableStyleId>{21E4AEA4-8DFA-4A89-87EB-49C32662AFE0}</a:tableStyleId>
              </a:tblPr>
              <a:tblGrid>
                <a:gridCol w="2507192"/>
                <a:gridCol w="2507192"/>
                <a:gridCol w="2507192"/>
              </a:tblGrid>
              <a:tr h="370840">
                <a:tc>
                  <a:txBody>
                    <a:bodyPr/>
                    <a:lstStyle/>
                    <a:p>
                      <a:r>
                        <a:rPr lang="it-IT" dirty="0" smtClean="0"/>
                        <a:t>PARTE</a:t>
                      </a:r>
                      <a:endParaRPr lang="it-IT" dirty="0"/>
                    </a:p>
                  </a:txBody>
                  <a:tcPr/>
                </a:tc>
                <a:tc>
                  <a:txBody>
                    <a:bodyPr/>
                    <a:lstStyle/>
                    <a:p>
                      <a:r>
                        <a:rPr lang="it-IT" dirty="0" smtClean="0"/>
                        <a:t>FUNZIONE</a:t>
                      </a:r>
                      <a:endParaRPr lang="it-IT" dirty="0"/>
                    </a:p>
                  </a:txBody>
                  <a:tcPr/>
                </a:tc>
                <a:tc>
                  <a:txBody>
                    <a:bodyPr/>
                    <a:lstStyle/>
                    <a:p>
                      <a:r>
                        <a:rPr lang="it-IT" dirty="0" smtClean="0"/>
                        <a:t>CONTENUTO</a:t>
                      </a:r>
                      <a:endParaRPr lang="it-IT" dirty="0"/>
                    </a:p>
                  </a:txBody>
                  <a:tcPr/>
                </a:tc>
              </a:tr>
              <a:tr h="781288">
                <a:tc>
                  <a:txBody>
                    <a:bodyPr/>
                    <a:lstStyle/>
                    <a:p>
                      <a:r>
                        <a:rPr lang="it-IT" sz="1400" dirty="0" smtClean="0"/>
                        <a:t>NORMATIVA:</a:t>
                      </a:r>
                    </a:p>
                    <a:p>
                      <a:pPr marL="285750" indent="-285750">
                        <a:buFont typeface="Arial" panose="020B0604020202020204" pitchFamily="34" charset="0"/>
                        <a:buChar char="•"/>
                      </a:pPr>
                      <a:r>
                        <a:rPr lang="it-IT" sz="1400" dirty="0" smtClean="0"/>
                        <a:t>Trattamento economico</a:t>
                      </a:r>
                    </a:p>
                    <a:p>
                      <a:pPr marL="285750" indent="-285750">
                        <a:buFont typeface="Arial" panose="020B0604020202020204" pitchFamily="34" charset="0"/>
                        <a:buChar char="•"/>
                      </a:pPr>
                      <a:r>
                        <a:rPr lang="it-IT" sz="1400" dirty="0" smtClean="0"/>
                        <a:t>Trattamento normativo</a:t>
                      </a:r>
                      <a:endParaRPr lang="it-IT" sz="1400" dirty="0"/>
                    </a:p>
                  </a:txBody>
                  <a:tcPr/>
                </a:tc>
                <a:tc>
                  <a:txBody>
                    <a:bodyPr/>
                    <a:lstStyle/>
                    <a:p>
                      <a:r>
                        <a:rPr lang="it-IT" sz="1400" dirty="0" smtClean="0"/>
                        <a:t>Determinare il contenuto ei contratti individuali di lavoro</a:t>
                      </a:r>
                      <a:endParaRPr lang="it-IT" sz="1400" dirty="0"/>
                    </a:p>
                  </a:txBody>
                  <a:tcPr/>
                </a:tc>
                <a:tc>
                  <a:txBody>
                    <a:bodyPr/>
                    <a:lstStyle/>
                    <a:p>
                      <a:pPr marL="285750" indent="-285750">
                        <a:buFont typeface="Arial" panose="020B0604020202020204" pitchFamily="34" charset="0"/>
                        <a:buChar char="•"/>
                      </a:pPr>
                      <a:r>
                        <a:rPr lang="it-IT" sz="1400" dirty="0" smtClean="0"/>
                        <a:t>Minimi retributivi</a:t>
                      </a:r>
                    </a:p>
                    <a:p>
                      <a:pPr marL="285750" indent="-285750">
                        <a:buFont typeface="Arial" panose="020B0604020202020204" pitchFamily="34" charset="0"/>
                        <a:buChar char="•"/>
                      </a:pPr>
                      <a:r>
                        <a:rPr lang="it-IT" sz="1400" dirty="0" smtClean="0"/>
                        <a:t>Scatti di anzianità</a:t>
                      </a:r>
                    </a:p>
                    <a:p>
                      <a:pPr marL="285750" indent="-285750">
                        <a:buFont typeface="Arial" panose="020B0604020202020204" pitchFamily="34" charset="0"/>
                        <a:buChar char="•"/>
                      </a:pPr>
                      <a:r>
                        <a:rPr lang="it-IT" sz="1400" dirty="0" smtClean="0"/>
                        <a:t>Durata periodo di prova</a:t>
                      </a:r>
                    </a:p>
                    <a:p>
                      <a:pPr marL="285750" indent="-285750">
                        <a:buFont typeface="Arial" panose="020B0604020202020204" pitchFamily="34" charset="0"/>
                        <a:buChar char="•"/>
                      </a:pPr>
                      <a:r>
                        <a:rPr lang="it-IT" sz="1400" dirty="0" err="1" smtClean="0"/>
                        <a:t>Etc</a:t>
                      </a:r>
                      <a:r>
                        <a:rPr lang="it-IT" sz="1400" dirty="0" smtClean="0"/>
                        <a:t>…</a:t>
                      </a:r>
                      <a:endParaRPr lang="it-IT" sz="1400" dirty="0"/>
                    </a:p>
                  </a:txBody>
                  <a:tcPr/>
                </a:tc>
              </a:tr>
              <a:tr h="370840">
                <a:tc>
                  <a:txBody>
                    <a:bodyPr/>
                    <a:lstStyle/>
                    <a:p>
                      <a:r>
                        <a:rPr lang="it-IT" sz="1400" dirty="0" smtClean="0"/>
                        <a:t>OBBLIGATORIA</a:t>
                      </a:r>
                      <a:endParaRPr lang="it-IT" sz="1400" dirty="0"/>
                    </a:p>
                  </a:txBody>
                  <a:tcPr/>
                </a:tc>
                <a:tc>
                  <a:txBody>
                    <a:bodyPr/>
                    <a:lstStyle/>
                    <a:p>
                      <a:r>
                        <a:rPr lang="it-IT" sz="1400" dirty="0" smtClean="0"/>
                        <a:t>Disciplinare i rapporti tra rappresentanti dei lavoratori e dei datori di lavoro</a:t>
                      </a:r>
                      <a:endParaRPr lang="it-IT" sz="1400" dirty="0"/>
                    </a:p>
                  </a:txBody>
                  <a:tcPr/>
                </a:tc>
                <a:tc>
                  <a:txBody>
                    <a:bodyPr/>
                    <a:lstStyle/>
                    <a:p>
                      <a:r>
                        <a:rPr lang="it-IT" sz="1400" dirty="0" smtClean="0"/>
                        <a:t>Vincolatività</a:t>
                      </a:r>
                      <a:r>
                        <a:rPr lang="it-IT" sz="1400" baseline="0" dirty="0" smtClean="0"/>
                        <a:t> di determinate procedure o adesione ad enti  bilaterali. Tregue sindacali.</a:t>
                      </a:r>
                      <a:endParaRPr lang="it-IT" sz="1400" dirty="0"/>
                    </a:p>
                  </a:txBody>
                  <a:tcPr/>
                </a:tc>
              </a:tr>
              <a:tr h="370840">
                <a:tc>
                  <a:txBody>
                    <a:bodyPr/>
                    <a:lstStyle/>
                    <a:p>
                      <a:r>
                        <a:rPr lang="it-IT" sz="1400" dirty="0" smtClean="0"/>
                        <a:t>GESTIONALE</a:t>
                      </a:r>
                      <a:endParaRPr lang="it-IT" sz="1400" dirty="0"/>
                    </a:p>
                  </a:txBody>
                  <a:tcPr/>
                </a:tc>
                <a:tc>
                  <a:txBody>
                    <a:bodyPr/>
                    <a:lstStyle/>
                    <a:p>
                      <a:r>
                        <a:rPr lang="it-IT" sz="1400" dirty="0" smtClean="0"/>
                        <a:t>Risolvere i conflitti in forma transattiva</a:t>
                      </a:r>
                      <a:endParaRPr lang="it-IT" sz="1400" dirty="0"/>
                    </a:p>
                  </a:txBody>
                  <a:tcPr/>
                </a:tc>
                <a:tc>
                  <a:txBody>
                    <a:bodyPr/>
                    <a:lstStyle/>
                    <a:p>
                      <a:pPr marL="285750" indent="-285750">
                        <a:buFont typeface="Arial" panose="020B0604020202020204" pitchFamily="34" charset="0"/>
                        <a:buChar char="•"/>
                      </a:pPr>
                      <a:r>
                        <a:rPr lang="it-IT" sz="1400" dirty="0" smtClean="0"/>
                        <a:t>Provvedimenti di gestione del personale: riduzione orario di lavoro o retribuzione per evitare licenziamenti</a:t>
                      </a:r>
                    </a:p>
                    <a:p>
                      <a:pPr marL="285750" indent="-285750">
                        <a:buFont typeface="Arial" panose="020B0604020202020204" pitchFamily="34" charset="0"/>
                        <a:buChar char="•"/>
                      </a:pPr>
                      <a:r>
                        <a:rPr lang="it-IT" sz="1400" dirty="0" smtClean="0"/>
                        <a:t>Relazioni industriali: obblighi di informazione e consultazione in determinate situazioni (trasferimenti, licenziamenti, </a:t>
                      </a:r>
                      <a:r>
                        <a:rPr lang="it-IT" sz="1400" dirty="0" err="1" smtClean="0"/>
                        <a:t>etc</a:t>
                      </a:r>
                      <a:r>
                        <a:rPr lang="it-IT" sz="1400" dirty="0" smtClean="0"/>
                        <a:t>…)</a:t>
                      </a:r>
                      <a:endParaRPr lang="it-IT" sz="1400" dirty="0"/>
                    </a:p>
                  </a:txBody>
                  <a:tcPr/>
                </a:tc>
              </a:tr>
            </a:tbl>
          </a:graphicData>
        </a:graphic>
      </p:graphicFrame>
    </p:spTree>
    <p:extLst>
      <p:ext uri="{BB962C8B-B14F-4D97-AF65-F5344CB8AC3E}">
        <p14:creationId xmlns:p14="http://schemas.microsoft.com/office/powerpoint/2010/main" val="13894558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FORMA-DURATA-RINNOVO CCNL</a:t>
            </a:r>
            <a:endParaRPr lang="it-IT" dirty="0"/>
          </a:p>
        </p:txBody>
      </p:sp>
      <p:sp>
        <p:nvSpPr>
          <p:cNvPr id="3" name="Segnaposto contenuto 2"/>
          <p:cNvSpPr>
            <a:spLocks noGrp="1"/>
          </p:cNvSpPr>
          <p:nvPr>
            <p:ph idx="1"/>
          </p:nvPr>
        </p:nvSpPr>
        <p:spPr/>
        <p:txBody>
          <a:bodyPr/>
          <a:lstStyle/>
          <a:p>
            <a:pPr marL="0" indent="0" algn="just"/>
            <a:r>
              <a:rPr lang="it-IT" dirty="0" smtClean="0"/>
              <a:t>FORMA: legge e giurisprudenza prevedono la libertà della forma contrattuale, anche se nella prassi è utilizzata la forma scritta</a:t>
            </a:r>
          </a:p>
          <a:p>
            <a:pPr algn="just"/>
            <a:endParaRPr lang="it-IT" dirty="0"/>
          </a:p>
          <a:p>
            <a:pPr marL="0" indent="0" algn="just"/>
            <a:r>
              <a:rPr lang="it-IT" dirty="0" smtClean="0"/>
              <a:t>DURATA: solitamente ha durata triennale sia per la parte economica che per quella normativa (Accordo Quadro del 2009 non firmato dalla CGIL)</a:t>
            </a:r>
          </a:p>
          <a:p>
            <a:pPr marL="0" indent="0" algn="just"/>
            <a:r>
              <a:rPr lang="it-IT" dirty="0" smtClean="0"/>
              <a:t>per evitare vacanza contrattuale in caso di mancato rinnovo si prevedono clausole di cd «ultrattività»</a:t>
            </a:r>
          </a:p>
          <a:p>
            <a:pPr marL="0" indent="0" algn="just"/>
            <a:r>
              <a:rPr lang="it-IT" dirty="0" smtClean="0"/>
              <a:t>RINNOVO: la scadenza del contratto porta all’apertura delle trattative con apposite rivendicazioni che formano oggetto di proposte. Una volta raggiunto l’accordo, chiamato IPOTESI, questo viene sottoposto a referendum o assemblea nelle aziende per l’approvazione.</a:t>
            </a:r>
            <a:endParaRPr lang="it-IT" dirty="0"/>
          </a:p>
        </p:txBody>
      </p:sp>
    </p:spTree>
    <p:extLst>
      <p:ext uri="{BB962C8B-B14F-4D97-AF65-F5344CB8AC3E}">
        <p14:creationId xmlns:p14="http://schemas.microsoft.com/office/powerpoint/2010/main" val="4934513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60" y="365760"/>
            <a:ext cx="7520940" cy="1047016"/>
          </a:xfrm>
        </p:spPr>
        <p:txBody>
          <a:bodyPr/>
          <a:lstStyle/>
          <a:p>
            <a:pPr algn="ctr"/>
            <a:r>
              <a:rPr lang="it-IT" dirty="0" smtClean="0"/>
              <a:t>CONTRATTO DI 2° LIVELLO: TERRITORIALE O AZIENDALE</a:t>
            </a:r>
            <a:endParaRPr lang="it-IT" dirty="0"/>
          </a:p>
        </p:txBody>
      </p:sp>
      <p:sp>
        <p:nvSpPr>
          <p:cNvPr id="3" name="Segnaposto contenuto 2"/>
          <p:cNvSpPr>
            <a:spLocks noGrp="1"/>
          </p:cNvSpPr>
          <p:nvPr>
            <p:ph idx="1"/>
          </p:nvPr>
        </p:nvSpPr>
        <p:spPr>
          <a:xfrm>
            <a:off x="822960" y="1484784"/>
            <a:ext cx="7520940" cy="3195693"/>
          </a:xfrm>
        </p:spPr>
        <p:txBody>
          <a:bodyPr>
            <a:normAutofit lnSpcReduction="10000"/>
          </a:bodyPr>
          <a:lstStyle/>
          <a:p>
            <a:pPr marL="0" indent="0" algn="just"/>
            <a:r>
              <a:rPr lang="it-IT" dirty="0" smtClean="0"/>
              <a:t>DEFINIZIONE: ha la funzione di integrare il CCNL per rispondere alle esigenze specifiche  delle aziende di un determinato settore territoriale o di una singola azienda.</a:t>
            </a:r>
          </a:p>
          <a:p>
            <a:pPr marL="0" indent="0" algn="just"/>
            <a:r>
              <a:rPr lang="it-IT" sz="1800" dirty="0" smtClean="0"/>
              <a:t>A.I. 28/06/2011 tra CGIL-CISL-UIL e CONFINDUSTRIA ha ridimensionato la funzione della contrattazione collettiva nazionale stabilendo maggiore ambito operativo alla contrattazione collettiva aziendale.</a:t>
            </a:r>
          </a:p>
          <a:p>
            <a:pPr marL="0" indent="0" algn="just"/>
            <a:r>
              <a:rPr lang="it-IT" dirty="0"/>
              <a:t>S</a:t>
            </a:r>
            <a:r>
              <a:rPr lang="it-IT" dirty="0" smtClean="0"/>
              <a:t>ono seguiti altri accordi analoghi come il TU sulla Rappresentanza (10/01/2014) e quello tra Confcommercio e CGIL (A.I. 26/11/2015)-</a:t>
            </a:r>
          </a:p>
          <a:p>
            <a:pPr marL="0" indent="0" algn="just"/>
            <a:r>
              <a:rPr lang="it-IT" dirty="0" smtClean="0"/>
              <a:t>La legge  ha inoltre previsto il cd «contratto di prossimità» (art.8 D.L. 138/2011 </a:t>
            </a:r>
            <a:r>
              <a:rPr lang="it-IT" dirty="0" err="1" smtClean="0"/>
              <a:t>conv</a:t>
            </a:r>
            <a:r>
              <a:rPr lang="it-IT" dirty="0" smtClean="0"/>
              <a:t>. in L. 148/2011)</a:t>
            </a:r>
            <a:endParaRPr lang="it-IT" dirty="0"/>
          </a:p>
          <a:p>
            <a:pPr marL="0" indent="0" algn="just"/>
            <a:endParaRPr lang="it-IT" sz="1800" dirty="0"/>
          </a:p>
        </p:txBody>
      </p:sp>
    </p:spTree>
    <p:extLst>
      <p:ext uri="{BB962C8B-B14F-4D97-AF65-F5344CB8AC3E}">
        <p14:creationId xmlns:p14="http://schemas.microsoft.com/office/powerpoint/2010/main" val="8031517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p:cNvGraphicFramePr>
            <a:graphicFrameLocks noGrp="1"/>
          </p:cNvGraphicFramePr>
          <p:nvPr>
            <p:extLst>
              <p:ext uri="{D42A27DB-BD31-4B8C-83A1-F6EECF244321}">
                <p14:modId xmlns:p14="http://schemas.microsoft.com/office/powerpoint/2010/main" val="180200839"/>
              </p:ext>
            </p:extLst>
          </p:nvPr>
        </p:nvGraphicFramePr>
        <p:xfrm>
          <a:off x="539552" y="260649"/>
          <a:ext cx="7872536" cy="4225624"/>
        </p:xfrm>
        <a:graphic>
          <a:graphicData uri="http://schemas.openxmlformats.org/drawingml/2006/table">
            <a:tbl>
              <a:tblPr firstRow="1" bandRow="1">
                <a:tableStyleId>{21E4AEA4-8DFA-4A89-87EB-49C32662AFE0}</a:tableStyleId>
              </a:tblPr>
              <a:tblGrid>
                <a:gridCol w="2176822"/>
                <a:gridCol w="5695714"/>
              </a:tblGrid>
              <a:tr h="504055">
                <a:tc gridSpan="2">
                  <a:txBody>
                    <a:bodyPr/>
                    <a:lstStyle/>
                    <a:p>
                      <a:pPr algn="ctr"/>
                      <a:r>
                        <a:rPr lang="it-IT" dirty="0" smtClean="0"/>
                        <a:t>CAMPO</a:t>
                      </a:r>
                      <a:r>
                        <a:rPr lang="it-IT" baseline="0" dirty="0" smtClean="0"/>
                        <a:t> DI APPLICAZIONE</a:t>
                      </a:r>
                      <a:endParaRPr lang="it-IT" dirty="0"/>
                    </a:p>
                  </a:txBody>
                  <a:tcPr/>
                </a:tc>
                <a:tc hMerge="1">
                  <a:txBody>
                    <a:bodyPr/>
                    <a:lstStyle/>
                    <a:p>
                      <a:endParaRPr lang="it-IT" dirty="0"/>
                    </a:p>
                  </a:txBody>
                  <a:tcPr/>
                </a:tc>
              </a:tr>
              <a:tr h="980273">
                <a:tc>
                  <a:txBody>
                    <a:bodyPr/>
                    <a:lstStyle/>
                    <a:p>
                      <a:pPr algn="ctr"/>
                      <a:r>
                        <a:rPr lang="it-IT" sz="1400" b="1" dirty="0" smtClean="0"/>
                        <a:t>PARTI</a:t>
                      </a:r>
                      <a:r>
                        <a:rPr lang="it-IT" sz="1400" b="1" baseline="0" dirty="0" smtClean="0"/>
                        <a:t> STIPULANTI</a:t>
                      </a:r>
                      <a:endParaRPr lang="it-IT" sz="1400" b="1" dirty="0"/>
                    </a:p>
                  </a:txBody>
                  <a:tcPr/>
                </a:tc>
                <a:tc>
                  <a:txBody>
                    <a:bodyPr/>
                    <a:lstStyle/>
                    <a:p>
                      <a:pPr algn="just"/>
                      <a:r>
                        <a:rPr lang="it-IT" sz="1400" dirty="0" smtClean="0"/>
                        <a:t>DATORE</a:t>
                      </a:r>
                      <a:r>
                        <a:rPr lang="it-IT" sz="1400" baseline="0" dirty="0" smtClean="0"/>
                        <a:t> DI LAVORO (ANCHE RAPPRESENTATO DA ASSOCIAZIONE DATORIALE) E RAPPRESENTANTE SINDACALE DEI LAVORATORI</a:t>
                      </a:r>
                      <a:endParaRPr lang="it-IT" sz="1400" dirty="0"/>
                    </a:p>
                  </a:txBody>
                  <a:tcPr/>
                </a:tc>
              </a:tr>
              <a:tr h="1369696">
                <a:tc>
                  <a:txBody>
                    <a:bodyPr/>
                    <a:lstStyle/>
                    <a:p>
                      <a:pPr algn="ctr"/>
                      <a:r>
                        <a:rPr lang="it-IT" sz="1400" b="1" dirty="0" smtClean="0"/>
                        <a:t>MATERIE DISCIPLINABILI</a:t>
                      </a:r>
                      <a:endParaRPr lang="it-IT" sz="1400" b="1" dirty="0"/>
                    </a:p>
                  </a:txBody>
                  <a:tcPr/>
                </a:tc>
                <a:tc>
                  <a:txBody>
                    <a:bodyPr/>
                    <a:lstStyle/>
                    <a:p>
                      <a:pPr algn="just"/>
                      <a:r>
                        <a:rPr lang="it-IT" sz="1400" dirty="0" smtClean="0"/>
                        <a:t>Quelle</a:t>
                      </a:r>
                      <a:r>
                        <a:rPr lang="it-IT" sz="1400" baseline="0" dirty="0" smtClean="0"/>
                        <a:t> </a:t>
                      </a:r>
                      <a:r>
                        <a:rPr lang="it-IT" sz="1400" u="sng" baseline="0" dirty="0" smtClean="0"/>
                        <a:t>delegate</a:t>
                      </a:r>
                      <a:r>
                        <a:rPr lang="it-IT" sz="1400" baseline="0" dirty="0" smtClean="0"/>
                        <a:t> dalla </a:t>
                      </a:r>
                      <a:r>
                        <a:rPr lang="it-IT" sz="1400" b="1" baseline="0" dirty="0" smtClean="0"/>
                        <a:t>contrattazione nazionale</a:t>
                      </a:r>
                      <a:r>
                        <a:rPr lang="it-IT" sz="1400" baseline="0" dirty="0" smtClean="0"/>
                        <a:t> (es: orario di lavoro, premi di produttività, </a:t>
                      </a:r>
                      <a:r>
                        <a:rPr lang="it-IT" sz="1400" baseline="0" dirty="0" err="1" smtClean="0"/>
                        <a:t>etc</a:t>
                      </a:r>
                      <a:r>
                        <a:rPr lang="it-IT" sz="1400" baseline="0" dirty="0" smtClean="0"/>
                        <a:t>) o dalla </a:t>
                      </a:r>
                      <a:r>
                        <a:rPr lang="it-IT" sz="1400" b="1" baseline="0" dirty="0" smtClean="0"/>
                        <a:t>legge</a:t>
                      </a:r>
                      <a:r>
                        <a:rPr lang="it-IT" sz="1400" baseline="0" dirty="0" smtClean="0"/>
                        <a:t> (successione contratti a termine). </a:t>
                      </a:r>
                    </a:p>
                    <a:p>
                      <a:pPr algn="just"/>
                      <a:r>
                        <a:rPr lang="it-IT" sz="1400" baseline="0" dirty="0" smtClean="0"/>
                        <a:t>Viene in questo modo garantita maggiore flessibilità all’esecuzione del rapporto contrattuale </a:t>
                      </a:r>
                      <a:endParaRPr lang="it-IT" sz="1400" dirty="0"/>
                    </a:p>
                  </a:txBody>
                  <a:tcPr/>
                </a:tc>
              </a:tr>
              <a:tr h="1067208">
                <a:tc>
                  <a:txBody>
                    <a:bodyPr/>
                    <a:lstStyle/>
                    <a:p>
                      <a:pPr algn="ctr"/>
                      <a:r>
                        <a:rPr lang="it-IT" sz="1400" b="1" dirty="0" smtClean="0"/>
                        <a:t>EFFICACIA</a:t>
                      </a:r>
                      <a:endParaRPr lang="it-IT" sz="1400" b="1" dirty="0"/>
                    </a:p>
                  </a:txBody>
                  <a:tcPr/>
                </a:tc>
                <a:tc>
                  <a:txBody>
                    <a:bodyPr/>
                    <a:lstStyle/>
                    <a:p>
                      <a:pPr algn="just"/>
                      <a:r>
                        <a:rPr lang="it-IT" sz="1400" dirty="0" smtClean="0"/>
                        <a:t>«erga </a:t>
                      </a:r>
                      <a:r>
                        <a:rPr lang="it-IT" sz="1400" dirty="0" err="1" smtClean="0"/>
                        <a:t>omnes</a:t>
                      </a:r>
                      <a:r>
                        <a:rPr lang="it-IT" sz="1400" dirty="0" smtClean="0"/>
                        <a:t>» se ha valenza MIGLIORATIVA.</a:t>
                      </a:r>
                    </a:p>
                    <a:p>
                      <a:pPr algn="just"/>
                      <a:r>
                        <a:rPr lang="it-IT" sz="1400" dirty="0" smtClean="0"/>
                        <a:t>Dubbi sorgono per eventuali previsioni peggiorative:</a:t>
                      </a:r>
                    </a:p>
                    <a:p>
                      <a:pPr algn="just"/>
                      <a:r>
                        <a:rPr lang="it-IT" sz="1400" dirty="0" smtClean="0"/>
                        <a:t>I lavoratori non iscritti alle sigle sindacali che hanno sottoscritto l’accordo potrebbero non aderirvi. La giurisprudenza ritiene  che si debba ricorrere al principio di </a:t>
                      </a:r>
                      <a:r>
                        <a:rPr lang="it-IT" sz="1400" b="1" dirty="0" smtClean="0"/>
                        <a:t>estensibilità anche ai non iscritti: </a:t>
                      </a:r>
                      <a:r>
                        <a:rPr lang="it-IT" sz="1400" b="0" dirty="0" smtClean="0"/>
                        <a:t>non si può</a:t>
                      </a:r>
                      <a:r>
                        <a:rPr lang="it-IT" sz="1400" b="0" baseline="0" dirty="0" smtClean="0"/>
                        <a:t> beneficiare dei trattamenti migliorativi e sottrarsi ai sacrifici.</a:t>
                      </a:r>
                      <a:endParaRPr lang="it-IT" sz="1400" dirty="0"/>
                    </a:p>
                  </a:txBody>
                  <a:tcPr/>
                </a:tc>
              </a:tr>
            </a:tbl>
          </a:graphicData>
        </a:graphic>
      </p:graphicFrame>
    </p:spTree>
    <p:extLst>
      <p:ext uri="{BB962C8B-B14F-4D97-AF65-F5344CB8AC3E}">
        <p14:creationId xmlns:p14="http://schemas.microsoft.com/office/powerpoint/2010/main" val="8323253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Contratti di </a:t>
            </a:r>
            <a:r>
              <a:rPr lang="it-IT" dirty="0" err="1" smtClean="0"/>
              <a:t>prossimita’</a:t>
            </a:r>
            <a:r>
              <a:rPr lang="it-IT" dirty="0" smtClean="0"/>
              <a:t> D.L.138/2011 CONV. L. 148/2011</a:t>
            </a:r>
            <a:endParaRPr lang="it-IT" dirty="0"/>
          </a:p>
        </p:txBody>
      </p:sp>
      <p:sp>
        <p:nvSpPr>
          <p:cNvPr id="3" name="Segnaposto contenuto 2"/>
          <p:cNvSpPr>
            <a:spLocks noGrp="1"/>
          </p:cNvSpPr>
          <p:nvPr>
            <p:ph idx="1"/>
          </p:nvPr>
        </p:nvSpPr>
        <p:spPr/>
        <p:txBody>
          <a:bodyPr>
            <a:normAutofit/>
          </a:bodyPr>
          <a:lstStyle/>
          <a:p>
            <a:r>
              <a:rPr lang="it-IT" sz="2800" dirty="0" smtClean="0"/>
              <a:t>Hanno caratteristiche peculiari:</a:t>
            </a:r>
          </a:p>
          <a:p>
            <a:pPr>
              <a:buFont typeface="+mj-lt"/>
              <a:buAutoNum type="arabicPeriod"/>
            </a:pPr>
            <a:r>
              <a:rPr lang="it-IT" sz="2800" dirty="0" smtClean="0"/>
              <a:t>Capacità di derogare alla disciplina del </a:t>
            </a:r>
            <a:r>
              <a:rPr lang="it-IT" sz="2800" dirty="0" err="1" smtClean="0"/>
              <a:t>ccnl</a:t>
            </a:r>
            <a:r>
              <a:rPr lang="it-IT" sz="2800" dirty="0" smtClean="0"/>
              <a:t> e della legge, sia in senso peggiorativo che migliorativo.</a:t>
            </a:r>
          </a:p>
          <a:p>
            <a:pPr>
              <a:buFont typeface="+mj-lt"/>
              <a:buAutoNum type="arabicPeriod"/>
            </a:pPr>
            <a:r>
              <a:rPr lang="it-IT" sz="2800" dirty="0" smtClean="0"/>
              <a:t>Hanno efficacia generalizzata a tutti i lavoratori interessati, ovvero </a:t>
            </a:r>
            <a:r>
              <a:rPr lang="it-IT" sz="2800" i="1" dirty="0" smtClean="0"/>
              <a:t>erga </a:t>
            </a:r>
            <a:r>
              <a:rPr lang="it-IT" sz="2800" i="1" dirty="0" err="1" smtClean="0"/>
              <a:t>omnes</a:t>
            </a:r>
            <a:endParaRPr lang="it-IT" sz="2800" dirty="0"/>
          </a:p>
        </p:txBody>
      </p:sp>
    </p:spTree>
    <p:extLst>
      <p:ext uri="{BB962C8B-B14F-4D97-AF65-F5344CB8AC3E}">
        <p14:creationId xmlns:p14="http://schemas.microsoft.com/office/powerpoint/2010/main" val="38387173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p:cNvGraphicFramePr>
            <a:graphicFrameLocks noGrp="1"/>
          </p:cNvGraphicFramePr>
          <p:nvPr>
            <p:extLst>
              <p:ext uri="{D42A27DB-BD31-4B8C-83A1-F6EECF244321}">
                <p14:modId xmlns:p14="http://schemas.microsoft.com/office/powerpoint/2010/main" val="915680232"/>
              </p:ext>
            </p:extLst>
          </p:nvPr>
        </p:nvGraphicFramePr>
        <p:xfrm>
          <a:off x="395536" y="188640"/>
          <a:ext cx="8424936" cy="4532566"/>
        </p:xfrm>
        <a:graphic>
          <a:graphicData uri="http://schemas.openxmlformats.org/drawingml/2006/table">
            <a:tbl>
              <a:tblPr firstRow="1" bandRow="1">
                <a:tableStyleId>{21E4AEA4-8DFA-4A89-87EB-49C32662AFE0}</a:tableStyleId>
              </a:tblPr>
              <a:tblGrid>
                <a:gridCol w="2329565"/>
                <a:gridCol w="6095371"/>
              </a:tblGrid>
              <a:tr h="654292">
                <a:tc gridSpan="2">
                  <a:txBody>
                    <a:bodyPr/>
                    <a:lstStyle/>
                    <a:p>
                      <a:pPr algn="ctr"/>
                      <a:r>
                        <a:rPr lang="it-IT" dirty="0" smtClean="0"/>
                        <a:t>CAMPO</a:t>
                      </a:r>
                      <a:r>
                        <a:rPr lang="it-IT" baseline="0" dirty="0" smtClean="0"/>
                        <a:t> DI APPLICAZIONE</a:t>
                      </a:r>
                      <a:endParaRPr lang="it-IT" dirty="0"/>
                    </a:p>
                  </a:txBody>
                  <a:tcPr/>
                </a:tc>
                <a:tc hMerge="1">
                  <a:txBody>
                    <a:bodyPr/>
                    <a:lstStyle/>
                    <a:p>
                      <a:endParaRPr lang="it-IT" dirty="0"/>
                    </a:p>
                  </a:txBody>
                  <a:tcPr/>
                </a:tc>
              </a:tr>
              <a:tr h="1272451">
                <a:tc>
                  <a:txBody>
                    <a:bodyPr/>
                    <a:lstStyle/>
                    <a:p>
                      <a:pPr algn="ctr"/>
                      <a:r>
                        <a:rPr lang="it-IT" sz="1400" b="1" dirty="0" smtClean="0"/>
                        <a:t>PARTI</a:t>
                      </a:r>
                      <a:r>
                        <a:rPr lang="it-IT" sz="1400" b="1" baseline="0" dirty="0" smtClean="0"/>
                        <a:t> STIPULANTI</a:t>
                      </a:r>
                      <a:endParaRPr lang="it-IT" sz="1400" b="1" dirty="0"/>
                    </a:p>
                  </a:txBody>
                  <a:tcPr/>
                </a:tc>
                <a:tc>
                  <a:txBody>
                    <a:bodyPr/>
                    <a:lstStyle/>
                    <a:p>
                      <a:pPr algn="just"/>
                      <a:r>
                        <a:rPr lang="it-IT" sz="1200" b="1" dirty="0" smtClean="0"/>
                        <a:t>DATORE</a:t>
                      </a:r>
                      <a:r>
                        <a:rPr lang="it-IT" sz="1200" b="1" baseline="0" dirty="0" smtClean="0"/>
                        <a:t> DI LAVORO</a:t>
                      </a:r>
                      <a:r>
                        <a:rPr lang="it-IT" sz="1200" baseline="0" dirty="0" smtClean="0"/>
                        <a:t> (ANCHE RAPPRESENTATO DA ASSOCIAZIONE DATORIALE)</a:t>
                      </a:r>
                    </a:p>
                    <a:p>
                      <a:pPr algn="just"/>
                      <a:r>
                        <a:rPr lang="it-IT" sz="1200" b="1" baseline="0" dirty="0" smtClean="0"/>
                        <a:t>LAVORATORI</a:t>
                      </a:r>
                      <a:r>
                        <a:rPr lang="it-IT" sz="1200" baseline="0" dirty="0" smtClean="0"/>
                        <a:t>: RAPPRESENTATI DA OOSS COMPARATIVAMENTE PIU’ RAPPRESENTATIVE SULPIANO NAZIONALE, OVVERO DALLE RAPPRESENTANZE OPERANTI IN AZIENDA.</a:t>
                      </a:r>
                      <a:endParaRPr lang="it-IT" sz="1200" dirty="0"/>
                    </a:p>
                  </a:txBody>
                  <a:tcPr/>
                </a:tc>
              </a:tr>
              <a:tr h="1169601">
                <a:tc>
                  <a:txBody>
                    <a:bodyPr/>
                    <a:lstStyle/>
                    <a:p>
                      <a:pPr algn="ctr"/>
                      <a:r>
                        <a:rPr lang="it-IT" sz="1400" b="1" dirty="0" smtClean="0"/>
                        <a:t>EFFICACIA</a:t>
                      </a:r>
                      <a:endParaRPr lang="it-IT" sz="1400" b="1" dirty="0"/>
                    </a:p>
                  </a:txBody>
                  <a:tcPr/>
                </a:tc>
                <a:tc>
                  <a:txBody>
                    <a:bodyPr/>
                    <a:lstStyle/>
                    <a:p>
                      <a:pPr algn="just"/>
                      <a:r>
                        <a:rPr lang="it-IT" sz="1200" baseline="0" dirty="0" smtClean="0"/>
                        <a:t>E’ NECESSARIO CHE IL SOGGETTO SINDACALE FIRMATRIO RAPPRESENTI LA MAGGIORANZA DEI LAVORATORI INTERESSATI.</a:t>
                      </a:r>
                    </a:p>
                    <a:p>
                      <a:pPr algn="just"/>
                      <a:r>
                        <a:rPr lang="it-IT" sz="1200" baseline="0" dirty="0" smtClean="0"/>
                        <a:t>PER CUI IL CONTRATTO DOVRA’ ESSERE SIGLATO DAV RSU/RSA O SE ASSENTI MEDIANTE SPECIFICO MANDATO CONFERITO DALLA MAGGIORANZA DEI LAVORATORI AD UN RAPPRESENTANTE SINDACALE TERRITORIALE </a:t>
                      </a:r>
                      <a:endParaRPr lang="it-IT" sz="1200" dirty="0"/>
                    </a:p>
                  </a:txBody>
                  <a:tcPr/>
                </a:tc>
              </a:tr>
              <a:tr h="1436222">
                <a:tc>
                  <a:txBody>
                    <a:bodyPr/>
                    <a:lstStyle/>
                    <a:p>
                      <a:pPr algn="ctr"/>
                      <a:r>
                        <a:rPr lang="it-IT" sz="1400" b="1" dirty="0" smtClean="0"/>
                        <a:t>FINALITA’</a:t>
                      </a:r>
                      <a:endParaRPr lang="it-IT" sz="1400" b="1" dirty="0"/>
                    </a:p>
                  </a:txBody>
                  <a:tcPr/>
                </a:tc>
                <a:tc>
                  <a:txBody>
                    <a:bodyPr/>
                    <a:lstStyle/>
                    <a:p>
                      <a:pPr marL="228600" indent="-228600" algn="just">
                        <a:buFont typeface="+mj-lt"/>
                        <a:buAutoNum type="arabicPeriod"/>
                      </a:pPr>
                      <a:r>
                        <a:rPr lang="it-IT" sz="1200" dirty="0" smtClean="0"/>
                        <a:t>MAGGIORE OCCUPAZIONE</a:t>
                      </a:r>
                    </a:p>
                    <a:p>
                      <a:pPr marL="228600" indent="-228600" algn="just">
                        <a:buFont typeface="+mj-lt"/>
                        <a:buAutoNum type="arabicPeriod"/>
                      </a:pPr>
                      <a:r>
                        <a:rPr lang="it-IT" sz="1200" dirty="0" smtClean="0"/>
                        <a:t>QUALITA’ DEI CONTRATTI DI LAVORO</a:t>
                      </a:r>
                    </a:p>
                    <a:p>
                      <a:pPr marL="228600" indent="-228600" algn="just">
                        <a:buFont typeface="+mj-lt"/>
                        <a:buAutoNum type="arabicPeriod"/>
                      </a:pPr>
                      <a:r>
                        <a:rPr lang="it-IT" sz="1200" dirty="0" smtClean="0"/>
                        <a:t>ADOZIONE DI FORME DI PARTECIPAZIONE DEI LAVORATORI</a:t>
                      </a:r>
                    </a:p>
                    <a:p>
                      <a:pPr marL="228600" indent="-228600" algn="just">
                        <a:buFont typeface="+mj-lt"/>
                        <a:buAutoNum type="arabicPeriod"/>
                      </a:pPr>
                      <a:r>
                        <a:rPr lang="it-IT" sz="1200" dirty="0" smtClean="0"/>
                        <a:t>EMERSIONE DEL LAVORO</a:t>
                      </a:r>
                      <a:r>
                        <a:rPr lang="it-IT" sz="1200" baseline="0" dirty="0" smtClean="0"/>
                        <a:t> IRREGOLARE</a:t>
                      </a:r>
                    </a:p>
                    <a:p>
                      <a:pPr marL="228600" indent="-228600" algn="just">
                        <a:buFont typeface="+mj-lt"/>
                        <a:buAutoNum type="arabicPeriod"/>
                      </a:pPr>
                      <a:r>
                        <a:rPr lang="it-IT" sz="1200" baseline="0" dirty="0" smtClean="0"/>
                        <a:t>INCREMENTO DI OMPETITIVITA’ DEL SALARIO</a:t>
                      </a:r>
                    </a:p>
                    <a:p>
                      <a:pPr marL="228600" indent="-228600" algn="just">
                        <a:buFont typeface="+mj-lt"/>
                        <a:buAutoNum type="arabicPeriod"/>
                      </a:pPr>
                      <a:r>
                        <a:rPr lang="it-IT" sz="1200" baseline="0" dirty="0" smtClean="0"/>
                        <a:t>GESTIONE CRISI AIENDALE</a:t>
                      </a:r>
                    </a:p>
                    <a:p>
                      <a:pPr marL="228600" indent="-228600" algn="just">
                        <a:buFont typeface="+mj-lt"/>
                        <a:buAutoNum type="arabicPeriod"/>
                      </a:pPr>
                      <a:r>
                        <a:rPr lang="it-IT" sz="1200" baseline="0" dirty="0" smtClean="0"/>
                        <a:t>INVESTIMENTI ED AVVIO NUOVE ATTIVITA’</a:t>
                      </a:r>
                      <a:endParaRPr lang="it-IT" sz="1200" dirty="0"/>
                    </a:p>
                  </a:txBody>
                  <a:tcPr/>
                </a:tc>
              </a:tr>
            </a:tbl>
          </a:graphicData>
        </a:graphic>
      </p:graphicFrame>
    </p:spTree>
    <p:extLst>
      <p:ext uri="{BB962C8B-B14F-4D97-AF65-F5344CB8AC3E}">
        <p14:creationId xmlns:p14="http://schemas.microsoft.com/office/powerpoint/2010/main" val="30388422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60" y="365760"/>
            <a:ext cx="7520940" cy="758984"/>
          </a:xfrm>
        </p:spPr>
        <p:txBody>
          <a:bodyPr/>
          <a:lstStyle/>
          <a:p>
            <a:r>
              <a:rPr lang="it-IT" dirty="0" smtClean="0"/>
              <a:t>Materie disciplinabili dal contratto di </a:t>
            </a:r>
            <a:r>
              <a:rPr lang="it-IT" dirty="0" err="1" smtClean="0"/>
              <a:t>prossimita’</a:t>
            </a:r>
            <a:endParaRPr lang="it-IT" dirty="0"/>
          </a:p>
        </p:txBody>
      </p:sp>
      <p:sp>
        <p:nvSpPr>
          <p:cNvPr id="3" name="Segnaposto contenuto 2"/>
          <p:cNvSpPr>
            <a:spLocks noGrp="1"/>
          </p:cNvSpPr>
          <p:nvPr>
            <p:ph idx="1"/>
          </p:nvPr>
        </p:nvSpPr>
        <p:spPr/>
        <p:txBody>
          <a:bodyPr>
            <a:normAutofit fontScale="92500" lnSpcReduction="20000"/>
          </a:bodyPr>
          <a:lstStyle/>
          <a:p>
            <a:pPr marL="68580" indent="0" algn="just"/>
            <a:r>
              <a:rPr lang="it-IT" sz="1800" dirty="0" smtClean="0"/>
              <a:t>MATERIE DISCIPLINABILI: i contratti di prossimità hanno efficacia generale imperativa e possono derogare ai CCNL ma anche alla legge, nel rispetto dei principi costituzionali e nei limiti stabiliti dalla Costituzione stessa nonché dai vincoli derivanti la normativa comunitaria.</a:t>
            </a:r>
          </a:p>
          <a:p>
            <a:pPr algn="just"/>
            <a:r>
              <a:rPr lang="it-IT" sz="1800" dirty="0" smtClean="0"/>
              <a:t>Impianti audiovisivi e nuove tecnologie</a:t>
            </a:r>
          </a:p>
          <a:p>
            <a:pPr algn="just"/>
            <a:r>
              <a:rPr lang="it-IT" sz="1800" dirty="0" smtClean="0"/>
              <a:t>Mansioni del lavoratore, classificazione e inquadramento professionale</a:t>
            </a:r>
          </a:p>
          <a:p>
            <a:pPr algn="just"/>
            <a:r>
              <a:rPr lang="it-IT" sz="1800" dirty="0" smtClean="0"/>
              <a:t>Contratti a termine</a:t>
            </a:r>
          </a:p>
          <a:p>
            <a:pPr algn="just"/>
            <a:r>
              <a:rPr lang="it-IT" sz="1800" dirty="0" smtClean="0"/>
              <a:t>Disciplina dell’orario di lavoro</a:t>
            </a:r>
          </a:p>
          <a:p>
            <a:pPr algn="just"/>
            <a:r>
              <a:rPr lang="it-IT" sz="1800" dirty="0" smtClean="0"/>
              <a:t>Modalità di assunzione e disciplina del rapporto di lavoro</a:t>
            </a:r>
          </a:p>
          <a:p>
            <a:pPr algn="just"/>
            <a:r>
              <a:rPr lang="it-IT" sz="1800" dirty="0" smtClean="0"/>
              <a:t>Trasformazione e conversione dei contratti di lavoro</a:t>
            </a:r>
          </a:p>
          <a:p>
            <a:pPr algn="just"/>
            <a:r>
              <a:rPr lang="it-IT" sz="1800" dirty="0" smtClean="0"/>
              <a:t>Conseguenze del recesso dal rapporto di lavoro</a:t>
            </a:r>
          </a:p>
          <a:p>
            <a:endParaRPr lang="it-IT" dirty="0" smtClean="0"/>
          </a:p>
          <a:p>
            <a:endParaRPr lang="it-I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fonti del diritto del lavoro</a:t>
            </a:r>
            <a:endParaRPr lang="it-IT" dirty="0"/>
          </a:p>
        </p:txBody>
      </p:sp>
      <p:sp>
        <p:nvSpPr>
          <p:cNvPr id="3" name="Segnaposto contenuto 2"/>
          <p:cNvSpPr>
            <a:spLocks noGrp="1"/>
          </p:cNvSpPr>
          <p:nvPr>
            <p:ph idx="1"/>
          </p:nvPr>
        </p:nvSpPr>
        <p:spPr>
          <a:xfrm>
            <a:off x="822960" y="1100628"/>
            <a:ext cx="7520940" cy="3840540"/>
          </a:xfrm>
        </p:spPr>
        <p:txBody>
          <a:bodyPr>
            <a:noAutofit/>
          </a:bodyPr>
          <a:lstStyle/>
          <a:p>
            <a:pPr marL="0" indent="0"/>
            <a:r>
              <a:rPr lang="it-IT" sz="3200" dirty="0" smtClean="0"/>
              <a:t>Le fonti che concorrono a disciplinare il rapporto di lavoro possono distinguersi:</a:t>
            </a:r>
          </a:p>
          <a:p>
            <a:pPr>
              <a:buFont typeface="+mj-lt"/>
              <a:buAutoNum type="arabicPeriod"/>
            </a:pPr>
            <a:r>
              <a:rPr lang="it-IT" sz="3200" i="1" dirty="0" smtClean="0"/>
              <a:t>Fonti internazionali e/o sovranazionali</a:t>
            </a:r>
          </a:p>
          <a:p>
            <a:pPr>
              <a:buFont typeface="+mj-lt"/>
              <a:buAutoNum type="arabicPeriod"/>
            </a:pPr>
            <a:r>
              <a:rPr lang="it-IT" sz="3200" i="1" dirty="0" smtClean="0"/>
              <a:t>Fonti legislative</a:t>
            </a:r>
          </a:p>
          <a:p>
            <a:pPr>
              <a:buFont typeface="+mj-lt"/>
              <a:buAutoNum type="arabicPeriod"/>
            </a:pPr>
            <a:r>
              <a:rPr lang="it-IT" sz="3200" i="1" dirty="0" smtClean="0"/>
              <a:t>Fonti contrattuali e/o sindacali</a:t>
            </a:r>
            <a:endParaRPr lang="it-IT" sz="3200" i="1" dirty="0"/>
          </a:p>
        </p:txBody>
      </p:sp>
    </p:spTree>
    <p:extLst>
      <p:ext uri="{BB962C8B-B14F-4D97-AF65-F5344CB8AC3E}">
        <p14:creationId xmlns:p14="http://schemas.microsoft.com/office/powerpoint/2010/main" val="28610463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60" y="365760"/>
            <a:ext cx="7520940" cy="758984"/>
          </a:xfrm>
        </p:spPr>
        <p:txBody>
          <a:bodyPr/>
          <a:lstStyle/>
          <a:p>
            <a:r>
              <a:rPr lang="it-IT" dirty="0" smtClean="0"/>
              <a:t>RAPPORTO TRA DIVERSE FONTI REGOLATRICI DEL RAPPORTO DI LAVORO</a:t>
            </a:r>
            <a:endParaRPr lang="it-IT" dirty="0"/>
          </a:p>
        </p:txBody>
      </p:sp>
      <p:sp>
        <p:nvSpPr>
          <p:cNvPr id="3" name="Segnaposto contenuto 2"/>
          <p:cNvSpPr>
            <a:spLocks noGrp="1"/>
          </p:cNvSpPr>
          <p:nvPr>
            <p:ph idx="1"/>
          </p:nvPr>
        </p:nvSpPr>
        <p:spPr>
          <a:xfrm>
            <a:off x="827584" y="1268760"/>
            <a:ext cx="7520940" cy="3579849"/>
          </a:xfrm>
        </p:spPr>
        <p:txBody>
          <a:bodyPr>
            <a:normAutofit lnSpcReduction="10000"/>
          </a:bodyPr>
          <a:lstStyle/>
          <a:p>
            <a:pPr>
              <a:buFont typeface="Arial" panose="020B0604020202020204" pitchFamily="34" charset="0"/>
              <a:buChar char="•"/>
            </a:pPr>
            <a:r>
              <a:rPr lang="it-IT" dirty="0" smtClean="0"/>
              <a:t>FONTI DI DIVERSA NATURA: salvo che la legge non disponga diversamente (come nei contratti di prossimità) la fonte di rango superiore prevale su quella di rango inferiore. La norma di natura subordinata può introdurre solo trattamenti migliorativi.</a:t>
            </a:r>
          </a:p>
          <a:p>
            <a:pPr>
              <a:buFont typeface="Arial" panose="020B0604020202020204" pitchFamily="34" charset="0"/>
              <a:buChar char="•"/>
            </a:pPr>
            <a:r>
              <a:rPr lang="it-IT" dirty="0" smtClean="0"/>
              <a:t>FONTI DI NATURA COLLETTIVA: </a:t>
            </a:r>
          </a:p>
          <a:p>
            <a:pPr>
              <a:buFont typeface="+mj-lt"/>
              <a:buAutoNum type="arabicPeriod"/>
            </a:pPr>
            <a:r>
              <a:rPr lang="it-IT" dirty="0" smtClean="0"/>
              <a:t>Se le fonti sono dello stesso livello si applica il criterio della successione temporale: il contratto successivo può derogare anche in senso peggiorativo fatti salvi i diritti quesiti</a:t>
            </a:r>
            <a:r>
              <a:rPr lang="it-IT" dirty="0" smtClean="0"/>
              <a:t>. Il trattamento peggiorativo può </a:t>
            </a:r>
            <a:r>
              <a:rPr lang="it-IT" smtClean="0"/>
              <a:t>evitarsi anche con le cd «CLAUSOLE DI SALVAGUARDIA».</a:t>
            </a:r>
            <a:endParaRPr lang="it-IT" dirty="0" smtClean="0"/>
          </a:p>
          <a:p>
            <a:pPr>
              <a:buFont typeface="+mj-lt"/>
              <a:buAutoNum type="arabicPeriod"/>
            </a:pPr>
            <a:r>
              <a:rPr lang="it-IT" dirty="0" smtClean="0"/>
              <a:t>Se le fonti sono di livello diverso si deve desumere l’effettiva volontà delle parti. In questo senso anche un contratto territoriale può derogare ad uno nazionale in senso peggiorativo, fatti salvi i diritti quesiti. I contratti aziendali, regolando materie delegate dalla legge o dagli A.I., può derogare anche </a:t>
            </a:r>
            <a:r>
              <a:rPr lang="it-IT" i="1" dirty="0" smtClean="0"/>
              <a:t>in </a:t>
            </a:r>
            <a:r>
              <a:rPr lang="it-IT" i="1" dirty="0" err="1" smtClean="0"/>
              <a:t>pejus</a:t>
            </a:r>
            <a:r>
              <a:rPr lang="it-IT" dirty="0" smtClean="0"/>
              <a:t> rispetto al CCNL.</a:t>
            </a:r>
            <a:endParaRPr lang="it-IT" dirty="0"/>
          </a:p>
        </p:txBody>
      </p:sp>
    </p:spTree>
    <p:extLst>
      <p:ext uri="{BB962C8B-B14F-4D97-AF65-F5344CB8AC3E}">
        <p14:creationId xmlns:p14="http://schemas.microsoft.com/office/powerpoint/2010/main" val="7976196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CRITERI PER DIRIMERE I CONFLITTI</a:t>
            </a:r>
            <a:endParaRPr lang="it-IT" dirty="0"/>
          </a:p>
        </p:txBody>
      </p:sp>
      <p:sp>
        <p:nvSpPr>
          <p:cNvPr id="3" name="Segnaposto contenuto 2"/>
          <p:cNvSpPr>
            <a:spLocks noGrp="1"/>
          </p:cNvSpPr>
          <p:nvPr>
            <p:ph idx="1"/>
          </p:nvPr>
        </p:nvSpPr>
        <p:spPr/>
        <p:txBody>
          <a:bodyPr/>
          <a:lstStyle/>
          <a:p>
            <a:pPr marL="0" indent="0" algn="just"/>
            <a:r>
              <a:rPr lang="it-IT" dirty="0" smtClean="0"/>
              <a:t>TRA VARI LIVELLI DI CONTRATTAZIONE COLLETTIVA SONO PREVISTI TRE CRITERI PER DIRIMERE I CONFLITTI:</a:t>
            </a:r>
          </a:p>
          <a:p>
            <a:pPr marL="285750" indent="-285750" algn="just">
              <a:buFont typeface="Arial" panose="020B0604020202020204" pitchFamily="34" charset="0"/>
              <a:buChar char="•"/>
            </a:pPr>
            <a:r>
              <a:rPr lang="it-IT" dirty="0" smtClean="0"/>
              <a:t>PROSSIMITA’ TERRITORIALE: I contratti collettivi «locali» possono derogare anche in senso peggiorativo a quanto previsto da un CCNL</a:t>
            </a:r>
          </a:p>
          <a:p>
            <a:pPr marL="285750" indent="-285750" algn="just">
              <a:buFont typeface="Arial" panose="020B0604020202020204" pitchFamily="34" charset="0"/>
              <a:buChar char="•"/>
            </a:pPr>
            <a:r>
              <a:rPr lang="it-IT" dirty="0" smtClean="0"/>
              <a:t>SPECIALITA’: la fonte collettiva più prossima agli interessi disciplinati prevale sulle altre fonti, nei limiti di inderogabilità stabiliti dalla legge.</a:t>
            </a:r>
          </a:p>
          <a:p>
            <a:pPr marL="285750" indent="-285750" algn="just">
              <a:buFont typeface="Arial" panose="020B0604020202020204" pitchFamily="34" charset="0"/>
              <a:buChar char="•"/>
            </a:pPr>
            <a:r>
              <a:rPr lang="it-IT" dirty="0" smtClean="0"/>
              <a:t>Effettiva volontà delle parti: tra fonti collettive di diverso ambito territoriale (es: nazionale e provinciale) prevale la effettiva volontà delle parti sociali e non in base al principio gerarchico. (</a:t>
            </a:r>
            <a:r>
              <a:rPr lang="it-IT" dirty="0" err="1" smtClean="0"/>
              <a:t>cass</a:t>
            </a:r>
            <a:r>
              <a:rPr lang="it-IT" dirty="0" smtClean="0"/>
              <a:t>. N. 19396 del 15/09/2014)</a:t>
            </a:r>
            <a:endParaRPr lang="it-IT" dirty="0"/>
          </a:p>
        </p:txBody>
      </p:sp>
    </p:spTree>
    <p:extLst>
      <p:ext uri="{BB962C8B-B14F-4D97-AF65-F5344CB8AC3E}">
        <p14:creationId xmlns:p14="http://schemas.microsoft.com/office/powerpoint/2010/main" val="3192079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Regole di competenza</a:t>
            </a:r>
            <a:endParaRPr lang="it-IT" dirty="0"/>
          </a:p>
        </p:txBody>
      </p:sp>
      <p:sp>
        <p:nvSpPr>
          <p:cNvPr id="3" name="Segnaposto contenuto 2"/>
          <p:cNvSpPr>
            <a:spLocks noGrp="1"/>
          </p:cNvSpPr>
          <p:nvPr>
            <p:ph idx="1"/>
          </p:nvPr>
        </p:nvSpPr>
        <p:spPr/>
        <p:txBody>
          <a:bodyPr>
            <a:normAutofit/>
          </a:bodyPr>
          <a:lstStyle/>
          <a:p>
            <a:pPr marL="0" indent="0"/>
            <a:r>
              <a:rPr lang="it-IT" sz="2400" dirty="0" smtClean="0"/>
              <a:t>Il </a:t>
            </a:r>
            <a:r>
              <a:rPr lang="it-IT" sz="2400" dirty="0" err="1" smtClean="0"/>
              <a:t>ccnl</a:t>
            </a:r>
            <a:r>
              <a:rPr lang="it-IT" sz="2400" dirty="0" smtClean="0"/>
              <a:t> può stabilire delle «REGOLE DI COMPETENZA», che rientra nella parte obbligatoria del contratto collettivo che non possono essere derogate da contrattazioni di livello inferiore.</a:t>
            </a:r>
          </a:p>
          <a:p>
            <a:pPr marL="0" indent="0"/>
            <a:r>
              <a:rPr lang="it-IT" sz="2400" dirty="0" smtClean="0"/>
              <a:t>L’eventuale violazione determina inadempimento contrattuale della parte che non ha rispettato quanto previsto e regolamentato.</a:t>
            </a:r>
            <a:endParaRPr lang="it-IT" sz="2400" dirty="0"/>
          </a:p>
        </p:txBody>
      </p:sp>
    </p:spTree>
    <p:extLst>
      <p:ext uri="{BB962C8B-B14F-4D97-AF65-F5344CB8AC3E}">
        <p14:creationId xmlns:p14="http://schemas.microsoft.com/office/powerpoint/2010/main" val="749072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60" y="365760"/>
            <a:ext cx="7520940" cy="758984"/>
          </a:xfrm>
        </p:spPr>
        <p:txBody>
          <a:bodyPr/>
          <a:lstStyle/>
          <a:p>
            <a:r>
              <a:rPr lang="it-IT" dirty="0" smtClean="0"/>
              <a:t>LE FONTI DELL’ORDINAMENTO GIURIDICO ITALIANO</a:t>
            </a:r>
            <a:endParaRPr lang="it-IT" dirty="0"/>
          </a:p>
        </p:txBody>
      </p:sp>
      <p:sp>
        <p:nvSpPr>
          <p:cNvPr id="3" name="Segnaposto contenuto 2"/>
          <p:cNvSpPr>
            <a:spLocks noGrp="1"/>
          </p:cNvSpPr>
          <p:nvPr>
            <p:ph idx="1"/>
          </p:nvPr>
        </p:nvSpPr>
        <p:spPr/>
        <p:txBody>
          <a:bodyPr/>
          <a:lstStyle/>
          <a:p>
            <a:r>
              <a:rPr lang="it-IT" sz="1800" dirty="0" smtClean="0"/>
              <a:t>REGOLAMENTI E DIRETTIVE UE</a:t>
            </a:r>
          </a:p>
          <a:p>
            <a:r>
              <a:rPr lang="it-IT" sz="1800" dirty="0" smtClean="0"/>
              <a:t>COSTITUZIONE</a:t>
            </a:r>
          </a:p>
          <a:p>
            <a:r>
              <a:rPr lang="it-IT" sz="1800" dirty="0" smtClean="0"/>
              <a:t>ART. 1 PRELEGGI:</a:t>
            </a:r>
          </a:p>
          <a:p>
            <a:r>
              <a:rPr lang="it-IT" sz="1800" dirty="0" smtClean="0"/>
              <a:t>LEGGI</a:t>
            </a:r>
          </a:p>
          <a:p>
            <a:pPr lvl="1"/>
            <a:r>
              <a:rPr lang="it-IT" sz="1800" dirty="0" smtClean="0"/>
              <a:t>Legge </a:t>
            </a:r>
          </a:p>
          <a:p>
            <a:pPr lvl="1"/>
            <a:r>
              <a:rPr lang="it-IT" sz="1800" dirty="0" smtClean="0"/>
              <a:t>Atti aventi forza di legge:</a:t>
            </a:r>
          </a:p>
          <a:p>
            <a:pPr lvl="2"/>
            <a:r>
              <a:rPr lang="it-IT" sz="1800" dirty="0" smtClean="0"/>
              <a:t>Decreti legislativi</a:t>
            </a:r>
          </a:p>
          <a:p>
            <a:pPr lvl="2"/>
            <a:r>
              <a:rPr lang="it-IT" sz="1800" dirty="0" smtClean="0"/>
              <a:t>Decreti legge</a:t>
            </a:r>
          </a:p>
          <a:p>
            <a:r>
              <a:rPr lang="it-IT" sz="1800" dirty="0" smtClean="0"/>
              <a:t>REGOLAMENTI</a:t>
            </a:r>
          </a:p>
          <a:p>
            <a:r>
              <a:rPr lang="it-IT" sz="1800" dirty="0" smtClean="0"/>
              <a:t>USI E CONSUETUDINI</a:t>
            </a:r>
          </a:p>
          <a:p>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Fonti internazionali e sovranazionali</a:t>
            </a:r>
            <a:endParaRPr lang="it-IT" dirty="0"/>
          </a:p>
        </p:txBody>
      </p:sp>
      <p:sp>
        <p:nvSpPr>
          <p:cNvPr id="3" name="Segnaposto contenuto 2"/>
          <p:cNvSpPr>
            <a:spLocks noGrp="1"/>
          </p:cNvSpPr>
          <p:nvPr>
            <p:ph idx="1"/>
          </p:nvPr>
        </p:nvSpPr>
        <p:spPr/>
        <p:txBody>
          <a:bodyPr>
            <a:normAutofit/>
          </a:bodyPr>
          <a:lstStyle/>
          <a:p>
            <a:pPr marL="457200" indent="-457200">
              <a:buFont typeface="Arial" panose="020B0604020202020204" pitchFamily="34" charset="0"/>
              <a:buChar char="•"/>
            </a:pPr>
            <a:r>
              <a:rPr lang="it-IT" sz="3200" dirty="0" smtClean="0"/>
              <a:t>DIRITTO INTERNAZIONALE</a:t>
            </a:r>
          </a:p>
          <a:p>
            <a:pPr marL="0" indent="0"/>
            <a:endParaRPr lang="it-IT" sz="3200" dirty="0" smtClean="0"/>
          </a:p>
          <a:p>
            <a:pPr marL="0" indent="0"/>
            <a:endParaRPr lang="it-IT" sz="3200" dirty="0" smtClean="0"/>
          </a:p>
          <a:p>
            <a:pPr marL="457200" indent="-457200">
              <a:buFont typeface="Arial" panose="020B0604020202020204" pitchFamily="34" charset="0"/>
              <a:buChar char="•"/>
            </a:pPr>
            <a:r>
              <a:rPr lang="it-IT" sz="3200" dirty="0" smtClean="0"/>
              <a:t>DIRITTO DELL’UNIONE EUROPEA</a:t>
            </a:r>
            <a:endParaRPr lang="it-IT" sz="3200" dirty="0"/>
          </a:p>
        </p:txBody>
      </p:sp>
    </p:spTree>
    <p:extLst>
      <p:ext uri="{BB962C8B-B14F-4D97-AF65-F5344CB8AC3E}">
        <p14:creationId xmlns:p14="http://schemas.microsoft.com/office/powerpoint/2010/main" val="3392214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egnaposto contenuto 9"/>
          <p:cNvSpPr>
            <a:spLocks noGrp="1"/>
          </p:cNvSpPr>
          <p:nvPr>
            <p:ph sz="half" idx="1"/>
          </p:nvPr>
        </p:nvSpPr>
        <p:spPr/>
        <p:txBody>
          <a:bodyPr>
            <a:normAutofit fontScale="92500" lnSpcReduction="20000"/>
          </a:bodyPr>
          <a:lstStyle/>
          <a:p>
            <a:pPr algn="ctr">
              <a:lnSpc>
                <a:spcPct val="90000"/>
              </a:lnSpc>
            </a:pPr>
            <a:r>
              <a:rPr lang="it-IT" altLang="it-IT" dirty="0">
                <a:latin typeface="+mj-lt"/>
              </a:rPr>
              <a:t>Le fonti internazionali …</a:t>
            </a:r>
          </a:p>
          <a:p>
            <a:pPr algn="ctr">
              <a:lnSpc>
                <a:spcPct val="90000"/>
              </a:lnSpc>
            </a:pPr>
            <a:endParaRPr lang="it-IT" altLang="it-IT" dirty="0">
              <a:latin typeface="+mj-lt"/>
            </a:endParaRPr>
          </a:p>
          <a:p>
            <a:pPr algn="ctr">
              <a:lnSpc>
                <a:spcPct val="90000"/>
              </a:lnSpc>
            </a:pPr>
            <a:endParaRPr lang="it-IT" altLang="it-IT" dirty="0" smtClean="0">
              <a:latin typeface="+mj-lt"/>
            </a:endParaRPr>
          </a:p>
          <a:p>
            <a:pPr algn="ctr">
              <a:lnSpc>
                <a:spcPct val="90000"/>
              </a:lnSpc>
            </a:pPr>
            <a:endParaRPr lang="it-IT" altLang="it-IT" dirty="0">
              <a:latin typeface="+mj-lt"/>
            </a:endParaRPr>
          </a:p>
          <a:p>
            <a:pPr algn="ctr">
              <a:lnSpc>
                <a:spcPct val="90000"/>
              </a:lnSpc>
            </a:pPr>
            <a:endParaRPr lang="it-IT" altLang="it-IT" dirty="0" smtClean="0">
              <a:latin typeface="+mj-lt"/>
            </a:endParaRPr>
          </a:p>
          <a:p>
            <a:pPr algn="ctr">
              <a:lnSpc>
                <a:spcPct val="90000"/>
              </a:lnSpc>
            </a:pPr>
            <a:r>
              <a:rPr lang="it-IT" altLang="it-IT" dirty="0" smtClean="0">
                <a:latin typeface="+mj-lt"/>
              </a:rPr>
              <a:t>e</a:t>
            </a:r>
            <a:r>
              <a:rPr lang="it-IT" altLang="it-IT" dirty="0">
                <a:latin typeface="+mj-lt"/>
              </a:rPr>
              <a:t>…</a:t>
            </a:r>
          </a:p>
          <a:p>
            <a:pPr algn="ctr">
              <a:lnSpc>
                <a:spcPct val="90000"/>
              </a:lnSpc>
            </a:pPr>
            <a:r>
              <a:rPr lang="it-IT" altLang="it-IT" dirty="0">
                <a:latin typeface="+mj-lt"/>
              </a:rPr>
              <a:t>…sovranazionali </a:t>
            </a:r>
          </a:p>
          <a:p>
            <a:endParaRPr lang="it-IT" dirty="0"/>
          </a:p>
        </p:txBody>
      </p:sp>
      <p:sp>
        <p:nvSpPr>
          <p:cNvPr id="11" name="Segnaposto contenuto 10"/>
          <p:cNvSpPr>
            <a:spLocks noGrp="1"/>
          </p:cNvSpPr>
          <p:nvPr>
            <p:ph sz="half" idx="2"/>
          </p:nvPr>
        </p:nvSpPr>
        <p:spPr/>
        <p:txBody>
          <a:bodyPr>
            <a:normAutofit fontScale="92500" lnSpcReduction="20000"/>
          </a:bodyPr>
          <a:lstStyle/>
          <a:p>
            <a:pPr algn="ctr"/>
            <a:r>
              <a:rPr lang="it-IT" altLang="it-IT" dirty="0"/>
              <a:t>convenzioni </a:t>
            </a:r>
          </a:p>
          <a:p>
            <a:pPr algn="ctr"/>
            <a:r>
              <a:rPr lang="it-IT" altLang="it-IT" sz="2400" dirty="0"/>
              <a:t>(soggette a ratifica con legge statale)</a:t>
            </a:r>
            <a:r>
              <a:rPr lang="it-IT" altLang="it-IT" dirty="0"/>
              <a:t> </a:t>
            </a:r>
          </a:p>
          <a:p>
            <a:pPr algn="ctr"/>
            <a:r>
              <a:rPr lang="it-IT" altLang="it-IT" dirty="0"/>
              <a:t>e raccomandazioni dell’OIL</a:t>
            </a:r>
          </a:p>
          <a:p>
            <a:pPr algn="ctr"/>
            <a:endParaRPr lang="it-IT" altLang="it-IT" dirty="0"/>
          </a:p>
          <a:p>
            <a:pPr algn="ctr"/>
            <a:r>
              <a:rPr lang="it-IT" altLang="it-IT" dirty="0"/>
              <a:t>il diritto comunitario primario e derivato</a:t>
            </a:r>
          </a:p>
          <a:p>
            <a:endParaRPr lang="it-IT" dirty="0"/>
          </a:p>
        </p:txBody>
      </p:sp>
      <p:sp>
        <p:nvSpPr>
          <p:cNvPr id="9" name="Titolo 8"/>
          <p:cNvSpPr>
            <a:spLocks noGrp="1"/>
          </p:cNvSpPr>
          <p:nvPr>
            <p:ph type="title"/>
          </p:nvPr>
        </p:nvSpPr>
        <p:spPr/>
        <p:txBody>
          <a:bodyPr/>
          <a:lstStyle/>
          <a:p>
            <a:r>
              <a:rPr lang="it-IT" dirty="0" smtClean="0"/>
              <a:t>FONTI INTERNAZIONALI E SOVRANAZIONALI</a:t>
            </a:r>
            <a:endParaRPr lang="it-IT" dirty="0"/>
          </a:p>
        </p:txBody>
      </p:sp>
      <p:sp>
        <p:nvSpPr>
          <p:cNvPr id="12" name="AutoShape 8"/>
          <p:cNvSpPr>
            <a:spLocks noChangeArrowheads="1"/>
          </p:cNvSpPr>
          <p:nvPr/>
        </p:nvSpPr>
        <p:spPr bwMode="auto">
          <a:xfrm>
            <a:off x="3707904" y="1556792"/>
            <a:ext cx="1008062" cy="358775"/>
          </a:xfrm>
          <a:prstGeom prst="notchedRightArrow">
            <a:avLst>
              <a:gd name="adj1" fmla="val 50000"/>
              <a:gd name="adj2" fmla="val 70243"/>
            </a:avLst>
          </a:prstGeom>
          <a:solidFill>
            <a:srgbClr val="003300"/>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 name="AutoShape 8"/>
          <p:cNvSpPr>
            <a:spLocks noChangeArrowheads="1"/>
          </p:cNvSpPr>
          <p:nvPr/>
        </p:nvSpPr>
        <p:spPr bwMode="auto">
          <a:xfrm>
            <a:off x="3779912" y="4005064"/>
            <a:ext cx="1008062" cy="358775"/>
          </a:xfrm>
          <a:prstGeom prst="notchedRightArrow">
            <a:avLst>
              <a:gd name="adj1" fmla="val 50000"/>
              <a:gd name="adj2" fmla="val 70243"/>
            </a:avLst>
          </a:prstGeom>
          <a:solidFill>
            <a:srgbClr val="003300"/>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Tree>
    <p:extLst>
      <p:ext uri="{BB962C8B-B14F-4D97-AF65-F5344CB8AC3E}">
        <p14:creationId xmlns:p14="http://schemas.microsoft.com/office/powerpoint/2010/main" val="749806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r>
              <a:rPr lang="it-IT"/>
              <a:t>FONTI INTERNAZIONALI E SOVRANAZIONALI</a:t>
            </a:r>
          </a:p>
        </p:txBody>
      </p:sp>
      <p:sp>
        <p:nvSpPr>
          <p:cNvPr id="6" name="Segnaposto contenuto 5"/>
          <p:cNvSpPr>
            <a:spLocks noGrp="1"/>
          </p:cNvSpPr>
          <p:nvPr>
            <p:ph idx="1"/>
          </p:nvPr>
        </p:nvSpPr>
        <p:spPr>
          <a:xfrm>
            <a:off x="539552" y="1263348"/>
            <a:ext cx="7804348" cy="3677820"/>
          </a:xfrm>
        </p:spPr>
        <p:txBody>
          <a:bodyPr/>
          <a:lstStyle/>
          <a:p>
            <a:pPr algn="just"/>
            <a:r>
              <a:rPr lang="it-IT" altLang="it-IT" sz="2400" dirty="0" smtClean="0">
                <a:latin typeface="+mj-lt"/>
              </a:rPr>
              <a:t>La disciplina </a:t>
            </a:r>
            <a:r>
              <a:rPr lang="it-IT" altLang="it-IT" sz="2400" dirty="0">
                <a:latin typeface="+mj-lt"/>
              </a:rPr>
              <a:t>dei </a:t>
            </a:r>
            <a:r>
              <a:rPr lang="it-IT" altLang="it-IT" sz="2400" dirty="0" smtClean="0">
                <a:latin typeface="+mj-lt"/>
              </a:rPr>
              <a:t>Trattati </a:t>
            </a:r>
            <a:r>
              <a:rPr lang="it-IT" altLang="it-IT" sz="2400" dirty="0">
                <a:latin typeface="+mj-lt"/>
              </a:rPr>
              <a:t>e </a:t>
            </a:r>
            <a:r>
              <a:rPr lang="it-IT" altLang="it-IT" sz="2400" dirty="0" smtClean="0">
                <a:latin typeface="+mj-lt"/>
              </a:rPr>
              <a:t>dei regolamenti</a:t>
            </a:r>
            <a:r>
              <a:rPr lang="it-IT" altLang="it-IT" sz="2400" dirty="0">
                <a:latin typeface="+mj-lt"/>
              </a:rPr>
              <a:t>:</a:t>
            </a:r>
          </a:p>
          <a:p>
            <a:pPr algn="just"/>
            <a:r>
              <a:rPr lang="it-IT" altLang="it-IT" sz="2400" dirty="0" smtClean="0">
                <a:latin typeface="+mj-lt"/>
              </a:rPr>
              <a:t>prevale </a:t>
            </a:r>
            <a:r>
              <a:rPr lang="it-IT" altLang="it-IT" sz="2400" dirty="0">
                <a:latin typeface="+mj-lt"/>
              </a:rPr>
              <a:t>sulle norme </a:t>
            </a:r>
            <a:r>
              <a:rPr lang="it-IT" altLang="it-IT" sz="2400" dirty="0" smtClean="0">
                <a:latin typeface="+mj-lt"/>
              </a:rPr>
              <a:t>nazionali </a:t>
            </a:r>
            <a:r>
              <a:rPr lang="it-IT" altLang="it-IT" sz="2400" dirty="0">
                <a:latin typeface="+mj-lt"/>
              </a:rPr>
              <a:t>contrastanti</a:t>
            </a:r>
            <a:r>
              <a:rPr lang="it-IT" altLang="it-IT" sz="2400" dirty="0" smtClean="0">
                <a:latin typeface="+mj-lt"/>
              </a:rPr>
              <a:t>, anche</a:t>
            </a:r>
          </a:p>
          <a:p>
            <a:pPr algn="just"/>
            <a:r>
              <a:rPr lang="it-IT" altLang="it-IT" sz="2400" i="1" dirty="0" smtClean="0">
                <a:latin typeface="+mj-lt"/>
              </a:rPr>
              <a:t>posteriori</a:t>
            </a:r>
            <a:endParaRPr lang="it-IT" altLang="it-IT" sz="2400" i="1" dirty="0">
              <a:latin typeface="+mj-lt"/>
            </a:endParaRPr>
          </a:p>
          <a:p>
            <a:endParaRPr lang="it-IT" dirty="0"/>
          </a:p>
        </p:txBody>
      </p:sp>
      <p:sp>
        <p:nvSpPr>
          <p:cNvPr id="7" name="Rettangolo 6"/>
          <p:cNvSpPr/>
          <p:nvPr/>
        </p:nvSpPr>
        <p:spPr>
          <a:xfrm>
            <a:off x="683568" y="2708920"/>
            <a:ext cx="3960440" cy="201622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altLang="it-IT" dirty="0">
                <a:solidFill>
                  <a:schemeClr val="tx1"/>
                </a:solidFill>
              </a:rPr>
              <a:t>Il nuovo art. 117, comma 1 </a:t>
            </a:r>
            <a:r>
              <a:rPr lang="it-IT" altLang="it-IT" dirty="0" err="1">
                <a:solidFill>
                  <a:schemeClr val="tx1"/>
                </a:solidFill>
              </a:rPr>
              <a:t>Cost</a:t>
            </a:r>
            <a:r>
              <a:rPr lang="it-IT" altLang="it-IT" dirty="0">
                <a:solidFill>
                  <a:schemeClr val="tx1"/>
                </a:solidFill>
              </a:rPr>
              <a:t>.:</a:t>
            </a:r>
          </a:p>
          <a:p>
            <a:pPr algn="ctr"/>
            <a:r>
              <a:rPr lang="it-IT" altLang="it-IT" dirty="0">
                <a:solidFill>
                  <a:schemeClr val="tx1"/>
                </a:solidFill>
              </a:rPr>
              <a:t>L’esercizio della potestà</a:t>
            </a:r>
          </a:p>
          <a:p>
            <a:pPr algn="ctr"/>
            <a:r>
              <a:rPr lang="it-IT" altLang="it-IT" dirty="0">
                <a:solidFill>
                  <a:schemeClr val="tx1"/>
                </a:solidFill>
              </a:rPr>
              <a:t>legislativa dello Stato e delle </a:t>
            </a:r>
          </a:p>
          <a:p>
            <a:pPr algn="ctr"/>
            <a:r>
              <a:rPr lang="it-IT" altLang="it-IT" dirty="0">
                <a:solidFill>
                  <a:schemeClr val="tx1"/>
                </a:solidFill>
              </a:rPr>
              <a:t>Regioni deve avvenire “nel rispetto </a:t>
            </a:r>
          </a:p>
          <a:p>
            <a:pPr algn="ctr"/>
            <a:r>
              <a:rPr lang="it-IT" altLang="it-IT" dirty="0">
                <a:solidFill>
                  <a:schemeClr val="tx1"/>
                </a:solidFill>
              </a:rPr>
              <a:t>(…) dei vincoli derivanti </a:t>
            </a:r>
          </a:p>
          <a:p>
            <a:pPr algn="ctr"/>
            <a:r>
              <a:rPr lang="it-IT" altLang="it-IT" dirty="0">
                <a:solidFill>
                  <a:schemeClr val="tx1"/>
                </a:solidFill>
              </a:rPr>
              <a:t>dall’ordinamento comunitario”</a:t>
            </a:r>
          </a:p>
        </p:txBody>
      </p:sp>
      <p:sp>
        <p:nvSpPr>
          <p:cNvPr id="8" name="Rettangolo 7"/>
          <p:cNvSpPr/>
          <p:nvPr/>
        </p:nvSpPr>
        <p:spPr>
          <a:xfrm>
            <a:off x="5076056" y="2204864"/>
            <a:ext cx="3888432" cy="25202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buFontTx/>
              <a:buChar char="•"/>
            </a:pPr>
            <a:r>
              <a:rPr lang="it-IT" altLang="it-IT" sz="1200" dirty="0">
                <a:solidFill>
                  <a:schemeClr val="tx2"/>
                </a:solidFill>
              </a:rPr>
              <a:t>Gli obblighi di </a:t>
            </a:r>
          </a:p>
          <a:p>
            <a:pPr algn="ctr"/>
            <a:r>
              <a:rPr lang="it-IT" altLang="it-IT" sz="1200" dirty="0">
                <a:solidFill>
                  <a:schemeClr val="tx2"/>
                </a:solidFill>
              </a:rPr>
              <a:t>adeguamento </a:t>
            </a:r>
          </a:p>
          <a:p>
            <a:pPr algn="ctr"/>
            <a:r>
              <a:rPr lang="it-IT" altLang="it-IT" sz="1200" dirty="0">
                <a:solidFill>
                  <a:schemeClr val="tx2"/>
                </a:solidFill>
              </a:rPr>
              <a:t>derivanti dalle direttive </a:t>
            </a:r>
          </a:p>
          <a:p>
            <a:pPr algn="ctr"/>
            <a:r>
              <a:rPr lang="it-IT" altLang="it-IT" sz="1200" dirty="0">
                <a:solidFill>
                  <a:schemeClr val="tx2"/>
                </a:solidFill>
              </a:rPr>
              <a:t>(che di per sé non </a:t>
            </a:r>
          </a:p>
          <a:p>
            <a:pPr algn="ctr"/>
            <a:r>
              <a:rPr lang="it-IT" altLang="it-IT" sz="1200" dirty="0">
                <a:solidFill>
                  <a:schemeClr val="tx2"/>
                </a:solidFill>
              </a:rPr>
              <a:t>costituiscono diritto </a:t>
            </a:r>
          </a:p>
          <a:p>
            <a:pPr algn="ctr"/>
            <a:r>
              <a:rPr lang="it-IT" altLang="it-IT" sz="1200" dirty="0">
                <a:solidFill>
                  <a:schemeClr val="tx2"/>
                </a:solidFill>
              </a:rPr>
              <a:t>comunitario uniforme)</a:t>
            </a:r>
          </a:p>
          <a:p>
            <a:pPr algn="ctr"/>
            <a:r>
              <a:rPr lang="it-IT" altLang="it-IT" sz="1200" dirty="0">
                <a:solidFill>
                  <a:schemeClr val="tx2"/>
                </a:solidFill>
              </a:rPr>
              <a:t> </a:t>
            </a:r>
          </a:p>
          <a:p>
            <a:pPr algn="ctr">
              <a:buFontTx/>
              <a:buChar char="•"/>
            </a:pPr>
            <a:r>
              <a:rPr lang="it-IT" altLang="it-IT" sz="1200" dirty="0">
                <a:solidFill>
                  <a:schemeClr val="tx2"/>
                </a:solidFill>
              </a:rPr>
              <a:t>Le direttive </a:t>
            </a:r>
          </a:p>
          <a:p>
            <a:pPr algn="ctr"/>
            <a:r>
              <a:rPr lang="it-IT" altLang="it-IT" sz="1200" dirty="0">
                <a:solidFill>
                  <a:schemeClr val="tx2"/>
                </a:solidFill>
              </a:rPr>
              <a:t>incondizionate </a:t>
            </a:r>
          </a:p>
          <a:p>
            <a:pPr algn="ctr"/>
            <a:r>
              <a:rPr lang="it-IT" altLang="it-IT" sz="1200" dirty="0">
                <a:solidFill>
                  <a:schemeClr val="tx2"/>
                </a:solidFill>
              </a:rPr>
              <a:t>e sufficientemente </a:t>
            </a:r>
          </a:p>
          <a:p>
            <a:pPr algn="ctr"/>
            <a:r>
              <a:rPr lang="it-IT" altLang="it-IT" sz="1200" dirty="0">
                <a:solidFill>
                  <a:schemeClr val="tx2"/>
                </a:solidFill>
              </a:rPr>
              <a:t>precise – l’efficacia</a:t>
            </a:r>
          </a:p>
          <a:p>
            <a:pPr algn="ctr"/>
            <a:r>
              <a:rPr lang="it-IT" altLang="it-IT" sz="1200" dirty="0">
                <a:solidFill>
                  <a:schemeClr val="tx2"/>
                </a:solidFill>
              </a:rPr>
              <a:t>diretta  “verticale”</a:t>
            </a:r>
          </a:p>
          <a:p>
            <a:pPr algn="ctr"/>
            <a:r>
              <a:rPr lang="it-IT" altLang="it-IT" sz="1200" dirty="0">
                <a:solidFill>
                  <a:schemeClr val="tx2"/>
                </a:solidFill>
              </a:rPr>
              <a:t>(</a:t>
            </a:r>
            <a:r>
              <a:rPr lang="it-IT" altLang="it-IT" sz="1200" dirty="0" err="1">
                <a:solidFill>
                  <a:schemeClr val="tx2"/>
                </a:solidFill>
              </a:rPr>
              <a:t>sent</a:t>
            </a:r>
            <a:r>
              <a:rPr lang="it-IT" altLang="it-IT" sz="1200" dirty="0">
                <a:solidFill>
                  <a:schemeClr val="tx2"/>
                </a:solidFill>
              </a:rPr>
              <a:t>. CGCE Marshall I, </a:t>
            </a:r>
          </a:p>
          <a:p>
            <a:pPr algn="ctr"/>
            <a:r>
              <a:rPr lang="it-IT" altLang="it-IT" sz="1200" dirty="0">
                <a:solidFill>
                  <a:schemeClr val="tx2"/>
                </a:solidFill>
              </a:rPr>
              <a:t>1986)</a:t>
            </a:r>
          </a:p>
        </p:txBody>
      </p:sp>
    </p:spTree>
    <p:extLst>
      <p:ext uri="{BB962C8B-B14F-4D97-AF65-F5344CB8AC3E}">
        <p14:creationId xmlns:p14="http://schemas.microsoft.com/office/powerpoint/2010/main" val="860790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CONTRATTAZIONE COLLETTIVA</a:t>
            </a:r>
            <a:endParaRPr lang="it-IT" dirty="0"/>
          </a:p>
        </p:txBody>
      </p:sp>
      <p:sp>
        <p:nvSpPr>
          <p:cNvPr id="3" name="Segnaposto contenuto 2"/>
          <p:cNvSpPr>
            <a:spLocks noGrp="1"/>
          </p:cNvSpPr>
          <p:nvPr>
            <p:ph idx="1"/>
          </p:nvPr>
        </p:nvSpPr>
        <p:spPr/>
        <p:txBody>
          <a:bodyPr>
            <a:normAutofit/>
          </a:bodyPr>
          <a:lstStyle/>
          <a:p>
            <a:r>
              <a:rPr lang="it-IT" sz="2800" dirty="0" smtClean="0"/>
              <a:t>DEFINIZIONE:</a:t>
            </a:r>
          </a:p>
          <a:p>
            <a:pPr marL="0" indent="0" algn="just"/>
            <a:r>
              <a:rPr lang="it-IT" sz="2800" dirty="0" smtClean="0"/>
              <a:t>PROCESSO DI NEGOZIAZIONE TRA DATORI DI LAVORO E LORO RAPPRESENTATIVE DA UN LATO </a:t>
            </a:r>
            <a:r>
              <a:rPr lang="it-IT" sz="2800" dirty="0" smtClean="0"/>
              <a:t>E </a:t>
            </a:r>
            <a:r>
              <a:rPr lang="it-IT" sz="2800" dirty="0" smtClean="0"/>
              <a:t>LE ORGANIZZAZIONI RAPPRESENTATIVE DEI LAVORATORI DALL’ALTRO.</a:t>
            </a:r>
            <a:endParaRPr lang="it-IT" sz="2800" dirty="0"/>
          </a:p>
        </p:txBody>
      </p:sp>
    </p:spTree>
    <p:extLst>
      <p:ext uri="{BB962C8B-B14F-4D97-AF65-F5344CB8AC3E}">
        <p14:creationId xmlns:p14="http://schemas.microsoft.com/office/powerpoint/2010/main" val="3505784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sz="half" idx="2"/>
          </p:nvPr>
        </p:nvSpPr>
        <p:spPr>
          <a:xfrm>
            <a:off x="4700016" y="1097280"/>
            <a:ext cx="3200400" cy="3348000"/>
          </a:xfrm>
        </p:spPr>
        <p:txBody>
          <a:bodyPr>
            <a:normAutofit/>
          </a:bodyPr>
          <a:lstStyle/>
          <a:p>
            <a:pPr marL="0" indent="0" algn="just"/>
            <a:endParaRPr lang="it-IT" sz="1600" dirty="0" smtClean="0"/>
          </a:p>
          <a:p>
            <a:pPr marL="0" indent="0" algn="just"/>
            <a:endParaRPr lang="it-IT" sz="1600" dirty="0"/>
          </a:p>
          <a:p>
            <a:pPr marL="0" indent="0" algn="ctr"/>
            <a:r>
              <a:rPr lang="it-IT" sz="1600" dirty="0" smtClean="0"/>
              <a:t>SECONDA FUNZIONE</a:t>
            </a:r>
          </a:p>
          <a:p>
            <a:pPr marL="0" indent="0" algn="just"/>
            <a:r>
              <a:rPr lang="it-IT" sz="1600" dirty="0" smtClean="0"/>
              <a:t>REGOLARE I RAPPORTI TRA I PROTAGONISTI DELLA CONTRATTAZIONE COLLETTIVA</a:t>
            </a:r>
            <a:endParaRPr lang="it-IT" sz="1600" dirty="0"/>
          </a:p>
        </p:txBody>
      </p:sp>
      <p:sp>
        <p:nvSpPr>
          <p:cNvPr id="5" name="Segnaposto contenuto 4"/>
          <p:cNvSpPr>
            <a:spLocks noGrp="1"/>
          </p:cNvSpPr>
          <p:nvPr>
            <p:ph sz="half" idx="1"/>
          </p:nvPr>
        </p:nvSpPr>
        <p:spPr/>
        <p:txBody>
          <a:bodyPr>
            <a:normAutofit/>
          </a:bodyPr>
          <a:lstStyle/>
          <a:p>
            <a:pPr marL="0" indent="0" algn="just"/>
            <a:endParaRPr lang="it-IT" sz="1600" dirty="0" smtClean="0"/>
          </a:p>
          <a:p>
            <a:pPr marL="0" indent="0" algn="just"/>
            <a:endParaRPr lang="it-IT" sz="1600" dirty="0"/>
          </a:p>
          <a:p>
            <a:pPr marL="0" indent="0" algn="ctr"/>
            <a:r>
              <a:rPr lang="it-IT" sz="1600" dirty="0" smtClean="0"/>
              <a:t>PRIMA FUNZIONE</a:t>
            </a:r>
          </a:p>
          <a:p>
            <a:pPr marL="0" indent="0" algn="just"/>
            <a:r>
              <a:rPr lang="it-IT" sz="1600" dirty="0" smtClean="0"/>
              <a:t>FISSARE LE CONDIZIONI</a:t>
            </a:r>
            <a:r>
              <a:rPr lang="it-IT" sz="1600" b="0" dirty="0" smtClean="0"/>
              <a:t> </a:t>
            </a:r>
            <a:r>
              <a:rPr lang="it-IT" sz="1600" dirty="0" smtClean="0"/>
              <a:t>ECONOMICO – NORMATIVE DEL RAPPORTO</a:t>
            </a:r>
            <a:endParaRPr lang="it-IT" sz="1600" dirty="0"/>
          </a:p>
        </p:txBody>
      </p:sp>
      <p:sp>
        <p:nvSpPr>
          <p:cNvPr id="4" name="Titolo 3"/>
          <p:cNvSpPr>
            <a:spLocks noGrp="1"/>
          </p:cNvSpPr>
          <p:nvPr>
            <p:ph type="title"/>
          </p:nvPr>
        </p:nvSpPr>
        <p:spPr/>
        <p:txBody>
          <a:bodyPr/>
          <a:lstStyle/>
          <a:p>
            <a:pPr algn="ctr"/>
            <a:r>
              <a:rPr lang="it-IT" sz="2400" b="1" dirty="0" smtClean="0"/>
              <a:t>FUNZIONE DELLA CONTRATTAZIONE COLLETTIVA</a:t>
            </a:r>
            <a:endParaRPr lang="it-IT" sz="2400" b="1" dirty="0"/>
          </a:p>
        </p:txBody>
      </p:sp>
      <p:sp>
        <p:nvSpPr>
          <p:cNvPr id="7" name="Rettangolo arrotondato 6"/>
          <p:cNvSpPr/>
          <p:nvPr/>
        </p:nvSpPr>
        <p:spPr>
          <a:xfrm>
            <a:off x="6156176" y="3212976"/>
            <a:ext cx="2232248" cy="15624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dirty="0" smtClean="0"/>
              <a:t>cd Relazioni Sindacali</a:t>
            </a:r>
            <a:endParaRPr lang="it-IT" dirty="0"/>
          </a:p>
        </p:txBody>
      </p:sp>
    </p:spTree>
    <p:extLst>
      <p:ext uri="{BB962C8B-B14F-4D97-AF65-F5344CB8AC3E}">
        <p14:creationId xmlns:p14="http://schemas.microsoft.com/office/powerpoint/2010/main" val="14851533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Livelli di contrattazione</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4068933800"/>
              </p:ext>
            </p:extLst>
          </p:nvPr>
        </p:nvGraphicFramePr>
        <p:xfrm>
          <a:off x="107504" y="980728"/>
          <a:ext cx="8748463" cy="4328160"/>
        </p:xfrm>
        <a:graphic>
          <a:graphicData uri="http://schemas.openxmlformats.org/drawingml/2006/table">
            <a:tbl>
              <a:tblPr firstRow="1" bandRow="1">
                <a:tableStyleId>{21E4AEA4-8DFA-4A89-87EB-49C32662AFE0}</a:tableStyleId>
              </a:tblPr>
              <a:tblGrid>
                <a:gridCol w="1033908"/>
                <a:gridCol w="2624539"/>
                <a:gridCol w="2330676"/>
                <a:gridCol w="1275181"/>
                <a:gridCol w="1484159"/>
              </a:tblGrid>
              <a:tr h="185420">
                <a:tc rowSpan="2">
                  <a:txBody>
                    <a:bodyPr/>
                    <a:lstStyle/>
                    <a:p>
                      <a:pPr algn="l"/>
                      <a:r>
                        <a:rPr lang="it-IT" sz="1200" dirty="0" smtClean="0"/>
                        <a:t>LIVELLO</a:t>
                      </a:r>
                      <a:endParaRPr lang="it-IT" sz="1200" dirty="0"/>
                    </a:p>
                  </a:txBody>
                  <a:tcPr/>
                </a:tc>
                <a:tc rowSpan="2">
                  <a:txBody>
                    <a:bodyPr/>
                    <a:lstStyle/>
                    <a:p>
                      <a:pPr algn="l"/>
                      <a:r>
                        <a:rPr lang="it-IT" sz="1200" dirty="0" smtClean="0"/>
                        <a:t>CONTRATTO</a:t>
                      </a:r>
                      <a:endParaRPr lang="it-IT" sz="1200" dirty="0"/>
                    </a:p>
                  </a:txBody>
                  <a:tcPr/>
                </a:tc>
                <a:tc rowSpan="2">
                  <a:txBody>
                    <a:bodyPr/>
                    <a:lstStyle/>
                    <a:p>
                      <a:pPr algn="l"/>
                      <a:r>
                        <a:rPr lang="it-IT" sz="1200" dirty="0" smtClean="0"/>
                        <a:t>PARTI</a:t>
                      </a:r>
                      <a:r>
                        <a:rPr lang="it-IT" sz="1200" baseline="0" dirty="0" smtClean="0"/>
                        <a:t> STIPULANTI</a:t>
                      </a:r>
                      <a:endParaRPr lang="it-IT" sz="1200" dirty="0"/>
                    </a:p>
                  </a:txBody>
                  <a:tcPr/>
                </a:tc>
                <a:tc gridSpan="2">
                  <a:txBody>
                    <a:bodyPr/>
                    <a:lstStyle/>
                    <a:p>
                      <a:pPr algn="ctr"/>
                      <a:r>
                        <a:rPr lang="it-IT" sz="1200" dirty="0" smtClean="0"/>
                        <a:t>AMBITO APPLICATIVO</a:t>
                      </a:r>
                      <a:endParaRPr lang="it-IT" sz="1200" dirty="0"/>
                    </a:p>
                  </a:txBody>
                  <a:tcPr/>
                </a:tc>
                <a:tc hMerge="1">
                  <a:txBody>
                    <a:bodyPr/>
                    <a:lstStyle/>
                    <a:p>
                      <a:endParaRPr lang="it-IT" dirty="0"/>
                    </a:p>
                  </a:txBody>
                  <a:tcPr/>
                </a:tc>
              </a:tr>
              <a:tr h="0">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gn="l"/>
                      <a:r>
                        <a:rPr lang="it-IT" sz="1200" dirty="0" smtClean="0"/>
                        <a:t>Soggettivo</a:t>
                      </a:r>
                      <a:endParaRPr lang="it-IT" sz="1200" dirty="0"/>
                    </a:p>
                  </a:txBody>
                  <a:tcPr/>
                </a:tc>
                <a:tc>
                  <a:txBody>
                    <a:bodyPr/>
                    <a:lstStyle/>
                    <a:p>
                      <a:pPr algn="l"/>
                      <a:r>
                        <a:rPr lang="it-IT" sz="1200" dirty="0" smtClean="0"/>
                        <a:t>Territoriale</a:t>
                      </a:r>
                      <a:endParaRPr lang="it-IT" sz="1200" dirty="0"/>
                    </a:p>
                  </a:txBody>
                  <a:tcPr/>
                </a:tc>
              </a:tr>
              <a:tr h="601980">
                <a:tc rowSpan="2">
                  <a:txBody>
                    <a:bodyPr/>
                    <a:lstStyle/>
                    <a:p>
                      <a:pPr algn="l"/>
                      <a:endParaRPr lang="it-IT" dirty="0" smtClean="0"/>
                    </a:p>
                    <a:p>
                      <a:pPr algn="l"/>
                      <a:endParaRPr lang="it-IT" dirty="0" smtClean="0"/>
                    </a:p>
                    <a:p>
                      <a:pPr algn="l"/>
                      <a:r>
                        <a:rPr lang="it-IT" sz="1400" dirty="0" smtClean="0"/>
                        <a:t>Primo</a:t>
                      </a:r>
                    </a:p>
                    <a:p>
                      <a:pPr algn="l"/>
                      <a:endParaRPr lang="it-IT" dirty="0"/>
                    </a:p>
                  </a:txBody>
                  <a:tcPr/>
                </a:tc>
                <a:tc>
                  <a:txBody>
                    <a:bodyPr/>
                    <a:lstStyle/>
                    <a:p>
                      <a:pPr algn="l"/>
                      <a:r>
                        <a:rPr lang="it-IT" sz="1600" dirty="0" smtClean="0"/>
                        <a:t>Accordo Interconfederale</a:t>
                      </a:r>
                      <a:endParaRPr lang="it-IT" sz="1600" dirty="0"/>
                    </a:p>
                  </a:txBody>
                  <a:tcPr/>
                </a:tc>
                <a:tc>
                  <a:txBody>
                    <a:bodyPr/>
                    <a:lstStyle/>
                    <a:p>
                      <a:pPr marL="171450" indent="-171450" algn="l">
                        <a:buFont typeface="Arial" panose="020B0604020202020204" pitchFamily="34" charset="0"/>
                        <a:buChar char="•"/>
                      </a:pPr>
                      <a:r>
                        <a:rPr lang="it-IT" sz="1400" dirty="0" smtClean="0"/>
                        <a:t>Confederazione</a:t>
                      </a:r>
                      <a:r>
                        <a:rPr lang="it-IT" sz="1400" baseline="0" dirty="0" smtClean="0"/>
                        <a:t> dei datori di lavoro e dei lavoratori</a:t>
                      </a:r>
                    </a:p>
                    <a:p>
                      <a:pPr marL="171450" indent="-171450" algn="l">
                        <a:buFont typeface="Arial" panose="020B0604020202020204" pitchFamily="34" charset="0"/>
                        <a:buChar char="•"/>
                      </a:pPr>
                      <a:r>
                        <a:rPr lang="it-IT" sz="1400" baseline="0" dirty="0" smtClean="0"/>
                        <a:t>Lo Stato </a:t>
                      </a:r>
                      <a:r>
                        <a:rPr lang="it-IT" sz="1400" baseline="0" smtClean="0"/>
                        <a:t>(eventuale)</a:t>
                      </a:r>
                      <a:endParaRPr lang="it-IT" sz="1400" dirty="0"/>
                    </a:p>
                  </a:txBody>
                  <a:tcPr/>
                </a:tc>
                <a:tc>
                  <a:txBody>
                    <a:bodyPr/>
                    <a:lstStyle/>
                    <a:p>
                      <a:pPr algn="l"/>
                      <a:r>
                        <a:rPr lang="it-IT" sz="1200" dirty="0" smtClean="0"/>
                        <a:t>SETTORE</a:t>
                      </a:r>
                    </a:p>
                    <a:p>
                      <a:pPr algn="l"/>
                      <a:r>
                        <a:rPr lang="it-IT" sz="1200" dirty="0" smtClean="0"/>
                        <a:t>ECONOMICO</a:t>
                      </a:r>
                      <a:endParaRPr lang="it-IT" sz="1200" dirty="0"/>
                    </a:p>
                  </a:txBody>
                  <a:tcPr/>
                </a:tc>
                <a:tc>
                  <a:txBody>
                    <a:bodyPr/>
                    <a:lstStyle/>
                    <a:p>
                      <a:pPr algn="l"/>
                      <a:r>
                        <a:rPr lang="it-IT" sz="1200" dirty="0" smtClean="0"/>
                        <a:t>NAZIONALE</a:t>
                      </a:r>
                    </a:p>
                    <a:p>
                      <a:pPr algn="l"/>
                      <a:r>
                        <a:rPr lang="it-IT" sz="1200" dirty="0" smtClean="0"/>
                        <a:t>O </a:t>
                      </a:r>
                    </a:p>
                    <a:p>
                      <a:pPr algn="l"/>
                      <a:r>
                        <a:rPr lang="it-IT" sz="1200" dirty="0" smtClean="0"/>
                        <a:t>DECENTRATO</a:t>
                      </a:r>
                      <a:endParaRPr lang="it-IT" sz="1200" dirty="0"/>
                    </a:p>
                  </a:txBody>
                  <a:tcPr/>
                </a:tc>
              </a:tr>
              <a:tr h="563880">
                <a:tc vMerge="1">
                  <a:txBody>
                    <a:bodyPr/>
                    <a:lstStyle/>
                    <a:p>
                      <a:endParaRPr lang="it-IT"/>
                    </a:p>
                  </a:txBody>
                  <a:tcPr/>
                </a:tc>
                <a:tc>
                  <a:txBody>
                    <a:bodyPr/>
                    <a:lstStyle/>
                    <a:p>
                      <a:pPr algn="l"/>
                      <a:r>
                        <a:rPr lang="it-IT" sz="1600" dirty="0" smtClean="0"/>
                        <a:t>CCNL</a:t>
                      </a:r>
                      <a:endParaRPr lang="it-IT" sz="1600" dirty="0"/>
                    </a:p>
                  </a:txBody>
                  <a:tcPr/>
                </a:tc>
                <a:tc>
                  <a:txBody>
                    <a:bodyPr/>
                    <a:lstStyle/>
                    <a:p>
                      <a:pPr marL="285750" indent="-285750" algn="l">
                        <a:buFont typeface="Arial" panose="020B0604020202020204" pitchFamily="34" charset="0"/>
                        <a:buChar char="•"/>
                      </a:pPr>
                      <a:r>
                        <a:rPr lang="it-IT" sz="1400" dirty="0" smtClean="0"/>
                        <a:t>Federazioni</a:t>
                      </a:r>
                    </a:p>
                    <a:p>
                      <a:pPr marL="285750" indent="-285750" algn="l">
                        <a:buFont typeface="Arial" panose="020B0604020202020204" pitchFamily="34" charset="0"/>
                        <a:buChar char="•"/>
                      </a:pPr>
                      <a:r>
                        <a:rPr lang="it-IT" sz="1400" dirty="0" smtClean="0"/>
                        <a:t>Singolo Datore di Lavoro</a:t>
                      </a:r>
                      <a:endParaRPr lang="it-IT" sz="1400" dirty="0"/>
                    </a:p>
                  </a:txBody>
                  <a:tcPr/>
                </a:tc>
                <a:tc>
                  <a:txBody>
                    <a:bodyPr/>
                    <a:lstStyle/>
                    <a:p>
                      <a:pPr algn="l"/>
                      <a:r>
                        <a:rPr lang="it-IT" sz="1200" dirty="0" smtClean="0"/>
                        <a:t>CATEGORIA</a:t>
                      </a:r>
                      <a:endParaRPr lang="it-IT" sz="1200" dirty="0"/>
                    </a:p>
                  </a:txBody>
                  <a:tcPr/>
                </a:tc>
                <a:tc>
                  <a:txBody>
                    <a:bodyPr/>
                    <a:lstStyle/>
                    <a:p>
                      <a:pPr algn="l"/>
                      <a:r>
                        <a:rPr lang="it-IT" sz="1200" dirty="0" smtClean="0"/>
                        <a:t>NAZIONALE</a:t>
                      </a:r>
                      <a:endParaRPr lang="it-IT" sz="1200" dirty="0"/>
                    </a:p>
                  </a:txBody>
                  <a:tcPr/>
                </a:tc>
              </a:tr>
              <a:tr h="579120">
                <a:tc rowSpan="3">
                  <a:txBody>
                    <a:bodyPr/>
                    <a:lstStyle/>
                    <a:p>
                      <a:pPr algn="l"/>
                      <a:endParaRPr lang="it-IT" dirty="0" smtClean="0"/>
                    </a:p>
                    <a:p>
                      <a:pPr algn="l"/>
                      <a:r>
                        <a:rPr lang="it-IT" sz="1400" dirty="0" smtClean="0"/>
                        <a:t>Secondo</a:t>
                      </a:r>
                    </a:p>
                    <a:p>
                      <a:pPr algn="l"/>
                      <a:endParaRPr lang="it-IT" dirty="0" smtClean="0"/>
                    </a:p>
                    <a:p>
                      <a:pPr algn="l"/>
                      <a:endParaRPr lang="it-IT" dirty="0" smtClean="0"/>
                    </a:p>
                    <a:p>
                      <a:pPr algn="l"/>
                      <a:endParaRPr lang="it-IT" dirty="0"/>
                    </a:p>
                  </a:txBody>
                  <a:tcPr/>
                </a:tc>
                <a:tc>
                  <a:txBody>
                    <a:bodyPr/>
                    <a:lstStyle/>
                    <a:p>
                      <a:pPr algn="l"/>
                      <a:r>
                        <a:rPr lang="it-IT" sz="1600" dirty="0" smtClean="0"/>
                        <a:t>Contratto territoriale</a:t>
                      </a:r>
                      <a:endParaRPr lang="it-IT" sz="1600" dirty="0"/>
                    </a:p>
                  </a:txBody>
                  <a:tcPr/>
                </a:tc>
                <a:tc>
                  <a:txBody>
                    <a:bodyPr/>
                    <a:lstStyle/>
                    <a:p>
                      <a:pPr algn="l"/>
                      <a:r>
                        <a:rPr lang="it-IT" sz="1200" dirty="0" smtClean="0"/>
                        <a:t>OOSS regionali, provinciali,</a:t>
                      </a:r>
                      <a:r>
                        <a:rPr lang="it-IT" sz="1200" baseline="0" dirty="0" smtClean="0"/>
                        <a:t> dei lavoratori e dei datori di lavoro</a:t>
                      </a:r>
                      <a:endParaRPr lang="it-IT" sz="1200" dirty="0"/>
                    </a:p>
                  </a:txBody>
                  <a:tcPr/>
                </a:tc>
                <a:tc>
                  <a:txBody>
                    <a:bodyPr/>
                    <a:lstStyle/>
                    <a:p>
                      <a:pPr algn="l"/>
                      <a:r>
                        <a:rPr lang="it-IT" sz="1200" dirty="0" smtClean="0"/>
                        <a:t>DIPENDENTI</a:t>
                      </a:r>
                    </a:p>
                    <a:p>
                      <a:pPr algn="l"/>
                      <a:r>
                        <a:rPr lang="it-IT" sz="1200" dirty="0" smtClean="0"/>
                        <a:t>DI</a:t>
                      </a:r>
                    </a:p>
                    <a:p>
                      <a:pPr algn="l"/>
                      <a:r>
                        <a:rPr lang="it-IT" sz="1200" dirty="0" smtClean="0"/>
                        <a:t>CATEGORIA</a:t>
                      </a:r>
                      <a:endParaRPr lang="it-IT" sz="1200" dirty="0"/>
                    </a:p>
                  </a:txBody>
                  <a:tcPr/>
                </a:tc>
                <a:tc>
                  <a:txBody>
                    <a:bodyPr/>
                    <a:lstStyle/>
                    <a:p>
                      <a:pPr algn="l"/>
                      <a:r>
                        <a:rPr lang="it-IT" sz="1200" dirty="0" smtClean="0"/>
                        <a:t>REGIONE, PROVINCIA</a:t>
                      </a:r>
                      <a:endParaRPr lang="it-IT" sz="1200" dirty="0"/>
                    </a:p>
                  </a:txBody>
                  <a:tcPr/>
                </a:tc>
              </a:tr>
              <a:tr h="427835">
                <a:tc vMerge="1">
                  <a:txBody>
                    <a:bodyPr/>
                    <a:lstStyle/>
                    <a:p>
                      <a:endParaRPr lang="it-IT"/>
                    </a:p>
                  </a:txBody>
                  <a:tcPr/>
                </a:tc>
                <a:tc>
                  <a:txBody>
                    <a:bodyPr/>
                    <a:lstStyle/>
                    <a:p>
                      <a:pPr algn="l"/>
                      <a:r>
                        <a:rPr lang="it-IT" sz="1600" dirty="0" smtClean="0"/>
                        <a:t>Contratto Aziendale</a:t>
                      </a:r>
                      <a:endParaRPr lang="it-IT" sz="1600" dirty="0"/>
                    </a:p>
                  </a:txBody>
                  <a:tcPr/>
                </a:tc>
                <a:tc>
                  <a:txBody>
                    <a:bodyPr/>
                    <a:lstStyle/>
                    <a:p>
                      <a:pPr algn="l"/>
                      <a:r>
                        <a:rPr lang="it-IT" sz="1200" dirty="0" smtClean="0"/>
                        <a:t>Datore di lavoro e rappresentanze sindacali</a:t>
                      </a:r>
                      <a:endParaRPr lang="it-IT" sz="1200" dirty="0"/>
                    </a:p>
                  </a:txBody>
                  <a:tcPr/>
                </a:tc>
                <a:tc>
                  <a:txBody>
                    <a:bodyPr/>
                    <a:lstStyle/>
                    <a:p>
                      <a:pPr algn="l"/>
                      <a:r>
                        <a:rPr lang="it-IT" sz="1200" dirty="0" smtClean="0"/>
                        <a:t>DIPENDENTI</a:t>
                      </a:r>
                    </a:p>
                    <a:p>
                      <a:pPr algn="l"/>
                      <a:r>
                        <a:rPr lang="it-IT" sz="1200" dirty="0" smtClean="0"/>
                        <a:t>AZIENDA</a:t>
                      </a:r>
                      <a:endParaRPr lang="it-IT" sz="1200" dirty="0"/>
                    </a:p>
                  </a:txBody>
                  <a:tcPr/>
                </a:tc>
                <a:tc>
                  <a:txBody>
                    <a:bodyPr/>
                    <a:lstStyle/>
                    <a:p>
                      <a:pPr algn="l"/>
                      <a:r>
                        <a:rPr lang="it-IT" sz="1200" dirty="0" smtClean="0"/>
                        <a:t>SINGOLA</a:t>
                      </a:r>
                    </a:p>
                    <a:p>
                      <a:pPr algn="l"/>
                      <a:r>
                        <a:rPr lang="it-IT" sz="1200" dirty="0" smtClean="0"/>
                        <a:t>AZIENDA</a:t>
                      </a:r>
                      <a:endParaRPr lang="it-IT" sz="1200" dirty="0"/>
                    </a:p>
                  </a:txBody>
                  <a:tcPr/>
                </a:tc>
              </a:tr>
              <a:tr h="579120">
                <a:tc vMerge="1">
                  <a:txBody>
                    <a:bodyPr/>
                    <a:lstStyle/>
                    <a:p>
                      <a:endParaRPr lang="it-IT"/>
                    </a:p>
                  </a:txBody>
                  <a:tcPr/>
                </a:tc>
                <a:tc>
                  <a:txBody>
                    <a:bodyPr/>
                    <a:lstStyle/>
                    <a:p>
                      <a:pPr algn="l"/>
                      <a:r>
                        <a:rPr lang="it-IT" sz="1600" dirty="0" smtClean="0"/>
                        <a:t>Contratto di Prossimità</a:t>
                      </a:r>
                      <a:endParaRPr lang="it-IT"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Datore di lavoro e rappresentanze sindacali</a:t>
                      </a:r>
                    </a:p>
                    <a:p>
                      <a:pPr algn="l"/>
                      <a:endParaRPr lang="it-IT" sz="1200" dirty="0"/>
                    </a:p>
                  </a:txBody>
                  <a:tcPr/>
                </a:tc>
                <a:tc>
                  <a:txBody>
                    <a:bodyPr/>
                    <a:lstStyle/>
                    <a:p>
                      <a:pPr algn="l"/>
                      <a:r>
                        <a:rPr lang="it-IT" sz="1200" dirty="0" smtClean="0"/>
                        <a:t>DIPENDENTI AZIENDA  O</a:t>
                      </a:r>
                    </a:p>
                    <a:p>
                      <a:pPr algn="l"/>
                      <a:r>
                        <a:rPr lang="it-IT" sz="1200" dirty="0" smtClean="0"/>
                        <a:t>AMBITO TERRITORIALE</a:t>
                      </a:r>
                      <a:endParaRPr lang="it-IT" sz="1200" dirty="0"/>
                    </a:p>
                  </a:txBody>
                  <a:tcPr/>
                </a:tc>
                <a:tc>
                  <a:txBody>
                    <a:bodyPr/>
                    <a:lstStyle/>
                    <a:p>
                      <a:pPr algn="l"/>
                      <a:r>
                        <a:rPr lang="it-IT" sz="1200" dirty="0" smtClean="0"/>
                        <a:t>SINGOLA AZIENDA O AZIENDE DI DATO AMBITO TERRITORIALE</a:t>
                      </a:r>
                      <a:endParaRPr lang="it-IT" sz="1200" dirty="0"/>
                    </a:p>
                  </a:txBody>
                  <a:tcPr/>
                </a:tc>
              </a:tr>
            </a:tbl>
          </a:graphicData>
        </a:graphic>
      </p:graphicFrame>
    </p:spTree>
    <p:extLst>
      <p:ext uri="{BB962C8B-B14F-4D97-AF65-F5344CB8AC3E}">
        <p14:creationId xmlns:p14="http://schemas.microsoft.com/office/powerpoint/2010/main" val="40409121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oli">
  <a:themeElements>
    <a:clrScheme name="Angoli">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oli">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oli">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510</TotalTime>
  <Words>1516</Words>
  <Application>Microsoft Office PowerPoint</Application>
  <PresentationFormat>Presentazione su schermo (4:3)</PresentationFormat>
  <Paragraphs>219</Paragraphs>
  <Slides>22</Slides>
  <Notes>1</Notes>
  <HiddenSlides>0</HiddenSlides>
  <MMClips>0</MMClips>
  <ScaleCrop>false</ScaleCrop>
  <HeadingPairs>
    <vt:vector size="4" baseType="variant">
      <vt:variant>
        <vt:lpstr>Tema</vt:lpstr>
      </vt:variant>
      <vt:variant>
        <vt:i4>1</vt:i4>
      </vt:variant>
      <vt:variant>
        <vt:lpstr>Titoli diapositive</vt:lpstr>
      </vt:variant>
      <vt:variant>
        <vt:i4>22</vt:i4>
      </vt:variant>
    </vt:vector>
  </HeadingPairs>
  <TitlesOfParts>
    <vt:vector size="23" baseType="lpstr">
      <vt:lpstr>Angoli</vt:lpstr>
      <vt:lpstr>LE FONTI DEL DIRITTO DEL LAVORO: LA LEGGE E IL CONTRATTO COLLETTIVO</vt:lpstr>
      <vt:lpstr>Le fonti del diritto del lavoro</vt:lpstr>
      <vt:lpstr>LE FONTI DELL’ORDINAMENTO GIURIDICO ITALIANO</vt:lpstr>
      <vt:lpstr>Fonti internazionali e sovranazionali</vt:lpstr>
      <vt:lpstr>FONTI INTERNAZIONALI E SOVRANAZIONALI</vt:lpstr>
      <vt:lpstr>FONTI INTERNAZIONALI E SOVRANAZIONALI</vt:lpstr>
      <vt:lpstr>LA CONTRATTAZIONE COLLETTIVA</vt:lpstr>
      <vt:lpstr>FUNZIONE DELLA CONTRATTAZIONE COLLETTIVA</vt:lpstr>
      <vt:lpstr>Livelli di contrattazione</vt:lpstr>
      <vt:lpstr>Accordi interconfederali</vt:lpstr>
      <vt:lpstr>CONTRATTO COLLETTIVO NAZIONALE</vt:lpstr>
      <vt:lpstr>Campo di applicazione</vt:lpstr>
      <vt:lpstr>CONTENUTO DEL CCNL</vt:lpstr>
      <vt:lpstr>FORMA-DURATA-RINNOVO CCNL</vt:lpstr>
      <vt:lpstr>CONTRATTO DI 2° LIVELLO: TERRITORIALE O AZIENDALE</vt:lpstr>
      <vt:lpstr>Presentazione standard di PowerPoint</vt:lpstr>
      <vt:lpstr>Contratti di prossimita’ D.L.138/2011 CONV. L. 148/2011</vt:lpstr>
      <vt:lpstr>Presentazione standard di PowerPoint</vt:lpstr>
      <vt:lpstr>Materie disciplinabili dal contratto di prossimita’</vt:lpstr>
      <vt:lpstr>RAPPORTO TRA DIVERSE FONTI REGOLATRICI DEL RAPPORTO DI LAVORO</vt:lpstr>
      <vt:lpstr>CRITERI PER DIRIMERE I CONFLITTI</vt:lpstr>
      <vt:lpstr>Regole di competenza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FONTI DEL DIRITTO DEL LAVORO: LA LEGGE E IL CONNTRATTO COLLETTIVO</dc:title>
  <dc:creator>Chiara</dc:creator>
  <cp:lastModifiedBy>Chiara</cp:lastModifiedBy>
  <cp:revision>37</cp:revision>
  <dcterms:created xsi:type="dcterms:W3CDTF">2016-05-07T17:44:27Z</dcterms:created>
  <dcterms:modified xsi:type="dcterms:W3CDTF">2017-03-02T13:06:26Z</dcterms:modified>
</cp:coreProperties>
</file>