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11D7658D-C4D7-496C-9D8A-0FA821BAD266}" type="datetimeFigureOut">
              <a:rPr lang="it-IT" smtClean="0"/>
              <a:pPr/>
              <a:t>16/05/2017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849A0FB-46A5-421F-8F2A-BA3BEB27CF8D}"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11D7658D-C4D7-496C-9D8A-0FA821BAD266}" type="datetimeFigureOut">
              <a:rPr lang="it-IT" smtClean="0"/>
              <a:pPr/>
              <a:t>16/05/2017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849A0FB-46A5-421F-8F2A-BA3BEB27CF8D}"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11D7658D-C4D7-496C-9D8A-0FA821BAD266}" type="datetimeFigureOut">
              <a:rPr lang="it-IT" smtClean="0"/>
              <a:pPr/>
              <a:t>16/05/2017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849A0FB-46A5-421F-8F2A-BA3BEB27CF8D}"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11D7658D-C4D7-496C-9D8A-0FA821BAD266}" type="datetimeFigureOut">
              <a:rPr lang="it-IT" smtClean="0"/>
              <a:pPr/>
              <a:t>16/05/2017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849A0FB-46A5-421F-8F2A-BA3BEB27CF8D}"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11D7658D-C4D7-496C-9D8A-0FA821BAD266}" type="datetimeFigureOut">
              <a:rPr lang="it-IT" smtClean="0"/>
              <a:pPr/>
              <a:t>16/05/2017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849A0FB-46A5-421F-8F2A-BA3BEB27CF8D}"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11D7658D-C4D7-496C-9D8A-0FA821BAD266}" type="datetimeFigureOut">
              <a:rPr lang="it-IT" smtClean="0"/>
              <a:pPr/>
              <a:t>16/05/2017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849A0FB-46A5-421F-8F2A-BA3BEB27CF8D}"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11D7658D-C4D7-496C-9D8A-0FA821BAD266}" type="datetimeFigureOut">
              <a:rPr lang="it-IT" smtClean="0"/>
              <a:pPr/>
              <a:t>16/05/2017</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9849A0FB-46A5-421F-8F2A-BA3BEB27CF8D}"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11D7658D-C4D7-496C-9D8A-0FA821BAD266}" type="datetimeFigureOut">
              <a:rPr lang="it-IT" smtClean="0"/>
              <a:pPr/>
              <a:t>16/05/2017</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9849A0FB-46A5-421F-8F2A-BA3BEB27CF8D}"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11D7658D-C4D7-496C-9D8A-0FA821BAD266}" type="datetimeFigureOut">
              <a:rPr lang="it-IT" smtClean="0"/>
              <a:pPr/>
              <a:t>16/05/2017</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9849A0FB-46A5-421F-8F2A-BA3BEB27CF8D}"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11D7658D-C4D7-496C-9D8A-0FA821BAD266}" type="datetimeFigureOut">
              <a:rPr lang="it-IT" smtClean="0"/>
              <a:pPr/>
              <a:t>16/05/2017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849A0FB-46A5-421F-8F2A-BA3BEB27CF8D}"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11D7658D-C4D7-496C-9D8A-0FA821BAD266}" type="datetimeFigureOut">
              <a:rPr lang="it-IT" smtClean="0"/>
              <a:pPr/>
              <a:t>16/05/2017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849A0FB-46A5-421F-8F2A-BA3BEB27CF8D}"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D7658D-C4D7-496C-9D8A-0FA821BAD266}" type="datetimeFigureOut">
              <a:rPr lang="it-IT" smtClean="0"/>
              <a:pPr/>
              <a:t>16/05/2017</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49A0FB-46A5-421F-8F2A-BA3BEB27CF8D}"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smtClean="0"/>
              <a:t>ORARIO </a:t>
            </a:r>
            <a:r>
              <a:rPr lang="it-IT" dirty="0" err="1" smtClean="0"/>
              <a:t>DI</a:t>
            </a:r>
            <a:r>
              <a:rPr lang="it-IT" dirty="0" smtClean="0"/>
              <a:t> LAVORO</a:t>
            </a:r>
            <a:endParaRPr lang="it-IT"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404664"/>
            <a:ext cx="8229600" cy="5721499"/>
          </a:xfrm>
        </p:spPr>
        <p:txBody>
          <a:bodyPr/>
          <a:lstStyle/>
          <a:p>
            <a:r>
              <a:rPr lang="it-IT" u="sng" dirty="0" smtClean="0"/>
              <a:t>FACOLTA’ DEL LAVORATORE</a:t>
            </a:r>
            <a:r>
              <a:rPr lang="it-IT" dirty="0" smtClean="0"/>
              <a:t>:</a:t>
            </a:r>
          </a:p>
          <a:p>
            <a:pPr marL="514350" indent="-514350">
              <a:buFont typeface="+mj-lt"/>
              <a:buAutoNum type="arabicPeriod"/>
            </a:pPr>
            <a:r>
              <a:rPr lang="it-IT" dirty="0" smtClean="0"/>
              <a:t>Riposi compensativi in alternativa alle maggiorazioni retributive;</a:t>
            </a:r>
          </a:p>
          <a:p>
            <a:pPr marL="514350" indent="-514350">
              <a:buFont typeface="+mj-lt"/>
              <a:buAutoNum type="arabicPeriod"/>
            </a:pPr>
            <a:r>
              <a:rPr lang="it-IT" dirty="0" smtClean="0"/>
              <a:t>Accantonamento delle ore di lavoro straordinario al fine di fruire di riposi compensativi;</a:t>
            </a:r>
          </a:p>
          <a:p>
            <a:pPr marL="514350" indent="-514350">
              <a:buFont typeface="+mj-lt"/>
              <a:buAutoNum type="arabicPeriod"/>
            </a:pPr>
            <a:r>
              <a:rPr lang="it-IT" dirty="0" smtClean="0"/>
              <a:t>Richiesta di monetizzazione delle ore accantonate in un secondo momento.</a:t>
            </a:r>
            <a:endParaRPr lang="it-IT"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67544" y="692696"/>
            <a:ext cx="8229600" cy="5462067"/>
          </a:xfrm>
        </p:spPr>
        <p:txBody>
          <a:bodyPr>
            <a:normAutofit lnSpcReduction="10000"/>
          </a:bodyPr>
          <a:lstStyle/>
          <a:p>
            <a:r>
              <a:rPr lang="it-IT" u="sng" dirty="0" smtClean="0"/>
              <a:t>DEROGHE EX ART. 17</a:t>
            </a:r>
            <a:r>
              <a:rPr lang="it-IT" dirty="0" smtClean="0"/>
              <a:t>:</a:t>
            </a:r>
          </a:p>
          <a:p>
            <a:pPr marL="514350" indent="-514350">
              <a:buFont typeface="+mj-lt"/>
              <a:buAutoNum type="arabicPeriod"/>
            </a:pPr>
            <a:r>
              <a:rPr lang="it-IT" dirty="0" smtClean="0"/>
              <a:t>Personale con funzioni direttive, manodopera familiare, lavoratori del settore liturgico, lavoro a domicilio;</a:t>
            </a:r>
          </a:p>
          <a:p>
            <a:pPr marL="514350" indent="-514350">
              <a:buFont typeface="+mj-lt"/>
              <a:buAutoNum type="arabicPeriod"/>
            </a:pPr>
            <a:r>
              <a:rPr lang="it-IT" dirty="0" smtClean="0"/>
              <a:t>Escluso dalla disciplina relativa al lavoro straordinario e da altre limitative dell’orario di lavoro (</a:t>
            </a:r>
            <a:r>
              <a:rPr lang="it-IT" dirty="0" err="1" smtClean="0"/>
              <a:t>co</a:t>
            </a:r>
            <a:r>
              <a:rPr lang="it-IT" dirty="0" smtClean="0"/>
              <a:t>. 5);</a:t>
            </a:r>
          </a:p>
          <a:p>
            <a:pPr marL="514350" indent="-514350">
              <a:buFont typeface="+mj-lt"/>
              <a:buAutoNum type="arabicPeriod"/>
            </a:pPr>
            <a:r>
              <a:rPr lang="it-IT" dirty="0" smtClean="0"/>
              <a:t>Esclusa soggezione in ragione del carattere fiduciario e della peculiarità delle prestazioni, retribuzione legata alla qualità del lavoro (Corte Cost. 7 maggio 1975 n. 101).</a:t>
            </a:r>
          </a:p>
          <a:p>
            <a:pPr marL="514350" indent="-514350">
              <a:buFont typeface="+mj-lt"/>
              <a:buAutoNum type="arabicPeriod"/>
            </a:pPr>
            <a:endParaRPr lang="it-IT" dirty="0" smtClean="0"/>
          </a:p>
          <a:p>
            <a:endParaRPr lang="it-IT"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LAVORO NOTTURNO</a:t>
            </a:r>
            <a:endParaRPr lang="it-IT" dirty="0"/>
          </a:p>
        </p:txBody>
      </p:sp>
      <p:sp>
        <p:nvSpPr>
          <p:cNvPr id="3" name="Segnaposto contenuto 2"/>
          <p:cNvSpPr>
            <a:spLocks noGrp="1"/>
          </p:cNvSpPr>
          <p:nvPr>
            <p:ph idx="1"/>
          </p:nvPr>
        </p:nvSpPr>
        <p:spPr>
          <a:xfrm>
            <a:off x="457200" y="1412776"/>
            <a:ext cx="8229600" cy="4968552"/>
          </a:xfrm>
        </p:spPr>
        <p:txBody>
          <a:bodyPr>
            <a:normAutofit fontScale="85000" lnSpcReduction="20000"/>
          </a:bodyPr>
          <a:lstStyle/>
          <a:p>
            <a:pPr algn="just"/>
            <a:r>
              <a:rPr lang="it-IT" u="sng" dirty="0" smtClean="0"/>
              <a:t>Art. 2108 c.c.</a:t>
            </a:r>
            <a:r>
              <a:rPr lang="it-IT" dirty="0" smtClean="0"/>
              <a:t>: maggiorazione retributiva ma nessun limite, eccetto categorie speciali e donne;</a:t>
            </a:r>
          </a:p>
          <a:p>
            <a:pPr algn="just"/>
            <a:r>
              <a:rPr lang="it-IT" u="sng" dirty="0" err="1" smtClean="0"/>
              <a:t>D.lgs</a:t>
            </a:r>
            <a:r>
              <a:rPr lang="it-IT" u="sng" dirty="0" smtClean="0"/>
              <a:t> 66/2003</a:t>
            </a:r>
            <a:r>
              <a:rPr lang="it-IT" dirty="0" smtClean="0"/>
              <a:t>: possibilità per i contratti collettivi di stabilire requisiti in presenza dei quali si esclude l’obbligo del lavoro notturno + accertamento idoneità in strutture sanitarie;</a:t>
            </a:r>
          </a:p>
          <a:p>
            <a:pPr marL="514350" indent="-514350" algn="just">
              <a:buFont typeface="+mj-lt"/>
              <a:buAutoNum type="arabicPeriod"/>
            </a:pPr>
            <a:r>
              <a:rPr lang="it-IT" i="1" dirty="0" smtClean="0"/>
              <a:t>Periodo notturno </a:t>
            </a:r>
            <a:r>
              <a:rPr lang="it-IT" dirty="0" smtClean="0"/>
              <a:t>= almeno 7 ore consecutive nella fascia oraria mezzanotte/ 5 </a:t>
            </a:r>
            <a:r>
              <a:rPr lang="it-IT" dirty="0" err="1" smtClean="0"/>
              <a:t>a.m</a:t>
            </a:r>
            <a:r>
              <a:rPr lang="it-IT" dirty="0" smtClean="0"/>
              <a:t>;</a:t>
            </a:r>
          </a:p>
          <a:p>
            <a:pPr marL="514350" indent="-514350" algn="just">
              <a:buFont typeface="+mj-lt"/>
              <a:buAutoNum type="arabicPeriod"/>
            </a:pPr>
            <a:r>
              <a:rPr lang="it-IT" i="1" dirty="0" smtClean="0"/>
              <a:t>Lavoratore notturno </a:t>
            </a:r>
            <a:r>
              <a:rPr lang="it-IT" dirty="0" smtClean="0"/>
              <a:t>= chi, pur non svolgendo quotidianamente lavoro notturno esegue la prestazione in turni in modo tale che una parte si svolga di notte, ovvero chi svolge nel periodo notturno almeno 4 ore del suo orario normale di lavoro.</a:t>
            </a:r>
            <a:endParaRPr lang="it-IT"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48680"/>
            <a:ext cx="8229600" cy="5577483"/>
          </a:xfrm>
        </p:spPr>
        <p:txBody>
          <a:bodyPr>
            <a:normAutofit fontScale="85000" lnSpcReduction="10000"/>
          </a:bodyPr>
          <a:lstStyle/>
          <a:p>
            <a:pPr algn="just"/>
            <a:r>
              <a:rPr lang="it-IT" u="sng" dirty="0" smtClean="0"/>
              <a:t>Art. 11 </a:t>
            </a:r>
            <a:r>
              <a:rPr lang="it-IT" u="sng" dirty="0" err="1" smtClean="0"/>
              <a:t>d.lgs</a:t>
            </a:r>
            <a:r>
              <a:rPr lang="it-IT" u="sng" dirty="0" smtClean="0"/>
              <a:t> 66/2003 LIMITAZIONI AL LAVORO NOTTURNO</a:t>
            </a:r>
            <a:r>
              <a:rPr lang="it-IT" dirty="0" smtClean="0"/>
              <a:t>:</a:t>
            </a:r>
          </a:p>
          <a:p>
            <a:pPr marL="514350" indent="-514350" algn="just">
              <a:buFont typeface="+mj-lt"/>
              <a:buAutoNum type="arabicPeriod"/>
            </a:pPr>
            <a:r>
              <a:rPr lang="it-IT" dirty="0" smtClean="0"/>
              <a:t>Tutela delle lavoratrici madri;</a:t>
            </a:r>
          </a:p>
          <a:p>
            <a:pPr marL="514350" indent="-514350" algn="just">
              <a:buFont typeface="+mj-lt"/>
              <a:buAutoNum type="arabicPeriod"/>
            </a:pPr>
            <a:r>
              <a:rPr lang="it-IT" dirty="0" smtClean="0"/>
              <a:t>Novità </a:t>
            </a:r>
            <a:r>
              <a:rPr lang="it-IT" dirty="0" err="1" smtClean="0"/>
              <a:t>d.lgs</a:t>
            </a:r>
            <a:r>
              <a:rPr lang="it-IT" dirty="0" smtClean="0"/>
              <a:t> 80/2015: non è obbligata la madre adottiva/padre adottivo o affidataria/o di un minore, nei primi 3 anni di ingresso in famiglia e non oltre il 12 esimo anno di età;</a:t>
            </a:r>
          </a:p>
          <a:p>
            <a:pPr marL="514350" indent="-514350" algn="just"/>
            <a:r>
              <a:rPr lang="it-IT" u="sng" dirty="0" smtClean="0"/>
              <a:t>Art. 12 NECESSARIA PROCEDURA </a:t>
            </a:r>
            <a:r>
              <a:rPr lang="it-IT" u="sng" dirty="0" err="1" smtClean="0"/>
              <a:t>DI</a:t>
            </a:r>
            <a:r>
              <a:rPr lang="it-IT" u="sng" dirty="0" smtClean="0"/>
              <a:t> CONSULTAZIONE CON I SINDACATI</a:t>
            </a:r>
            <a:r>
              <a:rPr lang="it-IT" dirty="0" smtClean="0"/>
              <a:t>: obbligatoriamente esperita, condotta sanzionabile ai sensi dell’art. 28 </a:t>
            </a:r>
            <a:r>
              <a:rPr lang="it-IT" dirty="0" err="1" smtClean="0"/>
              <a:t>St.lav</a:t>
            </a:r>
            <a:r>
              <a:rPr lang="it-IT" dirty="0" smtClean="0"/>
              <a:t>;</a:t>
            </a:r>
          </a:p>
          <a:p>
            <a:pPr marL="514350" indent="-514350" algn="just"/>
            <a:r>
              <a:rPr lang="it-IT" u="sng" dirty="0" smtClean="0"/>
              <a:t>Art. 13 LIMITI</a:t>
            </a:r>
            <a:r>
              <a:rPr lang="it-IT" dirty="0" smtClean="0"/>
              <a:t>: orario di lavoro dei lavoratori notturni non deve oltrepassare la media di 8 ore in un periodo di 24 ore.</a:t>
            </a:r>
          </a:p>
          <a:p>
            <a:pPr marL="514350" indent="-514350"/>
            <a:endParaRPr lang="it-IT"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ULTERIORI DEFINIZIONI</a:t>
            </a:r>
            <a:endParaRPr lang="it-IT" dirty="0"/>
          </a:p>
        </p:txBody>
      </p:sp>
      <p:sp>
        <p:nvSpPr>
          <p:cNvPr id="3" name="Segnaposto contenuto 2"/>
          <p:cNvSpPr>
            <a:spLocks noGrp="1"/>
          </p:cNvSpPr>
          <p:nvPr>
            <p:ph idx="1"/>
          </p:nvPr>
        </p:nvSpPr>
        <p:spPr/>
        <p:txBody>
          <a:bodyPr>
            <a:normAutofit fontScale="92500" lnSpcReduction="10000"/>
          </a:bodyPr>
          <a:lstStyle/>
          <a:p>
            <a:r>
              <a:rPr lang="it-IT" u="sng" dirty="0" smtClean="0"/>
              <a:t>RIPOSO</a:t>
            </a:r>
            <a:r>
              <a:rPr lang="it-IT" dirty="0" smtClean="0"/>
              <a:t>: qualsiasi periodo che non rientra nell’orario di lavoro e che permetta di evitare lesioni a sé o ad altri a causa di stanchezza e fatica;</a:t>
            </a:r>
          </a:p>
          <a:p>
            <a:r>
              <a:rPr lang="it-IT" u="sng" dirty="0" smtClean="0"/>
              <a:t>RIPOSO GIORNALIERO</a:t>
            </a:r>
            <a:r>
              <a:rPr lang="it-IT" dirty="0" smtClean="0"/>
              <a:t>: almeno 11 ore consecutive nell’arco di 24 ore;</a:t>
            </a:r>
          </a:p>
          <a:p>
            <a:r>
              <a:rPr lang="it-IT" u="sng" dirty="0" smtClean="0"/>
              <a:t>RIPOSO SETTIMANALE</a:t>
            </a:r>
            <a:r>
              <a:rPr lang="it-IT" dirty="0" smtClean="0"/>
              <a:t>: ogni 7 giorni, diritto a un periodo di riposo di almeno 24 ore di regola la domenica (derogabilità della clausola: Circolare Ministero del Lavoro n. 8/2005).</a:t>
            </a:r>
            <a:endParaRPr lang="it-IT"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404664"/>
            <a:ext cx="8229600" cy="5721499"/>
          </a:xfrm>
        </p:spPr>
        <p:txBody>
          <a:bodyPr/>
          <a:lstStyle/>
          <a:p>
            <a:r>
              <a:rPr lang="it-IT" u="sng" dirty="0" smtClean="0"/>
              <a:t>PAUSE </a:t>
            </a:r>
            <a:r>
              <a:rPr lang="it-IT" dirty="0" smtClean="0"/>
              <a:t>(art. 8): periodo di riposo durante la giornata lavorativa finalizzata al recupero delle energie psico-fisiche, alla consumazione del pasto e all’attenuazione della monotonia e della ripetitività;</a:t>
            </a:r>
          </a:p>
          <a:p>
            <a:r>
              <a:rPr lang="it-IT" dirty="0" smtClean="0"/>
              <a:t>Assenza disciplina contrattazione collettiva;</a:t>
            </a:r>
          </a:p>
          <a:p>
            <a:r>
              <a:rPr lang="it-IT" dirty="0" smtClean="0"/>
              <a:t>Pausa minima di 10 minuti in caso di prestazione lavorativa superiore a 6 ore;</a:t>
            </a:r>
          </a:p>
          <a:p>
            <a:r>
              <a:rPr lang="it-IT" dirty="0" smtClean="0"/>
              <a:t>Impossibilità di sostituirla alla compensazione economica (clausole eventuali nulle).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48680"/>
            <a:ext cx="8229600" cy="5577483"/>
          </a:xfrm>
        </p:spPr>
        <p:txBody>
          <a:bodyPr>
            <a:normAutofit lnSpcReduction="10000"/>
          </a:bodyPr>
          <a:lstStyle/>
          <a:p>
            <a:r>
              <a:rPr lang="it-IT" u="sng" dirty="0" smtClean="0"/>
              <a:t>FERIE (art. 10)</a:t>
            </a:r>
            <a:r>
              <a:rPr lang="it-IT" dirty="0" smtClean="0"/>
              <a:t>: periodo di riposo finalizzato al recupero delle energie psico-fisiche, alla vita di relazione, familiare e sociale, alla soddisfazione delle esigenze di carattere ricreativo e culturale;</a:t>
            </a:r>
          </a:p>
          <a:p>
            <a:r>
              <a:rPr lang="it-IT" i="1" dirty="0" smtClean="0"/>
              <a:t>Art. 2109 </a:t>
            </a:r>
            <a:r>
              <a:rPr lang="it-IT" dirty="0" smtClean="0"/>
              <a:t>c.c. rinvio a leggi speciali e contrattazione collettiva;</a:t>
            </a:r>
          </a:p>
          <a:p>
            <a:r>
              <a:rPr lang="it-IT" i="1" dirty="0" smtClean="0"/>
              <a:t>Art. 36 </a:t>
            </a:r>
            <a:r>
              <a:rPr lang="it-IT" i="1" dirty="0" err="1" smtClean="0"/>
              <a:t>Cost</a:t>
            </a:r>
            <a:r>
              <a:rPr lang="it-IT" dirty="0" smtClean="0"/>
              <a:t>: diritto irrinunciabile;</a:t>
            </a:r>
          </a:p>
          <a:p>
            <a:r>
              <a:rPr lang="it-IT" dirty="0" smtClean="0"/>
              <a:t>Periodo minimo di ferie annuali non inferiore a 4 settimane, non sostituibile dal pagamento di un’indennità.</a:t>
            </a:r>
            <a:endParaRPr lang="it-IT"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476672"/>
            <a:ext cx="8229600" cy="5649491"/>
          </a:xfrm>
        </p:spPr>
        <p:txBody>
          <a:bodyPr>
            <a:normAutofit lnSpcReduction="10000"/>
          </a:bodyPr>
          <a:lstStyle/>
          <a:p>
            <a:r>
              <a:rPr lang="it-IT" i="1" dirty="0" err="1" smtClean="0"/>
              <a:t>D.lgs</a:t>
            </a:r>
            <a:r>
              <a:rPr lang="it-IT" i="1" dirty="0" smtClean="0"/>
              <a:t> 19 luglio 2004 n. 213</a:t>
            </a:r>
            <a:r>
              <a:rPr lang="it-IT" dirty="0" smtClean="0"/>
              <a:t>: integrazione della disciplina ex art. 10;</a:t>
            </a:r>
          </a:p>
          <a:p>
            <a:r>
              <a:rPr lang="it-IT" dirty="0" smtClean="0"/>
              <a:t>Periodo goduto per almeno 2 settimane consecutive nel corso dell’anno di maturazione (se richiesto) + 2 settimane fruite entro i successivi 18 mesi dalla loro maturazione;</a:t>
            </a:r>
          </a:p>
          <a:p>
            <a:r>
              <a:rPr lang="it-IT" dirty="0" smtClean="0"/>
              <a:t>Potere unilaterale del datore di lavoro di determinare le ferie (potere organizzativo e direttivo) + facoltà del lavoratore di segnalare il periodo preferito.</a:t>
            </a:r>
            <a:endParaRPr lang="it-IT"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48680"/>
            <a:ext cx="8229600" cy="5577483"/>
          </a:xfrm>
        </p:spPr>
        <p:txBody>
          <a:bodyPr/>
          <a:lstStyle/>
          <a:p>
            <a:r>
              <a:rPr lang="it-IT" u="sng" dirty="0" smtClean="0"/>
              <a:t>FESTIVITA’</a:t>
            </a:r>
            <a:r>
              <a:rPr lang="it-IT" dirty="0" smtClean="0"/>
              <a:t>: giornate che si aggiungono ai riposi, riconosciute dall’ordinamento giuridico come festive, per le quali viene garantita l’astensione dalla prestazione lavorativa;</a:t>
            </a:r>
          </a:p>
          <a:p>
            <a:r>
              <a:rPr lang="it-IT" dirty="0" smtClean="0"/>
              <a:t>Sentimento politico/sociale/religioso;</a:t>
            </a:r>
          </a:p>
          <a:p>
            <a:r>
              <a:rPr lang="it-IT" dirty="0" smtClean="0"/>
              <a:t>Integrabili dalla contrattazione collettiva (introduzione feste patronali o soppresse dall’ordinamento</a:t>
            </a:r>
            <a:r>
              <a:rPr lang="it-IT" dirty="0" smtClean="0"/>
              <a:t>).</a:t>
            </a:r>
            <a:endParaRPr lang="it-IT"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b="1" dirty="0" smtClean="0"/>
              <a:t> CONTRATTO </a:t>
            </a:r>
            <a:r>
              <a:rPr lang="it-IT" b="1" dirty="0" err="1" smtClean="0"/>
              <a:t>DI</a:t>
            </a:r>
            <a:r>
              <a:rPr lang="it-IT" b="1" dirty="0" smtClean="0"/>
              <a:t> LAVORO A TEMPO PARZIALE</a:t>
            </a:r>
            <a:endParaRPr lang="it-IT" b="1" dirty="0"/>
          </a:p>
        </p:txBody>
      </p:sp>
      <p:sp>
        <p:nvSpPr>
          <p:cNvPr id="3" name="Segnaposto contenuto 2"/>
          <p:cNvSpPr>
            <a:spLocks noGrp="1"/>
          </p:cNvSpPr>
          <p:nvPr>
            <p:ph idx="1"/>
          </p:nvPr>
        </p:nvSpPr>
        <p:spPr/>
        <p:txBody>
          <a:bodyPr/>
          <a:lstStyle/>
          <a:p>
            <a:r>
              <a:rPr lang="it-IT" dirty="0" err="1" smtClean="0"/>
              <a:t>D.lgs</a:t>
            </a:r>
            <a:r>
              <a:rPr lang="it-IT" dirty="0" smtClean="0"/>
              <a:t> 61/2000 (attuativo della Direttiva comunitaria 97/81/CE);</a:t>
            </a:r>
          </a:p>
          <a:p>
            <a:r>
              <a:rPr lang="it-IT" u="sng" dirty="0" err="1" smtClean="0"/>
              <a:t>D.lgs</a:t>
            </a:r>
            <a:r>
              <a:rPr lang="it-IT" u="sng" dirty="0" smtClean="0"/>
              <a:t> 81/2015 </a:t>
            </a:r>
            <a:r>
              <a:rPr lang="it-IT" dirty="0" smtClean="0"/>
              <a:t>(artt. 4-12);</a:t>
            </a:r>
          </a:p>
          <a:p>
            <a:r>
              <a:rPr lang="it-IT" dirty="0" smtClean="0"/>
              <a:t>Minore durata in termini di orario della prestazione lavorativa rispetto al parametro dell’</a:t>
            </a:r>
            <a:r>
              <a:rPr lang="it-IT" i="1" dirty="0" smtClean="0"/>
              <a:t>orario normale di lavoro </a:t>
            </a:r>
            <a:r>
              <a:rPr lang="it-IT" dirty="0" smtClean="0"/>
              <a:t>( art. 3 </a:t>
            </a:r>
            <a:r>
              <a:rPr lang="it-IT" dirty="0" err="1" smtClean="0"/>
              <a:t>co</a:t>
            </a:r>
            <a:r>
              <a:rPr lang="it-IT" dirty="0" smtClean="0"/>
              <a:t>. 1 </a:t>
            </a:r>
            <a:r>
              <a:rPr lang="it-IT" dirty="0" err="1" smtClean="0"/>
              <a:t>d.lgs</a:t>
            </a:r>
            <a:r>
              <a:rPr lang="it-IT" dirty="0" smtClean="0"/>
              <a:t> 66/2003);</a:t>
            </a:r>
          </a:p>
          <a:p>
            <a:r>
              <a:rPr lang="it-IT" dirty="0" smtClean="0"/>
              <a:t>Orizzontale o verticale.</a:t>
            </a:r>
            <a:endParaRPr lang="it-IT"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Evoluzione della disciplina</a:t>
            </a:r>
            <a:endParaRPr lang="it-IT" dirty="0"/>
          </a:p>
        </p:txBody>
      </p:sp>
      <p:sp>
        <p:nvSpPr>
          <p:cNvPr id="3" name="Segnaposto contenuto 2"/>
          <p:cNvSpPr>
            <a:spLocks noGrp="1"/>
          </p:cNvSpPr>
          <p:nvPr>
            <p:ph idx="1"/>
          </p:nvPr>
        </p:nvSpPr>
        <p:spPr/>
        <p:txBody>
          <a:bodyPr/>
          <a:lstStyle/>
          <a:p>
            <a:pPr algn="just"/>
            <a:r>
              <a:rPr lang="it-IT" dirty="0" smtClean="0"/>
              <a:t>R.D.L. 15 Marzo 1923 n. 692;</a:t>
            </a:r>
          </a:p>
          <a:p>
            <a:pPr algn="just"/>
            <a:r>
              <a:rPr lang="it-IT" dirty="0" err="1" smtClean="0"/>
              <a:t>RR.DD</a:t>
            </a:r>
            <a:r>
              <a:rPr lang="it-IT" dirty="0" smtClean="0"/>
              <a:t> successivi;</a:t>
            </a:r>
          </a:p>
          <a:p>
            <a:pPr algn="just"/>
            <a:r>
              <a:rPr lang="it-IT" dirty="0" smtClean="0"/>
              <a:t>Artt. 2107, 2108, 2109 c.c.;</a:t>
            </a:r>
          </a:p>
          <a:p>
            <a:pPr algn="just"/>
            <a:r>
              <a:rPr lang="it-IT" dirty="0" smtClean="0"/>
              <a:t>Art. 36 Cost.;</a:t>
            </a:r>
          </a:p>
          <a:p>
            <a:pPr algn="just"/>
            <a:r>
              <a:rPr lang="it-IT" u="sng" dirty="0" err="1" smtClean="0"/>
              <a:t>D.LGS.</a:t>
            </a:r>
            <a:r>
              <a:rPr lang="it-IT" u="sng" dirty="0" smtClean="0"/>
              <a:t> 8 APRILE 2003 N. 66 </a:t>
            </a:r>
            <a:r>
              <a:rPr lang="it-IT" dirty="0" smtClean="0"/>
              <a:t> (emanato per far fronte agli impegni europei, v. legge comunitaria del 2001).</a:t>
            </a:r>
            <a:endParaRPr lang="it-IT"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CARATTERISTICHE</a:t>
            </a:r>
            <a:endParaRPr lang="it-IT" dirty="0"/>
          </a:p>
        </p:txBody>
      </p:sp>
      <p:sp>
        <p:nvSpPr>
          <p:cNvPr id="3" name="Segnaposto contenuto 2"/>
          <p:cNvSpPr>
            <a:spLocks noGrp="1"/>
          </p:cNvSpPr>
          <p:nvPr>
            <p:ph idx="1"/>
          </p:nvPr>
        </p:nvSpPr>
        <p:spPr/>
        <p:txBody>
          <a:bodyPr/>
          <a:lstStyle/>
          <a:p>
            <a:r>
              <a:rPr lang="it-IT" dirty="0" smtClean="0"/>
              <a:t>Forma scritta a fini probatori;</a:t>
            </a:r>
          </a:p>
          <a:p>
            <a:r>
              <a:rPr lang="it-IT" dirty="0" smtClean="0"/>
              <a:t>Puntuale indicazione della </a:t>
            </a:r>
            <a:r>
              <a:rPr lang="it-IT" i="1" dirty="0" smtClean="0"/>
              <a:t>durata</a:t>
            </a:r>
            <a:r>
              <a:rPr lang="it-IT" dirty="0" smtClean="0"/>
              <a:t> della prestazione e della </a:t>
            </a:r>
            <a:r>
              <a:rPr lang="it-IT" i="1" dirty="0" smtClean="0"/>
              <a:t>collocazione temporale </a:t>
            </a:r>
            <a:r>
              <a:rPr lang="it-IT" dirty="0" smtClean="0"/>
              <a:t>dell’orario (art. 5 </a:t>
            </a:r>
            <a:r>
              <a:rPr lang="it-IT" dirty="0" err="1" smtClean="0"/>
              <a:t>d.lgs</a:t>
            </a:r>
            <a:r>
              <a:rPr lang="it-IT" dirty="0" smtClean="0"/>
              <a:t> 81/2015);</a:t>
            </a:r>
          </a:p>
          <a:p>
            <a:r>
              <a:rPr lang="it-IT" dirty="0" smtClean="0"/>
              <a:t>Clausole elastiche (art. 6);</a:t>
            </a:r>
          </a:p>
          <a:p>
            <a:r>
              <a:rPr lang="it-IT" dirty="0" smtClean="0"/>
              <a:t>I lavoratori a tempo parziale si computano nell’organico in proporzione all’orario di lavoro svolto.</a:t>
            </a:r>
            <a:endParaRPr lang="it-IT"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48680"/>
            <a:ext cx="8229600" cy="5577483"/>
          </a:xfrm>
        </p:spPr>
        <p:txBody>
          <a:bodyPr>
            <a:normAutofit fontScale="92500"/>
          </a:bodyPr>
          <a:lstStyle/>
          <a:p>
            <a:r>
              <a:rPr lang="it-IT" u="sng" dirty="0" smtClean="0"/>
              <a:t>Art. 10 – sanzioni</a:t>
            </a:r>
            <a:r>
              <a:rPr lang="it-IT" dirty="0" smtClean="0"/>
              <a:t>;</a:t>
            </a:r>
          </a:p>
          <a:p>
            <a:r>
              <a:rPr lang="it-IT" dirty="0" smtClean="0"/>
              <a:t>Mancanza prova stipulazione contratto part-time: il lavoratore può ottenere la dichiarazione della sussistenza di rapporto a tempo pieno solo dalla data di accertamento giudiziale;</a:t>
            </a:r>
          </a:p>
          <a:p>
            <a:r>
              <a:rPr lang="it-IT" dirty="0" smtClean="0"/>
              <a:t>Nullità clausola sul tempo parziale: no invalidità, principio generale di conservazione del negozio giuridico (si considera a tempo pieno);</a:t>
            </a:r>
          </a:p>
          <a:p>
            <a:r>
              <a:rPr lang="it-IT" dirty="0" smtClean="0"/>
              <a:t>Onere del datore dimostrare la durata limitata del contratto.</a:t>
            </a:r>
            <a:endParaRPr lang="it-IT"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CLAUSOLE ELASTICHE (art. 6)</a:t>
            </a:r>
            <a:endParaRPr lang="it-IT" dirty="0"/>
          </a:p>
        </p:txBody>
      </p:sp>
      <p:sp>
        <p:nvSpPr>
          <p:cNvPr id="3" name="Segnaposto contenuto 2"/>
          <p:cNvSpPr>
            <a:spLocks noGrp="1"/>
          </p:cNvSpPr>
          <p:nvPr>
            <p:ph idx="1"/>
          </p:nvPr>
        </p:nvSpPr>
        <p:spPr/>
        <p:txBody>
          <a:bodyPr>
            <a:normAutofit fontScale="92500" lnSpcReduction="10000"/>
          </a:bodyPr>
          <a:lstStyle/>
          <a:p>
            <a:r>
              <a:rPr lang="it-IT" dirty="0" smtClean="0"/>
              <a:t>Obbligo di previsione, nel contratto, di durata della prestazione e distribuzione dell’orario (art. 5);</a:t>
            </a:r>
          </a:p>
          <a:p>
            <a:r>
              <a:rPr lang="it-IT" dirty="0" smtClean="0"/>
              <a:t>Le parti possono concordare, nel rispetto dei contratti collettivi, clausole elastiche relative alla variazione della collocazione temporale della prestazione ovvero in aumento;</a:t>
            </a:r>
          </a:p>
          <a:p>
            <a:r>
              <a:rPr lang="it-IT" dirty="0" smtClean="0"/>
              <a:t>Potere del datore subordinato a un duplice limite: </a:t>
            </a:r>
            <a:r>
              <a:rPr lang="it-IT" u="sng" dirty="0" smtClean="0"/>
              <a:t>preavviso di 2 giorni lavorativi + specifiche compensazioni</a:t>
            </a:r>
            <a:r>
              <a:rPr lang="it-IT" dirty="0" smtClean="0"/>
              <a:t>.</a:t>
            </a:r>
            <a:endParaRPr lang="it-IT"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404664"/>
            <a:ext cx="8229600" cy="5721499"/>
          </a:xfrm>
        </p:spPr>
        <p:txBody>
          <a:bodyPr/>
          <a:lstStyle/>
          <a:p>
            <a:r>
              <a:rPr lang="it-IT" u="sng" dirty="0" smtClean="0"/>
              <a:t>In assenza di regolazione nei contratti collettivi  </a:t>
            </a:r>
            <a:r>
              <a:rPr lang="it-IT" dirty="0" smtClean="0"/>
              <a:t>= COMMISSIONI </a:t>
            </a:r>
            <a:r>
              <a:rPr lang="it-IT" dirty="0" err="1" smtClean="0"/>
              <a:t>DI</a:t>
            </a:r>
            <a:r>
              <a:rPr lang="it-IT" dirty="0" smtClean="0"/>
              <a:t> CERTIFICAZIONE (art. 76 </a:t>
            </a:r>
            <a:r>
              <a:rPr lang="it-IT" dirty="0" err="1" smtClean="0"/>
              <a:t>d.lgs</a:t>
            </a:r>
            <a:r>
              <a:rPr lang="it-IT" dirty="0" smtClean="0"/>
              <a:t> 276/2003);</a:t>
            </a:r>
          </a:p>
          <a:p>
            <a:r>
              <a:rPr lang="it-IT" dirty="0" smtClean="0"/>
              <a:t>Limiti all’aumento: 25% della prestazione annua a tempo parziale + diritto del lavoratore ad una maggiorazione del 15% della retribuzione oraria globale di fatto;</a:t>
            </a:r>
          </a:p>
          <a:p>
            <a:r>
              <a:rPr lang="it-IT" u="sng" dirty="0" smtClean="0"/>
              <a:t>Trasformazione del rapporto pieno/parziale per gravi patologie</a:t>
            </a:r>
            <a:r>
              <a:rPr lang="it-IT" dirty="0" smtClean="0"/>
              <a:t>: facoltà di revoca del consenso prestato alle clausole elastiche (art. 8).</a:t>
            </a:r>
            <a:endParaRPr lang="it-IT"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476672"/>
            <a:ext cx="8229600" cy="5649491"/>
          </a:xfrm>
        </p:spPr>
        <p:txBody>
          <a:bodyPr/>
          <a:lstStyle/>
          <a:p>
            <a:r>
              <a:rPr lang="it-IT" b="1" dirty="0" smtClean="0"/>
              <a:t>Contemperamento esigenze datore-lavoratore </a:t>
            </a:r>
            <a:r>
              <a:rPr lang="it-IT" dirty="0" smtClean="0"/>
              <a:t>(modello </a:t>
            </a:r>
            <a:r>
              <a:rPr lang="it-IT" dirty="0" smtClean="0"/>
              <a:t>“rigido” </a:t>
            </a:r>
            <a:r>
              <a:rPr lang="it-IT" dirty="0" smtClean="0"/>
              <a:t>+ clausole elastiche entro i limiti di legge e della contrattazione collettiva);</a:t>
            </a:r>
          </a:p>
          <a:p>
            <a:r>
              <a:rPr lang="it-IT" dirty="0" smtClean="0"/>
              <a:t>Legge 92/2012 (Legge </a:t>
            </a:r>
            <a:r>
              <a:rPr lang="it-IT" dirty="0" err="1" smtClean="0"/>
              <a:t>Fornero</a:t>
            </a:r>
            <a:r>
              <a:rPr lang="it-IT" dirty="0" smtClean="0"/>
              <a:t>): </a:t>
            </a:r>
            <a:r>
              <a:rPr lang="it-IT" dirty="0" err="1" smtClean="0"/>
              <a:t>co</a:t>
            </a:r>
            <a:r>
              <a:rPr lang="it-IT" dirty="0" smtClean="0"/>
              <a:t>. 4 e ss. art 6 </a:t>
            </a:r>
            <a:r>
              <a:rPr lang="it-IT" dirty="0" err="1" smtClean="0"/>
              <a:t>d.lgs</a:t>
            </a:r>
            <a:r>
              <a:rPr lang="it-IT" dirty="0" smtClean="0"/>
              <a:t> 81/2015;</a:t>
            </a:r>
          </a:p>
          <a:p>
            <a:r>
              <a:rPr lang="it-IT" u="sng" dirty="0" smtClean="0"/>
              <a:t>Art. 10 </a:t>
            </a:r>
            <a:r>
              <a:rPr lang="it-IT" u="sng" dirty="0" err="1" smtClean="0"/>
              <a:t>co</a:t>
            </a:r>
            <a:r>
              <a:rPr lang="it-IT" u="sng" dirty="0" smtClean="0"/>
              <a:t>. 3: clausole elastiche senza rispetto di limiti e condizioni </a:t>
            </a:r>
            <a:r>
              <a:rPr lang="it-IT" dirty="0" smtClean="0"/>
              <a:t>= retribuzione dovuta + risarcimento del danno);</a:t>
            </a:r>
            <a:endParaRPr lang="it-IT"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260648"/>
            <a:ext cx="8229600" cy="5865515"/>
          </a:xfrm>
        </p:spPr>
        <p:txBody>
          <a:bodyPr/>
          <a:lstStyle/>
          <a:p>
            <a:r>
              <a:rPr lang="it-IT" u="sng" dirty="0" smtClean="0"/>
              <a:t>LAVORO SUPPLEMENTARE </a:t>
            </a:r>
            <a:r>
              <a:rPr lang="it-IT" dirty="0" smtClean="0"/>
              <a:t>: reso oltre l’orario concordato nel </a:t>
            </a:r>
            <a:r>
              <a:rPr lang="it-IT" dirty="0" err="1" smtClean="0"/>
              <a:t>c.i</a:t>
            </a:r>
            <a:r>
              <a:rPr lang="it-IT" dirty="0" smtClean="0"/>
              <a:t> ma nei limiti dell’orario normale di lavoro;</a:t>
            </a:r>
          </a:p>
          <a:p>
            <a:r>
              <a:rPr lang="it-IT" dirty="0" smtClean="0"/>
              <a:t>Se il contratto collettivo di settore nulla prevede, il datore può richiederlo rispettando i limiti ed il lavoratore può rifiutarsi ove giustificato da esigenze lavorative, familiari, di salute o di formazione professionale;</a:t>
            </a:r>
          </a:p>
          <a:p>
            <a:r>
              <a:rPr lang="it-IT" u="sng" dirty="0" smtClean="0"/>
              <a:t>LAVORO STRAORDINARIO</a:t>
            </a:r>
            <a:r>
              <a:rPr lang="it-IT" dirty="0" smtClean="0"/>
              <a:t>: consentito nel contratto di lavoro a tempo parziale.</a:t>
            </a:r>
            <a:endParaRPr lang="it-IT"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Art. 7 </a:t>
            </a:r>
            <a:r>
              <a:rPr lang="it-IT" dirty="0" err="1" smtClean="0"/>
              <a:t>d.lgs</a:t>
            </a:r>
            <a:r>
              <a:rPr lang="it-IT" dirty="0" smtClean="0"/>
              <a:t> 81/2015</a:t>
            </a:r>
            <a:endParaRPr lang="it-IT" dirty="0"/>
          </a:p>
        </p:txBody>
      </p:sp>
      <p:sp>
        <p:nvSpPr>
          <p:cNvPr id="3" name="Segnaposto contenuto 2"/>
          <p:cNvSpPr>
            <a:spLocks noGrp="1"/>
          </p:cNvSpPr>
          <p:nvPr>
            <p:ph idx="1"/>
          </p:nvPr>
        </p:nvSpPr>
        <p:spPr/>
        <p:txBody>
          <a:bodyPr>
            <a:normAutofit lnSpcReduction="10000"/>
          </a:bodyPr>
          <a:lstStyle/>
          <a:p>
            <a:r>
              <a:rPr lang="it-IT" u="sng" dirty="0" smtClean="0"/>
              <a:t>Principio di non discriminazione</a:t>
            </a:r>
            <a:r>
              <a:rPr lang="it-IT" dirty="0" smtClean="0"/>
              <a:t>;</a:t>
            </a:r>
          </a:p>
          <a:p>
            <a:r>
              <a:rPr lang="it-IT" dirty="0" smtClean="0"/>
              <a:t>Principio di proporzionalità;</a:t>
            </a:r>
          </a:p>
          <a:p>
            <a:r>
              <a:rPr lang="it-IT" u="sng" dirty="0" smtClean="0"/>
              <a:t>Trattamento economico (anche previdenziale) riparametrato </a:t>
            </a:r>
            <a:r>
              <a:rPr lang="it-IT" dirty="0" smtClean="0"/>
              <a:t>in ragione della ridotta prestazione lavorativa;</a:t>
            </a:r>
          </a:p>
          <a:p>
            <a:r>
              <a:rPr lang="it-IT" dirty="0" smtClean="0"/>
              <a:t>Riduzione esercizio </a:t>
            </a:r>
            <a:r>
              <a:rPr lang="it-IT" i="1" dirty="0" smtClean="0"/>
              <a:t>diritti connessi alla quantità di ore lavorative prestate </a:t>
            </a:r>
            <a:r>
              <a:rPr lang="it-IT" dirty="0" smtClean="0"/>
              <a:t>(es. studenti lavoratori e </a:t>
            </a:r>
            <a:r>
              <a:rPr lang="it-IT" dirty="0" err="1" smtClean="0"/>
              <a:t>riproporzionamento</a:t>
            </a:r>
            <a:r>
              <a:rPr lang="it-IT" dirty="0" smtClean="0"/>
              <a:t> ore di permesso).</a:t>
            </a:r>
          </a:p>
          <a:p>
            <a:pPr>
              <a:buNone/>
            </a:pPr>
            <a:endParaRPr lang="it-IT"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TRASFORMAZIONE DEL CONTRATTO</a:t>
            </a:r>
            <a:endParaRPr lang="it-IT" dirty="0"/>
          </a:p>
        </p:txBody>
      </p:sp>
      <p:sp>
        <p:nvSpPr>
          <p:cNvPr id="3" name="Segnaposto contenuto 2"/>
          <p:cNvSpPr>
            <a:spLocks noGrp="1"/>
          </p:cNvSpPr>
          <p:nvPr>
            <p:ph idx="1"/>
          </p:nvPr>
        </p:nvSpPr>
        <p:spPr>
          <a:xfrm>
            <a:off x="457200" y="1600200"/>
            <a:ext cx="8229600" cy="4997152"/>
          </a:xfrm>
        </p:spPr>
        <p:txBody>
          <a:bodyPr>
            <a:normAutofit fontScale="92500" lnSpcReduction="20000"/>
          </a:bodyPr>
          <a:lstStyle/>
          <a:p>
            <a:r>
              <a:rPr lang="it-IT" dirty="0" smtClean="0"/>
              <a:t>Atto scritto integrante contratto originario;</a:t>
            </a:r>
          </a:p>
          <a:p>
            <a:r>
              <a:rPr lang="it-IT" dirty="0" smtClean="0"/>
              <a:t>Accordo delle parti;</a:t>
            </a:r>
          </a:p>
          <a:p>
            <a:r>
              <a:rPr lang="it-IT" dirty="0" smtClean="0"/>
              <a:t>Il rifiuto del lavoratore non costituisce </a:t>
            </a:r>
            <a:r>
              <a:rPr lang="it-IT" dirty="0" err="1" smtClean="0"/>
              <a:t>G.M.O</a:t>
            </a:r>
            <a:r>
              <a:rPr lang="it-IT" dirty="0" smtClean="0"/>
              <a:t> di licenziamento;</a:t>
            </a:r>
          </a:p>
          <a:p>
            <a:r>
              <a:rPr lang="it-IT" u="sng" dirty="0" smtClean="0"/>
              <a:t>Diritto</a:t>
            </a:r>
            <a:r>
              <a:rPr lang="it-IT" dirty="0" smtClean="0"/>
              <a:t> alla trasformazione pieno/parziale prevista per legge: gravi patologie.</a:t>
            </a:r>
          </a:p>
          <a:p>
            <a:r>
              <a:rPr lang="it-IT" u="sng" dirty="0" smtClean="0"/>
              <a:t>Priorità</a:t>
            </a:r>
            <a:r>
              <a:rPr lang="it-IT" dirty="0" smtClean="0"/>
              <a:t> trasformazione pieno/parziale: gravi patologie dei familiari, lavoratore che presta assistenza ad inabile lavorativo (legge 104), figlio convivente con handicap.</a:t>
            </a:r>
          </a:p>
          <a:p>
            <a:r>
              <a:rPr lang="it-IT" u="sng" dirty="0" smtClean="0"/>
              <a:t>Riforma 2015</a:t>
            </a:r>
            <a:r>
              <a:rPr lang="it-IT" dirty="0" smtClean="0"/>
              <a:t>: congedo parentale, donne vittime di violenza di genere.</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620688"/>
            <a:ext cx="8229600" cy="5505475"/>
          </a:xfrm>
        </p:spPr>
        <p:txBody>
          <a:bodyPr/>
          <a:lstStyle/>
          <a:p>
            <a:r>
              <a:rPr lang="it-IT" dirty="0" smtClean="0"/>
              <a:t>Mancata concessione della trasformazione: legittimazione del lavoratore ad agire per ottenimento e risarcimento danno;</a:t>
            </a:r>
          </a:p>
          <a:p>
            <a:r>
              <a:rPr lang="it-IT" b="1" dirty="0" smtClean="0"/>
              <a:t>Trasformazione parziale/pieno</a:t>
            </a:r>
            <a:r>
              <a:rPr lang="it-IT" dirty="0" smtClean="0"/>
              <a:t>: diritto di precedenza nelle assunzioni a tempo pieno per medesime mansioni;</a:t>
            </a:r>
          </a:p>
          <a:p>
            <a:r>
              <a:rPr lang="it-IT" dirty="0" smtClean="0"/>
              <a:t>Per </a:t>
            </a:r>
            <a:r>
              <a:rPr lang="it-IT" smtClean="0"/>
              <a:t>fatti concludenti.</a:t>
            </a:r>
            <a:endParaRPr lang="it-IT"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t>D</a:t>
            </a:r>
            <a:r>
              <a:rPr lang="it-IT" b="1" dirty="0" smtClean="0"/>
              <a:t>.lgs. 66/2003</a:t>
            </a:r>
            <a:endParaRPr lang="it-IT" b="1" dirty="0"/>
          </a:p>
        </p:txBody>
      </p:sp>
      <p:sp>
        <p:nvSpPr>
          <p:cNvPr id="3" name="Segnaposto contenuto 2"/>
          <p:cNvSpPr>
            <a:spLocks noGrp="1"/>
          </p:cNvSpPr>
          <p:nvPr>
            <p:ph idx="1"/>
          </p:nvPr>
        </p:nvSpPr>
        <p:spPr/>
        <p:txBody>
          <a:bodyPr>
            <a:normAutofit lnSpcReduction="10000"/>
          </a:bodyPr>
          <a:lstStyle/>
          <a:p>
            <a:pPr algn="just"/>
            <a:r>
              <a:rPr lang="it-IT" dirty="0" smtClean="0"/>
              <a:t>Attuativo della Direttiva 93/104/CE del Consiglio, del 23 novembre 1993;</a:t>
            </a:r>
          </a:p>
          <a:p>
            <a:pPr algn="just"/>
            <a:r>
              <a:rPr lang="it-IT" dirty="0" smtClean="0"/>
              <a:t>Applicabilità a </a:t>
            </a:r>
            <a:r>
              <a:rPr lang="it-IT" u="sng" dirty="0" smtClean="0"/>
              <a:t>tutti i lavoratori e in tutti i settori pubblici e privati</a:t>
            </a:r>
            <a:r>
              <a:rPr lang="it-IT" dirty="0" smtClean="0"/>
              <a:t>;</a:t>
            </a:r>
          </a:p>
          <a:p>
            <a:pPr algn="just"/>
            <a:r>
              <a:rPr lang="it-IT" dirty="0" smtClean="0"/>
              <a:t>Art. 2;</a:t>
            </a:r>
          </a:p>
          <a:p>
            <a:pPr algn="just"/>
            <a:r>
              <a:rPr lang="it-IT" dirty="0" smtClean="0"/>
              <a:t>(ECCEZIONI</a:t>
            </a:r>
            <a:r>
              <a:rPr lang="it-IT" dirty="0" smtClean="0"/>
              <a:t>: “gente di mare”, personale di volo nell’aviazione civile, “lavoratori mobili”, personale della scuola, forze di polizia, forze </a:t>
            </a:r>
            <a:r>
              <a:rPr lang="it-IT" dirty="0" smtClean="0"/>
              <a:t>armate).</a:t>
            </a:r>
            <a:endParaRPr lang="it-IT" dirty="0" smtClean="0"/>
          </a:p>
          <a:p>
            <a:endParaRPr lang="it-IT"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FINALITA’ E DEFINIZIONI</a:t>
            </a:r>
            <a:endParaRPr lang="it-IT" dirty="0"/>
          </a:p>
        </p:txBody>
      </p:sp>
      <p:sp>
        <p:nvSpPr>
          <p:cNvPr id="3" name="Segnaposto contenuto 2"/>
          <p:cNvSpPr>
            <a:spLocks noGrp="1"/>
          </p:cNvSpPr>
          <p:nvPr>
            <p:ph idx="1"/>
          </p:nvPr>
        </p:nvSpPr>
        <p:spPr/>
        <p:txBody>
          <a:bodyPr>
            <a:normAutofit lnSpcReduction="10000"/>
          </a:bodyPr>
          <a:lstStyle/>
          <a:p>
            <a:pPr algn="just"/>
            <a:r>
              <a:rPr lang="it-IT" dirty="0" smtClean="0"/>
              <a:t>Art. 1;</a:t>
            </a:r>
          </a:p>
          <a:p>
            <a:pPr algn="just"/>
            <a:r>
              <a:rPr lang="it-IT" dirty="0" smtClean="0"/>
              <a:t>Lett. a) </a:t>
            </a:r>
            <a:r>
              <a:rPr lang="it-IT" b="1" u="sng" dirty="0" smtClean="0"/>
              <a:t>ORARIO </a:t>
            </a:r>
            <a:r>
              <a:rPr lang="it-IT" b="1" u="sng" dirty="0" err="1" smtClean="0"/>
              <a:t>DI</a:t>
            </a:r>
            <a:r>
              <a:rPr lang="it-IT" b="1" u="sng" dirty="0" smtClean="0"/>
              <a:t> LAVORO</a:t>
            </a:r>
            <a:r>
              <a:rPr lang="it-IT" dirty="0" smtClean="0"/>
              <a:t>: “</a:t>
            </a:r>
            <a:r>
              <a:rPr lang="it-IT" i="1" dirty="0" smtClean="0"/>
              <a:t>qualsiasi periodo in cui il lavoratore sia al lavoro, a disposizione del datore di lavoro e nell’esercizio della sua attività o delle sue funzioni</a:t>
            </a:r>
            <a:r>
              <a:rPr lang="it-IT" dirty="0" smtClean="0"/>
              <a:t>.”;</a:t>
            </a:r>
          </a:p>
          <a:p>
            <a:pPr algn="just"/>
            <a:r>
              <a:rPr lang="it-IT" dirty="0" smtClean="0"/>
              <a:t>Inclusione dei lavori discontinui o di semplice attesa e custodia;</a:t>
            </a:r>
          </a:p>
          <a:p>
            <a:pPr algn="just"/>
            <a:r>
              <a:rPr lang="it-IT" dirty="0" smtClean="0"/>
              <a:t>Esclusione per il “tempo di viaggio”.</a:t>
            </a:r>
          </a:p>
          <a:p>
            <a:endParaRPr lang="it-IT"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contenuto 4"/>
          <p:cNvSpPr>
            <a:spLocks noGrp="1"/>
          </p:cNvSpPr>
          <p:nvPr>
            <p:ph sz="half" idx="1"/>
          </p:nvPr>
        </p:nvSpPr>
        <p:spPr>
          <a:xfrm>
            <a:off x="467544" y="692696"/>
            <a:ext cx="4038600" cy="3340968"/>
          </a:xfrm>
        </p:spPr>
        <p:txBody>
          <a:bodyPr/>
          <a:lstStyle/>
          <a:p>
            <a:pPr algn="just"/>
            <a:r>
              <a:rPr lang="it-IT" b="1" dirty="0" smtClean="0"/>
              <a:t>R.D.L. n. 692/1923</a:t>
            </a:r>
          </a:p>
          <a:p>
            <a:pPr algn="just"/>
            <a:r>
              <a:rPr lang="it-IT" dirty="0" smtClean="0"/>
              <a:t>Non può eccedere le 8 ore al giorno o le 48 ore settimanali;</a:t>
            </a:r>
          </a:p>
          <a:p>
            <a:pPr algn="just"/>
            <a:r>
              <a:rPr lang="it-IT" dirty="0" smtClean="0"/>
              <a:t>Requisito della </a:t>
            </a:r>
            <a:r>
              <a:rPr lang="it-IT" u="sng" dirty="0" smtClean="0"/>
              <a:t>effettività</a:t>
            </a:r>
            <a:r>
              <a:rPr lang="it-IT" dirty="0" smtClean="0"/>
              <a:t> (applicazione assidua e continuativa).</a:t>
            </a:r>
          </a:p>
          <a:p>
            <a:endParaRPr lang="it-IT" dirty="0"/>
          </a:p>
        </p:txBody>
      </p:sp>
      <p:sp>
        <p:nvSpPr>
          <p:cNvPr id="6" name="Segnaposto contenuto 5"/>
          <p:cNvSpPr>
            <a:spLocks noGrp="1"/>
          </p:cNvSpPr>
          <p:nvPr>
            <p:ph sz="half" idx="2"/>
          </p:nvPr>
        </p:nvSpPr>
        <p:spPr>
          <a:xfrm>
            <a:off x="4644008" y="620688"/>
            <a:ext cx="4038600" cy="4104455"/>
          </a:xfrm>
        </p:spPr>
        <p:txBody>
          <a:bodyPr/>
          <a:lstStyle/>
          <a:p>
            <a:pPr algn="just"/>
            <a:r>
              <a:rPr lang="it-IT" b="1" dirty="0" err="1" smtClean="0"/>
              <a:t>D.LGS</a:t>
            </a:r>
            <a:r>
              <a:rPr lang="it-IT" b="1" dirty="0" smtClean="0"/>
              <a:t> 66/2003</a:t>
            </a:r>
          </a:p>
          <a:p>
            <a:pPr algn="just"/>
            <a:r>
              <a:rPr lang="it-IT" dirty="0" smtClean="0"/>
              <a:t>Definizione più ampia;</a:t>
            </a:r>
          </a:p>
          <a:p>
            <a:pPr algn="just"/>
            <a:r>
              <a:rPr lang="it-IT" dirty="0" smtClean="0"/>
              <a:t>Compresi periodi in cui il lavoratore non sta effettivamente lavorando;</a:t>
            </a:r>
          </a:p>
          <a:p>
            <a:pPr algn="just"/>
            <a:r>
              <a:rPr lang="it-IT" dirty="0" smtClean="0"/>
              <a:t>Definizione legale di orario di lavoro.</a:t>
            </a:r>
            <a:endParaRPr lang="it-IT" dirty="0"/>
          </a:p>
        </p:txBody>
      </p:sp>
      <p:sp>
        <p:nvSpPr>
          <p:cNvPr id="7" name="CasellaDiTesto 6"/>
          <p:cNvSpPr txBox="1"/>
          <p:nvPr/>
        </p:nvSpPr>
        <p:spPr>
          <a:xfrm>
            <a:off x="827584" y="5013176"/>
            <a:ext cx="7632848" cy="954107"/>
          </a:xfrm>
          <a:prstGeom prst="rect">
            <a:avLst/>
          </a:prstGeom>
          <a:noFill/>
        </p:spPr>
        <p:txBody>
          <a:bodyPr wrap="square" rtlCol="0">
            <a:spAutoFit/>
          </a:bodyPr>
          <a:lstStyle/>
          <a:p>
            <a:r>
              <a:rPr lang="it-IT" sz="2800" dirty="0" err="1" smtClean="0"/>
              <a:t>N.B</a:t>
            </a:r>
            <a:r>
              <a:rPr lang="it-IT" sz="2800" dirty="0" smtClean="0"/>
              <a:t> il “tempo-tuta” rientra nel tempo di lavoro solo ove qualificato da </a:t>
            </a:r>
            <a:r>
              <a:rPr lang="it-IT" sz="2800" dirty="0" err="1" smtClean="0"/>
              <a:t>eterodirezione</a:t>
            </a:r>
            <a:r>
              <a:rPr lang="it-IT" sz="2800" dirty="0" smtClean="0"/>
              <a:t>.</a:t>
            </a:r>
            <a:endParaRPr lang="it-IT"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p:cNvSpPr>
            <a:spLocks noGrp="1"/>
          </p:cNvSpPr>
          <p:nvPr>
            <p:ph type="title"/>
          </p:nvPr>
        </p:nvSpPr>
        <p:spPr/>
        <p:txBody>
          <a:bodyPr/>
          <a:lstStyle/>
          <a:p>
            <a:r>
              <a:rPr lang="it-IT" dirty="0" smtClean="0"/>
              <a:t>ORARIO NORMALE </a:t>
            </a:r>
            <a:r>
              <a:rPr lang="it-IT" dirty="0" err="1" smtClean="0"/>
              <a:t>DI</a:t>
            </a:r>
            <a:r>
              <a:rPr lang="it-IT" dirty="0" smtClean="0"/>
              <a:t> LAVORO</a:t>
            </a:r>
            <a:endParaRPr lang="it-IT" dirty="0"/>
          </a:p>
        </p:txBody>
      </p:sp>
      <p:sp>
        <p:nvSpPr>
          <p:cNvPr id="6" name="Segnaposto contenuto 5"/>
          <p:cNvSpPr>
            <a:spLocks noGrp="1"/>
          </p:cNvSpPr>
          <p:nvPr>
            <p:ph idx="1"/>
          </p:nvPr>
        </p:nvSpPr>
        <p:spPr/>
        <p:txBody>
          <a:bodyPr>
            <a:normAutofit fontScale="92500"/>
          </a:bodyPr>
          <a:lstStyle/>
          <a:p>
            <a:pPr algn="just"/>
            <a:r>
              <a:rPr lang="it-IT" u="sng" dirty="0" smtClean="0"/>
              <a:t>R.D.L. 692/1923</a:t>
            </a:r>
            <a:r>
              <a:rPr lang="it-IT" dirty="0" smtClean="0"/>
              <a:t>: limite massimo di 8 ore per la giornata lavorativa e 48 per orario settimanale;</a:t>
            </a:r>
          </a:p>
          <a:p>
            <a:pPr algn="just"/>
            <a:r>
              <a:rPr lang="it-IT" u="sng" dirty="0" smtClean="0"/>
              <a:t>LEGGE 196/1997 (Legge Treu)</a:t>
            </a:r>
            <a:r>
              <a:rPr lang="it-IT" dirty="0" smtClean="0"/>
              <a:t>: ridotto il limite settimanale a 40 ore + possibilità della contrattazione collettiva nazionale di stabilire limite inferiore;</a:t>
            </a:r>
          </a:p>
          <a:p>
            <a:pPr algn="just"/>
            <a:r>
              <a:rPr lang="it-IT" u="sng" dirty="0" smtClean="0"/>
              <a:t>Art. 3 </a:t>
            </a:r>
            <a:r>
              <a:rPr lang="it-IT" u="sng" dirty="0" err="1" smtClean="0"/>
              <a:t>D.LGS</a:t>
            </a:r>
            <a:r>
              <a:rPr lang="it-IT" u="sng" dirty="0" smtClean="0"/>
              <a:t> 66/2003</a:t>
            </a:r>
            <a:r>
              <a:rPr lang="it-IT" dirty="0" smtClean="0"/>
              <a:t>: conferma orario di lavoro in 40 ore settimanali e non prevede nulla riguardo al limite giornaliero.</a:t>
            </a:r>
            <a:endParaRPr lang="it-IT"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95536" y="476672"/>
            <a:ext cx="8229600" cy="5904656"/>
          </a:xfrm>
        </p:spPr>
        <p:txBody>
          <a:bodyPr>
            <a:normAutofit lnSpcReduction="10000"/>
          </a:bodyPr>
          <a:lstStyle/>
          <a:p>
            <a:pPr algn="just">
              <a:buNone/>
            </a:pPr>
            <a:r>
              <a:rPr lang="it-IT" u="sng" dirty="0" smtClean="0"/>
              <a:t>Limite massimo giornaliero </a:t>
            </a:r>
            <a:r>
              <a:rPr lang="it-IT" dirty="0" smtClean="0"/>
              <a:t>ricavabile </a:t>
            </a:r>
            <a:r>
              <a:rPr lang="it-IT" i="1" dirty="0" smtClean="0"/>
              <a:t>a contrario</a:t>
            </a:r>
            <a:r>
              <a:rPr lang="it-IT" dirty="0" smtClean="0"/>
              <a:t>: </a:t>
            </a:r>
            <a:r>
              <a:rPr lang="it-IT" u="sng" dirty="0" smtClean="0"/>
              <a:t>art 7 </a:t>
            </a:r>
            <a:r>
              <a:rPr lang="it-IT" u="sng" dirty="0" err="1" smtClean="0"/>
              <a:t>d.lgs</a:t>
            </a:r>
            <a:r>
              <a:rPr lang="it-IT" u="sng" dirty="0" smtClean="0"/>
              <a:t> 66/2003  </a:t>
            </a:r>
            <a:r>
              <a:rPr lang="it-IT" dirty="0" smtClean="0"/>
              <a:t>impone riposo giornaliero non inferiore a 11 ore consecutive = limite delle ore giornaliere di lavoro pari al massimo a </a:t>
            </a:r>
            <a:r>
              <a:rPr lang="it-IT" u="sng" dirty="0" smtClean="0"/>
              <a:t>13 ore</a:t>
            </a:r>
            <a:r>
              <a:rPr lang="it-IT" dirty="0" smtClean="0"/>
              <a:t>;</a:t>
            </a:r>
          </a:p>
          <a:p>
            <a:pPr algn="just"/>
            <a:r>
              <a:rPr lang="it-IT" u="sng" dirty="0" smtClean="0"/>
              <a:t>Distribuzione orario di lavoro/ durata massima dell’orario di lavoro ex art. 4 </a:t>
            </a:r>
            <a:r>
              <a:rPr lang="it-IT" u="sng" dirty="0" err="1" smtClean="0"/>
              <a:t>d.lgs</a:t>
            </a:r>
            <a:r>
              <a:rPr lang="it-IT" u="sng" dirty="0" smtClean="0"/>
              <a:t> 66/2003</a:t>
            </a:r>
            <a:r>
              <a:rPr lang="it-IT" dirty="0" smtClean="0"/>
              <a:t>: può superare le 8 ore giornaliere, </a:t>
            </a:r>
            <a:r>
              <a:rPr lang="it-IT" dirty="0" err="1" smtClean="0"/>
              <a:t>purchè</a:t>
            </a:r>
            <a:r>
              <a:rPr lang="it-IT" dirty="0" smtClean="0"/>
              <a:t> nell’ambito settimanale non vengano superate le 40 ore come media oppure il diverso limite stabilito dalla contrattazione collettiva ed il limite massimo previsto dalla legge per lo straordinario (48 ore settimanali</a:t>
            </a:r>
            <a:r>
              <a:rPr lang="it-IT" dirty="0" smtClean="0"/>
              <a:t>).</a:t>
            </a:r>
            <a:endParaRPr lang="it-IT" dirty="0" smtClean="0"/>
          </a:p>
          <a:p>
            <a:pPr>
              <a:buNone/>
            </a:pPr>
            <a:endParaRPr lang="it-IT"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LAVORO STRAORDINARIO</a:t>
            </a:r>
            <a:endParaRPr lang="it-IT" dirty="0"/>
          </a:p>
        </p:txBody>
      </p:sp>
      <p:sp>
        <p:nvSpPr>
          <p:cNvPr id="3" name="Segnaposto contenuto 2"/>
          <p:cNvSpPr>
            <a:spLocks noGrp="1"/>
          </p:cNvSpPr>
          <p:nvPr>
            <p:ph idx="1"/>
          </p:nvPr>
        </p:nvSpPr>
        <p:spPr>
          <a:xfrm>
            <a:off x="457200" y="1412776"/>
            <a:ext cx="8229600" cy="4968552"/>
          </a:xfrm>
        </p:spPr>
        <p:txBody>
          <a:bodyPr>
            <a:normAutofit fontScale="85000" lnSpcReduction="20000"/>
          </a:bodyPr>
          <a:lstStyle/>
          <a:p>
            <a:pPr algn="just"/>
            <a:r>
              <a:rPr lang="it-IT" dirty="0" smtClean="0"/>
              <a:t>Art. 1 </a:t>
            </a:r>
            <a:r>
              <a:rPr lang="it-IT" dirty="0" err="1" smtClean="0"/>
              <a:t>co</a:t>
            </a:r>
            <a:r>
              <a:rPr lang="it-IT" dirty="0" smtClean="0"/>
              <a:t>. 2 lett. c);</a:t>
            </a:r>
          </a:p>
          <a:p>
            <a:pPr algn="just"/>
            <a:r>
              <a:rPr lang="it-IT" dirty="0" smtClean="0"/>
              <a:t>Lavoro prestato oltre le 40 ore settimanali medie ovvero oltre il minore orario settimanale stabilito dai contratti collettivi;</a:t>
            </a:r>
          </a:p>
          <a:p>
            <a:pPr algn="just"/>
            <a:r>
              <a:rPr lang="it-IT" i="1" dirty="0" smtClean="0"/>
              <a:t>Principi regolatori ex art. 5:</a:t>
            </a:r>
          </a:p>
          <a:p>
            <a:pPr marL="514350" indent="-514350" algn="just">
              <a:buFont typeface="+mj-lt"/>
              <a:buAutoNum type="arabicPeriod"/>
            </a:pPr>
            <a:r>
              <a:rPr lang="it-IT" dirty="0" smtClean="0"/>
              <a:t>Ricorso allo straordinario deve essere contenuto;</a:t>
            </a:r>
          </a:p>
          <a:p>
            <a:pPr marL="514350" indent="-514350" algn="just">
              <a:buFont typeface="+mj-lt"/>
              <a:buAutoNum type="arabicPeriod"/>
            </a:pPr>
            <a:r>
              <a:rPr lang="it-IT" dirty="0" smtClean="0"/>
              <a:t>Rispetto dei limiti previsti da contrattazione collettiva (limite </a:t>
            </a:r>
            <a:r>
              <a:rPr lang="it-IT" dirty="0" err="1" smtClean="0"/>
              <a:t>max</a:t>
            </a:r>
            <a:r>
              <a:rPr lang="it-IT" dirty="0" smtClean="0"/>
              <a:t> per legge 250 ore annuali);</a:t>
            </a:r>
          </a:p>
          <a:p>
            <a:pPr marL="514350" indent="-514350" algn="just">
              <a:buFont typeface="+mj-lt"/>
              <a:buAutoNum type="arabicPeriod"/>
            </a:pPr>
            <a:r>
              <a:rPr lang="it-IT" dirty="0" smtClean="0"/>
              <a:t>In difetto, solo previo accordo fra datore e lavoratore;</a:t>
            </a:r>
          </a:p>
          <a:p>
            <a:pPr marL="514350" indent="-514350" algn="just"/>
            <a:r>
              <a:rPr lang="it-IT" dirty="0" smtClean="0"/>
              <a:t>Se il lavoratore svolge lavoro straordinario senza che sia stato richiesto o senza autorizzazione = rifiuto legittimo di corrispondere il trattamento economico previsto.</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48680"/>
            <a:ext cx="8229600" cy="5577483"/>
          </a:xfrm>
        </p:spPr>
        <p:txBody>
          <a:bodyPr>
            <a:normAutofit lnSpcReduction="10000"/>
          </a:bodyPr>
          <a:lstStyle/>
          <a:p>
            <a:pPr algn="just"/>
            <a:r>
              <a:rPr lang="it-IT" dirty="0" smtClean="0"/>
              <a:t>Diritto a maggiorazioni retributive ex art. 2108 c.c.;</a:t>
            </a:r>
          </a:p>
          <a:p>
            <a:pPr algn="just"/>
            <a:r>
              <a:rPr lang="it-IT" dirty="0" smtClean="0"/>
              <a:t>No quantificazione specifica;</a:t>
            </a:r>
          </a:p>
          <a:p>
            <a:pPr algn="just"/>
            <a:r>
              <a:rPr lang="it-IT" dirty="0" smtClean="0"/>
              <a:t>Giurisprudenza: il giudice, nel calcolare la determinazione del compenso, in assenza di principio di onnicomprensività della retribuzione, deve prendere la norma del CCNL di riferimento + verificare la coerenza con la norma di legge in relazione alle modalità di fissazione della base del computo;</a:t>
            </a:r>
          </a:p>
          <a:p>
            <a:pPr algn="just"/>
            <a:r>
              <a:rPr lang="it-IT" dirty="0" smtClean="0"/>
              <a:t>Onere della prova a carico del lavoratore.</a:t>
            </a:r>
            <a:endParaRPr lang="it-IT" dirty="0"/>
          </a:p>
        </p:txBody>
      </p:sp>
    </p:spTree>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322</TotalTime>
  <Words>1799</Words>
  <Application>Microsoft Office PowerPoint</Application>
  <PresentationFormat>Presentazione su schermo (4:3)</PresentationFormat>
  <Paragraphs>121</Paragraphs>
  <Slides>28</Slides>
  <Notes>0</Notes>
  <HiddenSlides>0</HiddenSlides>
  <MMClips>0</MMClips>
  <ScaleCrop>false</ScaleCrop>
  <HeadingPairs>
    <vt:vector size="4" baseType="variant">
      <vt:variant>
        <vt:lpstr>Tema</vt:lpstr>
      </vt:variant>
      <vt:variant>
        <vt:i4>1</vt:i4>
      </vt:variant>
      <vt:variant>
        <vt:lpstr>Titoli diapositive</vt:lpstr>
      </vt:variant>
      <vt:variant>
        <vt:i4>28</vt:i4>
      </vt:variant>
    </vt:vector>
  </HeadingPairs>
  <TitlesOfParts>
    <vt:vector size="29" baseType="lpstr">
      <vt:lpstr>Tema di Office</vt:lpstr>
      <vt:lpstr>ORARIO DI LAVORO</vt:lpstr>
      <vt:lpstr>Evoluzione della disciplina</vt:lpstr>
      <vt:lpstr>D.lgs. 66/2003</vt:lpstr>
      <vt:lpstr>FINALITA’ E DEFINIZIONI</vt:lpstr>
      <vt:lpstr>Diapositiva 5</vt:lpstr>
      <vt:lpstr>ORARIO NORMALE DI LAVORO</vt:lpstr>
      <vt:lpstr>Diapositiva 7</vt:lpstr>
      <vt:lpstr>LAVORO STRAORDINARIO</vt:lpstr>
      <vt:lpstr>Diapositiva 9</vt:lpstr>
      <vt:lpstr>Diapositiva 10</vt:lpstr>
      <vt:lpstr>Diapositiva 11</vt:lpstr>
      <vt:lpstr>LAVORO NOTTURNO</vt:lpstr>
      <vt:lpstr>Diapositiva 13</vt:lpstr>
      <vt:lpstr>ULTERIORI DEFINIZIONI</vt:lpstr>
      <vt:lpstr>Diapositiva 15</vt:lpstr>
      <vt:lpstr>Diapositiva 16</vt:lpstr>
      <vt:lpstr>Diapositiva 17</vt:lpstr>
      <vt:lpstr>Diapositiva 18</vt:lpstr>
      <vt:lpstr> CONTRATTO DI LAVORO A TEMPO PARZIALE</vt:lpstr>
      <vt:lpstr>CARATTERISTICHE</vt:lpstr>
      <vt:lpstr>Diapositiva 21</vt:lpstr>
      <vt:lpstr>CLAUSOLE ELASTICHE (art. 6)</vt:lpstr>
      <vt:lpstr>Diapositiva 23</vt:lpstr>
      <vt:lpstr>Diapositiva 24</vt:lpstr>
      <vt:lpstr>Diapositiva 25</vt:lpstr>
      <vt:lpstr>Art. 7 d.lgs 81/2015</vt:lpstr>
      <vt:lpstr>TRASFORMAZIONE DEL CONTRATTO</vt:lpstr>
      <vt:lpstr>Diapositiva 28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SERENA</dc:creator>
  <cp:lastModifiedBy>SERENA</cp:lastModifiedBy>
  <cp:revision>40</cp:revision>
  <dcterms:created xsi:type="dcterms:W3CDTF">2017-05-15T12:23:28Z</dcterms:created>
  <dcterms:modified xsi:type="dcterms:W3CDTF">2017-05-16T09:01:18Z</dcterms:modified>
</cp:coreProperties>
</file>