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0D5849-32E0-4FC3-96AB-2D22343C6F86}" type="datetimeFigureOut">
              <a:rPr lang="it-IT" smtClean="0"/>
              <a:pPr/>
              <a:t>16/05/2017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693D03C-CA60-43C1-BFAB-2F07F4D27D86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11560" y="1916832"/>
            <a:ext cx="7772400" cy="1470025"/>
          </a:xfrm>
        </p:spPr>
        <p:txBody>
          <a:bodyPr/>
          <a:lstStyle/>
          <a:p>
            <a:r>
              <a:rPr lang="it-IT" b="1" dirty="0" smtClean="0"/>
              <a:t>LA RETRIBUZIONE</a:t>
            </a:r>
            <a:endParaRPr lang="it-IT" b="1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Patto di congelamento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Accordo con cui vengono corrisposti unitariamente tutti i compensi, base e prestazioni ulteriori rispetto alle ordinarie, collegate a specifiche mansioni (es. indennità di cassa, di missione);</a:t>
            </a:r>
          </a:p>
          <a:p>
            <a:pPr algn="just"/>
            <a:r>
              <a:rPr lang="it-IT" dirty="0" smtClean="0"/>
              <a:t>Valido se ogni compenso confluito è singolarmente individuato.</a:t>
            </a:r>
            <a:endParaRPr lang="it-IT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Retribuzione feriale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Art. 36 Cost. + art. 2109 c.c.;</a:t>
            </a:r>
          </a:p>
          <a:p>
            <a:pPr algn="just"/>
            <a:r>
              <a:rPr lang="it-IT" dirty="0" smtClean="0"/>
              <a:t>Non contengono indicazioni per il computo della retribuzione;</a:t>
            </a:r>
          </a:p>
          <a:p>
            <a:pPr algn="just"/>
            <a:r>
              <a:rPr lang="it-IT" dirty="0" smtClean="0"/>
              <a:t>giurisprudenza: determinazione rimessa alla contrattazione collettiva.</a:t>
            </a:r>
            <a:endParaRPr lang="it-IT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 smtClean="0"/>
              <a:t>TFR</a:t>
            </a:r>
            <a:r>
              <a:rPr lang="it-IT" dirty="0" smtClean="0"/>
              <a:t> (TRATTAMENTO </a:t>
            </a:r>
            <a:r>
              <a:rPr lang="it-IT" dirty="0" err="1" smtClean="0"/>
              <a:t>DI</a:t>
            </a:r>
            <a:r>
              <a:rPr lang="it-IT" dirty="0" smtClean="0"/>
              <a:t> FINE RAPPORTO)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5313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dirty="0" smtClean="0"/>
              <a:t>Art. 2120 c.c</a:t>
            </a:r>
            <a:r>
              <a:rPr lang="it-IT" dirty="0" smtClean="0"/>
              <a:t>.;</a:t>
            </a:r>
          </a:p>
          <a:p>
            <a:pPr algn="just"/>
            <a:r>
              <a:rPr lang="it-IT" dirty="0" smtClean="0"/>
              <a:t>Somma erogata dal datore di lavoro alla cessazione del rapporto di lavoro subordinato;</a:t>
            </a:r>
            <a:endParaRPr lang="it-IT" dirty="0" smtClean="0"/>
          </a:p>
          <a:p>
            <a:pPr algn="just"/>
            <a:r>
              <a:rPr lang="it-IT" dirty="0" smtClean="0"/>
              <a:t>Nozione di retribuzione annua;</a:t>
            </a:r>
          </a:p>
          <a:p>
            <a:pPr algn="just"/>
            <a:r>
              <a:rPr lang="it-IT" dirty="0" smtClean="0"/>
              <a:t>Possibilità per la contrattazione collettiva di individuare le voci retributive utili al calcolo anche in senso peggiorativo;</a:t>
            </a:r>
          </a:p>
          <a:p>
            <a:pPr algn="just"/>
            <a:r>
              <a:rPr lang="it-IT" u="sng" dirty="0" smtClean="0"/>
              <a:t>Applicazione di un coefficiente fisso (13,5) alla retribuzione utile TFR </a:t>
            </a:r>
            <a:r>
              <a:rPr lang="it-IT" dirty="0" smtClean="0"/>
              <a:t> (dovuta per quell’anno specifico al lavoratore).</a:t>
            </a:r>
            <a:endParaRPr lang="it-IT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39552" y="260648"/>
            <a:ext cx="8229600" cy="5832648"/>
          </a:xfrm>
        </p:spPr>
        <p:txBody>
          <a:bodyPr>
            <a:normAutofit/>
          </a:bodyPr>
          <a:lstStyle/>
          <a:p>
            <a:pPr algn="just"/>
            <a:r>
              <a:rPr lang="it-IT" b="1" dirty="0" err="1" smtClean="0"/>
              <a:t>TFR</a:t>
            </a:r>
            <a:r>
              <a:rPr lang="it-IT" dirty="0" err="1" smtClean="0"/>
              <a:t>=</a:t>
            </a:r>
            <a:r>
              <a:rPr lang="it-IT" dirty="0" smtClean="0"/>
              <a:t> quota di retribuzione che il lavoratore matura annualmente ma percepisce, di norma, alla cessazione del rapporto di lavoro;</a:t>
            </a:r>
          </a:p>
          <a:p>
            <a:pPr algn="just"/>
            <a:r>
              <a:rPr lang="it-IT" dirty="0" smtClean="0"/>
              <a:t>Importo aggiuntivo a titolo di </a:t>
            </a:r>
            <a:r>
              <a:rPr lang="it-IT" u="sng" dirty="0" smtClean="0"/>
              <a:t>rivalutazione</a:t>
            </a:r>
            <a:r>
              <a:rPr lang="it-IT" dirty="0" smtClean="0"/>
              <a:t> (indice secondo regole fissate dal </a:t>
            </a:r>
            <a:r>
              <a:rPr lang="it-IT" dirty="0" err="1" smtClean="0"/>
              <a:t>lgs</a:t>
            </a:r>
            <a:r>
              <a:rPr lang="it-IT" dirty="0"/>
              <a:t> </a:t>
            </a:r>
            <a:r>
              <a:rPr lang="it-IT" dirty="0" smtClean="0"/>
              <a:t>per garantire il mantenimento del potere di acquisto delle quote accantonate);</a:t>
            </a:r>
          </a:p>
          <a:p>
            <a:pPr algn="just"/>
            <a:r>
              <a:rPr lang="it-IT" u="sng" dirty="0" smtClean="0"/>
              <a:t>Anticipazione sul TFR </a:t>
            </a:r>
            <a:r>
              <a:rPr lang="it-IT" dirty="0" smtClean="0"/>
              <a:t>(art. 2120 </a:t>
            </a:r>
            <a:r>
              <a:rPr lang="it-IT" dirty="0" err="1" smtClean="0"/>
              <a:t>co</a:t>
            </a:r>
            <a:r>
              <a:rPr lang="it-IT" dirty="0" smtClean="0"/>
              <a:t>. 6) e problematiche connesse (limiti).</a:t>
            </a:r>
            <a:endParaRPr lang="it-IT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TFR e previdenza complementare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D.lgs. 252/2005;</a:t>
            </a:r>
          </a:p>
          <a:p>
            <a:r>
              <a:rPr lang="it-IT" dirty="0" smtClean="0"/>
              <a:t>Da accantonamento virtuale ad accantonamento reale;</a:t>
            </a:r>
          </a:p>
          <a:p>
            <a:r>
              <a:rPr lang="it-IT" dirty="0" smtClean="0"/>
              <a:t>Principio di libertà di adesione;</a:t>
            </a:r>
          </a:p>
          <a:p>
            <a:r>
              <a:rPr lang="it-IT" dirty="0" smtClean="0"/>
              <a:t>Forma di finanziamento;</a:t>
            </a:r>
          </a:p>
          <a:p>
            <a:r>
              <a:rPr lang="it-IT" dirty="0" smtClean="0"/>
              <a:t>Introduzione del principio del </a:t>
            </a:r>
            <a:r>
              <a:rPr lang="it-IT" dirty="0" smtClean="0"/>
              <a:t>silenzio-assenso.</a:t>
            </a:r>
            <a:endParaRPr lang="it-IT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Obbligazione previdenziale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 smtClean="0"/>
              <a:t>Previdenza obbligatoria;</a:t>
            </a:r>
          </a:p>
          <a:p>
            <a:r>
              <a:rPr lang="it-IT" dirty="0" smtClean="0"/>
              <a:t>Assistenza obbligatoria;</a:t>
            </a:r>
          </a:p>
          <a:p>
            <a:pPr algn="just"/>
            <a:r>
              <a:rPr lang="it-IT" dirty="0" smtClean="0"/>
              <a:t>Sistema pensionistico italiano basato su due pilastri: </a:t>
            </a:r>
            <a:r>
              <a:rPr lang="it-IT" u="sng" dirty="0" smtClean="0"/>
              <a:t>previdenza obbligatoria </a:t>
            </a:r>
            <a:r>
              <a:rPr lang="it-IT" dirty="0" smtClean="0"/>
              <a:t>(INPS, INPDAP) che assicura a tutti i cittadini la pensione di base e </a:t>
            </a:r>
            <a:r>
              <a:rPr lang="it-IT" u="sng" dirty="0" smtClean="0"/>
              <a:t>previdenza complementare </a:t>
            </a:r>
            <a:r>
              <a:rPr lang="it-IT" dirty="0" smtClean="0"/>
              <a:t>a cui si può aderire per garantirsi una pensione aggiuntiva a quella pubblica.</a:t>
            </a:r>
            <a:endParaRPr lang="it-IT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Obbligo contributivo del datore di lavoro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/>
            <a:r>
              <a:rPr lang="it-IT" dirty="0" smtClean="0"/>
              <a:t>Conseguenza dell’obbligo assicurativo;</a:t>
            </a:r>
          </a:p>
          <a:p>
            <a:pPr algn="just"/>
            <a:r>
              <a:rPr lang="it-IT" dirty="0" smtClean="0"/>
              <a:t>Rapporto di lavoro instaurato tra 3 soggetti;</a:t>
            </a:r>
          </a:p>
          <a:p>
            <a:pPr algn="just"/>
            <a:r>
              <a:rPr lang="it-IT" u="sng" dirty="0" smtClean="0"/>
              <a:t>Art. 2115 c.c</a:t>
            </a:r>
            <a:r>
              <a:rPr lang="it-IT" dirty="0" smtClean="0"/>
              <a:t>. : lavoratore e datore di lavoro contribuiscono in parti uguali alle istituzioni di previdenza e assistenza;</a:t>
            </a:r>
          </a:p>
          <a:p>
            <a:pPr algn="just"/>
            <a:r>
              <a:rPr lang="it-IT" dirty="0" smtClean="0"/>
              <a:t>Obbligo di pagamento esclusivamente a carico del datore di lavoro;</a:t>
            </a:r>
            <a:endParaRPr lang="it-IT" u="sng" dirty="0" smtClean="0"/>
          </a:p>
          <a:p>
            <a:pPr algn="just"/>
            <a:r>
              <a:rPr lang="it-IT" u="sng" dirty="0" smtClean="0"/>
              <a:t>Classificazione delle aziende  </a:t>
            </a:r>
            <a:r>
              <a:rPr lang="it-IT" dirty="0" smtClean="0"/>
              <a:t>(industriale, intermediaria, di trasporto, bancaria o assicurativa, ausiliaria);</a:t>
            </a:r>
          </a:p>
          <a:p>
            <a:pPr algn="just"/>
            <a:r>
              <a:rPr lang="it-IT" dirty="0" smtClean="0"/>
              <a:t>Determinazione della contribuzione che il datore di lavoro deve corrispondere = retribuzione imponibile.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olo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dirty="0" smtClean="0"/>
              <a:t>Prestazioni di previdenza e assistenza obbligatorie e complementari</a:t>
            </a:r>
            <a:endParaRPr lang="it-IT" dirty="0"/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/>
            <a:r>
              <a:rPr lang="it-IT" dirty="0" smtClean="0"/>
              <a:t>Art. 2116 c.c.: le prestazioni di previdenza e assistenza obbligatorie ex art. 2114 c.c. sono caratterizzate dall’automaticità;</a:t>
            </a:r>
          </a:p>
          <a:p>
            <a:pPr algn="just"/>
            <a:r>
              <a:rPr lang="it-IT" dirty="0" smtClean="0"/>
              <a:t>Responsabilità per omessa contribuzione:</a:t>
            </a:r>
          </a:p>
          <a:p>
            <a:pPr algn="just"/>
            <a:r>
              <a:rPr lang="it-IT" u="sng" dirty="0" smtClean="0"/>
              <a:t>3 forme </a:t>
            </a:r>
            <a:r>
              <a:rPr lang="it-IT" dirty="0" smtClean="0"/>
              <a:t>di previdenza o assistenza integrativa: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Fondi pensione di previdenza complementare;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Fondi di previdenza ed assistenza integrativa previsti dalla contrattazione collettiva;</a:t>
            </a:r>
          </a:p>
          <a:p>
            <a:pPr marL="514350" indent="-514350" algn="just">
              <a:buFont typeface="+mj-lt"/>
              <a:buAutoNum type="arabicPeriod"/>
            </a:pPr>
            <a:r>
              <a:rPr lang="it-IT" dirty="0" smtClean="0"/>
              <a:t>Polizze cumulative previste dalla contrattazione collettiva.</a:t>
            </a:r>
            <a:endParaRPr lang="it-IT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67544" y="764704"/>
            <a:ext cx="8229600" cy="5649491"/>
          </a:xfrm>
        </p:spPr>
        <p:txBody>
          <a:bodyPr>
            <a:normAutofit fontScale="92500"/>
          </a:bodyPr>
          <a:lstStyle/>
          <a:p>
            <a:pPr algn="just"/>
            <a:r>
              <a:rPr lang="it-IT" u="sng" dirty="0" smtClean="0"/>
              <a:t>L’importo della retribuzione da assumere come base di calcolo dei contributi previdenziali </a:t>
            </a:r>
            <a:r>
              <a:rPr lang="it-IT" dirty="0" smtClean="0"/>
              <a:t>almeno pari a quella fissata da contrattazione nazionale di settore e non inferiore a quella stabilita da leggi, regolamenti, contratti o accordi collettivi o contratti individuali (se ne deriva una retribuzione superiore a quella prevista dal </a:t>
            </a:r>
            <a:r>
              <a:rPr lang="it-IT" dirty="0" err="1" smtClean="0"/>
              <a:t>ccnl</a:t>
            </a:r>
            <a:r>
              <a:rPr lang="it-IT" dirty="0" smtClean="0"/>
              <a:t>);</a:t>
            </a:r>
          </a:p>
          <a:p>
            <a:pPr algn="just"/>
            <a:r>
              <a:rPr lang="it-IT" u="sng" dirty="0" smtClean="0"/>
              <a:t>Sulla retribuzione imponibile </a:t>
            </a:r>
            <a:r>
              <a:rPr lang="it-IT" dirty="0" smtClean="0"/>
              <a:t>di ogni lavoratore si calcolano i contributi previdenziali con applicazione di </a:t>
            </a:r>
            <a:r>
              <a:rPr lang="it-IT" u="sng" dirty="0" smtClean="0"/>
              <a:t>aliquote</a:t>
            </a:r>
            <a:r>
              <a:rPr lang="it-IT" dirty="0" smtClean="0"/>
              <a:t> fissate dalla </a:t>
            </a:r>
            <a:r>
              <a:rPr lang="it-IT" dirty="0" smtClean="0"/>
              <a:t>legge.</a:t>
            </a:r>
            <a:endParaRPr lang="it-IT" dirty="0" smtClean="0"/>
          </a:p>
          <a:p>
            <a:pPr>
              <a:buNone/>
            </a:pPr>
            <a:endParaRPr lang="it-IT" dirty="0" smtClean="0"/>
          </a:p>
          <a:p>
            <a:endParaRPr lang="it-IT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611560" y="4149080"/>
            <a:ext cx="8229600" cy="2367136"/>
          </a:xfrm>
        </p:spPr>
        <p:txBody>
          <a:bodyPr>
            <a:normAutofit/>
          </a:bodyPr>
          <a:lstStyle/>
          <a:p>
            <a:r>
              <a:rPr lang="it-IT" sz="3200" dirty="0" smtClean="0"/>
              <a:t>Una volta determinato l’ammontare dei contributi complessivamente dovuti, il datore provvede periodicamente al versamento.</a:t>
            </a:r>
            <a:endParaRPr lang="it-IT" sz="3200" dirty="0"/>
          </a:p>
        </p:txBody>
      </p:sp>
      <p:sp>
        <p:nvSpPr>
          <p:cNvPr id="5" name="Segnaposto contenuto 4"/>
          <p:cNvSpPr>
            <a:spLocks noGrp="1"/>
          </p:cNvSpPr>
          <p:nvPr>
            <p:ph sz="half" idx="1"/>
          </p:nvPr>
        </p:nvSpPr>
        <p:spPr>
          <a:xfrm>
            <a:off x="395536" y="332657"/>
            <a:ext cx="4038600" cy="3600400"/>
          </a:xfrm>
        </p:spPr>
        <p:txBody>
          <a:bodyPr/>
          <a:lstStyle/>
          <a:p>
            <a:r>
              <a:rPr lang="it-IT" dirty="0" smtClean="0"/>
              <a:t>Il datore di lavoro provvede, in sede di conteggio delle competenze del dipendente, a trattenere le quote di contribuzione a </a:t>
            </a:r>
            <a:r>
              <a:rPr lang="it-IT" dirty="0" smtClean="0"/>
              <a:t>suo carico.</a:t>
            </a:r>
            <a:endParaRPr lang="it-IT" dirty="0"/>
          </a:p>
        </p:txBody>
      </p:sp>
      <p:sp>
        <p:nvSpPr>
          <p:cNvPr id="6" name="Segnaposto contenuto 5"/>
          <p:cNvSpPr>
            <a:spLocks noGrp="1"/>
          </p:cNvSpPr>
          <p:nvPr>
            <p:ph sz="half" idx="2"/>
          </p:nvPr>
        </p:nvSpPr>
        <p:spPr>
          <a:xfrm>
            <a:off x="4644008" y="332657"/>
            <a:ext cx="4038600" cy="3384376"/>
          </a:xfrm>
        </p:spPr>
        <p:txBody>
          <a:bodyPr/>
          <a:lstStyle/>
          <a:p>
            <a:r>
              <a:rPr lang="it-IT" dirty="0" smtClean="0"/>
              <a:t>Successivamente, il datore di lavoro effettua i conteggi dei contributi per la parte a suo carico, provvedendo infine al versamento del totale.</a:t>
            </a:r>
            <a:endParaRPr lang="it-IT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NOZIONE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Obbligazione principale posta in capo al datore di lavoro a fronte dell’instaurazione del rapporto di </a:t>
            </a:r>
            <a:r>
              <a:rPr lang="it-IT" dirty="0" smtClean="0"/>
              <a:t>lavoro;</a:t>
            </a:r>
            <a:endParaRPr lang="it-IT" dirty="0" smtClean="0"/>
          </a:p>
          <a:p>
            <a:pPr algn="just"/>
            <a:r>
              <a:rPr lang="it-IT" dirty="0" smtClean="0"/>
              <a:t>Art. 2094 c.c</a:t>
            </a:r>
            <a:r>
              <a:rPr lang="it-IT" dirty="0" smtClean="0"/>
              <a:t>.;</a:t>
            </a:r>
            <a:endParaRPr lang="it-IT" dirty="0" smtClean="0"/>
          </a:p>
          <a:p>
            <a:pPr algn="just"/>
            <a:r>
              <a:rPr lang="it-IT" dirty="0" smtClean="0"/>
              <a:t>Onerosità (eccezione: necessità di rigorosa prova</a:t>
            </a:r>
            <a:r>
              <a:rPr lang="it-IT" dirty="0" smtClean="0"/>
              <a:t>);</a:t>
            </a:r>
            <a:endParaRPr lang="it-IT" dirty="0" smtClean="0"/>
          </a:p>
          <a:p>
            <a:pPr algn="just"/>
            <a:r>
              <a:rPr lang="it-IT" dirty="0" smtClean="0"/>
              <a:t>Nesso </a:t>
            </a:r>
            <a:r>
              <a:rPr lang="it-IT" dirty="0" smtClean="0"/>
              <a:t>causale;</a:t>
            </a:r>
            <a:endParaRPr lang="it-IT" dirty="0" smtClean="0"/>
          </a:p>
          <a:p>
            <a:pPr algn="just"/>
            <a:r>
              <a:rPr lang="it-IT" dirty="0" smtClean="0"/>
              <a:t>Differita.</a:t>
            </a:r>
            <a:endParaRPr lang="it-IT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egnaposto contenuto 5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/>
          <a:lstStyle/>
          <a:p>
            <a:r>
              <a:rPr lang="it-IT" dirty="0" smtClean="0"/>
              <a:t>L’obbligo di pagamento dei contributi interviene al momento in cui spetta il diritto a percepire una retribuzione;</a:t>
            </a:r>
          </a:p>
          <a:p>
            <a:r>
              <a:rPr lang="it-IT" dirty="0" smtClean="0"/>
              <a:t>Versamento tramite modello F24 (compensazione tra debiti e crediti);</a:t>
            </a:r>
          </a:p>
          <a:p>
            <a:r>
              <a:rPr lang="it-IT" dirty="0" smtClean="0"/>
              <a:t>Se il datore di lavoro omette di adempiere all’obbligo = </a:t>
            </a:r>
            <a:r>
              <a:rPr lang="it-IT" u="sng" dirty="0" smtClean="0"/>
              <a:t>responsabilità civile e penale</a:t>
            </a:r>
            <a:r>
              <a:rPr lang="it-IT" dirty="0" smtClean="0"/>
              <a:t>;</a:t>
            </a:r>
          </a:p>
          <a:p>
            <a:r>
              <a:rPr lang="it-IT" dirty="0" smtClean="0"/>
              <a:t>Se effettua versamenti non dovuti, per una quota maggiore = </a:t>
            </a:r>
            <a:r>
              <a:rPr lang="it-IT" u="sng" dirty="0" smtClean="0"/>
              <a:t>richiesta di rimborso entro 5 anni dalla data del versamento</a:t>
            </a:r>
            <a:r>
              <a:rPr lang="it-IT" dirty="0" smtClean="0"/>
              <a:t>. </a:t>
            </a:r>
            <a:endParaRPr lang="it-IT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 smtClean="0"/>
              <a:t>Art. 36 Cost.</a:t>
            </a:r>
            <a:endParaRPr lang="it-IT" b="1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“Il lavoratore ha diritto ad una retribuzione proporzionata alla quantità e qualità del suo lavoro e in ogni caso sufficiente ad assicurare a sé e alla propria famiglia una esistenza libera e dignitosa</a:t>
            </a:r>
            <a:r>
              <a:rPr lang="it-IT" dirty="0" smtClean="0"/>
              <a:t>.</a:t>
            </a:r>
            <a:endParaRPr lang="it-IT" dirty="0" smtClean="0"/>
          </a:p>
          <a:p>
            <a:pPr algn="just">
              <a:buNone/>
            </a:pPr>
            <a:r>
              <a:rPr lang="it-IT" dirty="0" smtClean="0"/>
              <a:t>La durata massima della giornata lavorativa è stabilita dalla legge.</a:t>
            </a:r>
          </a:p>
          <a:p>
            <a:pPr algn="just">
              <a:buNone/>
            </a:pPr>
            <a:r>
              <a:rPr lang="it-IT" dirty="0" smtClean="0"/>
              <a:t>Il lavoratore ha diritto al riposo settimanale e a ferie annuali retribuite, e non può rinunziarvi.”</a:t>
            </a:r>
            <a:endParaRPr lang="it-IT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577483"/>
          </a:xfrm>
        </p:spPr>
        <p:txBody>
          <a:bodyPr/>
          <a:lstStyle/>
          <a:p>
            <a:pPr algn="just"/>
            <a:r>
              <a:rPr lang="it-IT" u="sng" dirty="0" smtClean="0"/>
              <a:t>Principio di proporzionalità </a:t>
            </a:r>
            <a:r>
              <a:rPr lang="it-IT" dirty="0" smtClean="0"/>
              <a:t>(v. part-time);</a:t>
            </a:r>
          </a:p>
          <a:p>
            <a:pPr algn="just"/>
            <a:r>
              <a:rPr lang="it-IT" dirty="0" smtClean="0"/>
              <a:t>Variazioni sulla base di quantità e natura della prestazione svolta;</a:t>
            </a:r>
          </a:p>
          <a:p>
            <a:pPr algn="just"/>
            <a:r>
              <a:rPr lang="it-IT" dirty="0" smtClean="0"/>
              <a:t>Violazione della parità di trattamento?</a:t>
            </a:r>
          </a:p>
          <a:p>
            <a:pPr algn="just"/>
            <a:r>
              <a:rPr lang="it-IT" u="sng" dirty="0" smtClean="0"/>
              <a:t>Sufficienza della retribuzione</a:t>
            </a:r>
            <a:r>
              <a:rPr lang="it-IT" dirty="0" smtClean="0"/>
              <a:t>;</a:t>
            </a:r>
          </a:p>
          <a:p>
            <a:pPr algn="just"/>
            <a:r>
              <a:rPr lang="it-IT" u="sng" dirty="0" smtClean="0"/>
              <a:t>Irriducibilità della retribuzione</a:t>
            </a:r>
            <a:r>
              <a:rPr lang="it-IT" dirty="0" smtClean="0"/>
              <a:t>;</a:t>
            </a:r>
          </a:p>
          <a:p>
            <a:pPr algn="just"/>
            <a:r>
              <a:rPr lang="it-IT" dirty="0" smtClean="0"/>
              <a:t>Non opera il principio della onnicomprensività.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“</a:t>
            </a:r>
            <a:r>
              <a:rPr lang="it-IT" dirty="0"/>
              <a:t>G</a:t>
            </a:r>
            <a:r>
              <a:rPr lang="it-IT" dirty="0" smtClean="0"/>
              <a:t>iusta retribuzione”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/>
            <a:r>
              <a:rPr lang="it-IT" dirty="0" smtClean="0"/>
              <a:t>Inadeguatezza della retribuzione;</a:t>
            </a:r>
          </a:p>
          <a:p>
            <a:pPr algn="just"/>
            <a:r>
              <a:rPr lang="it-IT" u="sng" dirty="0" smtClean="0"/>
              <a:t>GIUDICE DEL LAVORO </a:t>
            </a:r>
            <a:r>
              <a:rPr lang="it-IT" dirty="0" smtClean="0"/>
              <a:t>per corretta determinazione giudiziale;</a:t>
            </a:r>
          </a:p>
          <a:p>
            <a:pPr algn="just"/>
            <a:r>
              <a:rPr lang="it-IT" dirty="0" smtClean="0"/>
              <a:t>Onere di dimostrare l’oggetto della valutazione;</a:t>
            </a:r>
          </a:p>
          <a:p>
            <a:pPr algn="just"/>
            <a:r>
              <a:rPr lang="it-IT" dirty="0" smtClean="0"/>
              <a:t>Art. 36 </a:t>
            </a:r>
            <a:r>
              <a:rPr lang="it-IT" dirty="0" err="1" smtClean="0"/>
              <a:t>Cost</a:t>
            </a:r>
            <a:r>
              <a:rPr lang="it-IT" dirty="0" smtClean="0"/>
              <a:t> come parametro fondamentale;</a:t>
            </a:r>
          </a:p>
          <a:p>
            <a:pPr algn="just"/>
            <a:r>
              <a:rPr lang="it-IT" dirty="0" smtClean="0"/>
              <a:t>Possibilità per il giudice di adottare come parametro i minimi salariali stabiliti da contrattazione collettiva.</a:t>
            </a:r>
            <a:endParaRPr lang="it-IT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T</a:t>
            </a:r>
            <a:r>
              <a:rPr lang="it-IT" dirty="0" smtClean="0"/>
              <a:t>ipologie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/>
            <a:r>
              <a:rPr lang="it-IT" u="sng" dirty="0" smtClean="0"/>
              <a:t>Retribuzione a tempo </a:t>
            </a:r>
            <a:r>
              <a:rPr lang="it-IT" dirty="0" smtClean="0"/>
              <a:t>(commisurata alla durata della prestazione, regolata dalla contrattazione collettiva e/o dall’accordo delle parti);</a:t>
            </a:r>
          </a:p>
          <a:p>
            <a:pPr algn="just"/>
            <a:r>
              <a:rPr lang="it-IT" u="sng" dirty="0" smtClean="0"/>
              <a:t>Retribuzione a cottimo </a:t>
            </a:r>
            <a:r>
              <a:rPr lang="it-IT" dirty="0" smtClean="0"/>
              <a:t>(commisurata al risultato della prestazione, rileva il rendimento e non il risultato);</a:t>
            </a:r>
          </a:p>
          <a:p>
            <a:pPr algn="just"/>
            <a:r>
              <a:rPr lang="it-IT" u="sng" dirty="0" smtClean="0"/>
              <a:t>Partecipazione agli utili </a:t>
            </a:r>
            <a:r>
              <a:rPr lang="it-IT" dirty="0" smtClean="0"/>
              <a:t>(connessa al risultato dell’impresa, condizionata dall’andamento. Non muta la natura del rapporto di lavoro subordinato in uno di associazione in partecipazione);</a:t>
            </a:r>
          </a:p>
          <a:p>
            <a:pPr algn="just"/>
            <a:r>
              <a:rPr lang="it-IT" u="sng" dirty="0" smtClean="0"/>
              <a:t>In natura </a:t>
            </a:r>
            <a:r>
              <a:rPr lang="it-IT" dirty="0" smtClean="0"/>
              <a:t>(beni o servizi in sostituzione della retribuzione monetaria).</a:t>
            </a:r>
            <a:endParaRPr lang="it-IT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548680"/>
            <a:ext cx="8229600" cy="5976664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it-IT" u="sng" dirty="0" smtClean="0"/>
              <a:t>Provvigione </a:t>
            </a:r>
            <a:r>
              <a:rPr lang="it-IT" dirty="0" smtClean="0"/>
              <a:t>(retribuzione calcolata in base ad affari trattati);</a:t>
            </a:r>
          </a:p>
          <a:p>
            <a:pPr algn="just"/>
            <a:r>
              <a:rPr lang="it-IT" u="sng" dirty="0" smtClean="0"/>
              <a:t>Retribuzione corrente </a:t>
            </a:r>
            <a:r>
              <a:rPr lang="it-IT" dirty="0" smtClean="0"/>
              <a:t>(matura nel periodo di paga interessato, corrispettivo della prestazione lavorativa);</a:t>
            </a:r>
          </a:p>
          <a:p>
            <a:pPr algn="just"/>
            <a:r>
              <a:rPr lang="it-IT" u="sng" dirty="0"/>
              <a:t>D</a:t>
            </a:r>
            <a:r>
              <a:rPr lang="it-IT" u="sng" dirty="0" smtClean="0"/>
              <a:t>ifferita</a:t>
            </a:r>
            <a:r>
              <a:rPr lang="it-IT" dirty="0" smtClean="0"/>
              <a:t> (matura in un periodo differente rispetto alla prestazione);</a:t>
            </a:r>
          </a:p>
          <a:p>
            <a:pPr algn="just"/>
            <a:r>
              <a:rPr lang="it-IT" u="sng" dirty="0" smtClean="0"/>
              <a:t>Arretrata</a:t>
            </a:r>
            <a:r>
              <a:rPr lang="it-IT" dirty="0" smtClean="0"/>
              <a:t> (corrisposta in data successiva a quella prevista per il pagamento, ex </a:t>
            </a:r>
            <a:r>
              <a:rPr lang="it-IT" dirty="0" err="1" smtClean="0"/>
              <a:t>lege</a:t>
            </a:r>
            <a:r>
              <a:rPr lang="it-IT" dirty="0" smtClean="0"/>
              <a:t> o esigenze di organizzazione aziendale);</a:t>
            </a:r>
          </a:p>
          <a:p>
            <a:pPr algn="just"/>
            <a:r>
              <a:rPr lang="it-IT" u="sng" dirty="0" smtClean="0"/>
              <a:t>Convenzionale</a:t>
            </a:r>
            <a:r>
              <a:rPr lang="it-IT" dirty="0" smtClean="0"/>
              <a:t> (determinata da norme vigenti);</a:t>
            </a:r>
          </a:p>
          <a:p>
            <a:pPr algn="just"/>
            <a:r>
              <a:rPr lang="it-IT" u="sng" dirty="0" smtClean="0"/>
              <a:t>Straordinaria</a:t>
            </a:r>
            <a:r>
              <a:rPr lang="it-IT" dirty="0" smtClean="0"/>
              <a:t> (eccedente rispetto a quella ordinaria v. contrattazione collettiva).</a:t>
            </a:r>
            <a:endParaRPr lang="it-IT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Prospetto paga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it-IT" dirty="0" smtClean="0"/>
              <a:t>Legge n. 4/1953;</a:t>
            </a:r>
          </a:p>
          <a:p>
            <a:r>
              <a:rPr lang="it-IT" dirty="0" smtClean="0"/>
              <a:t>Obbligo del datore;</a:t>
            </a:r>
          </a:p>
          <a:p>
            <a:r>
              <a:rPr lang="it-IT" dirty="0" smtClean="0"/>
              <a:t>Nome, qualifica professionale del lavoratore e periodo al quale la retribuzione si riferisce;</a:t>
            </a:r>
          </a:p>
          <a:p>
            <a:r>
              <a:rPr lang="it-IT" i="1" dirty="0" smtClean="0"/>
              <a:t>Elementi componenti la retribuzione + indicazione delle singole trattenute effettuate</a:t>
            </a:r>
            <a:r>
              <a:rPr lang="it-IT" dirty="0" smtClean="0"/>
              <a:t>;</a:t>
            </a:r>
          </a:p>
          <a:p>
            <a:r>
              <a:rPr lang="it-IT" dirty="0" smtClean="0"/>
              <a:t>(La </a:t>
            </a:r>
            <a:r>
              <a:rPr lang="it-IT" dirty="0" smtClean="0"/>
              <a:t>firma del lavoratore in segno di ricevuta non implica che il pagamento del salario sia stato </a:t>
            </a:r>
            <a:r>
              <a:rPr lang="it-IT" dirty="0" smtClean="0"/>
              <a:t>effettuato).</a:t>
            </a:r>
            <a:endParaRPr lang="it-IT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Accordo di forfetizzazione</a:t>
            </a:r>
            <a:endParaRPr lang="it-IT" dirty="0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it-IT" dirty="0" smtClean="0"/>
              <a:t>Concluso tra datore di lavoro e lavoratore che prevede la corresponsione di un compenso, identificato in misura “forfetaria” e onnicomprensiva per l’eventuale straordinario svolto, a prescindere dalla sua entità o dall’effettivo svolgimento.</a:t>
            </a:r>
          </a:p>
          <a:p>
            <a:pPr>
              <a:buNone/>
            </a:pPr>
            <a:endParaRPr lang="it-IT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251</TotalTime>
  <Words>1088</Words>
  <Application>Microsoft Office PowerPoint</Application>
  <PresentationFormat>Presentazione su schermo (4:3)</PresentationFormat>
  <Paragraphs>91</Paragraphs>
  <Slides>20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20</vt:i4>
      </vt:variant>
    </vt:vector>
  </HeadingPairs>
  <TitlesOfParts>
    <vt:vector size="21" baseType="lpstr">
      <vt:lpstr>Tema di Office</vt:lpstr>
      <vt:lpstr>LA RETRIBUZIONE</vt:lpstr>
      <vt:lpstr>NOZIONE</vt:lpstr>
      <vt:lpstr>Art. 36 Cost.</vt:lpstr>
      <vt:lpstr>Diapositiva 4</vt:lpstr>
      <vt:lpstr>“Giusta retribuzione”</vt:lpstr>
      <vt:lpstr>Tipologie</vt:lpstr>
      <vt:lpstr>Diapositiva 7</vt:lpstr>
      <vt:lpstr>Prospetto paga</vt:lpstr>
      <vt:lpstr>Accordo di forfetizzazione</vt:lpstr>
      <vt:lpstr>Patto di congelamento</vt:lpstr>
      <vt:lpstr>Retribuzione feriale</vt:lpstr>
      <vt:lpstr>TFR (TRATTAMENTO DI FINE RAPPORTO)</vt:lpstr>
      <vt:lpstr>Diapositiva 13</vt:lpstr>
      <vt:lpstr>TFR e previdenza complementare</vt:lpstr>
      <vt:lpstr>Obbligazione previdenziale</vt:lpstr>
      <vt:lpstr>Obbligo contributivo del datore di lavoro</vt:lpstr>
      <vt:lpstr>Prestazioni di previdenza e assistenza obbligatorie e complementari</vt:lpstr>
      <vt:lpstr>Diapositiva 18</vt:lpstr>
      <vt:lpstr>Una volta determinato l’ammontare dei contributi complessivamente dovuti, il datore provvede periodicamente al versamento.</vt:lpstr>
      <vt:lpstr>Diapositiva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RETRIBUZIONE</dc:title>
  <dc:creator>SERENA</dc:creator>
  <cp:lastModifiedBy>SERENA</cp:lastModifiedBy>
  <cp:revision>30</cp:revision>
  <dcterms:created xsi:type="dcterms:W3CDTF">2017-05-15T08:47:53Z</dcterms:created>
  <dcterms:modified xsi:type="dcterms:W3CDTF">2017-05-16T08:46:00Z</dcterms:modified>
</cp:coreProperties>
</file>