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handoutMasterIdLst>
    <p:handoutMasterId r:id="rId84"/>
  </p:handoutMasterIdLst>
  <p:sldIdLst>
    <p:sldId id="256" r:id="rId2"/>
    <p:sldId id="898" r:id="rId3"/>
    <p:sldId id="929" r:id="rId4"/>
    <p:sldId id="899" r:id="rId5"/>
    <p:sldId id="900" r:id="rId6"/>
    <p:sldId id="904" r:id="rId7"/>
    <p:sldId id="905" r:id="rId8"/>
    <p:sldId id="906" r:id="rId9"/>
    <p:sldId id="907" r:id="rId10"/>
    <p:sldId id="908" r:id="rId11"/>
    <p:sldId id="912" r:id="rId12"/>
    <p:sldId id="913" r:id="rId13"/>
    <p:sldId id="914" r:id="rId14"/>
    <p:sldId id="915" r:id="rId15"/>
    <p:sldId id="916" r:id="rId16"/>
    <p:sldId id="917" r:id="rId17"/>
    <p:sldId id="922" r:id="rId18"/>
    <p:sldId id="920" r:id="rId19"/>
    <p:sldId id="921" r:id="rId20"/>
    <p:sldId id="923" r:id="rId21"/>
    <p:sldId id="924" r:id="rId22"/>
    <p:sldId id="925" r:id="rId23"/>
    <p:sldId id="926" r:id="rId24"/>
    <p:sldId id="930" r:id="rId25"/>
    <p:sldId id="927" r:id="rId26"/>
    <p:sldId id="931" r:id="rId27"/>
    <p:sldId id="928" r:id="rId28"/>
    <p:sldId id="932" r:id="rId29"/>
    <p:sldId id="933" r:id="rId30"/>
    <p:sldId id="939" r:id="rId31"/>
    <p:sldId id="935" r:id="rId32"/>
    <p:sldId id="946" r:id="rId33"/>
    <p:sldId id="943" r:id="rId34"/>
    <p:sldId id="947" r:id="rId35"/>
    <p:sldId id="944" r:id="rId36"/>
    <p:sldId id="948" r:id="rId37"/>
    <p:sldId id="945" r:id="rId38"/>
    <p:sldId id="940" r:id="rId39"/>
    <p:sldId id="949" r:id="rId40"/>
    <p:sldId id="941" r:id="rId41"/>
    <p:sldId id="957" r:id="rId42"/>
    <p:sldId id="936" r:id="rId43"/>
    <p:sldId id="953" r:id="rId44"/>
    <p:sldId id="954" r:id="rId45"/>
    <p:sldId id="955" r:id="rId46"/>
    <p:sldId id="958" r:id="rId47"/>
    <p:sldId id="959" r:id="rId48"/>
    <p:sldId id="960" r:id="rId49"/>
    <p:sldId id="961" r:id="rId50"/>
    <p:sldId id="962" r:id="rId51"/>
    <p:sldId id="964" r:id="rId52"/>
    <p:sldId id="963" r:id="rId53"/>
    <p:sldId id="965" r:id="rId54"/>
    <p:sldId id="966" r:id="rId55"/>
    <p:sldId id="967" r:id="rId56"/>
    <p:sldId id="968" r:id="rId57"/>
    <p:sldId id="969" r:id="rId58"/>
    <p:sldId id="970" r:id="rId59"/>
    <p:sldId id="971" r:id="rId60"/>
    <p:sldId id="507" r:id="rId61"/>
    <p:sldId id="972" r:id="rId62"/>
    <p:sldId id="986" r:id="rId63"/>
    <p:sldId id="987" r:id="rId64"/>
    <p:sldId id="973" r:id="rId65"/>
    <p:sldId id="974" r:id="rId66"/>
    <p:sldId id="975" r:id="rId67"/>
    <p:sldId id="976" r:id="rId68"/>
    <p:sldId id="978" r:id="rId69"/>
    <p:sldId id="977" r:id="rId70"/>
    <p:sldId id="980" r:id="rId71"/>
    <p:sldId id="981" r:id="rId72"/>
    <p:sldId id="983" r:id="rId73"/>
    <p:sldId id="985" r:id="rId74"/>
    <p:sldId id="979" r:id="rId75"/>
    <p:sldId id="988" r:id="rId76"/>
    <p:sldId id="989" r:id="rId77"/>
    <p:sldId id="990" r:id="rId78"/>
    <p:sldId id="991" r:id="rId79"/>
    <p:sldId id="994" r:id="rId80"/>
    <p:sldId id="995" r:id="rId81"/>
    <p:sldId id="992" r:id="rId82"/>
  </p:sldIdLst>
  <p:sldSz cx="9144000" cy="6858000" type="screen4x3"/>
  <p:notesSz cx="6662738" cy="9832975"/>
  <p:defaultTextStyle>
    <a:defPPr>
      <a:defRPr lang="it-IT"/>
    </a:defPPr>
    <a:lvl1pPr algn="ctr" rtl="0" fontAlgn="base">
      <a:spcBef>
        <a:spcPct val="50000"/>
      </a:spcBef>
      <a:spcAft>
        <a:spcPct val="0"/>
      </a:spcAft>
      <a:defRPr sz="2000" b="1" kern="1200">
        <a:solidFill>
          <a:schemeClr val="bg2"/>
        </a:solidFill>
        <a:latin typeface="Tahoma" pitchFamily="34" charset="0"/>
        <a:ea typeface="+mn-ea"/>
        <a:cs typeface="+mn-cs"/>
      </a:defRPr>
    </a:lvl1pPr>
    <a:lvl2pPr marL="457200" algn="ctr" rtl="0" fontAlgn="base">
      <a:spcBef>
        <a:spcPct val="50000"/>
      </a:spcBef>
      <a:spcAft>
        <a:spcPct val="0"/>
      </a:spcAft>
      <a:defRPr sz="2000" b="1" kern="1200">
        <a:solidFill>
          <a:schemeClr val="bg2"/>
        </a:solidFill>
        <a:latin typeface="Tahoma" pitchFamily="34" charset="0"/>
        <a:ea typeface="+mn-ea"/>
        <a:cs typeface="+mn-cs"/>
      </a:defRPr>
    </a:lvl2pPr>
    <a:lvl3pPr marL="914400" algn="ctr" rtl="0" fontAlgn="base">
      <a:spcBef>
        <a:spcPct val="50000"/>
      </a:spcBef>
      <a:spcAft>
        <a:spcPct val="0"/>
      </a:spcAft>
      <a:defRPr sz="2000" b="1" kern="1200">
        <a:solidFill>
          <a:schemeClr val="bg2"/>
        </a:solidFill>
        <a:latin typeface="Tahoma" pitchFamily="34" charset="0"/>
        <a:ea typeface="+mn-ea"/>
        <a:cs typeface="+mn-cs"/>
      </a:defRPr>
    </a:lvl3pPr>
    <a:lvl4pPr marL="1371600" algn="ctr" rtl="0" fontAlgn="base">
      <a:spcBef>
        <a:spcPct val="50000"/>
      </a:spcBef>
      <a:spcAft>
        <a:spcPct val="0"/>
      </a:spcAft>
      <a:defRPr sz="2000" b="1" kern="1200">
        <a:solidFill>
          <a:schemeClr val="bg2"/>
        </a:solidFill>
        <a:latin typeface="Tahoma" pitchFamily="34" charset="0"/>
        <a:ea typeface="+mn-ea"/>
        <a:cs typeface="+mn-cs"/>
      </a:defRPr>
    </a:lvl4pPr>
    <a:lvl5pPr marL="1828800" algn="ctr" rtl="0" fontAlgn="base">
      <a:spcBef>
        <a:spcPct val="50000"/>
      </a:spcBef>
      <a:spcAft>
        <a:spcPct val="0"/>
      </a:spcAft>
      <a:defRPr sz="2000" b="1" kern="1200">
        <a:solidFill>
          <a:schemeClr val="bg2"/>
        </a:solidFill>
        <a:latin typeface="Tahoma" pitchFamily="34" charset="0"/>
        <a:ea typeface="+mn-ea"/>
        <a:cs typeface="+mn-cs"/>
      </a:defRPr>
    </a:lvl5pPr>
    <a:lvl6pPr marL="2286000" algn="l" defTabSz="914400" rtl="0" eaLnBrk="1" latinLnBrk="0" hangingPunct="1">
      <a:defRPr sz="2000" b="1" kern="1200">
        <a:solidFill>
          <a:schemeClr val="bg2"/>
        </a:solidFill>
        <a:latin typeface="Tahoma" pitchFamily="34" charset="0"/>
        <a:ea typeface="+mn-ea"/>
        <a:cs typeface="+mn-cs"/>
      </a:defRPr>
    </a:lvl6pPr>
    <a:lvl7pPr marL="2743200" algn="l" defTabSz="914400" rtl="0" eaLnBrk="1" latinLnBrk="0" hangingPunct="1">
      <a:defRPr sz="2000" b="1" kern="1200">
        <a:solidFill>
          <a:schemeClr val="bg2"/>
        </a:solidFill>
        <a:latin typeface="Tahoma" pitchFamily="34" charset="0"/>
        <a:ea typeface="+mn-ea"/>
        <a:cs typeface="+mn-cs"/>
      </a:defRPr>
    </a:lvl7pPr>
    <a:lvl8pPr marL="3200400" algn="l" defTabSz="914400" rtl="0" eaLnBrk="1" latinLnBrk="0" hangingPunct="1">
      <a:defRPr sz="2000" b="1" kern="1200">
        <a:solidFill>
          <a:schemeClr val="bg2"/>
        </a:solidFill>
        <a:latin typeface="Tahoma" pitchFamily="34" charset="0"/>
        <a:ea typeface="+mn-ea"/>
        <a:cs typeface="+mn-cs"/>
      </a:defRPr>
    </a:lvl8pPr>
    <a:lvl9pPr marL="3657600" algn="l" defTabSz="914400" rtl="0" eaLnBrk="1" latinLnBrk="0" hangingPunct="1">
      <a:defRPr sz="2000" b="1" kern="1200">
        <a:solidFill>
          <a:schemeClr val="bg2"/>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p15:clr>
            <a:srgbClr val="A4A3A4"/>
          </p15:clr>
        </p15:guide>
        <p15:guide id="2" pos="20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554" autoAdjust="0"/>
  </p:normalViewPr>
  <p:slideViewPr>
    <p:cSldViewPr>
      <p:cViewPr varScale="1">
        <p:scale>
          <a:sx n="103" d="100"/>
          <a:sy n="103" d="100"/>
        </p:scale>
        <p:origin x="1784" y="184"/>
      </p:cViewPr>
      <p:guideLst>
        <p:guide orient="horz" pos="2160"/>
        <p:guide pos="2880"/>
      </p:guideLst>
    </p:cSldViewPr>
  </p:slideViewPr>
  <p:outlineViewPr>
    <p:cViewPr>
      <p:scale>
        <a:sx n="25" d="100"/>
        <a:sy n="25" d="100"/>
      </p:scale>
      <p:origin x="0" y="2650"/>
    </p:cViewPr>
  </p:outlineViewPr>
  <p:notesTextViewPr>
    <p:cViewPr>
      <p:scale>
        <a:sx n="100" d="100"/>
        <a:sy n="100" d="100"/>
      </p:scale>
      <p:origin x="0" y="0"/>
    </p:cViewPr>
  </p:notesTextViewPr>
  <p:sorterViewPr>
    <p:cViewPr>
      <p:scale>
        <a:sx n="100" d="100"/>
        <a:sy n="100" d="100"/>
      </p:scale>
      <p:origin x="0" y="2922"/>
    </p:cViewPr>
  </p:sorterViewPr>
  <p:notesViewPr>
    <p:cSldViewPr>
      <p:cViewPr varScale="1">
        <p:scale>
          <a:sx n="55" d="100"/>
          <a:sy n="55" d="100"/>
        </p:scale>
        <p:origin x="-1752" y="-84"/>
      </p:cViewPr>
      <p:guideLst>
        <p:guide orient="horz" pos="3097"/>
        <p:guide pos="2099"/>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0" y="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lvl1pPr>
          </a:lstStyle>
          <a:p>
            <a:pPr>
              <a:defRPr/>
            </a:pPr>
            <a:endParaRPr lang="it-IT"/>
          </a:p>
        </p:txBody>
      </p:sp>
      <p:sp>
        <p:nvSpPr>
          <p:cNvPr id="146435" name="Rectangle 3"/>
          <p:cNvSpPr>
            <a:spLocks noGrp="1" noChangeArrowheads="1"/>
          </p:cNvSpPr>
          <p:nvPr>
            <p:ph type="dt" sz="quarter" idx="1"/>
          </p:nvPr>
        </p:nvSpPr>
        <p:spPr bwMode="auto">
          <a:xfrm>
            <a:off x="3775075" y="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it-IT"/>
          </a:p>
        </p:txBody>
      </p:sp>
      <p:sp>
        <p:nvSpPr>
          <p:cNvPr id="146436" name="Rectangle 4"/>
          <p:cNvSpPr>
            <a:spLocks noGrp="1" noChangeArrowheads="1"/>
          </p:cNvSpPr>
          <p:nvPr>
            <p:ph type="ftr" sz="quarter" idx="2"/>
          </p:nvPr>
        </p:nvSpPr>
        <p:spPr bwMode="auto">
          <a:xfrm>
            <a:off x="0" y="934085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vl1pPr>
          </a:lstStyle>
          <a:p>
            <a:pPr>
              <a:defRPr/>
            </a:pPr>
            <a:endParaRPr lang="it-IT"/>
          </a:p>
        </p:txBody>
      </p:sp>
      <p:sp>
        <p:nvSpPr>
          <p:cNvPr id="146437" name="Rectangle 5"/>
          <p:cNvSpPr>
            <a:spLocks noGrp="1" noChangeArrowheads="1"/>
          </p:cNvSpPr>
          <p:nvPr>
            <p:ph type="sldNum" sz="quarter" idx="3"/>
          </p:nvPr>
        </p:nvSpPr>
        <p:spPr bwMode="auto">
          <a:xfrm>
            <a:off x="3775075" y="934085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60E06C8-7B14-4D2E-87A4-D1901194A456}" type="slidenum">
              <a:rPr lang="it-IT"/>
              <a:pPr>
                <a:defRPr/>
              </a:pPr>
              <a:t>‹N›</a:t>
            </a:fld>
            <a:endParaRPr lang="it-IT"/>
          </a:p>
        </p:txBody>
      </p:sp>
    </p:spTree>
    <p:extLst>
      <p:ext uri="{BB962C8B-B14F-4D97-AF65-F5344CB8AC3E}">
        <p14:creationId xmlns:p14="http://schemas.microsoft.com/office/powerpoint/2010/main" val="745936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200" b="0">
                <a:solidFill>
                  <a:schemeClr val="tx1"/>
                </a:solidFill>
                <a:latin typeface="Times New Roman" pitchFamily="18" charset="0"/>
              </a:defRPr>
            </a:lvl1pPr>
          </a:lstStyle>
          <a:p>
            <a:pPr>
              <a:defRPr/>
            </a:pPr>
            <a:endParaRPr lang="it-IT"/>
          </a:p>
        </p:txBody>
      </p:sp>
      <p:sp>
        <p:nvSpPr>
          <p:cNvPr id="53251" name="Rectangle 3"/>
          <p:cNvSpPr>
            <a:spLocks noGrp="1" noChangeArrowheads="1"/>
          </p:cNvSpPr>
          <p:nvPr>
            <p:ph type="dt" idx="1"/>
          </p:nvPr>
        </p:nvSpPr>
        <p:spPr bwMode="auto">
          <a:xfrm>
            <a:off x="3775075" y="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solidFill>
                  <a:schemeClr val="tx1"/>
                </a:solidFill>
                <a:latin typeface="Times New Roman" pitchFamily="18" charset="0"/>
              </a:defRPr>
            </a:lvl1pPr>
          </a:lstStyle>
          <a:p>
            <a:pPr>
              <a:defRPr/>
            </a:pPr>
            <a:endParaRPr lang="it-IT"/>
          </a:p>
        </p:txBody>
      </p:sp>
      <p:sp>
        <p:nvSpPr>
          <p:cNvPr id="46084" name="Rectangle 4"/>
          <p:cNvSpPr>
            <a:spLocks noGrp="1" noRot="1" noChangeAspec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a:effectLst/>
        </p:spPr>
      </p:sp>
      <p:sp>
        <p:nvSpPr>
          <p:cNvPr id="53253" name="Rectangle 5"/>
          <p:cNvSpPr>
            <a:spLocks noGrp="1" noChangeArrowheads="1"/>
          </p:cNvSpPr>
          <p:nvPr>
            <p:ph type="body" sz="quarter" idx="3"/>
          </p:nvPr>
        </p:nvSpPr>
        <p:spPr bwMode="auto">
          <a:xfrm>
            <a:off x="889000" y="4670425"/>
            <a:ext cx="4884738" cy="4424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53254" name="Rectangle 6"/>
          <p:cNvSpPr>
            <a:spLocks noGrp="1" noChangeArrowheads="1"/>
          </p:cNvSpPr>
          <p:nvPr>
            <p:ph type="ftr" sz="quarter" idx="4"/>
          </p:nvPr>
        </p:nvSpPr>
        <p:spPr bwMode="auto">
          <a:xfrm>
            <a:off x="0" y="934085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defRPr sz="1200" b="0">
                <a:solidFill>
                  <a:schemeClr val="tx1"/>
                </a:solidFill>
                <a:latin typeface="Times New Roman" pitchFamily="18" charset="0"/>
              </a:defRPr>
            </a:lvl1pPr>
          </a:lstStyle>
          <a:p>
            <a:pPr>
              <a:defRPr/>
            </a:pPr>
            <a:endParaRPr lang="it-IT"/>
          </a:p>
        </p:txBody>
      </p:sp>
      <p:sp>
        <p:nvSpPr>
          <p:cNvPr id="53255" name="Rectangle 7"/>
          <p:cNvSpPr>
            <a:spLocks noGrp="1" noChangeArrowheads="1"/>
          </p:cNvSpPr>
          <p:nvPr>
            <p:ph type="sldNum" sz="quarter" idx="5"/>
          </p:nvPr>
        </p:nvSpPr>
        <p:spPr bwMode="auto">
          <a:xfrm>
            <a:off x="3775075" y="9340850"/>
            <a:ext cx="2887663" cy="49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solidFill>
                  <a:schemeClr val="tx1"/>
                </a:solidFill>
                <a:latin typeface="Times New Roman" pitchFamily="18" charset="0"/>
              </a:defRPr>
            </a:lvl1pPr>
          </a:lstStyle>
          <a:p>
            <a:pPr>
              <a:defRPr/>
            </a:pPr>
            <a:fld id="{3DC241F0-D0BB-4F80-8AF9-D9DFEA699ED9}" type="slidenum">
              <a:rPr lang="it-IT"/>
              <a:pPr>
                <a:defRPr/>
              </a:pPr>
              <a:t>‹N›</a:t>
            </a:fld>
            <a:endParaRPr lang="it-IT"/>
          </a:p>
        </p:txBody>
      </p:sp>
    </p:spTree>
    <p:extLst>
      <p:ext uri="{BB962C8B-B14F-4D97-AF65-F5344CB8AC3E}">
        <p14:creationId xmlns:p14="http://schemas.microsoft.com/office/powerpoint/2010/main" val="25453091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0B3A304-83A3-4F0E-B8C0-654DDDCD2912}"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87B7101-52B5-446A-A55B-29B1A2271D44}"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7C9C9960-3021-4DAC-B44E-029339920013}"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a:t>Fare clic per modificare lo stile del titolo</a:t>
            </a:r>
          </a:p>
        </p:txBody>
      </p:sp>
      <p:sp>
        <p:nvSpPr>
          <p:cNvPr id="3" name="Segnaposto tabella 2"/>
          <p:cNvSpPr>
            <a:spLocks noGrp="1"/>
          </p:cNvSpPr>
          <p:nvPr>
            <p:ph type="tbl" idx="1"/>
          </p:nvPr>
        </p:nvSpPr>
        <p:spPr>
          <a:xfrm>
            <a:off x="685800" y="1981200"/>
            <a:ext cx="7772400" cy="4114800"/>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854F26A4-EE39-4094-9B61-BE41F688DC97}"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190E9F5-2D8F-4E5B-931B-4B6F101742F4}"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B6D34EC-6490-410B-8903-7CCE35DF98CB}"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DDC68B0-71E2-41F3-9E6F-E107D380AD9F}"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17CC9853-4D8B-480C-A5F6-E10ADD04FBB2}"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A9B811EF-6FFF-439C-8520-190C2EAB1818}"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ED5AAC0C-C268-4A6C-A2AA-2A9BD58317D5}"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1CBDE039-23DE-4DDB-AA0B-DEA1D0C673D2}"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BE77872-F607-42ED-B2AA-AA5466349DC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400" b="0">
                <a:solidFill>
                  <a:schemeClr val="tx1"/>
                </a:solidFill>
                <a:latin typeface="+mn-lt"/>
              </a:defRPr>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b="0">
                <a:solidFill>
                  <a:schemeClr val="tx1"/>
                </a:solidFill>
                <a:latin typeface="+mn-lt"/>
              </a:defRPr>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b="0">
                <a:solidFill>
                  <a:schemeClr val="tx1"/>
                </a:solidFill>
                <a:latin typeface="+mn-lt"/>
              </a:defRPr>
            </a:lvl1pPr>
          </a:lstStyle>
          <a:p>
            <a:pPr>
              <a:defRPr/>
            </a:pPr>
            <a:fld id="{C50B4EFE-CA54-4049-BEDF-F8E9FB5645BE}"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52400"/>
            <a:ext cx="8077200" cy="5653088"/>
          </a:xfrm>
        </p:spPr>
        <p:txBody>
          <a:bodyPr/>
          <a:lstStyle/>
          <a:p>
            <a:pPr eaLnBrk="1" hangingPunct="1"/>
            <a:br>
              <a:rPr lang="it-IT" dirty="0"/>
            </a:br>
            <a:r>
              <a:rPr lang="en-US" dirty="0"/>
              <a:t>ASP</a:t>
            </a:r>
            <a:br>
              <a:rPr lang="en-US" dirty="0"/>
            </a:br>
            <a:br>
              <a:rPr lang="en-US" dirty="0"/>
            </a:br>
            <a:r>
              <a:rPr lang="en-US" dirty="0"/>
              <a:t>PLATFORM BUSINESS II</a:t>
            </a:r>
            <a:br>
              <a:rPr lang="it-IT" dirty="0"/>
            </a:br>
            <a:br>
              <a:rPr lang="it-IT" sz="3200" dirty="0"/>
            </a:br>
            <a:r>
              <a:rPr lang="it-IT" sz="3200" dirty="0" err="1"/>
              <a:t>Sandrine</a:t>
            </a:r>
            <a:r>
              <a:rPr lang="it-IT" sz="3200" dirty="0"/>
              <a:t> </a:t>
            </a:r>
            <a:r>
              <a:rPr lang="it-IT" sz="3200" dirty="0" err="1"/>
              <a:t>Labory</a:t>
            </a:r>
            <a:endParaRPr lang="it-IT" dirty="0"/>
          </a:p>
        </p:txBody>
      </p:sp>
      <p:sp>
        <p:nvSpPr>
          <p:cNvPr id="2051" name="Rectangle 3"/>
          <p:cNvSpPr>
            <a:spLocks noGrp="1" noChangeArrowheads="1"/>
          </p:cNvSpPr>
          <p:nvPr>
            <p:ph type="subTitle" idx="1"/>
          </p:nvPr>
        </p:nvSpPr>
        <p:spPr>
          <a:xfrm>
            <a:off x="1371600" y="4419600"/>
            <a:ext cx="6400800" cy="1981200"/>
          </a:xfrm>
        </p:spPr>
        <p:txBody>
          <a:bodyPr/>
          <a:lstStyle/>
          <a:p>
            <a:pPr eaLnBrk="1" hangingPunct="1"/>
            <a:endParaRPr lang="it-IT" dirty="0"/>
          </a:p>
          <a:p>
            <a:pPr eaLnBrk="1" hangingPunct="1"/>
            <a:endParaRPr lang="it-IT" sz="2400" dirty="0">
              <a:latin typeface="Courier New" pitchFamily="49"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5. Urchin Software</a:t>
            </a:r>
          </a:p>
          <a:p>
            <a:pPr marL="0" indent="0">
              <a:buNone/>
            </a:pPr>
            <a:endParaRPr lang="en-GB" dirty="0"/>
          </a:p>
          <a:p>
            <a:pPr marL="0" indent="0">
              <a:buNone/>
            </a:pPr>
            <a:r>
              <a:rPr lang="it-IT" dirty="0"/>
              <a:t>Google ha acquisito </a:t>
            </a:r>
            <a:r>
              <a:rPr lang="it-IT" dirty="0" err="1"/>
              <a:t>Urchin</a:t>
            </a:r>
            <a:r>
              <a:rPr lang="it-IT" dirty="0"/>
              <a:t> Software nel 2005 per una somma segreta, ma la transazione ha avuto un impatto decisivo sull’edizione online. </a:t>
            </a:r>
          </a:p>
          <a:p>
            <a:pPr marL="0" indent="0">
              <a:buNone/>
            </a:pPr>
            <a:r>
              <a:rPr lang="it-IT" dirty="0" err="1"/>
              <a:t>Urchin</a:t>
            </a:r>
            <a:r>
              <a:rPr lang="it-IT" dirty="0"/>
              <a:t> permette a Google di rafforzare i suoi servizi di ricerca, perché permette ai siti di capire da dove viene il loro traffico.</a:t>
            </a:r>
          </a:p>
          <a:p>
            <a:pPr marL="0" indent="0">
              <a:buNone/>
            </a:pPr>
            <a:endParaRPr lang="en-GB" dirty="0"/>
          </a:p>
        </p:txBody>
      </p:sp>
    </p:spTree>
    <p:extLst>
      <p:ext uri="{BB962C8B-B14F-4D97-AF65-F5344CB8AC3E}">
        <p14:creationId xmlns:p14="http://schemas.microsoft.com/office/powerpoint/2010/main" val="1651446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6. </a:t>
            </a:r>
            <a:r>
              <a:rPr lang="en-GB" b="1" dirty="0" err="1"/>
              <a:t>Waze</a:t>
            </a:r>
            <a:endParaRPr lang="it-IT" b="1" dirty="0"/>
          </a:p>
          <a:p>
            <a:pPr marL="0" indent="0">
              <a:buNone/>
            </a:pPr>
            <a:endParaRPr lang="it-IT" dirty="0"/>
          </a:p>
          <a:p>
            <a:pPr marL="0" indent="0">
              <a:buNone/>
            </a:pPr>
            <a:r>
              <a:rPr lang="it-IT" dirty="0"/>
              <a:t>Google l’ha acquisita per circa 1 miliardo di $ (!)</a:t>
            </a:r>
          </a:p>
          <a:p>
            <a:pPr marL="0" indent="0">
              <a:buNone/>
            </a:pPr>
            <a:r>
              <a:rPr lang="it-IT" dirty="0"/>
              <a:t>= </a:t>
            </a:r>
            <a:r>
              <a:rPr lang="it-IT" dirty="0" err="1"/>
              <a:t>app</a:t>
            </a:r>
            <a:r>
              <a:rPr lang="it-IT" dirty="0"/>
              <a:t> di navigazione mobile GPS</a:t>
            </a:r>
          </a:p>
          <a:p>
            <a:pPr marL="0" indent="0">
              <a:buNone/>
            </a:pPr>
            <a:r>
              <a:rPr lang="it-IT" dirty="0"/>
              <a:t>Impatto su Google:</a:t>
            </a:r>
          </a:p>
          <a:p>
            <a:pPr marL="0" indent="0">
              <a:buNone/>
            </a:pPr>
            <a:r>
              <a:rPr lang="it-IT" dirty="0"/>
              <a:t>Con </a:t>
            </a:r>
            <a:r>
              <a:rPr lang="it-IT" dirty="0" err="1"/>
              <a:t>Waze</a:t>
            </a:r>
            <a:r>
              <a:rPr lang="it-IT" dirty="0"/>
              <a:t>, Google </a:t>
            </a:r>
            <a:r>
              <a:rPr lang="it-IT" dirty="0" err="1"/>
              <a:t>Maps</a:t>
            </a:r>
            <a:r>
              <a:rPr lang="it-IT" dirty="0"/>
              <a:t> è diventato più preciso nelle stime del tempo di viaggio e nel suggerimento di strade da seguire.</a:t>
            </a:r>
          </a:p>
        </p:txBody>
      </p:sp>
    </p:spTree>
    <p:extLst>
      <p:ext uri="{BB962C8B-B14F-4D97-AF65-F5344CB8AC3E}">
        <p14:creationId xmlns:p14="http://schemas.microsoft.com/office/powerpoint/2010/main" val="293099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7. </a:t>
            </a:r>
            <a:r>
              <a:rPr lang="en-GB" b="1" dirty="0" err="1"/>
              <a:t>DeepMind</a:t>
            </a:r>
            <a:endParaRPr lang="it-IT" b="1" dirty="0"/>
          </a:p>
          <a:p>
            <a:pPr marL="0" indent="0">
              <a:buNone/>
            </a:pPr>
            <a:endParaRPr lang="it-IT" dirty="0"/>
          </a:p>
          <a:p>
            <a:pPr marL="0" indent="0">
              <a:buNone/>
            </a:pPr>
            <a:r>
              <a:rPr lang="it-IT" dirty="0"/>
              <a:t>Google ha pagato $500M nel 2014 per acquisire questa azienda di </a:t>
            </a:r>
            <a:r>
              <a:rPr lang="it-IT" b="1" dirty="0"/>
              <a:t>intelligenza artificiale</a:t>
            </a:r>
            <a:r>
              <a:rPr lang="it-IT" dirty="0"/>
              <a:t>, specializzata nella creazione di algoritmi di apprendimento delle macchine per le simulazioni, l’e-commerce e I giochi.  </a:t>
            </a:r>
          </a:p>
          <a:p>
            <a:pPr marL="0" indent="0">
              <a:buNone/>
            </a:pPr>
            <a:r>
              <a:rPr lang="it-IT" dirty="0"/>
              <a:t>Google non l’usa ancora direttamente ma è probabile che si aspetta che l’intelligenza artificiale sarà strategica in futuro…</a:t>
            </a:r>
          </a:p>
          <a:p>
            <a:pPr marL="0" indent="0">
              <a:buNone/>
            </a:pPr>
            <a:r>
              <a:rPr lang="it-IT" dirty="0"/>
              <a:t>Kevin Kelly: fra 10 anni Google sarà un’azienda di intelligenza artificiale</a:t>
            </a:r>
          </a:p>
        </p:txBody>
      </p:sp>
    </p:spTree>
    <p:extLst>
      <p:ext uri="{BB962C8B-B14F-4D97-AF65-F5344CB8AC3E}">
        <p14:creationId xmlns:p14="http://schemas.microsoft.com/office/powerpoint/2010/main" val="2930993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8. Titan Aerospace</a:t>
            </a:r>
          </a:p>
          <a:p>
            <a:pPr marL="0" indent="0">
              <a:buNone/>
            </a:pPr>
            <a:endParaRPr lang="en-GB" dirty="0"/>
          </a:p>
          <a:p>
            <a:pPr marL="0" indent="0">
              <a:buNone/>
            </a:pPr>
            <a:r>
              <a:rPr lang="en-GB" dirty="0"/>
              <a:t>= </a:t>
            </a:r>
            <a:r>
              <a:rPr lang="it-IT" dirty="0"/>
              <a:t>azienda che produce dei droni a energia solare che volano ad altitudini alte. Acquisita nel 2014 per una somma segreta.</a:t>
            </a:r>
          </a:p>
          <a:p>
            <a:pPr marL="0" indent="0">
              <a:buNone/>
            </a:pPr>
            <a:r>
              <a:rPr lang="it-IT" dirty="0"/>
              <a:t>E’ possibile che Google prevede di usarla per portare internet in ogni angolo del globo, perché quei droni permettono di portare l’accesso ad internet anche nei posti più remoti.</a:t>
            </a:r>
          </a:p>
          <a:p>
            <a:pPr marL="0" indent="0">
              <a:buNone/>
            </a:pPr>
            <a:r>
              <a:rPr lang="it-IT" dirty="0"/>
              <a:t>Forse diventeranno l’infrastruttura essenziale del </a:t>
            </a:r>
            <a:r>
              <a:rPr lang="it-IT" b="1" dirty="0"/>
              <a:t>5G</a:t>
            </a:r>
          </a:p>
        </p:txBody>
      </p:sp>
    </p:spTree>
    <p:extLst>
      <p:ext uri="{BB962C8B-B14F-4D97-AF65-F5344CB8AC3E}">
        <p14:creationId xmlns:p14="http://schemas.microsoft.com/office/powerpoint/2010/main" val="2930993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Altre aziende della </a:t>
            </a:r>
            <a:r>
              <a:rPr lang="it-IT" dirty="0" err="1"/>
              <a:t>Silicon</a:t>
            </a:r>
            <a:r>
              <a:rPr lang="it-IT" dirty="0"/>
              <a:t> Valley hanno seguito simili strategie di F&amp;A:</a:t>
            </a:r>
          </a:p>
          <a:p>
            <a:pPr marL="0" indent="0">
              <a:buNone/>
            </a:pPr>
            <a:r>
              <a:rPr lang="it-IT" dirty="0" err="1"/>
              <a:t>Facebook</a:t>
            </a:r>
            <a:r>
              <a:rPr lang="it-IT" dirty="0"/>
              <a:t>: ha acquisito delle aziende vicine al suo core business (</a:t>
            </a:r>
            <a:r>
              <a:rPr lang="it-IT" dirty="0" err="1"/>
              <a:t>WhatsApp</a:t>
            </a:r>
            <a:r>
              <a:rPr lang="it-IT" dirty="0"/>
              <a:t> per $22 miliardi) e importanti per il social networking (</a:t>
            </a:r>
            <a:r>
              <a:rPr lang="it-IT" dirty="0" err="1"/>
              <a:t>Oculus</a:t>
            </a:r>
            <a:r>
              <a:rPr lang="it-IT" dirty="0"/>
              <a:t> VR per $2 miliardi). </a:t>
            </a:r>
          </a:p>
          <a:p>
            <a:pPr marL="0" indent="0">
              <a:buNone/>
            </a:pPr>
            <a:r>
              <a:rPr lang="it-IT" dirty="0"/>
              <a:t>Microsoft ha acquisito </a:t>
            </a:r>
            <a:r>
              <a:rPr lang="it-IT" dirty="0" err="1"/>
              <a:t>Mojang</a:t>
            </a:r>
            <a:r>
              <a:rPr lang="it-IT" dirty="0"/>
              <a:t>, creatore del gioco </a:t>
            </a:r>
            <a:r>
              <a:rPr lang="it-IT" dirty="0" err="1"/>
              <a:t>Minecraft</a:t>
            </a:r>
            <a:r>
              <a:rPr lang="it-IT" dirty="0"/>
              <a:t> (2.5 miliardi di $)</a:t>
            </a:r>
          </a:p>
          <a:p>
            <a:pPr marL="0" indent="0">
              <a:buNone/>
            </a:pPr>
            <a:r>
              <a:rPr lang="it-IT" dirty="0"/>
              <a:t>Yahoo ha acquisito </a:t>
            </a:r>
            <a:r>
              <a:rPr lang="it-IT" dirty="0" err="1"/>
              <a:t>Tumblr</a:t>
            </a:r>
            <a:r>
              <a:rPr lang="it-IT" dirty="0"/>
              <a:t> (1.1 miliardi di $) </a:t>
            </a:r>
          </a:p>
          <a:p>
            <a:pPr marL="0" indent="0">
              <a:buNone/>
            </a:pPr>
            <a:r>
              <a:rPr lang="it-IT" dirty="0"/>
              <a:t>Amazon ha acquisito il sito di videogame </a:t>
            </a:r>
            <a:r>
              <a:rPr lang="it-IT" dirty="0" err="1"/>
              <a:t>Twitch</a:t>
            </a:r>
            <a:r>
              <a:rPr lang="it-IT" dirty="0"/>
              <a:t> (970 milioni di $)</a:t>
            </a:r>
          </a:p>
          <a:p>
            <a:pPr marL="0" indent="0">
              <a:buNone/>
            </a:pPr>
            <a:r>
              <a:rPr lang="it-IT" dirty="0"/>
              <a:t>Apple ha acquisito 30 aziende nel 2015.</a:t>
            </a:r>
          </a:p>
        </p:txBody>
      </p:sp>
    </p:spTree>
    <p:extLst>
      <p:ext uri="{BB962C8B-B14F-4D97-AF65-F5344CB8AC3E}">
        <p14:creationId xmlns:p14="http://schemas.microsoft.com/office/powerpoint/2010/main" val="2930993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b="1" dirty="0"/>
              <a:t>PMI e grandi piattaforme</a:t>
            </a:r>
          </a:p>
          <a:p>
            <a:pPr marL="0" indent="0">
              <a:buNone/>
            </a:pPr>
            <a:endParaRPr lang="it-IT" b="1" dirty="0"/>
          </a:p>
          <a:p>
            <a:pPr marL="0" indent="0">
              <a:buNone/>
            </a:pPr>
            <a:r>
              <a:rPr lang="it-IT" dirty="0"/>
              <a:t>Le grandi piattaforme come Google (</a:t>
            </a:r>
            <a:r>
              <a:rPr lang="it-IT" dirty="0" err="1"/>
              <a:t>Alphabet</a:t>
            </a:r>
            <a:r>
              <a:rPr lang="it-IT" dirty="0"/>
              <a:t>), Amazon e Apple aumentano l’innovazione con l’acquisizione di </a:t>
            </a:r>
            <a:r>
              <a:rPr lang="it-IT" dirty="0" err="1"/>
              <a:t>startups</a:t>
            </a:r>
            <a:r>
              <a:rPr lang="it-IT" dirty="0"/>
              <a:t> che hanno lanciato il loro business da un’innovazione: </a:t>
            </a:r>
            <a:r>
              <a:rPr lang="it-IT" dirty="0" err="1"/>
              <a:t>Waze</a:t>
            </a:r>
            <a:r>
              <a:rPr lang="it-IT" dirty="0"/>
              <a:t>, </a:t>
            </a:r>
            <a:r>
              <a:rPr lang="it-IT" dirty="0" err="1"/>
              <a:t>Keyhole</a:t>
            </a:r>
            <a:r>
              <a:rPr lang="it-IT" dirty="0"/>
              <a:t>, </a:t>
            </a:r>
            <a:r>
              <a:rPr lang="it-IT" dirty="0" err="1"/>
              <a:t>DeepMind</a:t>
            </a:r>
            <a:r>
              <a:rPr lang="it-IT" dirty="0"/>
              <a:t>, sono esempi.</a:t>
            </a:r>
          </a:p>
          <a:p>
            <a:pPr marL="0" indent="0">
              <a:buNone/>
            </a:pPr>
            <a:endParaRPr lang="it-IT" dirty="0"/>
          </a:p>
          <a:p>
            <a:pPr marL="0" indent="0">
              <a:buNone/>
            </a:pPr>
            <a:r>
              <a:rPr lang="it-IT" dirty="0"/>
              <a:t>Questa dinamica dell’imprenditorialità nella </a:t>
            </a:r>
            <a:r>
              <a:rPr lang="it-IT" dirty="0" err="1"/>
              <a:t>Silicon</a:t>
            </a:r>
            <a:r>
              <a:rPr lang="it-IT" dirty="0"/>
              <a:t> Valley è molto alta</a:t>
            </a:r>
          </a:p>
        </p:txBody>
      </p:sp>
    </p:spTree>
    <p:extLst>
      <p:ext uri="{BB962C8B-B14F-4D97-AF65-F5344CB8AC3E}">
        <p14:creationId xmlns:p14="http://schemas.microsoft.com/office/powerpoint/2010/main" val="2930993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I giovani ingegneri che innovano possono creare facilmente una startup, perché il venture capital è abbondante in California.</a:t>
            </a:r>
          </a:p>
          <a:p>
            <a:pPr marL="0" indent="0">
              <a:buNone/>
            </a:pPr>
            <a:r>
              <a:rPr lang="it-IT" dirty="0"/>
              <a:t>Le grandi aziende che le acquistano tentano anche di tenere il capitale umano delle startup.</a:t>
            </a:r>
          </a:p>
          <a:p>
            <a:pPr marL="0" indent="0">
              <a:buNone/>
            </a:pPr>
            <a:r>
              <a:rPr lang="it-IT" dirty="0"/>
              <a:t>Ma i creatori di startup che si sentono imprenditori prima che ingegneri sono difficili da tenere dentro la grande azienda.</a:t>
            </a:r>
          </a:p>
          <a:p>
            <a:pPr marL="0" indent="0">
              <a:buNone/>
            </a:pPr>
            <a:r>
              <a:rPr lang="it-IT" dirty="0"/>
              <a:t>Molto spesso lasciano la grande azienda dopo poco e creano una nuova startup.</a:t>
            </a:r>
          </a:p>
        </p:txBody>
      </p:sp>
    </p:spTree>
    <p:extLst>
      <p:ext uri="{BB962C8B-B14F-4D97-AF65-F5344CB8AC3E}">
        <p14:creationId xmlns:p14="http://schemas.microsoft.com/office/powerpoint/2010/main" val="3212380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Così le grandi aziende comprano le innovazioni ma spesso perdono i talenti che acquisiscono con la startup.</a:t>
            </a:r>
          </a:p>
          <a:p>
            <a:pPr marL="0" indent="0">
              <a:buNone/>
            </a:pPr>
            <a:r>
              <a:rPr lang="it-IT" dirty="0"/>
              <a:t>Ci sono studi che mostrano che</a:t>
            </a:r>
          </a:p>
          <a:p>
            <a:pPr marL="0" indent="0">
              <a:buNone/>
            </a:pPr>
            <a:r>
              <a:rPr lang="it-IT" dirty="0"/>
              <a:t>- Circa 2/3 dei fondatori di startup acquisite da Google tra il 2006 e il 2014 sono ancora nell’azienda</a:t>
            </a:r>
          </a:p>
          <a:p>
            <a:pPr>
              <a:buFontTx/>
              <a:buChar char="-"/>
            </a:pPr>
            <a:r>
              <a:rPr lang="it-IT" dirty="0"/>
              <a:t>Per Amazon questa cifra è pari a circa il 55%</a:t>
            </a:r>
          </a:p>
          <a:p>
            <a:pPr>
              <a:buFontTx/>
              <a:buChar char="-"/>
            </a:pPr>
            <a:r>
              <a:rPr lang="it-IT" dirty="0"/>
              <a:t>Per Microsoft è meno del 45%</a:t>
            </a:r>
          </a:p>
          <a:p>
            <a:pPr>
              <a:buFontTx/>
              <a:buChar char="-"/>
            </a:pPr>
            <a:r>
              <a:rPr lang="it-IT" dirty="0"/>
              <a:t>Per </a:t>
            </a:r>
            <a:r>
              <a:rPr lang="it-IT" dirty="0" err="1"/>
              <a:t>Facebook</a:t>
            </a:r>
            <a:r>
              <a:rPr lang="it-IT" dirty="0"/>
              <a:t>, la percentuale è 75% ma l’azienda ha cominciato le acquisizioni solo nel 2010.</a:t>
            </a:r>
          </a:p>
          <a:p>
            <a:pPr marL="0" indent="0">
              <a:buNone/>
            </a:pPr>
            <a:endParaRPr lang="it-IT" dirty="0"/>
          </a:p>
        </p:txBody>
      </p:sp>
    </p:spTree>
    <p:extLst>
      <p:ext uri="{BB962C8B-B14F-4D97-AF65-F5344CB8AC3E}">
        <p14:creationId xmlns:p14="http://schemas.microsoft.com/office/powerpoint/2010/main" val="4034352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Nell’insieme circa 221 fondatori di startup sono entrati in Google tra il 2006 e il 2014. </a:t>
            </a:r>
          </a:p>
          <a:p>
            <a:pPr marL="0" indent="0">
              <a:buNone/>
            </a:pPr>
            <a:endParaRPr lang="it-IT" dirty="0"/>
          </a:p>
          <a:p>
            <a:pPr marL="0" indent="0">
              <a:buNone/>
            </a:pPr>
            <a:r>
              <a:rPr lang="it-IT" dirty="0"/>
              <a:t>Yahoo, il rivale più vicino, ha aggiunto 110 fondatori nello stesso periodo.</a:t>
            </a:r>
          </a:p>
          <a:p>
            <a:pPr marL="0" indent="0">
              <a:buNone/>
            </a:pPr>
            <a:endParaRPr lang="it-IT" dirty="0"/>
          </a:p>
          <a:p>
            <a:pPr marL="0" indent="0">
              <a:buNone/>
            </a:pPr>
            <a:r>
              <a:rPr lang="it-IT" dirty="0"/>
              <a:t>Molti prodotti famosi della Google, come </a:t>
            </a:r>
            <a:r>
              <a:rPr lang="it-IT" dirty="0" err="1"/>
              <a:t>Android</a:t>
            </a:r>
            <a:r>
              <a:rPr lang="it-IT" dirty="0"/>
              <a:t>, </a:t>
            </a:r>
            <a:r>
              <a:rPr lang="it-IT" dirty="0" err="1"/>
              <a:t>YouTube</a:t>
            </a:r>
            <a:r>
              <a:rPr lang="it-IT" dirty="0"/>
              <a:t>, </a:t>
            </a:r>
            <a:r>
              <a:rPr lang="it-IT" dirty="0" err="1"/>
              <a:t>Maps</a:t>
            </a:r>
            <a:r>
              <a:rPr lang="it-IT" dirty="0"/>
              <a:t>, </a:t>
            </a:r>
            <a:r>
              <a:rPr lang="it-IT" dirty="0" err="1"/>
              <a:t>Docs</a:t>
            </a:r>
            <a:r>
              <a:rPr lang="it-IT" dirty="0"/>
              <a:t> e Analytics, originano da acquisizioni.</a:t>
            </a:r>
          </a:p>
        </p:txBody>
      </p:sp>
    </p:spTree>
    <p:extLst>
      <p:ext uri="{BB962C8B-B14F-4D97-AF65-F5344CB8AC3E}">
        <p14:creationId xmlns:p14="http://schemas.microsoft.com/office/powerpoint/2010/main" val="780614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0" y="188640"/>
            <a:ext cx="8964488" cy="6669360"/>
          </a:xfrm>
        </p:spPr>
        <p:txBody>
          <a:bodyPr/>
          <a:lstStyle/>
          <a:p>
            <a:pPr marL="0" indent="0">
              <a:buNone/>
            </a:pPr>
            <a:r>
              <a:rPr lang="it-IT" dirty="0"/>
              <a:t>Esempio di imprenditore che lascia la grande azienda:</a:t>
            </a:r>
          </a:p>
          <a:p>
            <a:pPr marL="0" indent="0">
              <a:buNone/>
            </a:pPr>
            <a:r>
              <a:rPr lang="it-IT" dirty="0"/>
              <a:t>Uri Levine era uno dei tre fondatori di </a:t>
            </a:r>
            <a:r>
              <a:rPr lang="it-IT" dirty="0" err="1"/>
              <a:t>Waze’s</a:t>
            </a:r>
            <a:r>
              <a:rPr lang="it-IT" dirty="0"/>
              <a:t>, e ha scelto di non entrare nella Google quando la sua startup è stata acquisita nel 2013. </a:t>
            </a:r>
          </a:p>
          <a:p>
            <a:pPr marL="0" indent="0">
              <a:buNone/>
            </a:pPr>
            <a:r>
              <a:rPr lang="it-IT" dirty="0"/>
              <a:t>Invece ha creato una nuova startup (la sua sesta impresa!!!) chiamata </a:t>
            </a:r>
            <a:r>
              <a:rPr lang="it-IT" dirty="0" err="1"/>
              <a:t>FeeX</a:t>
            </a:r>
            <a:r>
              <a:rPr lang="it-IT" dirty="0"/>
              <a:t>, che mira ad aiutare le persone a ridurre le spese d’investimento nei loro pacchetti pensione. </a:t>
            </a:r>
          </a:p>
          <a:p>
            <a:pPr marL="0" indent="0">
              <a:buNone/>
            </a:pPr>
            <a:r>
              <a:rPr lang="it-IT" dirty="0"/>
              <a:t>“Gli imprenditori sono guidati da una passione per il cambiamento” dice Levine. “Appena entrate in una grade impresa non potete più cambiare”</a:t>
            </a:r>
          </a:p>
          <a:p>
            <a:pPr marL="0" indent="0">
              <a:buNone/>
            </a:pPr>
            <a:endParaRPr lang="en-GB" dirty="0"/>
          </a:p>
        </p:txBody>
      </p:sp>
    </p:spTree>
    <p:extLst>
      <p:ext uri="{BB962C8B-B14F-4D97-AF65-F5344CB8AC3E}">
        <p14:creationId xmlns:p14="http://schemas.microsoft.com/office/powerpoint/2010/main" val="78061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Molte piattaforme sono diventate delle aziende molto grandi (in termini di fatturato, valore di mercato, anche se hanno meno dipendenti delle aziende lineari)</a:t>
            </a:r>
          </a:p>
          <a:p>
            <a:pPr marL="0" indent="0">
              <a:buNone/>
            </a:pPr>
            <a:endParaRPr lang="it-IT" dirty="0"/>
          </a:p>
          <a:p>
            <a:pPr marL="0" indent="0">
              <a:buNone/>
            </a:pPr>
            <a:r>
              <a:rPr lang="it-IT" dirty="0"/>
              <a:t>Una volta che il business è creato, quali sono le strategie per crescere???</a:t>
            </a:r>
          </a:p>
          <a:p>
            <a:pPr marL="0" indent="0">
              <a:buNone/>
            </a:pPr>
            <a:endParaRPr lang="it-IT" dirty="0"/>
          </a:p>
          <a:p>
            <a:pPr marL="0" indent="0">
              <a:buNone/>
            </a:pPr>
            <a:r>
              <a:rPr lang="it-IT" dirty="0"/>
              <a:t>Oltre alle strategie presentate nella lezione precedente, una strategia importante appare essere le </a:t>
            </a:r>
            <a:r>
              <a:rPr lang="it-IT" b="1" dirty="0"/>
              <a:t>ACQUISIZIONI</a:t>
            </a:r>
          </a:p>
        </p:txBody>
      </p:sp>
    </p:spTree>
    <p:extLst>
      <p:ext uri="{BB962C8B-B14F-4D97-AF65-F5344CB8AC3E}">
        <p14:creationId xmlns:p14="http://schemas.microsoft.com/office/powerpoint/2010/main" val="1277549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Google ha anche fatto errori nelle acquisizioni.</a:t>
            </a:r>
          </a:p>
          <a:p>
            <a:pPr marL="0" indent="0">
              <a:buNone/>
            </a:pPr>
            <a:r>
              <a:rPr lang="it-IT" dirty="0"/>
              <a:t>Google ha acquisito Motorola </a:t>
            </a:r>
            <a:r>
              <a:rPr lang="it-IT" dirty="0" err="1"/>
              <a:t>Mobility</a:t>
            </a:r>
            <a:r>
              <a:rPr lang="it-IT" dirty="0"/>
              <a:t> per 12.5 miliardi di $ nel 2013. </a:t>
            </a:r>
          </a:p>
          <a:p>
            <a:pPr marL="0" indent="0">
              <a:buNone/>
            </a:pPr>
            <a:r>
              <a:rPr lang="it-IT" dirty="0"/>
              <a:t>Ma i telefoni della Motorola non hanno avuto successo, e la divisione ha generato 1.4 miliardi di $ di perdite per Google, che l’ha venduta alla </a:t>
            </a:r>
            <a:r>
              <a:rPr lang="it-IT" dirty="0" err="1"/>
              <a:t>Lenovo</a:t>
            </a:r>
            <a:r>
              <a:rPr lang="it-IT" dirty="0"/>
              <a:t> per 2,9 miliardi di $ nel 2014.</a:t>
            </a:r>
          </a:p>
          <a:p>
            <a:pPr marL="0" indent="0">
              <a:buNone/>
            </a:pPr>
            <a:r>
              <a:rPr lang="it-IT" dirty="0"/>
              <a:t>Google pretende comunque che l’acquisizione è stata utile perché ha permesso di ottenere un </a:t>
            </a:r>
            <a:r>
              <a:rPr lang="it-IT" b="1" dirty="0"/>
              <a:t>insieme di brevetti, </a:t>
            </a:r>
            <a:r>
              <a:rPr lang="it-IT" dirty="0"/>
              <a:t>importanti per permettere a Google di difendersi da cause legali della Apple o Microsoft. (vedere lezione Guerra dei brevetti)</a:t>
            </a:r>
          </a:p>
        </p:txBody>
      </p:sp>
    </p:spTree>
    <p:extLst>
      <p:ext uri="{BB962C8B-B14F-4D97-AF65-F5344CB8AC3E}">
        <p14:creationId xmlns:p14="http://schemas.microsoft.com/office/powerpoint/2010/main" val="3699351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en-GB" dirty="0"/>
          </a:p>
          <a:p>
            <a:pPr marL="0" indent="0">
              <a:buNone/>
            </a:pPr>
            <a:r>
              <a:rPr lang="it-IT" dirty="0"/>
              <a:t>Perché tanti soldi spesi nell’acquisizione di </a:t>
            </a:r>
            <a:r>
              <a:rPr lang="it-IT" dirty="0" err="1"/>
              <a:t>startups</a:t>
            </a:r>
            <a:r>
              <a:rPr lang="it-IT" dirty="0"/>
              <a:t>?</a:t>
            </a:r>
          </a:p>
          <a:p>
            <a:pPr marL="0" indent="0">
              <a:buNone/>
            </a:pPr>
            <a:endParaRPr lang="it-IT" dirty="0"/>
          </a:p>
          <a:p>
            <a:pPr marL="0" indent="0">
              <a:buNone/>
            </a:pPr>
            <a:r>
              <a:rPr lang="it-IT" dirty="0"/>
              <a:t>Perché l’innovazione è così importante?</a:t>
            </a:r>
          </a:p>
          <a:p>
            <a:pPr marL="0" indent="0">
              <a:buNone/>
            </a:pPr>
            <a:r>
              <a:rPr lang="it-IT" dirty="0"/>
              <a:t>Perché c’è un vantaggio della prima mossa che tutte le aziende cercano di prendere: 	</a:t>
            </a:r>
          </a:p>
          <a:p>
            <a:pPr marL="0" indent="0">
              <a:buNone/>
            </a:pPr>
            <a:r>
              <a:rPr lang="it-IT" dirty="0"/>
              <a:t>WINNER-TAKE-ALL</a:t>
            </a:r>
          </a:p>
          <a:p>
            <a:pPr marL="0" indent="0">
              <a:buNone/>
            </a:pPr>
            <a:r>
              <a:rPr lang="it-IT" dirty="0"/>
              <a:t>(Il vincitore prende tutto)</a:t>
            </a:r>
          </a:p>
          <a:p>
            <a:pPr marL="0" indent="0">
              <a:buNone/>
            </a:pPr>
            <a:r>
              <a:rPr lang="it-IT" dirty="0"/>
              <a:t>=&gt; L’analisi delle piattaforme in teoria economica lo conferma</a:t>
            </a:r>
          </a:p>
        </p:txBody>
      </p:sp>
    </p:spTree>
    <p:extLst>
      <p:ext uri="{BB962C8B-B14F-4D97-AF65-F5344CB8AC3E}">
        <p14:creationId xmlns:p14="http://schemas.microsoft.com/office/powerpoint/2010/main" val="3699351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en-GB" dirty="0"/>
          </a:p>
          <a:p>
            <a:pPr marL="0" indent="0">
              <a:buNone/>
            </a:pPr>
            <a:endParaRPr lang="en-GB" dirty="0"/>
          </a:p>
          <a:p>
            <a:pPr marL="0" indent="0">
              <a:buNone/>
            </a:pPr>
            <a:endParaRPr lang="en-GB" dirty="0"/>
          </a:p>
          <a:p>
            <a:pPr marL="0" indent="0">
              <a:buNone/>
            </a:pPr>
            <a:r>
              <a:rPr lang="en-GB" b="1" dirty="0"/>
              <a:t>ANALISI TEORICA DELLE PIATTAFORME</a:t>
            </a:r>
          </a:p>
        </p:txBody>
      </p:sp>
    </p:spTree>
    <p:extLst>
      <p:ext uri="{BB962C8B-B14F-4D97-AF65-F5344CB8AC3E}">
        <p14:creationId xmlns:p14="http://schemas.microsoft.com/office/powerpoint/2010/main" val="3699351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332657"/>
            <a:ext cx="8964488" cy="6317382"/>
          </a:xfrm>
        </p:spPr>
        <p:txBody>
          <a:bodyPr/>
          <a:lstStyle/>
          <a:p>
            <a:pPr marL="0" indent="0">
              <a:buNone/>
            </a:pPr>
            <a:r>
              <a:rPr lang="it-IT" dirty="0"/>
              <a:t>Le piattaforme offrono i loro servizi a due gruppi di clienti, che aiutano a connettere. </a:t>
            </a:r>
          </a:p>
          <a:p>
            <a:pPr marL="0" indent="0">
              <a:buNone/>
            </a:pPr>
            <a:endParaRPr lang="it-IT" dirty="0"/>
          </a:p>
          <a:p>
            <a:pPr marL="0" indent="0">
              <a:buNone/>
            </a:pPr>
            <a:r>
              <a:rPr lang="it-IT" dirty="0"/>
              <a:t>Dato che offrono servizi a due gruppi di clienti, sono chiamate nella teoria economica </a:t>
            </a:r>
            <a:r>
              <a:rPr lang="it-IT" dirty="0" err="1"/>
              <a:t>two-sided</a:t>
            </a:r>
            <a:r>
              <a:rPr lang="it-IT" dirty="0"/>
              <a:t> </a:t>
            </a:r>
            <a:r>
              <a:rPr lang="it-IT" dirty="0" err="1"/>
              <a:t>markets</a:t>
            </a:r>
            <a:r>
              <a:rPr lang="it-IT" dirty="0"/>
              <a:t> (</a:t>
            </a:r>
            <a:r>
              <a:rPr lang="it-IT" dirty="0" err="1"/>
              <a:t>Rochet</a:t>
            </a:r>
            <a:r>
              <a:rPr lang="it-IT" dirty="0"/>
              <a:t> and </a:t>
            </a:r>
            <a:r>
              <a:rPr lang="it-IT" dirty="0" err="1"/>
              <a:t>Tirole</a:t>
            </a:r>
            <a:r>
              <a:rPr lang="it-IT" dirty="0"/>
              <a:t>, 2003, 2006) o </a:t>
            </a:r>
            <a:r>
              <a:rPr lang="it-IT" dirty="0" err="1"/>
              <a:t>two-sided</a:t>
            </a:r>
            <a:r>
              <a:rPr lang="it-IT" dirty="0"/>
              <a:t> </a:t>
            </a:r>
            <a:r>
              <a:rPr lang="it-IT" dirty="0" err="1"/>
              <a:t>platforms</a:t>
            </a:r>
            <a:r>
              <a:rPr lang="it-IT" dirty="0"/>
              <a:t> (Evans and </a:t>
            </a:r>
            <a:r>
              <a:rPr lang="it-IT" dirty="0" err="1"/>
              <a:t>Schmalensee</a:t>
            </a:r>
            <a:r>
              <a:rPr lang="it-IT" dirty="0"/>
              <a:t>, 2007): mercati “bilaterali” o mercati “a due lati”</a:t>
            </a:r>
          </a:p>
        </p:txBody>
      </p:sp>
    </p:spTree>
    <p:extLst>
      <p:ext uri="{BB962C8B-B14F-4D97-AF65-F5344CB8AC3E}">
        <p14:creationId xmlns:p14="http://schemas.microsoft.com/office/powerpoint/2010/main" val="3699351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7666" name="Rectangle 2"/>
          <p:cNvSpPr>
            <a:spLocks noGrp="1" noChangeArrowheads="1"/>
          </p:cNvSpPr>
          <p:nvPr>
            <p:ph type="title"/>
          </p:nvPr>
        </p:nvSpPr>
        <p:spPr>
          <a:xfrm>
            <a:off x="685800" y="188640"/>
            <a:ext cx="7772400" cy="864096"/>
          </a:xfrm>
        </p:spPr>
        <p:txBody>
          <a:bodyPr/>
          <a:lstStyle/>
          <a:p>
            <a:r>
              <a:rPr lang="en-US" dirty="0" err="1"/>
              <a:t>Effetti</a:t>
            </a:r>
            <a:r>
              <a:rPr lang="en-US" dirty="0"/>
              <a:t> di rete</a:t>
            </a:r>
          </a:p>
        </p:txBody>
      </p:sp>
      <p:sp>
        <p:nvSpPr>
          <p:cNvPr id="1777667" name="Rectangle 3"/>
          <p:cNvSpPr>
            <a:spLocks noGrp="1" noChangeArrowheads="1"/>
          </p:cNvSpPr>
          <p:nvPr>
            <p:ph idx="1"/>
          </p:nvPr>
        </p:nvSpPr>
        <p:spPr>
          <a:xfrm>
            <a:off x="179512" y="1340768"/>
            <a:ext cx="8856984" cy="5112568"/>
          </a:xfrm>
        </p:spPr>
        <p:txBody>
          <a:bodyPr/>
          <a:lstStyle/>
          <a:p>
            <a:pPr>
              <a:lnSpc>
                <a:spcPct val="90000"/>
              </a:lnSpc>
            </a:pPr>
            <a:r>
              <a:rPr lang="it-IT" sz="3000" dirty="0"/>
              <a:t>L’idea principale nella teoria economica è che le piattaforme sono caratterizzate da </a:t>
            </a:r>
            <a:r>
              <a:rPr lang="it-IT" sz="3000" b="1" dirty="0"/>
              <a:t>effetti di rete</a:t>
            </a:r>
          </a:p>
          <a:p>
            <a:pPr>
              <a:lnSpc>
                <a:spcPct val="90000"/>
              </a:lnSpc>
            </a:pPr>
            <a:r>
              <a:rPr lang="it-IT" sz="3000" dirty="0"/>
              <a:t>Esempi:</a:t>
            </a:r>
          </a:p>
          <a:p>
            <a:pPr lvl="1">
              <a:lnSpc>
                <a:spcPct val="90000"/>
              </a:lnSpc>
            </a:pPr>
            <a:r>
              <a:rPr lang="it-IT" sz="3000" dirty="0"/>
              <a:t>Gli “sviluppatori” di </a:t>
            </a:r>
            <a:r>
              <a:rPr lang="it-IT" sz="3000" dirty="0" err="1"/>
              <a:t>app</a:t>
            </a:r>
            <a:r>
              <a:rPr lang="it-IT" sz="3000" dirty="0"/>
              <a:t> creano prodotti per Windows, </a:t>
            </a:r>
            <a:r>
              <a:rPr lang="it-IT" sz="3000" dirty="0" err="1"/>
              <a:t>iPhone</a:t>
            </a:r>
            <a:r>
              <a:rPr lang="it-IT" sz="3000" dirty="0"/>
              <a:t>, </a:t>
            </a:r>
            <a:r>
              <a:rPr lang="it-IT" sz="3000" dirty="0" err="1"/>
              <a:t>Android</a:t>
            </a:r>
            <a:r>
              <a:rPr lang="it-IT" sz="3000" dirty="0"/>
              <a:t> perché hanno una base ampia di consumatori, e i consumatori vogliono questi sistemi operativi perché hanno tante </a:t>
            </a:r>
            <a:r>
              <a:rPr lang="it-IT" sz="3000" dirty="0" err="1"/>
              <a:t>app</a:t>
            </a:r>
            <a:r>
              <a:rPr lang="it-IT" sz="3000" dirty="0"/>
              <a:t>. </a:t>
            </a:r>
          </a:p>
          <a:p>
            <a:pPr lvl="1">
              <a:lnSpc>
                <a:spcPct val="90000"/>
              </a:lnSpc>
            </a:pPr>
            <a:r>
              <a:rPr lang="it-IT" sz="3000" dirty="0"/>
              <a:t>Gli individui vogliono avere una carta Visa per i loro acquisti, e i commercianti accettano le carte Visa perché molti clienti ne hanno una.</a:t>
            </a:r>
          </a:p>
          <a:p>
            <a:pPr lvl="1">
              <a:lnSpc>
                <a:spcPct val="90000"/>
              </a:lnSpc>
            </a:pPr>
            <a:r>
              <a:rPr lang="it-IT" sz="3000" dirty="0"/>
              <a:t>I traders vogliono operare in mercati dove possono trovare facilmente una controparte, cioè mercati liquidi.</a:t>
            </a:r>
          </a:p>
        </p:txBody>
      </p:sp>
      <p:sp>
        <p:nvSpPr>
          <p:cNvPr id="2" name="Slide Number Placeholder 1"/>
          <p:cNvSpPr>
            <a:spLocks noGrp="1"/>
          </p:cNvSpPr>
          <p:nvPr>
            <p:ph type="sldNum" sz="quarter" idx="12"/>
          </p:nvPr>
        </p:nvSpPr>
        <p:spPr/>
        <p:txBody>
          <a:bodyPr/>
          <a:lstStyle/>
          <a:p>
            <a:pPr>
              <a:defRPr/>
            </a:pPr>
            <a:fld id="{C28FAE1F-68F0-49A7-9D47-451F9D5B2A32}" type="slidenum">
              <a:rPr lang="en-US" smtClean="0"/>
              <a:pPr>
                <a:defRPr/>
              </a:pPr>
              <a:t>24</a:t>
            </a:fld>
            <a:endParaRPr lang="en-US"/>
          </a:p>
        </p:txBody>
      </p:sp>
    </p:spTree>
    <p:extLst>
      <p:ext uri="{BB962C8B-B14F-4D97-AF65-F5344CB8AC3E}">
        <p14:creationId xmlns:p14="http://schemas.microsoft.com/office/powerpoint/2010/main" val="3599618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lgn="ctr">
              <a:buNone/>
            </a:pPr>
            <a:r>
              <a:rPr lang="en-GB" b="1" dirty="0"/>
              <a:t>UN ESEMPIO</a:t>
            </a:r>
          </a:p>
          <a:p>
            <a:pPr marL="0" indent="0">
              <a:buNone/>
            </a:pPr>
            <a:endParaRPr lang="en-GB" b="1" dirty="0"/>
          </a:p>
          <a:p>
            <a:pPr marL="0" indent="0">
              <a:buNone/>
            </a:pPr>
            <a:r>
              <a:rPr lang="it-IT" dirty="0"/>
              <a:t>Consideriamo un nightclub, che fornisce una piattaforma dove gli uomini e le donne possono incontrarsi e fissare degli appuntamenti. Il club deve avere I due gruppi di clienti nella sua piattaforma, vale a dire sia uomini che donne.</a:t>
            </a:r>
          </a:p>
          <a:p>
            <a:pPr marL="0" indent="0">
              <a:buNone/>
            </a:pPr>
            <a:r>
              <a:rPr lang="it-IT" dirty="0"/>
              <a:t>Inoltre, la proporzione relativa di uomini e donne conta. Un club per </a:t>
            </a:r>
            <a:r>
              <a:rPr lang="it-IT" dirty="0" err="1"/>
              <a:t>singles</a:t>
            </a:r>
            <a:r>
              <a:rPr lang="it-IT" dirty="0"/>
              <a:t> con poche donne non attrarrà gli uomini, e vice versa.</a:t>
            </a:r>
          </a:p>
        </p:txBody>
      </p:sp>
    </p:spTree>
    <p:extLst>
      <p:ext uri="{BB962C8B-B14F-4D97-AF65-F5344CB8AC3E}">
        <p14:creationId xmlns:p14="http://schemas.microsoft.com/office/powerpoint/2010/main" val="3699351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lgn="just">
              <a:buNone/>
            </a:pPr>
            <a:r>
              <a:rPr lang="it-IT" dirty="0"/>
              <a:t>La fissazione del prezzo fornisce un modo per equilibrare I due gruppi. Ad esempio, il club può offrire degli sconti alle donne se sono poche. </a:t>
            </a:r>
          </a:p>
          <a:p>
            <a:pPr marL="0" indent="0">
              <a:buNone/>
            </a:pPr>
            <a:r>
              <a:rPr lang="it-IT" dirty="0"/>
              <a:t>Oppure potrebbe decidere di fare entrare meno uomini per avere l’equilibrio; infatti ci sono spesso delle code all’entrata dei club popolari, ma lasciano le donne entrare liberamente.</a:t>
            </a:r>
          </a:p>
          <a:p>
            <a:pPr marL="0" indent="0">
              <a:buNone/>
            </a:pPr>
            <a:endParaRPr lang="it-IT" dirty="0"/>
          </a:p>
          <a:p>
            <a:pPr marL="0" indent="0">
              <a:buNone/>
            </a:pPr>
            <a:r>
              <a:rPr lang="it-IT" dirty="0"/>
              <a:t>Ci sono effetti di rete: l’utilità di ciascun gruppo di utilizzatori aumenta quando il numero di persone nell’altro gruppo aumenta</a:t>
            </a:r>
          </a:p>
        </p:txBody>
      </p:sp>
    </p:spTree>
    <p:extLst>
      <p:ext uri="{BB962C8B-B14F-4D97-AF65-F5344CB8AC3E}">
        <p14:creationId xmlns:p14="http://schemas.microsoft.com/office/powerpoint/2010/main" val="3799870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In generale, le piattaforme (</a:t>
            </a:r>
            <a:r>
              <a:rPr lang="it-IT" dirty="0" err="1"/>
              <a:t>clubs</a:t>
            </a:r>
            <a:r>
              <a:rPr lang="it-IT" dirty="0"/>
              <a:t>, ma anche le borse, le agenzie del lavoro, le case d’aste o I siti internet) forniscono ai partecipanti la possibilità di cercare tra i partecipanti dell’altro gruppo per trovare degli “abbinamenti”.</a:t>
            </a:r>
          </a:p>
          <a:p>
            <a:pPr marL="0" indent="0">
              <a:buNone/>
            </a:pPr>
            <a:r>
              <a:rPr lang="it-IT" dirty="0"/>
              <a:t>Un grande numero di partecipanti in entrambi I gruppi aumenta la probabilità di trovare un “abbinamento”.</a:t>
            </a:r>
          </a:p>
          <a:p>
            <a:pPr marL="0" indent="0">
              <a:buNone/>
            </a:pPr>
            <a:r>
              <a:rPr lang="it-IT" dirty="0"/>
              <a:t>Tuttavia, un grande numero di partecipanti può anche creare una congestione. </a:t>
            </a:r>
          </a:p>
        </p:txBody>
      </p:sp>
    </p:spTree>
    <p:extLst>
      <p:ext uri="{BB962C8B-B14F-4D97-AF65-F5344CB8AC3E}">
        <p14:creationId xmlns:p14="http://schemas.microsoft.com/office/powerpoint/2010/main" val="3699351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Inoltre potrebbe essere utile ai partecipanti che la piattaforma selezioni I partecipanti dell’altro gruppo, per aumentare la probabilità e la qualità degli “abbinamenti” (appuntamenti, transazione o altro).</a:t>
            </a:r>
          </a:p>
          <a:p>
            <a:pPr marL="0" indent="0">
              <a:buNone/>
            </a:pPr>
            <a:r>
              <a:rPr lang="it-IT" dirty="0"/>
              <a:t>Alcune piattaforme fanno pagare un prezzo solo ad uno dei gruppi. Ad esempio, solo i venditori pagano il servizio su </a:t>
            </a:r>
            <a:r>
              <a:rPr lang="it-IT" dirty="0" err="1"/>
              <a:t>eBay</a:t>
            </a:r>
            <a:r>
              <a:rPr lang="it-IT" dirty="0"/>
              <a:t>.</a:t>
            </a:r>
          </a:p>
          <a:p>
            <a:pPr marL="0" indent="0">
              <a:buNone/>
            </a:pPr>
            <a:r>
              <a:rPr lang="it-IT" dirty="0"/>
              <a:t>Altre piattaforme fanno pagare entrambi i gruppi, anche se i prezzi non riflettono sempre il costo marginale specifico ad un gruppo. Così spesso I club d’incontri fanno pagare un prezzo superiore agli uomini rispetto alle donne.</a:t>
            </a:r>
          </a:p>
        </p:txBody>
      </p:sp>
    </p:spTree>
    <p:extLst>
      <p:ext uri="{BB962C8B-B14F-4D97-AF65-F5344CB8AC3E}">
        <p14:creationId xmlns:p14="http://schemas.microsoft.com/office/powerpoint/2010/main" val="1535173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Altro esempio:</a:t>
            </a:r>
          </a:p>
          <a:p>
            <a:pPr marL="0" indent="0">
              <a:buNone/>
            </a:pPr>
            <a:r>
              <a:rPr lang="it-IT" b="1" dirty="0"/>
              <a:t>I media che si basano in parte o totalmente sulla pubblicità per le loro entrate, </a:t>
            </a:r>
            <a:r>
              <a:rPr lang="it-IT" dirty="0"/>
              <a:t>come riviste, giornali, TV gratis, siti internet, sono basati su una piattaforma, un mercato bilaterale.</a:t>
            </a:r>
          </a:p>
          <a:p>
            <a:pPr marL="0" indent="0">
              <a:buNone/>
            </a:pPr>
            <a:r>
              <a:rPr lang="it-IT" dirty="0"/>
              <a:t>La piattaforma fornisce dei contenuti gratuitamente ai consumatori. Maggiore il numero di consumatori che leggono i contenuti della piattaforma, maggiore sarà il numero di pubblicitari che vorranno pagare per mettere una pubblicità sulla piattaforma.</a:t>
            </a:r>
          </a:p>
        </p:txBody>
      </p:sp>
    </p:spTree>
    <p:extLst>
      <p:ext uri="{BB962C8B-B14F-4D97-AF65-F5344CB8AC3E}">
        <p14:creationId xmlns:p14="http://schemas.microsoft.com/office/powerpoint/2010/main" val="288060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a:buFont typeface="Symbol" charset="0"/>
              <a:buChar char=""/>
            </a:pPr>
            <a:r>
              <a:rPr lang="en-GB" sz="3600" b="1" dirty="0"/>
              <a:t> </a:t>
            </a:r>
            <a:r>
              <a:rPr lang="it-IT" sz="3600" b="1" dirty="0"/>
              <a:t>Le spese per acquisizioni di aziende high </a:t>
            </a:r>
            <a:r>
              <a:rPr lang="it-IT" sz="3600" b="1" dirty="0" err="1"/>
              <a:t>tech</a:t>
            </a:r>
            <a:r>
              <a:rPr lang="it-IT" sz="3600" b="1" dirty="0"/>
              <a:t> sono state pari a </a:t>
            </a:r>
            <a:r>
              <a:rPr lang="it-IT" sz="4000" b="1" dirty="0"/>
              <a:t>$ 170 MILIARDI</a:t>
            </a:r>
            <a:r>
              <a:rPr lang="it-IT" sz="3600" b="1" dirty="0"/>
              <a:t> nel 2014, una crescita del 54% rispetto all’anno precedente e più del doppio del totale speso nel 2010!!!</a:t>
            </a:r>
          </a:p>
          <a:p>
            <a:pPr marL="0" indent="0">
              <a:buNone/>
            </a:pPr>
            <a:endParaRPr lang="it-IT" sz="3600" b="1" dirty="0"/>
          </a:p>
          <a:p>
            <a:pPr marL="0" indent="0">
              <a:buNone/>
            </a:pPr>
            <a:r>
              <a:rPr lang="it-IT" sz="3600" b="1" dirty="0"/>
              <a:t>=  strategia delle grandi imprese della </a:t>
            </a:r>
            <a:r>
              <a:rPr lang="it-IT" sz="3600" b="1" dirty="0" err="1"/>
              <a:t>Silicon</a:t>
            </a:r>
            <a:r>
              <a:rPr lang="it-IT" sz="3600" b="1" dirty="0"/>
              <a:t> Valley per aumentare l’innovazione è acquisizione di </a:t>
            </a:r>
            <a:r>
              <a:rPr lang="it-IT" sz="3600" b="1" dirty="0" err="1"/>
              <a:t>startups</a:t>
            </a:r>
            <a:r>
              <a:rPr lang="it-IT" sz="3600" b="1" dirty="0"/>
              <a:t> (i.e. comprano l’innovazione)</a:t>
            </a:r>
          </a:p>
        </p:txBody>
      </p:sp>
    </p:spTree>
    <p:extLst>
      <p:ext uri="{BB962C8B-B14F-4D97-AF65-F5344CB8AC3E}">
        <p14:creationId xmlns:p14="http://schemas.microsoft.com/office/powerpoint/2010/main" val="1921164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251520" y="188640"/>
            <a:ext cx="8892480" cy="6461399"/>
          </a:xfrm>
        </p:spPr>
        <p:txBody>
          <a:bodyPr/>
          <a:lstStyle/>
          <a:p>
            <a:pPr marL="0" indent="0">
              <a:buNone/>
            </a:pPr>
            <a:endParaRPr lang="en-GB" dirty="0"/>
          </a:p>
          <a:p>
            <a:pPr marL="0" indent="0">
              <a:buNone/>
            </a:pPr>
            <a:r>
              <a:rPr lang="it-IT" dirty="0"/>
              <a:t>Conclusione:</a:t>
            </a:r>
          </a:p>
          <a:p>
            <a:pPr marL="0" indent="0">
              <a:buNone/>
            </a:pPr>
            <a:r>
              <a:rPr lang="it-IT" dirty="0"/>
              <a:t>Il ruolo fondamentale della piattaforma è di permettere alle parti di realizzare dei guadagni dalle transazioni o altre interazioni grazie alla riduzione dei costi di transazione legati alla ricerca della controparte e all’interazione.</a:t>
            </a:r>
          </a:p>
          <a:p>
            <a:pPr marL="0" indent="0">
              <a:buNone/>
            </a:pPr>
            <a:endParaRPr lang="en-GB" dirty="0"/>
          </a:p>
        </p:txBody>
      </p:sp>
    </p:spTree>
    <p:extLst>
      <p:ext uri="{BB962C8B-B14F-4D97-AF65-F5344CB8AC3E}">
        <p14:creationId xmlns:p14="http://schemas.microsoft.com/office/powerpoint/2010/main" val="3375453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La teoria economica dei mercati bilaterali è nuova.</a:t>
            </a:r>
          </a:p>
          <a:p>
            <a:pPr marL="0" indent="0">
              <a:buNone/>
            </a:pPr>
            <a:r>
              <a:rPr lang="it-IT" dirty="0"/>
              <a:t>Ci sono molti risultati basati su modelli stilizzati che si applicano ad alcuni dei casi menzionati prima.</a:t>
            </a:r>
          </a:p>
          <a:p>
            <a:pPr marL="0" indent="0">
              <a:buNone/>
            </a:pPr>
            <a:r>
              <a:rPr lang="it-IT" dirty="0"/>
              <a:t>I risultati dipendono dalle ipotesi fatte sulle relazioni economiche tra i partecipanti alla piattaforma e sulla natura degli effetti di rete.</a:t>
            </a:r>
          </a:p>
        </p:txBody>
      </p:sp>
    </p:spTree>
    <p:extLst>
      <p:ext uri="{BB962C8B-B14F-4D97-AF65-F5344CB8AC3E}">
        <p14:creationId xmlns:p14="http://schemas.microsoft.com/office/powerpoint/2010/main" val="3225810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en-GB" dirty="0"/>
          </a:p>
          <a:p>
            <a:pPr marL="0" indent="0">
              <a:buNone/>
            </a:pPr>
            <a:r>
              <a:rPr lang="it-IT" dirty="0"/>
              <a:t>Tuttavia, diversi principi comuni emergono. </a:t>
            </a:r>
          </a:p>
          <a:p>
            <a:pPr marL="0" indent="0">
              <a:buNone/>
            </a:pPr>
            <a:r>
              <a:rPr lang="it-IT" dirty="0"/>
              <a:t>Dipendono dalle ipotesi seguenti:</a:t>
            </a:r>
          </a:p>
          <a:p>
            <a:pPr>
              <a:buFontTx/>
              <a:buChar char="-"/>
            </a:pPr>
            <a:r>
              <a:rPr lang="it-IT" dirty="0"/>
              <a:t>La piattaforma ha due gruppi di clienti, </a:t>
            </a:r>
          </a:p>
          <a:p>
            <a:pPr>
              <a:buFontTx/>
              <a:buChar char="-"/>
            </a:pPr>
            <a:r>
              <a:rPr lang="it-IT" dirty="0"/>
              <a:t>Ci sono esternalità di rete indirette</a:t>
            </a:r>
          </a:p>
          <a:p>
            <a:pPr>
              <a:buFontTx/>
              <a:buChar char="-"/>
            </a:pPr>
            <a:r>
              <a:rPr lang="it-IT" dirty="0"/>
              <a:t>I clienti non possono risolvere queste </a:t>
            </a:r>
            <a:r>
              <a:rPr lang="it-IT" dirty="0" err="1"/>
              <a:t>externalità</a:t>
            </a:r>
            <a:r>
              <a:rPr lang="it-IT" dirty="0"/>
              <a:t> da soli.</a:t>
            </a:r>
          </a:p>
        </p:txBody>
      </p:sp>
    </p:spTree>
    <p:extLst>
      <p:ext uri="{BB962C8B-B14F-4D97-AF65-F5344CB8AC3E}">
        <p14:creationId xmlns:p14="http://schemas.microsoft.com/office/powerpoint/2010/main" val="2016535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Consideriamo una piattaforma che serve due gruppi di consumatori, A e B. Ha già fissato dei prezzi per ciascun gruppo e sta considerando di cambiarli.</a:t>
            </a:r>
          </a:p>
          <a:p>
            <a:pPr marL="0" indent="0">
              <a:buNone/>
            </a:pPr>
            <a:r>
              <a:rPr lang="it-IT" dirty="0"/>
              <a:t>Se aumenta il prezzo per il gruppo A, meno </a:t>
            </a:r>
            <a:r>
              <a:rPr lang="it-IT" dirty="0" err="1"/>
              <a:t>As</a:t>
            </a:r>
            <a:r>
              <a:rPr lang="it-IT" dirty="0"/>
              <a:t> rimarranno.</a:t>
            </a:r>
          </a:p>
          <a:p>
            <a:pPr marL="0" indent="0">
              <a:buNone/>
            </a:pPr>
            <a:r>
              <a:rPr lang="it-IT" dirty="0"/>
              <a:t>Se nient’altro cambia la relazione tra il prezzo e il numero di A dipende dall’elasticità della domanda per A.</a:t>
            </a:r>
          </a:p>
          <a:p>
            <a:pPr marL="0" indent="0">
              <a:buNone/>
            </a:pPr>
            <a:r>
              <a:rPr lang="it-IT" dirty="0"/>
              <a:t>Però I membri di B valutano la piattaforma maggiormente se ci sono più membri in A.</a:t>
            </a:r>
          </a:p>
        </p:txBody>
      </p:sp>
    </p:spTree>
    <p:extLst>
      <p:ext uri="{BB962C8B-B14F-4D97-AF65-F5344CB8AC3E}">
        <p14:creationId xmlns:p14="http://schemas.microsoft.com/office/powerpoint/2010/main" val="856215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332657"/>
            <a:ext cx="8784976" cy="6317382"/>
          </a:xfrm>
        </p:spPr>
        <p:txBody>
          <a:bodyPr/>
          <a:lstStyle/>
          <a:p>
            <a:pPr marL="0" indent="0">
              <a:buNone/>
            </a:pPr>
            <a:r>
              <a:rPr lang="it-IT" dirty="0"/>
              <a:t>La riduzione di membri di B indotta dall’aumento del prezzo per A è la misura dell’esternalità di rete indiretta. </a:t>
            </a:r>
          </a:p>
          <a:p>
            <a:pPr marL="0" indent="0">
              <a:buNone/>
            </a:pPr>
            <a:r>
              <a:rPr lang="it-IT" dirty="0"/>
              <a:t>Ma se i membri di B diminuiscono, anche I membri di A valuteranno meno la piattaforma e altri A usciranno dal gruppo.</a:t>
            </a:r>
          </a:p>
          <a:p>
            <a:pPr>
              <a:buFont typeface="Symbol" charset="0"/>
              <a:buChar char=""/>
            </a:pPr>
            <a:r>
              <a:rPr lang="it-IT" dirty="0"/>
              <a:t> Esiste quindi una “reazione a catena” (un </a:t>
            </a:r>
            <a:r>
              <a:rPr lang="it-IT" dirty="0" err="1"/>
              <a:t>loop</a:t>
            </a:r>
            <a:r>
              <a:rPr lang="it-IT" dirty="0"/>
              <a:t>) tra I due lati.</a:t>
            </a:r>
          </a:p>
          <a:p>
            <a:pPr>
              <a:buFont typeface="Symbol" charset="0"/>
              <a:buChar char=""/>
            </a:pPr>
            <a:r>
              <a:rPr lang="it-IT" dirty="0"/>
              <a:t>  Un aumento del prezzo in un lato induce una riduzione della domanda di questo lato, ma anche una riduzione di domanda nell’altro lato, che a sua volta induce un’altra riduzione della domanda nel primo lato, ecc.</a:t>
            </a:r>
          </a:p>
        </p:txBody>
      </p:sp>
    </p:spTree>
    <p:extLst>
      <p:ext uri="{BB962C8B-B14F-4D97-AF65-F5344CB8AC3E}">
        <p14:creationId xmlns:p14="http://schemas.microsoft.com/office/powerpoint/2010/main" val="3960826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Formalmente, supponiamo</a:t>
            </a:r>
          </a:p>
          <a:p>
            <a:pPr marL="0" indent="0">
              <a:buNone/>
            </a:pPr>
            <a:r>
              <a:rPr lang="it-IT" dirty="0"/>
              <a:t>Funzioni di domanda: Q</a:t>
            </a:r>
            <a:r>
              <a:rPr lang="it-IT" baseline="30000" dirty="0"/>
              <a:t>A</a:t>
            </a:r>
            <a:r>
              <a:rPr lang="it-IT" dirty="0"/>
              <a:t> = D</a:t>
            </a:r>
            <a:r>
              <a:rPr lang="it-IT" baseline="30000" dirty="0"/>
              <a:t>A</a:t>
            </a:r>
            <a:r>
              <a:rPr lang="it-IT" dirty="0"/>
              <a:t>(P</a:t>
            </a:r>
            <a:r>
              <a:rPr lang="it-IT" baseline="30000" dirty="0"/>
              <a:t>A</a:t>
            </a:r>
            <a:r>
              <a:rPr lang="it-IT" dirty="0"/>
              <a:t>,Q</a:t>
            </a:r>
            <a:r>
              <a:rPr lang="it-IT" baseline="30000" dirty="0"/>
              <a:t>B</a:t>
            </a:r>
            <a:r>
              <a:rPr lang="it-IT" dirty="0"/>
              <a:t>) e Q</a:t>
            </a:r>
            <a:r>
              <a:rPr lang="it-IT" baseline="30000" dirty="0"/>
              <a:t>B</a:t>
            </a:r>
            <a:r>
              <a:rPr lang="it-IT" dirty="0"/>
              <a:t> = D</a:t>
            </a:r>
            <a:r>
              <a:rPr lang="it-IT" baseline="30000" dirty="0"/>
              <a:t>B</a:t>
            </a:r>
            <a:r>
              <a:rPr lang="it-IT" dirty="0"/>
              <a:t>(P</a:t>
            </a:r>
            <a:r>
              <a:rPr lang="it-IT" baseline="30000" dirty="0"/>
              <a:t>B</a:t>
            </a:r>
            <a:r>
              <a:rPr lang="it-IT" dirty="0"/>
              <a:t>,Q</a:t>
            </a:r>
            <a:r>
              <a:rPr lang="it-IT" baseline="30000" dirty="0"/>
              <a:t>A</a:t>
            </a:r>
            <a:r>
              <a:rPr lang="it-IT" dirty="0"/>
              <a:t>). </a:t>
            </a:r>
          </a:p>
          <a:p>
            <a:pPr marL="0" indent="0">
              <a:buNone/>
            </a:pPr>
            <a:r>
              <a:rPr lang="it-IT" dirty="0"/>
              <a:t>(la partecipazione in un gruppo dipende dal prezzo fissato per il gruppo + della </a:t>
            </a:r>
            <a:r>
              <a:rPr lang="it-IT" dirty="0" err="1"/>
              <a:t>participation</a:t>
            </a:r>
            <a:r>
              <a:rPr lang="it-IT" dirty="0"/>
              <a:t> nell’altro gruppo)</a:t>
            </a:r>
          </a:p>
          <a:p>
            <a:pPr marL="0" indent="0">
              <a:buNone/>
            </a:pPr>
            <a:r>
              <a:rPr lang="it-IT" dirty="0" err="1"/>
              <a:t>e</a:t>
            </a:r>
            <a:r>
              <a:rPr lang="it-IT" baseline="30000" dirty="0" err="1"/>
              <a:t>I</a:t>
            </a:r>
            <a:r>
              <a:rPr lang="it-IT" dirty="0"/>
              <a:t> = –(­</a:t>
            </a:r>
            <a:r>
              <a:rPr lang="it-IT" dirty="0" err="1"/>
              <a:t>δD</a:t>
            </a:r>
            <a:r>
              <a:rPr lang="it-IT" baseline="30000" dirty="0" err="1"/>
              <a:t>I</a:t>
            </a:r>
            <a:r>
              <a:rPr lang="it-IT" dirty="0"/>
              <a:t>/­</a:t>
            </a:r>
            <a:r>
              <a:rPr lang="it-IT" dirty="0" err="1"/>
              <a:t>δP</a:t>
            </a:r>
            <a:r>
              <a:rPr lang="it-IT" baseline="30000" dirty="0" err="1"/>
              <a:t>I</a:t>
            </a:r>
            <a:r>
              <a:rPr lang="it-IT" dirty="0"/>
              <a:t>)(P</a:t>
            </a:r>
            <a:r>
              <a:rPr lang="it-IT" baseline="30000" dirty="0"/>
              <a:t>I</a:t>
            </a:r>
            <a:r>
              <a:rPr lang="it-IT" dirty="0"/>
              <a:t>/Q</a:t>
            </a:r>
            <a:r>
              <a:rPr lang="it-IT" baseline="30000" dirty="0"/>
              <a:t>I</a:t>
            </a:r>
            <a:r>
              <a:rPr lang="it-IT" dirty="0"/>
              <a:t>), per I = A,B, sono le elasticità della domanda dei due gruppi, tenendo la partecipazione nell’altro gruppo costante (cioè ignorando le esternalità o effetti di rete che legano I due gruppi). </a:t>
            </a:r>
          </a:p>
        </p:txBody>
      </p:sp>
    </p:spTree>
    <p:extLst>
      <p:ext uri="{BB962C8B-B14F-4D97-AF65-F5344CB8AC3E}">
        <p14:creationId xmlns:p14="http://schemas.microsoft.com/office/powerpoint/2010/main" val="856215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0" y="332657"/>
            <a:ext cx="9144000" cy="6317382"/>
          </a:xfrm>
        </p:spPr>
        <p:txBody>
          <a:bodyPr/>
          <a:lstStyle/>
          <a:p>
            <a:pPr marL="0" indent="0">
              <a:buNone/>
            </a:pPr>
            <a:r>
              <a:rPr lang="it-IT" dirty="0"/>
              <a:t>Definiamo</a:t>
            </a:r>
          </a:p>
          <a:p>
            <a:pPr marL="0" indent="0">
              <a:buNone/>
            </a:pPr>
            <a:r>
              <a:rPr lang="it-IT" dirty="0" err="1"/>
              <a:t>θ</a:t>
            </a:r>
            <a:r>
              <a:rPr lang="it-IT" baseline="30000" dirty="0" err="1"/>
              <a:t>I</a:t>
            </a:r>
            <a:r>
              <a:rPr lang="it-IT" baseline="-25000" dirty="0" err="1"/>
              <a:t>J</a:t>
            </a:r>
            <a:r>
              <a:rPr lang="it-IT" dirty="0"/>
              <a:t> = (­</a:t>
            </a:r>
            <a:r>
              <a:rPr lang="it-IT" dirty="0" err="1"/>
              <a:t>δD</a:t>
            </a:r>
            <a:r>
              <a:rPr lang="it-IT" baseline="30000" dirty="0" err="1"/>
              <a:t>I</a:t>
            </a:r>
            <a:r>
              <a:rPr lang="it-IT" dirty="0"/>
              <a:t>/­</a:t>
            </a:r>
            <a:r>
              <a:rPr lang="it-IT" dirty="0" err="1"/>
              <a:t>δQ</a:t>
            </a:r>
            <a:r>
              <a:rPr lang="it-IT" baseline="30000" dirty="0" err="1"/>
              <a:t>J</a:t>
            </a:r>
            <a:r>
              <a:rPr lang="it-IT" dirty="0"/>
              <a:t>)(Q</a:t>
            </a:r>
            <a:r>
              <a:rPr lang="it-IT" baseline="30000" dirty="0"/>
              <a:t>J</a:t>
            </a:r>
            <a:r>
              <a:rPr lang="it-IT" dirty="0"/>
              <a:t>/Q</a:t>
            </a:r>
            <a:r>
              <a:rPr lang="it-IT" baseline="30000" dirty="0"/>
              <a:t>I</a:t>
            </a:r>
            <a:r>
              <a:rPr lang="it-IT" dirty="0"/>
              <a:t>)  </a:t>
            </a:r>
          </a:p>
          <a:p>
            <a:pPr marL="0" indent="0">
              <a:buNone/>
            </a:pPr>
            <a:r>
              <a:rPr lang="it-IT" dirty="0"/>
              <a:t>per I,J = A,B e I ≠ </a:t>
            </a:r>
            <a:r>
              <a:rPr lang="it-IT" dirty="0" err="1"/>
              <a:t>J</a:t>
            </a:r>
            <a:r>
              <a:rPr lang="it-IT" dirty="0"/>
              <a:t>. </a:t>
            </a:r>
          </a:p>
          <a:p>
            <a:pPr marL="0" indent="0">
              <a:buNone/>
            </a:pPr>
            <a:r>
              <a:rPr lang="it-IT" dirty="0"/>
              <a:t>Queste elasticità misurano le esternalità tra I due gruppi: dovrebbero essere positive nelle piattaforme bilaterali</a:t>
            </a:r>
          </a:p>
          <a:p>
            <a:pPr marL="0" indent="0">
              <a:buNone/>
            </a:pPr>
            <a:r>
              <a:rPr lang="it-IT" dirty="0"/>
              <a:t>E</a:t>
            </a:r>
            <a:r>
              <a:rPr lang="it-IT" baseline="30000" dirty="0"/>
              <a:t>I</a:t>
            </a:r>
            <a:r>
              <a:rPr lang="it-IT" dirty="0"/>
              <a:t> = –(</a:t>
            </a:r>
            <a:r>
              <a:rPr lang="it-IT" dirty="0" err="1"/>
              <a:t>dQ</a:t>
            </a:r>
            <a:r>
              <a:rPr lang="it-IT" baseline="30000" dirty="0" err="1"/>
              <a:t>I</a:t>
            </a:r>
            <a:r>
              <a:rPr lang="it-IT" dirty="0"/>
              <a:t>/</a:t>
            </a:r>
            <a:r>
              <a:rPr lang="it-IT" dirty="0" err="1"/>
              <a:t>dP</a:t>
            </a:r>
            <a:r>
              <a:rPr lang="it-IT" baseline="30000" dirty="0" err="1"/>
              <a:t>I</a:t>
            </a:r>
            <a:r>
              <a:rPr lang="it-IT" dirty="0"/>
              <a:t>)(P</a:t>
            </a:r>
            <a:r>
              <a:rPr lang="it-IT" baseline="30000" dirty="0"/>
              <a:t>I</a:t>
            </a:r>
            <a:r>
              <a:rPr lang="it-IT" dirty="0"/>
              <a:t>/Q</a:t>
            </a:r>
            <a:r>
              <a:rPr lang="it-IT" baseline="30000" dirty="0"/>
              <a:t>I</a:t>
            </a:r>
            <a:r>
              <a:rPr lang="it-IT" dirty="0"/>
              <a:t>) per I = A,B. </a:t>
            </a:r>
          </a:p>
          <a:p>
            <a:pPr marL="0" indent="0">
              <a:buNone/>
            </a:pPr>
            <a:r>
              <a:rPr lang="it-IT" dirty="0"/>
              <a:t>Sono le elasticità della domanda normali, calcolate supponendo che gli altri prezzi rimangono costanti ma che la partecipazione (quantità) può variare</a:t>
            </a:r>
          </a:p>
        </p:txBody>
      </p:sp>
    </p:spTree>
    <p:extLst>
      <p:ext uri="{BB962C8B-B14F-4D97-AF65-F5344CB8AC3E}">
        <p14:creationId xmlns:p14="http://schemas.microsoft.com/office/powerpoint/2010/main" val="1562116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Differenziamo le funzioni di domanda rispetto al prezzo e risolvendo otteniamo</a:t>
            </a:r>
          </a:p>
          <a:p>
            <a:pPr marL="0" indent="0">
              <a:buNone/>
            </a:pPr>
            <a:r>
              <a:rPr lang="it-IT" dirty="0"/>
              <a:t>E</a:t>
            </a:r>
            <a:r>
              <a:rPr lang="it-IT" baseline="30000" dirty="0"/>
              <a:t>I</a:t>
            </a:r>
            <a:r>
              <a:rPr lang="it-IT" dirty="0"/>
              <a:t> = </a:t>
            </a:r>
            <a:r>
              <a:rPr lang="it-IT" dirty="0" err="1"/>
              <a:t>e</a:t>
            </a:r>
            <a:r>
              <a:rPr lang="it-IT" baseline="30000" dirty="0" err="1"/>
              <a:t>I</a:t>
            </a:r>
            <a:r>
              <a:rPr lang="it-IT" dirty="0"/>
              <a:t>/(1-θ</a:t>
            </a:r>
            <a:r>
              <a:rPr lang="it-IT" baseline="30000" dirty="0"/>
              <a:t>I</a:t>
            </a:r>
            <a:r>
              <a:rPr lang="it-IT" baseline="-25000" dirty="0"/>
              <a:t>J</a:t>
            </a:r>
            <a:r>
              <a:rPr lang="it-IT" dirty="0"/>
              <a:t>θ</a:t>
            </a:r>
            <a:r>
              <a:rPr lang="it-IT" baseline="30000" dirty="0"/>
              <a:t>J</a:t>
            </a:r>
            <a:r>
              <a:rPr lang="it-IT" baseline="-25000" dirty="0"/>
              <a:t>I</a:t>
            </a:r>
            <a:r>
              <a:rPr lang="it-IT" dirty="0"/>
              <a:t>); I,J = A,B, I ≠ </a:t>
            </a:r>
            <a:r>
              <a:rPr lang="it-IT" dirty="0" err="1"/>
              <a:t>J</a:t>
            </a:r>
            <a:r>
              <a:rPr lang="it-IT" dirty="0"/>
              <a:t>.</a:t>
            </a:r>
          </a:p>
          <a:p>
            <a:pPr marL="0" indent="0">
              <a:buNone/>
            </a:pPr>
            <a:r>
              <a:rPr lang="it-IT" dirty="0"/>
              <a:t>Anche se gli A non sono particolarmente sensitivi al prezzo, e finché le esternalità tra i gruppi sono forti, la partecipazione nel gruppo A potrebbe essere dipende sia dal prezzo fissato per il suo gruppo, sia dalla situazione nell’altro gruppo.</a:t>
            </a:r>
          </a:p>
        </p:txBody>
      </p:sp>
    </p:spTree>
    <p:extLst>
      <p:ext uri="{BB962C8B-B14F-4D97-AF65-F5344CB8AC3E}">
        <p14:creationId xmlns:p14="http://schemas.microsoft.com/office/powerpoint/2010/main" val="85621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116632"/>
            <a:ext cx="8504238" cy="6317382"/>
          </a:xfrm>
        </p:spPr>
        <p:txBody>
          <a:bodyPr/>
          <a:lstStyle/>
          <a:p>
            <a:pPr marL="0" indent="0">
              <a:buNone/>
            </a:pPr>
            <a:endParaRPr lang="en-GB" dirty="0"/>
          </a:p>
          <a:p>
            <a:pPr marL="0" indent="0">
              <a:buNone/>
            </a:pPr>
            <a:r>
              <a:rPr lang="it-IT" dirty="0"/>
              <a:t>Dato il risultato precedente, la piattaforma vorrebbe trovare il prezzo che massimizza il suo profitto.</a:t>
            </a:r>
          </a:p>
          <a:p>
            <a:pPr marL="0" indent="0">
              <a:buNone/>
            </a:pPr>
            <a:r>
              <a:rPr lang="it-IT" dirty="0"/>
              <a:t>Per un business lineare questo avviene dove il costo marginale è uguale al ricavo marginale.</a:t>
            </a:r>
          </a:p>
          <a:p>
            <a:pPr marL="0" indent="0">
              <a:buNone/>
            </a:pPr>
            <a:endParaRPr lang="it-IT" dirty="0"/>
          </a:p>
          <a:p>
            <a:pPr marL="0" indent="0">
              <a:buNone/>
            </a:pPr>
            <a:r>
              <a:rPr lang="it-IT" dirty="0"/>
              <a:t>Per le piattaforme ci sono tre risultati robusti:</a:t>
            </a:r>
          </a:p>
        </p:txBody>
      </p:sp>
    </p:spTree>
    <p:extLst>
      <p:ext uri="{BB962C8B-B14F-4D97-AF65-F5344CB8AC3E}">
        <p14:creationId xmlns:p14="http://schemas.microsoft.com/office/powerpoint/2010/main" val="42585410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548680"/>
            <a:ext cx="8504238" cy="5885334"/>
          </a:xfrm>
        </p:spPr>
        <p:txBody>
          <a:bodyPr/>
          <a:lstStyle/>
          <a:p>
            <a:pPr marL="514350" indent="-514350">
              <a:buAutoNum type="arabicParenR"/>
            </a:pPr>
            <a:r>
              <a:rPr lang="it-IT" dirty="0"/>
              <a:t>Il prezzo ottimale dipende dall’elasticità della domanda nei due gruppi, dalle esternalità di rete tra I gruppi e dal costo marginale.</a:t>
            </a:r>
          </a:p>
          <a:p>
            <a:pPr marL="0" indent="0">
              <a:buNone/>
            </a:pPr>
            <a:endParaRPr lang="it-IT" dirty="0"/>
          </a:p>
          <a:p>
            <a:pPr marL="0" indent="0">
              <a:buNone/>
            </a:pPr>
            <a:r>
              <a:rPr lang="it-IT" dirty="0"/>
              <a:t>2) Il prezzo che massimizza il profitto, prezzo non-predatorio può essere inferiore al costo marginale dell’offerta e anche negativo.</a:t>
            </a:r>
          </a:p>
          <a:p>
            <a:pPr marL="0" indent="0">
              <a:buNone/>
            </a:pPr>
            <a:endParaRPr lang="it-IT" dirty="0"/>
          </a:p>
          <a:p>
            <a:pPr marL="0" indent="0">
              <a:buNone/>
            </a:pPr>
            <a:r>
              <a:rPr lang="it-IT" dirty="0"/>
              <a:t>3) La relazione tra prezzo e costo è complessa.</a:t>
            </a:r>
          </a:p>
        </p:txBody>
      </p:sp>
    </p:spTree>
    <p:extLst>
      <p:ext uri="{BB962C8B-B14F-4D97-AF65-F5344CB8AC3E}">
        <p14:creationId xmlns:p14="http://schemas.microsoft.com/office/powerpoint/2010/main" val="1592239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err="1"/>
              <a:t>Esempio</a:t>
            </a:r>
            <a:r>
              <a:rPr lang="en-GB" b="1" dirty="0"/>
              <a:t>: Google</a:t>
            </a:r>
          </a:p>
          <a:p>
            <a:pPr marL="0" indent="0">
              <a:buNone/>
            </a:pPr>
            <a:endParaRPr lang="en-GB" b="1" dirty="0"/>
          </a:p>
          <a:p>
            <a:pPr marL="0" indent="0">
              <a:buNone/>
            </a:pPr>
            <a:r>
              <a:rPr lang="en-GB" b="1" dirty="0"/>
              <a:t>From Android To </a:t>
            </a:r>
            <a:r>
              <a:rPr lang="en-GB" b="1" dirty="0" err="1"/>
              <a:t>Waze</a:t>
            </a:r>
            <a:r>
              <a:rPr lang="en-GB" b="1" dirty="0"/>
              <a:t>: Google’s 12 Best Acquisitions Of All Time</a:t>
            </a:r>
          </a:p>
          <a:p>
            <a:pPr marL="0" indent="0">
              <a:buNone/>
            </a:pPr>
            <a:endParaRPr lang="en-GB" dirty="0"/>
          </a:p>
          <a:p>
            <a:pPr marL="0" indent="0">
              <a:buNone/>
            </a:pPr>
            <a:r>
              <a:rPr lang="it-IT" dirty="0" err="1"/>
              <a:t>Alphabet</a:t>
            </a:r>
            <a:r>
              <a:rPr lang="it-IT" dirty="0"/>
              <a:t> (nuovo nome di Google) ha fatto diverse acquisizioni negli ultimi anni, che hanno permesso all’azienda di espandersi in nuove industrie.</a:t>
            </a:r>
          </a:p>
          <a:p>
            <a:pPr marL="0" indent="0">
              <a:buNone/>
            </a:pPr>
            <a:r>
              <a:rPr lang="it-IT" dirty="0"/>
              <a:t> </a:t>
            </a:r>
            <a:endParaRPr lang="en-GB" dirty="0"/>
          </a:p>
        </p:txBody>
      </p:sp>
    </p:spTree>
    <p:extLst>
      <p:ext uri="{BB962C8B-B14F-4D97-AF65-F5344CB8AC3E}">
        <p14:creationId xmlns:p14="http://schemas.microsoft.com/office/powerpoint/2010/main" val="1277549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Per molte piattaforme è possibile fissare due tipi di prezzi: un prezzo di accesso alla piattaforma e un prezzo dell’uso della piattaforma.</a:t>
            </a:r>
          </a:p>
          <a:p>
            <a:pPr marL="0" indent="0">
              <a:buNone/>
            </a:pPr>
            <a:r>
              <a:rPr lang="it-IT" dirty="0"/>
              <a:t>Ad esempio, i club d’incontri hanno dei prezzi d’accesso e di uso (entrata nel club e consumo di bevande)</a:t>
            </a:r>
          </a:p>
          <a:p>
            <a:pPr marL="0" indent="0">
              <a:buNone/>
            </a:pPr>
            <a:r>
              <a:rPr lang="it-IT" dirty="0"/>
              <a:t>I giornali online hanno prezzo d’accesso ma non prezzi d’uso: si può leggere il giornale quanto si vuole senza pagare ulteriormente.</a:t>
            </a:r>
          </a:p>
          <a:p>
            <a:pPr marL="0" indent="0">
              <a:buNone/>
            </a:pPr>
            <a:r>
              <a:rPr lang="it-IT" dirty="0"/>
              <a:t>Nei centri commerciali, i consumatori non pagano un prezzo di accesso, né di uso, mentre I negozi pagano un prezzo d’accesso.</a:t>
            </a:r>
          </a:p>
        </p:txBody>
      </p:sp>
    </p:spTree>
    <p:extLst>
      <p:ext uri="{BB962C8B-B14F-4D97-AF65-F5344CB8AC3E}">
        <p14:creationId xmlns:p14="http://schemas.microsoft.com/office/powerpoint/2010/main" val="42585410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en-GB" dirty="0"/>
          </a:p>
          <a:p>
            <a:pPr marL="0" indent="0">
              <a:buNone/>
            </a:pPr>
            <a:endParaRPr lang="en-GB" dirty="0"/>
          </a:p>
          <a:p>
            <a:pPr marL="0" indent="0">
              <a:buNone/>
            </a:pPr>
            <a:r>
              <a:rPr lang="en-GB" b="1" dirty="0"/>
              <a:t>DETERMINANTI DELLA DIMENSIONE E DELLA STRUTTURA DELLA PIATTAFORMA</a:t>
            </a:r>
          </a:p>
          <a:p>
            <a:pPr marL="0" indent="0">
              <a:buNone/>
            </a:pPr>
            <a:endParaRPr lang="en-GB" dirty="0"/>
          </a:p>
          <a:p>
            <a:pPr marL="0" indent="0">
              <a:buNone/>
            </a:pPr>
            <a:r>
              <a:rPr lang="en-GB" dirty="0"/>
              <a:t>CI SONO 4 DETERMINANTI PRINCIPALI:</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7989986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514350" indent="-514350">
              <a:buAutoNum type="arabicPeriod"/>
            </a:pPr>
            <a:r>
              <a:rPr lang="it-IT" b="1" dirty="0"/>
              <a:t>Effetti di rete indiretti</a:t>
            </a:r>
          </a:p>
          <a:p>
            <a:pPr marL="0" indent="0">
              <a:buNone/>
            </a:pPr>
            <a:r>
              <a:rPr lang="it-IT" dirty="0"/>
              <a:t>Maggiori gli effetti di rete, maggiore la dimensione delle piattaforme e minore il numero di piattaforme in concorrenza. </a:t>
            </a:r>
          </a:p>
          <a:p>
            <a:pPr marL="0" indent="0">
              <a:buNone/>
            </a:pPr>
            <a:endParaRPr lang="it-IT" dirty="0"/>
          </a:p>
          <a:p>
            <a:pPr>
              <a:buFont typeface="Symbol" charset="0"/>
              <a:buChar char=""/>
            </a:pPr>
            <a:r>
              <a:rPr lang="it-IT" dirty="0"/>
              <a:t> Questo crea un vantaggio della prima mossa</a:t>
            </a:r>
          </a:p>
          <a:p>
            <a:pPr>
              <a:buFont typeface="Symbol" charset="0"/>
              <a:buChar char=""/>
            </a:pPr>
            <a:r>
              <a:rPr lang="it-IT" dirty="0"/>
              <a:t> una concorrenza PER il mercato (e non sul mercato)</a:t>
            </a:r>
          </a:p>
          <a:p>
            <a:pPr marL="0" indent="0">
              <a:buNone/>
            </a:pPr>
            <a:endParaRPr lang="it-IT" dirty="0"/>
          </a:p>
          <a:p>
            <a:pPr marL="0" indent="0">
              <a:buNone/>
            </a:pPr>
            <a:r>
              <a:rPr lang="it-IT" dirty="0"/>
              <a:t>Esempio: Grandi esternalità di rete nel caso delle carte Visa =&gt; il sistema Visa è dominante</a:t>
            </a:r>
          </a:p>
        </p:txBody>
      </p:sp>
    </p:spTree>
    <p:extLst>
      <p:ext uri="{BB962C8B-B14F-4D97-AF65-F5344CB8AC3E}">
        <p14:creationId xmlns:p14="http://schemas.microsoft.com/office/powerpoint/2010/main" val="32258104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2. </a:t>
            </a:r>
            <a:r>
              <a:rPr lang="it-IT" b="1" dirty="0"/>
              <a:t>Economie e diseconomie di scala</a:t>
            </a:r>
          </a:p>
          <a:p>
            <a:pPr marL="0" indent="0">
              <a:buNone/>
            </a:pPr>
            <a:r>
              <a:rPr lang="it-IT" dirty="0"/>
              <a:t>Per molte piattaforme ci sono costi fissi, quindi economie di scala su certe quantità di output. </a:t>
            </a:r>
          </a:p>
          <a:p>
            <a:pPr marL="0" indent="0">
              <a:buNone/>
            </a:pPr>
            <a:r>
              <a:rPr lang="it-IT" dirty="0"/>
              <a:t>Esempio: i sistemi di pagamento con carta di credito devono mantenere un sistema costoso di autorizzazione e realizzazione delle transazioni</a:t>
            </a:r>
          </a:p>
          <a:p>
            <a:pPr marL="0" indent="0">
              <a:buNone/>
            </a:pPr>
            <a:endParaRPr lang="it-IT" dirty="0"/>
          </a:p>
          <a:p>
            <a:pPr marL="0" indent="0">
              <a:buNone/>
            </a:pPr>
            <a:r>
              <a:rPr lang="it-IT" dirty="0"/>
              <a:t>Piattaforme di software: ci sono costi fissi di sviluppo ma costo marginale per fornire la piattaforma molto basso</a:t>
            </a:r>
          </a:p>
        </p:txBody>
      </p:sp>
    </p:spTree>
    <p:extLst>
      <p:ext uri="{BB962C8B-B14F-4D97-AF65-F5344CB8AC3E}">
        <p14:creationId xmlns:p14="http://schemas.microsoft.com/office/powerpoint/2010/main" val="4099923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3. </a:t>
            </a:r>
            <a:r>
              <a:rPr lang="it-IT" b="1" dirty="0"/>
              <a:t>Congestione e ottimizzazione della ricerca</a:t>
            </a:r>
          </a:p>
          <a:p>
            <a:pPr marL="0" indent="0">
              <a:buNone/>
            </a:pPr>
            <a:r>
              <a:rPr lang="it-IT" dirty="0"/>
              <a:t>La congestione e i costi di ricerca possono limitare la dimensione della piattaforma. </a:t>
            </a:r>
          </a:p>
          <a:p>
            <a:pPr marL="0" indent="0">
              <a:buNone/>
            </a:pPr>
            <a:r>
              <a:rPr lang="it-IT" dirty="0"/>
              <a:t>A partire da una certa dimensione l’espansione del numero di clienti sulla piattaforma (centri commerciali, club d’incontri, ecc.) può creare una congestione che aumenta i costi di ricerca e di transazione.</a:t>
            </a:r>
          </a:p>
          <a:p>
            <a:pPr marL="0" indent="0">
              <a:buNone/>
            </a:pPr>
            <a:r>
              <a:rPr lang="it-IT" dirty="0"/>
              <a:t>Quindi spesso le piattaforme selezionano i partecipanti per limitare il loro numero.</a:t>
            </a:r>
          </a:p>
        </p:txBody>
      </p:sp>
    </p:spTree>
    <p:extLst>
      <p:ext uri="{BB962C8B-B14F-4D97-AF65-F5344CB8AC3E}">
        <p14:creationId xmlns:p14="http://schemas.microsoft.com/office/powerpoint/2010/main" val="4099923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en-GB" b="1" dirty="0"/>
              <a:t>4. </a:t>
            </a:r>
            <a:r>
              <a:rPr lang="it-IT" b="1" dirty="0"/>
              <a:t>Differenziazione della piattaforma e “multi-</a:t>
            </a:r>
            <a:r>
              <a:rPr lang="it-IT" b="1" dirty="0" err="1"/>
              <a:t>homing</a:t>
            </a:r>
            <a:r>
              <a:rPr lang="it-IT" b="1" dirty="0"/>
              <a:t>”</a:t>
            </a:r>
          </a:p>
          <a:p>
            <a:pPr marL="0" indent="0">
              <a:buNone/>
            </a:pPr>
            <a:r>
              <a:rPr lang="it-IT" dirty="0"/>
              <a:t>Le piattaforme possono differenziarsi con la scelta del livello di qualità, che i clienti scelgono secondo i loro redditi e gusti (</a:t>
            </a:r>
            <a:r>
              <a:rPr lang="it-IT" dirty="0" err="1"/>
              <a:t>ad.es</a:t>
            </a:r>
            <a:r>
              <a:rPr lang="it-IT" dirty="0"/>
              <a:t>. centri commerciali con negozi di lusso ad un certo piano, negozi meno costosi ad altri piani).</a:t>
            </a:r>
          </a:p>
          <a:p>
            <a:pPr marL="0" indent="0">
              <a:buNone/>
            </a:pPr>
            <a:r>
              <a:rPr lang="it-IT" dirty="0"/>
              <a:t>La differenziazione orizzontale può indurre alcuni clienti a usare più di una piattaforma ( = “multi-</a:t>
            </a:r>
            <a:r>
              <a:rPr lang="it-IT" dirty="0" err="1"/>
              <a:t>homing</a:t>
            </a:r>
            <a:r>
              <a:rPr lang="it-IT" dirty="0"/>
              <a:t>”).</a:t>
            </a:r>
          </a:p>
          <a:p>
            <a:pPr marL="0" indent="0">
              <a:buNone/>
            </a:pPr>
            <a:r>
              <a:rPr lang="it-IT" sz="3000" dirty="0"/>
              <a:t>Carte di credito e multi-</a:t>
            </a:r>
            <a:r>
              <a:rPr lang="it-IT" sz="3000" dirty="0" err="1"/>
              <a:t>homing</a:t>
            </a:r>
            <a:r>
              <a:rPr lang="it-IT" sz="3000" dirty="0"/>
              <a:t>: i negozianti accettano le carte di credito di diversi sistemi (</a:t>
            </a:r>
            <a:r>
              <a:rPr lang="it-IT" sz="3000" dirty="0" err="1"/>
              <a:t>Mastercard</a:t>
            </a:r>
            <a:r>
              <a:rPr lang="it-IT" sz="3000" dirty="0"/>
              <a:t>, Visa, …) mentre molti clienti hanno diverse carte di credito</a:t>
            </a:r>
          </a:p>
        </p:txBody>
      </p:sp>
    </p:spTree>
    <p:extLst>
      <p:ext uri="{BB962C8B-B14F-4D97-AF65-F5344CB8AC3E}">
        <p14:creationId xmlns:p14="http://schemas.microsoft.com/office/powerpoint/2010/main" val="4099923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lgn="ctr">
              <a:buNone/>
            </a:pPr>
            <a:endParaRPr lang="it-IT" b="1" dirty="0"/>
          </a:p>
          <a:p>
            <a:pPr marL="0" indent="0" algn="ctr">
              <a:buNone/>
            </a:pPr>
            <a:endParaRPr lang="it-IT" b="1" dirty="0"/>
          </a:p>
          <a:p>
            <a:pPr marL="0" indent="0" algn="ctr">
              <a:buNone/>
            </a:pPr>
            <a:r>
              <a:rPr lang="it-IT" b="1" dirty="0"/>
              <a:t>CONSIDERAZIONI SPECIFICHE</a:t>
            </a:r>
          </a:p>
          <a:p>
            <a:pPr marL="0" indent="0" algn="ctr">
              <a:buNone/>
            </a:pPr>
            <a:endParaRPr lang="it-IT" b="1" dirty="0"/>
          </a:p>
          <a:p>
            <a:pPr marL="0" indent="0" algn="ctr">
              <a:buNone/>
            </a:pPr>
            <a:r>
              <a:rPr lang="it-IT" b="1" dirty="0"/>
              <a:t>BIG DATA E ALGORTIMI</a:t>
            </a:r>
          </a:p>
        </p:txBody>
      </p:sp>
    </p:spTree>
    <p:extLst>
      <p:ext uri="{BB962C8B-B14F-4D97-AF65-F5344CB8AC3E}">
        <p14:creationId xmlns:p14="http://schemas.microsoft.com/office/powerpoint/2010/main" val="1916076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dirty="0"/>
              <a:t>Oggi le tecnologie di connessione permettono di accumulare enormi quantità di dati. </a:t>
            </a:r>
          </a:p>
          <a:p>
            <a:pPr marL="0" indent="0">
              <a:buNone/>
            </a:pPr>
            <a:r>
              <a:rPr lang="it-IT" dirty="0"/>
              <a:t>Ogni giorno vengono effettuate 3,3 miliardi di richieste sui 30.000 miliardi di pagine indicizzate da Google; </a:t>
            </a:r>
          </a:p>
          <a:p>
            <a:pPr marL="0" indent="0">
              <a:buNone/>
            </a:pPr>
            <a:r>
              <a:rPr lang="it-IT" dirty="0"/>
              <a:t>su </a:t>
            </a:r>
            <a:r>
              <a:rPr lang="it-IT" dirty="0" err="1"/>
              <a:t>Facebook</a:t>
            </a:r>
            <a:r>
              <a:rPr lang="it-IT" dirty="0"/>
              <a:t>, vengono distribuiti più di 350 milioni di foto e 4,5 miliardi di </a:t>
            </a:r>
            <a:r>
              <a:rPr lang="it-IT" dirty="0" err="1"/>
              <a:t>likes</a:t>
            </a:r>
            <a:r>
              <a:rPr lang="it-IT" dirty="0"/>
              <a:t>; </a:t>
            </a:r>
          </a:p>
          <a:p>
            <a:pPr marL="0" indent="0">
              <a:buNone/>
            </a:pPr>
            <a:r>
              <a:rPr lang="it-IT" dirty="0"/>
              <a:t>3 miliardi di internauti si scambiano 144 miliardi di email ogni giorno </a:t>
            </a:r>
            <a:endParaRPr lang="it-IT" b="1" dirty="0"/>
          </a:p>
        </p:txBody>
      </p:sp>
    </p:spTree>
    <p:extLst>
      <p:ext uri="{BB962C8B-B14F-4D97-AF65-F5344CB8AC3E}">
        <p14:creationId xmlns:p14="http://schemas.microsoft.com/office/powerpoint/2010/main" val="26075208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dirty="0"/>
              <a:t>La sfida principale che devono affrontare i big data è dare senso a questo magma di dati grezzi. </a:t>
            </a:r>
          </a:p>
          <a:p>
            <a:pPr marL="0" indent="0">
              <a:buNone/>
            </a:pPr>
            <a:r>
              <a:rPr lang="it-IT" dirty="0"/>
              <a:t>BIG DATA ANALYTICS</a:t>
            </a:r>
          </a:p>
          <a:p>
            <a:pPr marL="0" indent="0">
              <a:buNone/>
            </a:pPr>
            <a:r>
              <a:rPr lang="it-IT" dirty="0"/>
              <a:t>= procedimenti che danno ai computer istruzioni matematiche grazie alle quali smistare, trattare, aggregare e rappresentare le informazioni.</a:t>
            </a:r>
          </a:p>
          <a:p>
            <a:pPr marL="0" indent="0">
              <a:buNone/>
            </a:pPr>
            <a:endParaRPr lang="it-IT" dirty="0"/>
          </a:p>
          <a:p>
            <a:pPr marL="0" indent="0">
              <a:buNone/>
            </a:pPr>
            <a:r>
              <a:rPr lang="it-IT" dirty="0"/>
              <a:t>Per dare agli individui la capacità di valutare e non lasciarsi ingannare dalle pubblicità e dai messaggi che lanciano gli algoritmi per proporli prodotti, servizi, o altro, bisogna diffondere una cultura statistica nella popolazione.</a:t>
            </a:r>
          </a:p>
          <a:p>
            <a:pPr marL="0" indent="0">
              <a:buNone/>
            </a:pPr>
            <a:endParaRPr lang="it-IT" b="1" dirty="0"/>
          </a:p>
        </p:txBody>
      </p:sp>
    </p:spTree>
    <p:extLst>
      <p:ext uri="{BB962C8B-B14F-4D97-AF65-F5344CB8AC3E}">
        <p14:creationId xmlns:p14="http://schemas.microsoft.com/office/powerpoint/2010/main" val="28129855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r>
              <a:rPr lang="it-IT" dirty="0"/>
              <a:t>Sulle piattaforme gli algoritmi influenzano le nostre scelte, proponendoci prodotti che ci dovrebbero piacere o altre cose simili. Le ricerche su Google sono sempre più personalizzate per andare incontro meglio possibile alle nostre attese e per anticipare desideri di cui non siamo ancora consapevoli.</a:t>
            </a:r>
          </a:p>
          <a:p>
            <a:r>
              <a:rPr lang="it-IT" dirty="0"/>
              <a:t>In effetti, gli algoritmi ci propongono prodotti o servizi sulla base di quello che altri individui simili a noi (secondo diverse variabili di confronto) hanno scelto o cliccato, ma anche sulla base delle nostre scelte passate. </a:t>
            </a:r>
          </a:p>
          <a:p>
            <a:pPr marL="0" indent="0">
              <a:buNone/>
            </a:pPr>
            <a:endParaRPr lang="it-IT" b="1" dirty="0"/>
          </a:p>
        </p:txBody>
      </p:sp>
    </p:spTree>
    <p:extLst>
      <p:ext uri="{BB962C8B-B14F-4D97-AF65-F5344CB8AC3E}">
        <p14:creationId xmlns:p14="http://schemas.microsoft.com/office/powerpoint/2010/main" val="263910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dirty="0"/>
              <a:t>Google è stata particolarmente aggressiva nelle acquisizioni.</a:t>
            </a:r>
          </a:p>
          <a:p>
            <a:pPr marL="0" indent="0">
              <a:buNone/>
            </a:pPr>
            <a:r>
              <a:rPr lang="it-IT" dirty="0"/>
              <a:t>Ha acquisito imprese in vari settori, dalla robotica e l’intelligenza artificiale alle tecnologie della salute e l’energia rinnovabile.</a:t>
            </a:r>
          </a:p>
          <a:p>
            <a:pPr marL="0" indent="0">
              <a:buNone/>
            </a:pPr>
            <a:endParaRPr lang="it-IT" dirty="0"/>
          </a:p>
          <a:p>
            <a:pPr marL="0" indent="0">
              <a:buNone/>
            </a:pPr>
            <a:r>
              <a:rPr lang="it-IT" dirty="0"/>
              <a:t>Non tutte le acquisizioni hanno avuto successo (</a:t>
            </a:r>
            <a:r>
              <a:rPr lang="it-IT" dirty="0" err="1"/>
              <a:t>ad.es</a:t>
            </a:r>
            <a:r>
              <a:rPr lang="it-IT" dirty="0"/>
              <a:t>. </a:t>
            </a:r>
            <a:r>
              <a:rPr lang="it-IT" dirty="0" err="1"/>
              <a:t>Nest</a:t>
            </a:r>
            <a:r>
              <a:rPr lang="it-IT" dirty="0"/>
              <a:t>), ma ecco alcuni esempi positivi: </a:t>
            </a:r>
          </a:p>
          <a:p>
            <a:pPr marL="0" indent="0">
              <a:buNone/>
            </a:pPr>
            <a:endParaRPr lang="it-IT" dirty="0"/>
          </a:p>
        </p:txBody>
      </p:sp>
    </p:spTree>
    <p:extLst>
      <p:ext uri="{BB962C8B-B14F-4D97-AF65-F5344CB8AC3E}">
        <p14:creationId xmlns:p14="http://schemas.microsoft.com/office/powerpoint/2010/main" val="12775497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b="1" dirty="0"/>
              <a:t>I SITI WEB, LE PIATTAFORME, MISURANO LA LORO AUDIENCE IN 4 MODI:</a:t>
            </a:r>
          </a:p>
          <a:p>
            <a:pPr marL="0" indent="0">
              <a:buNone/>
            </a:pPr>
            <a:endParaRPr lang="it-IT" b="1" dirty="0"/>
          </a:p>
          <a:p>
            <a:pPr marL="0" indent="0">
              <a:buNone/>
            </a:pPr>
            <a:r>
              <a:rPr lang="it-IT" dirty="0"/>
              <a:t>- </a:t>
            </a:r>
            <a:r>
              <a:rPr lang="it-IT" b="1" dirty="0"/>
              <a:t>Popolarità</a:t>
            </a:r>
            <a:r>
              <a:rPr lang="it-IT" dirty="0"/>
              <a:t>: misurata ad esempio contando i clic;</a:t>
            </a:r>
          </a:p>
          <a:p>
            <a:pPr marL="0" indent="0">
              <a:buNone/>
            </a:pPr>
            <a:r>
              <a:rPr lang="it-IT" dirty="0"/>
              <a:t>- </a:t>
            </a:r>
            <a:r>
              <a:rPr lang="it-IT" b="1" dirty="0"/>
              <a:t>Autorevolezza</a:t>
            </a:r>
            <a:r>
              <a:rPr lang="it-IT" dirty="0"/>
              <a:t>: misurata attraverso i link ipertestuali che gli utenti si scambiano;</a:t>
            </a:r>
          </a:p>
          <a:p>
            <a:pPr marL="0" indent="0">
              <a:buNone/>
            </a:pPr>
            <a:r>
              <a:rPr lang="it-IT" dirty="0"/>
              <a:t>- </a:t>
            </a:r>
            <a:r>
              <a:rPr lang="it-IT" b="1" dirty="0"/>
              <a:t>Reputazione</a:t>
            </a:r>
            <a:r>
              <a:rPr lang="it-IT" dirty="0"/>
              <a:t>: ci sono contatori nel web che danno indicazioni della reputazione attraverso i giudizi degli utenti (ad esempio: punteggio attribuito agli alberghi su </a:t>
            </a:r>
            <a:r>
              <a:rPr lang="it-IT" dirty="0" err="1"/>
              <a:t>hotelbooking</a:t>
            </a:r>
            <a:r>
              <a:rPr lang="it-IT" dirty="0"/>
              <a:t>) oppure il numero di “</a:t>
            </a:r>
            <a:r>
              <a:rPr lang="it-IT" dirty="0" err="1"/>
              <a:t>like</a:t>
            </a:r>
            <a:r>
              <a:rPr lang="it-IT" dirty="0"/>
              <a:t>” (</a:t>
            </a:r>
            <a:r>
              <a:rPr lang="it-IT" dirty="0" err="1"/>
              <a:t>Facebook</a:t>
            </a:r>
            <a:r>
              <a:rPr lang="it-IT" dirty="0"/>
              <a:t>);</a:t>
            </a:r>
          </a:p>
        </p:txBody>
      </p:sp>
    </p:spTree>
    <p:extLst>
      <p:ext uri="{BB962C8B-B14F-4D97-AF65-F5344CB8AC3E}">
        <p14:creationId xmlns:p14="http://schemas.microsoft.com/office/powerpoint/2010/main" val="26391002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b="1" dirty="0"/>
              <a:t>I SITI WEB, LE PIATTAFORME, MISURANO LA LORO AUDIENCE IN 4 MODI:</a:t>
            </a:r>
          </a:p>
          <a:p>
            <a:pPr marL="0" indent="0">
              <a:buNone/>
            </a:pPr>
            <a:endParaRPr lang="it-IT" b="1" dirty="0"/>
          </a:p>
          <a:p>
            <a:pPr marL="0" indent="0">
              <a:buNone/>
            </a:pPr>
            <a:r>
              <a:rPr lang="it-IT" b="1" dirty="0"/>
              <a:t>- Sistemi predittivi: </a:t>
            </a:r>
            <a:r>
              <a:rPr lang="it-IT" dirty="0"/>
              <a:t>metodi statistici di apprendimento atti a calcolare le tracce di navigazione degli internauti per predire a questi ultimi il loro stesso comportamento a partire dai comportamenti altrui.</a:t>
            </a:r>
          </a:p>
          <a:p>
            <a:pPr marL="0" indent="0">
              <a:buNone/>
            </a:pPr>
            <a:endParaRPr lang="it-IT" b="1" dirty="0"/>
          </a:p>
        </p:txBody>
      </p:sp>
    </p:spTree>
    <p:extLst>
      <p:ext uri="{BB962C8B-B14F-4D97-AF65-F5344CB8AC3E}">
        <p14:creationId xmlns:p14="http://schemas.microsoft.com/office/powerpoint/2010/main" val="23737095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b="1" dirty="0"/>
              <a:t>Cookie:</a:t>
            </a:r>
            <a:endParaRPr lang="it-IT" dirty="0"/>
          </a:p>
          <a:p>
            <a:pPr marL="0" indent="0">
              <a:buNone/>
            </a:pPr>
            <a:r>
              <a:rPr lang="it-IT" dirty="0"/>
              <a:t>1994: </a:t>
            </a:r>
            <a:r>
              <a:rPr lang="it-IT" dirty="0" err="1"/>
              <a:t>Lou</a:t>
            </a:r>
            <a:r>
              <a:rPr lang="it-IT" dirty="0"/>
              <a:t> </a:t>
            </a:r>
            <a:r>
              <a:rPr lang="it-IT" dirty="0" err="1"/>
              <a:t>Montulli</a:t>
            </a:r>
            <a:r>
              <a:rPr lang="it-IT" dirty="0"/>
              <a:t>, un ingegnere di Netscape, inventa i cookie = file informatico inserito nel browser dell’internauta per ricordare l’indirizzo internet della macchina.</a:t>
            </a:r>
          </a:p>
          <a:p>
            <a:pPr marL="0" indent="0">
              <a:buNone/>
            </a:pPr>
            <a:r>
              <a:rPr lang="it-IT" dirty="0"/>
              <a:t>Questo file ‘cimice’ è diventato il cavallo di Troia dei pubblicitari e delle grandi piattaforme del web per penetrare l’intimità degli internauti: i cookie consentono di riconoscere l’internauta tutte le volte che si connette, per facilitare la navigazione, ma allo stesso tempo raccoglie informazioni più indiscrete sulle sue navigazioni passate e crea un ricco profilo dell’utente.</a:t>
            </a:r>
          </a:p>
          <a:p>
            <a:pPr marL="0" indent="0">
              <a:buNone/>
            </a:pPr>
            <a:endParaRPr lang="it-IT" b="1" dirty="0"/>
          </a:p>
        </p:txBody>
      </p:sp>
    </p:spTree>
    <p:extLst>
      <p:ext uri="{BB962C8B-B14F-4D97-AF65-F5344CB8AC3E}">
        <p14:creationId xmlns:p14="http://schemas.microsoft.com/office/powerpoint/2010/main" val="26391002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dirty="0"/>
              <a:t>Ci sono imprese come </a:t>
            </a:r>
            <a:r>
              <a:rPr lang="it-IT" dirty="0" err="1"/>
              <a:t>Axciom</a:t>
            </a:r>
            <a:r>
              <a:rPr lang="it-IT" dirty="0"/>
              <a:t>, </a:t>
            </a:r>
            <a:r>
              <a:rPr lang="it-IT" dirty="0" err="1"/>
              <a:t>BlueKai</a:t>
            </a:r>
            <a:r>
              <a:rPr lang="it-IT" dirty="0"/>
              <a:t>, </a:t>
            </a:r>
            <a:r>
              <a:rPr lang="it-IT" dirty="0" err="1"/>
              <a:t>eXelate</a:t>
            </a:r>
            <a:r>
              <a:rPr lang="it-IT" dirty="0"/>
              <a:t>, </a:t>
            </a:r>
            <a:r>
              <a:rPr lang="it-IT" dirty="0" err="1"/>
              <a:t>Rapleaf</a:t>
            </a:r>
            <a:r>
              <a:rPr lang="it-IT" dirty="0"/>
              <a:t>, ecc., </a:t>
            </a:r>
            <a:r>
              <a:rPr lang="it-IT" dirty="0" err="1"/>
              <a:t>sconociute</a:t>
            </a:r>
            <a:r>
              <a:rPr lang="it-IT" dirty="0"/>
              <a:t>, che competono sul mercato della pubblicità sul web. Hanno imposto la tecnica del </a:t>
            </a:r>
            <a:r>
              <a:rPr lang="it-IT" dirty="0" err="1"/>
              <a:t>third</a:t>
            </a:r>
            <a:r>
              <a:rPr lang="it-IT" dirty="0"/>
              <a:t> party cookie, vale a dire quando un internauta va su un sito, la pubblicità di questo sito apparirà nei siti che lo stesso internauta andrà a visitare successivamente. </a:t>
            </a:r>
          </a:p>
          <a:p>
            <a:pPr marL="0" indent="0">
              <a:buNone/>
            </a:pPr>
            <a:r>
              <a:rPr lang="it-IT" dirty="0"/>
              <a:t>Questo mercato dovrebbe essere maggiormente regolamentato: l’utente, quando acconsente i cookie, acconsente di fatto l’uso dei suoi dati, ma non sa che facendo questo acconsente anche che i cookie spiino le sue navigazioni su altri siti. </a:t>
            </a:r>
            <a:endParaRPr lang="it-IT" b="1" dirty="0"/>
          </a:p>
        </p:txBody>
      </p:sp>
    </p:spTree>
    <p:extLst>
      <p:ext uri="{BB962C8B-B14F-4D97-AF65-F5344CB8AC3E}">
        <p14:creationId xmlns:p14="http://schemas.microsoft.com/office/powerpoint/2010/main" val="1063331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dirty="0"/>
              <a:t>Ma con la moltiplicazione dei programmi di tracciabilità (cookie), si sanno tante cose sull’utente: se un pezzo musicale è stato ascoltato più volte, quanto tempo ha messo l’utente a leggere un libro elettronico; </a:t>
            </a:r>
          </a:p>
          <a:p>
            <a:pPr marL="0" indent="0">
              <a:buNone/>
            </a:pPr>
            <a:r>
              <a:rPr lang="it-IT" dirty="0"/>
              <a:t>gli spostamenti tracciati con GPS, </a:t>
            </a:r>
          </a:p>
          <a:p>
            <a:pPr marL="0" indent="0">
              <a:buNone/>
            </a:pPr>
            <a:r>
              <a:rPr lang="it-IT" dirty="0"/>
              <a:t>gli acquisti con carta di credito, </a:t>
            </a:r>
          </a:p>
          <a:p>
            <a:pPr marL="0" indent="0">
              <a:buNone/>
            </a:pPr>
            <a:r>
              <a:rPr lang="it-IT" dirty="0"/>
              <a:t>i consumi culturali, </a:t>
            </a:r>
          </a:p>
          <a:p>
            <a:pPr marL="0" indent="0">
              <a:buNone/>
            </a:pPr>
            <a:r>
              <a:rPr lang="it-IT" dirty="0"/>
              <a:t>le espressioni politiche…</a:t>
            </a:r>
          </a:p>
          <a:p>
            <a:pPr marL="0" indent="0">
              <a:buNone/>
            </a:pPr>
            <a:r>
              <a:rPr lang="it-IT" dirty="0"/>
              <a:t>tutti questi segnali possono essere utilizzati per analizzare l’utente.</a:t>
            </a:r>
            <a:endParaRPr lang="it-IT" b="1" dirty="0"/>
          </a:p>
        </p:txBody>
      </p:sp>
    </p:spTree>
    <p:extLst>
      <p:ext uri="{BB962C8B-B14F-4D97-AF65-F5344CB8AC3E}">
        <p14:creationId xmlns:p14="http://schemas.microsoft.com/office/powerpoint/2010/main" val="29894299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95536" y="620689"/>
            <a:ext cx="8136904" cy="5616624"/>
          </a:xfrm>
        </p:spPr>
        <p:txBody>
          <a:bodyPr/>
          <a:lstStyle/>
          <a:p>
            <a:pPr marL="0" indent="0">
              <a:buNone/>
            </a:pPr>
            <a:r>
              <a:rPr lang="it-IT" dirty="0"/>
              <a:t>Gli strumenti di raccomandazione utilizzati per i libri (Amazon), i film (</a:t>
            </a:r>
            <a:r>
              <a:rPr lang="it-IT" dirty="0" err="1"/>
              <a:t>Netflix</a:t>
            </a:r>
            <a:r>
              <a:rPr lang="it-IT" dirty="0"/>
              <a:t>) o la musica (</a:t>
            </a:r>
            <a:r>
              <a:rPr lang="it-IT" dirty="0" err="1"/>
              <a:t>Deezer</a:t>
            </a:r>
            <a:r>
              <a:rPr lang="it-IT" dirty="0"/>
              <a:t>, </a:t>
            </a:r>
            <a:r>
              <a:rPr lang="it-IT" dirty="0" err="1"/>
              <a:t>Spotify</a:t>
            </a:r>
            <a:r>
              <a:rPr lang="it-IT" dirty="0"/>
              <a:t>) si fondano su una tecnica di “filtraggio collaborativo”: si propone all’utente un’offerta più ampia attraverso raccomandazioni basate sul confronto tra il suo profilo comportamentale e quello di altri utenti che hanno acquistato gli stessi prodotti.</a:t>
            </a:r>
          </a:p>
          <a:p>
            <a:pPr marL="0" indent="0">
              <a:buNone/>
            </a:pPr>
            <a:endParaRPr lang="it-IT" b="1" dirty="0"/>
          </a:p>
        </p:txBody>
      </p:sp>
    </p:spTree>
    <p:extLst>
      <p:ext uri="{BB962C8B-B14F-4D97-AF65-F5344CB8AC3E}">
        <p14:creationId xmlns:p14="http://schemas.microsoft.com/office/powerpoint/2010/main" val="2989429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r>
              <a:rPr lang="it-IT" dirty="0"/>
              <a:t>Il problema di questo modello è duplice:</a:t>
            </a:r>
          </a:p>
          <a:p>
            <a:pPr marL="0" lvl="0" indent="0">
              <a:buNone/>
            </a:pPr>
            <a:r>
              <a:rPr lang="it-IT" dirty="0"/>
              <a:t>- le raccomandazioni fatte agli utenti si basano sulle scelte passate ma non lasciano spazio a apertura mentale e esperienze nuove;</a:t>
            </a:r>
          </a:p>
          <a:p>
            <a:pPr marL="0" lvl="0" indent="0">
              <a:buNone/>
            </a:pPr>
            <a:r>
              <a:rPr lang="it-IT" dirty="0"/>
              <a:t>- le raccomandazioni sono anche basate sui comportamenti di individui simili, per proporre le stesse scelte di quei individui simili, di modo che se l’utente le segue abbiamo un appiattimento della società verso il comportamento medio.</a:t>
            </a:r>
          </a:p>
          <a:p>
            <a:pPr marL="0" indent="0">
              <a:buNone/>
            </a:pPr>
            <a:r>
              <a:rPr lang="it-IT" dirty="0"/>
              <a:t>=&gt; I calcolatori e i robot potranno sostituire gli umani nelle loro attività meccaniche, funzionali e statistiche; ma non nella creatività né nell’apertura mentale a cose nuove!!!</a:t>
            </a:r>
            <a:endParaRPr lang="it-IT" b="1" dirty="0"/>
          </a:p>
        </p:txBody>
      </p:sp>
    </p:spTree>
    <p:extLst>
      <p:ext uri="{BB962C8B-B14F-4D97-AF65-F5344CB8AC3E}">
        <p14:creationId xmlns:p14="http://schemas.microsoft.com/office/powerpoint/2010/main" val="29894299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467544" y="476671"/>
            <a:ext cx="8352928" cy="5688633"/>
          </a:xfrm>
        </p:spPr>
        <p:txBody>
          <a:bodyPr/>
          <a:lstStyle/>
          <a:p>
            <a:pPr marL="0" indent="0">
              <a:buNone/>
            </a:pPr>
            <a:r>
              <a:rPr lang="it-IT" dirty="0"/>
              <a:t>Le aziende proprietarie di grandi piattaforme hanno grande potere di influenza. </a:t>
            </a:r>
          </a:p>
          <a:p>
            <a:pPr marL="0" indent="0">
              <a:buNone/>
            </a:pPr>
            <a:r>
              <a:rPr lang="it-IT" dirty="0"/>
              <a:t>Possono anche favorire o sfavorire certi movimenti o opinioni sociali…vedere l’esempio di </a:t>
            </a:r>
            <a:r>
              <a:rPr lang="it-IT" dirty="0" err="1"/>
              <a:t>Twitter</a:t>
            </a:r>
            <a:r>
              <a:rPr lang="it-IT" dirty="0"/>
              <a:t> e </a:t>
            </a:r>
            <a:r>
              <a:rPr lang="it-IT" dirty="0" err="1"/>
              <a:t>Occupy</a:t>
            </a:r>
            <a:r>
              <a:rPr lang="it-IT" dirty="0"/>
              <a:t> </a:t>
            </a:r>
            <a:r>
              <a:rPr lang="it-IT" dirty="0" err="1"/>
              <a:t>Wall</a:t>
            </a:r>
            <a:r>
              <a:rPr lang="it-IT" dirty="0"/>
              <a:t> Street, dove, nonostante milioni di </a:t>
            </a:r>
            <a:r>
              <a:rPr lang="it-IT" dirty="0" err="1"/>
              <a:t>tweet</a:t>
            </a:r>
            <a:r>
              <a:rPr lang="it-IT" dirty="0"/>
              <a:t> dagli occupanti, il movimento non diventava “trendy”</a:t>
            </a:r>
          </a:p>
          <a:p>
            <a:pPr>
              <a:buFont typeface="Symbol" charset="0"/>
              <a:buChar char=""/>
            </a:pPr>
            <a:r>
              <a:rPr lang="it-IT" dirty="0"/>
              <a:t> Coincidenza?</a:t>
            </a:r>
          </a:p>
          <a:p>
            <a:pPr>
              <a:buFont typeface="Symbol" charset="0"/>
              <a:buChar char=""/>
            </a:pPr>
            <a:r>
              <a:rPr lang="it-IT" dirty="0"/>
              <a:t> Anche la polemica sulle elezioni americane è un esempio</a:t>
            </a:r>
          </a:p>
          <a:p>
            <a:pPr marL="0" indent="0">
              <a:buNone/>
            </a:pPr>
            <a:endParaRPr lang="it-IT" dirty="0"/>
          </a:p>
        </p:txBody>
      </p:sp>
    </p:spTree>
    <p:extLst>
      <p:ext uri="{BB962C8B-B14F-4D97-AF65-F5344CB8AC3E}">
        <p14:creationId xmlns:p14="http://schemas.microsoft.com/office/powerpoint/2010/main" val="24819803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179512" y="116632"/>
            <a:ext cx="8964488" cy="6741367"/>
          </a:xfrm>
        </p:spPr>
        <p:txBody>
          <a:bodyPr/>
          <a:lstStyle/>
          <a:p>
            <a:pPr marL="0" indent="0">
              <a:buNone/>
            </a:pPr>
            <a:endParaRPr lang="it-IT" b="1" dirty="0"/>
          </a:p>
        </p:txBody>
      </p:sp>
      <p:pic>
        <p:nvPicPr>
          <p:cNvPr id="2" name="Immagine 1"/>
          <p:cNvPicPr>
            <a:picLocks noChangeAspect="1"/>
          </p:cNvPicPr>
          <p:nvPr/>
        </p:nvPicPr>
        <p:blipFill>
          <a:blip r:embed="rId2"/>
          <a:stretch>
            <a:fillRect/>
          </a:stretch>
        </p:blipFill>
        <p:spPr>
          <a:xfrm>
            <a:off x="546100" y="1041400"/>
            <a:ext cx="8039100" cy="4762500"/>
          </a:xfrm>
          <a:prstGeom prst="rect">
            <a:avLst/>
          </a:prstGeom>
        </p:spPr>
      </p:pic>
    </p:spTree>
    <p:extLst>
      <p:ext uri="{BB962C8B-B14F-4D97-AF65-F5344CB8AC3E}">
        <p14:creationId xmlns:p14="http://schemas.microsoft.com/office/powerpoint/2010/main" val="24819803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95536" y="404665"/>
            <a:ext cx="8496944" cy="6264696"/>
          </a:xfrm>
        </p:spPr>
        <p:txBody>
          <a:bodyPr/>
          <a:lstStyle/>
          <a:p>
            <a:pPr marL="0" indent="0">
              <a:buNone/>
            </a:pPr>
            <a:r>
              <a:rPr lang="it-IT" b="1" dirty="0"/>
              <a:t>I NUOVI MONOPOLI</a:t>
            </a:r>
          </a:p>
          <a:p>
            <a:pPr marL="0" indent="0">
              <a:buNone/>
            </a:pPr>
            <a:endParaRPr lang="it-IT" dirty="0"/>
          </a:p>
          <a:p>
            <a:pPr marL="0" indent="0">
              <a:buNone/>
            </a:pPr>
            <a:r>
              <a:rPr lang="it-IT" dirty="0"/>
              <a:t>Va sottolineato con tutti hanno i big data: i GAFA (Google, Amazon, </a:t>
            </a:r>
            <a:r>
              <a:rPr lang="it-IT" dirty="0" err="1"/>
              <a:t>Facebook</a:t>
            </a:r>
            <a:r>
              <a:rPr lang="it-IT" dirty="0"/>
              <a:t> e Apple), i proprietari delle grandi piattaforme dominanti, sono i proprietari di queste norme masse di dati. </a:t>
            </a:r>
          </a:p>
          <a:p>
            <a:pPr marL="0" indent="0">
              <a:buNone/>
            </a:pPr>
            <a:r>
              <a:rPr lang="it-IT" dirty="0"/>
              <a:t>C’è un problema di </a:t>
            </a:r>
            <a:r>
              <a:rPr lang="it-IT" b="1" dirty="0"/>
              <a:t>privacy e di concentrazione dell’informazione</a:t>
            </a:r>
            <a:r>
              <a:rPr lang="it-IT" dirty="0"/>
              <a:t> in mano a organizzazioni non d’interesse pubblico ma d’interesse privato, mirate al profitto…</a:t>
            </a:r>
          </a:p>
          <a:p>
            <a:pPr marL="0" indent="0">
              <a:buNone/>
            </a:pPr>
            <a:endParaRPr lang="it-IT" b="1" dirty="0"/>
          </a:p>
        </p:txBody>
      </p:sp>
    </p:spTree>
    <p:extLst>
      <p:ext uri="{BB962C8B-B14F-4D97-AF65-F5344CB8AC3E}">
        <p14:creationId xmlns:p14="http://schemas.microsoft.com/office/powerpoint/2010/main" val="248198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514350" indent="-514350">
              <a:buAutoNum type="arabicPeriod"/>
            </a:pPr>
            <a:r>
              <a:rPr lang="en-GB" b="1" dirty="0"/>
              <a:t>Android</a:t>
            </a:r>
            <a:endParaRPr lang="it-IT" dirty="0"/>
          </a:p>
          <a:p>
            <a:pPr marL="0" indent="0">
              <a:buNone/>
            </a:pPr>
            <a:r>
              <a:rPr lang="en-GB" dirty="0"/>
              <a:t>= </a:t>
            </a:r>
            <a:r>
              <a:rPr lang="it-IT" dirty="0"/>
              <a:t>secondo alcuni esperti una delle acquisizioni high </a:t>
            </a:r>
            <a:r>
              <a:rPr lang="it-IT" dirty="0" err="1"/>
              <a:t>tech</a:t>
            </a:r>
            <a:r>
              <a:rPr lang="it-IT" dirty="0"/>
              <a:t> migliori di tutti i tempi. E’ stata acquisita per una somma stimata a $50M nel 2005, ma oggi </a:t>
            </a:r>
            <a:r>
              <a:rPr lang="it-IT" dirty="0" err="1"/>
              <a:t>Android</a:t>
            </a:r>
            <a:r>
              <a:rPr lang="it-IT" dirty="0"/>
              <a:t> è il sistema operativo di circa l’80% degli </a:t>
            </a:r>
            <a:r>
              <a:rPr lang="it-IT" dirty="0" err="1"/>
              <a:t>smartphone</a:t>
            </a:r>
            <a:r>
              <a:rPr lang="it-IT" dirty="0"/>
              <a:t> del mondo. </a:t>
            </a:r>
          </a:p>
          <a:p>
            <a:pPr marL="0" indent="0">
              <a:buNone/>
            </a:pPr>
            <a:r>
              <a:rPr lang="it-IT" dirty="0" err="1"/>
              <a:t>Android</a:t>
            </a:r>
            <a:r>
              <a:rPr lang="it-IT" dirty="0"/>
              <a:t> è strategico per Google, perché porta all’uso del suo motore di ricerca e del suo email che Google può monetizzare dopo.</a:t>
            </a:r>
          </a:p>
          <a:p>
            <a:pPr marL="0" indent="0">
              <a:buNone/>
            </a:pPr>
            <a:r>
              <a:rPr lang="it-IT" dirty="0"/>
              <a:t>Google non guadagna profitti direttamente dal sistema operativo ma dalle ricerche, </a:t>
            </a:r>
            <a:r>
              <a:rPr lang="it-IT" dirty="0" err="1"/>
              <a:t>gmail</a:t>
            </a:r>
            <a:r>
              <a:rPr lang="it-IT" dirty="0"/>
              <a:t> e altra applicazioni che sono su </a:t>
            </a:r>
            <a:r>
              <a:rPr lang="it-IT" dirty="0" err="1"/>
              <a:t>Android</a:t>
            </a:r>
            <a:r>
              <a:rPr lang="it-IT" dirty="0"/>
              <a:t>.</a:t>
            </a:r>
          </a:p>
        </p:txBody>
      </p:sp>
    </p:spTree>
    <p:extLst>
      <p:ext uri="{BB962C8B-B14F-4D97-AF65-F5344CB8AC3E}">
        <p14:creationId xmlns:p14="http://schemas.microsoft.com/office/powerpoint/2010/main" val="39367011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a:extLst>
              <a:ext uri="{FF2B5EF4-FFF2-40B4-BE49-F238E27FC236}">
                <a16:creationId xmlns:a16="http://schemas.microsoft.com/office/drawing/2014/main" id="{193F89EC-0C56-C247-8C87-BE5D283353C2}"/>
              </a:ext>
            </a:extLst>
          </p:cNvPr>
          <p:cNvSpPr>
            <a:spLocks noGrp="1" noChangeArrowheads="1"/>
          </p:cNvSpPr>
          <p:nvPr>
            <p:ph type="title"/>
          </p:nvPr>
        </p:nvSpPr>
        <p:spPr>
          <a:xfrm>
            <a:off x="228600" y="0"/>
            <a:ext cx="8915400" cy="1268413"/>
          </a:xfrm>
        </p:spPr>
        <p:txBody>
          <a:bodyPr/>
          <a:lstStyle/>
          <a:p>
            <a:pPr eaLnBrk="1" hangingPunct="1"/>
            <a:r>
              <a:rPr lang="it-IT" altLang="it-IT" sz="3200" b="1" dirty="0">
                <a:solidFill>
                  <a:srgbClr val="FF0000"/>
                </a:solidFill>
                <a:ea typeface="ＭＳ Ｐゴシック" panose="020B0600070205080204" pitchFamily="34" charset="-128"/>
              </a:rPr>
              <a:t>RIVOLUZIONI INDUSTRIALI E NUOVI MERCATI / NUOVE TECNOLOGIE</a:t>
            </a:r>
          </a:p>
        </p:txBody>
      </p:sp>
      <p:sp>
        <p:nvSpPr>
          <p:cNvPr id="65538" name="Rectangle 3">
            <a:extLst>
              <a:ext uri="{FF2B5EF4-FFF2-40B4-BE49-F238E27FC236}">
                <a16:creationId xmlns:a16="http://schemas.microsoft.com/office/drawing/2014/main" id="{80160753-77D6-B944-BCED-43D4A9BF00F7}"/>
              </a:ext>
            </a:extLst>
          </p:cNvPr>
          <p:cNvSpPr>
            <a:spLocks noGrp="1" noChangeArrowheads="1"/>
          </p:cNvSpPr>
          <p:nvPr>
            <p:ph type="body" idx="1"/>
          </p:nvPr>
        </p:nvSpPr>
        <p:spPr>
          <a:xfrm>
            <a:off x="250825" y="2132856"/>
            <a:ext cx="8893175" cy="4572744"/>
          </a:xfrm>
        </p:spPr>
        <p:txBody>
          <a:bodyPr/>
          <a:lstStyle/>
          <a:p>
            <a:pPr marL="0" indent="0" eaLnBrk="1" hangingPunct="1">
              <a:lnSpc>
                <a:spcPct val="80000"/>
              </a:lnSpc>
              <a:buNone/>
            </a:pPr>
            <a:r>
              <a:rPr lang="it-IT" altLang="it-IT" dirty="0">
                <a:ea typeface="ＭＳ Ｐゴシック" panose="020B0600070205080204" pitchFamily="34" charset="-128"/>
              </a:rPr>
              <a:t>L’EMERGENZA DELLE PIATTAFORME HA INDOTTO LA NECESSITA’ DI CONSIDERARE UN NUOVA REGOLAMENTAZIONE</a:t>
            </a:r>
          </a:p>
          <a:p>
            <a:pPr marL="0" indent="0" eaLnBrk="1" hangingPunct="1">
              <a:lnSpc>
                <a:spcPct val="80000"/>
              </a:lnSpc>
              <a:buNone/>
            </a:pPr>
            <a:r>
              <a:rPr lang="it-IT" altLang="it-IT" dirty="0">
                <a:ea typeface="ＭＳ Ｐゴシック" panose="020B0600070205080204" pitchFamily="34" charset="-128"/>
              </a:rPr>
              <a:t>A LIVELLO EUROPEO:</a:t>
            </a:r>
          </a:p>
          <a:p>
            <a:pPr marL="0" indent="0" eaLnBrk="1" hangingPunct="1">
              <a:lnSpc>
                <a:spcPct val="80000"/>
              </a:lnSpc>
              <a:buNone/>
            </a:pPr>
            <a:r>
              <a:rPr lang="it-IT" altLang="it-IT" dirty="0">
                <a:ea typeface="ＭＳ Ｐゴシック" panose="020B0600070205080204" pitchFamily="34" charset="-128"/>
              </a:rPr>
              <a:t>DIGITAL SINGLE MARKET</a:t>
            </a:r>
          </a:p>
          <a:p>
            <a:pPr marL="0" indent="0" eaLnBrk="1" hangingPunct="1">
              <a:lnSpc>
                <a:spcPct val="80000"/>
              </a:lnSpc>
              <a:buNone/>
            </a:pPr>
            <a:endParaRPr lang="it-IT" altLang="it-IT" dirty="0">
              <a:ea typeface="ＭＳ Ｐゴシック" panose="020B0600070205080204" pitchFamily="34" charset="-128"/>
            </a:endParaRPr>
          </a:p>
          <a:p>
            <a:pPr eaLnBrk="1" hangingPunct="1">
              <a:lnSpc>
                <a:spcPct val="80000"/>
              </a:lnSpc>
              <a:buFontTx/>
              <a:buChar char="-"/>
            </a:pPr>
            <a:r>
              <a:rPr lang="it-IT" altLang="it-IT" dirty="0">
                <a:ea typeface="ＭＳ Ｐゴシック" panose="020B0600070205080204" pitchFamily="34" charset="-128"/>
              </a:rPr>
              <a:t>PIATTAFORME</a:t>
            </a:r>
          </a:p>
          <a:p>
            <a:pPr eaLnBrk="1" hangingPunct="1">
              <a:lnSpc>
                <a:spcPct val="80000"/>
              </a:lnSpc>
              <a:buFontTx/>
              <a:buChar char="-"/>
            </a:pPr>
            <a:r>
              <a:rPr lang="it-IT" altLang="it-IT" dirty="0">
                <a:ea typeface="ＭＳ Ｐゴシック" panose="020B0600070205080204" pitchFamily="34" charset="-128"/>
              </a:rPr>
              <a:t>ROBOTS</a:t>
            </a:r>
          </a:p>
        </p:txBody>
      </p:sp>
    </p:spTree>
    <p:extLst>
      <p:ext uri="{BB962C8B-B14F-4D97-AF65-F5344CB8AC3E}">
        <p14:creationId xmlns:p14="http://schemas.microsoft.com/office/powerpoint/2010/main" val="2943643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it-IT" sz="3600" b="1" dirty="0"/>
          </a:p>
          <a:p>
            <a:pPr marL="0" indent="0">
              <a:buNone/>
            </a:pPr>
            <a:endParaRPr lang="it-IT" sz="3600" b="1" dirty="0"/>
          </a:p>
          <a:p>
            <a:pPr marL="0" indent="0">
              <a:buNone/>
            </a:pPr>
            <a:endParaRPr lang="it-IT" sz="3600" b="1" dirty="0"/>
          </a:p>
          <a:p>
            <a:pPr marL="0" indent="0" algn="ctr">
              <a:buNone/>
            </a:pPr>
            <a:r>
              <a:rPr lang="it-IT" sz="3600" b="1" dirty="0"/>
              <a:t>PIATTAFORME</a:t>
            </a:r>
          </a:p>
        </p:txBody>
      </p:sp>
    </p:spTree>
    <p:extLst>
      <p:ext uri="{BB962C8B-B14F-4D97-AF65-F5344CB8AC3E}">
        <p14:creationId xmlns:p14="http://schemas.microsoft.com/office/powerpoint/2010/main" val="17637202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Regolamentazione europea esistente che si applica alle piattaforme:</a:t>
            </a:r>
          </a:p>
          <a:p>
            <a:pPr marL="0" indent="0">
              <a:buNone/>
            </a:pPr>
            <a:endParaRPr lang="it-IT" sz="3600" b="1" dirty="0"/>
          </a:p>
          <a:p>
            <a:pPr marL="0" indent="0">
              <a:buNone/>
            </a:pPr>
            <a:r>
              <a:rPr lang="it-IT" sz="3600" b="1" dirty="0"/>
              <a:t>Direttiva sulle condizioni di contratto con i consumatori, sulle pratiche commerciali, sui diritti dei consumatori</a:t>
            </a:r>
          </a:p>
          <a:p>
            <a:pPr marL="0" indent="0">
              <a:buNone/>
            </a:pPr>
            <a:r>
              <a:rPr lang="it-IT" sz="3600" b="1" dirty="0"/>
              <a:t>+</a:t>
            </a:r>
          </a:p>
          <a:p>
            <a:pPr marL="0" indent="0">
              <a:buNone/>
            </a:pPr>
            <a:r>
              <a:rPr lang="it-IT" sz="3600" b="1" dirty="0"/>
              <a:t>Direttiva e-commerce, servizi, e pubblicità</a:t>
            </a:r>
          </a:p>
          <a:p>
            <a:pPr marL="0" indent="0">
              <a:buNone/>
            </a:pPr>
            <a:endParaRPr lang="it-IT" sz="3600" b="1" dirty="0"/>
          </a:p>
          <a:p>
            <a:pPr marL="0" indent="0">
              <a:buNone/>
            </a:pPr>
            <a:r>
              <a:rPr lang="it-IT" sz="3600" b="1" dirty="0"/>
              <a:t>=&gt; Non specifiche alle piattaforme</a:t>
            </a:r>
          </a:p>
        </p:txBody>
      </p:sp>
    </p:spTree>
    <p:extLst>
      <p:ext uri="{BB962C8B-B14F-4D97-AF65-F5344CB8AC3E}">
        <p14:creationId xmlns:p14="http://schemas.microsoft.com/office/powerpoint/2010/main" val="41969999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Problemi:</a:t>
            </a:r>
          </a:p>
          <a:p>
            <a:pPr marL="0" indent="0">
              <a:buNone/>
            </a:pPr>
            <a:endParaRPr lang="it-IT" sz="3600" b="1" dirty="0"/>
          </a:p>
          <a:p>
            <a:pPr marL="742950" indent="-742950">
              <a:buAutoNum type="arabicPeriod"/>
            </a:pPr>
            <a:r>
              <a:rPr lang="it-IT" sz="3600" b="1" dirty="0"/>
              <a:t>La regolamentazione esistente si basa su modelli di business lineari, non a rete come nelle piattaforme</a:t>
            </a:r>
          </a:p>
          <a:p>
            <a:pPr marL="742950" indent="-742950">
              <a:buAutoNum type="arabicPeriod"/>
            </a:pPr>
            <a:r>
              <a:rPr lang="it-IT" sz="3600" b="1" dirty="0"/>
              <a:t>Le regole dei contratti si limitano alle relazioni con i consumatori</a:t>
            </a:r>
          </a:p>
        </p:txBody>
      </p:sp>
    </p:spTree>
    <p:extLst>
      <p:ext uri="{BB962C8B-B14F-4D97-AF65-F5344CB8AC3E}">
        <p14:creationId xmlns:p14="http://schemas.microsoft.com/office/powerpoint/2010/main" val="23110993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Modello di business</a:t>
            </a:r>
          </a:p>
          <a:p>
            <a:pPr marL="0" indent="0">
              <a:buNone/>
            </a:pPr>
            <a:endParaRPr lang="it-IT" sz="3600" b="1" dirty="0"/>
          </a:p>
          <a:p>
            <a:pPr marL="0" indent="0">
              <a:buNone/>
            </a:pPr>
            <a:r>
              <a:rPr lang="it-IT" sz="3600" b="1" dirty="0"/>
              <a:t>Regolamentazione europea dà responsabilità per qualità del prodotto al venditore finale, che deve identificare il fornitore che ha fallito se la qualità non è adeguata</a:t>
            </a:r>
          </a:p>
          <a:p>
            <a:pPr marL="0" indent="0">
              <a:buNone/>
            </a:pPr>
            <a:r>
              <a:rPr lang="it-IT" sz="3600" b="1" dirty="0"/>
              <a:t>Piattaforme: reti di utilizzatori dove i consumatori sono anche produttori</a:t>
            </a:r>
          </a:p>
          <a:p>
            <a:pPr marL="0" indent="0">
              <a:buNone/>
            </a:pPr>
            <a:r>
              <a:rPr lang="it-IT" sz="3600" b="1" dirty="0"/>
              <a:t>Identificazione fornitore responsabile?</a:t>
            </a:r>
          </a:p>
        </p:txBody>
      </p:sp>
    </p:spTree>
    <p:extLst>
      <p:ext uri="{BB962C8B-B14F-4D97-AF65-F5344CB8AC3E}">
        <p14:creationId xmlns:p14="http://schemas.microsoft.com/office/powerpoint/2010/main" val="32565787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Diritti dei consumatori</a:t>
            </a:r>
          </a:p>
          <a:p>
            <a:pPr marL="0" indent="0">
              <a:buNone/>
            </a:pPr>
            <a:endParaRPr lang="it-IT" sz="3600" b="1" dirty="0"/>
          </a:p>
          <a:p>
            <a:pPr marL="0" indent="0">
              <a:buNone/>
            </a:pPr>
            <a:r>
              <a:rPr lang="it-IT" sz="3600" b="1" dirty="0"/>
              <a:t>Le piattaforme sono comunità di utilizzatori (</a:t>
            </a:r>
            <a:r>
              <a:rPr lang="it-IT" sz="3600" b="1" dirty="0" err="1"/>
              <a:t>users</a:t>
            </a:r>
            <a:r>
              <a:rPr lang="it-IT" sz="3600" b="1" dirty="0"/>
              <a:t>) che possono essere sia produttori che consumatori, e che non realizzano necessariamente delle transazioni</a:t>
            </a:r>
          </a:p>
          <a:p>
            <a:pPr marL="0" indent="0">
              <a:buNone/>
            </a:pPr>
            <a:r>
              <a:rPr lang="it-IT" sz="3600" b="1" dirty="0"/>
              <a:t>La regolamentazione europea si basa sui contratti tra venditori e consumatori: applicazione nel caso delle piattaforme?</a:t>
            </a:r>
          </a:p>
        </p:txBody>
      </p:sp>
    </p:spTree>
    <p:extLst>
      <p:ext uri="{BB962C8B-B14F-4D97-AF65-F5344CB8AC3E}">
        <p14:creationId xmlns:p14="http://schemas.microsoft.com/office/powerpoint/2010/main" val="32363393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a:buFontTx/>
              <a:buChar char="-"/>
            </a:pPr>
            <a:r>
              <a:rPr lang="it-IT" sz="3600" b="1" dirty="0"/>
              <a:t>La legislazione europea si è limitata finora alle piattaforme «di mercato» (che svolgono ruolo di mercato)</a:t>
            </a:r>
          </a:p>
          <a:p>
            <a:pPr>
              <a:buFontTx/>
              <a:buChar char="-"/>
            </a:pPr>
            <a:r>
              <a:rPr lang="it-IT" sz="3600" b="1" dirty="0"/>
              <a:t>Necessità di regolamentazione specifica che definisca chiaramente il concetto di utilizzatori delle piattaforme, di operatori di piattaforme, sistemi </a:t>
            </a:r>
            <a:r>
              <a:rPr lang="it-IT" sz="3600" b="1" dirty="0" err="1"/>
              <a:t>reputazionali</a:t>
            </a:r>
            <a:r>
              <a:rPr lang="it-IT" sz="3600" b="1" dirty="0"/>
              <a:t>, ecc.</a:t>
            </a:r>
          </a:p>
        </p:txBody>
      </p:sp>
    </p:spTree>
    <p:extLst>
      <p:ext uri="{BB962C8B-B14F-4D97-AF65-F5344CB8AC3E}">
        <p14:creationId xmlns:p14="http://schemas.microsoft.com/office/powerpoint/2010/main" val="5251832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Sistemi </a:t>
            </a:r>
            <a:r>
              <a:rPr lang="it-IT" sz="3600" b="1" dirty="0" err="1"/>
              <a:t>reputazionali</a:t>
            </a:r>
            <a:endParaRPr lang="it-IT" sz="3600" b="1" dirty="0"/>
          </a:p>
          <a:p>
            <a:pPr>
              <a:buFontTx/>
              <a:buChar char="-"/>
            </a:pPr>
            <a:r>
              <a:rPr lang="it-IT" sz="3600" b="1" dirty="0"/>
              <a:t>Le piattaforme dovrebbero essere obbligate a fornire info sul modo in cui raccolgono, analizzano e pubblicano i loro sistemi </a:t>
            </a:r>
            <a:r>
              <a:rPr lang="it-IT" sz="3600" b="1" dirty="0" err="1"/>
              <a:t>reputazionali</a:t>
            </a:r>
            <a:endParaRPr lang="it-IT" sz="3600" b="1" dirty="0"/>
          </a:p>
          <a:p>
            <a:pPr>
              <a:buFontTx/>
              <a:buChar char="-"/>
            </a:pPr>
            <a:r>
              <a:rPr lang="it-IT" sz="3600" b="1" dirty="0"/>
              <a:t>Obbligo dell’operatore della piattaforma di verificare l’autenticità del </a:t>
            </a:r>
            <a:r>
              <a:rPr lang="it-IT" sz="3600" b="1" dirty="0" err="1"/>
              <a:t>reputation</a:t>
            </a:r>
            <a:r>
              <a:rPr lang="it-IT" sz="3600" b="1" dirty="0"/>
              <a:t> score</a:t>
            </a:r>
          </a:p>
        </p:txBody>
      </p:sp>
    </p:spTree>
    <p:extLst>
      <p:ext uri="{BB962C8B-B14F-4D97-AF65-F5344CB8AC3E}">
        <p14:creationId xmlns:p14="http://schemas.microsoft.com/office/powerpoint/2010/main" val="10084776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Sistemi </a:t>
            </a:r>
            <a:r>
              <a:rPr lang="it-IT" sz="3600" b="1" dirty="0" err="1"/>
              <a:t>reputazionali</a:t>
            </a:r>
            <a:endParaRPr lang="it-IT" sz="3600" b="1" dirty="0"/>
          </a:p>
          <a:p>
            <a:pPr>
              <a:buFontTx/>
              <a:buChar char="-"/>
            </a:pPr>
            <a:r>
              <a:rPr lang="it-IT" sz="3600" b="1" dirty="0"/>
              <a:t>Condizioni di applicazione dei sistemi: se il rating è stato richiesto in cambio di un beneficio (e.g. valuta la tua esperienza e ti diamo 10% di sconto sul prossimo acquisto)</a:t>
            </a:r>
          </a:p>
          <a:p>
            <a:pPr>
              <a:buFontTx/>
              <a:buChar char="-"/>
            </a:pPr>
            <a:r>
              <a:rPr lang="it-IT" sz="3600" b="1" dirty="0"/>
              <a:t>Metodologia di calcolo dei rating </a:t>
            </a:r>
            <a:r>
              <a:rPr lang="it-IT" sz="3600" b="1" dirty="0" err="1"/>
              <a:t>scores</a:t>
            </a:r>
            <a:r>
              <a:rPr lang="it-IT" sz="3600" b="1" dirty="0"/>
              <a:t> (per permettere a chiunque di giudicare la loro validità)</a:t>
            </a:r>
          </a:p>
        </p:txBody>
      </p:sp>
    </p:spTree>
    <p:extLst>
      <p:ext uri="{BB962C8B-B14F-4D97-AF65-F5344CB8AC3E}">
        <p14:creationId xmlns:p14="http://schemas.microsoft.com/office/powerpoint/2010/main" val="200333615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err="1"/>
              <a:t>Cybersecurity</a:t>
            </a:r>
            <a:r>
              <a:rPr lang="it-IT" sz="3600" b="1" dirty="0"/>
              <a:t>: direttiva sulla sicurezza delle reti e dei sistemi d’informazione</a:t>
            </a:r>
          </a:p>
          <a:p>
            <a:pPr marL="0" indent="0">
              <a:buNone/>
            </a:pPr>
            <a:r>
              <a:rPr lang="it-IT" sz="3600" b="1" dirty="0"/>
              <a:t>(2016) Per promuovere investimento degli stati membri in </a:t>
            </a:r>
            <a:r>
              <a:rPr lang="it-IT" sz="3600" b="1" dirty="0" err="1"/>
              <a:t>cybersecurity</a:t>
            </a:r>
            <a:r>
              <a:rPr lang="it-IT" sz="3600" b="1" dirty="0"/>
              <a:t> e coordinamento degli sforzi nazionali</a:t>
            </a:r>
          </a:p>
          <a:p>
            <a:pPr marL="0" indent="0">
              <a:buNone/>
            </a:pPr>
            <a:endParaRPr lang="it-IT" sz="3600" b="1" dirty="0"/>
          </a:p>
          <a:p>
            <a:pPr marL="0" indent="0">
              <a:buNone/>
            </a:pPr>
            <a:r>
              <a:rPr lang="it-IT" sz="3600" b="1" dirty="0"/>
              <a:t>Agenzia europea per la sicurezza delle reti e dell’informazione (ENISA), creata nel 2004, sede in Grecia (organizza esercitazioni di crisi informatiche, assiste nello sviluppo di strategie nazionali)</a:t>
            </a:r>
          </a:p>
        </p:txBody>
      </p:sp>
    </p:spTree>
    <p:extLst>
      <p:ext uri="{BB962C8B-B14F-4D97-AF65-F5344CB8AC3E}">
        <p14:creationId xmlns:p14="http://schemas.microsoft.com/office/powerpoint/2010/main" val="1725546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2. Applied Semantics</a:t>
            </a:r>
          </a:p>
          <a:p>
            <a:pPr marL="0" indent="0">
              <a:buNone/>
            </a:pPr>
            <a:endParaRPr lang="en-GB" dirty="0"/>
          </a:p>
          <a:p>
            <a:pPr marL="0" indent="0">
              <a:buNone/>
            </a:pPr>
            <a:r>
              <a:rPr lang="it-IT" dirty="0" err="1"/>
              <a:t>Applied</a:t>
            </a:r>
            <a:r>
              <a:rPr lang="it-IT" dirty="0"/>
              <a:t> </a:t>
            </a:r>
            <a:r>
              <a:rPr lang="it-IT" dirty="0" err="1"/>
              <a:t>Semantics</a:t>
            </a:r>
            <a:r>
              <a:rPr lang="it-IT" dirty="0"/>
              <a:t> ha sviluppato una tecnologia per scannerizzare le pagine web che Google ha integrato per creare </a:t>
            </a:r>
            <a:r>
              <a:rPr lang="it-IT" dirty="0" err="1"/>
              <a:t>AdSense</a:t>
            </a:r>
            <a:r>
              <a:rPr lang="it-IT" dirty="0"/>
              <a:t>, un prodotto che </a:t>
            </a:r>
            <a:r>
              <a:rPr lang="it-IT" dirty="0" err="1"/>
              <a:t>permettE</a:t>
            </a:r>
            <a:r>
              <a:rPr lang="it-IT" dirty="0"/>
              <a:t> ai pubblicitari di estendere le loro campagne di pubblicità </a:t>
            </a:r>
            <a:r>
              <a:rPr lang="it-IT" dirty="0" err="1"/>
              <a:t>aggiungenDo</a:t>
            </a:r>
            <a:r>
              <a:rPr lang="it-IT" dirty="0"/>
              <a:t> testo, display, oppure link sui siti web che comprendono certe parole chiave.</a:t>
            </a:r>
          </a:p>
          <a:p>
            <a:pPr marL="0" indent="0">
              <a:buNone/>
            </a:pPr>
            <a:r>
              <a:rPr lang="it-IT" dirty="0"/>
              <a:t>Oggi </a:t>
            </a:r>
            <a:r>
              <a:rPr lang="it-IT" dirty="0" err="1"/>
              <a:t>AdSense</a:t>
            </a:r>
            <a:r>
              <a:rPr lang="it-IT" dirty="0"/>
              <a:t> è fondamentale per i profitti di Google in quanto rappresenta circa il 20% del fatturato dell’azienda nel 2015.</a:t>
            </a:r>
          </a:p>
        </p:txBody>
      </p:sp>
    </p:spTree>
    <p:extLst>
      <p:ext uri="{BB962C8B-B14F-4D97-AF65-F5344CB8AC3E}">
        <p14:creationId xmlns:p14="http://schemas.microsoft.com/office/powerpoint/2010/main" val="39367011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EU GDPR – General Data </a:t>
            </a:r>
            <a:r>
              <a:rPr lang="it-IT" sz="3600" b="1" dirty="0" err="1"/>
              <a:t>Protection</a:t>
            </a:r>
            <a:r>
              <a:rPr lang="it-IT" sz="3600" b="1" dirty="0"/>
              <a:t> </a:t>
            </a:r>
            <a:r>
              <a:rPr lang="it-IT" sz="3600" b="1" dirty="0" err="1"/>
              <a:t>regulation</a:t>
            </a:r>
            <a:endParaRPr lang="it-IT" sz="3600" b="1" dirty="0"/>
          </a:p>
          <a:p>
            <a:pPr marL="0" indent="0">
              <a:buNone/>
            </a:pPr>
            <a:r>
              <a:rPr lang="it-IT" sz="3600" b="1" u="sng" dirty="0"/>
              <a:t>Art 17. Diritto alla cancellazione</a:t>
            </a:r>
          </a:p>
          <a:p>
            <a:pPr marL="0" indent="0">
              <a:buNone/>
            </a:pPr>
            <a:r>
              <a:rPr lang="it-IT" sz="3600" b="1" dirty="0"/>
              <a:t>L'interessato ha il diritto di ottenere dal titolare del trattamento la cancellazione dei dati personali che lo riguardano senza ingiustificato ritardo e il titolare del trattamento ha l'obbligo di cancellare senza ingiustificato ritardo i dati personali, se sussiste uno dei motivi seguenti</a:t>
            </a:r>
          </a:p>
        </p:txBody>
      </p:sp>
    </p:spTree>
    <p:extLst>
      <p:ext uri="{BB962C8B-B14F-4D97-AF65-F5344CB8AC3E}">
        <p14:creationId xmlns:p14="http://schemas.microsoft.com/office/powerpoint/2010/main" val="40754928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a) i dati personali non sono più necessari rispetto alle finalità per le quali sono stati raccolti o altrimenti trattati;</a:t>
            </a:r>
          </a:p>
          <a:p>
            <a:pPr marL="0" indent="0">
              <a:buNone/>
            </a:pPr>
            <a:r>
              <a:rPr lang="it-IT" sz="3600" b="1" dirty="0"/>
              <a:t>b) l'interessato revoca il consenso su cui si basa il trattamento;</a:t>
            </a:r>
          </a:p>
          <a:p>
            <a:pPr marL="0" indent="0">
              <a:buNone/>
            </a:pPr>
            <a:r>
              <a:rPr lang="it-IT" sz="3600" b="1" dirty="0"/>
              <a:t>c) l'interessato si oppone al trattamento;</a:t>
            </a:r>
          </a:p>
          <a:p>
            <a:pPr marL="0" indent="0">
              <a:buNone/>
            </a:pPr>
            <a:r>
              <a:rPr lang="it-IT" sz="3600" b="1" dirty="0"/>
              <a:t>d) i dati personali sono stati trattati illecitamente; </a:t>
            </a:r>
          </a:p>
        </p:txBody>
      </p:sp>
    </p:spTree>
    <p:extLst>
      <p:ext uri="{BB962C8B-B14F-4D97-AF65-F5344CB8AC3E}">
        <p14:creationId xmlns:p14="http://schemas.microsoft.com/office/powerpoint/2010/main" val="31494451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e) i dati personali devono essere cancellati per adempiere un obbligo legale previsto dal diritto dell'Unione o dello Stato membro cui è soggetto il titolare del trattamento; </a:t>
            </a:r>
          </a:p>
          <a:p>
            <a:pPr marL="0" indent="0">
              <a:buNone/>
            </a:pPr>
            <a:r>
              <a:rPr lang="it-IT" sz="3600" b="1" dirty="0"/>
              <a:t>Il titolare del trattamento è obbligato a cancellarli, tenendo conto però della tecnologia e dei costi dell’operazione</a:t>
            </a:r>
          </a:p>
        </p:txBody>
      </p:sp>
    </p:spTree>
    <p:extLst>
      <p:ext uri="{BB962C8B-B14F-4D97-AF65-F5344CB8AC3E}">
        <p14:creationId xmlns:p14="http://schemas.microsoft.com/office/powerpoint/2010/main" val="37866449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Quindi il consumatore europeo può chiedere ad una piattaforma quali dati personali possiede e può chiedere di cancellarli</a:t>
            </a:r>
          </a:p>
          <a:p>
            <a:pPr marL="0" indent="0">
              <a:buNone/>
            </a:pPr>
            <a:endParaRPr lang="it-IT" sz="3600" b="1" dirty="0"/>
          </a:p>
          <a:p>
            <a:pPr marL="0" indent="0">
              <a:buNone/>
            </a:pPr>
            <a:r>
              <a:rPr lang="it-IT" sz="3600" b="1" dirty="0"/>
              <a:t>I siti web devono essere sempre in grado di dimostrare che gli utilizzatori hanno acconsentito al trattamento dei loro dati</a:t>
            </a:r>
          </a:p>
        </p:txBody>
      </p:sp>
    </p:spTree>
    <p:extLst>
      <p:ext uri="{BB962C8B-B14F-4D97-AF65-F5344CB8AC3E}">
        <p14:creationId xmlns:p14="http://schemas.microsoft.com/office/powerpoint/2010/main" val="36438776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it-IT" sz="3600" b="1" dirty="0"/>
          </a:p>
          <a:p>
            <a:pPr marL="0" indent="0">
              <a:buNone/>
            </a:pPr>
            <a:r>
              <a:rPr lang="it-IT" sz="3600" b="1" dirty="0"/>
              <a:t>Sono passi avanti importanti, ma quale consumatore / utente oserà mai chiedere a un operatore (Google, </a:t>
            </a:r>
            <a:r>
              <a:rPr lang="it-IT" sz="3600" b="1" dirty="0" err="1"/>
              <a:t>Facebook</a:t>
            </a:r>
            <a:r>
              <a:rPr lang="it-IT" sz="3600" b="1" dirty="0"/>
              <a:t>, ecc.) quale delle sue informazioni personali ha a disposizione e poi eventualmente di cancellarli?</a:t>
            </a:r>
          </a:p>
          <a:p>
            <a:pPr marL="0" indent="0">
              <a:buNone/>
            </a:pPr>
            <a:endParaRPr lang="it-IT" sz="3600" b="1" dirty="0"/>
          </a:p>
          <a:p>
            <a:pPr marL="0" indent="0">
              <a:buNone/>
            </a:pPr>
            <a:r>
              <a:rPr lang="it-IT" sz="3600" b="1" dirty="0"/>
              <a:t>Vedremo nella fase di implementazione della Direttiva…</a:t>
            </a:r>
          </a:p>
        </p:txBody>
      </p:sp>
    </p:spTree>
    <p:extLst>
      <p:ext uri="{BB962C8B-B14F-4D97-AF65-F5344CB8AC3E}">
        <p14:creationId xmlns:p14="http://schemas.microsoft.com/office/powerpoint/2010/main" val="18006498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lgn="ctr">
              <a:buNone/>
            </a:pPr>
            <a:endParaRPr lang="it-IT" sz="3600" b="1" dirty="0"/>
          </a:p>
          <a:p>
            <a:pPr marL="0" indent="0" algn="ctr">
              <a:buNone/>
            </a:pPr>
            <a:endParaRPr lang="it-IT" sz="3600" b="1" dirty="0"/>
          </a:p>
          <a:p>
            <a:pPr marL="0" indent="0" algn="ctr">
              <a:buNone/>
            </a:pPr>
            <a:r>
              <a:rPr lang="it-IT" sz="3600" b="1" dirty="0"/>
              <a:t>QUESTIONI REGOLAMENTARI LEGATE AI ROBOTS</a:t>
            </a:r>
          </a:p>
        </p:txBody>
      </p:sp>
    </p:spTree>
    <p:extLst>
      <p:ext uri="{BB962C8B-B14F-4D97-AF65-F5344CB8AC3E}">
        <p14:creationId xmlns:p14="http://schemas.microsoft.com/office/powerpoint/2010/main" val="8241920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a:buFontTx/>
              <a:buChar char="-"/>
            </a:pPr>
            <a:r>
              <a:rPr lang="it-IT" sz="3600" b="1" dirty="0"/>
              <a:t>Risoluzione del Parlamento europeo sulla legislazione della robotica</a:t>
            </a:r>
          </a:p>
          <a:p>
            <a:pPr marL="0" indent="0">
              <a:buNone/>
            </a:pPr>
            <a:r>
              <a:rPr lang="it-IT" sz="3600" b="1" dirty="0"/>
              <a:t>Propone principi che dovrebbe avere una regolamentazione europea della robotica:</a:t>
            </a:r>
          </a:p>
          <a:p>
            <a:pPr>
              <a:buFontTx/>
              <a:buChar char="-"/>
            </a:pPr>
            <a:r>
              <a:rPr lang="it-IT" sz="3600" b="1" dirty="0"/>
              <a:t>Definizione dello </a:t>
            </a:r>
            <a:r>
              <a:rPr lang="it-IT" sz="3600" b="1" dirty="0" err="1"/>
              <a:t>smart</a:t>
            </a:r>
            <a:r>
              <a:rPr lang="it-IT" sz="3600" b="1" dirty="0"/>
              <a:t> robot (capacità di acquisire autonomia grazie ai sensori, di apprendere grazie ad algoritmi e big data)</a:t>
            </a:r>
          </a:p>
          <a:p>
            <a:pPr>
              <a:buFontTx/>
              <a:buChar char="-"/>
            </a:pPr>
            <a:r>
              <a:rPr lang="it-IT" sz="3600" b="1" dirty="0"/>
              <a:t>Carta etica della robotica: code of </a:t>
            </a:r>
            <a:r>
              <a:rPr lang="it-IT" sz="3600" b="1" dirty="0" err="1"/>
              <a:t>conduct</a:t>
            </a:r>
            <a:r>
              <a:rPr lang="it-IT" sz="3600" b="1" dirty="0"/>
              <a:t> per ingegneri della robotica e per sviluppo di robot </a:t>
            </a:r>
          </a:p>
          <a:p>
            <a:pPr>
              <a:buFontTx/>
              <a:buChar char="-"/>
            </a:pPr>
            <a:endParaRPr lang="it-IT" sz="3600" b="1" dirty="0"/>
          </a:p>
        </p:txBody>
      </p:sp>
    </p:spTree>
    <p:extLst>
      <p:ext uri="{BB962C8B-B14F-4D97-AF65-F5344CB8AC3E}">
        <p14:creationId xmlns:p14="http://schemas.microsoft.com/office/powerpoint/2010/main" val="38104218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b="1" dirty="0"/>
              <a:t>Smart robot caratterizzati da:</a:t>
            </a:r>
          </a:p>
          <a:p>
            <a:pPr marL="0" indent="0">
              <a:buNone/>
            </a:pPr>
            <a:r>
              <a:rPr lang="it-IT" b="1" dirty="0"/>
              <a:t>–  l'ottenimento di autonomia grazie a sensori e/o mediante lo scambio di dati con l’ ambiente (</a:t>
            </a:r>
            <a:r>
              <a:rPr lang="it-IT" b="1" dirty="0" err="1"/>
              <a:t>interconnettività</a:t>
            </a:r>
            <a:r>
              <a:rPr lang="it-IT" b="1" dirty="0"/>
              <a:t>) e lo scambio e l'analisi di tali dati;</a:t>
            </a:r>
          </a:p>
          <a:p>
            <a:pPr marL="0" indent="0">
              <a:buNone/>
            </a:pPr>
            <a:r>
              <a:rPr lang="it-IT" b="1" dirty="0"/>
              <a:t>–  l'autoapprendimento dall'esperienza e attraverso l'interazione;</a:t>
            </a:r>
          </a:p>
          <a:p>
            <a:pPr marL="0" indent="0">
              <a:buNone/>
            </a:pPr>
            <a:r>
              <a:rPr lang="it-IT" b="1" dirty="0"/>
              <a:t>–  almeno un supporto fisico minore;</a:t>
            </a:r>
          </a:p>
          <a:p>
            <a:pPr marL="0" indent="0">
              <a:buNone/>
            </a:pPr>
            <a:r>
              <a:rPr lang="it-IT" b="1" dirty="0"/>
              <a:t>–  l'adattamento del proprio comportamento e delle proprie azioni all'ambiente;</a:t>
            </a:r>
          </a:p>
          <a:p>
            <a:pPr marL="0" indent="0">
              <a:buNone/>
            </a:pPr>
            <a:r>
              <a:rPr lang="it-IT" b="1" dirty="0"/>
              <a:t>–  l'assenza di vita in termini biologici;</a:t>
            </a:r>
          </a:p>
        </p:txBody>
      </p:sp>
    </p:spTree>
    <p:extLst>
      <p:ext uri="{BB962C8B-B14F-4D97-AF65-F5344CB8AC3E}">
        <p14:creationId xmlns:p14="http://schemas.microsoft.com/office/powerpoint/2010/main" val="31436305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Codice etico della robotica</a:t>
            </a:r>
          </a:p>
          <a:p>
            <a:pPr marL="0" indent="0">
              <a:buNone/>
            </a:pPr>
            <a:r>
              <a:rPr lang="it-IT" sz="3600" b="1" dirty="0"/>
              <a:t>La </a:t>
            </a:r>
            <a:r>
              <a:rPr lang="it-IT" b="1" dirty="0"/>
              <a:t>tecnologia robotica dovrebbe </a:t>
            </a:r>
          </a:p>
          <a:p>
            <a:pPr>
              <a:buFontTx/>
              <a:buChar char="-"/>
            </a:pPr>
            <a:r>
              <a:rPr lang="it-IT" b="1" dirty="0"/>
              <a:t>mirare a integrare le capacità umane e non a sostituirle; </a:t>
            </a:r>
          </a:p>
          <a:p>
            <a:pPr>
              <a:buFontTx/>
              <a:buChar char="-"/>
            </a:pPr>
            <a:r>
              <a:rPr lang="it-IT" b="1" dirty="0"/>
              <a:t>garantire che gli uomini mantengano in qualsiasi momento il controllo sulle macchine intelligenti</a:t>
            </a:r>
          </a:p>
          <a:p>
            <a:pPr>
              <a:buFontTx/>
              <a:buChar char="-"/>
            </a:pPr>
            <a:r>
              <a:rPr lang="it-IT" b="1" dirty="0"/>
              <a:t>Riflettere sulla possibilità di attaccamento emotivo tra gli uomini e i robot, in particolare per i gruppi vulnerabili (bambini, anziani e disabili)</a:t>
            </a:r>
          </a:p>
        </p:txBody>
      </p:sp>
    </p:spTree>
    <p:extLst>
      <p:ext uri="{BB962C8B-B14F-4D97-AF65-F5344CB8AC3E}">
        <p14:creationId xmlns:p14="http://schemas.microsoft.com/office/powerpoint/2010/main" val="39110962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 Regolamentazione europea / nazionale</a:t>
            </a:r>
            <a:endParaRPr lang="it-IT" b="1" dirty="0"/>
          </a:p>
          <a:p>
            <a:pPr>
              <a:buFontTx/>
              <a:buChar char="-"/>
            </a:pPr>
            <a:r>
              <a:rPr lang="it-IT" b="1" dirty="0"/>
              <a:t>Un approccio a livello dell'Unione può agevolare il progresso evitando la frammentazione nel mercato interno</a:t>
            </a:r>
          </a:p>
          <a:p>
            <a:pPr>
              <a:buFontTx/>
              <a:buChar char="-"/>
            </a:pPr>
            <a:r>
              <a:rPr lang="it-IT" b="1" dirty="0"/>
              <a:t>Importanza del principio di riconoscimento reciproco nell'utilizzo transfrontaliero dei robot e dei sistemi robotici; </a:t>
            </a:r>
          </a:p>
          <a:p>
            <a:pPr>
              <a:buFontTx/>
              <a:buChar char="-"/>
            </a:pPr>
            <a:r>
              <a:rPr lang="it-IT" b="1" dirty="0"/>
              <a:t>Il collaudo, la certificazione e l'autorizzazione all'immissione nel mercato dovrebbero essere richiesti soltanto in uno Stato membro;</a:t>
            </a:r>
          </a:p>
          <a:p>
            <a:pPr>
              <a:buFontTx/>
              <a:buChar char="-"/>
            </a:pPr>
            <a:r>
              <a:rPr lang="it-IT" b="1" dirty="0"/>
              <a:t>Efficace vigilanza del mercato è fondamentale</a:t>
            </a:r>
          </a:p>
        </p:txBody>
      </p:sp>
    </p:spTree>
    <p:extLst>
      <p:ext uri="{BB962C8B-B14F-4D97-AF65-F5344CB8AC3E}">
        <p14:creationId xmlns:p14="http://schemas.microsoft.com/office/powerpoint/2010/main" val="84314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3. YouTube</a:t>
            </a:r>
          </a:p>
          <a:p>
            <a:pPr marL="0" indent="0">
              <a:buNone/>
            </a:pPr>
            <a:endParaRPr lang="it-IT" dirty="0"/>
          </a:p>
          <a:p>
            <a:pPr marL="0" indent="0">
              <a:buNone/>
            </a:pPr>
            <a:r>
              <a:rPr lang="it-IT" dirty="0"/>
              <a:t>Google ha acquisito </a:t>
            </a:r>
            <a:r>
              <a:rPr lang="it-IT" dirty="0" err="1"/>
              <a:t>YouTube</a:t>
            </a:r>
            <a:r>
              <a:rPr lang="it-IT" dirty="0"/>
              <a:t> per $1.65 miliardi nel 2006.</a:t>
            </a:r>
          </a:p>
          <a:p>
            <a:pPr marL="0" indent="0">
              <a:buNone/>
            </a:pPr>
            <a:r>
              <a:rPr lang="it-IT" dirty="0"/>
              <a:t>Si stima che la piattaforma di video ha generato un fatturato di circa 6 miliardi di $ nel 2015.</a:t>
            </a:r>
          </a:p>
          <a:p>
            <a:pPr marL="0" indent="0">
              <a:buNone/>
            </a:pPr>
            <a:endParaRPr lang="it-IT" dirty="0"/>
          </a:p>
          <a:p>
            <a:pPr marL="0" indent="0">
              <a:buNone/>
            </a:pPr>
            <a:r>
              <a:rPr lang="it-IT" dirty="0" err="1"/>
              <a:t>YouTube</a:t>
            </a:r>
            <a:r>
              <a:rPr lang="it-IT" dirty="0"/>
              <a:t> non ha ancora profitti positivi, ma le sue prospettive sono molto positive perché i consumatori passano sempre di più dalla TV alla visione di video su </a:t>
            </a:r>
            <a:r>
              <a:rPr lang="it-IT" dirty="0" err="1"/>
              <a:t>YouTube</a:t>
            </a:r>
            <a:r>
              <a:rPr lang="it-IT" dirty="0"/>
              <a:t>.</a:t>
            </a:r>
          </a:p>
        </p:txBody>
      </p:sp>
    </p:spTree>
    <p:extLst>
      <p:ext uri="{BB962C8B-B14F-4D97-AF65-F5344CB8AC3E}">
        <p14:creationId xmlns:p14="http://schemas.microsoft.com/office/powerpoint/2010/main" val="16514460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endParaRPr lang="it-IT" sz="3600" b="1" dirty="0"/>
          </a:p>
          <a:p>
            <a:pPr marL="0" indent="0">
              <a:buNone/>
            </a:pPr>
            <a:r>
              <a:rPr lang="it-IT" sz="3600" b="1" dirty="0"/>
              <a:t>La Commissione europea sta preparando delle proposte sulla base di un dialogo con i vari </a:t>
            </a:r>
            <a:r>
              <a:rPr lang="it-IT" sz="3600" b="1" dirty="0" err="1"/>
              <a:t>stakeholders</a:t>
            </a:r>
            <a:r>
              <a:rPr lang="it-IT" sz="3600" b="1" dirty="0"/>
              <a:t>….</a:t>
            </a:r>
          </a:p>
        </p:txBody>
      </p:sp>
    </p:spTree>
    <p:extLst>
      <p:ext uri="{BB962C8B-B14F-4D97-AF65-F5344CB8AC3E}">
        <p14:creationId xmlns:p14="http://schemas.microsoft.com/office/powerpoint/2010/main" val="33783027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it-IT" sz="3600" b="1" dirty="0"/>
              <a:t>Conclusioni</a:t>
            </a:r>
          </a:p>
          <a:p>
            <a:pPr marL="0" indent="0">
              <a:buNone/>
            </a:pPr>
            <a:endParaRPr lang="it-IT" sz="3600" b="1" dirty="0"/>
          </a:p>
          <a:p>
            <a:pPr marL="0" indent="0">
              <a:buNone/>
            </a:pPr>
            <a:r>
              <a:rPr lang="it-IT" sz="3600" b="1" dirty="0"/>
              <a:t>La rivoluzione industriale ha anche forte implicazioni sulle istituzioni, che si devono anche loro adeguare ai cambiamenti tecnologici e anche economico-sociali indotti</a:t>
            </a:r>
          </a:p>
          <a:p>
            <a:pPr marL="0" indent="0">
              <a:buNone/>
            </a:pPr>
            <a:r>
              <a:rPr lang="it-IT" sz="3600" b="1" dirty="0"/>
              <a:t>Il tempo di aggiustamento delle istituzioni è generalmente molto più lungo di quello delle imprese</a:t>
            </a:r>
          </a:p>
        </p:txBody>
      </p:sp>
    </p:spTree>
    <p:extLst>
      <p:ext uri="{BB962C8B-B14F-4D97-AF65-F5344CB8AC3E}">
        <p14:creationId xmlns:p14="http://schemas.microsoft.com/office/powerpoint/2010/main" val="2849525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23850" y="332657"/>
            <a:ext cx="8504238" cy="6317382"/>
          </a:xfrm>
        </p:spPr>
        <p:txBody>
          <a:bodyPr/>
          <a:lstStyle/>
          <a:p>
            <a:pPr marL="0" indent="0">
              <a:buNone/>
            </a:pPr>
            <a:r>
              <a:rPr lang="en-GB" b="1" dirty="0"/>
              <a:t>4. Keyhole, Whereto, </a:t>
            </a:r>
            <a:r>
              <a:rPr lang="en-GB" b="1" dirty="0" err="1"/>
              <a:t>Zipdash</a:t>
            </a:r>
            <a:endParaRPr lang="en-GB" dirty="0"/>
          </a:p>
          <a:p>
            <a:pPr marL="0" indent="0">
              <a:buNone/>
            </a:pPr>
            <a:r>
              <a:rPr lang="en-GB" dirty="0"/>
              <a:t>= </a:t>
            </a:r>
            <a:r>
              <a:rPr lang="it-IT" dirty="0"/>
              <a:t>3 </a:t>
            </a:r>
            <a:r>
              <a:rPr lang="it-IT" dirty="0" err="1"/>
              <a:t>startups</a:t>
            </a:r>
            <a:r>
              <a:rPr lang="it-IT" dirty="0"/>
              <a:t> acquisite da Google nel 2004</a:t>
            </a:r>
          </a:p>
          <a:p>
            <a:pPr marL="0" indent="0">
              <a:buNone/>
            </a:pPr>
            <a:r>
              <a:rPr lang="it-IT" dirty="0"/>
              <a:t>= specializzate negli elementi di </a:t>
            </a:r>
            <a:r>
              <a:rPr lang="it-IT" dirty="0" err="1"/>
              <a:t>mapping</a:t>
            </a:r>
            <a:r>
              <a:rPr lang="it-IT" dirty="0"/>
              <a:t> che insieme hanno contribuito a creare </a:t>
            </a:r>
            <a:r>
              <a:rPr lang="it-IT" b="1" dirty="0"/>
              <a:t>Google </a:t>
            </a:r>
            <a:r>
              <a:rPr lang="it-IT" b="1" dirty="0" err="1"/>
              <a:t>Maps</a:t>
            </a:r>
            <a:r>
              <a:rPr lang="it-IT" dirty="0"/>
              <a:t>.</a:t>
            </a:r>
          </a:p>
          <a:p>
            <a:pPr marL="0" indent="0">
              <a:buNone/>
            </a:pPr>
            <a:r>
              <a:rPr lang="it-IT" dirty="0"/>
              <a:t>Nota: </a:t>
            </a:r>
            <a:r>
              <a:rPr lang="it-IT" dirty="0" err="1"/>
              <a:t>Keyhole</a:t>
            </a:r>
            <a:r>
              <a:rPr lang="it-IT" dirty="0"/>
              <a:t> è stata creata da un dipendente della Google</a:t>
            </a:r>
          </a:p>
          <a:p>
            <a:pPr marL="0" indent="0">
              <a:buNone/>
            </a:pPr>
            <a:r>
              <a:rPr lang="it-IT" dirty="0"/>
              <a:t>Google </a:t>
            </a:r>
            <a:r>
              <a:rPr lang="it-IT" dirty="0" err="1"/>
              <a:t>Maps</a:t>
            </a:r>
            <a:r>
              <a:rPr lang="it-IT" dirty="0"/>
              <a:t> oggi = 1 miliardo di utilizzatori</a:t>
            </a:r>
          </a:p>
          <a:p>
            <a:pPr marL="0" indent="0">
              <a:buNone/>
            </a:pPr>
            <a:r>
              <a:rPr lang="it-IT" dirty="0"/>
              <a:t>= fatturato attraverso la vendita di pubblicità specifica alle localizzazioni</a:t>
            </a:r>
          </a:p>
          <a:p>
            <a:pPr marL="0" indent="0">
              <a:buNone/>
            </a:pPr>
            <a:r>
              <a:rPr lang="it-IT" dirty="0"/>
              <a:t>= parte del lavoro per la perfezione della macchina autonoma della Google</a:t>
            </a:r>
          </a:p>
        </p:txBody>
      </p:sp>
    </p:spTree>
    <p:extLst>
      <p:ext uri="{BB962C8B-B14F-4D97-AF65-F5344CB8AC3E}">
        <p14:creationId xmlns:p14="http://schemas.microsoft.com/office/powerpoint/2010/main" val="1651446074"/>
      </p:ext>
    </p:extLst>
  </p:cSld>
  <p:clrMapOvr>
    <a:masterClrMapping/>
  </p:clrMapOvr>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it-IT" sz="2000" b="1" i="0" u="none" strike="noStrike" cap="none" normalizeH="0" baseline="0" smtClean="0">
            <a:ln>
              <a:noFill/>
            </a:ln>
            <a:solidFill>
              <a:schemeClr val="bg2"/>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it-IT" sz="2000" b="1" i="0" u="none" strike="noStrike" cap="none" normalizeH="0" baseline="0" smtClean="0">
            <a:ln>
              <a:noFill/>
            </a:ln>
            <a:solidFill>
              <a:schemeClr val="bg2"/>
            </a:solidFill>
            <a:effectLst/>
            <a:latin typeface="Tahoma" pitchFamily="34"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4805</TotalTime>
  <Words>4720</Words>
  <Application>Microsoft Macintosh PowerPoint</Application>
  <PresentationFormat>Presentazione su schermo (4:3)</PresentationFormat>
  <Paragraphs>341</Paragraphs>
  <Slides>81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81</vt:i4>
      </vt:variant>
    </vt:vector>
  </HeadingPairs>
  <TitlesOfParts>
    <vt:vector size="87" baseType="lpstr">
      <vt:lpstr>ＭＳ Ｐゴシック</vt:lpstr>
      <vt:lpstr>Courier New</vt:lpstr>
      <vt:lpstr>Symbol</vt:lpstr>
      <vt:lpstr>Tahoma</vt:lpstr>
      <vt:lpstr>Times New Roman</vt:lpstr>
      <vt:lpstr>Struttura predefinita</vt:lpstr>
      <vt:lpstr> ASP  PLATFORM BUSINESS II  Sandrine Labory</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Effetti di rete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RIVOLUZIONI INDUSTRIALI E NUOVI MERCATI / NUOVE TECNOLOGIE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Ferrara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competitività italiana</dc:title>
  <dc:creator>Labory</dc:creator>
  <cp:lastModifiedBy>Utente di Microsoft Office</cp:lastModifiedBy>
  <cp:revision>496</cp:revision>
  <dcterms:created xsi:type="dcterms:W3CDTF">2002-02-07T16:25:05Z</dcterms:created>
  <dcterms:modified xsi:type="dcterms:W3CDTF">2019-03-21T10:38:31Z</dcterms:modified>
</cp:coreProperties>
</file>