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7"/>
  </p:notesMasterIdLst>
  <p:handoutMasterIdLst>
    <p:handoutMasterId r:id="rId88"/>
  </p:handoutMasterIdLst>
  <p:sldIdLst>
    <p:sldId id="256" r:id="rId2"/>
    <p:sldId id="399" r:id="rId3"/>
    <p:sldId id="959" r:id="rId4"/>
    <p:sldId id="810" r:id="rId5"/>
    <p:sldId id="805" r:id="rId6"/>
    <p:sldId id="909" r:id="rId7"/>
    <p:sldId id="806" r:id="rId8"/>
    <p:sldId id="807" r:id="rId9"/>
    <p:sldId id="808" r:id="rId10"/>
    <p:sldId id="809" r:id="rId11"/>
    <p:sldId id="856" r:id="rId12"/>
    <p:sldId id="850" r:id="rId13"/>
    <p:sldId id="851" r:id="rId14"/>
    <p:sldId id="910" r:id="rId15"/>
    <p:sldId id="852" r:id="rId16"/>
    <p:sldId id="853" r:id="rId17"/>
    <p:sldId id="854" r:id="rId18"/>
    <p:sldId id="911" r:id="rId19"/>
    <p:sldId id="855" r:id="rId20"/>
    <p:sldId id="802" r:id="rId21"/>
    <p:sldId id="857" r:id="rId22"/>
    <p:sldId id="863" r:id="rId23"/>
    <p:sldId id="858" r:id="rId24"/>
    <p:sldId id="859" r:id="rId25"/>
    <p:sldId id="860" r:id="rId26"/>
    <p:sldId id="861" r:id="rId27"/>
    <p:sldId id="862" r:id="rId28"/>
    <p:sldId id="871" r:id="rId29"/>
    <p:sldId id="872" r:id="rId30"/>
    <p:sldId id="864" r:id="rId31"/>
    <p:sldId id="865" r:id="rId32"/>
    <p:sldId id="866" r:id="rId33"/>
    <p:sldId id="873" r:id="rId34"/>
    <p:sldId id="960" r:id="rId35"/>
    <p:sldId id="874" r:id="rId36"/>
    <p:sldId id="875" r:id="rId37"/>
    <p:sldId id="867" r:id="rId38"/>
    <p:sldId id="868" r:id="rId39"/>
    <p:sldId id="880" r:id="rId40"/>
    <p:sldId id="876" r:id="rId41"/>
    <p:sldId id="881" r:id="rId42"/>
    <p:sldId id="877" r:id="rId43"/>
    <p:sldId id="878" r:id="rId44"/>
    <p:sldId id="879" r:id="rId45"/>
    <p:sldId id="869" r:id="rId46"/>
    <p:sldId id="870" r:id="rId47"/>
    <p:sldId id="962" r:id="rId48"/>
    <p:sldId id="961" r:id="rId49"/>
    <p:sldId id="888" r:id="rId50"/>
    <p:sldId id="889" r:id="rId51"/>
    <p:sldId id="890" r:id="rId52"/>
    <p:sldId id="965" r:id="rId53"/>
    <p:sldId id="966" r:id="rId54"/>
    <p:sldId id="967" r:id="rId55"/>
    <p:sldId id="963" r:id="rId56"/>
    <p:sldId id="882" r:id="rId57"/>
    <p:sldId id="883" r:id="rId58"/>
    <p:sldId id="884" r:id="rId59"/>
    <p:sldId id="891" r:id="rId60"/>
    <p:sldId id="885" r:id="rId61"/>
    <p:sldId id="892" r:id="rId62"/>
    <p:sldId id="893" r:id="rId63"/>
    <p:sldId id="901" r:id="rId64"/>
    <p:sldId id="887" r:id="rId65"/>
    <p:sldId id="894" r:id="rId66"/>
    <p:sldId id="902" r:id="rId67"/>
    <p:sldId id="895" r:id="rId68"/>
    <p:sldId id="896" r:id="rId69"/>
    <p:sldId id="897" r:id="rId70"/>
    <p:sldId id="903" r:id="rId71"/>
    <p:sldId id="968" r:id="rId72"/>
    <p:sldId id="969" r:id="rId73"/>
    <p:sldId id="970" r:id="rId74"/>
    <p:sldId id="971" r:id="rId75"/>
    <p:sldId id="972" r:id="rId76"/>
    <p:sldId id="973" r:id="rId77"/>
    <p:sldId id="974" r:id="rId78"/>
    <p:sldId id="975" r:id="rId79"/>
    <p:sldId id="976" r:id="rId80"/>
    <p:sldId id="977" r:id="rId81"/>
    <p:sldId id="978" r:id="rId82"/>
    <p:sldId id="979" r:id="rId83"/>
    <p:sldId id="981" r:id="rId84"/>
    <p:sldId id="980" r:id="rId85"/>
    <p:sldId id="964" r:id="rId86"/>
  </p:sldIdLst>
  <p:sldSz cx="9144000" cy="6858000" type="screen4x3"/>
  <p:notesSz cx="6662738" cy="9832975"/>
  <p:defaultTextStyle>
    <a:defPPr>
      <a:defRPr lang="it-IT"/>
    </a:defPPr>
    <a:lvl1pPr algn="ctr" rtl="0" fontAlgn="base">
      <a:spcBef>
        <a:spcPct val="50000"/>
      </a:spcBef>
      <a:spcAft>
        <a:spcPct val="0"/>
      </a:spcAft>
      <a:defRPr sz="2000" b="1" kern="1200">
        <a:solidFill>
          <a:schemeClr val="bg2"/>
        </a:solidFill>
        <a:latin typeface="Tahoma" pitchFamily="34" charset="0"/>
        <a:ea typeface="+mn-ea"/>
        <a:cs typeface="+mn-cs"/>
      </a:defRPr>
    </a:lvl1pPr>
    <a:lvl2pPr marL="457200" algn="ctr" rtl="0" fontAlgn="base">
      <a:spcBef>
        <a:spcPct val="50000"/>
      </a:spcBef>
      <a:spcAft>
        <a:spcPct val="0"/>
      </a:spcAft>
      <a:defRPr sz="2000" b="1" kern="1200">
        <a:solidFill>
          <a:schemeClr val="bg2"/>
        </a:solidFill>
        <a:latin typeface="Tahoma" pitchFamily="34" charset="0"/>
        <a:ea typeface="+mn-ea"/>
        <a:cs typeface="+mn-cs"/>
      </a:defRPr>
    </a:lvl2pPr>
    <a:lvl3pPr marL="914400" algn="ctr" rtl="0" fontAlgn="base">
      <a:spcBef>
        <a:spcPct val="50000"/>
      </a:spcBef>
      <a:spcAft>
        <a:spcPct val="0"/>
      </a:spcAft>
      <a:defRPr sz="2000" b="1" kern="1200">
        <a:solidFill>
          <a:schemeClr val="bg2"/>
        </a:solidFill>
        <a:latin typeface="Tahoma" pitchFamily="34" charset="0"/>
        <a:ea typeface="+mn-ea"/>
        <a:cs typeface="+mn-cs"/>
      </a:defRPr>
    </a:lvl3pPr>
    <a:lvl4pPr marL="1371600" algn="ctr" rtl="0" fontAlgn="base">
      <a:spcBef>
        <a:spcPct val="50000"/>
      </a:spcBef>
      <a:spcAft>
        <a:spcPct val="0"/>
      </a:spcAft>
      <a:defRPr sz="2000" b="1" kern="1200">
        <a:solidFill>
          <a:schemeClr val="bg2"/>
        </a:solidFill>
        <a:latin typeface="Tahoma" pitchFamily="34" charset="0"/>
        <a:ea typeface="+mn-ea"/>
        <a:cs typeface="+mn-cs"/>
      </a:defRPr>
    </a:lvl4pPr>
    <a:lvl5pPr marL="1828800" algn="ctr" rtl="0" fontAlgn="base">
      <a:spcBef>
        <a:spcPct val="50000"/>
      </a:spcBef>
      <a:spcAft>
        <a:spcPct val="0"/>
      </a:spcAft>
      <a:defRPr sz="2000" b="1" kern="1200">
        <a:solidFill>
          <a:schemeClr val="bg2"/>
        </a:solidFill>
        <a:latin typeface="Tahoma" pitchFamily="34" charset="0"/>
        <a:ea typeface="+mn-ea"/>
        <a:cs typeface="+mn-cs"/>
      </a:defRPr>
    </a:lvl5pPr>
    <a:lvl6pPr marL="2286000" algn="l" defTabSz="914400" rtl="0" eaLnBrk="1" latinLnBrk="0" hangingPunct="1">
      <a:defRPr sz="2000" b="1" kern="1200">
        <a:solidFill>
          <a:schemeClr val="bg2"/>
        </a:solidFill>
        <a:latin typeface="Tahoma" pitchFamily="34" charset="0"/>
        <a:ea typeface="+mn-ea"/>
        <a:cs typeface="+mn-cs"/>
      </a:defRPr>
    </a:lvl6pPr>
    <a:lvl7pPr marL="2743200" algn="l" defTabSz="914400" rtl="0" eaLnBrk="1" latinLnBrk="0" hangingPunct="1">
      <a:defRPr sz="2000" b="1" kern="1200">
        <a:solidFill>
          <a:schemeClr val="bg2"/>
        </a:solidFill>
        <a:latin typeface="Tahoma" pitchFamily="34" charset="0"/>
        <a:ea typeface="+mn-ea"/>
        <a:cs typeface="+mn-cs"/>
      </a:defRPr>
    </a:lvl7pPr>
    <a:lvl8pPr marL="3200400" algn="l" defTabSz="914400" rtl="0" eaLnBrk="1" latinLnBrk="0" hangingPunct="1">
      <a:defRPr sz="2000" b="1" kern="1200">
        <a:solidFill>
          <a:schemeClr val="bg2"/>
        </a:solidFill>
        <a:latin typeface="Tahoma" pitchFamily="34" charset="0"/>
        <a:ea typeface="+mn-ea"/>
        <a:cs typeface="+mn-cs"/>
      </a:defRPr>
    </a:lvl8pPr>
    <a:lvl9pPr marL="3657600" algn="l" defTabSz="914400" rtl="0" eaLnBrk="1" latinLnBrk="0" hangingPunct="1">
      <a:defRPr sz="2000" b="1" kern="1200">
        <a:solidFill>
          <a:schemeClr val="bg2"/>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97">
          <p15:clr>
            <a:srgbClr val="A4A3A4"/>
          </p15:clr>
        </p15:guide>
        <p15:guide id="2" pos="209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94554" autoAdjust="0"/>
  </p:normalViewPr>
  <p:slideViewPr>
    <p:cSldViewPr>
      <p:cViewPr varScale="1">
        <p:scale>
          <a:sx n="103" d="100"/>
          <a:sy n="103" d="100"/>
        </p:scale>
        <p:origin x="1784" y="184"/>
      </p:cViewPr>
      <p:guideLst>
        <p:guide orient="horz" pos="2160"/>
        <p:guide pos="2880"/>
      </p:guideLst>
    </p:cSldViewPr>
  </p:slideViewPr>
  <p:outlineViewPr>
    <p:cViewPr>
      <p:scale>
        <a:sx n="25" d="100"/>
        <a:sy n="25" d="100"/>
      </p:scale>
      <p:origin x="0" y="2650"/>
    </p:cViewPr>
  </p:outlineViewPr>
  <p:notesTextViewPr>
    <p:cViewPr>
      <p:scale>
        <a:sx n="100" d="100"/>
        <a:sy n="100" d="100"/>
      </p:scale>
      <p:origin x="0" y="0"/>
    </p:cViewPr>
  </p:notesTextViewPr>
  <p:sorterViewPr>
    <p:cViewPr>
      <p:scale>
        <a:sx n="100" d="100"/>
        <a:sy n="100" d="100"/>
      </p:scale>
      <p:origin x="0" y="2922"/>
    </p:cViewPr>
  </p:sorterViewPr>
  <p:notesViewPr>
    <p:cSldViewPr>
      <p:cViewPr varScale="1">
        <p:scale>
          <a:sx n="55" d="100"/>
          <a:sy n="55" d="100"/>
        </p:scale>
        <p:origin x="-1752" y="-84"/>
      </p:cViewPr>
      <p:guideLst>
        <p:guide orient="horz" pos="3097"/>
        <p:guide pos="2099"/>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hdr" sz="quarter"/>
          </p:nvPr>
        </p:nvSpPr>
        <p:spPr bwMode="auto">
          <a:xfrm>
            <a:off x="0" y="0"/>
            <a:ext cx="2887663" cy="492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0" hangingPunct="0">
              <a:defRPr sz="1200"/>
            </a:lvl1pPr>
          </a:lstStyle>
          <a:p>
            <a:pPr>
              <a:defRPr/>
            </a:pPr>
            <a:endParaRPr lang="it-IT"/>
          </a:p>
        </p:txBody>
      </p:sp>
      <p:sp>
        <p:nvSpPr>
          <p:cNvPr id="146435" name="Rectangle 3"/>
          <p:cNvSpPr>
            <a:spLocks noGrp="1" noChangeArrowheads="1"/>
          </p:cNvSpPr>
          <p:nvPr>
            <p:ph type="dt" sz="quarter" idx="1"/>
          </p:nvPr>
        </p:nvSpPr>
        <p:spPr bwMode="auto">
          <a:xfrm>
            <a:off x="3775075" y="0"/>
            <a:ext cx="2887663" cy="492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endParaRPr lang="it-IT"/>
          </a:p>
        </p:txBody>
      </p:sp>
      <p:sp>
        <p:nvSpPr>
          <p:cNvPr id="146436" name="Rectangle 4"/>
          <p:cNvSpPr>
            <a:spLocks noGrp="1" noChangeArrowheads="1"/>
          </p:cNvSpPr>
          <p:nvPr>
            <p:ph type="ftr" sz="quarter" idx="2"/>
          </p:nvPr>
        </p:nvSpPr>
        <p:spPr bwMode="auto">
          <a:xfrm>
            <a:off x="0" y="9340850"/>
            <a:ext cx="2887663" cy="492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0" hangingPunct="0">
              <a:defRPr sz="1200"/>
            </a:lvl1pPr>
          </a:lstStyle>
          <a:p>
            <a:pPr>
              <a:defRPr/>
            </a:pPr>
            <a:endParaRPr lang="it-IT"/>
          </a:p>
        </p:txBody>
      </p:sp>
      <p:sp>
        <p:nvSpPr>
          <p:cNvPr id="146437" name="Rectangle 5"/>
          <p:cNvSpPr>
            <a:spLocks noGrp="1" noChangeArrowheads="1"/>
          </p:cNvSpPr>
          <p:nvPr>
            <p:ph type="sldNum" sz="quarter" idx="3"/>
          </p:nvPr>
        </p:nvSpPr>
        <p:spPr bwMode="auto">
          <a:xfrm>
            <a:off x="3775075" y="9340850"/>
            <a:ext cx="2887663" cy="492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A60E06C8-7B14-4D2E-87A4-D1901194A456}" type="slidenum">
              <a:rPr lang="it-IT"/>
              <a:pPr>
                <a:defRPr/>
              </a:pPr>
              <a:t>‹N›</a:t>
            </a:fld>
            <a:endParaRPr lang="it-IT"/>
          </a:p>
        </p:txBody>
      </p:sp>
    </p:spTree>
    <p:extLst>
      <p:ext uri="{BB962C8B-B14F-4D97-AF65-F5344CB8AC3E}">
        <p14:creationId xmlns:p14="http://schemas.microsoft.com/office/powerpoint/2010/main" val="745936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hdr" sz="quarter"/>
          </p:nvPr>
        </p:nvSpPr>
        <p:spPr bwMode="auto">
          <a:xfrm>
            <a:off x="0" y="0"/>
            <a:ext cx="2887663" cy="492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defRPr sz="1200" b="0">
                <a:solidFill>
                  <a:schemeClr val="tx1"/>
                </a:solidFill>
                <a:latin typeface="Times New Roman" pitchFamily="18" charset="0"/>
              </a:defRPr>
            </a:lvl1pPr>
          </a:lstStyle>
          <a:p>
            <a:pPr>
              <a:defRPr/>
            </a:pPr>
            <a:endParaRPr lang="it-IT"/>
          </a:p>
        </p:txBody>
      </p:sp>
      <p:sp>
        <p:nvSpPr>
          <p:cNvPr id="53251" name="Rectangle 3"/>
          <p:cNvSpPr>
            <a:spLocks noGrp="1" noChangeArrowheads="1"/>
          </p:cNvSpPr>
          <p:nvPr>
            <p:ph type="dt" idx="1"/>
          </p:nvPr>
        </p:nvSpPr>
        <p:spPr bwMode="auto">
          <a:xfrm>
            <a:off x="3775075" y="0"/>
            <a:ext cx="2887663" cy="492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200" b="0">
                <a:solidFill>
                  <a:schemeClr val="tx1"/>
                </a:solidFill>
                <a:latin typeface="Times New Roman" pitchFamily="18" charset="0"/>
              </a:defRPr>
            </a:lvl1pPr>
          </a:lstStyle>
          <a:p>
            <a:pPr>
              <a:defRPr/>
            </a:pPr>
            <a:endParaRPr lang="it-IT"/>
          </a:p>
        </p:txBody>
      </p:sp>
      <p:sp>
        <p:nvSpPr>
          <p:cNvPr id="46084" name="Rectangle 4"/>
          <p:cNvSpPr>
            <a:spLocks noGrp="1" noRot="1" noChangeAspect="1" noChangeArrowheads="1" noTextEdit="1"/>
          </p:cNvSpPr>
          <p:nvPr>
            <p:ph type="sldImg" idx="2"/>
          </p:nvPr>
        </p:nvSpPr>
        <p:spPr bwMode="auto">
          <a:xfrm>
            <a:off x="874713" y="738188"/>
            <a:ext cx="4914900" cy="3686175"/>
          </a:xfrm>
          <a:prstGeom prst="rect">
            <a:avLst/>
          </a:prstGeom>
          <a:noFill/>
          <a:ln w="9525">
            <a:solidFill>
              <a:srgbClr val="000000"/>
            </a:solidFill>
            <a:miter lim="800000"/>
            <a:headEnd/>
            <a:tailEnd/>
          </a:ln>
          <a:effectLst/>
        </p:spPr>
      </p:sp>
      <p:sp>
        <p:nvSpPr>
          <p:cNvPr id="53253" name="Rectangle 5"/>
          <p:cNvSpPr>
            <a:spLocks noGrp="1" noChangeArrowheads="1"/>
          </p:cNvSpPr>
          <p:nvPr>
            <p:ph type="body" sz="quarter" idx="3"/>
          </p:nvPr>
        </p:nvSpPr>
        <p:spPr bwMode="auto">
          <a:xfrm>
            <a:off x="889000" y="4670425"/>
            <a:ext cx="4884738" cy="44243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53254" name="Rectangle 6"/>
          <p:cNvSpPr>
            <a:spLocks noGrp="1" noChangeArrowheads="1"/>
          </p:cNvSpPr>
          <p:nvPr>
            <p:ph type="ftr" sz="quarter" idx="4"/>
          </p:nvPr>
        </p:nvSpPr>
        <p:spPr bwMode="auto">
          <a:xfrm>
            <a:off x="0" y="9340850"/>
            <a:ext cx="2887663" cy="492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spcBef>
                <a:spcPct val="0"/>
              </a:spcBef>
              <a:defRPr sz="1200" b="0">
                <a:solidFill>
                  <a:schemeClr val="tx1"/>
                </a:solidFill>
                <a:latin typeface="Times New Roman" pitchFamily="18" charset="0"/>
              </a:defRPr>
            </a:lvl1pPr>
          </a:lstStyle>
          <a:p>
            <a:pPr>
              <a:defRPr/>
            </a:pPr>
            <a:endParaRPr lang="it-IT"/>
          </a:p>
        </p:txBody>
      </p:sp>
      <p:sp>
        <p:nvSpPr>
          <p:cNvPr id="53255" name="Rectangle 7"/>
          <p:cNvSpPr>
            <a:spLocks noGrp="1" noChangeArrowheads="1"/>
          </p:cNvSpPr>
          <p:nvPr>
            <p:ph type="sldNum" sz="quarter" idx="5"/>
          </p:nvPr>
        </p:nvSpPr>
        <p:spPr bwMode="auto">
          <a:xfrm>
            <a:off x="3775075" y="9340850"/>
            <a:ext cx="2887663" cy="492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defRPr sz="1200" b="0">
                <a:solidFill>
                  <a:schemeClr val="tx1"/>
                </a:solidFill>
                <a:latin typeface="Times New Roman" pitchFamily="18" charset="0"/>
              </a:defRPr>
            </a:lvl1pPr>
          </a:lstStyle>
          <a:p>
            <a:pPr>
              <a:defRPr/>
            </a:pPr>
            <a:fld id="{3DC241F0-D0BB-4F80-8AF9-D9DFEA699ED9}" type="slidenum">
              <a:rPr lang="it-IT"/>
              <a:pPr>
                <a:defRPr/>
              </a:pPr>
              <a:t>‹N›</a:t>
            </a:fld>
            <a:endParaRPr lang="it-IT"/>
          </a:p>
        </p:txBody>
      </p:sp>
    </p:spTree>
    <p:extLst>
      <p:ext uri="{BB962C8B-B14F-4D97-AF65-F5344CB8AC3E}">
        <p14:creationId xmlns:p14="http://schemas.microsoft.com/office/powerpoint/2010/main" val="25453091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0B3A304-83A3-4F0E-B8C0-654DDDCD2912}"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87B7101-52B5-446A-A55B-29B1A2271D44}"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7C9C9960-3021-4DAC-B44E-029339920013}" type="slidenum">
              <a:rPr lang="it-IT"/>
              <a:pPr>
                <a:defRPr/>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a:t>Fare clic per modificare lo stile del titolo</a:t>
            </a:r>
          </a:p>
        </p:txBody>
      </p:sp>
      <p:sp>
        <p:nvSpPr>
          <p:cNvPr id="3" name="Segnaposto tabella 2"/>
          <p:cNvSpPr>
            <a:spLocks noGrp="1"/>
          </p:cNvSpPr>
          <p:nvPr>
            <p:ph type="tbl" idx="1"/>
          </p:nvPr>
        </p:nvSpPr>
        <p:spPr>
          <a:xfrm>
            <a:off x="685800" y="1981200"/>
            <a:ext cx="7772400" cy="4114800"/>
          </a:xfrm>
        </p:spPr>
        <p:txBody>
          <a:bodyPr/>
          <a:lstStyle/>
          <a:p>
            <a:pPr lvl="0"/>
            <a:endParaRPr lang="it-IT" noProof="0"/>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854F26A4-EE39-4094-9B61-BE41F688DC97}"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D190E9F5-2D8F-4E5B-931B-4B6F101742F4}"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CB6D34EC-6490-410B-8903-7CCE35DF98CB}"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ADDC68B0-71E2-41F3-9E6F-E107D380AD9F}"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17CC9853-4D8B-480C-A5F6-E10ADD04FBB2}"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A9B811EF-6FFF-439C-8520-190C2EAB1818}"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ED5AAC0C-C268-4A6C-A2AA-2A9BD58317D5}"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1CBDE039-23DE-4DDB-AA0B-DEA1D0C673D2}"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CBE77872-F607-42ED-B2AA-AA5466349DCC}"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defRPr sz="1400" b="0">
                <a:solidFill>
                  <a:schemeClr val="tx1"/>
                </a:solidFill>
                <a:latin typeface="+mn-lt"/>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b="0">
                <a:solidFill>
                  <a:schemeClr val="tx1"/>
                </a:solidFill>
                <a:latin typeface="+mn-lt"/>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b="0">
                <a:solidFill>
                  <a:schemeClr val="tx1"/>
                </a:solidFill>
                <a:latin typeface="+mn-lt"/>
              </a:defRPr>
            </a:lvl1pPr>
          </a:lstStyle>
          <a:p>
            <a:pPr>
              <a:defRPr/>
            </a:pPr>
            <a:fld id="{C50B4EFE-CA54-4049-BEDF-F8E9FB5645BE}"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hyperlink" Target="http://www.forbes.com/"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hyperlink" Target="http://lazooz.org/"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04800" y="152400"/>
            <a:ext cx="8077200" cy="5653088"/>
          </a:xfrm>
        </p:spPr>
        <p:txBody>
          <a:bodyPr/>
          <a:lstStyle/>
          <a:p>
            <a:pPr eaLnBrk="1" hangingPunct="1"/>
            <a:br>
              <a:rPr lang="it-IT" dirty="0"/>
            </a:br>
            <a:r>
              <a:rPr lang="en-US" dirty="0"/>
              <a:t>ASP</a:t>
            </a:r>
            <a:br>
              <a:rPr lang="en-US" dirty="0"/>
            </a:br>
            <a:r>
              <a:rPr lang="en-US" dirty="0" err="1"/>
              <a:t>Lezione</a:t>
            </a:r>
            <a:r>
              <a:rPr lang="en-US" dirty="0"/>
              <a:t> 5 </a:t>
            </a:r>
            <a:br>
              <a:rPr lang="en-US" dirty="0"/>
            </a:br>
            <a:r>
              <a:rPr lang="en-US" dirty="0"/>
              <a:t>PLATFORM BUSINESS </a:t>
            </a:r>
            <a:br>
              <a:rPr lang="en-US" dirty="0"/>
            </a:br>
            <a:r>
              <a:rPr lang="en-US" dirty="0"/>
              <a:t>(Prima parte)</a:t>
            </a:r>
            <a:br>
              <a:rPr lang="it-IT" dirty="0"/>
            </a:br>
            <a:br>
              <a:rPr lang="it-IT" sz="3200" dirty="0"/>
            </a:br>
            <a:r>
              <a:rPr lang="it-IT" sz="3200" dirty="0" err="1"/>
              <a:t>Sandrine</a:t>
            </a:r>
            <a:r>
              <a:rPr lang="it-IT" sz="3200" dirty="0"/>
              <a:t> </a:t>
            </a:r>
            <a:r>
              <a:rPr lang="it-IT" sz="3200" dirty="0" err="1"/>
              <a:t>Labory</a:t>
            </a:r>
            <a:endParaRPr lang="it-IT" dirty="0"/>
          </a:p>
        </p:txBody>
      </p:sp>
      <p:sp>
        <p:nvSpPr>
          <p:cNvPr id="2051" name="Rectangle 3"/>
          <p:cNvSpPr>
            <a:spLocks noGrp="1" noChangeArrowheads="1"/>
          </p:cNvSpPr>
          <p:nvPr>
            <p:ph type="subTitle" idx="1"/>
          </p:nvPr>
        </p:nvSpPr>
        <p:spPr>
          <a:xfrm>
            <a:off x="1371600" y="4419600"/>
            <a:ext cx="6400800" cy="1981200"/>
          </a:xfrm>
        </p:spPr>
        <p:txBody>
          <a:bodyPr/>
          <a:lstStyle/>
          <a:p>
            <a:pPr eaLnBrk="1" hangingPunct="1"/>
            <a:endParaRPr lang="it-IT" dirty="0"/>
          </a:p>
          <a:p>
            <a:pPr eaLnBrk="1" hangingPunct="1"/>
            <a:endParaRPr lang="it-IT" sz="2400" dirty="0">
              <a:latin typeface="Courier New" pitchFamily="49"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549275"/>
            <a:ext cx="8504238" cy="6100763"/>
          </a:xfrm>
        </p:spPr>
        <p:txBody>
          <a:bodyPr/>
          <a:lstStyle/>
          <a:p>
            <a:pPr marL="0" indent="0">
              <a:buNone/>
            </a:pPr>
            <a:r>
              <a:rPr lang="it-IT" dirty="0" err="1"/>
              <a:t>Android</a:t>
            </a:r>
            <a:r>
              <a:rPr lang="it-IT" dirty="0"/>
              <a:t>: Google ha sviluppato il sistema </a:t>
            </a:r>
            <a:r>
              <a:rPr lang="it-IT" dirty="0" err="1"/>
              <a:t>Android</a:t>
            </a:r>
            <a:r>
              <a:rPr lang="it-IT" dirty="0"/>
              <a:t> perché si è reso conto che quando I cellulari si sono connessi ad internet (</a:t>
            </a:r>
            <a:r>
              <a:rPr lang="it-IT" dirty="0" err="1"/>
              <a:t>smartphones</a:t>
            </a:r>
            <a:r>
              <a:rPr lang="it-IT" dirty="0"/>
              <a:t>), sarebbero diventati dei competitori del suo motore di ricerca. Quindi ha sviluppato </a:t>
            </a:r>
            <a:r>
              <a:rPr lang="it-IT" dirty="0" err="1"/>
              <a:t>Android</a:t>
            </a:r>
            <a:r>
              <a:rPr lang="it-IT" dirty="0"/>
              <a:t> e l’ha proposto ai produttori di </a:t>
            </a:r>
            <a:r>
              <a:rPr lang="it-IT" dirty="0" err="1"/>
              <a:t>smartphone</a:t>
            </a:r>
            <a:r>
              <a:rPr lang="it-IT" dirty="0"/>
              <a:t>.</a:t>
            </a:r>
          </a:p>
          <a:p>
            <a:pPr marL="0" indent="0">
              <a:buNone/>
            </a:pPr>
            <a:r>
              <a:rPr lang="it-IT" dirty="0"/>
              <a:t>5/11/2007: Google lancia </a:t>
            </a:r>
            <a:r>
              <a:rPr lang="it-IT" dirty="0" err="1"/>
              <a:t>Android</a:t>
            </a:r>
            <a:r>
              <a:rPr lang="it-IT" dirty="0"/>
              <a:t> e annuncia la creazione della Open </a:t>
            </a:r>
            <a:r>
              <a:rPr lang="it-IT" dirty="0" err="1"/>
              <a:t>Handset</a:t>
            </a:r>
            <a:r>
              <a:rPr lang="it-IT" dirty="0"/>
              <a:t> </a:t>
            </a:r>
            <a:r>
              <a:rPr lang="it-IT" dirty="0" err="1"/>
              <a:t>Alliance</a:t>
            </a:r>
            <a:r>
              <a:rPr lang="it-IT" dirty="0"/>
              <a:t> (OHA), un’alleanza con oltre 30 aziende che si erano impegnate ad usare </a:t>
            </a:r>
            <a:r>
              <a:rPr lang="it-IT" dirty="0" err="1"/>
              <a:t>Android</a:t>
            </a:r>
            <a:r>
              <a:rPr lang="it-IT" dirty="0"/>
              <a:t> (Samsung, Motorola, HTC, …).</a:t>
            </a:r>
          </a:p>
        </p:txBody>
      </p:sp>
    </p:spTree>
    <p:extLst>
      <p:ext uri="{BB962C8B-B14F-4D97-AF65-F5344CB8AC3E}">
        <p14:creationId xmlns:p14="http://schemas.microsoft.com/office/powerpoint/2010/main" val="1357668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260648"/>
            <a:ext cx="8504238" cy="6389390"/>
          </a:xfrm>
        </p:spPr>
        <p:txBody>
          <a:bodyPr/>
          <a:lstStyle/>
          <a:p>
            <a:pPr marL="0" indent="0">
              <a:buNone/>
            </a:pPr>
            <a:r>
              <a:rPr lang="it-IT" dirty="0"/>
              <a:t>All’inizio Google aveva fatto accordo solo con Motorola e HTC. Tuttavia, queste due aziende non stavano diventando leader nel mercato dello </a:t>
            </a:r>
            <a:r>
              <a:rPr lang="it-IT" dirty="0" err="1"/>
              <a:t>smartphone</a:t>
            </a:r>
            <a:r>
              <a:rPr lang="it-IT" dirty="0"/>
              <a:t>. Quindi nel 2010 Google firma un accordo con la Samsung, che introduce il modello </a:t>
            </a:r>
            <a:r>
              <a:rPr lang="it-IT" dirty="0" err="1"/>
              <a:t>Galaxy</a:t>
            </a:r>
            <a:r>
              <a:rPr lang="it-IT" dirty="0"/>
              <a:t> </a:t>
            </a:r>
            <a:r>
              <a:rPr lang="it-IT" dirty="0" err="1"/>
              <a:t>S</a:t>
            </a:r>
            <a:r>
              <a:rPr lang="it-IT" dirty="0"/>
              <a:t> con il sistema operativo </a:t>
            </a:r>
            <a:r>
              <a:rPr lang="it-IT" dirty="0" err="1"/>
              <a:t>Android</a:t>
            </a:r>
            <a:r>
              <a:rPr lang="it-IT" dirty="0"/>
              <a:t>.</a:t>
            </a:r>
          </a:p>
          <a:p>
            <a:pPr marL="0" indent="0">
              <a:buNone/>
            </a:pPr>
            <a:r>
              <a:rPr lang="it-IT" dirty="0"/>
              <a:t>Risultato: nel 2012 il </a:t>
            </a:r>
            <a:r>
              <a:rPr lang="it-IT" dirty="0" err="1"/>
              <a:t>Galaxy</a:t>
            </a:r>
            <a:r>
              <a:rPr lang="it-IT" dirty="0"/>
              <a:t> SIII della Samsung diventa lo </a:t>
            </a:r>
            <a:r>
              <a:rPr lang="it-IT" dirty="0" err="1"/>
              <a:t>smartphone</a:t>
            </a:r>
            <a:r>
              <a:rPr lang="it-IT" dirty="0"/>
              <a:t> più venduto al mondo!</a:t>
            </a:r>
          </a:p>
        </p:txBody>
      </p:sp>
      <p:pic>
        <p:nvPicPr>
          <p:cNvPr id="2" name="Immagine 1"/>
          <p:cNvPicPr>
            <a:picLocks noChangeAspect="1"/>
          </p:cNvPicPr>
          <p:nvPr/>
        </p:nvPicPr>
        <p:blipFill>
          <a:blip r:embed="rId2"/>
          <a:stretch>
            <a:fillRect/>
          </a:stretch>
        </p:blipFill>
        <p:spPr>
          <a:xfrm>
            <a:off x="1907704" y="4365104"/>
            <a:ext cx="4968552" cy="2304256"/>
          </a:xfrm>
          <a:prstGeom prst="rect">
            <a:avLst/>
          </a:prstGeom>
        </p:spPr>
      </p:pic>
    </p:spTree>
    <p:extLst>
      <p:ext uri="{BB962C8B-B14F-4D97-AF65-F5344CB8AC3E}">
        <p14:creationId xmlns:p14="http://schemas.microsoft.com/office/powerpoint/2010/main" val="25700118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179512" y="188640"/>
            <a:ext cx="8784976" cy="6669359"/>
          </a:xfrm>
        </p:spPr>
        <p:txBody>
          <a:bodyPr/>
          <a:lstStyle/>
          <a:p>
            <a:pPr marL="0" indent="0" eaLnBrk="1" hangingPunct="1">
              <a:buNone/>
            </a:pPr>
            <a:endParaRPr lang="en-GB" dirty="0"/>
          </a:p>
          <a:p>
            <a:pPr marL="0" indent="0" eaLnBrk="1" hangingPunct="1">
              <a:buNone/>
            </a:pPr>
            <a:endParaRPr lang="en-GB" dirty="0"/>
          </a:p>
          <a:p>
            <a:pPr marL="0" indent="0" eaLnBrk="1" hangingPunct="1">
              <a:buNone/>
            </a:pPr>
            <a:endParaRPr lang="en-GB" dirty="0"/>
          </a:p>
          <a:p>
            <a:pPr marL="0" indent="0" eaLnBrk="1" hangingPunct="1">
              <a:buNone/>
            </a:pPr>
            <a:endParaRPr lang="en-GB" dirty="0"/>
          </a:p>
          <a:p>
            <a:pPr marL="0" indent="0" eaLnBrk="1" hangingPunct="1">
              <a:buNone/>
            </a:pPr>
            <a:r>
              <a:rPr lang="en-GB" sz="3000" dirty="0" err="1"/>
              <a:t>Tuttavia</a:t>
            </a:r>
            <a:r>
              <a:rPr lang="en-GB" sz="3000" dirty="0"/>
              <a:t>, </a:t>
            </a:r>
            <a:r>
              <a:rPr lang="en-GB" sz="3000" dirty="0" err="1"/>
              <a:t>nel</a:t>
            </a:r>
            <a:r>
              <a:rPr lang="en-GB" sz="3000" dirty="0"/>
              <a:t> 2015 le quote di </a:t>
            </a:r>
            <a:r>
              <a:rPr lang="en-GB" sz="3000" dirty="0" err="1"/>
              <a:t>mercato</a:t>
            </a:r>
            <a:r>
              <a:rPr lang="en-GB" sz="3000" dirty="0"/>
              <a:t> </a:t>
            </a:r>
            <a:r>
              <a:rPr lang="en-GB" sz="3000" dirty="0" err="1"/>
              <a:t>della</a:t>
            </a:r>
            <a:r>
              <a:rPr lang="en-GB" sz="3000" dirty="0"/>
              <a:t> Samsung </a:t>
            </a:r>
            <a:r>
              <a:rPr lang="en-GB" sz="3000" dirty="0" err="1"/>
              <a:t>si</a:t>
            </a:r>
            <a:r>
              <a:rPr lang="en-GB" sz="3000" dirty="0"/>
              <a:t> </a:t>
            </a:r>
            <a:r>
              <a:rPr lang="en-GB" sz="3000" dirty="0" err="1"/>
              <a:t>riducono</a:t>
            </a:r>
            <a:r>
              <a:rPr lang="en-GB" sz="3000" dirty="0"/>
              <a:t> a </a:t>
            </a:r>
            <a:r>
              <a:rPr lang="en-GB" sz="3000" dirty="0" err="1"/>
              <a:t>favore</a:t>
            </a:r>
            <a:r>
              <a:rPr lang="en-GB" sz="3000" dirty="0"/>
              <a:t> </a:t>
            </a:r>
            <a:r>
              <a:rPr lang="en-GB" sz="3000" dirty="0" err="1"/>
              <a:t>delle</a:t>
            </a:r>
            <a:r>
              <a:rPr lang="en-GB" sz="3000" dirty="0"/>
              <a:t> </a:t>
            </a:r>
            <a:r>
              <a:rPr lang="en-GB" sz="3000" dirty="0" err="1"/>
              <a:t>cinesi</a:t>
            </a:r>
            <a:r>
              <a:rPr lang="en-GB" sz="3000" dirty="0"/>
              <a:t> Huawei e </a:t>
            </a:r>
            <a:r>
              <a:rPr lang="en-GB" sz="3000" dirty="0" err="1"/>
              <a:t>Xiaomi</a:t>
            </a:r>
            <a:r>
              <a:rPr lang="en-GB" sz="3000" dirty="0"/>
              <a:t> </a:t>
            </a:r>
            <a:r>
              <a:rPr lang="en-GB" sz="3000" dirty="0" err="1"/>
              <a:t>nei</a:t>
            </a:r>
            <a:r>
              <a:rPr lang="en-GB" sz="3000" dirty="0"/>
              <a:t> </a:t>
            </a:r>
            <a:r>
              <a:rPr lang="en-GB" sz="3000" dirty="0" err="1"/>
              <a:t>segmenti</a:t>
            </a:r>
            <a:r>
              <a:rPr lang="en-GB" sz="3000" dirty="0"/>
              <a:t> </a:t>
            </a:r>
            <a:r>
              <a:rPr lang="en-GB" sz="3000" dirty="0" err="1"/>
              <a:t>bassi</a:t>
            </a:r>
            <a:r>
              <a:rPr lang="en-GB" sz="3000" dirty="0"/>
              <a:t> del </a:t>
            </a:r>
            <a:r>
              <a:rPr lang="en-GB" sz="3000" dirty="0" err="1"/>
              <a:t>mercato</a:t>
            </a:r>
            <a:r>
              <a:rPr lang="en-GB" sz="3000" dirty="0"/>
              <a:t> e </a:t>
            </a:r>
            <a:r>
              <a:rPr lang="en-GB" sz="3000" dirty="0" err="1"/>
              <a:t>dalla</a:t>
            </a:r>
            <a:r>
              <a:rPr lang="en-GB" sz="3000" dirty="0"/>
              <a:t> Apple </a:t>
            </a:r>
            <a:r>
              <a:rPr lang="en-GB" sz="3000" dirty="0" err="1"/>
              <a:t>nel</a:t>
            </a:r>
            <a:r>
              <a:rPr lang="en-GB" sz="3000" dirty="0"/>
              <a:t> </a:t>
            </a:r>
            <a:r>
              <a:rPr lang="en-GB" sz="3000" dirty="0" err="1"/>
              <a:t>segmento</a:t>
            </a:r>
            <a:r>
              <a:rPr lang="en-GB" sz="3000" dirty="0"/>
              <a:t> alto…</a:t>
            </a:r>
          </a:p>
          <a:p>
            <a:pPr eaLnBrk="1" hangingPunct="1">
              <a:buFont typeface="Symbol" charset="0"/>
              <a:buChar char=""/>
            </a:pPr>
            <a:r>
              <a:rPr lang="en-GB" sz="3000" dirty="0"/>
              <a:t> </a:t>
            </a:r>
            <a:r>
              <a:rPr lang="en-GB" sz="3000" dirty="0" err="1"/>
              <a:t>Infatti</a:t>
            </a:r>
            <a:r>
              <a:rPr lang="en-GB" sz="3000" dirty="0"/>
              <a:t> la Apple </a:t>
            </a:r>
            <a:r>
              <a:rPr lang="en-GB" sz="3000" dirty="0" err="1"/>
              <a:t>aveva</a:t>
            </a:r>
            <a:r>
              <a:rPr lang="en-GB" sz="3000" dirty="0"/>
              <a:t> </a:t>
            </a:r>
            <a:r>
              <a:rPr lang="en-GB" sz="3000" dirty="0" err="1"/>
              <a:t>reagito</a:t>
            </a:r>
            <a:r>
              <a:rPr lang="en-GB" sz="3000" dirty="0"/>
              <a:t> </a:t>
            </a:r>
            <a:r>
              <a:rPr lang="en-GB" sz="3000" dirty="0" err="1"/>
              <a:t>fortemente</a:t>
            </a:r>
            <a:r>
              <a:rPr lang="en-GB" sz="3000" dirty="0"/>
              <a:t> </a:t>
            </a:r>
            <a:r>
              <a:rPr lang="en-GB" sz="3000" dirty="0" err="1"/>
              <a:t>alla</a:t>
            </a:r>
            <a:r>
              <a:rPr lang="en-GB" sz="3000" dirty="0"/>
              <a:t> </a:t>
            </a:r>
            <a:r>
              <a:rPr lang="en-GB" sz="3000" dirty="0" err="1"/>
              <a:t>minaccia</a:t>
            </a:r>
            <a:r>
              <a:rPr lang="en-GB" sz="3000" dirty="0"/>
              <a:t> di </a:t>
            </a:r>
            <a:r>
              <a:rPr lang="en-GB" sz="3000" dirty="0" err="1"/>
              <a:t>dominanza</a:t>
            </a:r>
            <a:r>
              <a:rPr lang="en-GB" sz="3000" dirty="0"/>
              <a:t> </a:t>
            </a:r>
            <a:r>
              <a:rPr lang="en-GB" sz="3000" dirty="0" err="1"/>
              <a:t>della</a:t>
            </a:r>
            <a:r>
              <a:rPr lang="en-GB" sz="3000" dirty="0"/>
              <a:t> Samsung </a:t>
            </a:r>
            <a:r>
              <a:rPr lang="en-GB" sz="3000" dirty="0" err="1"/>
              <a:t>nel</a:t>
            </a:r>
            <a:r>
              <a:rPr lang="en-GB" sz="3000" dirty="0"/>
              <a:t> </a:t>
            </a:r>
            <a:r>
              <a:rPr lang="en-GB" sz="3000" dirty="0" err="1"/>
              <a:t>segmento</a:t>
            </a:r>
            <a:r>
              <a:rPr lang="en-GB" sz="3000" dirty="0"/>
              <a:t> alto: </a:t>
            </a:r>
            <a:r>
              <a:rPr lang="en-GB" sz="3000" dirty="0" err="1"/>
              <a:t>lancia</a:t>
            </a:r>
            <a:r>
              <a:rPr lang="en-GB" sz="3000" dirty="0"/>
              <a:t> </a:t>
            </a:r>
            <a:r>
              <a:rPr lang="en-GB" sz="3000" dirty="0" err="1"/>
              <a:t>l’iphone</a:t>
            </a:r>
            <a:r>
              <a:rPr lang="en-GB" sz="3000" dirty="0"/>
              <a:t> 6 </a:t>
            </a:r>
            <a:r>
              <a:rPr lang="en-GB" sz="3000" dirty="0" err="1"/>
              <a:t>nel</a:t>
            </a:r>
            <a:r>
              <a:rPr lang="en-GB" sz="3000" dirty="0"/>
              <a:t> 2014 con </a:t>
            </a:r>
            <a:r>
              <a:rPr lang="en-GB" sz="3000" dirty="0" err="1"/>
              <a:t>uno</a:t>
            </a:r>
            <a:r>
              <a:rPr lang="en-GB" sz="3000" dirty="0"/>
              <a:t> </a:t>
            </a:r>
            <a:r>
              <a:rPr lang="en-GB" sz="3000" dirty="0" err="1"/>
              <a:t>schermo</a:t>
            </a:r>
            <a:r>
              <a:rPr lang="en-GB" sz="3000" dirty="0"/>
              <a:t> </a:t>
            </a:r>
            <a:r>
              <a:rPr lang="en-GB" sz="3000" dirty="0" err="1"/>
              <a:t>più</a:t>
            </a:r>
            <a:r>
              <a:rPr lang="en-GB" sz="3000" dirty="0"/>
              <a:t> </a:t>
            </a:r>
            <a:r>
              <a:rPr lang="en-GB" sz="3000" dirty="0" err="1"/>
              <a:t>grande</a:t>
            </a:r>
            <a:r>
              <a:rPr lang="en-GB" sz="3000" dirty="0"/>
              <a:t> </a:t>
            </a:r>
            <a:r>
              <a:rPr lang="en-GB" sz="3000" dirty="0" err="1"/>
              <a:t>perché</a:t>
            </a:r>
            <a:r>
              <a:rPr lang="en-GB" sz="3000" dirty="0"/>
              <a:t> la Samsung </a:t>
            </a:r>
            <a:r>
              <a:rPr lang="en-GB" sz="3000" dirty="0" err="1"/>
              <a:t>aveva</a:t>
            </a:r>
            <a:r>
              <a:rPr lang="en-GB" sz="3000" dirty="0"/>
              <a:t> </a:t>
            </a:r>
            <a:r>
              <a:rPr lang="en-GB" sz="3000" dirty="0" err="1"/>
              <a:t>successo</a:t>
            </a:r>
            <a:r>
              <a:rPr lang="en-GB" sz="3000" dirty="0"/>
              <a:t> grazie </a:t>
            </a:r>
            <a:r>
              <a:rPr lang="en-GB" sz="3000" dirty="0" err="1"/>
              <a:t>ai</a:t>
            </a:r>
            <a:r>
              <a:rPr lang="en-GB" sz="3000" dirty="0"/>
              <a:t> </a:t>
            </a:r>
            <a:r>
              <a:rPr lang="en-GB" sz="3000" dirty="0" err="1"/>
              <a:t>suoi</a:t>
            </a:r>
            <a:r>
              <a:rPr lang="en-GB" sz="3000" dirty="0"/>
              <a:t> </a:t>
            </a:r>
            <a:r>
              <a:rPr lang="en-GB" sz="3000" dirty="0" err="1"/>
              <a:t>schermi</a:t>
            </a:r>
            <a:r>
              <a:rPr lang="en-GB" sz="3000" dirty="0"/>
              <a:t> </a:t>
            </a:r>
            <a:r>
              <a:rPr lang="en-GB" sz="3000" dirty="0" err="1"/>
              <a:t>più</a:t>
            </a:r>
            <a:r>
              <a:rPr lang="en-GB" sz="3000" dirty="0"/>
              <a:t> </a:t>
            </a:r>
            <a:r>
              <a:rPr lang="en-GB" sz="3000" dirty="0" err="1"/>
              <a:t>grandi</a:t>
            </a:r>
            <a:endParaRPr lang="en-GB" sz="3000" dirty="0"/>
          </a:p>
          <a:p>
            <a:pPr marL="0" indent="0" eaLnBrk="1" hangingPunct="1">
              <a:buNone/>
            </a:pPr>
            <a:endParaRPr lang="en-GB" dirty="0"/>
          </a:p>
        </p:txBody>
      </p:sp>
      <p:pic>
        <p:nvPicPr>
          <p:cNvPr id="2" name="Immagine 1"/>
          <p:cNvPicPr>
            <a:picLocks noChangeAspect="1"/>
          </p:cNvPicPr>
          <p:nvPr/>
        </p:nvPicPr>
        <p:blipFill>
          <a:blip r:embed="rId2"/>
          <a:stretch>
            <a:fillRect/>
          </a:stretch>
        </p:blipFill>
        <p:spPr>
          <a:xfrm>
            <a:off x="1763688" y="27819"/>
            <a:ext cx="4680520" cy="2609093"/>
          </a:xfrm>
          <a:prstGeom prst="rect">
            <a:avLst/>
          </a:prstGeom>
        </p:spPr>
      </p:pic>
    </p:spTree>
    <p:extLst>
      <p:ext uri="{BB962C8B-B14F-4D97-AF65-F5344CB8AC3E}">
        <p14:creationId xmlns:p14="http://schemas.microsoft.com/office/powerpoint/2010/main" val="21588903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549275"/>
            <a:ext cx="8504238" cy="6100763"/>
          </a:xfrm>
        </p:spPr>
        <p:txBody>
          <a:bodyPr/>
          <a:lstStyle/>
          <a:p>
            <a:pPr marL="0" indent="0" eaLnBrk="1" hangingPunct="1">
              <a:buNone/>
            </a:pPr>
            <a:r>
              <a:rPr lang="it-IT" dirty="0"/>
              <a:t>Ora la OHA ha 84 aziende di TCI: operatori </a:t>
            </a:r>
            <a:r>
              <a:rPr lang="it-IT" dirty="0" err="1"/>
              <a:t>telecom</a:t>
            </a:r>
            <a:r>
              <a:rPr lang="it-IT" dirty="0"/>
              <a:t> (Telecom Italia, </a:t>
            </a:r>
            <a:r>
              <a:rPr lang="it-IT" dirty="0" err="1"/>
              <a:t>Buygues</a:t>
            </a:r>
            <a:r>
              <a:rPr lang="it-IT" dirty="0"/>
              <a:t>, China </a:t>
            </a:r>
            <a:r>
              <a:rPr lang="it-IT" dirty="0" err="1"/>
              <a:t>Telecommunications</a:t>
            </a:r>
            <a:r>
              <a:rPr lang="it-IT" dirty="0"/>
              <a:t>,…); produttori di telefoni (Acer, Dell, </a:t>
            </a:r>
            <a:r>
              <a:rPr lang="it-IT" dirty="0" err="1"/>
              <a:t>Huawei</a:t>
            </a:r>
            <a:r>
              <a:rPr lang="it-IT" dirty="0"/>
              <a:t>, LG, Samsung, …); aziende di produzione di semiconduttori e sviluppatori di software (</a:t>
            </a:r>
            <a:r>
              <a:rPr lang="it-IT" dirty="0" err="1"/>
              <a:t>App</a:t>
            </a:r>
            <a:r>
              <a:rPr lang="it-IT" dirty="0"/>
              <a:t>).</a:t>
            </a:r>
          </a:p>
          <a:p>
            <a:pPr marL="0" indent="0" eaLnBrk="1" hangingPunct="1">
              <a:buNone/>
            </a:pPr>
            <a:endParaRPr lang="en-GB" dirty="0"/>
          </a:p>
        </p:txBody>
      </p:sp>
      <p:pic>
        <p:nvPicPr>
          <p:cNvPr id="2" name="Immagine 1"/>
          <p:cNvPicPr>
            <a:picLocks noChangeAspect="1"/>
          </p:cNvPicPr>
          <p:nvPr/>
        </p:nvPicPr>
        <p:blipFill>
          <a:blip r:embed="rId2"/>
          <a:stretch>
            <a:fillRect/>
          </a:stretch>
        </p:blipFill>
        <p:spPr>
          <a:xfrm>
            <a:off x="2699792" y="3717032"/>
            <a:ext cx="6192688" cy="2952328"/>
          </a:xfrm>
          <a:prstGeom prst="rect">
            <a:avLst/>
          </a:prstGeom>
        </p:spPr>
      </p:pic>
    </p:spTree>
    <p:extLst>
      <p:ext uri="{BB962C8B-B14F-4D97-AF65-F5344CB8AC3E}">
        <p14:creationId xmlns:p14="http://schemas.microsoft.com/office/powerpoint/2010/main" val="2158890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549275"/>
            <a:ext cx="8504238" cy="6100763"/>
          </a:xfrm>
        </p:spPr>
        <p:txBody>
          <a:bodyPr/>
          <a:lstStyle/>
          <a:p>
            <a:pPr marL="0" indent="0" eaLnBrk="1" hangingPunct="1">
              <a:buNone/>
            </a:pPr>
            <a:endParaRPr lang="en-GB" dirty="0"/>
          </a:p>
        </p:txBody>
      </p:sp>
      <p:pic>
        <p:nvPicPr>
          <p:cNvPr id="2" name="Immagine 1"/>
          <p:cNvPicPr>
            <a:picLocks noChangeAspect="1"/>
          </p:cNvPicPr>
          <p:nvPr/>
        </p:nvPicPr>
        <p:blipFill>
          <a:blip r:embed="rId2"/>
          <a:stretch>
            <a:fillRect/>
          </a:stretch>
        </p:blipFill>
        <p:spPr>
          <a:xfrm>
            <a:off x="0" y="165100"/>
            <a:ext cx="9144000" cy="6518882"/>
          </a:xfrm>
          <a:prstGeom prst="rect">
            <a:avLst/>
          </a:prstGeom>
        </p:spPr>
      </p:pic>
    </p:spTree>
    <p:extLst>
      <p:ext uri="{BB962C8B-B14F-4D97-AF65-F5344CB8AC3E}">
        <p14:creationId xmlns:p14="http://schemas.microsoft.com/office/powerpoint/2010/main" val="13622457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332657"/>
            <a:ext cx="8504238" cy="6317382"/>
          </a:xfrm>
        </p:spPr>
        <p:txBody>
          <a:bodyPr/>
          <a:lstStyle/>
          <a:p>
            <a:pPr marL="0" indent="0">
              <a:buNone/>
            </a:pPr>
            <a:r>
              <a:rPr lang="en-GB" dirty="0"/>
              <a:t>⇔ </a:t>
            </a:r>
            <a:r>
              <a:rPr lang="it-IT" dirty="0"/>
              <a:t>RISIKO: Google ha messo insieme un </a:t>
            </a:r>
            <a:r>
              <a:rPr lang="it-IT" dirty="0" err="1"/>
              <a:t>armada</a:t>
            </a:r>
            <a:r>
              <a:rPr lang="it-IT" dirty="0"/>
              <a:t> per </a:t>
            </a:r>
            <a:r>
              <a:rPr lang="it-IT" dirty="0" err="1"/>
              <a:t>conquitare</a:t>
            </a:r>
            <a:r>
              <a:rPr lang="it-IT" dirty="0"/>
              <a:t> il mercato!!! </a:t>
            </a:r>
            <a:r>
              <a:rPr lang="it-IT" dirty="0" err="1"/>
              <a:t>Android</a:t>
            </a:r>
            <a:r>
              <a:rPr lang="it-IT" dirty="0"/>
              <a:t> si è sviluppato tanto perché è stato utilizzato su molti </a:t>
            </a:r>
            <a:r>
              <a:rPr lang="it-IT" dirty="0" err="1"/>
              <a:t>smartphone</a:t>
            </a:r>
            <a:r>
              <a:rPr lang="it-IT" dirty="0"/>
              <a:t> (mentre </a:t>
            </a:r>
            <a:r>
              <a:rPr lang="it-IT" dirty="0" err="1"/>
              <a:t>iOS</a:t>
            </a:r>
            <a:r>
              <a:rPr lang="it-IT" dirty="0"/>
              <a:t> è solo sui telefoni della Apple) + era aperto a qualsiasi sviluppatore pronto ad offrire dei prodotti e servizi per questo sistema operativo (mentre Symbian e </a:t>
            </a:r>
            <a:r>
              <a:rPr lang="it-IT" dirty="0" err="1"/>
              <a:t>Blackberry</a:t>
            </a:r>
            <a:r>
              <a:rPr lang="it-IT" dirty="0"/>
              <a:t> erano selettivi)</a:t>
            </a:r>
          </a:p>
          <a:p>
            <a:pPr marL="0" indent="0">
              <a:buNone/>
            </a:pPr>
            <a:endParaRPr lang="it-IT" dirty="0"/>
          </a:p>
          <a:p>
            <a:pPr marL="0" indent="0" eaLnBrk="1" hangingPunct="1">
              <a:buNone/>
            </a:pPr>
            <a:endParaRPr lang="en-GB" dirty="0"/>
          </a:p>
        </p:txBody>
      </p:sp>
      <p:pic>
        <p:nvPicPr>
          <p:cNvPr id="2" name="Immagine 1"/>
          <p:cNvPicPr>
            <a:picLocks noChangeAspect="1"/>
          </p:cNvPicPr>
          <p:nvPr/>
        </p:nvPicPr>
        <p:blipFill>
          <a:blip r:embed="rId2"/>
          <a:stretch>
            <a:fillRect/>
          </a:stretch>
        </p:blipFill>
        <p:spPr>
          <a:xfrm>
            <a:off x="2411760" y="4077072"/>
            <a:ext cx="6480720" cy="2520280"/>
          </a:xfrm>
          <a:prstGeom prst="rect">
            <a:avLst/>
          </a:prstGeom>
        </p:spPr>
      </p:pic>
    </p:spTree>
    <p:extLst>
      <p:ext uri="{BB962C8B-B14F-4D97-AF65-F5344CB8AC3E}">
        <p14:creationId xmlns:p14="http://schemas.microsoft.com/office/powerpoint/2010/main" val="2158890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549275"/>
            <a:ext cx="8504238" cy="6100763"/>
          </a:xfrm>
        </p:spPr>
        <p:txBody>
          <a:bodyPr/>
          <a:lstStyle/>
          <a:p>
            <a:pPr marL="0" indent="0">
              <a:buNone/>
            </a:pPr>
            <a:r>
              <a:rPr lang="it-IT" dirty="0" err="1"/>
              <a:t>App</a:t>
            </a:r>
            <a:r>
              <a:rPr lang="it-IT" dirty="0"/>
              <a:t> </a:t>
            </a:r>
            <a:r>
              <a:rPr lang="it-IT" dirty="0" err="1"/>
              <a:t>store</a:t>
            </a:r>
            <a:r>
              <a:rPr lang="it-IT" dirty="0"/>
              <a:t> è stato un successo importante della Apple:</a:t>
            </a:r>
          </a:p>
          <a:p>
            <a:r>
              <a:rPr lang="it-IT" dirty="0"/>
              <a:t>10 luglio 2008: lancio di </a:t>
            </a:r>
            <a:r>
              <a:rPr lang="it-IT" dirty="0" err="1"/>
              <a:t>App</a:t>
            </a:r>
            <a:r>
              <a:rPr lang="it-IT" dirty="0"/>
              <a:t> </a:t>
            </a:r>
            <a:r>
              <a:rPr lang="it-IT" dirty="0" err="1"/>
              <a:t>Store</a:t>
            </a:r>
            <a:endParaRPr lang="it-IT" dirty="0"/>
          </a:p>
          <a:p>
            <a:r>
              <a:rPr lang="it-IT" dirty="0"/>
              <a:t>31 Dicembre 2008: </a:t>
            </a:r>
            <a:r>
              <a:rPr lang="it-IT" dirty="0" err="1"/>
              <a:t>App</a:t>
            </a:r>
            <a:r>
              <a:rPr lang="it-IT" dirty="0"/>
              <a:t> </a:t>
            </a:r>
            <a:r>
              <a:rPr lang="it-IT" dirty="0" err="1"/>
              <a:t>store</a:t>
            </a:r>
            <a:r>
              <a:rPr lang="it-IT" dirty="0"/>
              <a:t> aveva 500 milioni di </a:t>
            </a:r>
            <a:r>
              <a:rPr lang="it-IT" dirty="0" err="1"/>
              <a:t>downloads</a:t>
            </a:r>
            <a:endParaRPr lang="it-IT" dirty="0"/>
          </a:p>
          <a:p>
            <a:r>
              <a:rPr lang="it-IT" dirty="0"/>
              <a:t>31 Dicembre 2015: </a:t>
            </a:r>
            <a:r>
              <a:rPr lang="it-IT" dirty="0" err="1"/>
              <a:t>App</a:t>
            </a:r>
            <a:r>
              <a:rPr lang="it-IT" dirty="0"/>
              <a:t> </a:t>
            </a:r>
            <a:r>
              <a:rPr lang="it-IT" dirty="0" err="1"/>
              <a:t>store</a:t>
            </a:r>
            <a:r>
              <a:rPr lang="it-IT" dirty="0"/>
              <a:t> aveva 100 miliardi di </a:t>
            </a:r>
            <a:r>
              <a:rPr lang="it-IT" dirty="0" err="1"/>
              <a:t>downloads</a:t>
            </a:r>
            <a:r>
              <a:rPr lang="it-IT" dirty="0"/>
              <a:t>!!!</a:t>
            </a:r>
          </a:p>
          <a:p>
            <a:pPr marL="0" indent="0">
              <a:buNone/>
            </a:pPr>
            <a:r>
              <a:rPr lang="it-IT" dirty="0"/>
              <a:t> </a:t>
            </a:r>
          </a:p>
          <a:p>
            <a:pPr marL="0" indent="0">
              <a:buNone/>
            </a:pPr>
            <a:r>
              <a:rPr lang="it-IT" dirty="0"/>
              <a:t>Google ha risposto con il lancio del mercato </a:t>
            </a:r>
            <a:r>
              <a:rPr lang="it-IT" dirty="0" err="1"/>
              <a:t>Android</a:t>
            </a:r>
            <a:r>
              <a:rPr lang="it-IT" dirty="0"/>
              <a:t> (Google Play </a:t>
            </a:r>
            <a:r>
              <a:rPr lang="it-IT" dirty="0" err="1"/>
              <a:t>store</a:t>
            </a:r>
            <a:r>
              <a:rPr lang="it-IT" dirty="0"/>
              <a:t>) nel marzo 2009: aveva </a:t>
            </a:r>
            <a:r>
              <a:rPr lang="it-IT"/>
              <a:t>50 miliardi </a:t>
            </a:r>
            <a:r>
              <a:rPr lang="it-IT" dirty="0"/>
              <a:t>di </a:t>
            </a:r>
            <a:r>
              <a:rPr lang="it-IT" dirty="0" err="1"/>
              <a:t>downloads</a:t>
            </a:r>
            <a:r>
              <a:rPr lang="it-IT" dirty="0"/>
              <a:t> alla fine del 2015!</a:t>
            </a:r>
          </a:p>
          <a:p>
            <a:pPr marL="0" indent="0" eaLnBrk="1" hangingPunct="1">
              <a:buNone/>
            </a:pPr>
            <a:endParaRPr lang="en-GB" dirty="0"/>
          </a:p>
        </p:txBody>
      </p:sp>
    </p:spTree>
    <p:extLst>
      <p:ext uri="{BB962C8B-B14F-4D97-AF65-F5344CB8AC3E}">
        <p14:creationId xmlns:p14="http://schemas.microsoft.com/office/powerpoint/2010/main" val="21588903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260649"/>
            <a:ext cx="8640638" cy="6389390"/>
          </a:xfrm>
        </p:spPr>
        <p:txBody>
          <a:bodyPr/>
          <a:lstStyle/>
          <a:p>
            <a:pPr marL="0" indent="0" eaLnBrk="1" hangingPunct="1">
              <a:buNone/>
            </a:pPr>
            <a:r>
              <a:rPr lang="it-IT" b="1" dirty="0"/>
              <a:t>Guerra degli Smartphone</a:t>
            </a:r>
            <a:r>
              <a:rPr lang="it-IT" dirty="0"/>
              <a:t>: Apple lancia </a:t>
            </a:r>
            <a:r>
              <a:rPr lang="it-IT" dirty="0" err="1"/>
              <a:t>iphone</a:t>
            </a:r>
            <a:r>
              <a:rPr lang="it-IT" dirty="0"/>
              <a:t> 7 nel settembre 2016</a:t>
            </a:r>
          </a:p>
          <a:p>
            <a:pPr marL="0" indent="0" eaLnBrk="1" hangingPunct="1">
              <a:buNone/>
            </a:pPr>
            <a:r>
              <a:rPr lang="it-IT" dirty="0"/>
              <a:t>Poco dopo la Samsung annuncia il nuovo </a:t>
            </a:r>
            <a:r>
              <a:rPr lang="it-IT" dirty="0" err="1"/>
              <a:t>Galaxy</a:t>
            </a:r>
            <a:r>
              <a:rPr lang="it-IT" dirty="0"/>
              <a:t> 7 Notes</a:t>
            </a:r>
          </a:p>
          <a:p>
            <a:pPr marL="0" indent="0" eaLnBrk="1" hangingPunct="1">
              <a:buNone/>
            </a:pPr>
            <a:r>
              <a:rPr lang="it-IT" b="1" dirty="0"/>
              <a:t>Problema</a:t>
            </a:r>
            <a:r>
              <a:rPr lang="it-IT" dirty="0"/>
              <a:t>: alcuni </a:t>
            </a:r>
            <a:r>
              <a:rPr lang="it-IT" dirty="0" err="1"/>
              <a:t>Galaxy</a:t>
            </a:r>
            <a:r>
              <a:rPr lang="it-IT" dirty="0"/>
              <a:t> 7 prendono fuoco o esplodono (100 casi negli USA, su milioni di Notes venduti): la Samsung richiama tutti i Notes (I consumatori possono riportarli al negozio per una sostituzione), ma poi ferma completamente la produzione e la vendita (problemi anche con i Notes sostituiti).</a:t>
            </a:r>
          </a:p>
          <a:p>
            <a:pPr marL="0" indent="0" eaLnBrk="1" hangingPunct="1">
              <a:buNone/>
            </a:pPr>
            <a:r>
              <a:rPr lang="it-IT" dirty="0"/>
              <a:t>= colpo per la posizione della Samsung sul segmento alto del mercato!</a:t>
            </a:r>
          </a:p>
          <a:p>
            <a:pPr marL="0" indent="0" eaLnBrk="1" hangingPunct="1">
              <a:buNone/>
            </a:pPr>
            <a:endParaRPr lang="it-IT" dirty="0"/>
          </a:p>
        </p:txBody>
      </p:sp>
    </p:spTree>
    <p:extLst>
      <p:ext uri="{BB962C8B-B14F-4D97-AF65-F5344CB8AC3E}">
        <p14:creationId xmlns:p14="http://schemas.microsoft.com/office/powerpoint/2010/main" val="21588903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188641"/>
            <a:ext cx="8640638" cy="6461398"/>
          </a:xfrm>
        </p:spPr>
        <p:txBody>
          <a:bodyPr/>
          <a:lstStyle/>
          <a:p>
            <a:pPr marL="0" indent="0" eaLnBrk="1" hangingPunct="1">
              <a:buNone/>
            </a:pPr>
            <a:r>
              <a:rPr lang="it-IT" b="1" dirty="0"/>
              <a:t>Tuttavia, il 24 gennaio 2017 la Samsung annuncia utili cresciuti del 50% nell’ultimo trimestre del 2016!!!</a:t>
            </a:r>
          </a:p>
          <a:p>
            <a:pPr marL="0" indent="0" eaLnBrk="1" hangingPunct="1">
              <a:buNone/>
            </a:pPr>
            <a:endParaRPr lang="en-GB" b="1" dirty="0"/>
          </a:p>
        </p:txBody>
      </p:sp>
      <p:pic>
        <p:nvPicPr>
          <p:cNvPr id="2" name="Immagine 1"/>
          <p:cNvPicPr>
            <a:picLocks noChangeAspect="1"/>
          </p:cNvPicPr>
          <p:nvPr/>
        </p:nvPicPr>
        <p:blipFill>
          <a:blip r:embed="rId2"/>
          <a:stretch>
            <a:fillRect/>
          </a:stretch>
        </p:blipFill>
        <p:spPr>
          <a:xfrm>
            <a:off x="0" y="1844824"/>
            <a:ext cx="9144000" cy="5013176"/>
          </a:xfrm>
          <a:prstGeom prst="rect">
            <a:avLst/>
          </a:prstGeom>
        </p:spPr>
      </p:pic>
    </p:spTree>
    <p:extLst>
      <p:ext uri="{BB962C8B-B14F-4D97-AF65-F5344CB8AC3E}">
        <p14:creationId xmlns:p14="http://schemas.microsoft.com/office/powerpoint/2010/main" val="15710081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549275"/>
            <a:ext cx="8504238" cy="6100763"/>
          </a:xfrm>
        </p:spPr>
        <p:txBody>
          <a:bodyPr/>
          <a:lstStyle/>
          <a:p>
            <a:pPr marL="0" indent="0">
              <a:buNone/>
            </a:pPr>
            <a:r>
              <a:rPr lang="it-IT" dirty="0"/>
              <a:t>Le piattaforme rappresentano un nuovo modello di business</a:t>
            </a:r>
          </a:p>
          <a:p>
            <a:pPr marL="0" indent="0">
              <a:buNone/>
            </a:pPr>
            <a:r>
              <a:rPr lang="it-IT" dirty="0"/>
              <a:t>Sono diventate strategiche per tutte le industrie: permettono di</a:t>
            </a:r>
          </a:p>
          <a:p>
            <a:pPr marL="0" indent="0">
              <a:buNone/>
            </a:pPr>
            <a:r>
              <a:rPr lang="it-IT" dirty="0"/>
              <a:t>⇨	fare pubblicità</a:t>
            </a:r>
          </a:p>
          <a:p>
            <a:pPr marL="0" indent="0">
              <a:buNone/>
            </a:pPr>
            <a:r>
              <a:rPr lang="it-IT" dirty="0"/>
              <a:t>⇨	dare info ai consumatori (</a:t>
            </a:r>
            <a:r>
              <a:rPr lang="it-IT" dirty="0" err="1"/>
              <a:t>Facebook</a:t>
            </a:r>
            <a:r>
              <a:rPr lang="it-IT" dirty="0"/>
              <a:t>)</a:t>
            </a:r>
          </a:p>
          <a:p>
            <a:pPr marL="0" indent="0">
              <a:buNone/>
            </a:pPr>
            <a:r>
              <a:rPr lang="it-IT" dirty="0"/>
              <a:t>⇨	accedere alla </a:t>
            </a:r>
            <a:r>
              <a:rPr lang="it-IT" dirty="0" err="1"/>
              <a:t>app</a:t>
            </a:r>
            <a:r>
              <a:rPr lang="it-IT" dirty="0"/>
              <a:t> (meglio su </a:t>
            </a:r>
            <a:r>
              <a:rPr lang="it-IT" dirty="0" err="1"/>
              <a:t>App</a:t>
            </a:r>
            <a:r>
              <a:rPr lang="it-IT" dirty="0"/>
              <a:t> </a:t>
            </a:r>
            <a:r>
              <a:rPr lang="it-IT" dirty="0" err="1"/>
              <a:t>store</a:t>
            </a:r>
            <a:r>
              <a:rPr lang="it-IT" dirty="0"/>
              <a:t>)</a:t>
            </a:r>
          </a:p>
          <a:p>
            <a:pPr marL="0" indent="0">
              <a:buNone/>
            </a:pPr>
            <a:r>
              <a:rPr lang="it-IT" dirty="0"/>
              <a:t>⇨	vendere i prodotti online (Amazon, </a:t>
            </a:r>
            <a:r>
              <a:rPr lang="it-IT" dirty="0" err="1"/>
              <a:t>eBay</a:t>
            </a:r>
            <a:r>
              <a:rPr lang="it-IT" dirty="0"/>
              <a:t>, ecc.)</a:t>
            </a:r>
          </a:p>
          <a:p>
            <a:pPr marL="0" indent="0">
              <a:buNone/>
            </a:pPr>
            <a:r>
              <a:rPr lang="it-IT" dirty="0"/>
              <a:t> In Cina, le </a:t>
            </a:r>
            <a:r>
              <a:rPr lang="it-IT" dirty="0" err="1"/>
              <a:t>app</a:t>
            </a:r>
            <a:r>
              <a:rPr lang="it-IT" dirty="0"/>
              <a:t> </a:t>
            </a:r>
            <a:r>
              <a:rPr lang="it-IT" dirty="0" err="1"/>
              <a:t>stores</a:t>
            </a:r>
            <a:r>
              <a:rPr lang="it-IT" dirty="0"/>
              <a:t> principali sono </a:t>
            </a:r>
            <a:r>
              <a:rPr lang="it-IT" dirty="0" err="1"/>
              <a:t>Taobao</a:t>
            </a:r>
            <a:r>
              <a:rPr lang="it-IT" dirty="0"/>
              <a:t> (</a:t>
            </a:r>
            <a:r>
              <a:rPr lang="it-IT" dirty="0" err="1"/>
              <a:t>Alibaba</a:t>
            </a:r>
            <a:r>
              <a:rPr lang="it-IT" dirty="0"/>
              <a:t>) e </a:t>
            </a:r>
            <a:r>
              <a:rPr lang="it-IT" dirty="0" err="1"/>
              <a:t>Baidu</a:t>
            </a:r>
            <a:r>
              <a:rPr lang="it-IT" dirty="0"/>
              <a:t>.</a:t>
            </a:r>
          </a:p>
          <a:p>
            <a:pPr marL="0" indent="0" eaLnBrk="1" hangingPunct="1">
              <a:buNone/>
            </a:pPr>
            <a:endParaRPr lang="en-GB" dirty="0"/>
          </a:p>
        </p:txBody>
      </p:sp>
    </p:spTree>
    <p:extLst>
      <p:ext uri="{BB962C8B-B14F-4D97-AF65-F5344CB8AC3E}">
        <p14:creationId xmlns:p14="http://schemas.microsoft.com/office/powerpoint/2010/main" val="21588903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549275"/>
            <a:ext cx="8504238" cy="6100763"/>
          </a:xfrm>
        </p:spPr>
        <p:txBody>
          <a:bodyPr/>
          <a:lstStyle/>
          <a:p>
            <a:pPr marL="0" indent="0" eaLnBrk="1" hangingPunct="1">
              <a:buNone/>
            </a:pPr>
            <a:r>
              <a:rPr lang="it-IT" dirty="0"/>
              <a:t>Quarta rivoluzione industriale:</a:t>
            </a:r>
          </a:p>
          <a:p>
            <a:pPr marL="0" indent="0" eaLnBrk="1" hangingPunct="1">
              <a:buNone/>
            </a:pPr>
            <a:endParaRPr lang="it-IT" dirty="0"/>
          </a:p>
          <a:p>
            <a:pPr marL="0" indent="0" eaLnBrk="1" hangingPunct="1">
              <a:buNone/>
            </a:pPr>
            <a:r>
              <a:rPr lang="it-IT" dirty="0"/>
              <a:t>Una caratteristica dei cambiamenti strutturali indotti è l’emergenza di nuove attività e industrie:</a:t>
            </a:r>
          </a:p>
          <a:p>
            <a:pPr marL="0" indent="0" eaLnBrk="1" hangingPunct="1">
              <a:buNone/>
            </a:pPr>
            <a:endParaRPr lang="it-IT" dirty="0"/>
          </a:p>
          <a:p>
            <a:pPr marL="0" indent="0" eaLnBrk="1" hangingPunct="1">
              <a:buNone/>
            </a:pPr>
            <a:r>
              <a:rPr lang="it-IT" dirty="0"/>
              <a:t>LE PIATTAFORME (DIGITALI)</a:t>
            </a:r>
          </a:p>
          <a:p>
            <a:pPr marL="0" indent="0" eaLnBrk="1" hangingPunct="1">
              <a:buNone/>
            </a:pPr>
            <a:endParaRPr lang="it-IT" dirty="0"/>
          </a:p>
          <a:p>
            <a:pPr marL="0" indent="0" eaLnBrk="1" hangingPunct="1">
              <a:buNone/>
            </a:pPr>
            <a:r>
              <a:rPr lang="it-IT" dirty="0"/>
              <a:t>Esempi: Google (</a:t>
            </a:r>
            <a:r>
              <a:rPr lang="it-IT" dirty="0" err="1"/>
              <a:t>Alphabet</a:t>
            </a:r>
            <a:r>
              <a:rPr lang="it-IT" dirty="0"/>
              <a:t>), </a:t>
            </a:r>
            <a:r>
              <a:rPr lang="it-IT" dirty="0" err="1"/>
              <a:t>Facebook</a:t>
            </a:r>
            <a:r>
              <a:rPr lang="it-IT" dirty="0"/>
              <a:t>, Amazon, </a:t>
            </a:r>
            <a:r>
              <a:rPr lang="it-IT" dirty="0" err="1"/>
              <a:t>Airbnb</a:t>
            </a:r>
            <a:r>
              <a:rPr lang="it-IT" dirty="0"/>
              <a:t>, </a:t>
            </a:r>
            <a:r>
              <a:rPr lang="it-IT" dirty="0" err="1"/>
              <a:t>Uber</a:t>
            </a:r>
            <a:endParaRPr lang="it-IT"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332657"/>
            <a:ext cx="8504238" cy="6317382"/>
          </a:xfrm>
        </p:spPr>
        <p:txBody>
          <a:bodyPr/>
          <a:lstStyle/>
          <a:p>
            <a:pPr marL="0" indent="0">
              <a:buNone/>
            </a:pPr>
            <a:r>
              <a:rPr lang="it-IT" dirty="0"/>
              <a:t>Il modello di business precedente era </a:t>
            </a:r>
            <a:r>
              <a:rPr lang="it-IT" b="1" dirty="0"/>
              <a:t>lineare</a:t>
            </a:r>
            <a:r>
              <a:rPr lang="it-IT" dirty="0"/>
              <a:t>: si realizza un prodotto che poi si vende sul mercato. Porter aveva stilizzato questo processo come una </a:t>
            </a:r>
            <a:r>
              <a:rPr lang="it-IT" dirty="0" err="1"/>
              <a:t>supply</a:t>
            </a:r>
            <a:r>
              <a:rPr lang="it-IT" dirty="0"/>
              <a:t> </a:t>
            </a:r>
            <a:r>
              <a:rPr lang="it-IT" dirty="0" err="1"/>
              <a:t>chain</a:t>
            </a:r>
            <a:r>
              <a:rPr lang="it-IT" dirty="0"/>
              <a:t>, dove il valore era aggiunto a ogni fase e il flusso di valore e di informazioni è lineare.</a:t>
            </a:r>
          </a:p>
          <a:p>
            <a:pPr marL="0" indent="0">
              <a:buNone/>
            </a:pPr>
            <a:r>
              <a:rPr lang="it-IT" dirty="0"/>
              <a:t> </a:t>
            </a:r>
          </a:p>
          <a:p>
            <a:pPr marL="0" indent="0">
              <a:buNone/>
            </a:pPr>
            <a:r>
              <a:rPr lang="it-IT" dirty="0"/>
              <a:t>Il modello della piattaforma invece è basato sulle </a:t>
            </a:r>
            <a:r>
              <a:rPr lang="it-IT" b="1" dirty="0"/>
              <a:t>reti</a:t>
            </a:r>
            <a:r>
              <a:rPr lang="it-IT" dirty="0"/>
              <a:t>: il valore è scambiato in reti multidirezionali che comprendono sia i produttori che i consumatori.</a:t>
            </a:r>
          </a:p>
          <a:p>
            <a:pPr marL="0" indent="0">
              <a:buNone/>
            </a:pPr>
            <a:endParaRPr lang="it-IT" dirty="0"/>
          </a:p>
        </p:txBody>
      </p:sp>
    </p:spTree>
    <p:extLst>
      <p:ext uri="{BB962C8B-B14F-4D97-AF65-F5344CB8AC3E}">
        <p14:creationId xmlns:p14="http://schemas.microsoft.com/office/powerpoint/2010/main" val="25287709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332657"/>
            <a:ext cx="8504238" cy="6317382"/>
          </a:xfrm>
        </p:spPr>
        <p:txBody>
          <a:bodyPr/>
          <a:lstStyle/>
          <a:p>
            <a:pPr marL="0" indent="0">
              <a:buNone/>
            </a:pPr>
            <a:r>
              <a:rPr lang="en-GB" dirty="0"/>
              <a:t>“</a:t>
            </a:r>
            <a:r>
              <a:rPr lang="it-IT" dirty="0"/>
              <a:t>Le imprese di successo oggi sono quelle che riescono a </a:t>
            </a:r>
            <a:r>
              <a:rPr lang="it-IT" b="1" dirty="0"/>
              <a:t>creare e gestire reti </a:t>
            </a:r>
            <a:r>
              <a:rPr lang="it-IT" dirty="0"/>
              <a:t>ampie, non quelle che aggregano e centralizzano molte risorse nella propria organizzazione”</a:t>
            </a:r>
          </a:p>
          <a:p>
            <a:pPr marL="0" indent="0">
              <a:buNone/>
            </a:pPr>
            <a:endParaRPr lang="it-IT" dirty="0"/>
          </a:p>
          <a:p>
            <a:pPr marL="0" indent="0">
              <a:buNone/>
            </a:pPr>
            <a:r>
              <a:rPr lang="it-IT" dirty="0"/>
              <a:t>Ad esempio, </a:t>
            </a:r>
            <a:r>
              <a:rPr lang="it-IT" dirty="0" err="1"/>
              <a:t>eBay</a:t>
            </a:r>
            <a:r>
              <a:rPr lang="it-IT" dirty="0"/>
              <a:t> non è proprietaria di nessun prodotto, ha solo creato un mercato, un’infrastruttura digitale per connettere i produttori e i consumatori.</a:t>
            </a:r>
          </a:p>
        </p:txBody>
      </p:sp>
    </p:spTree>
    <p:extLst>
      <p:ext uri="{BB962C8B-B14F-4D97-AF65-F5344CB8AC3E}">
        <p14:creationId xmlns:p14="http://schemas.microsoft.com/office/powerpoint/2010/main" val="2958327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332657"/>
            <a:ext cx="8504238" cy="6317382"/>
          </a:xfrm>
        </p:spPr>
        <p:txBody>
          <a:bodyPr/>
          <a:lstStyle/>
          <a:p>
            <a:pPr marL="0" indent="0">
              <a:buNone/>
            </a:pPr>
            <a:endParaRPr lang="en-GB" dirty="0"/>
          </a:p>
          <a:p>
            <a:pPr marL="0" indent="0">
              <a:buNone/>
            </a:pPr>
            <a:r>
              <a:rPr lang="it-IT" b="1" dirty="0"/>
              <a:t>Le piattaforme creano delle comunità e dei mercati </a:t>
            </a:r>
            <a:r>
              <a:rPr lang="it-IT" dirty="0"/>
              <a:t>che permettono agli utilizzatori d’interagire e di fare transazioni.</a:t>
            </a:r>
          </a:p>
          <a:p>
            <a:pPr marL="0" indent="0">
              <a:buNone/>
            </a:pPr>
            <a:r>
              <a:rPr lang="it-IT" dirty="0"/>
              <a:t>Ci sono diversi tipi di piattaforme, secondo che cosa è scambiato: servizi, prodotti, pagamenti (es. </a:t>
            </a:r>
            <a:r>
              <a:rPr lang="it-IT" dirty="0" err="1"/>
              <a:t>Paypal</a:t>
            </a:r>
            <a:r>
              <a:rPr lang="it-IT" dirty="0"/>
              <a:t>), investimenti, </a:t>
            </a:r>
            <a:r>
              <a:rPr lang="en-GB" dirty="0"/>
              <a:t>social networking.</a:t>
            </a:r>
          </a:p>
          <a:p>
            <a:pPr marL="0" indent="0">
              <a:buNone/>
            </a:pPr>
            <a:endParaRPr lang="en-GB" dirty="0"/>
          </a:p>
        </p:txBody>
      </p:sp>
    </p:spTree>
    <p:extLst>
      <p:ext uri="{BB962C8B-B14F-4D97-AF65-F5344CB8AC3E}">
        <p14:creationId xmlns:p14="http://schemas.microsoft.com/office/powerpoint/2010/main" val="38423830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332657"/>
            <a:ext cx="8504238" cy="6317382"/>
          </a:xfrm>
        </p:spPr>
        <p:txBody>
          <a:bodyPr/>
          <a:lstStyle/>
          <a:p>
            <a:pPr marL="0" indent="0">
              <a:buNone/>
            </a:pPr>
            <a:r>
              <a:rPr lang="it-IT" b="1" dirty="0"/>
              <a:t>L’Internet ha dato maggior potere al consumatore, che può:</a:t>
            </a:r>
          </a:p>
          <a:p>
            <a:pPr>
              <a:buFontTx/>
              <a:buChar char="-"/>
            </a:pPr>
            <a:r>
              <a:rPr lang="it-IT" b="1" dirty="0"/>
              <a:t>Confrontare i prezzi e i prodotti</a:t>
            </a:r>
          </a:p>
          <a:p>
            <a:pPr>
              <a:buFontTx/>
              <a:buChar char="-"/>
            </a:pPr>
            <a:r>
              <a:rPr lang="it-IT" b="1" dirty="0"/>
              <a:t>Accedere facilmente all’informazione sui </a:t>
            </a:r>
          </a:p>
          <a:p>
            <a:pPr marL="0" indent="0">
              <a:buNone/>
            </a:pPr>
            <a:r>
              <a:rPr lang="it-IT" b="1" dirty="0"/>
              <a:t>	prodotti online</a:t>
            </a:r>
          </a:p>
          <a:p>
            <a:pPr>
              <a:buFontTx/>
              <a:buChar char="-"/>
            </a:pPr>
            <a:r>
              <a:rPr lang="it-IT" b="1" dirty="0"/>
              <a:t>Raccomandare prodotti a migliaia di altri consumatori</a:t>
            </a:r>
          </a:p>
          <a:p>
            <a:pPr marL="0" indent="0">
              <a:buNone/>
            </a:pPr>
            <a:endParaRPr lang="it-IT" b="1" dirty="0"/>
          </a:p>
          <a:p>
            <a:pPr marL="0" indent="0">
              <a:buNone/>
            </a:pPr>
            <a:r>
              <a:rPr lang="it-IT" b="1" dirty="0"/>
              <a:t>I consumatori non sono più limitati all’informazione fornita nel negozio locale.</a:t>
            </a:r>
          </a:p>
          <a:p>
            <a:pPr marL="0" indent="0">
              <a:buNone/>
            </a:pPr>
            <a:endParaRPr lang="en-GB" dirty="0"/>
          </a:p>
        </p:txBody>
      </p:sp>
    </p:spTree>
    <p:extLst>
      <p:ext uri="{BB962C8B-B14F-4D97-AF65-F5344CB8AC3E}">
        <p14:creationId xmlns:p14="http://schemas.microsoft.com/office/powerpoint/2010/main" val="29583272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332657"/>
            <a:ext cx="8504238" cy="6317382"/>
          </a:xfrm>
        </p:spPr>
        <p:txBody>
          <a:bodyPr/>
          <a:lstStyle/>
          <a:p>
            <a:pPr marL="0" indent="0">
              <a:buNone/>
            </a:pPr>
            <a:r>
              <a:rPr lang="it-IT" b="1" dirty="0"/>
              <a:t>Le piattaforme sono quindi principalmente dei mercati che migliorano l’interazione tra consumatori (che condividono l’esperienza del prodotto) e un’interazione più diretta tra i produttori e i consumatori.</a:t>
            </a:r>
          </a:p>
          <a:p>
            <a:pPr marL="0" indent="0">
              <a:buNone/>
            </a:pPr>
            <a:endParaRPr lang="it-IT" b="1" dirty="0"/>
          </a:p>
          <a:p>
            <a:pPr marL="0" indent="0">
              <a:buNone/>
            </a:pPr>
            <a:r>
              <a:rPr lang="it-IT" dirty="0"/>
              <a:t>⇒ I consumatori possono conoscersi, quindi ottengono maggiore potere di mercato.</a:t>
            </a:r>
          </a:p>
          <a:p>
            <a:pPr marL="0" indent="0">
              <a:buNone/>
            </a:pPr>
            <a:endParaRPr lang="it-IT" dirty="0"/>
          </a:p>
          <a:p>
            <a:pPr marL="0" indent="0">
              <a:buNone/>
            </a:pPr>
            <a:r>
              <a:rPr lang="it-IT" dirty="0"/>
              <a:t>⇒ l’</a:t>
            </a:r>
            <a:r>
              <a:rPr lang="it-IT" dirty="0" err="1"/>
              <a:t>assimmetria</a:t>
            </a:r>
            <a:r>
              <a:rPr lang="it-IT" dirty="0"/>
              <a:t> informativa tra i consumatori e i produttori si riduce</a:t>
            </a:r>
          </a:p>
          <a:p>
            <a:pPr marL="0" indent="0">
              <a:buNone/>
            </a:pPr>
            <a:endParaRPr lang="en-GB" dirty="0"/>
          </a:p>
        </p:txBody>
      </p:sp>
    </p:spTree>
    <p:extLst>
      <p:ext uri="{BB962C8B-B14F-4D97-AF65-F5344CB8AC3E}">
        <p14:creationId xmlns:p14="http://schemas.microsoft.com/office/powerpoint/2010/main" val="29583272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332657"/>
            <a:ext cx="8504238" cy="6317382"/>
          </a:xfrm>
        </p:spPr>
        <p:txBody>
          <a:bodyPr/>
          <a:lstStyle/>
          <a:p>
            <a:pPr marL="0" indent="0">
              <a:buNone/>
            </a:pPr>
            <a:r>
              <a:rPr lang="fr-FR" b="1" dirty="0" err="1"/>
              <a:t>Volumi</a:t>
            </a:r>
            <a:r>
              <a:rPr lang="fr-FR" b="1" dirty="0"/>
              <a:t> </a:t>
            </a:r>
            <a:r>
              <a:rPr lang="fr-FR" b="1" dirty="0" err="1"/>
              <a:t>mondiali</a:t>
            </a:r>
            <a:r>
              <a:rPr lang="fr-FR" b="1" dirty="0"/>
              <a:t> dei </a:t>
            </a:r>
            <a:r>
              <a:rPr lang="fr-FR" b="1" dirty="0" err="1"/>
              <a:t>pagamenti</a:t>
            </a:r>
            <a:r>
              <a:rPr lang="fr-FR" b="1" dirty="0"/>
              <a:t> </a:t>
            </a:r>
            <a:r>
              <a:rPr lang="fr-FR" b="1" dirty="0" err="1"/>
              <a:t>tramite</a:t>
            </a:r>
            <a:r>
              <a:rPr lang="fr-FR" b="1" dirty="0"/>
              <a:t> </a:t>
            </a:r>
            <a:r>
              <a:rPr lang="fr-FR" b="1" dirty="0" err="1"/>
              <a:t>Paypal</a:t>
            </a:r>
            <a:r>
              <a:rPr lang="fr-FR" b="1" dirty="0"/>
              <a:t>:</a:t>
            </a:r>
          </a:p>
          <a:p>
            <a:pPr marL="0" indent="0">
              <a:buNone/>
            </a:pPr>
            <a:r>
              <a:rPr lang="fr-FR" b="1" dirty="0"/>
              <a:t>2008: $ 25 </a:t>
            </a:r>
            <a:r>
              <a:rPr lang="fr-FR" b="1" dirty="0" err="1"/>
              <a:t>milioni</a:t>
            </a:r>
            <a:endParaRPr lang="fr-FR" b="1" dirty="0"/>
          </a:p>
          <a:p>
            <a:pPr marL="0" indent="0">
              <a:buNone/>
            </a:pPr>
            <a:r>
              <a:rPr lang="fr-FR" b="1" dirty="0"/>
              <a:t>2009: $ 141 </a:t>
            </a:r>
            <a:r>
              <a:rPr lang="fr-FR" b="1" dirty="0" err="1"/>
              <a:t>milioni</a:t>
            </a:r>
            <a:endParaRPr lang="fr-FR" b="1" dirty="0"/>
          </a:p>
          <a:p>
            <a:pPr marL="0" indent="0">
              <a:buNone/>
            </a:pPr>
            <a:r>
              <a:rPr lang="fr-FR" b="1" dirty="0"/>
              <a:t>2010: $ 750 </a:t>
            </a:r>
            <a:r>
              <a:rPr lang="fr-FR" b="1" dirty="0" err="1"/>
              <a:t>millioni</a:t>
            </a:r>
            <a:endParaRPr lang="fr-FR" b="1" dirty="0"/>
          </a:p>
          <a:p>
            <a:pPr marL="0" indent="0">
              <a:buNone/>
            </a:pPr>
            <a:r>
              <a:rPr lang="fr-FR" b="1" dirty="0"/>
              <a:t>2011: $ 4000 mn</a:t>
            </a:r>
          </a:p>
          <a:p>
            <a:pPr marL="0" indent="0">
              <a:buNone/>
            </a:pPr>
            <a:r>
              <a:rPr lang="fr-FR" b="1" dirty="0"/>
              <a:t>2012: $ 14 </a:t>
            </a:r>
            <a:r>
              <a:rPr lang="fr-FR" b="1" dirty="0" err="1"/>
              <a:t>miliardi</a:t>
            </a:r>
            <a:endParaRPr lang="fr-FR" b="1" dirty="0"/>
          </a:p>
          <a:p>
            <a:pPr marL="0" indent="0">
              <a:buNone/>
            </a:pPr>
            <a:r>
              <a:rPr lang="fr-FR" b="1" dirty="0"/>
              <a:t>2013: $ 27 </a:t>
            </a:r>
            <a:r>
              <a:rPr lang="fr-FR" b="1" dirty="0" err="1"/>
              <a:t>miliardi</a:t>
            </a:r>
            <a:endParaRPr lang="fr-FR" b="1" dirty="0"/>
          </a:p>
          <a:p>
            <a:pPr marL="0" indent="0">
              <a:buNone/>
            </a:pPr>
            <a:r>
              <a:rPr lang="fr-FR" b="1" dirty="0"/>
              <a:t>2014: $ 46 </a:t>
            </a:r>
            <a:r>
              <a:rPr lang="fr-FR" b="1" dirty="0" err="1"/>
              <a:t>miliardi</a:t>
            </a:r>
            <a:endParaRPr lang="fr-FR" b="1" dirty="0"/>
          </a:p>
          <a:p>
            <a:pPr marL="0" indent="0">
              <a:buNone/>
            </a:pPr>
            <a:r>
              <a:rPr lang="fr-FR" b="1" dirty="0"/>
              <a:t>2015: $ 66 </a:t>
            </a:r>
            <a:r>
              <a:rPr lang="fr-FR" b="1" dirty="0" err="1"/>
              <a:t>miliardi</a:t>
            </a:r>
            <a:endParaRPr lang="fr-FR" b="1" dirty="0"/>
          </a:p>
          <a:p>
            <a:pPr marL="0" indent="0">
              <a:buNone/>
            </a:pPr>
            <a:endParaRPr lang="en-GB" dirty="0"/>
          </a:p>
        </p:txBody>
      </p:sp>
    </p:spTree>
    <p:extLst>
      <p:ext uri="{BB962C8B-B14F-4D97-AF65-F5344CB8AC3E}">
        <p14:creationId xmlns:p14="http://schemas.microsoft.com/office/powerpoint/2010/main" val="29583272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332657"/>
            <a:ext cx="8504238" cy="6317382"/>
          </a:xfrm>
        </p:spPr>
        <p:txBody>
          <a:bodyPr/>
          <a:lstStyle/>
          <a:p>
            <a:pPr marL="0" indent="0">
              <a:buNone/>
            </a:pPr>
            <a:endParaRPr lang="en-GB" dirty="0"/>
          </a:p>
          <a:p>
            <a:pPr marL="0" indent="0">
              <a:buNone/>
            </a:pPr>
            <a:r>
              <a:rPr lang="it-IT" b="1" dirty="0"/>
              <a:t>Fatturato mondiale delle </a:t>
            </a:r>
            <a:r>
              <a:rPr lang="it-IT" b="1" dirty="0" err="1"/>
              <a:t>app</a:t>
            </a:r>
            <a:r>
              <a:rPr lang="it-IT" b="1" dirty="0"/>
              <a:t> su mobile:</a:t>
            </a:r>
          </a:p>
          <a:p>
            <a:r>
              <a:rPr lang="it-IT" b="1" dirty="0"/>
              <a:t>2015: $ 41 miliardi</a:t>
            </a:r>
          </a:p>
          <a:p>
            <a:r>
              <a:rPr lang="it-IT" b="1" dirty="0"/>
              <a:t>2020: $ 101 miliardi</a:t>
            </a:r>
          </a:p>
          <a:p>
            <a:pPr marL="0" indent="0">
              <a:buNone/>
            </a:pPr>
            <a:endParaRPr lang="en-GB" b="1" dirty="0"/>
          </a:p>
          <a:p>
            <a:pPr marL="0" indent="0">
              <a:buNone/>
            </a:pPr>
            <a:r>
              <a:rPr lang="en-GB" b="1" dirty="0"/>
              <a:t>= </a:t>
            </a:r>
            <a:r>
              <a:rPr lang="en-GB" b="1" dirty="0" err="1"/>
              <a:t>mercati</a:t>
            </a:r>
            <a:r>
              <a:rPr lang="en-GB" b="1" dirty="0"/>
              <a:t> in </a:t>
            </a:r>
            <a:r>
              <a:rPr lang="en-GB" b="1" dirty="0" err="1"/>
              <a:t>crescita</a:t>
            </a:r>
            <a:r>
              <a:rPr lang="en-GB" b="1" dirty="0"/>
              <a:t> !!!</a:t>
            </a:r>
          </a:p>
        </p:txBody>
      </p:sp>
    </p:spTree>
    <p:extLst>
      <p:ext uri="{BB962C8B-B14F-4D97-AF65-F5344CB8AC3E}">
        <p14:creationId xmlns:p14="http://schemas.microsoft.com/office/powerpoint/2010/main" val="29583272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332657"/>
            <a:ext cx="8712646" cy="6317382"/>
          </a:xfrm>
        </p:spPr>
        <p:txBody>
          <a:bodyPr/>
          <a:lstStyle/>
          <a:p>
            <a:pPr marL="0" indent="0">
              <a:buNone/>
            </a:pPr>
            <a:r>
              <a:rPr lang="it-IT" b="1" dirty="0"/>
              <a:t>La rivoluzione della connettività</a:t>
            </a:r>
          </a:p>
          <a:p>
            <a:pPr marL="0" indent="0">
              <a:buNone/>
            </a:pPr>
            <a:endParaRPr lang="it-IT" b="1" dirty="0"/>
          </a:p>
          <a:p>
            <a:pPr marL="0" indent="0">
              <a:buNone/>
            </a:pPr>
            <a:r>
              <a:rPr lang="it-IT" dirty="0"/>
              <a:t>Diffusione dei computer: erano rari nel 20imo secolo, ora tutti ne hanno almeno uno (desktop, portatile o </a:t>
            </a:r>
            <a:r>
              <a:rPr lang="it-IT" dirty="0" err="1"/>
              <a:t>smartphone</a:t>
            </a:r>
            <a:r>
              <a:rPr lang="it-IT" dirty="0"/>
              <a:t>) e sono ovunque (nelle fabbriche e negli uffici, a casa, nei giocattoli, …).</a:t>
            </a:r>
          </a:p>
          <a:p>
            <a:pPr marL="0" indent="0">
              <a:buNone/>
            </a:pPr>
            <a:r>
              <a:rPr lang="it-IT" dirty="0"/>
              <a:t>Costi di comunicazione decrescenti: il costo della trasmissione e stoccaggio dell’informazione è proprio crollato.</a:t>
            </a:r>
          </a:p>
          <a:p>
            <a:pPr marL="0" indent="0">
              <a:buNone/>
            </a:pPr>
            <a:r>
              <a:rPr lang="it-IT" dirty="0"/>
              <a:t>20imo secolo: l’informazione era sulla TV e la radio</a:t>
            </a:r>
          </a:p>
          <a:p>
            <a:pPr marL="0" indent="0">
              <a:buNone/>
            </a:pPr>
            <a:r>
              <a:rPr lang="it-IT" dirty="0"/>
              <a:t>21imo secolo: informazione in tempo reale</a:t>
            </a:r>
          </a:p>
        </p:txBody>
      </p:sp>
    </p:spTree>
    <p:extLst>
      <p:ext uri="{BB962C8B-B14F-4D97-AF65-F5344CB8AC3E}">
        <p14:creationId xmlns:p14="http://schemas.microsoft.com/office/powerpoint/2010/main" val="29583272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332657"/>
            <a:ext cx="8504238" cy="6317382"/>
          </a:xfrm>
        </p:spPr>
        <p:txBody>
          <a:bodyPr/>
          <a:lstStyle/>
          <a:p>
            <a:pPr marL="0" indent="0">
              <a:buNone/>
            </a:pPr>
            <a:r>
              <a:rPr lang="it-IT" b="1" dirty="0"/>
              <a:t>Rivoluzione della connettività</a:t>
            </a:r>
          </a:p>
          <a:p>
            <a:pPr marL="0" indent="0">
              <a:buNone/>
            </a:pPr>
            <a:endParaRPr lang="it-IT" b="1" dirty="0"/>
          </a:p>
          <a:p>
            <a:pPr marL="0" indent="0">
              <a:buNone/>
            </a:pPr>
            <a:r>
              <a:rPr lang="it-IT" b="1" dirty="0"/>
              <a:t>I sensori sono ovunque</a:t>
            </a:r>
          </a:p>
          <a:p>
            <a:pPr marL="0" indent="0">
              <a:buNone/>
            </a:pPr>
            <a:r>
              <a:rPr lang="it-IT" dirty="0"/>
              <a:t>Tutti hanno uno </a:t>
            </a:r>
            <a:r>
              <a:rPr lang="it-IT" dirty="0" err="1"/>
              <a:t>smartphone</a:t>
            </a:r>
            <a:r>
              <a:rPr lang="it-IT" dirty="0"/>
              <a:t>, che comprendono </a:t>
            </a:r>
            <a:r>
              <a:rPr lang="it-IT" dirty="0" err="1"/>
              <a:t>dozine</a:t>
            </a:r>
            <a:r>
              <a:rPr lang="it-IT" dirty="0"/>
              <a:t> di sensori che raccolgono dati dalle tecnologie connesse di modo che ci sono enormi informazioni disponibili sono ogni individuo (spostamenti, contatti, messaggi, interessi, …)</a:t>
            </a:r>
          </a:p>
          <a:p>
            <a:pPr marL="0" indent="0">
              <a:buNone/>
            </a:pPr>
            <a:endParaRPr lang="it-IT" dirty="0"/>
          </a:p>
          <a:p>
            <a:pPr marL="0" indent="0">
              <a:buNone/>
            </a:pPr>
            <a:r>
              <a:rPr lang="it-IT" dirty="0"/>
              <a:t>La potenza dei computer sta aumentando: </a:t>
            </a:r>
            <a:r>
              <a:rPr lang="it-IT" dirty="0" err="1"/>
              <a:t>ad.es</a:t>
            </a:r>
            <a:r>
              <a:rPr lang="it-IT" dirty="0"/>
              <a:t>. I computer quantistici permettono il trattamento di enormi masse di dati</a:t>
            </a:r>
          </a:p>
        </p:txBody>
      </p:sp>
    </p:spTree>
    <p:extLst>
      <p:ext uri="{BB962C8B-B14F-4D97-AF65-F5344CB8AC3E}">
        <p14:creationId xmlns:p14="http://schemas.microsoft.com/office/powerpoint/2010/main" val="37759721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332657"/>
            <a:ext cx="8504238" cy="6317382"/>
          </a:xfrm>
        </p:spPr>
        <p:txBody>
          <a:bodyPr/>
          <a:lstStyle/>
          <a:p>
            <a:pPr marL="0" indent="0">
              <a:buNone/>
            </a:pPr>
            <a:r>
              <a:rPr lang="it-IT" b="1" dirty="0"/>
              <a:t>Rivoluzione della connettività</a:t>
            </a:r>
          </a:p>
          <a:p>
            <a:pPr marL="0" indent="0">
              <a:buNone/>
            </a:pPr>
            <a:endParaRPr lang="it-IT" dirty="0"/>
          </a:p>
          <a:p>
            <a:pPr marL="0" indent="0">
              <a:buNone/>
            </a:pPr>
            <a:r>
              <a:rPr lang="it-IT" dirty="0"/>
              <a:t>Al livello individuale, ognuno può produrre valore: mettere un video su </a:t>
            </a:r>
            <a:r>
              <a:rPr lang="it-IT" dirty="0" err="1"/>
              <a:t>Youtube</a:t>
            </a:r>
            <a:r>
              <a:rPr lang="it-IT" dirty="0"/>
              <a:t>, contribuire a Wikipedia, ecc.</a:t>
            </a:r>
          </a:p>
          <a:p>
            <a:pPr marL="0" indent="0">
              <a:buNone/>
            </a:pPr>
            <a:endParaRPr lang="it-IT" dirty="0"/>
          </a:p>
          <a:p>
            <a:pPr marL="0" indent="0">
              <a:buNone/>
            </a:pPr>
            <a:r>
              <a:rPr lang="it-IT" dirty="0"/>
              <a:t>L’internet è diventato parte integrante della nostra vita, delle nostre esperienze e di come comunichiamo fra di noi</a:t>
            </a:r>
          </a:p>
        </p:txBody>
      </p:sp>
    </p:spTree>
    <p:extLst>
      <p:ext uri="{BB962C8B-B14F-4D97-AF65-F5344CB8AC3E}">
        <p14:creationId xmlns:p14="http://schemas.microsoft.com/office/powerpoint/2010/main" val="37759721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549275"/>
            <a:ext cx="8504238" cy="6100763"/>
          </a:xfrm>
        </p:spPr>
        <p:txBody>
          <a:bodyPr/>
          <a:lstStyle/>
          <a:p>
            <a:pPr marL="0" indent="0" eaLnBrk="1" hangingPunct="1">
              <a:buNone/>
            </a:pPr>
            <a:r>
              <a:rPr lang="en-GB" b="1" dirty="0" err="1"/>
              <a:t>Riferimenti</a:t>
            </a:r>
            <a:r>
              <a:rPr lang="en-GB" b="1" dirty="0"/>
              <a:t>:</a:t>
            </a:r>
          </a:p>
          <a:p>
            <a:pPr marL="0" indent="0" eaLnBrk="1" hangingPunct="1">
              <a:buNone/>
            </a:pPr>
            <a:endParaRPr lang="en-GB" dirty="0"/>
          </a:p>
          <a:p>
            <a:pPr marL="0" indent="0" eaLnBrk="1" hangingPunct="1">
              <a:buNone/>
            </a:pPr>
            <a:r>
              <a:rPr lang="en-GB" dirty="0" err="1"/>
              <a:t>Moazed</a:t>
            </a:r>
            <a:r>
              <a:rPr lang="en-GB" dirty="0"/>
              <a:t> A., Johnson N.L. (2016), </a:t>
            </a:r>
            <a:r>
              <a:rPr lang="en-GB" i="1" dirty="0"/>
              <a:t>Modern Monopolies. What it takes to dominate the 21</a:t>
            </a:r>
            <a:r>
              <a:rPr lang="en-GB" i="1" baseline="30000" dirty="0"/>
              <a:t>st</a:t>
            </a:r>
            <a:r>
              <a:rPr lang="en-GB" i="1" dirty="0"/>
              <a:t> century economy</a:t>
            </a:r>
            <a:r>
              <a:rPr lang="en-GB" dirty="0"/>
              <a:t>, St Martin’s Press, New York.</a:t>
            </a:r>
          </a:p>
          <a:p>
            <a:pPr marL="0" indent="0" eaLnBrk="1" hangingPunct="1">
              <a:buNone/>
            </a:pPr>
            <a:endParaRPr lang="en-GB" dirty="0"/>
          </a:p>
          <a:p>
            <a:pPr marL="0" indent="0" eaLnBrk="1" hangingPunct="1">
              <a:buNone/>
            </a:pPr>
            <a:r>
              <a:rPr lang="en-GB" dirty="0"/>
              <a:t>Levin J. (2011), “The economics of internet markets”, NBER Working Paper n. 16852.</a:t>
            </a:r>
          </a:p>
          <a:p>
            <a:pPr marL="0" indent="0" eaLnBrk="1" hangingPunct="1">
              <a:buNone/>
            </a:pPr>
            <a:r>
              <a:rPr lang="en-GB" dirty="0" err="1"/>
              <a:t>Schmalensee</a:t>
            </a:r>
            <a:r>
              <a:rPr lang="en-GB" dirty="0"/>
              <a:t> R., Evans D.S. (2007), “The industrial organisation of markets with two-sided platforms”, </a:t>
            </a:r>
            <a:r>
              <a:rPr lang="en-GB" i="1" dirty="0"/>
              <a:t>Competition Policy International</a:t>
            </a:r>
            <a:r>
              <a:rPr lang="en-GB" dirty="0"/>
              <a:t>, 3(1).</a:t>
            </a:r>
          </a:p>
        </p:txBody>
      </p:sp>
    </p:spTree>
    <p:extLst>
      <p:ext uri="{BB962C8B-B14F-4D97-AF65-F5344CB8AC3E}">
        <p14:creationId xmlns:p14="http://schemas.microsoft.com/office/powerpoint/2010/main" val="3565913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332657"/>
            <a:ext cx="8504238" cy="6317382"/>
          </a:xfrm>
        </p:spPr>
        <p:txBody>
          <a:bodyPr/>
          <a:lstStyle/>
          <a:p>
            <a:pPr marL="0" indent="0">
              <a:buNone/>
            </a:pPr>
            <a:r>
              <a:rPr lang="it-IT" dirty="0"/>
              <a:t>L’internet ha un grande impatto sulla produzione</a:t>
            </a:r>
          </a:p>
          <a:p>
            <a:pPr marL="0" indent="0">
              <a:buNone/>
            </a:pPr>
            <a:endParaRPr lang="it-IT" dirty="0"/>
          </a:p>
          <a:p>
            <a:pPr marL="0" indent="0">
              <a:buNone/>
            </a:pPr>
            <a:r>
              <a:rPr lang="it-IT" b="1" dirty="0"/>
              <a:t>Esempio: Wikipedia </a:t>
            </a:r>
            <a:r>
              <a:rPr lang="it-IT" dirty="0"/>
              <a:t>=&gt; enciclopedia realizzata online da qualsiasi persona sulla piattaforma, nella rete</a:t>
            </a:r>
          </a:p>
          <a:p>
            <a:pPr marL="0" indent="0">
              <a:buNone/>
            </a:pPr>
            <a:r>
              <a:rPr lang="it-IT" dirty="0"/>
              <a:t>Una comunità di individui più o meno organizzata ha sostituito l’industria dell’edizione di enciclopedie!!!</a:t>
            </a:r>
          </a:p>
          <a:p>
            <a:pPr marL="0" indent="0">
              <a:buNone/>
            </a:pPr>
            <a:endParaRPr lang="it-IT" dirty="0"/>
          </a:p>
          <a:p>
            <a:pPr marL="0" indent="0">
              <a:buNone/>
            </a:pPr>
            <a:r>
              <a:rPr lang="it-IT" dirty="0"/>
              <a:t>L’enciclopedia Britannica ha quindi smesso la stampa delle sue enciclopedie nel 2012</a:t>
            </a:r>
          </a:p>
          <a:p>
            <a:pPr marL="0" indent="0">
              <a:buNone/>
            </a:pPr>
            <a:endParaRPr lang="en-GB" dirty="0"/>
          </a:p>
        </p:txBody>
      </p:sp>
    </p:spTree>
    <p:extLst>
      <p:ext uri="{BB962C8B-B14F-4D97-AF65-F5344CB8AC3E}">
        <p14:creationId xmlns:p14="http://schemas.microsoft.com/office/powerpoint/2010/main" val="23696956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332657"/>
            <a:ext cx="8504238" cy="6317382"/>
          </a:xfrm>
        </p:spPr>
        <p:txBody>
          <a:bodyPr/>
          <a:lstStyle/>
          <a:p>
            <a:pPr marL="0" indent="0">
              <a:buNone/>
            </a:pPr>
            <a:r>
              <a:rPr lang="it-IT" dirty="0"/>
              <a:t>Le reti decentralizzate di individui che non fanno parte di organizzazioni hanno sostituito le attività di produzione di imprese che erano organizzate gerarchicamente</a:t>
            </a:r>
          </a:p>
          <a:p>
            <a:pPr marL="0" indent="0">
              <a:buNone/>
            </a:pPr>
            <a:endParaRPr lang="it-IT" dirty="0"/>
          </a:p>
          <a:p>
            <a:pPr marL="0" indent="0">
              <a:buNone/>
            </a:pPr>
            <a:r>
              <a:rPr lang="it-IT" dirty="0"/>
              <a:t>Perché?</a:t>
            </a:r>
          </a:p>
          <a:p>
            <a:pPr marL="0" indent="0">
              <a:buNone/>
            </a:pPr>
            <a:r>
              <a:rPr lang="it-IT" dirty="0"/>
              <a:t>Perché le economie di scala sono crollate completamente in molte industrie (ad esempio, l’industria dei giornali)</a:t>
            </a:r>
          </a:p>
        </p:txBody>
      </p:sp>
    </p:spTree>
    <p:extLst>
      <p:ext uri="{BB962C8B-B14F-4D97-AF65-F5344CB8AC3E}">
        <p14:creationId xmlns:p14="http://schemas.microsoft.com/office/powerpoint/2010/main" val="23696956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332657"/>
            <a:ext cx="8504238" cy="6317382"/>
          </a:xfrm>
        </p:spPr>
        <p:txBody>
          <a:bodyPr/>
          <a:lstStyle/>
          <a:p>
            <a:pPr marL="0" indent="0">
              <a:buNone/>
            </a:pPr>
            <a:r>
              <a:rPr lang="it-IT" dirty="0"/>
              <a:t>Le catene del valore non solo si sono frammentate in parti separate, ma ci sono fasi intere che sono proprio sparite</a:t>
            </a:r>
          </a:p>
          <a:p>
            <a:pPr marL="0" indent="0">
              <a:buNone/>
            </a:pPr>
            <a:r>
              <a:rPr lang="it-IT" dirty="0"/>
              <a:t>⇒ </a:t>
            </a:r>
            <a:r>
              <a:rPr lang="it-IT" b="1" dirty="0"/>
              <a:t>E’ la fine della teoria di Porter: il vantaggio competitivo di un’impresa non è nella sua catena di valore ma nel suo ecosistema di rete?</a:t>
            </a:r>
          </a:p>
          <a:p>
            <a:pPr marL="0" indent="0">
              <a:buNone/>
            </a:pPr>
            <a:r>
              <a:rPr lang="it-IT" b="1" dirty="0"/>
              <a:t> </a:t>
            </a:r>
          </a:p>
          <a:p>
            <a:pPr marL="0" indent="0">
              <a:buNone/>
            </a:pPr>
            <a:r>
              <a:rPr lang="it-IT" b="1" dirty="0"/>
              <a:t>In molte industrie il valore è principalmente creato alla fase di distribuzione, dove la chiave è la capacità di gestire e espandere le reti</a:t>
            </a:r>
          </a:p>
        </p:txBody>
      </p:sp>
    </p:spTree>
    <p:extLst>
      <p:ext uri="{BB962C8B-B14F-4D97-AF65-F5344CB8AC3E}">
        <p14:creationId xmlns:p14="http://schemas.microsoft.com/office/powerpoint/2010/main" val="23696956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251520" y="188640"/>
            <a:ext cx="8712968" cy="6461399"/>
          </a:xfrm>
        </p:spPr>
        <p:txBody>
          <a:bodyPr/>
          <a:lstStyle/>
          <a:p>
            <a:pPr marL="0" indent="0">
              <a:buNone/>
            </a:pPr>
            <a:r>
              <a:rPr lang="it-IT" sz="3600" dirty="0"/>
              <a:t>Le piattaforme basano le loro attività e creano valore nella gestione delle reti (Amazon, </a:t>
            </a:r>
            <a:r>
              <a:rPr lang="it-IT" sz="3600" dirty="0" err="1"/>
              <a:t>Uber</a:t>
            </a:r>
            <a:r>
              <a:rPr lang="it-IT" sz="3600" dirty="0"/>
              <a:t>, </a:t>
            </a:r>
            <a:r>
              <a:rPr lang="it-IT" sz="3600" dirty="0" err="1"/>
              <a:t>Airbnb</a:t>
            </a:r>
            <a:r>
              <a:rPr lang="it-IT" sz="3600" dirty="0"/>
              <a:t>,…)</a:t>
            </a:r>
          </a:p>
          <a:p>
            <a:pPr marL="0" indent="0">
              <a:buNone/>
            </a:pPr>
            <a:endParaRPr lang="it-IT" sz="3600" dirty="0"/>
          </a:p>
          <a:p>
            <a:pPr marL="0" indent="0">
              <a:buNone/>
            </a:pPr>
            <a:r>
              <a:rPr lang="it-IT" sz="3600" dirty="0"/>
              <a:t>I Big data e i </a:t>
            </a:r>
            <a:r>
              <a:rPr lang="it-IT" sz="3600" dirty="0" err="1"/>
              <a:t>supercomputer</a:t>
            </a:r>
            <a:r>
              <a:rPr lang="it-IT" sz="3600" dirty="0"/>
              <a:t> permettono a questi mercati di funzionare grazie alla loro capacità straordinaria di raccogliere e analizzare l’informazione</a:t>
            </a:r>
          </a:p>
        </p:txBody>
      </p:sp>
    </p:spTree>
    <p:extLst>
      <p:ext uri="{BB962C8B-B14F-4D97-AF65-F5344CB8AC3E}">
        <p14:creationId xmlns:p14="http://schemas.microsoft.com/office/powerpoint/2010/main" val="10479540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251520" y="188640"/>
            <a:ext cx="8712968" cy="6461399"/>
          </a:xfrm>
        </p:spPr>
        <p:txBody>
          <a:bodyPr/>
          <a:lstStyle/>
          <a:p>
            <a:pPr marL="0" indent="0">
              <a:buNone/>
            </a:pPr>
            <a:r>
              <a:rPr lang="it-IT" dirty="0"/>
              <a:t>I consumatori lo accettano: gli algoritmi decidono per loro</a:t>
            </a:r>
          </a:p>
          <a:p>
            <a:pPr marL="0" indent="0">
              <a:buNone/>
            </a:pPr>
            <a:endParaRPr lang="it-IT" dirty="0"/>
          </a:p>
          <a:p>
            <a:pPr marL="0" indent="0">
              <a:buNone/>
            </a:pPr>
            <a:r>
              <a:rPr lang="it-IT" dirty="0"/>
              <a:t>Esempio: Google vi dice cosa volete, </a:t>
            </a:r>
            <a:r>
              <a:rPr lang="it-IT" dirty="0" err="1"/>
              <a:t>Uber</a:t>
            </a:r>
            <a:r>
              <a:rPr lang="it-IT" dirty="0"/>
              <a:t> vi rende felici, anche se sceglie la vostra macchina e decide quale autista vi condurrà</a:t>
            </a:r>
          </a:p>
          <a:p>
            <a:pPr marL="0" indent="0">
              <a:buNone/>
            </a:pPr>
            <a:endParaRPr lang="it-IT" dirty="0"/>
          </a:p>
          <a:p>
            <a:pPr marL="0" indent="0">
              <a:buNone/>
            </a:pPr>
            <a:r>
              <a:rPr lang="it-IT" dirty="0"/>
              <a:t>⇒ tutte queste attività sono orchestrate da un computer centrale che fa girare gli algoritmi</a:t>
            </a:r>
          </a:p>
        </p:txBody>
      </p:sp>
    </p:spTree>
    <p:extLst>
      <p:ext uri="{BB962C8B-B14F-4D97-AF65-F5344CB8AC3E}">
        <p14:creationId xmlns:p14="http://schemas.microsoft.com/office/powerpoint/2010/main" val="27791675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332657"/>
            <a:ext cx="8504238" cy="6317382"/>
          </a:xfrm>
        </p:spPr>
        <p:txBody>
          <a:bodyPr/>
          <a:lstStyle/>
          <a:p>
            <a:pPr marL="0" indent="0">
              <a:buNone/>
            </a:pPr>
            <a:r>
              <a:rPr lang="en-GB" sz="3400" b="1" dirty="0" err="1"/>
              <a:t>Piattaforme</a:t>
            </a:r>
            <a:r>
              <a:rPr lang="en-GB" sz="3400" b="1" dirty="0"/>
              <a:t> versus business </a:t>
            </a:r>
            <a:r>
              <a:rPr lang="en-GB" sz="3400" b="1" dirty="0" err="1"/>
              <a:t>lineare</a:t>
            </a:r>
            <a:endParaRPr lang="en-GB" sz="3400" b="1" dirty="0"/>
          </a:p>
          <a:p>
            <a:pPr marL="0" indent="0">
              <a:buNone/>
            </a:pPr>
            <a:r>
              <a:rPr lang="en-GB" sz="2400" dirty="0"/>
              <a:t>(</a:t>
            </a:r>
            <a:r>
              <a:rPr lang="en-GB" sz="2400" dirty="0" err="1"/>
              <a:t>Fonte</a:t>
            </a:r>
            <a:r>
              <a:rPr lang="en-GB" sz="2400" dirty="0"/>
              <a:t>: </a:t>
            </a:r>
            <a:r>
              <a:rPr lang="en-GB" sz="2400" dirty="0" err="1"/>
              <a:t>Moazed</a:t>
            </a:r>
            <a:r>
              <a:rPr lang="en-GB" sz="2400" dirty="0"/>
              <a:t> and Johnson, 2016, p. 83)</a:t>
            </a:r>
            <a:endParaRPr lang="it-IT" sz="2400" dirty="0"/>
          </a:p>
          <a:p>
            <a:pPr marL="0" indent="0">
              <a:buNone/>
            </a:pPr>
            <a:endParaRPr lang="en-GB" dirty="0"/>
          </a:p>
          <a:p>
            <a:pPr marL="0" indent="0">
              <a:buNone/>
            </a:pPr>
            <a:r>
              <a:rPr lang="en-GB" dirty="0"/>
              <a:t>	</a:t>
            </a:r>
          </a:p>
          <a:p>
            <a:pPr marL="0" indent="0">
              <a:buNone/>
            </a:pPr>
            <a:endParaRPr lang="en-GB" dirty="0"/>
          </a:p>
        </p:txBody>
      </p:sp>
      <p:graphicFrame>
        <p:nvGraphicFramePr>
          <p:cNvPr id="2" name="Tabella 1"/>
          <p:cNvGraphicFramePr>
            <a:graphicFrameLocks noGrp="1"/>
          </p:cNvGraphicFramePr>
          <p:nvPr>
            <p:extLst>
              <p:ext uri="{D42A27DB-BD31-4B8C-83A1-F6EECF244321}">
                <p14:modId xmlns:p14="http://schemas.microsoft.com/office/powerpoint/2010/main" val="314959866"/>
              </p:ext>
            </p:extLst>
          </p:nvPr>
        </p:nvGraphicFramePr>
        <p:xfrm>
          <a:off x="467544" y="1556792"/>
          <a:ext cx="7992888" cy="4962005"/>
        </p:xfrm>
        <a:graphic>
          <a:graphicData uri="http://schemas.openxmlformats.org/drawingml/2006/table">
            <a:tbl>
              <a:tblPr firstRow="1" bandRow="1">
                <a:tableStyleId>{5C22544A-7EE6-4342-B048-85BDC9FD1C3A}</a:tableStyleId>
              </a:tblPr>
              <a:tblGrid>
                <a:gridCol w="2664296">
                  <a:extLst>
                    <a:ext uri="{9D8B030D-6E8A-4147-A177-3AD203B41FA5}">
                      <a16:colId xmlns:a16="http://schemas.microsoft.com/office/drawing/2014/main" val="20000"/>
                    </a:ext>
                  </a:extLst>
                </a:gridCol>
                <a:gridCol w="2664296">
                  <a:extLst>
                    <a:ext uri="{9D8B030D-6E8A-4147-A177-3AD203B41FA5}">
                      <a16:colId xmlns:a16="http://schemas.microsoft.com/office/drawing/2014/main" val="20001"/>
                    </a:ext>
                  </a:extLst>
                </a:gridCol>
                <a:gridCol w="2664296">
                  <a:extLst>
                    <a:ext uri="{9D8B030D-6E8A-4147-A177-3AD203B41FA5}">
                      <a16:colId xmlns:a16="http://schemas.microsoft.com/office/drawing/2014/main" val="20002"/>
                    </a:ext>
                  </a:extLst>
                </a:gridCol>
              </a:tblGrid>
              <a:tr h="1728192">
                <a:tc>
                  <a:txBody>
                    <a:bodyPr/>
                    <a:lstStyle/>
                    <a:p>
                      <a:endParaRPr lang="it-IT" sz="2800" dirty="0">
                        <a:solidFill>
                          <a:srgbClr val="000000"/>
                        </a:solidFil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r>
                        <a:rPr lang="en-GB" sz="2800" dirty="0">
                          <a:solidFill>
                            <a:schemeClr val="tx1"/>
                          </a:solidFill>
                        </a:rPr>
                        <a:t>% di </a:t>
                      </a:r>
                      <a:r>
                        <a:rPr lang="en-GB" sz="2800" dirty="0" err="1">
                          <a:solidFill>
                            <a:schemeClr val="tx1"/>
                          </a:solidFill>
                        </a:rPr>
                        <a:t>aziende</a:t>
                      </a:r>
                      <a:r>
                        <a:rPr lang="en-GB" sz="2800" baseline="0" dirty="0">
                          <a:solidFill>
                            <a:schemeClr val="tx1"/>
                          </a:solidFill>
                        </a:rPr>
                        <a:t> di </a:t>
                      </a:r>
                      <a:r>
                        <a:rPr lang="en-GB" sz="2800" baseline="0" dirty="0" err="1">
                          <a:solidFill>
                            <a:schemeClr val="tx1"/>
                          </a:solidFill>
                        </a:rPr>
                        <a:t>piattaforme</a:t>
                      </a:r>
                      <a:r>
                        <a:rPr lang="en-GB" sz="2800" baseline="0" dirty="0">
                          <a:solidFill>
                            <a:schemeClr val="tx1"/>
                          </a:solidFill>
                        </a:rPr>
                        <a:t> </a:t>
                      </a:r>
                      <a:r>
                        <a:rPr lang="en-GB" sz="2800" baseline="0" dirty="0" err="1">
                          <a:solidFill>
                            <a:schemeClr val="tx1"/>
                          </a:solidFill>
                        </a:rPr>
                        <a:t>nel</a:t>
                      </a:r>
                      <a:r>
                        <a:rPr lang="en-GB" sz="2800" baseline="0" dirty="0">
                          <a:solidFill>
                            <a:schemeClr val="tx1"/>
                          </a:solidFill>
                        </a:rPr>
                        <a:t> </a:t>
                      </a:r>
                      <a:r>
                        <a:rPr lang="en-GB" sz="2800" dirty="0">
                          <a:solidFill>
                            <a:schemeClr val="tx1"/>
                          </a:solidFill>
                        </a:rPr>
                        <a:t>S&amp;P 500</a:t>
                      </a:r>
                      <a:endParaRPr lang="it-IT" sz="2800" dirty="0">
                        <a:solidFill>
                          <a:schemeClr val="tx1"/>
                        </a:solidFil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r>
                        <a:rPr lang="en-GB" sz="2800" dirty="0">
                          <a:solidFill>
                            <a:srgbClr val="000000"/>
                          </a:solidFill>
                        </a:rPr>
                        <a:t>% del </a:t>
                      </a:r>
                      <a:r>
                        <a:rPr lang="en-GB" sz="2800" dirty="0" err="1">
                          <a:solidFill>
                            <a:srgbClr val="000000"/>
                          </a:solidFill>
                        </a:rPr>
                        <a:t>reddito</a:t>
                      </a:r>
                      <a:r>
                        <a:rPr lang="en-GB" sz="2800" dirty="0">
                          <a:solidFill>
                            <a:srgbClr val="000000"/>
                          </a:solidFill>
                        </a:rPr>
                        <a:t> </a:t>
                      </a:r>
                      <a:r>
                        <a:rPr lang="en-GB" sz="2800" dirty="0" err="1">
                          <a:solidFill>
                            <a:srgbClr val="000000"/>
                          </a:solidFill>
                        </a:rPr>
                        <a:t>netto</a:t>
                      </a:r>
                      <a:r>
                        <a:rPr lang="en-GB" sz="2800" dirty="0">
                          <a:solidFill>
                            <a:srgbClr val="000000"/>
                          </a:solidFill>
                        </a:rPr>
                        <a:t> </a:t>
                      </a:r>
                      <a:r>
                        <a:rPr lang="en-GB" sz="2800" dirty="0" err="1">
                          <a:solidFill>
                            <a:srgbClr val="000000"/>
                          </a:solidFill>
                        </a:rPr>
                        <a:t>generato</a:t>
                      </a:r>
                      <a:r>
                        <a:rPr lang="en-GB" sz="2800" dirty="0">
                          <a:solidFill>
                            <a:srgbClr val="000000"/>
                          </a:solidFill>
                        </a:rPr>
                        <a:t> </a:t>
                      </a:r>
                      <a:r>
                        <a:rPr lang="en-GB" sz="2800" dirty="0" err="1">
                          <a:solidFill>
                            <a:srgbClr val="000000"/>
                          </a:solidFill>
                        </a:rPr>
                        <a:t>dalle</a:t>
                      </a:r>
                      <a:r>
                        <a:rPr lang="en-GB" sz="2800" dirty="0">
                          <a:solidFill>
                            <a:srgbClr val="000000"/>
                          </a:solidFill>
                        </a:rPr>
                        <a:t> </a:t>
                      </a:r>
                      <a:r>
                        <a:rPr lang="en-GB" sz="2800" dirty="0" err="1">
                          <a:solidFill>
                            <a:srgbClr val="000000"/>
                          </a:solidFill>
                        </a:rPr>
                        <a:t>aziende</a:t>
                      </a:r>
                      <a:r>
                        <a:rPr lang="en-GB" sz="2800" dirty="0">
                          <a:solidFill>
                            <a:srgbClr val="000000"/>
                          </a:solidFill>
                        </a:rPr>
                        <a:t> di </a:t>
                      </a:r>
                      <a:r>
                        <a:rPr lang="en-GB" sz="2800" dirty="0" err="1">
                          <a:solidFill>
                            <a:srgbClr val="000000"/>
                          </a:solidFill>
                        </a:rPr>
                        <a:t>piattaforme</a:t>
                      </a:r>
                      <a:r>
                        <a:rPr lang="en-GB" sz="2800" baseline="0" dirty="0">
                          <a:solidFill>
                            <a:srgbClr val="000000"/>
                          </a:solidFill>
                        </a:rPr>
                        <a:t> </a:t>
                      </a:r>
                      <a:r>
                        <a:rPr lang="en-GB" sz="2800" baseline="0" dirty="0" err="1">
                          <a:solidFill>
                            <a:srgbClr val="000000"/>
                          </a:solidFill>
                        </a:rPr>
                        <a:t>nel</a:t>
                      </a:r>
                      <a:r>
                        <a:rPr lang="en-GB" sz="2800" dirty="0">
                          <a:solidFill>
                            <a:srgbClr val="000000"/>
                          </a:solidFill>
                        </a:rPr>
                        <a:t> S&amp;P 500</a:t>
                      </a:r>
                      <a:endParaRPr lang="it-IT" sz="2800" dirty="0">
                        <a:solidFill>
                          <a:srgbClr val="000000"/>
                        </a:solidFil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547393">
                <a:tc>
                  <a:txBody>
                    <a:bodyPr/>
                    <a:lstStyle/>
                    <a:p>
                      <a:pPr algn="ctr"/>
                      <a:r>
                        <a:rPr lang="it-IT" sz="2800" dirty="0">
                          <a:solidFill>
                            <a:srgbClr val="000000"/>
                          </a:solidFill>
                        </a:rPr>
                        <a:t>2015</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it-IT" sz="2800" dirty="0">
                          <a:solidFill>
                            <a:srgbClr val="000000"/>
                          </a:solidFill>
                        </a:rPr>
                        <a:t>2</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it-IT" sz="2800" dirty="0">
                          <a:solidFill>
                            <a:srgbClr val="000000"/>
                          </a:solidFill>
                        </a:rPr>
                        <a:t>7</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1"/>
                  </a:ext>
                </a:extLst>
              </a:tr>
              <a:tr h="547393">
                <a:tc>
                  <a:txBody>
                    <a:bodyPr/>
                    <a:lstStyle/>
                    <a:p>
                      <a:pPr algn="ctr"/>
                      <a:r>
                        <a:rPr lang="it-IT" sz="2800" dirty="0">
                          <a:solidFill>
                            <a:srgbClr val="000000"/>
                          </a:solidFill>
                        </a:rPr>
                        <a:t>2020</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it-IT" sz="2800" dirty="0">
                          <a:solidFill>
                            <a:srgbClr val="000000"/>
                          </a:solidFill>
                        </a:rPr>
                        <a:t>4</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it-IT" sz="2800" dirty="0">
                          <a:solidFill>
                            <a:srgbClr val="000000"/>
                          </a:solidFill>
                        </a:rPr>
                        <a:t>13</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2"/>
                  </a:ext>
                </a:extLst>
              </a:tr>
              <a:tr h="547393">
                <a:tc>
                  <a:txBody>
                    <a:bodyPr/>
                    <a:lstStyle/>
                    <a:p>
                      <a:pPr algn="ctr"/>
                      <a:r>
                        <a:rPr lang="it-IT" sz="2800" dirty="0">
                          <a:solidFill>
                            <a:srgbClr val="000000"/>
                          </a:solidFill>
                        </a:rPr>
                        <a:t>2025</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it-IT" sz="2800" dirty="0">
                          <a:solidFill>
                            <a:srgbClr val="000000"/>
                          </a:solidFill>
                        </a:rPr>
                        <a:t>6</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it-IT" sz="2800" dirty="0">
                          <a:solidFill>
                            <a:srgbClr val="000000"/>
                          </a:solidFill>
                        </a:rPr>
                        <a:t>20</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3"/>
                  </a:ext>
                </a:extLst>
              </a:tr>
              <a:tr h="547393">
                <a:tc>
                  <a:txBody>
                    <a:bodyPr/>
                    <a:lstStyle/>
                    <a:p>
                      <a:pPr algn="ctr"/>
                      <a:r>
                        <a:rPr lang="it-IT" sz="2800" dirty="0">
                          <a:solidFill>
                            <a:srgbClr val="000000"/>
                          </a:solidFill>
                        </a:rPr>
                        <a:t>2030</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it-IT" sz="2800" dirty="0">
                          <a:solidFill>
                            <a:srgbClr val="000000"/>
                          </a:solidFill>
                        </a:rPr>
                        <a:t>8</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it-IT" sz="2800" dirty="0">
                          <a:solidFill>
                            <a:srgbClr val="000000"/>
                          </a:solidFill>
                        </a:rPr>
                        <a:t>28</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4"/>
                  </a:ext>
                </a:extLst>
              </a:tr>
              <a:tr h="547393">
                <a:tc>
                  <a:txBody>
                    <a:bodyPr/>
                    <a:lstStyle/>
                    <a:p>
                      <a:pPr algn="ctr"/>
                      <a:r>
                        <a:rPr lang="it-IT" sz="2800" dirty="0">
                          <a:solidFill>
                            <a:srgbClr val="000000"/>
                          </a:solidFill>
                        </a:rPr>
                        <a:t>2040</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it-IT" sz="2800" dirty="0">
                          <a:solidFill>
                            <a:srgbClr val="000000"/>
                          </a:solidFill>
                        </a:rPr>
                        <a:t>14</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it-IT" sz="2800" dirty="0">
                          <a:solidFill>
                            <a:srgbClr val="000000"/>
                          </a:solidFill>
                        </a:rPr>
                        <a:t>50</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0479540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332657"/>
            <a:ext cx="8504238" cy="6317382"/>
          </a:xfrm>
        </p:spPr>
        <p:txBody>
          <a:bodyPr/>
          <a:lstStyle/>
          <a:p>
            <a:pPr marL="0" indent="0">
              <a:buNone/>
            </a:pPr>
            <a:r>
              <a:rPr lang="it-IT" dirty="0"/>
              <a:t>Le aziende – piattaforme hanno dei costi fissi molto bassi: nessuna fabbrica, nessuna macchina, pochi dipendenti</a:t>
            </a:r>
          </a:p>
          <a:p>
            <a:pPr marL="0" indent="0">
              <a:buNone/>
            </a:pPr>
            <a:endParaRPr lang="it-IT" b="1" dirty="0"/>
          </a:p>
          <a:p>
            <a:pPr marL="0" indent="0">
              <a:buNone/>
            </a:pPr>
            <a:r>
              <a:rPr lang="it-IT" b="1" dirty="0"/>
              <a:t>Esempio: </a:t>
            </a:r>
            <a:r>
              <a:rPr lang="it-IT" b="1" dirty="0" err="1"/>
              <a:t>Walmart</a:t>
            </a:r>
            <a:r>
              <a:rPr lang="it-IT" b="1" dirty="0"/>
              <a:t> e </a:t>
            </a:r>
            <a:r>
              <a:rPr lang="it-IT" b="1" dirty="0" err="1"/>
              <a:t>Alibaba</a:t>
            </a:r>
            <a:r>
              <a:rPr lang="it-IT" b="1" dirty="0"/>
              <a:t> hanno circa lo stesso fatturato annuale, ma la </a:t>
            </a:r>
            <a:r>
              <a:rPr lang="it-IT" b="1" dirty="0" err="1"/>
              <a:t>Walmart</a:t>
            </a:r>
            <a:r>
              <a:rPr lang="it-IT" b="1" dirty="0"/>
              <a:t> ha 2 milioni di dipendenti, mentre </a:t>
            </a:r>
            <a:r>
              <a:rPr lang="it-IT" b="1" dirty="0" err="1"/>
              <a:t>Alibaba</a:t>
            </a:r>
            <a:r>
              <a:rPr lang="it-IT" b="1" dirty="0"/>
              <a:t> ne ha 35,000.</a:t>
            </a:r>
          </a:p>
          <a:p>
            <a:pPr marL="0" indent="0">
              <a:buNone/>
            </a:pPr>
            <a:r>
              <a:rPr lang="it-IT" b="1" dirty="0"/>
              <a:t> </a:t>
            </a:r>
          </a:p>
          <a:p>
            <a:pPr marL="0" indent="0">
              <a:buNone/>
            </a:pPr>
            <a:r>
              <a:rPr lang="it-IT" dirty="0"/>
              <a:t>Le piattaforme non possiedono la produzione, la loro attività consiste nel facilitare le connessioni e basta.</a:t>
            </a:r>
          </a:p>
          <a:p>
            <a:pPr marL="0" indent="0">
              <a:buNone/>
            </a:pPr>
            <a:endParaRPr lang="it-IT" dirty="0"/>
          </a:p>
        </p:txBody>
      </p:sp>
    </p:spTree>
    <p:extLst>
      <p:ext uri="{BB962C8B-B14F-4D97-AF65-F5344CB8AC3E}">
        <p14:creationId xmlns:p14="http://schemas.microsoft.com/office/powerpoint/2010/main" val="10479540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332657"/>
            <a:ext cx="8504238" cy="6317382"/>
          </a:xfrm>
        </p:spPr>
        <p:txBody>
          <a:bodyPr/>
          <a:lstStyle/>
          <a:p>
            <a:pPr marL="0" indent="0">
              <a:buNone/>
            </a:pPr>
            <a:r>
              <a:rPr lang="it-IT" dirty="0"/>
              <a:t>Tuttavia, le aziende-piattaforme devono raggiungere una </a:t>
            </a:r>
            <a:r>
              <a:rPr lang="it-IT" b="1" dirty="0"/>
              <a:t>massa critica </a:t>
            </a:r>
            <a:r>
              <a:rPr lang="it-IT" dirty="0"/>
              <a:t>prima di generare valore. Ad esempio, I servizi della </a:t>
            </a:r>
            <a:r>
              <a:rPr lang="it-IT" dirty="0" err="1"/>
              <a:t>Uber</a:t>
            </a:r>
            <a:r>
              <a:rPr lang="it-IT" dirty="0"/>
              <a:t> non sarebbero interessanti se ci fossero solo pochi autisti nella sua rete (molte persone non troverebbero la corsa di cui hanno bisogno).</a:t>
            </a:r>
          </a:p>
          <a:p>
            <a:pPr marL="0" indent="0">
              <a:buNone/>
            </a:pPr>
            <a:endParaRPr lang="it-IT" dirty="0"/>
          </a:p>
          <a:p>
            <a:pPr marL="0" indent="0">
              <a:buNone/>
            </a:pPr>
            <a:r>
              <a:rPr lang="it-IT" dirty="0"/>
              <a:t>Di conseguenza, le aziende-piattaforme eseguono strategie molto aggressive all’inizio per raggiungere questa massa critica. </a:t>
            </a:r>
          </a:p>
          <a:p>
            <a:pPr>
              <a:buFont typeface="Symbol" charset="0"/>
              <a:buChar char=""/>
            </a:pPr>
            <a:r>
              <a:rPr lang="it-IT" dirty="0"/>
              <a:t> RISIKO è il gioco nella fase di creazione del mercato</a:t>
            </a:r>
          </a:p>
          <a:p>
            <a:pPr marL="0" indent="0">
              <a:buNone/>
            </a:pPr>
            <a:endParaRPr lang="en-GB" dirty="0"/>
          </a:p>
        </p:txBody>
      </p:sp>
    </p:spTree>
    <p:extLst>
      <p:ext uri="{BB962C8B-B14F-4D97-AF65-F5344CB8AC3E}">
        <p14:creationId xmlns:p14="http://schemas.microsoft.com/office/powerpoint/2010/main" val="23696956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332657"/>
            <a:ext cx="8504238" cy="6317382"/>
          </a:xfrm>
        </p:spPr>
        <p:txBody>
          <a:bodyPr/>
          <a:lstStyle/>
          <a:p>
            <a:pPr marL="0" indent="0">
              <a:buNone/>
            </a:pPr>
            <a:r>
              <a:rPr lang="en-GB" b="1" dirty="0" err="1"/>
              <a:t>Alibaba</a:t>
            </a:r>
            <a:endParaRPr lang="en-GB" b="1" dirty="0"/>
          </a:p>
          <a:p>
            <a:pPr marL="0" indent="0">
              <a:buNone/>
            </a:pPr>
            <a:endParaRPr lang="it-IT" dirty="0"/>
          </a:p>
          <a:p>
            <a:pPr marL="0" indent="0">
              <a:buNone/>
            </a:pPr>
            <a:endParaRPr lang="en-GB" dirty="0"/>
          </a:p>
          <a:p>
            <a:pPr marL="0" indent="0">
              <a:buNone/>
            </a:pPr>
            <a:endParaRPr lang="en-GB" dirty="0"/>
          </a:p>
          <a:p>
            <a:pPr marL="0" indent="0">
              <a:buNone/>
            </a:pPr>
            <a:r>
              <a:rPr lang="it-IT" dirty="0"/>
              <a:t>Il direttore della strategie di </a:t>
            </a:r>
            <a:r>
              <a:rPr lang="it-IT" dirty="0" err="1"/>
              <a:t>Alibaba</a:t>
            </a:r>
            <a:r>
              <a:rPr lang="it-IT" dirty="0"/>
              <a:t>, Ming </a:t>
            </a:r>
            <a:r>
              <a:rPr lang="it-IT" dirty="0" err="1"/>
              <a:t>Zeng</a:t>
            </a:r>
            <a:r>
              <a:rPr lang="it-IT" dirty="0"/>
              <a:t>, ha paragonato la concorrenza tra piattaforme a una battaglia tra nazioni in guerra (nel 2002).</a:t>
            </a:r>
          </a:p>
          <a:p>
            <a:pPr marL="0" indent="0">
              <a:buNone/>
            </a:pPr>
            <a:r>
              <a:rPr lang="it-IT" dirty="0" err="1"/>
              <a:t>Alibaba</a:t>
            </a:r>
            <a:r>
              <a:rPr lang="it-IT" dirty="0"/>
              <a:t> ha conquistato il mercato cinese alle spese di </a:t>
            </a:r>
            <a:r>
              <a:rPr lang="it-IT" dirty="0" err="1"/>
              <a:t>eBay</a:t>
            </a:r>
            <a:r>
              <a:rPr lang="it-IT" dirty="0"/>
              <a:t> con prezzi di transazione bassissimi per 3 anni sul suo mercato (</a:t>
            </a:r>
            <a:r>
              <a:rPr lang="it-IT" dirty="0" err="1"/>
              <a:t>Taobao</a:t>
            </a:r>
            <a:r>
              <a:rPr lang="it-IT" dirty="0"/>
              <a:t>), mentre </a:t>
            </a:r>
            <a:r>
              <a:rPr lang="it-IT" dirty="0" err="1"/>
              <a:t>eBay</a:t>
            </a:r>
            <a:r>
              <a:rPr lang="it-IT" dirty="0"/>
              <a:t> applicava una tariffa % su ogni transazione.</a:t>
            </a:r>
          </a:p>
        </p:txBody>
      </p:sp>
      <p:pic>
        <p:nvPicPr>
          <p:cNvPr id="2" name="Immagine 1"/>
          <p:cNvPicPr>
            <a:picLocks noChangeAspect="1"/>
          </p:cNvPicPr>
          <p:nvPr/>
        </p:nvPicPr>
        <p:blipFill>
          <a:blip r:embed="rId2"/>
          <a:stretch>
            <a:fillRect/>
          </a:stretch>
        </p:blipFill>
        <p:spPr>
          <a:xfrm>
            <a:off x="3923928" y="116632"/>
            <a:ext cx="5156572" cy="2016224"/>
          </a:xfrm>
          <a:prstGeom prst="rect">
            <a:avLst/>
          </a:prstGeom>
        </p:spPr>
      </p:pic>
    </p:spTree>
    <p:extLst>
      <p:ext uri="{BB962C8B-B14F-4D97-AF65-F5344CB8AC3E}">
        <p14:creationId xmlns:p14="http://schemas.microsoft.com/office/powerpoint/2010/main" val="23696956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95536" y="332656"/>
            <a:ext cx="8504238" cy="6317382"/>
          </a:xfrm>
        </p:spPr>
        <p:txBody>
          <a:bodyPr/>
          <a:lstStyle/>
          <a:p>
            <a:pPr marL="0" indent="0">
              <a:buNone/>
            </a:pPr>
            <a:r>
              <a:rPr lang="it-IT" b="1" dirty="0" err="1"/>
              <a:t>Alibaba</a:t>
            </a:r>
            <a:endParaRPr lang="it-IT" b="1" dirty="0"/>
          </a:p>
          <a:p>
            <a:pPr marL="0" indent="0">
              <a:buNone/>
            </a:pPr>
            <a:endParaRPr lang="it-IT" dirty="0"/>
          </a:p>
          <a:p>
            <a:pPr marL="0" indent="0">
              <a:buNone/>
            </a:pPr>
            <a:r>
              <a:rPr lang="it-IT" dirty="0" err="1"/>
              <a:t>Alibaba</a:t>
            </a:r>
            <a:r>
              <a:rPr lang="it-IT" dirty="0"/>
              <a:t> ha anche permesso ai venditori e gli acquirenti di chattare prima di completare le transazioni, un aspetto molto importante in Cina</a:t>
            </a:r>
          </a:p>
          <a:p>
            <a:pPr marL="0" indent="0">
              <a:buNone/>
            </a:pPr>
            <a:endParaRPr lang="it-IT" dirty="0"/>
          </a:p>
          <a:p>
            <a:pPr marL="0" indent="0">
              <a:buNone/>
            </a:pPr>
            <a:r>
              <a:rPr lang="it-IT" dirty="0"/>
              <a:t>Risultato:</a:t>
            </a:r>
          </a:p>
          <a:p>
            <a:pPr marL="0" indent="0">
              <a:buNone/>
            </a:pPr>
            <a:r>
              <a:rPr lang="it-IT" dirty="0"/>
              <a:t>⇨	nel 2006 </a:t>
            </a:r>
            <a:r>
              <a:rPr lang="it-IT" dirty="0" err="1"/>
              <a:t>eBay</a:t>
            </a:r>
            <a:r>
              <a:rPr lang="it-IT" dirty="0"/>
              <a:t> si ritira dalla Cina</a:t>
            </a:r>
          </a:p>
          <a:p>
            <a:pPr marL="0" indent="0">
              <a:buNone/>
            </a:pPr>
            <a:endParaRPr lang="it-IT" dirty="0"/>
          </a:p>
        </p:txBody>
      </p:sp>
    </p:spTree>
    <p:extLst>
      <p:ext uri="{BB962C8B-B14F-4D97-AF65-F5344CB8AC3E}">
        <p14:creationId xmlns:p14="http://schemas.microsoft.com/office/powerpoint/2010/main" val="2283373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7666" name="Rectangle 2"/>
          <p:cNvSpPr>
            <a:spLocks noGrp="1" noChangeArrowheads="1"/>
          </p:cNvSpPr>
          <p:nvPr>
            <p:ph type="title"/>
          </p:nvPr>
        </p:nvSpPr>
        <p:spPr>
          <a:xfrm>
            <a:off x="683568" y="0"/>
            <a:ext cx="7772400" cy="1124744"/>
          </a:xfrm>
        </p:spPr>
        <p:txBody>
          <a:bodyPr/>
          <a:lstStyle/>
          <a:p>
            <a:r>
              <a:rPr lang="it-IT" dirty="0"/>
              <a:t>Che cos’è una piattaforma?</a:t>
            </a:r>
          </a:p>
        </p:txBody>
      </p:sp>
      <p:sp>
        <p:nvSpPr>
          <p:cNvPr id="1777667" name="Rectangle 3"/>
          <p:cNvSpPr>
            <a:spLocks noGrp="1" noChangeArrowheads="1"/>
          </p:cNvSpPr>
          <p:nvPr>
            <p:ph idx="1"/>
          </p:nvPr>
        </p:nvSpPr>
        <p:spPr>
          <a:xfrm>
            <a:off x="179512" y="1052736"/>
            <a:ext cx="8784976" cy="5805264"/>
          </a:xfrm>
        </p:spPr>
        <p:txBody>
          <a:bodyPr/>
          <a:lstStyle/>
          <a:p>
            <a:pPr>
              <a:lnSpc>
                <a:spcPct val="90000"/>
              </a:lnSpc>
            </a:pPr>
            <a:r>
              <a:rPr lang="it-IT" sz="2800" dirty="0"/>
              <a:t>Definizione ristretta: un intermediario che “crea un mercato” per mettere insieme venditori e clienti</a:t>
            </a:r>
          </a:p>
          <a:p>
            <a:pPr lvl="1">
              <a:lnSpc>
                <a:spcPct val="90000"/>
              </a:lnSpc>
            </a:pPr>
            <a:r>
              <a:rPr lang="it-IT" sz="2400" dirty="0"/>
              <a:t>Borsa italiana, NYSE/</a:t>
            </a:r>
            <a:r>
              <a:rPr lang="it-IT" sz="2400" dirty="0" err="1"/>
              <a:t>Nasdaq</a:t>
            </a:r>
            <a:endParaRPr lang="it-IT" sz="2400" dirty="0"/>
          </a:p>
          <a:p>
            <a:pPr lvl="1">
              <a:lnSpc>
                <a:spcPct val="90000"/>
              </a:lnSpc>
            </a:pPr>
            <a:r>
              <a:rPr lang="it-IT" sz="2400" dirty="0"/>
              <a:t>Le piattaforme di commercio di </a:t>
            </a:r>
            <a:r>
              <a:rPr lang="it-IT" sz="2400" dirty="0" err="1"/>
              <a:t>eBay</a:t>
            </a:r>
            <a:r>
              <a:rPr lang="it-IT" sz="2400" dirty="0"/>
              <a:t> o Amazon</a:t>
            </a:r>
          </a:p>
          <a:p>
            <a:pPr lvl="1">
              <a:lnSpc>
                <a:spcPct val="90000"/>
              </a:lnSpc>
            </a:pPr>
            <a:r>
              <a:rPr lang="it-IT" sz="2400" dirty="0"/>
              <a:t>La “</a:t>
            </a:r>
            <a:r>
              <a:rPr lang="it-IT" sz="2400" dirty="0" err="1"/>
              <a:t>app</a:t>
            </a:r>
            <a:r>
              <a:rPr lang="it-IT" sz="2400" dirty="0"/>
              <a:t> </a:t>
            </a:r>
            <a:r>
              <a:rPr lang="it-IT" sz="2400" dirty="0" err="1"/>
              <a:t>store</a:t>
            </a:r>
            <a:r>
              <a:rPr lang="it-IT" sz="2400" dirty="0"/>
              <a:t>” di Apple per gli sviluppatori e I consumatori.</a:t>
            </a:r>
          </a:p>
          <a:p>
            <a:pPr lvl="1">
              <a:lnSpc>
                <a:spcPct val="90000"/>
              </a:lnSpc>
            </a:pPr>
            <a:r>
              <a:rPr lang="it-IT" sz="2400" dirty="0"/>
              <a:t>La piattaforma di pubblicità di Google per i siti web e I pubblicitari</a:t>
            </a:r>
          </a:p>
          <a:p>
            <a:pPr lvl="5">
              <a:lnSpc>
                <a:spcPct val="90000"/>
              </a:lnSpc>
            </a:pPr>
            <a:endParaRPr lang="it-IT" sz="1600" dirty="0"/>
          </a:p>
          <a:p>
            <a:pPr>
              <a:lnSpc>
                <a:spcPct val="90000"/>
              </a:lnSpc>
            </a:pPr>
            <a:r>
              <a:rPr lang="it-IT" sz="2800" dirty="0" err="1"/>
              <a:t>Def</a:t>
            </a:r>
            <a:r>
              <a:rPr lang="it-IT" sz="2800" dirty="0"/>
              <a:t> ampia: un intermediario che mette insieme dei gruppi di utilizzatori per facilitare lo scambio economico o sociale</a:t>
            </a:r>
          </a:p>
          <a:p>
            <a:pPr lvl="1">
              <a:lnSpc>
                <a:spcPct val="90000"/>
              </a:lnSpc>
            </a:pPr>
            <a:r>
              <a:rPr lang="it-IT" sz="2400" dirty="0"/>
              <a:t>Reti di pagamento: Visa, </a:t>
            </a:r>
            <a:r>
              <a:rPr lang="it-IT" sz="2400" dirty="0" err="1"/>
              <a:t>Mastercard</a:t>
            </a:r>
            <a:r>
              <a:rPr lang="it-IT" sz="2400" dirty="0"/>
              <a:t>, </a:t>
            </a:r>
            <a:r>
              <a:rPr lang="it-IT" sz="2400" dirty="0" err="1"/>
              <a:t>Paypal</a:t>
            </a:r>
            <a:endParaRPr lang="it-IT" sz="2400" dirty="0"/>
          </a:p>
          <a:p>
            <a:pPr lvl="1">
              <a:lnSpc>
                <a:spcPct val="90000"/>
              </a:lnSpc>
            </a:pPr>
            <a:r>
              <a:rPr lang="it-IT" sz="2400" dirty="0"/>
              <a:t>Piattaforme sociali: </a:t>
            </a:r>
            <a:r>
              <a:rPr lang="it-IT" sz="2400" dirty="0" err="1"/>
              <a:t>Facebook</a:t>
            </a:r>
            <a:r>
              <a:rPr lang="it-IT" sz="2400" dirty="0"/>
              <a:t>, </a:t>
            </a:r>
            <a:r>
              <a:rPr lang="it-IT" sz="2400" dirty="0" err="1"/>
              <a:t>Twitter</a:t>
            </a:r>
            <a:r>
              <a:rPr lang="it-IT" sz="2400" dirty="0"/>
              <a:t>, </a:t>
            </a:r>
            <a:r>
              <a:rPr lang="it-IT" sz="2400" dirty="0" err="1"/>
              <a:t>Match.com</a:t>
            </a:r>
            <a:r>
              <a:rPr lang="it-IT" sz="2400" dirty="0"/>
              <a:t>.</a:t>
            </a:r>
          </a:p>
          <a:p>
            <a:pPr lvl="1">
              <a:lnSpc>
                <a:spcPct val="90000"/>
              </a:lnSpc>
            </a:pPr>
            <a:r>
              <a:rPr lang="it-IT" sz="2400" dirty="0"/>
              <a:t>Media (giornali, </a:t>
            </a:r>
            <a:r>
              <a:rPr lang="it-IT" sz="2400" dirty="0" err="1"/>
              <a:t>websites</a:t>
            </a:r>
            <a:r>
              <a:rPr lang="it-IT" sz="2400" dirty="0"/>
              <a:t>): pubblicitari, consumatori, giornalisti.</a:t>
            </a:r>
          </a:p>
        </p:txBody>
      </p:sp>
      <p:sp>
        <p:nvSpPr>
          <p:cNvPr id="2" name="Slide Number Placeholder 1"/>
          <p:cNvSpPr>
            <a:spLocks noGrp="1"/>
          </p:cNvSpPr>
          <p:nvPr>
            <p:ph type="sldNum" sz="quarter" idx="12"/>
          </p:nvPr>
        </p:nvSpPr>
        <p:spPr/>
        <p:txBody>
          <a:bodyPr/>
          <a:lstStyle/>
          <a:p>
            <a:pPr>
              <a:defRPr/>
            </a:pPr>
            <a:fld id="{C28FAE1F-68F0-49A7-9D47-451F9D5B2A32}" type="slidenum">
              <a:rPr lang="en-US" smtClean="0"/>
              <a:pPr>
                <a:defRPr/>
              </a:pPr>
              <a:t>4</a:t>
            </a:fld>
            <a:endParaRPr lang="en-US"/>
          </a:p>
        </p:txBody>
      </p:sp>
    </p:spTree>
    <p:extLst>
      <p:ext uri="{BB962C8B-B14F-4D97-AF65-F5344CB8AC3E}">
        <p14:creationId xmlns:p14="http://schemas.microsoft.com/office/powerpoint/2010/main" val="30887398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332657"/>
            <a:ext cx="8504238" cy="6317382"/>
          </a:xfrm>
        </p:spPr>
        <p:txBody>
          <a:bodyPr/>
          <a:lstStyle/>
          <a:p>
            <a:pPr marL="0" indent="0">
              <a:buNone/>
            </a:pPr>
            <a:r>
              <a:rPr lang="en-GB" b="1" dirty="0"/>
              <a:t>La </a:t>
            </a:r>
            <a:r>
              <a:rPr lang="en-GB" b="1" dirty="0" err="1"/>
              <a:t>crescita</a:t>
            </a:r>
            <a:r>
              <a:rPr lang="en-GB" b="1" dirty="0"/>
              <a:t> di </a:t>
            </a:r>
            <a:r>
              <a:rPr lang="en-GB" b="1" dirty="0" err="1"/>
              <a:t>Alibaba</a:t>
            </a:r>
            <a:endParaRPr lang="it-IT" b="1" dirty="0"/>
          </a:p>
          <a:p>
            <a:pPr marL="0" indent="0">
              <a:buNone/>
            </a:pPr>
            <a:r>
              <a:rPr lang="en-GB" dirty="0"/>
              <a:t> </a:t>
            </a:r>
            <a:endParaRPr lang="it-IT" dirty="0"/>
          </a:p>
          <a:p>
            <a:pPr marL="0" indent="0">
              <a:buNone/>
            </a:pPr>
            <a:endParaRPr lang="en-GB" dirty="0"/>
          </a:p>
          <a:p>
            <a:pPr marL="0" indent="0">
              <a:buNone/>
            </a:pPr>
            <a:r>
              <a:rPr lang="it-IT" dirty="0"/>
              <a:t>Dopo aver vinto contro </a:t>
            </a:r>
            <a:r>
              <a:rPr lang="it-IT" dirty="0" err="1"/>
              <a:t>eBay</a:t>
            </a:r>
            <a:r>
              <a:rPr lang="it-IT" dirty="0"/>
              <a:t>, </a:t>
            </a:r>
            <a:r>
              <a:rPr lang="it-IT" dirty="0" err="1"/>
              <a:t>Alibaba</a:t>
            </a:r>
            <a:r>
              <a:rPr lang="it-IT" dirty="0"/>
              <a:t> doveva guadagnare soldi. Ha quindi cominciato ad inserire delle pubblicità sulla sua piattaforma. </a:t>
            </a:r>
          </a:p>
          <a:p>
            <a:pPr marL="0" indent="0">
              <a:buNone/>
            </a:pPr>
            <a:r>
              <a:rPr lang="it-IT" dirty="0"/>
              <a:t>Problema: la piattaforma dominante per gli acquisti online era la </a:t>
            </a:r>
            <a:r>
              <a:rPr lang="it-IT" dirty="0" err="1"/>
              <a:t>Baidu</a:t>
            </a:r>
            <a:r>
              <a:rPr lang="it-IT" dirty="0"/>
              <a:t> (the Google of China). </a:t>
            </a:r>
            <a:r>
              <a:rPr lang="it-IT" dirty="0" err="1"/>
              <a:t>Alibaba</a:t>
            </a:r>
            <a:r>
              <a:rPr lang="it-IT" dirty="0"/>
              <a:t> dipendeva dalla </a:t>
            </a:r>
            <a:r>
              <a:rPr lang="it-IT" dirty="0" err="1"/>
              <a:t>Baidu</a:t>
            </a:r>
            <a:r>
              <a:rPr lang="it-IT" dirty="0"/>
              <a:t> perché i consumatori facevano sempre le ricerche su </a:t>
            </a:r>
            <a:r>
              <a:rPr lang="it-IT" dirty="0" err="1"/>
              <a:t>Baidu</a:t>
            </a:r>
            <a:r>
              <a:rPr lang="it-IT" dirty="0"/>
              <a:t> prima di comprare: dopo la ricerca su </a:t>
            </a:r>
            <a:r>
              <a:rPr lang="it-IT" dirty="0" err="1"/>
              <a:t>Baidu</a:t>
            </a:r>
            <a:r>
              <a:rPr lang="it-IT" dirty="0"/>
              <a:t> potevano essere connessi ad </a:t>
            </a:r>
            <a:r>
              <a:rPr lang="it-IT" dirty="0" err="1"/>
              <a:t>Alibaba</a:t>
            </a:r>
            <a:r>
              <a:rPr lang="it-IT" dirty="0"/>
              <a:t>.</a:t>
            </a:r>
          </a:p>
        </p:txBody>
      </p:sp>
      <p:pic>
        <p:nvPicPr>
          <p:cNvPr id="2" name="Immagine 1"/>
          <p:cNvPicPr>
            <a:picLocks noChangeAspect="1"/>
          </p:cNvPicPr>
          <p:nvPr/>
        </p:nvPicPr>
        <p:blipFill>
          <a:blip r:embed="rId2"/>
          <a:stretch>
            <a:fillRect/>
          </a:stretch>
        </p:blipFill>
        <p:spPr>
          <a:xfrm>
            <a:off x="4355976" y="19759"/>
            <a:ext cx="4806150" cy="1825065"/>
          </a:xfrm>
          <a:prstGeom prst="rect">
            <a:avLst/>
          </a:prstGeom>
        </p:spPr>
      </p:pic>
    </p:spTree>
    <p:extLst>
      <p:ext uri="{BB962C8B-B14F-4D97-AF65-F5344CB8AC3E}">
        <p14:creationId xmlns:p14="http://schemas.microsoft.com/office/powerpoint/2010/main" val="6872300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332657"/>
            <a:ext cx="8504238" cy="6317382"/>
          </a:xfrm>
        </p:spPr>
        <p:txBody>
          <a:bodyPr/>
          <a:lstStyle/>
          <a:p>
            <a:pPr marL="0" indent="0">
              <a:buNone/>
            </a:pPr>
            <a:r>
              <a:rPr lang="it-IT" b="1" dirty="0"/>
              <a:t>La crescita di </a:t>
            </a:r>
            <a:r>
              <a:rPr lang="it-IT" b="1" dirty="0" err="1"/>
              <a:t>Alibaba</a:t>
            </a:r>
            <a:r>
              <a:rPr lang="it-IT" b="1" dirty="0"/>
              <a:t> (seguito)</a:t>
            </a:r>
          </a:p>
          <a:p>
            <a:pPr marL="0" indent="0">
              <a:buNone/>
            </a:pPr>
            <a:r>
              <a:rPr lang="it-IT" dirty="0"/>
              <a:t> </a:t>
            </a:r>
          </a:p>
          <a:p>
            <a:pPr marL="0" indent="0">
              <a:buNone/>
            </a:pPr>
            <a:r>
              <a:rPr lang="it-IT" dirty="0" err="1"/>
              <a:t>Alibaba</a:t>
            </a:r>
            <a:r>
              <a:rPr lang="it-IT" dirty="0"/>
              <a:t> decise di diventare il motore di ricerca leader. A questo scopo, acquistò Yahoo China.</a:t>
            </a:r>
          </a:p>
          <a:p>
            <a:pPr marL="0" indent="0">
              <a:buNone/>
            </a:pPr>
            <a:endParaRPr lang="it-IT" dirty="0"/>
          </a:p>
          <a:p>
            <a:pPr marL="0" indent="0">
              <a:buNone/>
            </a:pPr>
            <a:r>
              <a:rPr lang="it-IT" dirty="0"/>
              <a:t>Ma </a:t>
            </a:r>
            <a:r>
              <a:rPr lang="it-IT" dirty="0" err="1"/>
              <a:t>Baidu</a:t>
            </a:r>
            <a:r>
              <a:rPr lang="it-IT" dirty="0"/>
              <a:t> rispose con una </a:t>
            </a:r>
            <a:r>
              <a:rPr lang="it-IT" b="1" dirty="0"/>
              <a:t>mossa strategica</a:t>
            </a:r>
            <a:r>
              <a:rPr lang="it-IT" dirty="0"/>
              <a:t>, cioè la creazione di una propria piattaforma di commercio online, la </a:t>
            </a:r>
            <a:r>
              <a:rPr lang="it-IT" dirty="0" err="1"/>
              <a:t>Youa</a:t>
            </a:r>
            <a:r>
              <a:rPr lang="it-IT" dirty="0"/>
              <a:t>, </a:t>
            </a:r>
          </a:p>
          <a:p>
            <a:pPr marL="0" indent="0">
              <a:buNone/>
            </a:pPr>
            <a:r>
              <a:rPr lang="it-IT" dirty="0"/>
              <a:t>per competere direttamente</a:t>
            </a:r>
          </a:p>
          <a:p>
            <a:pPr marL="0" indent="0">
              <a:buNone/>
            </a:pPr>
            <a:r>
              <a:rPr lang="it-IT" dirty="0"/>
              <a:t>con </a:t>
            </a:r>
            <a:r>
              <a:rPr lang="it-IT" dirty="0" err="1"/>
              <a:t>Taobao</a:t>
            </a:r>
            <a:r>
              <a:rPr lang="it-IT" dirty="0"/>
              <a:t>.</a:t>
            </a:r>
          </a:p>
          <a:p>
            <a:pPr marL="0" indent="0">
              <a:buNone/>
            </a:pPr>
            <a:endParaRPr lang="en-GB" dirty="0"/>
          </a:p>
        </p:txBody>
      </p:sp>
      <p:pic>
        <p:nvPicPr>
          <p:cNvPr id="2" name="Immagine 1"/>
          <p:cNvPicPr>
            <a:picLocks noChangeAspect="1"/>
          </p:cNvPicPr>
          <p:nvPr/>
        </p:nvPicPr>
        <p:blipFill>
          <a:blip r:embed="rId2"/>
          <a:stretch>
            <a:fillRect/>
          </a:stretch>
        </p:blipFill>
        <p:spPr>
          <a:xfrm>
            <a:off x="5940152" y="4437111"/>
            <a:ext cx="3203848" cy="2435025"/>
          </a:xfrm>
          <a:prstGeom prst="rect">
            <a:avLst/>
          </a:prstGeom>
        </p:spPr>
      </p:pic>
    </p:spTree>
    <p:extLst>
      <p:ext uri="{BB962C8B-B14F-4D97-AF65-F5344CB8AC3E}">
        <p14:creationId xmlns:p14="http://schemas.microsoft.com/office/powerpoint/2010/main" val="16769767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332657"/>
            <a:ext cx="8504238" cy="6317382"/>
          </a:xfrm>
        </p:spPr>
        <p:txBody>
          <a:bodyPr/>
          <a:lstStyle/>
          <a:p>
            <a:pPr marL="0" indent="0">
              <a:buNone/>
            </a:pPr>
            <a:r>
              <a:rPr lang="it-IT" dirty="0" err="1"/>
              <a:t>Alibaba</a:t>
            </a:r>
            <a:r>
              <a:rPr lang="it-IT" dirty="0"/>
              <a:t> risponde con il blocco di </a:t>
            </a:r>
            <a:r>
              <a:rPr lang="it-IT" dirty="0" err="1"/>
              <a:t>Baidu</a:t>
            </a:r>
            <a:r>
              <a:rPr lang="it-IT" dirty="0"/>
              <a:t> sul suo mercato, ufficialmente per evitare le frode dai venditori che cercavano di manipolare I risultati della ricerche.</a:t>
            </a:r>
          </a:p>
          <a:p>
            <a:pPr marL="0" indent="0">
              <a:buNone/>
            </a:pPr>
            <a:r>
              <a:rPr lang="it-IT" dirty="0"/>
              <a:t>Questa </a:t>
            </a:r>
            <a:r>
              <a:rPr lang="it-IT" b="1" dirty="0"/>
              <a:t>mossa strategica </a:t>
            </a:r>
            <a:r>
              <a:rPr lang="it-IT" dirty="0"/>
              <a:t>impedì a </a:t>
            </a:r>
            <a:r>
              <a:rPr lang="it-IT" dirty="0" err="1"/>
              <a:t>Baidu</a:t>
            </a:r>
            <a:r>
              <a:rPr lang="it-IT" dirty="0"/>
              <a:t> di diventare l’intermediario tra </a:t>
            </a:r>
            <a:r>
              <a:rPr lang="it-IT" dirty="0" err="1"/>
              <a:t>Alibaba</a:t>
            </a:r>
            <a:r>
              <a:rPr lang="it-IT" dirty="0"/>
              <a:t> e i consumatori.</a:t>
            </a:r>
          </a:p>
          <a:p>
            <a:pPr marL="0" indent="0">
              <a:buNone/>
            </a:pPr>
            <a:endParaRPr lang="it-IT" dirty="0"/>
          </a:p>
          <a:p>
            <a:pPr marL="0" indent="0">
              <a:buNone/>
            </a:pPr>
            <a:r>
              <a:rPr lang="it-IT" dirty="0"/>
              <a:t>⇒ </a:t>
            </a:r>
            <a:r>
              <a:rPr lang="it-IT" b="1" dirty="0"/>
              <a:t>Successo</a:t>
            </a:r>
            <a:r>
              <a:rPr lang="it-IT" dirty="0"/>
              <a:t>: </a:t>
            </a:r>
            <a:r>
              <a:rPr lang="it-IT" dirty="0" err="1"/>
              <a:t>Alibaba</a:t>
            </a:r>
            <a:r>
              <a:rPr lang="it-IT" dirty="0"/>
              <a:t> è diventata la piattaforma principale per la ricerca di prodotti in Cina: controlla il </a:t>
            </a:r>
            <a:r>
              <a:rPr lang="it-IT" b="1" dirty="0"/>
              <a:t>90% del mercato e-commerce cinese con le sue piattaforme </a:t>
            </a:r>
            <a:r>
              <a:rPr lang="it-IT" dirty="0" err="1"/>
              <a:t>Taobao</a:t>
            </a:r>
            <a:r>
              <a:rPr lang="it-IT" dirty="0"/>
              <a:t> e </a:t>
            </a:r>
            <a:r>
              <a:rPr lang="it-IT" dirty="0" err="1"/>
              <a:t>Tmall</a:t>
            </a:r>
            <a:r>
              <a:rPr lang="it-IT" dirty="0"/>
              <a:t>.</a:t>
            </a:r>
          </a:p>
        </p:txBody>
      </p:sp>
    </p:spTree>
    <p:extLst>
      <p:ext uri="{BB962C8B-B14F-4D97-AF65-F5344CB8AC3E}">
        <p14:creationId xmlns:p14="http://schemas.microsoft.com/office/powerpoint/2010/main" val="6872300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332657"/>
            <a:ext cx="8504238" cy="6317382"/>
          </a:xfrm>
        </p:spPr>
        <p:txBody>
          <a:bodyPr/>
          <a:lstStyle/>
          <a:p>
            <a:pPr marL="0" indent="0">
              <a:buNone/>
            </a:pPr>
            <a:endParaRPr lang="en-GB" dirty="0"/>
          </a:p>
          <a:p>
            <a:pPr marL="0" indent="0">
              <a:buNone/>
            </a:pPr>
            <a:endParaRPr lang="en-GB" sz="4400" b="1" dirty="0"/>
          </a:p>
          <a:p>
            <a:pPr marL="0" indent="0">
              <a:buNone/>
            </a:pPr>
            <a:r>
              <a:rPr lang="en-GB" sz="4400" b="1" dirty="0"/>
              <a:t>⇒ </a:t>
            </a:r>
            <a:r>
              <a:rPr lang="it-IT" sz="4400" b="1" dirty="0"/>
              <a:t>Le battaglie tra piattaforme sono generalmente “</a:t>
            </a:r>
            <a:r>
              <a:rPr lang="it-IT" sz="4400" b="1" dirty="0" err="1"/>
              <a:t>winner</a:t>
            </a:r>
            <a:r>
              <a:rPr lang="it-IT" sz="4400" b="1" dirty="0"/>
              <a:t>-take-</a:t>
            </a:r>
            <a:r>
              <a:rPr lang="it-IT" sz="4400" b="1" dirty="0" err="1"/>
              <a:t>all</a:t>
            </a:r>
            <a:r>
              <a:rPr lang="it-IT" sz="4400" b="1" dirty="0"/>
              <a:t>” (il vincitore prende tutto)</a:t>
            </a:r>
          </a:p>
          <a:p>
            <a:pPr marL="0" indent="0">
              <a:buNone/>
            </a:pPr>
            <a:endParaRPr lang="en-GB" sz="4400" b="1" dirty="0"/>
          </a:p>
        </p:txBody>
      </p:sp>
    </p:spTree>
    <p:extLst>
      <p:ext uri="{BB962C8B-B14F-4D97-AF65-F5344CB8AC3E}">
        <p14:creationId xmlns:p14="http://schemas.microsoft.com/office/powerpoint/2010/main" val="6872300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332657"/>
            <a:ext cx="8504238" cy="6317382"/>
          </a:xfrm>
        </p:spPr>
        <p:txBody>
          <a:bodyPr/>
          <a:lstStyle/>
          <a:p>
            <a:pPr marL="0" indent="0">
              <a:buNone/>
            </a:pPr>
            <a:r>
              <a:rPr lang="it-IT" sz="3600" dirty="0"/>
              <a:t>Altri esempi di risultati </a:t>
            </a:r>
            <a:r>
              <a:rPr lang="it-IT" sz="3600" dirty="0" err="1"/>
              <a:t>winner</a:t>
            </a:r>
            <a:r>
              <a:rPr lang="it-IT" sz="3600" dirty="0"/>
              <a:t>-take-</a:t>
            </a:r>
            <a:r>
              <a:rPr lang="it-IT" sz="3600" dirty="0" err="1"/>
              <a:t>all</a:t>
            </a:r>
            <a:r>
              <a:rPr lang="it-IT" sz="3600" dirty="0"/>
              <a:t>:</a:t>
            </a:r>
          </a:p>
          <a:p>
            <a:pPr marL="0" indent="0">
              <a:buNone/>
            </a:pPr>
            <a:r>
              <a:rPr lang="it-IT" sz="3600" dirty="0"/>
              <a:t> </a:t>
            </a:r>
          </a:p>
          <a:p>
            <a:pPr>
              <a:buFontTx/>
              <a:buChar char="-"/>
            </a:pPr>
            <a:r>
              <a:rPr lang="it-IT" sz="3600" dirty="0"/>
              <a:t>Sistemi operativi degli </a:t>
            </a:r>
            <a:r>
              <a:rPr lang="it-IT" sz="3600" dirty="0" err="1"/>
              <a:t>smartphone</a:t>
            </a:r>
            <a:r>
              <a:rPr lang="it-IT" sz="3600" dirty="0"/>
              <a:t>: </a:t>
            </a:r>
            <a:r>
              <a:rPr lang="it-IT" sz="3600" dirty="0" err="1"/>
              <a:t>Android</a:t>
            </a:r>
            <a:r>
              <a:rPr lang="it-IT" sz="3600" dirty="0"/>
              <a:t> + </a:t>
            </a:r>
            <a:r>
              <a:rPr lang="it-IT" sz="3600" dirty="0" err="1"/>
              <a:t>iOS</a:t>
            </a:r>
            <a:r>
              <a:rPr lang="it-IT" sz="3600" dirty="0"/>
              <a:t> = circa il 90% del mercato US (Microsoft ha meno del 3% nonostante investimenti enormi)</a:t>
            </a:r>
          </a:p>
          <a:p>
            <a:pPr>
              <a:buFontTx/>
              <a:buChar char="-"/>
            </a:pPr>
            <a:endParaRPr lang="it-IT" sz="3600" dirty="0"/>
          </a:p>
          <a:p>
            <a:pPr marL="0" indent="0">
              <a:buNone/>
            </a:pPr>
            <a:r>
              <a:rPr lang="it-IT" sz="3600" dirty="0"/>
              <a:t>- Web </a:t>
            </a:r>
            <a:r>
              <a:rPr lang="it-IT" sz="3600" dirty="0" err="1"/>
              <a:t>search</a:t>
            </a:r>
            <a:r>
              <a:rPr lang="it-IT" sz="3600" dirty="0"/>
              <a:t>: Google = circa 65% del mercato US, 90% del mercato europeo</a:t>
            </a:r>
          </a:p>
          <a:p>
            <a:pPr marL="0" indent="0">
              <a:buNone/>
            </a:pPr>
            <a:endParaRPr lang="it-IT" dirty="0"/>
          </a:p>
        </p:txBody>
      </p:sp>
    </p:spTree>
    <p:extLst>
      <p:ext uri="{BB962C8B-B14F-4D97-AF65-F5344CB8AC3E}">
        <p14:creationId xmlns:p14="http://schemas.microsoft.com/office/powerpoint/2010/main" val="6872300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188640"/>
            <a:ext cx="8820150" cy="6669360"/>
          </a:xfrm>
        </p:spPr>
        <p:txBody>
          <a:bodyPr/>
          <a:lstStyle/>
          <a:p>
            <a:pPr marL="0" indent="0">
              <a:buNone/>
            </a:pPr>
            <a:r>
              <a:rPr lang="it-IT" dirty="0"/>
              <a:t>Quando gli utilizzatori possono utilizzare diverse piattaforme contemporaneamente, la forza degli effetti di rete sarà minore.</a:t>
            </a:r>
          </a:p>
          <a:p>
            <a:pPr marL="0" indent="0">
              <a:buNone/>
            </a:pPr>
            <a:r>
              <a:rPr lang="it-IT" dirty="0"/>
              <a:t>Un’industria dove gli utilizzatori possono cambiare rete facilmente può avere diverse piattaforme, anche quando l’industria matura.</a:t>
            </a:r>
          </a:p>
          <a:p>
            <a:pPr marL="0" indent="0">
              <a:buNone/>
            </a:pPr>
            <a:r>
              <a:rPr lang="it-IT" dirty="0"/>
              <a:t>Tuttavia, le piattaforme migliori usano delle strategie per evitare che gli utilizzatori cambino piattaforma: ci sono degli </a:t>
            </a:r>
            <a:r>
              <a:rPr lang="it-IT" b="1" dirty="0"/>
              <a:t>strumenti di software </a:t>
            </a:r>
            <a:r>
              <a:rPr lang="it-IT" dirty="0"/>
              <a:t>che rendono le transazioni più facili sulla piattaforma, i punteggi che misurano la </a:t>
            </a:r>
            <a:r>
              <a:rPr lang="it-IT" b="1" dirty="0"/>
              <a:t>reputazione </a:t>
            </a:r>
            <a:r>
              <a:rPr lang="it-IT" dirty="0"/>
              <a:t>su</a:t>
            </a:r>
            <a:r>
              <a:rPr lang="it-IT" b="1" dirty="0"/>
              <a:t> </a:t>
            </a:r>
            <a:r>
              <a:rPr lang="it-IT" dirty="0" err="1"/>
              <a:t>eBay</a:t>
            </a:r>
            <a:r>
              <a:rPr lang="it-IT" dirty="0"/>
              <a:t>, </a:t>
            </a:r>
            <a:r>
              <a:rPr lang="it-IT" dirty="0" err="1"/>
              <a:t>Airbnb</a:t>
            </a:r>
            <a:r>
              <a:rPr lang="it-IT" dirty="0"/>
              <a:t> o </a:t>
            </a:r>
            <a:r>
              <a:rPr lang="it-IT" dirty="0" err="1"/>
              <a:t>Taobao</a:t>
            </a:r>
            <a:r>
              <a:rPr lang="it-IT" dirty="0"/>
              <a:t>; aspetti di personalizzazione come le </a:t>
            </a:r>
            <a:r>
              <a:rPr lang="it-IT" b="1" dirty="0"/>
              <a:t>raccomandazioni</a:t>
            </a:r>
          </a:p>
        </p:txBody>
      </p:sp>
    </p:spTree>
    <p:extLst>
      <p:ext uri="{BB962C8B-B14F-4D97-AF65-F5344CB8AC3E}">
        <p14:creationId xmlns:p14="http://schemas.microsoft.com/office/powerpoint/2010/main" val="23696956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332657"/>
            <a:ext cx="8504238" cy="6317382"/>
          </a:xfrm>
        </p:spPr>
        <p:txBody>
          <a:bodyPr/>
          <a:lstStyle/>
          <a:p>
            <a:pPr marL="0" indent="0">
              <a:buNone/>
            </a:pPr>
            <a:r>
              <a:rPr lang="it-IT" dirty="0"/>
              <a:t>Esempio: ricerca di un libro su Amazon che dà la seguente raccomandazione:</a:t>
            </a:r>
          </a:p>
          <a:p>
            <a:pPr marL="0" indent="0">
              <a:buNone/>
            </a:pPr>
            <a:endParaRPr lang="en-GB" dirty="0"/>
          </a:p>
        </p:txBody>
      </p:sp>
      <p:pic>
        <p:nvPicPr>
          <p:cNvPr id="2" name="Immagine 1"/>
          <p:cNvPicPr>
            <a:picLocks noChangeAspect="1"/>
          </p:cNvPicPr>
          <p:nvPr/>
        </p:nvPicPr>
        <p:blipFill>
          <a:blip r:embed="rId2"/>
          <a:stretch>
            <a:fillRect/>
          </a:stretch>
        </p:blipFill>
        <p:spPr>
          <a:xfrm>
            <a:off x="467544" y="1484784"/>
            <a:ext cx="8064896" cy="4776316"/>
          </a:xfrm>
          <a:prstGeom prst="rect">
            <a:avLst/>
          </a:prstGeom>
        </p:spPr>
      </p:pic>
    </p:spTree>
    <p:extLst>
      <p:ext uri="{BB962C8B-B14F-4D97-AF65-F5344CB8AC3E}">
        <p14:creationId xmlns:p14="http://schemas.microsoft.com/office/powerpoint/2010/main" val="23696956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332657"/>
            <a:ext cx="8504238" cy="6317382"/>
          </a:xfrm>
        </p:spPr>
        <p:txBody>
          <a:bodyPr/>
          <a:lstStyle/>
          <a:p>
            <a:pPr marL="0" indent="0">
              <a:buNone/>
            </a:pPr>
            <a:r>
              <a:rPr lang="it-IT" dirty="0"/>
              <a:t>Punteggi sui ristoranti ricercando su Google:</a:t>
            </a:r>
          </a:p>
          <a:p>
            <a:pPr marL="0" indent="0">
              <a:buNone/>
            </a:pPr>
            <a:endParaRPr lang="it-IT" dirty="0"/>
          </a:p>
          <a:p>
            <a:pPr marL="0" indent="0">
              <a:buNone/>
            </a:pPr>
            <a:endParaRPr lang="it-IT" dirty="0"/>
          </a:p>
        </p:txBody>
      </p:sp>
      <p:pic>
        <p:nvPicPr>
          <p:cNvPr id="3" name="Immagine 2"/>
          <p:cNvPicPr>
            <a:picLocks noChangeAspect="1"/>
          </p:cNvPicPr>
          <p:nvPr/>
        </p:nvPicPr>
        <p:blipFill>
          <a:blip r:embed="rId2"/>
          <a:stretch>
            <a:fillRect/>
          </a:stretch>
        </p:blipFill>
        <p:spPr>
          <a:xfrm>
            <a:off x="114300" y="1484784"/>
            <a:ext cx="8915400" cy="4464496"/>
          </a:xfrm>
          <a:prstGeom prst="rect">
            <a:avLst/>
          </a:prstGeom>
        </p:spPr>
      </p:pic>
    </p:spTree>
    <p:extLst>
      <p:ext uri="{BB962C8B-B14F-4D97-AF65-F5344CB8AC3E}">
        <p14:creationId xmlns:p14="http://schemas.microsoft.com/office/powerpoint/2010/main" val="8773044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332657"/>
            <a:ext cx="8504238" cy="6317382"/>
          </a:xfrm>
        </p:spPr>
        <p:txBody>
          <a:bodyPr/>
          <a:lstStyle/>
          <a:p>
            <a:pPr marL="0" indent="0">
              <a:buNone/>
            </a:pPr>
            <a:r>
              <a:rPr lang="it-IT" dirty="0"/>
              <a:t>La concorrenza tra piattaforme è forte: </a:t>
            </a:r>
          </a:p>
          <a:p>
            <a:pPr marL="0" indent="0">
              <a:buNone/>
            </a:pPr>
            <a:endParaRPr lang="it-IT" dirty="0"/>
          </a:p>
          <a:p>
            <a:pPr marL="0" indent="0">
              <a:buNone/>
            </a:pPr>
            <a:r>
              <a:rPr lang="it-IT" dirty="0"/>
              <a:t>Gli utilizzatori (consumatori) possono cambiare piattaforme facilmente</a:t>
            </a:r>
          </a:p>
          <a:p>
            <a:pPr marL="0" indent="0">
              <a:buNone/>
            </a:pPr>
            <a:r>
              <a:rPr lang="it-IT" dirty="0"/>
              <a:t>Molto più facilmente che il cambio di prodotto nelle industrie lineari del passato che avevano costruito capacità in eccesso. </a:t>
            </a:r>
          </a:p>
          <a:p>
            <a:pPr marL="0" indent="0">
              <a:buNone/>
            </a:pPr>
            <a:endParaRPr lang="it-IT" dirty="0"/>
          </a:p>
          <a:p>
            <a:pPr marL="0" indent="0">
              <a:buNone/>
            </a:pPr>
            <a:r>
              <a:rPr lang="it-IT" dirty="0"/>
              <a:t>Ad esempio, Amazon ha creato il mercato dell’</a:t>
            </a:r>
            <a:r>
              <a:rPr lang="it-IT" dirty="0" err="1"/>
              <a:t>ebook</a:t>
            </a:r>
            <a:r>
              <a:rPr lang="it-IT" dirty="0"/>
              <a:t> negli USA ma è stato rapidamente e fortemente contestato da Google e Apple.</a:t>
            </a:r>
          </a:p>
        </p:txBody>
      </p:sp>
    </p:spTree>
    <p:extLst>
      <p:ext uri="{BB962C8B-B14F-4D97-AF65-F5344CB8AC3E}">
        <p14:creationId xmlns:p14="http://schemas.microsoft.com/office/powerpoint/2010/main" val="19803975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332657"/>
            <a:ext cx="8504238" cy="6317382"/>
          </a:xfrm>
        </p:spPr>
        <p:txBody>
          <a:bodyPr/>
          <a:lstStyle/>
          <a:p>
            <a:pPr marL="0" indent="0">
              <a:buNone/>
            </a:pPr>
            <a:r>
              <a:rPr lang="it-IT" dirty="0"/>
              <a:t>La piattaforme sono quindi mercati contendibili (</a:t>
            </a:r>
            <a:r>
              <a:rPr lang="it-IT" dirty="0" err="1"/>
              <a:t>Baumol</a:t>
            </a:r>
            <a:r>
              <a:rPr lang="it-IT" dirty="0"/>
              <a:t>, </a:t>
            </a:r>
            <a:r>
              <a:rPr lang="it-IT" dirty="0" err="1"/>
              <a:t>Panzar</a:t>
            </a:r>
            <a:r>
              <a:rPr lang="it-IT" dirty="0"/>
              <a:t> e </a:t>
            </a:r>
            <a:r>
              <a:rPr lang="it-IT" dirty="0" err="1"/>
              <a:t>Willig</a:t>
            </a:r>
            <a:r>
              <a:rPr lang="it-IT" dirty="0"/>
              <a:t>): l’entrata è facile e appena le aziende riducono l’uso di strategie di fidelizzazione un’entrante può arrivare e attrarre i consumatori nel suo mercato.</a:t>
            </a:r>
          </a:p>
          <a:p>
            <a:pPr marL="0" indent="0">
              <a:buNone/>
            </a:pPr>
            <a:endParaRPr lang="it-IT" dirty="0"/>
          </a:p>
          <a:p>
            <a:pPr marL="0" indent="0">
              <a:buNone/>
            </a:pPr>
            <a:r>
              <a:rPr lang="it-IT" dirty="0"/>
              <a:t>Le barriere all’entrata nell’industria delle piattaforme sono basse e quindi sono dei mercati contendibili (quindi poche imprese in concorrenza ma minaccia costante delle posizioni di mercato)</a:t>
            </a:r>
          </a:p>
        </p:txBody>
      </p:sp>
    </p:spTree>
    <p:extLst>
      <p:ext uri="{BB962C8B-B14F-4D97-AF65-F5344CB8AC3E}">
        <p14:creationId xmlns:p14="http://schemas.microsoft.com/office/powerpoint/2010/main" val="1611858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260649"/>
            <a:ext cx="8504238" cy="6389390"/>
          </a:xfrm>
        </p:spPr>
        <p:txBody>
          <a:bodyPr/>
          <a:lstStyle/>
          <a:p>
            <a:pPr marL="0" indent="0" eaLnBrk="1" hangingPunct="1">
              <a:buNone/>
            </a:pPr>
            <a:endParaRPr lang="en-GB" dirty="0"/>
          </a:p>
          <a:p>
            <a:pPr marL="0" indent="0" eaLnBrk="1" hangingPunct="1">
              <a:buNone/>
            </a:pPr>
            <a:endParaRPr lang="en-GB" dirty="0"/>
          </a:p>
          <a:p>
            <a:pPr marL="0" indent="0">
              <a:buNone/>
            </a:pPr>
            <a:endParaRPr lang="en-GB" dirty="0"/>
          </a:p>
          <a:p>
            <a:pPr marL="0" indent="0">
              <a:buNone/>
            </a:pPr>
            <a:endParaRPr lang="en-GB" dirty="0"/>
          </a:p>
          <a:p>
            <a:pPr marL="0" indent="0">
              <a:buNone/>
            </a:pPr>
            <a:endParaRPr lang="en-GB" dirty="0"/>
          </a:p>
          <a:p>
            <a:pPr marL="0" indent="0">
              <a:buNone/>
            </a:pPr>
            <a:r>
              <a:rPr lang="it-IT" dirty="0"/>
              <a:t>Fino al 2011, la Nokia era un’azienda di successo che vendeva telefoni cellulari con un sistema operativo proprio, il Symbian.</a:t>
            </a:r>
          </a:p>
          <a:p>
            <a:pPr marL="0" indent="0">
              <a:buNone/>
            </a:pPr>
            <a:r>
              <a:rPr lang="it-IT" dirty="0"/>
              <a:t>Nel 2011 l’azienda ha grossi problemi: Symbian è obsoleto, l’azienda è focalizzata sul hardware invece che sul software.</a:t>
            </a:r>
          </a:p>
          <a:p>
            <a:pPr marL="0" indent="0" eaLnBrk="1" hangingPunct="1">
              <a:buNone/>
            </a:pPr>
            <a:endParaRPr lang="it-IT" dirty="0"/>
          </a:p>
        </p:txBody>
      </p:sp>
      <p:pic>
        <p:nvPicPr>
          <p:cNvPr id="2" name="Immagine 1"/>
          <p:cNvPicPr>
            <a:picLocks noChangeAspect="1"/>
          </p:cNvPicPr>
          <p:nvPr/>
        </p:nvPicPr>
        <p:blipFill>
          <a:blip r:embed="rId2"/>
          <a:stretch>
            <a:fillRect/>
          </a:stretch>
        </p:blipFill>
        <p:spPr>
          <a:xfrm>
            <a:off x="467544" y="260649"/>
            <a:ext cx="8136904" cy="2376263"/>
          </a:xfrm>
          <a:prstGeom prst="rect">
            <a:avLst/>
          </a:prstGeom>
        </p:spPr>
      </p:pic>
    </p:spTree>
    <p:extLst>
      <p:ext uri="{BB962C8B-B14F-4D97-AF65-F5344CB8AC3E}">
        <p14:creationId xmlns:p14="http://schemas.microsoft.com/office/powerpoint/2010/main" val="13576680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332657"/>
            <a:ext cx="8504238" cy="6317382"/>
          </a:xfrm>
        </p:spPr>
        <p:txBody>
          <a:bodyPr/>
          <a:lstStyle/>
          <a:p>
            <a:pPr marL="0" indent="0">
              <a:buNone/>
            </a:pPr>
            <a:r>
              <a:rPr lang="it-IT" dirty="0"/>
              <a:t>Microsoft: è sempre dominante nel suo vecchio business (sistemi operativi per computer), ma non è riuscito a diventare dominante nell’industria dei sistemi operativi per </a:t>
            </a:r>
            <a:r>
              <a:rPr lang="it-IT" dirty="0" err="1"/>
              <a:t>smartphone</a:t>
            </a:r>
            <a:r>
              <a:rPr lang="it-IT" dirty="0"/>
              <a:t>.</a:t>
            </a:r>
          </a:p>
          <a:p>
            <a:pPr marL="0" indent="0">
              <a:buNone/>
            </a:pPr>
            <a:endParaRPr lang="it-IT" dirty="0"/>
          </a:p>
          <a:p>
            <a:pPr marL="0" indent="0">
              <a:buNone/>
            </a:pPr>
            <a:r>
              <a:rPr lang="it-IT" dirty="0"/>
              <a:t>Google: ha creato </a:t>
            </a:r>
            <a:r>
              <a:rPr lang="it-IT" dirty="0" err="1"/>
              <a:t>Android</a:t>
            </a:r>
            <a:r>
              <a:rPr lang="it-IT" dirty="0"/>
              <a:t> per proteggere il suo motore di ricerca (strategia di difesa di fronte allo sviluppo degli </a:t>
            </a:r>
            <a:r>
              <a:rPr lang="it-IT" dirty="0" err="1"/>
              <a:t>smartphone</a:t>
            </a:r>
            <a:r>
              <a:rPr lang="it-IT" dirty="0"/>
              <a:t>)</a:t>
            </a:r>
          </a:p>
          <a:p>
            <a:pPr marL="0" indent="0">
              <a:buNone/>
            </a:pPr>
            <a:endParaRPr lang="it-IT" dirty="0"/>
          </a:p>
          <a:p>
            <a:pPr marL="0" indent="0">
              <a:buNone/>
            </a:pPr>
            <a:r>
              <a:rPr lang="it-IT" dirty="0" err="1"/>
              <a:t>Facebook</a:t>
            </a:r>
            <a:r>
              <a:rPr lang="it-IT" dirty="0"/>
              <a:t>: ha acquistato </a:t>
            </a:r>
            <a:r>
              <a:rPr lang="it-IT" dirty="0" err="1"/>
              <a:t>Instagram</a:t>
            </a:r>
            <a:r>
              <a:rPr lang="it-IT" dirty="0"/>
              <a:t> e </a:t>
            </a:r>
            <a:r>
              <a:rPr lang="it-IT" dirty="0" err="1"/>
              <a:t>Whatsapp</a:t>
            </a:r>
            <a:r>
              <a:rPr lang="it-IT" dirty="0"/>
              <a:t> per rimanere dominante (ha comprato i suoi rivali!)</a:t>
            </a:r>
          </a:p>
        </p:txBody>
      </p:sp>
    </p:spTree>
    <p:extLst>
      <p:ext uri="{BB962C8B-B14F-4D97-AF65-F5344CB8AC3E}">
        <p14:creationId xmlns:p14="http://schemas.microsoft.com/office/powerpoint/2010/main" val="16118588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332657"/>
            <a:ext cx="8568630" cy="6317382"/>
          </a:xfrm>
        </p:spPr>
        <p:txBody>
          <a:bodyPr/>
          <a:lstStyle/>
          <a:p>
            <a:pPr marL="0" indent="0">
              <a:buNone/>
            </a:pPr>
            <a:r>
              <a:rPr lang="it-IT" dirty="0"/>
              <a:t>⇒ </a:t>
            </a:r>
            <a:r>
              <a:rPr lang="it-IT" b="1" dirty="0"/>
              <a:t>Nessun problema antitrust </a:t>
            </a:r>
            <a:r>
              <a:rPr lang="it-IT" dirty="0"/>
              <a:t>nella concorrenza tra piattaforme; </a:t>
            </a:r>
          </a:p>
          <a:p>
            <a:pPr marL="0" indent="0">
              <a:buNone/>
            </a:pPr>
            <a:endParaRPr lang="it-IT" dirty="0"/>
          </a:p>
          <a:p>
            <a:pPr marL="0" indent="0">
              <a:buNone/>
            </a:pPr>
            <a:r>
              <a:rPr lang="it-IT" dirty="0"/>
              <a:t>Tuttavia, esiste un </a:t>
            </a:r>
            <a:r>
              <a:rPr lang="it-IT" b="1" dirty="0"/>
              <a:t>problema di privacy e di sicurezza</a:t>
            </a:r>
            <a:r>
              <a:rPr lang="it-IT" dirty="0"/>
              <a:t> quando queste aziende hanno accesso ad enormi masse di dati sulle persone, che i consumatori forniscono quando usano i loro </a:t>
            </a:r>
            <a:r>
              <a:rPr lang="it-IT" dirty="0" err="1"/>
              <a:t>smartphone</a:t>
            </a:r>
            <a:r>
              <a:rPr lang="it-IT" dirty="0"/>
              <a:t> o computer…</a:t>
            </a:r>
          </a:p>
          <a:p>
            <a:pPr marL="0" indent="0">
              <a:buNone/>
            </a:pPr>
            <a:r>
              <a:rPr lang="it-IT" dirty="0"/>
              <a:t>+ gli hackers e malintenzionati possono fare dei danni enormi quando tutto è connesso: </a:t>
            </a:r>
            <a:r>
              <a:rPr lang="it-IT" dirty="0" err="1"/>
              <a:t>smartphone</a:t>
            </a:r>
            <a:r>
              <a:rPr lang="it-IT" dirty="0"/>
              <a:t>, casa, macchina,… Esempio: hackers che hanno fatto fare incidenti ad automobili connesse</a:t>
            </a:r>
          </a:p>
        </p:txBody>
      </p:sp>
    </p:spTree>
    <p:extLst>
      <p:ext uri="{BB962C8B-B14F-4D97-AF65-F5344CB8AC3E}">
        <p14:creationId xmlns:p14="http://schemas.microsoft.com/office/powerpoint/2010/main" val="14083809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332657"/>
            <a:ext cx="8568630" cy="6317382"/>
          </a:xfrm>
        </p:spPr>
        <p:txBody>
          <a:bodyPr/>
          <a:lstStyle/>
          <a:p>
            <a:pPr marL="0" indent="0">
              <a:buNone/>
            </a:pPr>
            <a:r>
              <a:rPr lang="it-IT" dirty="0"/>
              <a:t>⇒ </a:t>
            </a:r>
            <a:r>
              <a:rPr lang="it-IT" b="1" dirty="0"/>
              <a:t>Nessun problema antitrust </a:t>
            </a:r>
            <a:r>
              <a:rPr lang="it-IT" dirty="0"/>
              <a:t>nella concorrenza tra piattaforme</a:t>
            </a:r>
          </a:p>
          <a:p>
            <a:pPr marL="0" indent="0">
              <a:buNone/>
            </a:pPr>
            <a:r>
              <a:rPr lang="it-IT" dirty="0"/>
              <a:t> </a:t>
            </a:r>
          </a:p>
          <a:p>
            <a:pPr marL="0" indent="0">
              <a:buNone/>
            </a:pPr>
            <a:r>
              <a:rPr lang="it-IT" dirty="0"/>
              <a:t>DAVVERO???</a:t>
            </a:r>
          </a:p>
          <a:p>
            <a:pPr marL="0" indent="0">
              <a:buNone/>
            </a:pPr>
            <a:endParaRPr lang="it-IT" dirty="0"/>
          </a:p>
          <a:p>
            <a:pPr marL="0" indent="0">
              <a:buNone/>
            </a:pPr>
            <a:r>
              <a:rPr lang="it-IT" dirty="0"/>
              <a:t>Esempio: Google (motore di ricerca)</a:t>
            </a:r>
          </a:p>
          <a:p>
            <a:pPr marL="0" indent="0">
              <a:buNone/>
            </a:pPr>
            <a:r>
              <a:rPr lang="it-IT" dirty="0"/>
              <a:t>Cos’è il suo business?</a:t>
            </a:r>
          </a:p>
          <a:p>
            <a:pPr marL="0" indent="0">
              <a:buNone/>
            </a:pPr>
            <a:r>
              <a:rPr lang="it-IT" dirty="0"/>
              <a:t>Servizio di ricerca per i consumatori?</a:t>
            </a:r>
          </a:p>
          <a:p>
            <a:pPr marL="0" indent="0">
              <a:buNone/>
            </a:pPr>
            <a:r>
              <a:rPr lang="it-IT" dirty="0"/>
              <a:t>E’ gratuito</a:t>
            </a:r>
          </a:p>
        </p:txBody>
      </p:sp>
    </p:spTree>
    <p:extLst>
      <p:ext uri="{BB962C8B-B14F-4D97-AF65-F5344CB8AC3E}">
        <p14:creationId xmlns:p14="http://schemas.microsoft.com/office/powerpoint/2010/main" val="8030056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332657"/>
            <a:ext cx="8568630" cy="6317382"/>
          </a:xfrm>
        </p:spPr>
        <p:txBody>
          <a:bodyPr/>
          <a:lstStyle/>
          <a:p>
            <a:pPr>
              <a:buFont typeface="Symbol" charset="0"/>
              <a:buChar char=""/>
            </a:pPr>
            <a:r>
              <a:rPr lang="it-IT" dirty="0"/>
              <a:t> il business di Google è il </a:t>
            </a:r>
            <a:r>
              <a:rPr lang="it-IT" b="1" dirty="0"/>
              <a:t>mercato della pubblicità</a:t>
            </a:r>
          </a:p>
          <a:p>
            <a:pPr marL="0" indent="0">
              <a:buNone/>
            </a:pPr>
            <a:endParaRPr lang="it-IT" b="1" dirty="0"/>
          </a:p>
          <a:p>
            <a:pPr marL="0" indent="0">
              <a:buNone/>
            </a:pPr>
            <a:r>
              <a:rPr lang="it-IT" dirty="0"/>
              <a:t>Attraverso le nostre ricerche sul suo motore capisce le nostre preferenze, i nostri gusti e desideri (big data)</a:t>
            </a:r>
          </a:p>
          <a:p>
            <a:pPr marL="0" indent="0">
              <a:buNone/>
            </a:pPr>
            <a:endParaRPr lang="it-IT" dirty="0"/>
          </a:p>
          <a:p>
            <a:pPr marL="0" indent="0">
              <a:buNone/>
            </a:pPr>
            <a:r>
              <a:rPr lang="it-IT" dirty="0"/>
              <a:t>=&gt; le aziende di pubblicità comprano spazi pubblicitari sul motore di Google, di modo che quando facciamo ricerche ci appaiono pubblicità (mirate) </a:t>
            </a:r>
          </a:p>
        </p:txBody>
      </p:sp>
    </p:spTree>
    <p:extLst>
      <p:ext uri="{BB962C8B-B14F-4D97-AF65-F5344CB8AC3E}">
        <p14:creationId xmlns:p14="http://schemas.microsoft.com/office/powerpoint/2010/main" val="3771019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332657"/>
            <a:ext cx="8568630" cy="6317382"/>
          </a:xfrm>
        </p:spPr>
        <p:txBody>
          <a:bodyPr/>
          <a:lstStyle/>
          <a:p>
            <a:pPr marL="0" indent="0">
              <a:buNone/>
            </a:pPr>
            <a:r>
              <a:rPr lang="it-IT" dirty="0"/>
              <a:t>Basta fare una ricerca su Google per capirlo:</a:t>
            </a:r>
          </a:p>
          <a:p>
            <a:pPr marL="0" indent="0">
              <a:buNone/>
            </a:pPr>
            <a:endParaRPr lang="it-IT" dirty="0"/>
          </a:p>
          <a:p>
            <a:pPr marL="0" indent="0">
              <a:buNone/>
            </a:pPr>
            <a:r>
              <a:rPr lang="it-IT" dirty="0"/>
              <a:t>Esempio: cerco alberghi a Londra</a:t>
            </a:r>
          </a:p>
          <a:p>
            <a:pPr marL="0" indent="0">
              <a:buNone/>
            </a:pPr>
            <a:endParaRPr lang="it-IT" dirty="0"/>
          </a:p>
          <a:p>
            <a:pPr marL="0" indent="0">
              <a:buNone/>
            </a:pPr>
            <a:r>
              <a:rPr lang="it-IT" dirty="0"/>
              <a:t>Nelle prossime ricerche mi appariranno per un </a:t>
            </a:r>
            <a:r>
              <a:rPr lang="it-IT" dirty="0" err="1"/>
              <a:t>pò</a:t>
            </a:r>
            <a:r>
              <a:rPr lang="it-IT" dirty="0"/>
              <a:t> di tempo delle pubblicità sugli alberghi a Londra!</a:t>
            </a:r>
          </a:p>
          <a:p>
            <a:pPr marL="0" indent="0">
              <a:buNone/>
            </a:pPr>
            <a:r>
              <a:rPr lang="it-IT" dirty="0"/>
              <a:t>(Sono gli algoritmi di Google – che analizzano i suoi big data – che lo permettono)</a:t>
            </a:r>
          </a:p>
          <a:p>
            <a:pPr marL="0" indent="0">
              <a:buNone/>
            </a:pPr>
            <a:endParaRPr lang="it-IT" dirty="0"/>
          </a:p>
          <a:p>
            <a:pPr marL="0" indent="0">
              <a:buNone/>
            </a:pPr>
            <a:r>
              <a:rPr lang="it-IT" dirty="0"/>
              <a:t>=&gt; QUINDI GOOGLE NON E’ COSÌ GRATUITO COME SEMBRA!!!</a:t>
            </a:r>
          </a:p>
        </p:txBody>
      </p:sp>
    </p:spTree>
    <p:extLst>
      <p:ext uri="{BB962C8B-B14F-4D97-AF65-F5344CB8AC3E}">
        <p14:creationId xmlns:p14="http://schemas.microsoft.com/office/powerpoint/2010/main" val="42715532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332657"/>
            <a:ext cx="8568630" cy="6317382"/>
          </a:xfrm>
        </p:spPr>
        <p:txBody>
          <a:bodyPr/>
          <a:lstStyle/>
          <a:p>
            <a:pPr marL="0" indent="0">
              <a:buNone/>
            </a:pPr>
            <a:r>
              <a:rPr lang="it-IT" dirty="0"/>
              <a:t>SICUREZZA E PRIVACY</a:t>
            </a:r>
          </a:p>
          <a:p>
            <a:pPr marL="0" indent="0">
              <a:buNone/>
            </a:pPr>
            <a:endParaRPr lang="it-IT" dirty="0"/>
          </a:p>
          <a:p>
            <a:pPr marL="0" indent="0">
              <a:buNone/>
            </a:pPr>
            <a:r>
              <a:rPr lang="it-IT" dirty="0"/>
              <a:t>⇒ il problema della </a:t>
            </a:r>
            <a:r>
              <a:rPr lang="it-IT" b="1" dirty="0"/>
              <a:t>sicurezza</a:t>
            </a:r>
            <a:r>
              <a:rPr lang="it-IT" dirty="0"/>
              <a:t> è importante, a tal punto che la </a:t>
            </a:r>
            <a:r>
              <a:rPr lang="it-IT" dirty="0" err="1"/>
              <a:t>cyberwar</a:t>
            </a:r>
            <a:r>
              <a:rPr lang="it-IT" dirty="0"/>
              <a:t> è diventata parte della difesa di molti Stati</a:t>
            </a:r>
          </a:p>
          <a:p>
            <a:pPr marL="0" indent="0">
              <a:buNone/>
            </a:pPr>
            <a:endParaRPr lang="it-IT" b="1" dirty="0"/>
          </a:p>
          <a:p>
            <a:pPr marL="0" indent="0">
              <a:buNone/>
            </a:pPr>
            <a:r>
              <a:rPr lang="it-IT" b="1" dirty="0"/>
              <a:t>=&gt; Privacy: </a:t>
            </a:r>
            <a:r>
              <a:rPr lang="it-IT" dirty="0"/>
              <a:t>Non tutti si rendono conto che la Samsung o Apple, l’operatore telefonico e i gestori delle proprie </a:t>
            </a:r>
            <a:r>
              <a:rPr lang="it-IT" dirty="0" err="1"/>
              <a:t>app</a:t>
            </a:r>
            <a:r>
              <a:rPr lang="it-IT" dirty="0"/>
              <a:t> presenti sul telefono sanno tutto sui loro spostamenti, acquisti, ricerche, contatti, messaggi, ecc.</a:t>
            </a:r>
          </a:p>
        </p:txBody>
      </p:sp>
    </p:spTree>
    <p:extLst>
      <p:ext uri="{BB962C8B-B14F-4D97-AF65-F5344CB8AC3E}">
        <p14:creationId xmlns:p14="http://schemas.microsoft.com/office/powerpoint/2010/main" val="2979126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332657"/>
            <a:ext cx="8504238" cy="6317382"/>
          </a:xfrm>
        </p:spPr>
        <p:txBody>
          <a:bodyPr/>
          <a:lstStyle/>
          <a:p>
            <a:pPr marL="0" indent="0">
              <a:buNone/>
            </a:pPr>
            <a:r>
              <a:rPr lang="it-IT" dirty="0"/>
              <a:t>Sulla privacy, la risposta non è di limitare il potere di mercato delle piattaforme – diminuirebbe il benessere del consumatore – ma di usare la regolamentazione per controllare il comportamento delle aziende dove ci sono problemi:</a:t>
            </a:r>
          </a:p>
          <a:p>
            <a:pPr marL="0" indent="0">
              <a:buNone/>
            </a:pPr>
            <a:endParaRPr lang="it-IT" dirty="0"/>
          </a:p>
          <a:p>
            <a:pPr marL="0" indent="0">
              <a:buNone/>
            </a:pPr>
            <a:r>
              <a:rPr lang="it-IT" dirty="0"/>
              <a:t>- Regolamentazione dei Big data e il loro uso</a:t>
            </a:r>
          </a:p>
          <a:p>
            <a:pPr marL="0" indent="0">
              <a:buNone/>
            </a:pPr>
            <a:r>
              <a:rPr lang="it-IT" dirty="0"/>
              <a:t>- Informazione / Educazione dei consumatori per aumentare la consapevolezza.</a:t>
            </a:r>
          </a:p>
          <a:p>
            <a:pPr marL="0" indent="0">
              <a:buNone/>
            </a:pPr>
            <a:endParaRPr lang="en-GB" dirty="0"/>
          </a:p>
        </p:txBody>
      </p:sp>
    </p:spTree>
    <p:extLst>
      <p:ext uri="{BB962C8B-B14F-4D97-AF65-F5344CB8AC3E}">
        <p14:creationId xmlns:p14="http://schemas.microsoft.com/office/powerpoint/2010/main" val="36495072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332657"/>
            <a:ext cx="8504238" cy="6317382"/>
          </a:xfrm>
        </p:spPr>
        <p:txBody>
          <a:bodyPr/>
          <a:lstStyle/>
          <a:p>
            <a:pPr marL="0" indent="0">
              <a:buNone/>
            </a:pPr>
            <a:r>
              <a:rPr lang="it-IT" b="1" dirty="0"/>
              <a:t>Creare una piattaforma</a:t>
            </a:r>
            <a:r>
              <a:rPr lang="it-IT" dirty="0"/>
              <a:t>:</a:t>
            </a:r>
          </a:p>
          <a:p>
            <a:pPr marL="0" indent="0">
              <a:buNone/>
            </a:pPr>
            <a:r>
              <a:rPr lang="it-IT" dirty="0"/>
              <a:t> </a:t>
            </a:r>
          </a:p>
          <a:p>
            <a:pPr marL="0" indent="0">
              <a:buNone/>
            </a:pPr>
            <a:r>
              <a:rPr lang="it-IT" dirty="0"/>
              <a:t>La risorsa principale della piattaforma è la sua </a:t>
            </a:r>
            <a:r>
              <a:rPr lang="it-IT" b="1" dirty="0"/>
              <a:t>rete</a:t>
            </a:r>
            <a:r>
              <a:rPr lang="it-IT" dirty="0"/>
              <a:t>, non il suo prodotto o i suoi </a:t>
            </a:r>
            <a:r>
              <a:rPr lang="it-IT" dirty="0" err="1"/>
              <a:t>inputs</a:t>
            </a:r>
            <a:r>
              <a:rPr lang="it-IT" dirty="0"/>
              <a:t>.</a:t>
            </a:r>
          </a:p>
          <a:p>
            <a:pPr marL="0" indent="0">
              <a:buNone/>
            </a:pPr>
            <a:r>
              <a:rPr lang="it-IT" dirty="0"/>
              <a:t>Contrariamente alla Ford, </a:t>
            </a:r>
            <a:r>
              <a:rPr lang="it-IT" dirty="0" err="1"/>
              <a:t>Uber</a:t>
            </a:r>
            <a:r>
              <a:rPr lang="it-IT" dirty="0"/>
              <a:t> non possiede il valore di quello che è prodotto e consumato sulla sua piattaforma. Invece </a:t>
            </a:r>
            <a:r>
              <a:rPr lang="it-IT" dirty="0" err="1"/>
              <a:t>Uber</a:t>
            </a:r>
            <a:r>
              <a:rPr lang="it-IT" dirty="0"/>
              <a:t> possiede la </a:t>
            </a:r>
            <a:r>
              <a:rPr lang="it-IT" b="1" dirty="0"/>
              <a:t>connessione</a:t>
            </a:r>
            <a:r>
              <a:rPr lang="it-IT" dirty="0"/>
              <a:t> tra i consumatori e i produttori della sua rete.</a:t>
            </a:r>
          </a:p>
        </p:txBody>
      </p:sp>
      <p:pic>
        <p:nvPicPr>
          <p:cNvPr id="2" name="Immagine 1"/>
          <p:cNvPicPr>
            <a:picLocks noChangeAspect="1"/>
          </p:cNvPicPr>
          <p:nvPr/>
        </p:nvPicPr>
        <p:blipFill>
          <a:blip r:embed="rId2"/>
          <a:stretch>
            <a:fillRect/>
          </a:stretch>
        </p:blipFill>
        <p:spPr>
          <a:xfrm>
            <a:off x="5364088" y="4581128"/>
            <a:ext cx="3530352" cy="2160240"/>
          </a:xfrm>
          <a:prstGeom prst="rect">
            <a:avLst/>
          </a:prstGeom>
        </p:spPr>
      </p:pic>
    </p:spTree>
    <p:extLst>
      <p:ext uri="{BB962C8B-B14F-4D97-AF65-F5344CB8AC3E}">
        <p14:creationId xmlns:p14="http://schemas.microsoft.com/office/powerpoint/2010/main" val="36495072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332657"/>
            <a:ext cx="8504238" cy="6317382"/>
          </a:xfrm>
        </p:spPr>
        <p:txBody>
          <a:bodyPr/>
          <a:lstStyle/>
          <a:p>
            <a:pPr marL="0" indent="0">
              <a:buNone/>
            </a:pPr>
            <a:r>
              <a:rPr lang="it-IT" dirty="0"/>
              <a:t>Secondo </a:t>
            </a:r>
            <a:r>
              <a:rPr lang="it-IT" dirty="0" err="1"/>
              <a:t>Moazed</a:t>
            </a:r>
            <a:r>
              <a:rPr lang="it-IT" dirty="0"/>
              <a:t> e Johnson, ci sono 4 attività necessarie per creare una piattaforma di successo:</a:t>
            </a:r>
          </a:p>
          <a:p>
            <a:pPr marL="0" indent="0">
              <a:buNone/>
            </a:pPr>
            <a:endParaRPr lang="it-IT" dirty="0"/>
          </a:p>
          <a:p>
            <a:pPr marL="0" indent="0">
              <a:buNone/>
            </a:pPr>
            <a:r>
              <a:rPr lang="it-IT" dirty="0"/>
              <a:t>1. </a:t>
            </a:r>
            <a:r>
              <a:rPr lang="it-IT" b="1" dirty="0"/>
              <a:t>Costruire un’ audience</a:t>
            </a:r>
            <a:r>
              <a:rPr lang="it-IT" dirty="0"/>
              <a:t>: creare un mercato liquido con l’attrazione di una massa critica di consumatori e produttori</a:t>
            </a:r>
          </a:p>
          <a:p>
            <a:pPr marL="0" indent="0">
              <a:buNone/>
            </a:pPr>
            <a:endParaRPr lang="it-IT" dirty="0"/>
          </a:p>
          <a:p>
            <a:pPr marL="0" indent="0">
              <a:buNone/>
            </a:pPr>
            <a:r>
              <a:rPr lang="it-IT" dirty="0"/>
              <a:t>2. </a:t>
            </a:r>
            <a:r>
              <a:rPr lang="it-IT" b="1" dirty="0" err="1"/>
              <a:t>Matchmaking</a:t>
            </a:r>
            <a:r>
              <a:rPr lang="it-IT" dirty="0"/>
              <a:t>:  connettere i consumatori giusti con i produttori giusti per facilitare le transazioni e le interazioni</a:t>
            </a:r>
          </a:p>
        </p:txBody>
      </p:sp>
    </p:spTree>
    <p:extLst>
      <p:ext uri="{BB962C8B-B14F-4D97-AF65-F5344CB8AC3E}">
        <p14:creationId xmlns:p14="http://schemas.microsoft.com/office/powerpoint/2010/main" val="36495072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332657"/>
            <a:ext cx="8504238" cy="6317382"/>
          </a:xfrm>
        </p:spPr>
        <p:txBody>
          <a:bodyPr/>
          <a:lstStyle/>
          <a:p>
            <a:pPr marL="0" indent="0">
              <a:buNone/>
            </a:pPr>
            <a:endParaRPr lang="en-GB" dirty="0"/>
          </a:p>
          <a:p>
            <a:pPr marL="0" indent="0">
              <a:buNone/>
            </a:pPr>
            <a:r>
              <a:rPr lang="en-GB" dirty="0"/>
              <a:t>3. </a:t>
            </a:r>
            <a:r>
              <a:rPr lang="it-IT" b="1" dirty="0"/>
              <a:t>Fornire strumenti e servizi</a:t>
            </a:r>
            <a:r>
              <a:rPr lang="it-IT" dirty="0"/>
              <a:t>: costruire degli strumenti e dei servizi che promuovano le transazioni riducendo il loro costo</a:t>
            </a:r>
          </a:p>
          <a:p>
            <a:pPr marL="0" indent="0">
              <a:buNone/>
            </a:pPr>
            <a:endParaRPr lang="it-IT" dirty="0"/>
          </a:p>
          <a:p>
            <a:pPr marL="0" indent="0">
              <a:buNone/>
            </a:pPr>
            <a:r>
              <a:rPr lang="it-IT" dirty="0"/>
              <a:t>4. </a:t>
            </a:r>
            <a:r>
              <a:rPr lang="it-IT" b="1" dirty="0"/>
              <a:t>Creare regole e </a:t>
            </a:r>
            <a:r>
              <a:rPr lang="it-IT" b="1" dirty="0" err="1"/>
              <a:t>standards</a:t>
            </a:r>
            <a:r>
              <a:rPr lang="it-IT" dirty="0"/>
              <a:t>: stabilire delle linee guida del comportamento ammesso e di quello vietato, e scoraggiare l’uso improprio della piattaforma.</a:t>
            </a:r>
          </a:p>
          <a:p>
            <a:pPr marL="0" indent="0">
              <a:buNone/>
            </a:pPr>
            <a:endParaRPr lang="en-GB" dirty="0"/>
          </a:p>
        </p:txBody>
      </p:sp>
    </p:spTree>
    <p:extLst>
      <p:ext uri="{BB962C8B-B14F-4D97-AF65-F5344CB8AC3E}">
        <p14:creationId xmlns:p14="http://schemas.microsoft.com/office/powerpoint/2010/main" val="21866813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260649"/>
            <a:ext cx="8504238" cy="6389390"/>
          </a:xfrm>
        </p:spPr>
        <p:txBody>
          <a:bodyPr/>
          <a:lstStyle/>
          <a:p>
            <a:pPr marL="0" indent="0" eaLnBrk="1" hangingPunct="1">
              <a:buNone/>
            </a:pPr>
            <a:endParaRPr lang="en-GB" dirty="0"/>
          </a:p>
          <a:p>
            <a:pPr marL="0" indent="0" eaLnBrk="1" hangingPunct="1">
              <a:buNone/>
            </a:pPr>
            <a:r>
              <a:rPr lang="it-IT" dirty="0"/>
              <a:t>Nel passaggio dai cellulari agli </a:t>
            </a:r>
            <a:r>
              <a:rPr lang="it-IT" dirty="0" err="1"/>
              <a:t>smartphones</a:t>
            </a:r>
            <a:r>
              <a:rPr lang="it-IT" dirty="0"/>
              <a:t> la Nokia non ha realizzato l’importanza crescente ed essenziale del software e ha completamente mancato il nuovo mercato: l’elemento strategico chiave era diventato la piattaforma</a:t>
            </a:r>
          </a:p>
          <a:p>
            <a:pPr marL="0" indent="0" eaLnBrk="1" hangingPunct="1">
              <a:buNone/>
            </a:pPr>
            <a:endParaRPr lang="it-IT" dirty="0"/>
          </a:p>
          <a:p>
            <a:pPr marL="0" indent="0" eaLnBrk="1" hangingPunct="1">
              <a:buNone/>
            </a:pPr>
            <a:endParaRPr lang="en-GB" dirty="0"/>
          </a:p>
          <a:p>
            <a:pPr marL="0" indent="0" eaLnBrk="1" hangingPunct="1">
              <a:buNone/>
            </a:pPr>
            <a:endParaRPr lang="en-GB" dirty="0"/>
          </a:p>
        </p:txBody>
      </p:sp>
      <p:pic>
        <p:nvPicPr>
          <p:cNvPr id="3" name="Immagine 2"/>
          <p:cNvPicPr>
            <a:picLocks noChangeAspect="1"/>
          </p:cNvPicPr>
          <p:nvPr/>
        </p:nvPicPr>
        <p:blipFill>
          <a:blip r:embed="rId2"/>
          <a:stretch>
            <a:fillRect/>
          </a:stretch>
        </p:blipFill>
        <p:spPr>
          <a:xfrm>
            <a:off x="3275856" y="3717032"/>
            <a:ext cx="5868144" cy="2952328"/>
          </a:xfrm>
          <a:prstGeom prst="rect">
            <a:avLst/>
          </a:prstGeom>
        </p:spPr>
      </p:pic>
    </p:spTree>
    <p:extLst>
      <p:ext uri="{BB962C8B-B14F-4D97-AF65-F5344CB8AC3E}">
        <p14:creationId xmlns:p14="http://schemas.microsoft.com/office/powerpoint/2010/main" val="24359063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332657"/>
            <a:ext cx="8504238" cy="6317382"/>
          </a:xfrm>
        </p:spPr>
        <p:txBody>
          <a:bodyPr/>
          <a:lstStyle/>
          <a:p>
            <a:pPr marL="0" indent="0">
              <a:buNone/>
            </a:pPr>
            <a:r>
              <a:rPr lang="it-IT" b="1" dirty="0" err="1"/>
              <a:t>Uber</a:t>
            </a:r>
            <a:endParaRPr lang="it-IT" b="1" dirty="0"/>
          </a:p>
          <a:p>
            <a:pPr marL="0" indent="0">
              <a:buNone/>
            </a:pPr>
            <a:endParaRPr lang="it-IT" dirty="0"/>
          </a:p>
          <a:p>
            <a:pPr marL="0" indent="0">
              <a:buNone/>
            </a:pPr>
            <a:r>
              <a:rPr lang="it-IT" dirty="0" err="1"/>
              <a:t>Uber</a:t>
            </a:r>
            <a:r>
              <a:rPr lang="it-IT" dirty="0"/>
              <a:t> fu creato a San Francisco</a:t>
            </a:r>
          </a:p>
          <a:p>
            <a:pPr marL="0" indent="0">
              <a:buNone/>
            </a:pPr>
            <a:r>
              <a:rPr lang="it-IT" dirty="0"/>
              <a:t>nel 2009.</a:t>
            </a:r>
          </a:p>
          <a:p>
            <a:pPr marL="0" indent="0">
              <a:buNone/>
            </a:pPr>
            <a:r>
              <a:rPr lang="it-IT" dirty="0"/>
              <a:t>All’inizio doveva creare un mercato liquido, vale a dire un mercato con sufficiente corrispondenza tra domanda e offerta di modo che la domanda potesse essere soddisfatta abbastanza rapidamente.</a:t>
            </a:r>
          </a:p>
          <a:p>
            <a:pPr marL="0" indent="0">
              <a:buNone/>
            </a:pPr>
            <a:r>
              <a:rPr lang="it-IT" dirty="0"/>
              <a:t>Un eccesso di domanda avrebbe indotto un ritardo nell’ottenimento del servizio (quindi le persone avrebbero preferito il taxi normale)</a:t>
            </a:r>
          </a:p>
        </p:txBody>
      </p:sp>
      <p:pic>
        <p:nvPicPr>
          <p:cNvPr id="2" name="Immagine 1"/>
          <p:cNvPicPr>
            <a:picLocks noChangeAspect="1"/>
          </p:cNvPicPr>
          <p:nvPr/>
        </p:nvPicPr>
        <p:blipFill>
          <a:blip r:embed="rId2"/>
          <a:stretch>
            <a:fillRect/>
          </a:stretch>
        </p:blipFill>
        <p:spPr>
          <a:xfrm>
            <a:off x="5724128" y="0"/>
            <a:ext cx="3419482" cy="2520280"/>
          </a:xfrm>
          <a:prstGeom prst="rect">
            <a:avLst/>
          </a:prstGeom>
        </p:spPr>
      </p:pic>
    </p:spTree>
    <p:extLst>
      <p:ext uri="{BB962C8B-B14F-4D97-AF65-F5344CB8AC3E}">
        <p14:creationId xmlns:p14="http://schemas.microsoft.com/office/powerpoint/2010/main" val="36495072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332657"/>
            <a:ext cx="8504238" cy="6317382"/>
          </a:xfrm>
        </p:spPr>
        <p:txBody>
          <a:bodyPr/>
          <a:lstStyle/>
          <a:p>
            <a:pPr marL="0" indent="0">
              <a:buNone/>
            </a:pPr>
            <a:r>
              <a:rPr lang="it-IT" dirty="0"/>
              <a:t>Un’offerta eccessiva avrebbe ridotto i prezzi e i produttori non avrebbero guadagnato abbastanza.</a:t>
            </a:r>
          </a:p>
          <a:p>
            <a:pPr marL="0" indent="0">
              <a:buNone/>
            </a:pPr>
            <a:endParaRPr lang="it-IT" dirty="0"/>
          </a:p>
          <a:p>
            <a:pPr marL="0" indent="0">
              <a:buNone/>
            </a:pPr>
            <a:r>
              <a:rPr lang="it-IT" dirty="0" err="1"/>
              <a:t>Uber</a:t>
            </a:r>
            <a:r>
              <a:rPr lang="it-IT" dirty="0"/>
              <a:t> ha applicata un “</a:t>
            </a:r>
            <a:r>
              <a:rPr lang="it-IT" dirty="0" err="1"/>
              <a:t>surge</a:t>
            </a:r>
            <a:r>
              <a:rPr lang="it-IT" dirty="0"/>
              <a:t> </a:t>
            </a:r>
            <a:r>
              <a:rPr lang="it-IT" dirty="0" err="1"/>
              <a:t>pricing</a:t>
            </a:r>
            <a:r>
              <a:rPr lang="it-IT" dirty="0"/>
              <a:t>” per equilibrare la domanda e l’offerta. Quando la domanda aumentava molto, i prezzi erano aumentati molto di modo che molti autisti si sarebbero proposti. </a:t>
            </a:r>
          </a:p>
          <a:p>
            <a:pPr marL="0" indent="0">
              <a:buNone/>
            </a:pPr>
            <a:r>
              <a:rPr lang="it-IT" dirty="0"/>
              <a:t>Per </a:t>
            </a:r>
            <a:r>
              <a:rPr lang="it-IT" dirty="0" err="1"/>
              <a:t>Uber</a:t>
            </a:r>
            <a:r>
              <a:rPr lang="it-IT" dirty="0"/>
              <a:t> è meglio ridurre la domanda temporaneamente ma essere sicuro che la domanda sarà soddisfatta, piuttosto che mantenere i prezzi bassi ma avere delle code.</a:t>
            </a:r>
          </a:p>
        </p:txBody>
      </p:sp>
    </p:spTree>
    <p:extLst>
      <p:ext uri="{BB962C8B-B14F-4D97-AF65-F5344CB8AC3E}">
        <p14:creationId xmlns:p14="http://schemas.microsoft.com/office/powerpoint/2010/main" val="20631962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332657"/>
            <a:ext cx="8504238" cy="6317382"/>
          </a:xfrm>
        </p:spPr>
        <p:txBody>
          <a:bodyPr/>
          <a:lstStyle/>
          <a:p>
            <a:pPr marL="0" indent="0">
              <a:buNone/>
            </a:pPr>
            <a:r>
              <a:rPr lang="it-IT" b="1" dirty="0" err="1"/>
              <a:t>Airbnb</a:t>
            </a:r>
            <a:endParaRPr lang="it-IT" b="1" dirty="0"/>
          </a:p>
          <a:p>
            <a:pPr marL="0" indent="0">
              <a:buNone/>
            </a:pPr>
            <a:endParaRPr lang="it-IT" dirty="0"/>
          </a:p>
          <a:p>
            <a:pPr marL="0" indent="0">
              <a:buNone/>
            </a:pPr>
            <a:r>
              <a:rPr lang="it-IT" dirty="0"/>
              <a:t>Com’è cresciuto? </a:t>
            </a:r>
          </a:p>
          <a:p>
            <a:pPr marL="0" indent="0">
              <a:buNone/>
            </a:pPr>
            <a:r>
              <a:rPr lang="it-IT" dirty="0" err="1"/>
              <a:t>Airbnb</a:t>
            </a:r>
            <a:r>
              <a:rPr lang="it-IT" dirty="0"/>
              <a:t> è una startup creata nel 2012</a:t>
            </a:r>
          </a:p>
          <a:p>
            <a:pPr marL="0" indent="0">
              <a:buNone/>
            </a:pPr>
            <a:r>
              <a:rPr lang="it-IT" dirty="0"/>
              <a:t>Quando il leader nel mercato US era </a:t>
            </a:r>
            <a:r>
              <a:rPr lang="it-IT" dirty="0" err="1"/>
              <a:t>Craiglist</a:t>
            </a:r>
            <a:r>
              <a:rPr lang="it-IT" dirty="0"/>
              <a:t>. </a:t>
            </a:r>
          </a:p>
          <a:p>
            <a:pPr marL="0" indent="0">
              <a:buNone/>
            </a:pPr>
            <a:r>
              <a:rPr lang="it-IT" dirty="0"/>
              <a:t>Strategia di </a:t>
            </a:r>
            <a:r>
              <a:rPr lang="it-IT" dirty="0" err="1"/>
              <a:t>Airbnb</a:t>
            </a:r>
            <a:r>
              <a:rPr lang="it-IT" dirty="0"/>
              <a:t> per entrare nel mercato: creò un’integrazione non ufficiale con </a:t>
            </a:r>
            <a:r>
              <a:rPr lang="it-IT" dirty="0" err="1"/>
              <a:t>Craiglist</a:t>
            </a:r>
            <a:r>
              <a:rPr lang="it-IT" dirty="0"/>
              <a:t>, nel senso che i consumatori che mettevano un annuncio per la loro casa su </a:t>
            </a:r>
            <a:r>
              <a:rPr lang="it-IT" dirty="0" err="1"/>
              <a:t>Craiglist</a:t>
            </a:r>
            <a:r>
              <a:rPr lang="it-IT" dirty="0"/>
              <a:t> potevano metterla immediatamente anche su </a:t>
            </a:r>
            <a:r>
              <a:rPr lang="it-IT" dirty="0" err="1"/>
              <a:t>Airbnb</a:t>
            </a:r>
            <a:r>
              <a:rPr lang="it-IT" dirty="0"/>
              <a:t> con un semplice click. I visitatori su </a:t>
            </a:r>
            <a:r>
              <a:rPr lang="it-IT" dirty="0" err="1"/>
              <a:t>Craiglist</a:t>
            </a:r>
            <a:r>
              <a:rPr lang="it-IT" dirty="0"/>
              <a:t> erano automaticamente rimandati a </a:t>
            </a:r>
            <a:r>
              <a:rPr lang="it-IT" dirty="0" err="1"/>
              <a:t>Airbnb</a:t>
            </a:r>
            <a:r>
              <a:rPr lang="it-IT" dirty="0"/>
              <a:t>.</a:t>
            </a:r>
          </a:p>
        </p:txBody>
      </p:sp>
      <p:pic>
        <p:nvPicPr>
          <p:cNvPr id="2" name="Immagine 1"/>
          <p:cNvPicPr>
            <a:picLocks noChangeAspect="1"/>
          </p:cNvPicPr>
          <p:nvPr/>
        </p:nvPicPr>
        <p:blipFill>
          <a:blip r:embed="rId2"/>
          <a:stretch>
            <a:fillRect/>
          </a:stretch>
        </p:blipFill>
        <p:spPr>
          <a:xfrm>
            <a:off x="6372200" y="188640"/>
            <a:ext cx="2540000" cy="2540000"/>
          </a:xfrm>
          <a:prstGeom prst="rect">
            <a:avLst/>
          </a:prstGeom>
        </p:spPr>
      </p:pic>
    </p:spTree>
    <p:extLst>
      <p:ext uri="{BB962C8B-B14F-4D97-AF65-F5344CB8AC3E}">
        <p14:creationId xmlns:p14="http://schemas.microsoft.com/office/powerpoint/2010/main" val="27116086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332657"/>
            <a:ext cx="8504238" cy="6317382"/>
          </a:xfrm>
        </p:spPr>
        <p:txBody>
          <a:bodyPr/>
          <a:lstStyle/>
          <a:p>
            <a:pPr marL="0" indent="0">
              <a:buNone/>
            </a:pPr>
            <a:r>
              <a:rPr lang="it-IT" b="1" dirty="0" err="1"/>
              <a:t>Airbnb</a:t>
            </a:r>
            <a:endParaRPr lang="it-IT" b="1" dirty="0"/>
          </a:p>
          <a:p>
            <a:pPr marL="0" indent="0">
              <a:buNone/>
            </a:pPr>
            <a:endParaRPr lang="it-IT" dirty="0"/>
          </a:p>
          <a:p>
            <a:pPr marL="0" indent="0">
              <a:buNone/>
            </a:pPr>
            <a:r>
              <a:rPr lang="it-IT" dirty="0" err="1"/>
              <a:t>Airbnb</a:t>
            </a:r>
            <a:r>
              <a:rPr lang="it-IT" dirty="0"/>
              <a:t> mandò anche molto spam ai venditori su </a:t>
            </a:r>
            <a:r>
              <a:rPr lang="it-IT" dirty="0" err="1"/>
              <a:t>Craiglist</a:t>
            </a:r>
            <a:r>
              <a:rPr lang="it-IT" dirty="0"/>
              <a:t>, che gli suggeriva di mettere l’annuncio anche su </a:t>
            </a:r>
            <a:r>
              <a:rPr lang="it-IT" dirty="0" err="1"/>
              <a:t>Airbnb</a:t>
            </a:r>
            <a:r>
              <a:rPr lang="it-IT" dirty="0"/>
              <a:t>.</a:t>
            </a:r>
          </a:p>
          <a:p>
            <a:pPr marL="0" indent="0">
              <a:buNone/>
            </a:pPr>
            <a:endParaRPr lang="it-IT" dirty="0"/>
          </a:p>
          <a:p>
            <a:pPr marL="0" indent="0">
              <a:buNone/>
            </a:pPr>
            <a:r>
              <a:rPr lang="it-IT" dirty="0"/>
              <a:t>⇒ Questo è una </a:t>
            </a:r>
            <a:r>
              <a:rPr lang="it-IT" b="1" dirty="0"/>
              <a:t>strategia predatoria </a:t>
            </a:r>
            <a:r>
              <a:rPr lang="it-IT" dirty="0"/>
              <a:t>(legale) per entrare nel mercato.</a:t>
            </a:r>
          </a:p>
          <a:p>
            <a:pPr marL="0" indent="0">
              <a:buNone/>
            </a:pPr>
            <a:endParaRPr lang="en-GB" dirty="0"/>
          </a:p>
        </p:txBody>
      </p:sp>
    </p:spTree>
    <p:extLst>
      <p:ext uri="{BB962C8B-B14F-4D97-AF65-F5344CB8AC3E}">
        <p14:creationId xmlns:p14="http://schemas.microsoft.com/office/powerpoint/2010/main" val="40940897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179512" y="188640"/>
            <a:ext cx="8856984" cy="6669360"/>
          </a:xfrm>
        </p:spPr>
        <p:txBody>
          <a:bodyPr/>
          <a:lstStyle/>
          <a:p>
            <a:pPr marL="0" indent="0">
              <a:buNone/>
            </a:pPr>
            <a:r>
              <a:rPr lang="it-IT" b="1" dirty="0" err="1"/>
              <a:t>Paypal</a:t>
            </a:r>
            <a:r>
              <a:rPr lang="it-IT" b="1" dirty="0"/>
              <a:t>  </a:t>
            </a:r>
          </a:p>
          <a:p>
            <a:pPr marL="0" indent="0">
              <a:buNone/>
            </a:pPr>
            <a:endParaRPr lang="it-IT" dirty="0"/>
          </a:p>
          <a:p>
            <a:pPr marL="0" indent="0">
              <a:buNone/>
            </a:pPr>
            <a:r>
              <a:rPr lang="it-IT" dirty="0"/>
              <a:t>Per aumentare il suo mercato </a:t>
            </a:r>
            <a:r>
              <a:rPr lang="it-IT" dirty="0" err="1"/>
              <a:t>Paypal</a:t>
            </a:r>
            <a:r>
              <a:rPr lang="it-IT" dirty="0"/>
              <a:t> ha costruito in bot, un programma che scannerizzava automaticamente le aste su </a:t>
            </a:r>
            <a:r>
              <a:rPr lang="it-IT" dirty="0" err="1"/>
              <a:t>eBay</a:t>
            </a:r>
            <a:r>
              <a:rPr lang="it-IT" dirty="0"/>
              <a:t>. Prima del </a:t>
            </a:r>
            <a:r>
              <a:rPr lang="it-IT" dirty="0" err="1"/>
              <a:t>bid</a:t>
            </a:r>
            <a:r>
              <a:rPr lang="it-IT" dirty="0"/>
              <a:t>, il bot si faceva conoscere ai venditori attraverso un email che indicava che stava raccogliendo prodotti per una donazione, ma solo se la transazione sarebbe pagata tramite </a:t>
            </a:r>
            <a:r>
              <a:rPr lang="it-IT" dirty="0" err="1"/>
              <a:t>Paypal</a:t>
            </a:r>
            <a:r>
              <a:rPr lang="it-IT" dirty="0"/>
              <a:t>. Se il venditore accettava, il bot faceva un’offerta. Anche se il bot non vinceva l’asta comunque il venditore era stato introdotto a </a:t>
            </a:r>
            <a:r>
              <a:rPr lang="it-IT" dirty="0" err="1"/>
              <a:t>Paypal</a:t>
            </a:r>
            <a:r>
              <a:rPr lang="it-IT" dirty="0"/>
              <a:t>. Questo “robot della carità” è stato chiamato l’arma segreta di </a:t>
            </a:r>
            <a:r>
              <a:rPr lang="it-IT" dirty="0" err="1"/>
              <a:t>Paypal</a:t>
            </a:r>
            <a:r>
              <a:rPr lang="it-IT" dirty="0"/>
              <a:t>!</a:t>
            </a:r>
          </a:p>
        </p:txBody>
      </p:sp>
    </p:spTree>
    <p:extLst>
      <p:ext uri="{BB962C8B-B14F-4D97-AF65-F5344CB8AC3E}">
        <p14:creationId xmlns:p14="http://schemas.microsoft.com/office/powerpoint/2010/main" val="36495072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332657"/>
            <a:ext cx="8504238" cy="6317382"/>
          </a:xfrm>
        </p:spPr>
        <p:txBody>
          <a:bodyPr/>
          <a:lstStyle/>
          <a:p>
            <a:pPr marL="0" indent="0">
              <a:buNone/>
            </a:pPr>
            <a:r>
              <a:rPr lang="it-IT" b="1" dirty="0"/>
              <a:t>Rischi per le piattaforme</a:t>
            </a:r>
          </a:p>
          <a:p>
            <a:pPr marL="0" indent="0">
              <a:buNone/>
            </a:pPr>
            <a:endParaRPr lang="it-IT" dirty="0"/>
          </a:p>
          <a:p>
            <a:pPr marL="0" indent="0">
              <a:buNone/>
            </a:pPr>
            <a:r>
              <a:rPr lang="it-IT" dirty="0"/>
              <a:t>Le piattaforme possono avere delle comunità di milioni di utilizzatori nelle loro reti, che sono difficili da controllare. Alcune piattaforme hanno avuto dei problemi di conseguenza.</a:t>
            </a:r>
          </a:p>
          <a:p>
            <a:pPr marL="0" indent="0">
              <a:buNone/>
            </a:pPr>
            <a:endParaRPr lang="it-IT" dirty="0"/>
          </a:p>
          <a:p>
            <a:pPr marL="0" indent="0">
              <a:buNone/>
            </a:pPr>
            <a:r>
              <a:rPr lang="it-IT" dirty="0"/>
              <a:t>E’ quindi molto importante per le piattaforme di fissare delle regole e standard adeguati per evitare l’uso improprio della rete.</a:t>
            </a:r>
          </a:p>
        </p:txBody>
      </p:sp>
    </p:spTree>
    <p:extLst>
      <p:ext uri="{BB962C8B-B14F-4D97-AF65-F5344CB8AC3E}">
        <p14:creationId xmlns:p14="http://schemas.microsoft.com/office/powerpoint/2010/main" val="12775497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332657"/>
            <a:ext cx="8504238" cy="6317382"/>
          </a:xfrm>
        </p:spPr>
        <p:txBody>
          <a:bodyPr/>
          <a:lstStyle/>
          <a:p>
            <a:pPr marL="0" indent="0">
              <a:buNone/>
            </a:pPr>
            <a:r>
              <a:rPr lang="it-IT" dirty="0"/>
              <a:t>Esempi:</a:t>
            </a:r>
          </a:p>
          <a:p>
            <a:pPr marL="0" indent="0">
              <a:buNone/>
            </a:pPr>
            <a:r>
              <a:rPr lang="it-IT" dirty="0"/>
              <a:t>-	</a:t>
            </a:r>
            <a:r>
              <a:rPr lang="it-IT" b="1" dirty="0" err="1"/>
              <a:t>Twitter</a:t>
            </a:r>
            <a:r>
              <a:rPr lang="it-IT" b="1" dirty="0"/>
              <a:t> </a:t>
            </a:r>
            <a:r>
              <a:rPr lang="it-IT" dirty="0"/>
              <a:t>ha imposto un limite ai </a:t>
            </a:r>
            <a:r>
              <a:rPr lang="it-IT" dirty="0" err="1"/>
              <a:t>tweet</a:t>
            </a:r>
            <a:r>
              <a:rPr lang="it-IT" dirty="0"/>
              <a:t> di 140 caratteri</a:t>
            </a:r>
          </a:p>
          <a:p>
            <a:pPr marL="0" indent="0">
              <a:buNone/>
            </a:pPr>
            <a:r>
              <a:rPr lang="it-IT" dirty="0"/>
              <a:t>-	</a:t>
            </a:r>
            <a:r>
              <a:rPr lang="it-IT" b="1" dirty="0" err="1"/>
              <a:t>Alibaba</a:t>
            </a:r>
            <a:r>
              <a:rPr lang="it-IT" b="1" dirty="0"/>
              <a:t> </a:t>
            </a:r>
            <a:r>
              <a:rPr lang="it-IT" dirty="0"/>
              <a:t>ha avuto dei problemi di transazioni fatte con prodotti </a:t>
            </a:r>
            <a:r>
              <a:rPr lang="it-IT" dirty="0" err="1"/>
              <a:t>contrafatti</a:t>
            </a:r>
            <a:r>
              <a:rPr lang="it-IT" dirty="0"/>
              <a:t>, anche di manipolazioni per aumentare i punteggi</a:t>
            </a:r>
          </a:p>
          <a:p>
            <a:pPr marL="0" indent="0">
              <a:buNone/>
            </a:pPr>
            <a:r>
              <a:rPr lang="it-IT" dirty="0"/>
              <a:t>-	</a:t>
            </a:r>
            <a:r>
              <a:rPr lang="it-IT" b="1" dirty="0"/>
              <a:t>Google and </a:t>
            </a:r>
            <a:r>
              <a:rPr lang="it-IT" b="1" dirty="0" err="1"/>
              <a:t>Facebook</a:t>
            </a:r>
            <a:r>
              <a:rPr lang="it-IT" dirty="0"/>
              <a:t> tengono i loro algoritmi segreti per evitare la loro manipolazione da parte degli utilizzatori</a:t>
            </a:r>
          </a:p>
          <a:p>
            <a:pPr marL="0" indent="0">
              <a:buNone/>
            </a:pPr>
            <a:r>
              <a:rPr lang="it-IT" dirty="0"/>
              <a:t>⇒ le piattaforme migliori usano diversi elementi per monitorare il comportamento degli utilizzatori, dagli algoritmi ad elementi editoriali, ecc.</a:t>
            </a:r>
          </a:p>
          <a:p>
            <a:pPr marL="0" indent="0">
              <a:buNone/>
            </a:pPr>
            <a:endParaRPr lang="it-IT" dirty="0"/>
          </a:p>
        </p:txBody>
      </p:sp>
    </p:spTree>
    <p:extLst>
      <p:ext uri="{BB962C8B-B14F-4D97-AF65-F5344CB8AC3E}">
        <p14:creationId xmlns:p14="http://schemas.microsoft.com/office/powerpoint/2010/main" val="1058570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332657"/>
            <a:ext cx="8504238" cy="6317382"/>
          </a:xfrm>
        </p:spPr>
        <p:txBody>
          <a:bodyPr/>
          <a:lstStyle/>
          <a:p>
            <a:pPr marL="0" indent="0">
              <a:buNone/>
            </a:pPr>
            <a:r>
              <a:rPr lang="en-GB" b="1" dirty="0"/>
              <a:t>Facebook</a:t>
            </a:r>
          </a:p>
          <a:p>
            <a:pPr marL="0" indent="0">
              <a:buNone/>
            </a:pPr>
            <a:endParaRPr lang="en-GB" b="1" dirty="0"/>
          </a:p>
          <a:p>
            <a:pPr marL="0" indent="0">
              <a:buNone/>
            </a:pPr>
            <a:endParaRPr lang="it-IT" b="1" dirty="0"/>
          </a:p>
          <a:p>
            <a:pPr marL="0" indent="0">
              <a:buNone/>
            </a:pPr>
            <a:r>
              <a:rPr lang="it-IT" dirty="0" err="1"/>
              <a:t>Facebook</a:t>
            </a:r>
            <a:r>
              <a:rPr lang="it-IT" dirty="0"/>
              <a:t> ha avuto un grande successo ma ha cominciato molto lentamente. All’inizio era aperto ai soli studenti universitari americani, ma si è progressivamente esteso successivamente.</a:t>
            </a:r>
          </a:p>
          <a:p>
            <a:pPr marL="0" indent="0">
              <a:buNone/>
            </a:pPr>
            <a:r>
              <a:rPr lang="it-IT" dirty="0"/>
              <a:t>Ha cominciato nel 2004.</a:t>
            </a:r>
          </a:p>
          <a:p>
            <a:pPr marL="0" indent="0">
              <a:buNone/>
            </a:pPr>
            <a:r>
              <a:rPr lang="it-IT" dirty="0"/>
              <a:t>2005: 85% degli studenti universitari US erano su </a:t>
            </a:r>
            <a:r>
              <a:rPr lang="it-IT" dirty="0" err="1"/>
              <a:t>Facebook</a:t>
            </a:r>
            <a:endParaRPr lang="it-IT" dirty="0"/>
          </a:p>
          <a:p>
            <a:pPr marL="0" indent="0">
              <a:buNone/>
            </a:pPr>
            <a:r>
              <a:rPr lang="it-IT" dirty="0"/>
              <a:t>2015: 1.5 miliardi di utilizzatori!!!</a:t>
            </a:r>
          </a:p>
          <a:p>
            <a:pPr marL="0" indent="0">
              <a:buNone/>
            </a:pPr>
            <a:endParaRPr lang="it-IT" dirty="0"/>
          </a:p>
        </p:txBody>
      </p:sp>
      <p:pic>
        <p:nvPicPr>
          <p:cNvPr id="2" name="Immagine 1"/>
          <p:cNvPicPr>
            <a:picLocks noChangeAspect="1"/>
          </p:cNvPicPr>
          <p:nvPr/>
        </p:nvPicPr>
        <p:blipFill>
          <a:blip r:embed="rId2"/>
          <a:stretch>
            <a:fillRect/>
          </a:stretch>
        </p:blipFill>
        <p:spPr>
          <a:xfrm>
            <a:off x="4355976" y="-1539552"/>
            <a:ext cx="5080000" cy="5080000"/>
          </a:xfrm>
          <a:prstGeom prst="rect">
            <a:avLst/>
          </a:prstGeom>
        </p:spPr>
      </p:pic>
    </p:spTree>
    <p:extLst>
      <p:ext uri="{BB962C8B-B14F-4D97-AF65-F5344CB8AC3E}">
        <p14:creationId xmlns:p14="http://schemas.microsoft.com/office/powerpoint/2010/main" val="12775497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332657"/>
            <a:ext cx="8504238" cy="6317382"/>
          </a:xfrm>
        </p:spPr>
        <p:txBody>
          <a:bodyPr/>
          <a:lstStyle/>
          <a:p>
            <a:pPr marL="0" indent="0">
              <a:buNone/>
            </a:pPr>
            <a:r>
              <a:rPr lang="it-IT" b="1" dirty="0"/>
              <a:t>Color</a:t>
            </a:r>
          </a:p>
          <a:p>
            <a:pPr marL="0" indent="0">
              <a:buNone/>
            </a:pPr>
            <a:r>
              <a:rPr lang="it-IT" dirty="0"/>
              <a:t>= </a:t>
            </a:r>
            <a:r>
              <a:rPr lang="it-IT" dirty="0" err="1"/>
              <a:t>app</a:t>
            </a:r>
            <a:r>
              <a:rPr lang="it-IT" dirty="0"/>
              <a:t> lanciata con l’idea che su Color le persone potrebbero trovare qualsiasi foto, avendo tante foto messe sulla </a:t>
            </a:r>
            <a:r>
              <a:rPr lang="it-IT" dirty="0" err="1"/>
              <a:t>app</a:t>
            </a:r>
            <a:r>
              <a:rPr lang="it-IT" dirty="0"/>
              <a:t> dagli utilizzatori. </a:t>
            </a:r>
          </a:p>
          <a:p>
            <a:pPr marL="0" indent="0">
              <a:buNone/>
            </a:pPr>
            <a:r>
              <a:rPr lang="it-IT" dirty="0"/>
              <a:t>Problema: Color non è riuscito a raggiungere una </a:t>
            </a:r>
            <a:r>
              <a:rPr lang="it-IT" b="1" dirty="0"/>
              <a:t>massa critica</a:t>
            </a:r>
            <a:r>
              <a:rPr lang="it-IT" dirty="0"/>
              <a:t>: la </a:t>
            </a:r>
            <a:r>
              <a:rPr lang="it-IT" dirty="0" err="1"/>
              <a:t>app</a:t>
            </a:r>
            <a:r>
              <a:rPr lang="it-IT" dirty="0"/>
              <a:t> sarebbe diventata interessante con una buona scelta di photo, ma questo non è mai successo.</a:t>
            </a:r>
          </a:p>
          <a:p>
            <a:pPr marL="0" indent="0">
              <a:buNone/>
            </a:pPr>
            <a:r>
              <a:rPr lang="it-IT" dirty="0"/>
              <a:t>⇒ le piattaforme devono usare strategie specifiche all’inizio per raggiungere la massa critica (sconti sulle transazioni, regali se le persone invitano gli amici, ecc.)</a:t>
            </a:r>
          </a:p>
        </p:txBody>
      </p:sp>
    </p:spTree>
    <p:extLst>
      <p:ext uri="{BB962C8B-B14F-4D97-AF65-F5344CB8AC3E}">
        <p14:creationId xmlns:p14="http://schemas.microsoft.com/office/powerpoint/2010/main" val="12775497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332657"/>
            <a:ext cx="8504238" cy="6317382"/>
          </a:xfrm>
        </p:spPr>
        <p:txBody>
          <a:bodyPr/>
          <a:lstStyle/>
          <a:p>
            <a:pPr marL="0" indent="0">
              <a:buNone/>
            </a:pPr>
            <a:r>
              <a:rPr lang="it-IT" b="1" dirty="0"/>
              <a:t>Tre strategie per attrare gli utilizzatori all’inizio:</a:t>
            </a:r>
          </a:p>
          <a:p>
            <a:pPr marL="514350" indent="-514350">
              <a:buAutoNum type="arabicPeriod"/>
            </a:pPr>
            <a:r>
              <a:rPr lang="it-IT" b="1" dirty="0"/>
              <a:t>Sussidi monetari</a:t>
            </a:r>
            <a:r>
              <a:rPr lang="it-IT" dirty="0"/>
              <a:t>: </a:t>
            </a:r>
            <a:r>
              <a:rPr lang="it-IT" dirty="0" err="1"/>
              <a:t>ad.es</a:t>
            </a:r>
            <a:r>
              <a:rPr lang="it-IT" dirty="0"/>
              <a:t>. sconti se si invitano gli amici; </a:t>
            </a:r>
          </a:p>
          <a:p>
            <a:pPr marL="0" indent="0">
              <a:buNone/>
            </a:pPr>
            <a:r>
              <a:rPr lang="it-IT" dirty="0" err="1"/>
              <a:t>Uber</a:t>
            </a:r>
            <a:r>
              <a:rPr lang="it-IT" dirty="0"/>
              <a:t> offre la prossima corsa gratuita se invitate un amico (per voi e per il vostro amico); </a:t>
            </a:r>
          </a:p>
          <a:p>
            <a:pPr marL="0" indent="0">
              <a:buNone/>
            </a:pPr>
            <a:endParaRPr lang="it-IT" dirty="0"/>
          </a:p>
          <a:p>
            <a:pPr marL="0" indent="0">
              <a:buNone/>
            </a:pPr>
            <a:r>
              <a:rPr lang="it-IT" dirty="0"/>
              <a:t>Prezzi scontati: le console Xbox </a:t>
            </a:r>
            <a:r>
              <a:rPr lang="it-IT" dirty="0" err="1"/>
              <a:t>One</a:t>
            </a:r>
            <a:r>
              <a:rPr lang="it-IT" dirty="0"/>
              <a:t> o Playstation 4 sono state vendute sotto costo all’inizio per avere molti utilizzatori e attrare sviluppatori che avrebbero pagato la licenza.</a:t>
            </a:r>
          </a:p>
        </p:txBody>
      </p:sp>
    </p:spTree>
    <p:extLst>
      <p:ext uri="{BB962C8B-B14F-4D97-AF65-F5344CB8AC3E}">
        <p14:creationId xmlns:p14="http://schemas.microsoft.com/office/powerpoint/2010/main" val="12775497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549275"/>
            <a:ext cx="8504238" cy="6100763"/>
          </a:xfrm>
        </p:spPr>
        <p:txBody>
          <a:bodyPr/>
          <a:lstStyle/>
          <a:p>
            <a:r>
              <a:rPr lang="it-IT" dirty="0"/>
              <a:t>I </a:t>
            </a:r>
            <a:r>
              <a:rPr lang="it-IT" dirty="0" err="1"/>
              <a:t>leaders</a:t>
            </a:r>
            <a:r>
              <a:rPr lang="it-IT" dirty="0"/>
              <a:t> del mercato degli </a:t>
            </a:r>
            <a:r>
              <a:rPr lang="it-IT" dirty="0" err="1"/>
              <a:t>smartphone</a:t>
            </a:r>
            <a:r>
              <a:rPr lang="it-IT" dirty="0"/>
              <a:t> sono rapidamente diventati la Apple, che lanciò l’</a:t>
            </a:r>
            <a:r>
              <a:rPr lang="it-IT" dirty="0" err="1"/>
              <a:t>iphone</a:t>
            </a:r>
            <a:r>
              <a:rPr lang="it-IT" dirty="0"/>
              <a:t> nel 2007 con il suo sistema operativo </a:t>
            </a:r>
            <a:r>
              <a:rPr lang="it-IT" dirty="0" err="1"/>
              <a:t>iOS</a:t>
            </a:r>
            <a:r>
              <a:rPr lang="it-IT" dirty="0"/>
              <a:t>, e la Samsung, che ha adottato il sistema </a:t>
            </a:r>
            <a:r>
              <a:rPr lang="it-IT" dirty="0" err="1"/>
              <a:t>Android</a:t>
            </a:r>
            <a:r>
              <a:rPr lang="it-IT" dirty="0"/>
              <a:t> nel 2008.</a:t>
            </a:r>
          </a:p>
          <a:p>
            <a:r>
              <a:rPr lang="it-IT" dirty="0" err="1"/>
              <a:t>Blackberry</a:t>
            </a:r>
            <a:r>
              <a:rPr lang="it-IT" dirty="0"/>
              <a:t>: come la Nokia, ha fallito il passaggio allo </a:t>
            </a:r>
            <a:r>
              <a:rPr lang="it-IT" dirty="0" err="1"/>
              <a:t>smartphone</a:t>
            </a:r>
            <a:r>
              <a:rPr lang="it-IT" dirty="0"/>
              <a:t>.</a:t>
            </a:r>
          </a:p>
          <a:p>
            <a:pPr marL="0" indent="0">
              <a:buNone/>
            </a:pPr>
            <a:endParaRPr lang="en-GB" dirty="0"/>
          </a:p>
        </p:txBody>
      </p:sp>
      <p:pic>
        <p:nvPicPr>
          <p:cNvPr id="2" name="Immagine 1"/>
          <p:cNvPicPr>
            <a:picLocks noChangeAspect="1"/>
          </p:cNvPicPr>
          <p:nvPr/>
        </p:nvPicPr>
        <p:blipFill>
          <a:blip r:embed="rId2"/>
          <a:stretch>
            <a:fillRect/>
          </a:stretch>
        </p:blipFill>
        <p:spPr>
          <a:xfrm>
            <a:off x="4499992" y="4221088"/>
            <a:ext cx="4644008" cy="2376264"/>
          </a:xfrm>
          <a:prstGeom prst="rect">
            <a:avLst/>
          </a:prstGeom>
        </p:spPr>
      </p:pic>
    </p:spTree>
    <p:extLst>
      <p:ext uri="{BB962C8B-B14F-4D97-AF65-F5344CB8AC3E}">
        <p14:creationId xmlns:p14="http://schemas.microsoft.com/office/powerpoint/2010/main" val="13576680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332657"/>
            <a:ext cx="8504238" cy="6317382"/>
          </a:xfrm>
        </p:spPr>
        <p:txBody>
          <a:bodyPr/>
          <a:lstStyle/>
          <a:p>
            <a:pPr marL="514350" indent="-514350">
              <a:buAutoNum type="arabicPeriod" startAt="2"/>
            </a:pPr>
            <a:r>
              <a:rPr lang="it-IT" b="1" dirty="0"/>
              <a:t>Caratteristiche del prodotto</a:t>
            </a:r>
            <a:r>
              <a:rPr lang="it-IT" dirty="0"/>
              <a:t>: ad esempio, la </a:t>
            </a:r>
            <a:r>
              <a:rPr lang="it-IT" dirty="0" err="1"/>
              <a:t>app</a:t>
            </a:r>
            <a:r>
              <a:rPr lang="it-IT" dirty="0"/>
              <a:t> per fare le foto su </a:t>
            </a:r>
            <a:r>
              <a:rPr lang="it-IT" dirty="0" err="1"/>
              <a:t>Instagram</a:t>
            </a:r>
            <a:r>
              <a:rPr lang="it-IT" dirty="0"/>
              <a:t> che attrae gli utilizzatori</a:t>
            </a:r>
          </a:p>
          <a:p>
            <a:pPr marL="0" indent="0">
              <a:buNone/>
            </a:pPr>
            <a:endParaRPr lang="it-IT" dirty="0"/>
          </a:p>
          <a:p>
            <a:pPr marL="514350" indent="-514350">
              <a:buAutoNum type="arabicPeriod" startAt="3"/>
            </a:pPr>
            <a:r>
              <a:rPr lang="it-IT" b="1" dirty="0"/>
              <a:t>Selezione degli utilizzatori</a:t>
            </a:r>
            <a:r>
              <a:rPr lang="it-IT" dirty="0"/>
              <a:t>: dare priorità ad alcuni gruppi di utilizzatori che favoriranno lo sviluppo della rete, come ad esempio le celebrità, gli studenti universitari (che diventano presto lavoratori che sono contenti di poter interagire con gli amici dell’università).</a:t>
            </a:r>
          </a:p>
          <a:p>
            <a:pPr marL="0" indent="0">
              <a:buNone/>
            </a:pPr>
            <a:endParaRPr lang="en-GB" dirty="0"/>
          </a:p>
          <a:p>
            <a:pPr marL="0" indent="0">
              <a:buNone/>
            </a:pPr>
            <a:endParaRPr lang="en-GB" dirty="0"/>
          </a:p>
        </p:txBody>
      </p:sp>
    </p:spTree>
    <p:extLst>
      <p:ext uri="{BB962C8B-B14F-4D97-AF65-F5344CB8AC3E}">
        <p14:creationId xmlns:p14="http://schemas.microsoft.com/office/powerpoint/2010/main" val="40665516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332657"/>
            <a:ext cx="8504238" cy="6317382"/>
          </a:xfrm>
        </p:spPr>
        <p:txBody>
          <a:bodyPr/>
          <a:lstStyle/>
          <a:p>
            <a:pPr marL="0" indent="0">
              <a:buNone/>
            </a:pPr>
            <a:endParaRPr lang="en-GB" dirty="0"/>
          </a:p>
          <a:p>
            <a:pPr marL="0" indent="0">
              <a:buNone/>
            </a:pPr>
            <a:endParaRPr lang="en-GB" dirty="0"/>
          </a:p>
          <a:p>
            <a:pPr marL="0" indent="0" algn="ctr">
              <a:buNone/>
            </a:pPr>
            <a:r>
              <a:rPr lang="en-GB" b="1" dirty="0"/>
              <a:t>La SHARING ECONOMY</a:t>
            </a:r>
          </a:p>
          <a:p>
            <a:pPr marL="0" indent="0" algn="ctr">
              <a:buNone/>
            </a:pPr>
            <a:endParaRPr lang="en-GB" b="1" dirty="0"/>
          </a:p>
          <a:p>
            <a:pPr marL="0" indent="0" algn="ctr">
              <a:buNone/>
            </a:pPr>
            <a:r>
              <a:rPr lang="en-GB" b="1" dirty="0" err="1"/>
              <a:t>L’economia</a:t>
            </a:r>
            <a:r>
              <a:rPr lang="en-GB" b="1" dirty="0"/>
              <a:t> </a:t>
            </a:r>
            <a:r>
              <a:rPr lang="en-GB" b="1" dirty="0" err="1"/>
              <a:t>della</a:t>
            </a:r>
            <a:r>
              <a:rPr lang="en-GB" b="1" dirty="0"/>
              <a:t> CONDIVISIONE?</a:t>
            </a:r>
          </a:p>
        </p:txBody>
      </p:sp>
    </p:spTree>
    <p:extLst>
      <p:ext uri="{BB962C8B-B14F-4D97-AF65-F5344CB8AC3E}">
        <p14:creationId xmlns:p14="http://schemas.microsoft.com/office/powerpoint/2010/main" val="317053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332657"/>
            <a:ext cx="8504238" cy="6317382"/>
          </a:xfrm>
        </p:spPr>
        <p:txBody>
          <a:bodyPr/>
          <a:lstStyle/>
          <a:p>
            <a:pPr marL="0" indent="0">
              <a:buNone/>
            </a:pPr>
            <a:r>
              <a:rPr lang="en-GB" dirty="0"/>
              <a:t>DEFINIZIONE</a:t>
            </a:r>
          </a:p>
          <a:p>
            <a:pPr marL="0" indent="0">
              <a:buNone/>
            </a:pPr>
            <a:endParaRPr lang="it-IT" dirty="0"/>
          </a:p>
          <a:p>
            <a:pPr marL="0" indent="0">
              <a:buNone/>
            </a:pPr>
            <a:r>
              <a:rPr lang="it-IT" sz="2800" dirty="0" err="1"/>
              <a:t>Sharing</a:t>
            </a:r>
            <a:r>
              <a:rPr lang="it-IT" sz="2800" dirty="0"/>
              <a:t> economy = economia della condivisione, </a:t>
            </a:r>
            <a:r>
              <a:rPr lang="it-IT" sz="2800" dirty="0" err="1"/>
              <a:t>peer</a:t>
            </a:r>
            <a:r>
              <a:rPr lang="it-IT" sz="2800" dirty="0"/>
              <a:t> economy, economia collaborativa, </a:t>
            </a:r>
            <a:r>
              <a:rPr lang="it-IT" sz="2800" dirty="0" err="1"/>
              <a:t>gig</a:t>
            </a:r>
            <a:r>
              <a:rPr lang="it-IT" sz="2800" dirty="0"/>
              <a:t> economy, economia on-demand, consumo collaborativo, … (molti termini)</a:t>
            </a:r>
          </a:p>
          <a:p>
            <a:pPr marL="0" indent="0">
              <a:buNone/>
            </a:pPr>
            <a:r>
              <a:rPr lang="it-IT" sz="2800" dirty="0"/>
              <a:t>OXFORD DICTIONARY:</a:t>
            </a:r>
          </a:p>
          <a:p>
            <a:pPr marL="0" indent="0">
              <a:buNone/>
            </a:pPr>
            <a:r>
              <a:rPr lang="it-IT" sz="2800" dirty="0"/>
              <a:t>“È un sistema economico in cui beni o servizi sono condivisi tra individui privati, gratis o a pagamento, attraverso Internet. Grazie alla </a:t>
            </a:r>
            <a:r>
              <a:rPr lang="it-IT" sz="2800" dirty="0" err="1"/>
              <a:t>sharing</a:t>
            </a:r>
            <a:r>
              <a:rPr lang="it-IT" sz="2800" dirty="0"/>
              <a:t> economy, si può agevolmente noleggiare la propria auto, il proprio appartamento, la propria bicicletta o persino la propria rete </a:t>
            </a:r>
            <a:r>
              <a:rPr lang="it-IT" sz="2800" dirty="0" err="1"/>
              <a:t>wifi</a:t>
            </a:r>
            <a:r>
              <a:rPr lang="it-IT" sz="2800" dirty="0"/>
              <a:t> quando non li si utilizzano”. </a:t>
            </a:r>
          </a:p>
        </p:txBody>
      </p:sp>
    </p:spTree>
    <p:extLst>
      <p:ext uri="{BB962C8B-B14F-4D97-AF65-F5344CB8AC3E}">
        <p14:creationId xmlns:p14="http://schemas.microsoft.com/office/powerpoint/2010/main" val="41319195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332657"/>
            <a:ext cx="8504238" cy="6317382"/>
          </a:xfrm>
        </p:spPr>
        <p:txBody>
          <a:bodyPr/>
          <a:lstStyle/>
          <a:p>
            <a:pPr marL="0" indent="0">
              <a:buNone/>
            </a:pPr>
            <a:r>
              <a:rPr lang="en-GB" dirty="0"/>
              <a:t>ESEMPI</a:t>
            </a:r>
          </a:p>
          <a:p>
            <a:pPr marL="0" indent="0">
              <a:buNone/>
            </a:pPr>
            <a:endParaRPr lang="en-GB" dirty="0"/>
          </a:p>
          <a:p>
            <a:pPr marL="0" indent="0">
              <a:buNone/>
            </a:pPr>
            <a:r>
              <a:rPr lang="en-GB" dirty="0"/>
              <a:t>Airbnb</a:t>
            </a:r>
          </a:p>
          <a:p>
            <a:pPr marL="0" indent="0">
              <a:buNone/>
            </a:pPr>
            <a:r>
              <a:rPr lang="en-GB" dirty="0"/>
              <a:t>Uber</a:t>
            </a:r>
          </a:p>
          <a:p>
            <a:pPr marL="0" indent="0">
              <a:buNone/>
            </a:pPr>
            <a:r>
              <a:rPr lang="en-GB" dirty="0" err="1"/>
              <a:t>Blablacar</a:t>
            </a:r>
            <a:endParaRPr lang="en-GB" dirty="0"/>
          </a:p>
        </p:txBody>
      </p:sp>
    </p:spTree>
    <p:extLst>
      <p:ext uri="{BB962C8B-B14F-4D97-AF65-F5344CB8AC3E}">
        <p14:creationId xmlns:p14="http://schemas.microsoft.com/office/powerpoint/2010/main" val="27109619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332657"/>
            <a:ext cx="8504238" cy="6317382"/>
          </a:xfrm>
        </p:spPr>
        <p:txBody>
          <a:bodyPr/>
          <a:lstStyle/>
          <a:p>
            <a:pPr marL="0" indent="0">
              <a:buNone/>
            </a:pPr>
            <a:r>
              <a:rPr lang="it-IT" dirty="0"/>
              <a:t>Conseguenze:</a:t>
            </a:r>
          </a:p>
          <a:p>
            <a:pPr marL="0" indent="0">
              <a:buNone/>
            </a:pPr>
            <a:r>
              <a:rPr lang="it-IT" dirty="0"/>
              <a:t>Si sta trasformando l’economia verso una condivisione diffusa?</a:t>
            </a:r>
          </a:p>
          <a:p>
            <a:pPr marL="0" indent="0">
              <a:buNone/>
            </a:pPr>
            <a:r>
              <a:rPr lang="it-IT" dirty="0"/>
              <a:t>Le città si trasformeranno in communità, in cui: </a:t>
            </a:r>
          </a:p>
          <a:p>
            <a:pPr>
              <a:buFontTx/>
              <a:buChar char="-"/>
            </a:pPr>
            <a:r>
              <a:rPr lang="it-IT" dirty="0"/>
              <a:t>si condividono le auto usando i sistemi di car </a:t>
            </a:r>
            <a:r>
              <a:rPr lang="it-IT" dirty="0" err="1"/>
              <a:t>sharing</a:t>
            </a:r>
            <a:r>
              <a:rPr lang="it-IT" dirty="0"/>
              <a:t>;</a:t>
            </a:r>
          </a:p>
          <a:p>
            <a:pPr>
              <a:buFontTx/>
              <a:buChar char="-"/>
            </a:pPr>
            <a:r>
              <a:rPr lang="it-IT" dirty="0"/>
              <a:t>in cui si mette a disposizione stanze libere nel proprio appartamento;</a:t>
            </a:r>
          </a:p>
          <a:p>
            <a:pPr>
              <a:buFontTx/>
              <a:buChar char="-"/>
            </a:pPr>
            <a:r>
              <a:rPr lang="it-IT" dirty="0"/>
              <a:t>Si condivide anche il tempo libero facendo lavoretti in casa dei vicini, portando i panni altrui in lavanderia, oppure consegnando i piatti dei ristoranti direttamente a domicilio ???</a:t>
            </a:r>
          </a:p>
        </p:txBody>
      </p:sp>
    </p:spTree>
    <p:extLst>
      <p:ext uri="{BB962C8B-B14F-4D97-AF65-F5344CB8AC3E}">
        <p14:creationId xmlns:p14="http://schemas.microsoft.com/office/powerpoint/2010/main" val="12300878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332657"/>
            <a:ext cx="8504238" cy="6317382"/>
          </a:xfrm>
        </p:spPr>
        <p:txBody>
          <a:bodyPr/>
          <a:lstStyle/>
          <a:p>
            <a:pPr marL="0" indent="0">
              <a:buNone/>
            </a:pPr>
            <a:r>
              <a:rPr lang="it-IT" dirty="0"/>
              <a:t>Non proprio così condivisa… c’è chi fa profitto su queste attività:</a:t>
            </a:r>
          </a:p>
          <a:p>
            <a:pPr marL="0" indent="0">
              <a:buNone/>
            </a:pPr>
            <a:endParaRPr lang="it-IT" dirty="0"/>
          </a:p>
          <a:p>
            <a:pPr marL="0" indent="0">
              <a:buNone/>
            </a:pPr>
            <a:r>
              <a:rPr lang="it-IT" b="1" dirty="0"/>
              <a:t>UBER</a:t>
            </a:r>
            <a:r>
              <a:rPr lang="it-IT" dirty="0"/>
              <a:t>: autisti = professionisti che guadagnano soldi lavorando per </a:t>
            </a:r>
            <a:r>
              <a:rPr lang="it-IT" dirty="0" err="1"/>
              <a:t>Uber</a:t>
            </a:r>
            <a:r>
              <a:rPr lang="it-IT" dirty="0"/>
              <a:t>, ma senza tutele</a:t>
            </a:r>
          </a:p>
          <a:p>
            <a:pPr marL="0" indent="0">
              <a:buNone/>
            </a:pPr>
            <a:endParaRPr lang="it-IT" dirty="0"/>
          </a:p>
          <a:p>
            <a:pPr marL="0" indent="0">
              <a:buNone/>
            </a:pPr>
            <a:r>
              <a:rPr lang="it-IT" b="1" dirty="0" err="1"/>
              <a:t>Foodora</a:t>
            </a:r>
            <a:r>
              <a:rPr lang="it-IT" b="1" dirty="0"/>
              <a:t>, </a:t>
            </a:r>
            <a:r>
              <a:rPr lang="it-IT" b="1" dirty="0" err="1"/>
              <a:t>JustEat</a:t>
            </a:r>
            <a:r>
              <a:rPr lang="it-IT" dirty="0"/>
              <a:t>, </a:t>
            </a:r>
            <a:r>
              <a:rPr lang="it-IT" b="1" dirty="0" err="1"/>
              <a:t>Deliveroo</a:t>
            </a:r>
            <a:r>
              <a:rPr lang="it-IT" dirty="0"/>
              <a:t>…</a:t>
            </a:r>
          </a:p>
          <a:p>
            <a:pPr marL="0" indent="0">
              <a:buNone/>
            </a:pPr>
            <a:r>
              <a:rPr lang="it-IT" dirty="0"/>
              <a:t>Rider che consegnano lavorano a tempo pieno Se malati, non guadagnano nulla</a:t>
            </a:r>
          </a:p>
          <a:p>
            <a:pPr marL="0" indent="0">
              <a:buNone/>
            </a:pPr>
            <a:r>
              <a:rPr lang="it-IT" dirty="0"/>
              <a:t>+ sottoposti a un ranking feroce (se punteggio basso grosso rischio di perdere il lavoro)</a:t>
            </a:r>
          </a:p>
        </p:txBody>
      </p:sp>
    </p:spTree>
    <p:extLst>
      <p:ext uri="{BB962C8B-B14F-4D97-AF65-F5344CB8AC3E}">
        <p14:creationId xmlns:p14="http://schemas.microsoft.com/office/powerpoint/2010/main" val="12102022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6A9963C2-4AFF-B54C-8705-52B54178B867}"/>
              </a:ext>
            </a:extLst>
          </p:cNvPr>
          <p:cNvPicPr>
            <a:picLocks noChangeAspect="1"/>
          </p:cNvPicPr>
          <p:nvPr/>
        </p:nvPicPr>
        <p:blipFill>
          <a:blip r:embed="rId2"/>
          <a:stretch>
            <a:fillRect/>
          </a:stretch>
        </p:blipFill>
        <p:spPr>
          <a:xfrm>
            <a:off x="248746" y="0"/>
            <a:ext cx="8646507" cy="6858000"/>
          </a:xfrm>
          <a:prstGeom prst="rect">
            <a:avLst/>
          </a:prstGeom>
        </p:spPr>
      </p:pic>
    </p:spTree>
    <p:extLst>
      <p:ext uri="{BB962C8B-B14F-4D97-AF65-F5344CB8AC3E}">
        <p14:creationId xmlns:p14="http://schemas.microsoft.com/office/powerpoint/2010/main" val="8313604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332657"/>
            <a:ext cx="8504238" cy="6317382"/>
          </a:xfrm>
        </p:spPr>
        <p:txBody>
          <a:bodyPr/>
          <a:lstStyle/>
          <a:p>
            <a:pPr marL="0" indent="0">
              <a:buNone/>
            </a:pPr>
            <a:r>
              <a:rPr lang="it-IT" dirty="0" err="1"/>
              <a:t>Airbnb</a:t>
            </a:r>
            <a:r>
              <a:rPr lang="it-IT" dirty="0"/>
              <a:t>:</a:t>
            </a:r>
          </a:p>
          <a:p>
            <a:pPr marL="0" indent="0">
              <a:buNone/>
            </a:pPr>
            <a:endParaRPr lang="it-IT" dirty="0"/>
          </a:p>
          <a:p>
            <a:pPr>
              <a:buFontTx/>
              <a:buChar char="-"/>
            </a:pPr>
            <a:r>
              <a:rPr lang="it-IT" dirty="0"/>
              <a:t>Fa aumentare prezzo affitti in città</a:t>
            </a:r>
          </a:p>
          <a:p>
            <a:pPr>
              <a:buFontTx/>
              <a:buChar char="-"/>
            </a:pPr>
            <a:r>
              <a:rPr lang="it-IT" dirty="0"/>
              <a:t>Le persone che affittano appartamenti non rispettano i vicini (feste, rumore, ecc.)</a:t>
            </a:r>
          </a:p>
          <a:p>
            <a:pPr>
              <a:buFontTx/>
              <a:buChar char="-"/>
            </a:pPr>
            <a:r>
              <a:rPr lang="it-IT" dirty="0"/>
              <a:t>Evasione fiscale</a:t>
            </a:r>
          </a:p>
          <a:p>
            <a:pPr>
              <a:buFontTx/>
              <a:buChar char="-"/>
            </a:pPr>
            <a:r>
              <a:rPr lang="it-IT" dirty="0"/>
              <a:t>…</a:t>
            </a:r>
          </a:p>
        </p:txBody>
      </p:sp>
    </p:spTree>
    <p:extLst>
      <p:ext uri="{BB962C8B-B14F-4D97-AF65-F5344CB8AC3E}">
        <p14:creationId xmlns:p14="http://schemas.microsoft.com/office/powerpoint/2010/main" val="20299565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332657"/>
            <a:ext cx="8504238" cy="6317382"/>
          </a:xfrm>
        </p:spPr>
        <p:txBody>
          <a:bodyPr/>
          <a:lstStyle/>
          <a:p>
            <a:pPr marL="0" indent="0">
              <a:buNone/>
            </a:pPr>
            <a:r>
              <a:rPr lang="it-IT" dirty="0"/>
              <a:t>Guadagni????</a:t>
            </a:r>
          </a:p>
          <a:p>
            <a:pPr marL="0" indent="0">
              <a:buNone/>
            </a:pPr>
            <a:endParaRPr lang="it-IT" dirty="0"/>
          </a:p>
          <a:p>
            <a:pPr>
              <a:buFontTx/>
              <a:buChar char="-"/>
            </a:pPr>
            <a:r>
              <a:rPr lang="it-IT" dirty="0"/>
              <a:t>Gli utenti dei servizi (prezzi ragionevoli, ecc.)</a:t>
            </a:r>
          </a:p>
          <a:p>
            <a:pPr>
              <a:buFontTx/>
              <a:buChar char="-"/>
            </a:pPr>
            <a:endParaRPr lang="it-IT" dirty="0"/>
          </a:p>
          <a:p>
            <a:pPr>
              <a:buFontTx/>
              <a:buChar char="-"/>
            </a:pPr>
            <a:r>
              <a:rPr lang="it-IT" dirty="0"/>
              <a:t>I proprietari delle </a:t>
            </a:r>
            <a:r>
              <a:rPr lang="it-IT" dirty="0" err="1"/>
              <a:t>App</a:t>
            </a:r>
            <a:r>
              <a:rPr lang="it-IT" dirty="0"/>
              <a:t> e i venture </a:t>
            </a:r>
            <a:r>
              <a:rPr lang="it-IT" dirty="0" err="1"/>
              <a:t>capitalists</a:t>
            </a:r>
            <a:r>
              <a:rPr lang="it-IT" dirty="0"/>
              <a:t> che le sostengono:</a:t>
            </a:r>
          </a:p>
          <a:p>
            <a:pPr marL="0" indent="0">
              <a:buNone/>
            </a:pPr>
            <a:r>
              <a:rPr lang="it-IT" dirty="0" err="1"/>
              <a:t>Forbes</a:t>
            </a:r>
            <a:r>
              <a:rPr lang="it-IT" dirty="0"/>
              <a:t> stima il valore di </a:t>
            </a:r>
            <a:r>
              <a:rPr lang="it-IT" dirty="0" err="1"/>
              <a:t>Airbnb</a:t>
            </a:r>
            <a:r>
              <a:rPr lang="it-IT" dirty="0"/>
              <a:t> a 38 miliardi di $ (maggio 2018, </a:t>
            </a:r>
            <a:r>
              <a:rPr lang="it-IT" dirty="0">
                <a:hlinkClick r:id="rId2"/>
              </a:rPr>
              <a:t>www.forbes.com</a:t>
            </a:r>
            <a:r>
              <a:rPr lang="it-IT" dirty="0"/>
              <a:t>)</a:t>
            </a:r>
          </a:p>
          <a:p>
            <a:pPr marL="0" indent="0">
              <a:buNone/>
            </a:pPr>
            <a:r>
              <a:rPr lang="it-IT" dirty="0" err="1"/>
              <a:t>Uber</a:t>
            </a:r>
            <a:r>
              <a:rPr lang="it-IT" dirty="0"/>
              <a:t>, nonostante dibattito sul trattamento degli autisti, vede fatturato crescere e ha valore stimato a 60 miliardi di $ (Il Sole 24 Ore)</a:t>
            </a:r>
          </a:p>
        </p:txBody>
      </p:sp>
    </p:spTree>
    <p:extLst>
      <p:ext uri="{BB962C8B-B14F-4D97-AF65-F5344CB8AC3E}">
        <p14:creationId xmlns:p14="http://schemas.microsoft.com/office/powerpoint/2010/main" val="36764628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332657"/>
            <a:ext cx="8504238" cy="6317382"/>
          </a:xfrm>
        </p:spPr>
        <p:txBody>
          <a:bodyPr/>
          <a:lstStyle/>
          <a:p>
            <a:pPr marL="0" indent="0">
              <a:buNone/>
            </a:pPr>
            <a:r>
              <a:rPr lang="it-IT" dirty="0"/>
              <a:t>Davvero </a:t>
            </a:r>
            <a:r>
              <a:rPr lang="it-IT" dirty="0" err="1"/>
              <a:t>sharing</a:t>
            </a:r>
            <a:r>
              <a:rPr lang="it-IT" dirty="0"/>
              <a:t> economy?</a:t>
            </a:r>
          </a:p>
          <a:p>
            <a:pPr marL="0" indent="0">
              <a:buNone/>
            </a:pPr>
            <a:endParaRPr lang="it-IT" dirty="0"/>
          </a:p>
          <a:p>
            <a:pPr>
              <a:buFontTx/>
              <a:buChar char="-"/>
            </a:pPr>
            <a:r>
              <a:rPr lang="it-IT" dirty="0"/>
              <a:t>Le piattaforme di condivisione sono infatti dei </a:t>
            </a:r>
            <a:r>
              <a:rPr lang="it-IT" b="1" dirty="0"/>
              <a:t>monopoli</a:t>
            </a:r>
            <a:r>
              <a:rPr lang="it-IT" dirty="0"/>
              <a:t>: </a:t>
            </a:r>
            <a:r>
              <a:rPr lang="it-IT" dirty="0" err="1"/>
              <a:t>Uber</a:t>
            </a:r>
            <a:r>
              <a:rPr lang="it-IT" dirty="0"/>
              <a:t> è dominante nella gestione delle ‘</a:t>
            </a:r>
            <a:r>
              <a:rPr lang="it-IT" dirty="0" err="1"/>
              <a:t>drives</a:t>
            </a:r>
            <a:r>
              <a:rPr lang="it-IT" dirty="0"/>
              <a:t>’; </a:t>
            </a:r>
            <a:r>
              <a:rPr lang="it-IT" dirty="0" err="1"/>
              <a:t>Airbnb</a:t>
            </a:r>
            <a:r>
              <a:rPr lang="it-IT" dirty="0"/>
              <a:t> è dominante nello scambio di alloggi; …</a:t>
            </a:r>
          </a:p>
          <a:p>
            <a:pPr>
              <a:buFont typeface="Wingdings" pitchFamily="2" charset="2"/>
              <a:buChar char="è"/>
            </a:pPr>
            <a:r>
              <a:rPr lang="it-IT" dirty="0">
                <a:sym typeface="Wingdings" pitchFamily="2" charset="2"/>
              </a:rPr>
              <a:t>Più che economia della condivisione è economia centralizzata!</a:t>
            </a:r>
          </a:p>
          <a:p>
            <a:pPr marL="0" indent="0">
              <a:buNone/>
            </a:pPr>
            <a:r>
              <a:rPr lang="it-IT" dirty="0">
                <a:sym typeface="Wingdings" pitchFamily="2" charset="2"/>
              </a:rPr>
              <a:t>- Inoltre concorre a diffondere una forma di lavoro estremamente precaria: gli autisti di </a:t>
            </a:r>
            <a:r>
              <a:rPr lang="it-IT" dirty="0" err="1">
                <a:sym typeface="Wingdings" pitchFamily="2" charset="2"/>
              </a:rPr>
              <a:t>Uber</a:t>
            </a:r>
            <a:r>
              <a:rPr lang="it-IT" dirty="0">
                <a:sym typeface="Wingdings" pitchFamily="2" charset="2"/>
              </a:rPr>
              <a:t>, i fattorini di </a:t>
            </a:r>
            <a:r>
              <a:rPr lang="it-IT" dirty="0" err="1">
                <a:sym typeface="Wingdings" pitchFamily="2" charset="2"/>
              </a:rPr>
              <a:t>Deliveroo</a:t>
            </a:r>
            <a:r>
              <a:rPr lang="it-IT" dirty="0">
                <a:sym typeface="Wingdings" pitchFamily="2" charset="2"/>
              </a:rPr>
              <a:t> o </a:t>
            </a:r>
            <a:r>
              <a:rPr lang="it-IT" dirty="0" err="1">
                <a:sym typeface="Wingdings" pitchFamily="2" charset="2"/>
              </a:rPr>
              <a:t>Foodora</a:t>
            </a:r>
            <a:r>
              <a:rPr lang="it-IT" dirty="0">
                <a:sym typeface="Wingdings" pitchFamily="2" charset="2"/>
              </a:rPr>
              <a:t>, sono lavori autonomi con guadagni bassissimi</a:t>
            </a:r>
            <a:endParaRPr lang="it-IT" dirty="0"/>
          </a:p>
        </p:txBody>
      </p:sp>
    </p:spTree>
    <p:extLst>
      <p:ext uri="{BB962C8B-B14F-4D97-AF65-F5344CB8AC3E}">
        <p14:creationId xmlns:p14="http://schemas.microsoft.com/office/powerpoint/2010/main" val="1915969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260649"/>
            <a:ext cx="8504238" cy="6389390"/>
          </a:xfrm>
        </p:spPr>
        <p:txBody>
          <a:bodyPr/>
          <a:lstStyle/>
          <a:p>
            <a:pPr marL="0" indent="0">
              <a:buNone/>
            </a:pPr>
            <a:r>
              <a:rPr lang="it-IT" dirty="0"/>
              <a:t>Piattaforma: definizione</a:t>
            </a:r>
          </a:p>
          <a:p>
            <a:pPr marL="0" indent="0">
              <a:buNone/>
            </a:pPr>
            <a:r>
              <a:rPr lang="it-IT" dirty="0"/>
              <a:t>una piattaforma = un business che connette due o più gruppi dipendenti in una maniera che porta benefici a tutte le parti.</a:t>
            </a:r>
          </a:p>
          <a:p>
            <a:endParaRPr lang="it-IT" dirty="0"/>
          </a:p>
          <a:p>
            <a:pPr marL="0" indent="0">
              <a:buNone/>
            </a:pPr>
            <a:r>
              <a:rPr lang="it-IT" dirty="0"/>
              <a:t>Le piattaforme permettono ai consumatori e ai produttori di connettersi e di scambiare beni, servizi o informazioni. Quindi creano nuovi mercati. Esempi: </a:t>
            </a:r>
          </a:p>
          <a:p>
            <a:r>
              <a:rPr lang="it-IT" dirty="0" err="1"/>
              <a:t>Uber</a:t>
            </a:r>
            <a:r>
              <a:rPr lang="it-IT" dirty="0"/>
              <a:t> ⇒ connette passeggeri e autisti</a:t>
            </a:r>
          </a:p>
          <a:p>
            <a:r>
              <a:rPr lang="it-IT" dirty="0" err="1"/>
              <a:t>Airbnb</a:t>
            </a:r>
            <a:r>
              <a:rPr lang="it-IT" dirty="0"/>
              <a:t> ⇒ connette viaggiatori e proprietari di case</a:t>
            </a:r>
          </a:p>
        </p:txBody>
      </p:sp>
    </p:spTree>
    <p:extLst>
      <p:ext uri="{BB962C8B-B14F-4D97-AF65-F5344CB8AC3E}">
        <p14:creationId xmlns:p14="http://schemas.microsoft.com/office/powerpoint/2010/main" val="135766805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332657"/>
            <a:ext cx="8504238" cy="6317382"/>
          </a:xfrm>
        </p:spPr>
        <p:txBody>
          <a:bodyPr/>
          <a:lstStyle/>
          <a:p>
            <a:pPr marL="0" indent="0">
              <a:buNone/>
            </a:pPr>
            <a:r>
              <a:rPr lang="it-IT" b="1" dirty="0" err="1"/>
              <a:t>Deliveroo</a:t>
            </a:r>
            <a:r>
              <a:rPr lang="it-IT" dirty="0"/>
              <a:t>:</a:t>
            </a:r>
          </a:p>
          <a:p>
            <a:pPr marL="0" indent="0">
              <a:buNone/>
            </a:pPr>
            <a:r>
              <a:rPr lang="it-IT" dirty="0"/>
              <a:t>9,6 € l’ora (lordo) per la consegna di cibo (</a:t>
            </a:r>
            <a:r>
              <a:rPr lang="it-IT" dirty="0" err="1"/>
              <a:t>riders</a:t>
            </a:r>
            <a:r>
              <a:rPr lang="it-IT" dirty="0"/>
              <a:t>)</a:t>
            </a:r>
          </a:p>
          <a:p>
            <a:pPr marL="0" indent="0">
              <a:buNone/>
            </a:pPr>
            <a:r>
              <a:rPr lang="it-IT" b="1" dirty="0" err="1"/>
              <a:t>Foodora</a:t>
            </a:r>
            <a:r>
              <a:rPr lang="it-IT" b="1" dirty="0"/>
              <a:t>:</a:t>
            </a:r>
          </a:p>
          <a:p>
            <a:pPr marL="0" indent="0">
              <a:buNone/>
            </a:pPr>
            <a:r>
              <a:rPr lang="it-IT" dirty="0"/>
              <a:t>4€ a consegna = circa 8€ lordi all’ora</a:t>
            </a:r>
          </a:p>
          <a:p>
            <a:pPr marL="0" indent="0">
              <a:buNone/>
            </a:pPr>
            <a:r>
              <a:rPr lang="it-IT" b="1" dirty="0"/>
              <a:t>Just </a:t>
            </a:r>
            <a:r>
              <a:rPr lang="it-IT" b="1" dirty="0" err="1"/>
              <a:t>Eat</a:t>
            </a:r>
            <a:r>
              <a:rPr lang="it-IT" dirty="0"/>
              <a:t>:</a:t>
            </a:r>
          </a:p>
          <a:p>
            <a:pPr marL="0" indent="0">
              <a:buNone/>
            </a:pPr>
            <a:r>
              <a:rPr lang="it-IT" dirty="0"/>
              <a:t>Consegna affidata ai locali affiliati</a:t>
            </a:r>
          </a:p>
          <a:p>
            <a:pPr marL="0" indent="0">
              <a:buNone/>
            </a:pPr>
            <a:r>
              <a:rPr lang="it-IT" dirty="0"/>
              <a:t>Retribuzione dei </a:t>
            </a:r>
            <a:r>
              <a:rPr lang="it-IT" dirty="0" err="1"/>
              <a:t>riders</a:t>
            </a:r>
            <a:r>
              <a:rPr lang="it-IT" dirty="0"/>
              <a:t> 8-11 € l’ora + bonus in caso di maltempo e giorni festivi</a:t>
            </a:r>
          </a:p>
          <a:p>
            <a:pPr marL="0" indent="0">
              <a:buNone/>
            </a:pPr>
            <a:endParaRPr lang="it-IT" dirty="0"/>
          </a:p>
          <a:p>
            <a:pPr marL="0" indent="0">
              <a:buNone/>
            </a:pPr>
            <a:r>
              <a:rPr lang="it-IT" dirty="0">
                <a:sym typeface="Wingdings" pitchFamily="2" charset="2"/>
              </a:rPr>
              <a:t> ‘</a:t>
            </a:r>
            <a:r>
              <a:rPr lang="it-IT" dirty="0" err="1">
                <a:sym typeface="Wingdings" pitchFamily="2" charset="2"/>
              </a:rPr>
              <a:t>gig</a:t>
            </a:r>
            <a:r>
              <a:rPr lang="it-IT" dirty="0">
                <a:sym typeface="Wingdings" pitchFamily="2" charset="2"/>
              </a:rPr>
              <a:t> economy’</a:t>
            </a:r>
            <a:endParaRPr lang="it-IT" dirty="0"/>
          </a:p>
        </p:txBody>
      </p:sp>
    </p:spTree>
    <p:extLst>
      <p:ext uri="{BB962C8B-B14F-4D97-AF65-F5344CB8AC3E}">
        <p14:creationId xmlns:p14="http://schemas.microsoft.com/office/powerpoint/2010/main" val="39136934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E698A7C-C6DC-4445-B7A9-7B7C522AFA7B}"/>
              </a:ext>
            </a:extLst>
          </p:cNvPr>
          <p:cNvPicPr>
            <a:picLocks noChangeAspect="1"/>
          </p:cNvPicPr>
          <p:nvPr/>
        </p:nvPicPr>
        <p:blipFill>
          <a:blip r:embed="rId2"/>
          <a:stretch>
            <a:fillRect/>
          </a:stretch>
        </p:blipFill>
        <p:spPr>
          <a:xfrm>
            <a:off x="0" y="332656"/>
            <a:ext cx="9144000" cy="5688632"/>
          </a:xfrm>
          <a:prstGeom prst="rect">
            <a:avLst/>
          </a:prstGeom>
        </p:spPr>
      </p:pic>
      <p:sp>
        <p:nvSpPr>
          <p:cNvPr id="3" name="CasellaDiTesto 2">
            <a:extLst>
              <a:ext uri="{FF2B5EF4-FFF2-40B4-BE49-F238E27FC236}">
                <a16:creationId xmlns:a16="http://schemas.microsoft.com/office/drawing/2014/main" id="{88445ECA-947E-7F40-96C5-CF7350117D42}"/>
              </a:ext>
            </a:extLst>
          </p:cNvPr>
          <p:cNvSpPr txBox="1"/>
          <p:nvPr/>
        </p:nvSpPr>
        <p:spPr>
          <a:xfrm>
            <a:off x="323528" y="6309320"/>
            <a:ext cx="2119491" cy="400110"/>
          </a:xfrm>
          <a:prstGeom prst="rect">
            <a:avLst/>
          </a:prstGeom>
          <a:noFill/>
        </p:spPr>
        <p:txBody>
          <a:bodyPr wrap="none" rtlCol="0">
            <a:spAutoFit/>
          </a:bodyPr>
          <a:lstStyle/>
          <a:p>
            <a:r>
              <a:rPr lang="it-IT" dirty="0"/>
              <a:t>20 marzo 2019</a:t>
            </a:r>
          </a:p>
        </p:txBody>
      </p:sp>
    </p:spTree>
    <p:extLst>
      <p:ext uri="{BB962C8B-B14F-4D97-AF65-F5344CB8AC3E}">
        <p14:creationId xmlns:p14="http://schemas.microsoft.com/office/powerpoint/2010/main" val="380496839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332657"/>
            <a:ext cx="8504238" cy="6317382"/>
          </a:xfrm>
        </p:spPr>
        <p:txBody>
          <a:bodyPr/>
          <a:lstStyle/>
          <a:p>
            <a:pPr marL="0" indent="0">
              <a:buNone/>
            </a:pPr>
            <a:r>
              <a:rPr lang="it-IT" dirty="0"/>
              <a:t>In reazione a queste tendenze è nato il</a:t>
            </a:r>
          </a:p>
          <a:p>
            <a:pPr marL="0" indent="0">
              <a:buNone/>
            </a:pPr>
            <a:endParaRPr lang="it-IT" dirty="0"/>
          </a:p>
          <a:p>
            <a:pPr marL="0" indent="0">
              <a:buNone/>
            </a:pPr>
            <a:r>
              <a:rPr lang="it-IT" dirty="0"/>
              <a:t>‘</a:t>
            </a:r>
            <a:r>
              <a:rPr lang="it-IT" dirty="0" err="1"/>
              <a:t>platform</a:t>
            </a:r>
            <a:r>
              <a:rPr lang="it-IT" dirty="0"/>
              <a:t> </a:t>
            </a:r>
            <a:r>
              <a:rPr lang="it-IT" dirty="0" err="1"/>
              <a:t>cooperativism</a:t>
            </a:r>
            <a:endParaRPr lang="it-IT" dirty="0"/>
          </a:p>
          <a:p>
            <a:pPr marL="0" indent="0">
              <a:buNone/>
            </a:pPr>
            <a:endParaRPr lang="it-IT" dirty="0"/>
          </a:p>
          <a:p>
            <a:pPr marL="0" indent="0">
              <a:buNone/>
            </a:pPr>
            <a:r>
              <a:rPr lang="it-IT" dirty="0"/>
              <a:t>= sistema in cui i profitti della piattaforma sono interamente redistribuiti ai soci</a:t>
            </a:r>
          </a:p>
          <a:p>
            <a:pPr marL="0" indent="0">
              <a:buNone/>
            </a:pPr>
            <a:r>
              <a:rPr lang="it-IT" dirty="0"/>
              <a:t>(pensate a come funzionerebbe </a:t>
            </a:r>
            <a:r>
              <a:rPr lang="it-IT" dirty="0" err="1"/>
              <a:t>Uber</a:t>
            </a:r>
            <a:r>
              <a:rPr lang="it-IT" dirty="0"/>
              <a:t> se i driver fossero i proprietari della piattaforma; che è quello che sta cercando di fare una startup come </a:t>
            </a:r>
            <a:r>
              <a:rPr lang="it-IT" dirty="0" err="1"/>
              <a:t>La’Zooz</a:t>
            </a:r>
            <a:r>
              <a:rPr lang="it-IT" dirty="0"/>
              <a:t> (</a:t>
            </a:r>
            <a:r>
              <a:rPr lang="it-IT" dirty="0">
                <a:hlinkClick r:id="rId2"/>
              </a:rPr>
              <a:t>http://lazooz.org</a:t>
            </a:r>
            <a:r>
              <a:rPr lang="it-IT" dirty="0"/>
              <a:t>)</a:t>
            </a:r>
          </a:p>
        </p:txBody>
      </p:sp>
    </p:spTree>
    <p:extLst>
      <p:ext uri="{BB962C8B-B14F-4D97-AF65-F5344CB8AC3E}">
        <p14:creationId xmlns:p14="http://schemas.microsoft.com/office/powerpoint/2010/main" val="13628378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332657"/>
            <a:ext cx="8504238" cy="6317382"/>
          </a:xfrm>
        </p:spPr>
        <p:txBody>
          <a:bodyPr/>
          <a:lstStyle/>
          <a:p>
            <a:pPr marL="0" indent="0">
              <a:buNone/>
            </a:pPr>
            <a:r>
              <a:rPr lang="it-IT" dirty="0" err="1"/>
              <a:t>La`Zooz</a:t>
            </a:r>
            <a:r>
              <a:rPr lang="it-IT" dirty="0"/>
              <a:t>, creata nel 2013, non ha fini commerciali e la piattaforma appartiene alla rete degli utilizzatori. </a:t>
            </a:r>
          </a:p>
          <a:p>
            <a:pPr marL="0" indent="0">
              <a:buNone/>
            </a:pPr>
            <a:endParaRPr lang="it-IT" dirty="0"/>
          </a:p>
          <a:p>
            <a:pPr marL="0" indent="0">
              <a:buNone/>
            </a:pPr>
            <a:r>
              <a:rPr lang="it-IT" dirty="0"/>
              <a:t>È stato definito dai media a livello internazionale come il nuovo </a:t>
            </a:r>
            <a:r>
              <a:rPr lang="it-IT" dirty="0" err="1"/>
              <a:t>Uber</a:t>
            </a:r>
            <a:r>
              <a:rPr lang="it-IT" dirty="0"/>
              <a:t> partecipativo, in cui l’applicazione appartiene alla comunità di autisti e utenti.</a:t>
            </a:r>
          </a:p>
          <a:p>
            <a:pPr marL="0" indent="0">
              <a:buNone/>
            </a:pPr>
            <a:endParaRPr lang="it-IT" dirty="0"/>
          </a:p>
          <a:p>
            <a:pPr marL="0" indent="0">
              <a:buNone/>
            </a:pPr>
            <a:r>
              <a:rPr lang="it-IT" dirty="0"/>
              <a:t>Problema: grosse difficoltà a trovare finanziamenti…è inattiva dal 2016</a:t>
            </a:r>
          </a:p>
        </p:txBody>
      </p:sp>
      <p:pic>
        <p:nvPicPr>
          <p:cNvPr id="2" name="Immagine 1">
            <a:extLst>
              <a:ext uri="{FF2B5EF4-FFF2-40B4-BE49-F238E27FC236}">
                <a16:creationId xmlns:a16="http://schemas.microsoft.com/office/drawing/2014/main" id="{4640BD2D-0876-784D-ACE4-F0C2F09FEFB1}"/>
              </a:ext>
            </a:extLst>
          </p:cNvPr>
          <p:cNvPicPr>
            <a:picLocks noChangeAspect="1"/>
          </p:cNvPicPr>
          <p:nvPr/>
        </p:nvPicPr>
        <p:blipFill>
          <a:blip r:embed="rId2"/>
          <a:stretch>
            <a:fillRect/>
          </a:stretch>
        </p:blipFill>
        <p:spPr>
          <a:xfrm>
            <a:off x="7236296" y="4509120"/>
            <a:ext cx="1591792" cy="1524248"/>
          </a:xfrm>
          <a:prstGeom prst="rect">
            <a:avLst/>
          </a:prstGeom>
        </p:spPr>
      </p:pic>
    </p:spTree>
    <p:extLst>
      <p:ext uri="{BB962C8B-B14F-4D97-AF65-F5344CB8AC3E}">
        <p14:creationId xmlns:p14="http://schemas.microsoft.com/office/powerpoint/2010/main" val="33047890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332657"/>
            <a:ext cx="8504238" cy="6317382"/>
          </a:xfrm>
        </p:spPr>
        <p:txBody>
          <a:bodyPr/>
          <a:lstStyle/>
          <a:p>
            <a:pPr marL="0" indent="0">
              <a:buNone/>
            </a:pPr>
            <a:endParaRPr lang="it-IT" dirty="0"/>
          </a:p>
          <a:p>
            <a:pPr marL="0" indent="0">
              <a:buNone/>
            </a:pPr>
            <a:r>
              <a:rPr lang="it-IT" sz="3600" b="1" dirty="0"/>
              <a:t>Questione interessante:</a:t>
            </a:r>
          </a:p>
          <a:p>
            <a:pPr marL="0" indent="0">
              <a:buNone/>
            </a:pPr>
            <a:endParaRPr lang="it-IT" sz="3600" b="1" dirty="0"/>
          </a:p>
          <a:p>
            <a:pPr marL="0" indent="0">
              <a:buNone/>
            </a:pPr>
            <a:r>
              <a:rPr lang="it-IT" sz="3600" b="1" dirty="0"/>
              <a:t>Il futuro della </a:t>
            </a:r>
            <a:r>
              <a:rPr lang="it-IT" sz="3600" b="1" dirty="0" err="1"/>
              <a:t>sharing</a:t>
            </a:r>
            <a:r>
              <a:rPr lang="it-IT" sz="3600" b="1" dirty="0"/>
              <a:t> economy passa dalle cooperative?</a:t>
            </a:r>
          </a:p>
          <a:p>
            <a:pPr marL="0" indent="0">
              <a:buNone/>
            </a:pPr>
            <a:endParaRPr lang="it-IT" dirty="0"/>
          </a:p>
          <a:p>
            <a:pPr marL="0" indent="0">
              <a:buNone/>
            </a:pPr>
            <a:r>
              <a:rPr lang="it-IT"/>
              <a:t>(anche per tesi di LM)</a:t>
            </a:r>
            <a:endParaRPr lang="it-IT" dirty="0"/>
          </a:p>
        </p:txBody>
      </p:sp>
    </p:spTree>
    <p:extLst>
      <p:ext uri="{BB962C8B-B14F-4D97-AF65-F5344CB8AC3E}">
        <p14:creationId xmlns:p14="http://schemas.microsoft.com/office/powerpoint/2010/main" val="211531057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332657"/>
            <a:ext cx="8504238" cy="6317382"/>
          </a:xfrm>
        </p:spPr>
        <p:txBody>
          <a:bodyPr/>
          <a:lstStyle/>
          <a:p>
            <a:pPr marL="0" indent="0">
              <a:buNone/>
            </a:pPr>
            <a:endParaRPr lang="en-GB" dirty="0"/>
          </a:p>
          <a:p>
            <a:pPr marL="0" indent="0">
              <a:buNone/>
            </a:pPr>
            <a:r>
              <a:rPr lang="en-GB" b="1" dirty="0">
                <a:solidFill>
                  <a:srgbClr val="FF0000"/>
                </a:solidFill>
              </a:rPr>
              <a:t>PROSSIMA LEZIONE:</a:t>
            </a:r>
          </a:p>
          <a:p>
            <a:pPr marL="0" indent="0">
              <a:buNone/>
            </a:pPr>
            <a:endParaRPr lang="en-GB" b="1" dirty="0">
              <a:solidFill>
                <a:srgbClr val="FF0000"/>
              </a:solidFill>
            </a:endParaRPr>
          </a:p>
          <a:p>
            <a:pPr marL="0" indent="0">
              <a:buNone/>
            </a:pPr>
            <a:r>
              <a:rPr lang="en-GB" b="1" dirty="0">
                <a:solidFill>
                  <a:srgbClr val="FF0000"/>
                </a:solidFill>
              </a:rPr>
              <a:t>PIATTAFORME (SECONDA PARTE)</a:t>
            </a:r>
          </a:p>
          <a:p>
            <a:pPr marL="0" indent="0">
              <a:buNone/>
            </a:pPr>
            <a:endParaRPr lang="en-GB" b="1" dirty="0">
              <a:solidFill>
                <a:srgbClr val="FF0000"/>
              </a:solidFill>
            </a:endParaRPr>
          </a:p>
          <a:p>
            <a:pPr marL="0" indent="0">
              <a:buNone/>
            </a:pPr>
            <a:r>
              <a:rPr lang="en-GB" b="1" dirty="0">
                <a:solidFill>
                  <a:srgbClr val="FF0000"/>
                </a:solidFill>
              </a:rPr>
              <a:t>CRESCITA DELLA DIMENSIONE DELLE PIATTAFORME E TEORIA ECONOMICA DELLE PIATTAFORME (TWO-SIDED MARKETS)</a:t>
            </a:r>
          </a:p>
        </p:txBody>
      </p:sp>
    </p:spTree>
    <p:extLst>
      <p:ext uri="{BB962C8B-B14F-4D97-AF65-F5344CB8AC3E}">
        <p14:creationId xmlns:p14="http://schemas.microsoft.com/office/powerpoint/2010/main" val="1662806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323850" y="549275"/>
            <a:ext cx="8504238" cy="6100763"/>
          </a:xfrm>
        </p:spPr>
        <p:txBody>
          <a:bodyPr/>
          <a:lstStyle/>
          <a:p>
            <a:pPr marL="0" indent="0">
              <a:buNone/>
            </a:pPr>
            <a:r>
              <a:rPr lang="it-IT" dirty="0"/>
              <a:t>Nel 2016, le aziende con valore id mercato maggiore negli USA erano Apple e Google (</a:t>
            </a:r>
            <a:r>
              <a:rPr lang="it-IT" dirty="0" err="1"/>
              <a:t>Alphabet</a:t>
            </a:r>
            <a:r>
              <a:rPr lang="it-IT" dirty="0"/>
              <a:t> </a:t>
            </a:r>
            <a:r>
              <a:rPr lang="it-IT" dirty="0" err="1"/>
              <a:t>Inc</a:t>
            </a:r>
            <a:r>
              <a:rPr lang="it-IT" dirty="0"/>
              <a:t>.)</a:t>
            </a:r>
          </a:p>
          <a:p>
            <a:pPr marL="0" indent="0">
              <a:buNone/>
            </a:pPr>
            <a:r>
              <a:rPr lang="it-IT" dirty="0"/>
              <a:t> </a:t>
            </a:r>
          </a:p>
          <a:p>
            <a:pPr marL="0" indent="0">
              <a:buNone/>
            </a:pPr>
            <a:r>
              <a:rPr lang="it-IT" dirty="0"/>
              <a:t>Apple è diventato un business di piattaforma: con </a:t>
            </a:r>
            <a:r>
              <a:rPr lang="it-IT" dirty="0" err="1"/>
              <a:t>iOS</a:t>
            </a:r>
            <a:r>
              <a:rPr lang="it-IT" dirty="0"/>
              <a:t>, </a:t>
            </a:r>
            <a:r>
              <a:rPr lang="it-IT" dirty="0" err="1"/>
              <a:t>itunes</a:t>
            </a:r>
            <a:r>
              <a:rPr lang="it-IT" dirty="0"/>
              <a:t>, </a:t>
            </a:r>
            <a:r>
              <a:rPr lang="it-IT" dirty="0" err="1"/>
              <a:t>App</a:t>
            </a:r>
            <a:r>
              <a:rPr lang="it-IT" dirty="0"/>
              <a:t> </a:t>
            </a:r>
            <a:r>
              <a:rPr lang="it-IT" dirty="0" err="1"/>
              <a:t>store</a:t>
            </a:r>
            <a:r>
              <a:rPr lang="it-IT" dirty="0"/>
              <a:t>, connette venditori e compratori di qualsiasi prodotto digitale</a:t>
            </a:r>
          </a:p>
          <a:p>
            <a:pPr marL="0" indent="0" eaLnBrk="1" hangingPunct="1">
              <a:buNone/>
            </a:pPr>
            <a:endParaRPr lang="it-IT" dirty="0"/>
          </a:p>
        </p:txBody>
      </p:sp>
      <p:pic>
        <p:nvPicPr>
          <p:cNvPr id="2" name="Immagine 1"/>
          <p:cNvPicPr>
            <a:picLocks noChangeAspect="1"/>
          </p:cNvPicPr>
          <p:nvPr/>
        </p:nvPicPr>
        <p:blipFill>
          <a:blip r:embed="rId2"/>
          <a:stretch>
            <a:fillRect/>
          </a:stretch>
        </p:blipFill>
        <p:spPr>
          <a:xfrm>
            <a:off x="4572000" y="4437112"/>
            <a:ext cx="4385196" cy="2420888"/>
          </a:xfrm>
          <a:prstGeom prst="rect">
            <a:avLst/>
          </a:prstGeom>
        </p:spPr>
      </p:pic>
    </p:spTree>
    <p:extLst>
      <p:ext uri="{BB962C8B-B14F-4D97-AF65-F5344CB8AC3E}">
        <p14:creationId xmlns:p14="http://schemas.microsoft.com/office/powerpoint/2010/main" val="1357668054"/>
      </p:ext>
    </p:extLst>
  </p:cSld>
  <p:clrMapOvr>
    <a:masterClrMapping/>
  </p:clrMapOvr>
</p:sld>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a:no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it-IT" sz="2000" b="1" i="0" u="none" strike="noStrike" cap="none" normalizeH="0" baseline="0" smtClean="0">
            <a:ln>
              <a:noFill/>
            </a:ln>
            <a:solidFill>
              <a:schemeClr val="bg2"/>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a:noFill/>
        </a:ln>
        <a:effectLst/>
        <a:extLs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it-IT" sz="2000" b="1" i="0" u="none" strike="noStrike" cap="none" normalizeH="0" baseline="0" smtClean="0">
            <a:ln>
              <a:noFill/>
            </a:ln>
            <a:solidFill>
              <a:schemeClr val="bg2"/>
            </a:solidFill>
            <a:effectLst/>
            <a:latin typeface="Tahoma" pitchFamily="34" charset="0"/>
          </a:defRPr>
        </a:defPPr>
      </a:lst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5204</TotalTime>
  <Words>4069</Words>
  <Application>Microsoft Macintosh PowerPoint</Application>
  <PresentationFormat>Presentazione su schermo (4:3)</PresentationFormat>
  <Paragraphs>416</Paragraphs>
  <Slides>85</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85</vt:i4>
      </vt:variant>
    </vt:vector>
  </HeadingPairs>
  <TitlesOfParts>
    <vt:vector size="91" baseType="lpstr">
      <vt:lpstr>Courier New</vt:lpstr>
      <vt:lpstr>Symbol</vt:lpstr>
      <vt:lpstr>Tahoma</vt:lpstr>
      <vt:lpstr>Times New Roman</vt:lpstr>
      <vt:lpstr>Wingdings</vt:lpstr>
      <vt:lpstr>Struttura predefinita</vt:lpstr>
      <vt:lpstr> ASP Lezione 5  PLATFORM BUSINESS  (Prima parte)  Sandrine Labory</vt:lpstr>
      <vt:lpstr>Presentazione standard di PowerPoint</vt:lpstr>
      <vt:lpstr>Presentazione standard di PowerPoint</vt:lpstr>
      <vt:lpstr>Che cos’è una piattaforma?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Ferrara</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competitività italiana</dc:title>
  <dc:creator>Labory</dc:creator>
  <cp:lastModifiedBy>Utente di Microsoft Office</cp:lastModifiedBy>
  <cp:revision>511</cp:revision>
  <dcterms:created xsi:type="dcterms:W3CDTF">2002-02-07T16:25:05Z</dcterms:created>
  <dcterms:modified xsi:type="dcterms:W3CDTF">2019-03-21T10:27:25Z</dcterms:modified>
</cp:coreProperties>
</file>