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99" r:id="rId3"/>
    <p:sldId id="773" r:id="rId4"/>
    <p:sldId id="807" r:id="rId5"/>
    <p:sldId id="774" r:id="rId6"/>
    <p:sldId id="775" r:id="rId7"/>
    <p:sldId id="776" r:id="rId8"/>
    <p:sldId id="777" r:id="rId9"/>
    <p:sldId id="778" r:id="rId10"/>
    <p:sldId id="779" r:id="rId11"/>
    <p:sldId id="780" r:id="rId12"/>
    <p:sldId id="781" r:id="rId13"/>
    <p:sldId id="782" r:id="rId14"/>
    <p:sldId id="786" r:id="rId15"/>
    <p:sldId id="787" r:id="rId16"/>
    <p:sldId id="788" r:id="rId17"/>
    <p:sldId id="783" r:id="rId18"/>
    <p:sldId id="784" r:id="rId19"/>
    <p:sldId id="785" r:id="rId20"/>
    <p:sldId id="789" r:id="rId21"/>
    <p:sldId id="790" r:id="rId22"/>
    <p:sldId id="791" r:id="rId23"/>
    <p:sldId id="792" r:id="rId24"/>
    <p:sldId id="793" r:id="rId25"/>
    <p:sldId id="794" r:id="rId26"/>
    <p:sldId id="795" r:id="rId27"/>
    <p:sldId id="796" r:id="rId28"/>
    <p:sldId id="797" r:id="rId29"/>
    <p:sldId id="798" r:id="rId30"/>
    <p:sldId id="803" r:id="rId31"/>
    <p:sldId id="799" r:id="rId32"/>
    <p:sldId id="800" r:id="rId33"/>
    <p:sldId id="801" r:id="rId34"/>
    <p:sldId id="804" r:id="rId35"/>
    <p:sldId id="805" r:id="rId36"/>
    <p:sldId id="802" r:id="rId37"/>
    <p:sldId id="806" r:id="rId38"/>
  </p:sldIdLst>
  <p:sldSz cx="9144000" cy="6858000" type="screen4x3"/>
  <p:notesSz cx="6662738" cy="9832975"/>
  <p:defaultTextStyle>
    <a:defPPr>
      <a:defRPr lang="it-IT"/>
    </a:defPPr>
    <a:lvl1pPr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2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7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554" autoAdjust="0"/>
  </p:normalViewPr>
  <p:slideViewPr>
    <p:cSldViewPr>
      <p:cViewPr varScale="1">
        <p:scale>
          <a:sx n="103" d="100"/>
          <a:sy n="103" d="100"/>
        </p:scale>
        <p:origin x="1784" y="18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26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22"/>
    </p:cViewPr>
  </p:sorterViewPr>
  <p:notesViewPr>
    <p:cSldViewPr>
      <p:cViewPr varScale="1">
        <p:scale>
          <a:sx n="55" d="100"/>
          <a:sy n="55" d="100"/>
        </p:scale>
        <p:origin x="-1752" y="-84"/>
      </p:cViewPr>
      <p:guideLst>
        <p:guide orient="horz" pos="309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4085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34085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60E06C8-7B14-4D2E-87A4-D1901194A4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936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738188"/>
            <a:ext cx="4914900" cy="3686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70425"/>
            <a:ext cx="4884738" cy="442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4085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340850"/>
            <a:ext cx="2887663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DC241F0-D0BB-4F80-8AF9-D9DFEA699E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5309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3A304-83A3-4F0E-B8C0-654DDDCD29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B7101-52B5-446A-A55B-29B1A2271D4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C9960-3021-4DAC-B44E-0293399200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F26A4-EE39-4094-9B61-BE41F688DC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0E9F5-2D8F-4E5B-931B-4B6F101742F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D34EC-6490-410B-8903-7CCE35DF98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C68B0-71E2-41F3-9E6F-E107D380AD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C9853-4D8B-480C-A5F6-E10ADD04FBB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811EF-6FFF-439C-8520-190C2EAB181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AAC0C-C268-4A6C-A2AA-2A9BD58317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DE039-23DE-4DDB-AA0B-DEA1D0C673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77872-F607-42ED-B2AA-AA5466349D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50B4EFE-CA54-4049-BEDF-F8E9FB5645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52400"/>
            <a:ext cx="8077200" cy="5653088"/>
          </a:xfrm>
        </p:spPr>
        <p:txBody>
          <a:bodyPr/>
          <a:lstStyle/>
          <a:p>
            <a:pPr eaLnBrk="1" hangingPunct="1"/>
            <a:br>
              <a:rPr lang="it-IT" dirty="0"/>
            </a:br>
            <a:r>
              <a:rPr lang="en-US" dirty="0"/>
              <a:t>ASP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L</a:t>
            </a:r>
            <a:r>
              <a:rPr lang="en-US"/>
              <a:t>ezione</a:t>
            </a:r>
            <a:r>
              <a:rPr lang="en-US" dirty="0"/>
              <a:t> 4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MEGATRENDS E I SETTORI PRODUTTIVI</a:t>
            </a:r>
            <a:br>
              <a:rPr lang="it-IT" dirty="0"/>
            </a:br>
            <a:br>
              <a:rPr lang="it-IT" sz="3200" dirty="0"/>
            </a:br>
            <a:r>
              <a:rPr lang="it-IT" sz="3200" dirty="0" err="1"/>
              <a:t>Sandrine</a:t>
            </a:r>
            <a:r>
              <a:rPr lang="it-IT" sz="3200" dirty="0"/>
              <a:t> </a:t>
            </a:r>
            <a:r>
              <a:rPr lang="it-IT" sz="3200" dirty="0" err="1"/>
              <a:t>Labory</a:t>
            </a:r>
            <a:endParaRPr lang="it-IT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981200"/>
          </a:xfrm>
        </p:spPr>
        <p:txBody>
          <a:bodyPr/>
          <a:lstStyle/>
          <a:p>
            <a:pPr eaLnBrk="1" hangingPunct="1"/>
            <a:endParaRPr lang="it-IT" dirty="0"/>
          </a:p>
          <a:p>
            <a:pPr eaLnBrk="1" hangingPunct="1"/>
            <a:endParaRPr lang="it-IT" sz="24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712646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dirty="0"/>
              <a:t>Dati della Banca Mondiale: % della popolazione di età maggiore di 15 anni che partecipa alla forza lavoro, 1990 - 2014.</a:t>
            </a:r>
          </a:p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132856"/>
            <a:ext cx="7200800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dirty="0"/>
              <a:t>I tassi di partecipazione alla forza lavoro sono rimasti globalmente stabili se si prendono tutti I paesi dell’OCSE insieme.</a:t>
            </a:r>
          </a:p>
          <a:p>
            <a:pPr marL="0" indent="0" eaLnBrk="1" hangingPunct="1">
              <a:buNone/>
            </a:pPr>
            <a:r>
              <a:rPr lang="it-IT" dirty="0"/>
              <a:t>Alcuni paesi hanno visto i tassi diminuire: gli USA, il Giappone, la Svezia e la Cina.</a:t>
            </a:r>
          </a:p>
          <a:p>
            <a:pPr marL="0" indent="0" eaLnBrk="1" hangingPunct="1">
              <a:buNone/>
            </a:pPr>
            <a:r>
              <a:rPr lang="it-IT" dirty="0"/>
              <a:t>Nel stesso periodo però la Cina è diventata la fabbrica del mondo, il che dovrebbe avere generato molta occupazione!</a:t>
            </a:r>
          </a:p>
          <a:p>
            <a:pPr marL="0" indent="0" eaLnBrk="1" hangingPunct="1">
              <a:buNone/>
            </a:pPr>
            <a:r>
              <a:rPr lang="it-IT" dirty="0"/>
              <a:t>Tuttavia questo non si vede nei dati e potrebbe essere dovuto al lavoro informale che è molto ampio nel paese, oppure un rapporto macchine/lavoro che cresce.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88640"/>
            <a:ext cx="8784976" cy="666936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/>
              <a:t>4</a:t>
            </a:r>
            <a:r>
              <a:rPr lang="it-IT" b="1" dirty="0"/>
              <a:t>. Creazione di lavoro </a:t>
            </a:r>
            <a:r>
              <a:rPr lang="it-IT" b="1" dirty="0"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it-IT" b="1" dirty="0"/>
              <a:t> , disoccupazione di lungo termine </a:t>
            </a:r>
            <a:r>
              <a:rPr lang="it-IT" b="1" dirty="0">
                <a:latin typeface="Wingdings"/>
                <a:ea typeface="Wingdings"/>
                <a:cs typeface="Wingdings"/>
                <a:sym typeface="Wingdings"/>
              </a:rPr>
              <a:t></a:t>
            </a:r>
            <a:endParaRPr lang="it-IT" b="1" dirty="0"/>
          </a:p>
          <a:p>
            <a:pPr marL="0" indent="0" eaLnBrk="1" hangingPunct="1">
              <a:buNone/>
            </a:pPr>
            <a:r>
              <a:rPr lang="it-IT" dirty="0"/>
              <a:t>Anche l’economia americana è diventata meno efficace nella creazione di lavoro: è passata dal 30% negli anni ‘60 al 5% nel 2007.</a:t>
            </a:r>
          </a:p>
          <a:p>
            <a:pPr marL="0" indent="0" eaLnBrk="1" hangingPunct="1">
              <a:buNone/>
            </a:pPr>
            <a:r>
              <a:rPr lang="it-IT" dirty="0"/>
              <a:t>Le persone che perdono il lavoro durante le crisi hanno sempre più difficoltà a ritrovarne uno nelle fasi di ripresa dell’economia.</a:t>
            </a:r>
          </a:p>
          <a:p>
            <a:pPr marL="0" indent="0" eaLnBrk="1" hangingPunct="1">
              <a:buNone/>
            </a:pPr>
            <a:r>
              <a:rPr lang="it-IT" dirty="0"/>
              <a:t>Dopo la prima crisi petrolifera sono stati necessari </a:t>
            </a:r>
            <a:r>
              <a:rPr lang="it-IT" b="1" dirty="0"/>
              <a:t>18 mesi </a:t>
            </a:r>
            <a:r>
              <a:rPr lang="it-IT" dirty="0"/>
              <a:t>perché l’economia americana ritrovasse il tasso di disoccupazione pre-crisi; dopo la crisi del 2008 ci è voluto </a:t>
            </a:r>
            <a:r>
              <a:rPr lang="it-IT" b="1" dirty="0"/>
              <a:t>6 anni e mezzo</a:t>
            </a:r>
            <a:r>
              <a:rPr lang="it-IT" dirty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/>
              <a:t>5. </a:t>
            </a:r>
            <a:r>
              <a:rPr lang="it-IT" b="1" dirty="0"/>
              <a:t>Disuguaglianze crescenti</a:t>
            </a:r>
          </a:p>
          <a:p>
            <a:pPr marL="0" indent="0">
              <a:buNone/>
            </a:pPr>
            <a:r>
              <a:rPr lang="it-IT" dirty="0"/>
              <a:t>Diversi studiosi hanno mostrato le crescenti disuguaglianze nel mondo, incluso I paesi avanzati (ad esempio, Thomas </a:t>
            </a:r>
            <a:r>
              <a:rPr lang="it-IT" dirty="0" err="1"/>
              <a:t>Piketty</a:t>
            </a:r>
            <a:r>
              <a:rPr lang="it-IT" dirty="0"/>
              <a:t>).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OCSE (2011): 1987 – 2007, I redditi delle famiglie sono aumentate in media del 1,7% annualmente nei paesi OCSE.</a:t>
            </a:r>
          </a:p>
          <a:p>
            <a:pPr marL="0" indent="0">
              <a:buNone/>
            </a:pPr>
            <a:r>
              <a:rPr lang="it-IT" dirty="0"/>
              <a:t>Nella maggior parte tuttavia, il reddito delle 10% famiglie più ricche è aumentato del 10% più velocemente del reddito delle 10% famiglie più povere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Nei paesi OCSE oggi, il reddito medio delle 10% famiglie più ricche è 9 volte più alto delle 10% famiglie più povere, un rapporto da 9 a 1. </a:t>
            </a:r>
          </a:p>
          <a:p>
            <a:pPr marL="0" indent="0">
              <a:buNone/>
            </a:pPr>
            <a:r>
              <a:rPr lang="it-IT" dirty="0"/>
              <a:t>Tuttavia, il rapporto varia molto da paese a paese:</a:t>
            </a:r>
          </a:p>
          <a:p>
            <a:pPr marL="0" indent="0">
              <a:buNone/>
            </a:pPr>
            <a:r>
              <a:rPr lang="it-IT" dirty="0"/>
              <a:t>- inferiore alla media OCSE per i paesi nordici e molti paesi dell’Europa continentale;</a:t>
            </a:r>
          </a:p>
          <a:p>
            <a:pPr>
              <a:buFontTx/>
              <a:buChar char="-"/>
            </a:pPr>
            <a:r>
              <a:rPr lang="it-IT" dirty="0"/>
              <a:t>10 a 1 in Italia, in Giappone, In Corea e nel Regno Unito; </a:t>
            </a:r>
          </a:p>
          <a:p>
            <a:pPr>
              <a:buFontTx/>
              <a:buChar char="-"/>
            </a:pPr>
            <a:r>
              <a:rPr lang="it-IT" dirty="0"/>
              <a:t>14 a 1 in Israele, Turchia, USA; </a:t>
            </a:r>
          </a:p>
          <a:p>
            <a:pPr>
              <a:buFontTx/>
              <a:buChar char="-"/>
            </a:pPr>
            <a:r>
              <a:rPr lang="it-IT" dirty="0"/>
              <a:t>27 a 1 in Mexico e in Cile.</a:t>
            </a:r>
          </a:p>
        </p:txBody>
      </p:sp>
    </p:spTree>
    <p:extLst>
      <p:ext uri="{BB962C8B-B14F-4D97-AF65-F5344CB8AC3E}">
        <p14:creationId xmlns:p14="http://schemas.microsoft.com/office/powerpoint/2010/main" val="2912898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Il coefficiente di </a:t>
            </a:r>
            <a:r>
              <a:rPr lang="it-IT" dirty="0" err="1"/>
              <a:t>Gini</a:t>
            </a:r>
            <a:r>
              <a:rPr lang="it-IT" dirty="0"/>
              <a:t> (misura standard delle disuguaglianza compresa tra 0 – quando le disuguaglianze sono minime - e 1 – massima disuguaglianza), era pari a circa 0,29 alla meta degli anni ‘80.</a:t>
            </a:r>
          </a:p>
          <a:p>
            <a:pPr marL="0" indent="0">
              <a:buNone/>
            </a:pPr>
            <a:r>
              <a:rPr lang="it-IT" dirty="0"/>
              <a:t>Alla fine del primo decennio del nuovo secolo, era pari a circa 0,32.</a:t>
            </a:r>
          </a:p>
          <a:p>
            <a:pPr marL="0" indent="0">
              <a:buNone/>
            </a:pPr>
            <a:r>
              <a:rPr lang="it-IT" dirty="0"/>
              <a:t>E’ cresciuto in 17 paesi OCSE, come ad esempio Finlandia, Germania, Israele, Lussemburgo, Svezia e USA.</a:t>
            </a:r>
          </a:p>
        </p:txBody>
      </p:sp>
    </p:spTree>
    <p:extLst>
      <p:ext uri="{BB962C8B-B14F-4D97-AF65-F5344CB8AC3E}">
        <p14:creationId xmlns:p14="http://schemas.microsoft.com/office/powerpoint/2010/main" val="2912898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Nell’insieme la differenza tra persone molto ricche e persone di reddito medio è aumentata notevolmente, mentre i redditi medi si sono avvicinati a quelli più bassi.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Questo genera dei </a:t>
            </a:r>
            <a:r>
              <a:rPr lang="it-IT" b="1" dirty="0"/>
              <a:t>rischi</a:t>
            </a:r>
            <a:r>
              <a:rPr lang="it-IT" dirty="0"/>
              <a:t>: </a:t>
            </a:r>
          </a:p>
          <a:p>
            <a:pPr marL="0" indent="0">
              <a:buNone/>
            </a:pPr>
            <a:r>
              <a:rPr lang="it-IT" dirty="0"/>
              <a:t>In particolare per la </a:t>
            </a:r>
            <a:r>
              <a:rPr lang="it-IT" b="1" u="sng" dirty="0"/>
              <a:t>democrazia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I pochi molto ricchi ottengono più potere politico mentre le persone con redditi medi e bassi vedono la loro situazione peggiorare e sono arrabbiati contro l’</a:t>
            </a:r>
            <a:r>
              <a:rPr lang="it-IT" dirty="0" err="1"/>
              <a:t>elite</a:t>
            </a:r>
            <a:r>
              <a:rPr lang="it-IT" dirty="0"/>
              <a:t> politica (movimenti no-global, </a:t>
            </a:r>
            <a:r>
              <a:rPr lang="it-IT" dirty="0" err="1"/>
              <a:t>Brexit</a:t>
            </a:r>
            <a:r>
              <a:rPr lang="it-IT" dirty="0"/>
              <a:t>, elezione di Trump)</a:t>
            </a:r>
          </a:p>
        </p:txBody>
      </p:sp>
    </p:spTree>
    <p:extLst>
      <p:ext uri="{BB962C8B-B14F-4D97-AF65-F5344CB8AC3E}">
        <p14:creationId xmlns:p14="http://schemas.microsoft.com/office/powerpoint/2010/main" val="2912898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/>
              <a:t>6. </a:t>
            </a:r>
            <a:r>
              <a:rPr lang="en-GB" b="1" dirty="0" err="1"/>
              <a:t>Polarizzazione</a:t>
            </a:r>
            <a:r>
              <a:rPr lang="en-GB" b="1" dirty="0"/>
              <a:t> del </a:t>
            </a:r>
            <a:r>
              <a:rPr lang="en-GB" b="1" dirty="0" err="1"/>
              <a:t>lavoro</a:t>
            </a:r>
            <a:endParaRPr lang="en-GB" b="1" dirty="0"/>
          </a:p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9000"/>
            <a:ext cx="9144000" cy="570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USA:</a:t>
            </a:r>
          </a:p>
          <a:p>
            <a:pPr marL="0" indent="0">
              <a:buNone/>
            </a:pPr>
            <a:r>
              <a:rPr lang="it-IT" dirty="0"/>
              <a:t>Nel 2012, il salario medio dei laureati era superiore a quello delle persone con maturità di circa l’80%. </a:t>
            </a:r>
          </a:p>
          <a:p>
            <a:pPr marL="0" indent="0">
              <a:buNone/>
            </a:pPr>
            <a:r>
              <a:rPr lang="it-IT" dirty="0"/>
              <a:t>Questo è vero soprattutto per le persone con lauree avanzate, vale a dire Laurea magistrale e dottorato. </a:t>
            </a:r>
          </a:p>
          <a:p>
            <a:pPr marL="0" indent="0">
              <a:buNone/>
            </a:pPr>
            <a:r>
              <a:rPr lang="it-IT" dirty="0"/>
              <a:t>Il reddito dei laureati con Laurea triennale è sceso del 15% tra il 2000 e il 2010, mentre il reddito dei laureati magistrali e oltre ha continuato a crescere.</a:t>
            </a:r>
          </a:p>
          <a:p>
            <a:pPr>
              <a:buFont typeface="Wingdings" charset="0"/>
              <a:buChar char="ó"/>
            </a:pPr>
            <a:r>
              <a:rPr lang="it-IT" dirty="0">
                <a:sym typeface="Wingdings"/>
              </a:rPr>
              <a:t>È quello che </a:t>
            </a:r>
            <a:r>
              <a:rPr lang="it-IT" dirty="0" err="1"/>
              <a:t>Acemoglu</a:t>
            </a:r>
            <a:r>
              <a:rPr lang="it-IT" dirty="0"/>
              <a:t> e Autor (2011) chiamano la polarizzazione del lavoro</a:t>
            </a:r>
          </a:p>
          <a:p>
            <a:pPr>
              <a:buFont typeface="Wingdings" charset="0"/>
              <a:buChar char="ó"/>
            </a:pPr>
            <a:r>
              <a:rPr lang="it-IT" dirty="0"/>
              <a:t> Tendenze uguali in Europa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b="1" dirty="0"/>
              <a:t>Polarizzazione</a:t>
            </a:r>
          </a:p>
          <a:p>
            <a:pPr marL="0" indent="0" eaLnBrk="1" hangingPunct="1">
              <a:buNone/>
            </a:pPr>
            <a:r>
              <a:rPr lang="it-IT" dirty="0"/>
              <a:t>= il divario di reddito tra le qualifiche alte e le qualifiche basse aumenta, con una tendenza delle qualifiche medie verso quelle più basse. </a:t>
            </a:r>
          </a:p>
          <a:p>
            <a:pPr marL="0" indent="0" eaLnBrk="1" hangingPunct="1">
              <a:buNone/>
            </a:pPr>
            <a:endParaRPr lang="it-IT" dirty="0"/>
          </a:p>
          <a:p>
            <a:pPr eaLnBrk="1" hangingPunct="1">
              <a:buFont typeface="Symbol" charset="0"/>
              <a:buChar char=""/>
            </a:pPr>
            <a:r>
              <a:rPr lang="it-IT" dirty="0"/>
              <a:t> Questo significa che DOVETE ottenere questa laurea magistrale!!!</a:t>
            </a:r>
          </a:p>
          <a:p>
            <a:pPr eaLnBrk="1" hangingPunct="1">
              <a:buFont typeface="Symbol" charset="0"/>
              <a:buChar char=""/>
            </a:pPr>
            <a:r>
              <a:rPr lang="it-IT" dirty="0"/>
              <a:t> Il trend dei redditi delle persone con livello di istruzione inferiore è decrescente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260648"/>
            <a:ext cx="8504238" cy="648072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dirty="0"/>
              <a:t>La quarta rivoluzione industriale sta inducendo grandi cambiamenti strutturali nelle industrie, vale a dire nuovi processi, nuovi prodotti, nuova divisione del lavoro, con robot al posto dei lavoratori in molte mansioni</a:t>
            </a:r>
          </a:p>
          <a:p>
            <a:pPr marL="0" indent="0" eaLnBrk="1" hangingPunct="1">
              <a:buNone/>
            </a:pPr>
            <a:endParaRPr lang="it-IT" dirty="0"/>
          </a:p>
          <a:p>
            <a:pPr marL="0" indent="0" eaLnBrk="1" hangingPunct="1">
              <a:buNone/>
            </a:pPr>
            <a:r>
              <a:rPr lang="it-IT" dirty="0"/>
              <a:t>Questi </a:t>
            </a:r>
            <a:r>
              <a:rPr lang="it-IT" dirty="0" err="1"/>
              <a:t>megatrend</a:t>
            </a:r>
            <a:r>
              <a:rPr lang="it-IT" dirty="0"/>
              <a:t> sono preoccupanti?</a:t>
            </a:r>
          </a:p>
          <a:p>
            <a:pPr marL="0" indent="0" eaLnBrk="1" hangingPunct="1">
              <a:buNone/>
            </a:pPr>
            <a:r>
              <a:rPr lang="it-IT" dirty="0"/>
              <a:t>Quali sono I cambiamenti indotti nell’economia, nei settori produttivi, che dovremmo frenare / promuovere?</a:t>
            </a:r>
          </a:p>
          <a:p>
            <a:pPr marL="0" indent="0" eaLnBrk="1" hangingPunct="1">
              <a:buNone/>
            </a:pPr>
            <a:r>
              <a:rPr lang="it-IT" dirty="0"/>
              <a:t>Per capirlo vediamo prima di tutto quali sono i trend nell’economia negli ultimi decenni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b="1" dirty="0"/>
              <a:t>Polarizzazione</a:t>
            </a:r>
          </a:p>
          <a:p>
            <a:pPr marL="0" indent="0" eaLnBrk="1" hangingPunct="1">
              <a:buNone/>
            </a:pPr>
            <a:endParaRPr lang="it-IT" dirty="0"/>
          </a:p>
          <a:p>
            <a:pPr marL="0" indent="0" eaLnBrk="1" hangingPunct="1">
              <a:buNone/>
            </a:pPr>
            <a:r>
              <a:rPr lang="it-IT" dirty="0"/>
              <a:t>In media, gli adulti con LM, dottorato o diplomi equivalenti guadagnano quasi il doppio degli adulti con istruzione superiore secondaria in tutti I paesi OCSE,</a:t>
            </a:r>
          </a:p>
          <a:p>
            <a:pPr marL="0" indent="0" eaLnBrk="1" hangingPunct="1">
              <a:buNone/>
            </a:pPr>
            <a:r>
              <a:rPr lang="it-IT" dirty="0"/>
              <a:t>quelli con LT </a:t>
            </a:r>
            <a:r>
              <a:rPr lang="it-IT" dirty="0" err="1"/>
              <a:t>guardagnano</a:t>
            </a:r>
            <a:r>
              <a:rPr lang="it-IT" dirty="0"/>
              <a:t> 48% in più.</a:t>
            </a:r>
          </a:p>
        </p:txBody>
      </p:sp>
    </p:spTree>
    <p:extLst>
      <p:ext uri="{BB962C8B-B14F-4D97-AF65-F5344CB8AC3E}">
        <p14:creationId xmlns:p14="http://schemas.microsoft.com/office/powerpoint/2010/main" val="657752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r>
              <a:rPr lang="it-IT" dirty="0"/>
              <a:t>Nota:</a:t>
            </a:r>
          </a:p>
          <a:p>
            <a:pPr marL="0" indent="0" eaLnBrk="1" hangingPunct="1">
              <a:buNone/>
            </a:pPr>
            <a:r>
              <a:rPr lang="it-IT" b="1" dirty="0"/>
              <a:t>L’Italia è un caso speciale relativamente agli altri paesi dell’OCSE perché è l’UNICO PAESE OCSE che ha RIDOTTO L’INVESTIMENTO IN ISTRUZIONE PUBBLICA tra il 2000 e il 2011 (</a:t>
            </a:r>
            <a:r>
              <a:rPr lang="it-IT" b="1" dirty="0">
                <a:solidFill>
                  <a:srgbClr val="FF0000"/>
                </a:solidFill>
              </a:rPr>
              <a:t>- 3%</a:t>
            </a:r>
            <a:r>
              <a:rPr lang="it-IT" b="1" dirty="0"/>
              <a:t>, mentre la media OCSE cresce del </a:t>
            </a:r>
            <a:r>
              <a:rPr lang="it-IT" b="1" dirty="0">
                <a:solidFill>
                  <a:srgbClr val="FF0000"/>
                </a:solidFill>
              </a:rPr>
              <a:t>+38%</a:t>
            </a:r>
            <a:r>
              <a:rPr lang="it-IT" b="1" dirty="0"/>
              <a:t>)</a:t>
            </a:r>
          </a:p>
          <a:p>
            <a:pPr marL="0" indent="0" eaLnBrk="1" hangingPunct="1">
              <a:buNone/>
            </a:pPr>
            <a:endParaRPr lang="it-IT" dirty="0"/>
          </a:p>
          <a:p>
            <a:pPr marL="0" indent="0" eaLnBrk="1" hangingPunct="1">
              <a:buNone/>
            </a:pPr>
            <a:r>
              <a:rPr lang="it-IT" dirty="0"/>
              <a:t>…forse è quello il </a:t>
            </a:r>
            <a:r>
              <a:rPr lang="it-IT" dirty="0" err="1"/>
              <a:t>megatrend</a:t>
            </a:r>
            <a:r>
              <a:rPr lang="it-IT" dirty="0"/>
              <a:t> preoccupante?</a:t>
            </a:r>
          </a:p>
        </p:txBody>
      </p:sp>
    </p:spTree>
    <p:extLst>
      <p:ext uri="{BB962C8B-B14F-4D97-AF65-F5344CB8AC3E}">
        <p14:creationId xmlns:p14="http://schemas.microsoft.com/office/powerpoint/2010/main" val="3149949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3" name="Immagin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784976" cy="64087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1932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3" name="Immagin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964488" cy="6264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19320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3" name="Immagin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4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1932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Un altro problema è che i posti di lavoro creati durante le riprese sono generalmente meno retribuiti dei posti di lavoro distrutti durante le recessioni:</a:t>
            </a:r>
          </a:p>
          <a:p>
            <a:pPr marL="0" indent="0">
              <a:buNone/>
            </a:pPr>
            <a:r>
              <a:rPr lang="it-IT" dirty="0"/>
              <a:t>I posti di lavoro distrutti sono i posti della classe media mentre I posti creati sono di bassa remunerazione, nel commercio, l’ospitalità o la preparazione alimentare.</a:t>
            </a:r>
          </a:p>
          <a:p>
            <a:pPr marL="0" indent="0">
              <a:buNone/>
            </a:pPr>
            <a:r>
              <a:rPr lang="it-IT" dirty="0"/>
              <a:t>Autor (2010) sottolinea che tra il 1993 e il 2006, la % di posti di lavoro nelle classi medie è diminuita sostanzialmente in 16 paesi europei. Negli USA la % è scesa dal 57,3% al 45,7% in quegli anni.</a:t>
            </a:r>
          </a:p>
        </p:txBody>
      </p:sp>
    </p:spTree>
    <p:extLst>
      <p:ext uri="{BB962C8B-B14F-4D97-AF65-F5344CB8AC3E}">
        <p14:creationId xmlns:p14="http://schemas.microsoft.com/office/powerpoint/2010/main" val="1781932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5184254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In questo trend i posti di lavoro più colpiti sono nelle vendite, ufficio / amministrazione, produzione / artigianato / riparazione, e lavoratori.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Autor conclude che la determinante principale di questo trend è l’automatizzazione, anche se l’</a:t>
            </a:r>
            <a:r>
              <a:rPr lang="it-IT" dirty="0" err="1"/>
              <a:t>offshoring</a:t>
            </a:r>
            <a:r>
              <a:rPr lang="it-IT" dirty="0"/>
              <a:t> è un altro fattore.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476672"/>
            <a:ext cx="2637160" cy="603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932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GB" b="1" dirty="0"/>
          </a:p>
          <a:p>
            <a:pPr marL="0" indent="0" algn="ctr" eaLnBrk="1" hangingPunct="1">
              <a:buNone/>
            </a:pPr>
            <a:endParaRPr lang="en-GB" b="1" dirty="0"/>
          </a:p>
          <a:p>
            <a:pPr marL="0" indent="0" algn="ctr" eaLnBrk="1" hangingPunct="1">
              <a:buNone/>
            </a:pPr>
            <a:r>
              <a:rPr lang="en-GB" b="1" dirty="0"/>
              <a:t>I DRIVERS DEI CAMBIAMENTI STRUTTURALI NELL’INDUSTRIA</a:t>
            </a:r>
          </a:p>
        </p:txBody>
      </p:sp>
    </p:spTree>
    <p:extLst>
      <p:ext uri="{BB962C8B-B14F-4D97-AF65-F5344CB8AC3E}">
        <p14:creationId xmlns:p14="http://schemas.microsoft.com/office/powerpoint/2010/main" val="1781932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CI SONO 4 DRIVERS (DETERMINANTI) PRINCIPALI DI QUESTI CAMBIAMENTI STRUTTURALI E MEGATRENDS PREOCCUPANTI</a:t>
            </a:r>
          </a:p>
          <a:p>
            <a:pPr marL="0" indent="0">
              <a:buNone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Progresso tecnologico, la quarta rivoluzione industriale</a:t>
            </a:r>
          </a:p>
          <a:p>
            <a:pPr marL="514350" indent="-514350">
              <a:buAutoNum type="arabicPeriod"/>
            </a:pPr>
            <a:r>
              <a:rPr lang="it-IT" dirty="0"/>
              <a:t>Globalizzazione</a:t>
            </a:r>
          </a:p>
          <a:p>
            <a:pPr marL="514350" indent="-514350">
              <a:buAutoNum type="arabicPeriod"/>
            </a:pPr>
            <a:r>
              <a:rPr lang="it-IT" dirty="0" err="1"/>
              <a:t>Financiarizzazione</a:t>
            </a: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Politiche e politica</a:t>
            </a:r>
          </a:p>
        </p:txBody>
      </p:sp>
    </p:spTree>
    <p:extLst>
      <p:ext uri="{BB962C8B-B14F-4D97-AF65-F5344CB8AC3E}">
        <p14:creationId xmlns:p14="http://schemas.microsoft.com/office/powerpoint/2010/main" val="2314578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332657"/>
            <a:ext cx="8964488" cy="631738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t-IT" b="1" dirty="0"/>
              <a:t>Progresso tecnologico</a:t>
            </a:r>
          </a:p>
          <a:p>
            <a:pPr marL="0" indent="0">
              <a:buNone/>
            </a:pPr>
            <a:r>
              <a:rPr lang="it-IT" dirty="0"/>
              <a:t>Il periodo d’oro tra il 1947 e il 1973 era caratterizzato da forte progresso tecnologico e forte crescita della produttività. Le innovazioni erano principalmente nei settori meccanici, chimici e ingegneristici.</a:t>
            </a:r>
          </a:p>
          <a:p>
            <a:pPr marL="0" indent="0">
              <a:buNone/>
            </a:pPr>
            <a:r>
              <a:rPr lang="it-IT" dirty="0"/>
              <a:t>Dagli anni ‘80 le innovazioni si sono maggiormente concentrate nel settore delle tecnologie dell’informazione. Le innovazioni si sono accelerate negli anni ‘90 e l’internet è decollato nella seconda metà del decennio ’90, che è anche il decennio della bolla internet e della creazione di milioni di posti di lavoro nel settore IT.</a:t>
            </a:r>
          </a:p>
        </p:txBody>
      </p:sp>
    </p:spTree>
    <p:extLst>
      <p:ext uri="{BB962C8B-B14F-4D97-AF65-F5344CB8AC3E}">
        <p14:creationId xmlns:p14="http://schemas.microsoft.com/office/powerpoint/2010/main" val="252877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dirty="0"/>
              <a:t>Secondo diversi esperti e studiosi ci sono 6 trend preoccupanti (nell’economia in generale)</a:t>
            </a:r>
          </a:p>
          <a:p>
            <a:pPr marL="514350" indent="-514350" eaLnBrk="1" hangingPunct="1">
              <a:buAutoNum type="arabicPeriod"/>
            </a:pPr>
            <a:r>
              <a:rPr lang="it-IT" dirty="0"/>
              <a:t>Salari stagnanti</a:t>
            </a:r>
          </a:p>
          <a:p>
            <a:pPr marL="514350" indent="-514350" eaLnBrk="1" hangingPunct="1">
              <a:buAutoNum type="arabicPeriod"/>
            </a:pPr>
            <a:r>
              <a:rPr lang="it-IT" dirty="0"/>
              <a:t>Riduzione nella quota di reddito nazionale che va al lavoro, con aumento di quella che va al capitale</a:t>
            </a:r>
          </a:p>
          <a:p>
            <a:pPr marL="514350" indent="-514350" eaLnBrk="1" hangingPunct="1">
              <a:buAutoNum type="arabicPeriod"/>
            </a:pPr>
            <a:r>
              <a:rPr lang="it-IT" dirty="0"/>
              <a:t>Partecipazione alla forza lavoro che declina</a:t>
            </a:r>
          </a:p>
          <a:p>
            <a:pPr marL="514350" indent="-514350" eaLnBrk="1" hangingPunct="1">
              <a:buAutoNum type="arabicPeriod"/>
            </a:pPr>
            <a:r>
              <a:rPr lang="it-IT" dirty="0"/>
              <a:t>Calo nella creazione di lavoro, e aumento della disoccupazione di lungo termine</a:t>
            </a:r>
          </a:p>
          <a:p>
            <a:pPr marL="514350" indent="-514350" eaLnBrk="1" hangingPunct="1">
              <a:buAutoNum type="arabicPeriod"/>
            </a:pPr>
            <a:r>
              <a:rPr lang="it-IT" dirty="0"/>
              <a:t>Disuguaglianze crescenti</a:t>
            </a:r>
          </a:p>
          <a:p>
            <a:pPr marL="514350" indent="-514350" eaLnBrk="1" hangingPunct="1">
              <a:buAutoNum type="arabicPeriod"/>
            </a:pPr>
            <a:r>
              <a:rPr lang="it-IT" dirty="0"/>
              <a:t>Polarizzazione del lavoro</a:t>
            </a:r>
          </a:p>
        </p:txBody>
      </p:sp>
    </p:spTree>
    <p:extLst>
      <p:ext uri="{BB962C8B-B14F-4D97-AF65-F5344CB8AC3E}">
        <p14:creationId xmlns:p14="http://schemas.microsoft.com/office/powerpoint/2010/main" val="41269654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332656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Progresso tecnologico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L’IT ha continuato la sua accelerazione tra il 2000 e il 2010, e la produttività è aumentata perché le imprese traevano vantaggio dalle nuove tecnologie.</a:t>
            </a:r>
          </a:p>
          <a:p>
            <a:pPr marL="0" indent="0">
              <a:buNone/>
            </a:pPr>
            <a:r>
              <a:rPr lang="it-IT" dirty="0"/>
              <a:t>Molti dei posti di lavoro creati negli anni ‘90 sparirono perché furono automatizzati o delocalizzati all’estero.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15641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0"/>
            <a:ext cx="8964488" cy="6650039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2. Globalizzazione</a:t>
            </a:r>
          </a:p>
          <a:p>
            <a:pPr marL="0" indent="0">
              <a:buNone/>
            </a:pPr>
            <a:r>
              <a:rPr lang="it-IT" dirty="0"/>
              <a:t>La globalizzazione ha indotto la delocalizzazione di molte fasi di produzione manifatturiera ai paesi con bassi costi del lavoro, e i salari nei paesi avanzati hanno avuto trend negativo di conseguenza. Tuttavia,</a:t>
            </a:r>
          </a:p>
          <a:p>
            <a:pPr>
              <a:buFontTx/>
              <a:buChar char="-"/>
            </a:pPr>
            <a:r>
              <a:rPr lang="it-IT" dirty="0"/>
              <a:t>La globalizzazione dovrebbe allora impattare soprattutto i lavoratori nei settori industriali, mentre la maggior parte lavora ora nei servizi: servizi pubblici (governo, istruzione, sanità), o privati (ristorazione, commercio, …).</a:t>
            </a:r>
          </a:p>
          <a:p>
            <a:pPr>
              <a:buFontTx/>
              <a:buChar char="-"/>
            </a:pPr>
            <a:r>
              <a:rPr lang="it-IT" dirty="0"/>
              <a:t>Il valore (reale) dei beni prodotti nei paesi avanzati è aumentato nel tempo: quindi la produzione è aumentata ma usando meno lavoro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7709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8640"/>
            <a:ext cx="9036496" cy="6461399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3. </a:t>
            </a:r>
            <a:r>
              <a:rPr lang="it-IT" b="1" dirty="0"/>
              <a:t>Finanziarizzazione</a:t>
            </a:r>
          </a:p>
          <a:p>
            <a:pPr marL="0" indent="0">
              <a:buNone/>
            </a:pPr>
            <a:r>
              <a:rPr lang="it-IT" dirty="0"/>
              <a:t>Nel 1950, il settore finanziario US rappresentava circa il 2,8% del PIL; nel 2011, questa % è salita al 8,7%. </a:t>
            </a:r>
          </a:p>
          <a:p>
            <a:pPr marL="0" indent="0">
              <a:buNone/>
            </a:pPr>
            <a:r>
              <a:rPr lang="it-IT" dirty="0"/>
              <a:t>Le persone che lavorano nel settore finanziario guadagnano in media il 70% in più della media delle altre industrie.</a:t>
            </a:r>
          </a:p>
          <a:p>
            <a:pPr marL="0" indent="0">
              <a:buNone/>
            </a:pPr>
            <a:r>
              <a:rPr lang="it-IT" dirty="0"/>
              <a:t>Sembra che il settore finanziario abbia trascinato le risorse dal settore manifatturiero. </a:t>
            </a:r>
          </a:p>
          <a:p>
            <a:pPr marL="0" indent="0">
              <a:buNone/>
            </a:pPr>
            <a:r>
              <a:rPr lang="it-IT" dirty="0"/>
              <a:t>Gli investimenti di LT sono calati in molte industrie; molti lavoratori con qualifiche alte hanno preferito lavorare nel settore finanziario piuttosto che l’industria.</a:t>
            </a:r>
          </a:p>
        </p:txBody>
      </p:sp>
    </p:spTree>
    <p:extLst>
      <p:ext uri="{BB962C8B-B14F-4D97-AF65-F5344CB8AC3E}">
        <p14:creationId xmlns:p14="http://schemas.microsoft.com/office/powerpoint/2010/main" val="25287709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4. </a:t>
            </a:r>
            <a:r>
              <a:rPr lang="it-IT" b="1" dirty="0" err="1"/>
              <a:t>Poliche</a:t>
            </a:r>
            <a:r>
              <a:rPr lang="it-IT" b="1" dirty="0"/>
              <a:t> e politica</a:t>
            </a:r>
          </a:p>
          <a:p>
            <a:pPr marL="0" indent="0">
              <a:buNone/>
            </a:pPr>
            <a:r>
              <a:rPr lang="it-IT" dirty="0"/>
              <a:t>Il tasso di sindacalizzazione è diminuito nella maggior parte dei paesi avanzati dagli anni ‘70.</a:t>
            </a:r>
          </a:p>
          <a:p>
            <a:pPr marL="0" indent="0">
              <a:buNone/>
            </a:pPr>
            <a:r>
              <a:rPr lang="it-IT" dirty="0"/>
              <a:t>Negli USA, il tasso è passato da 35% negli anni ‘50 al 7% nel 2010.</a:t>
            </a:r>
          </a:p>
          <a:p>
            <a:pPr marL="0" indent="0">
              <a:buNone/>
            </a:pPr>
            <a:r>
              <a:rPr lang="it-IT" dirty="0"/>
              <a:t>Nell’UE il trend è uguale: in Italia il tasso era 50% nel 1975, oggi è pari a circa il 34%.</a:t>
            </a:r>
          </a:p>
          <a:p>
            <a:pPr marL="0" indent="0">
              <a:buNone/>
            </a:pPr>
            <a:r>
              <a:rPr lang="it-IT" dirty="0"/>
              <a:t>Nel Regno Unito, il numero di membri nelle organizzazioni sindacali era 13 milioni nel 1979, 6 milioni nel 2012.</a:t>
            </a:r>
          </a:p>
        </p:txBody>
      </p:sp>
    </p:spTree>
    <p:extLst>
      <p:ext uri="{BB962C8B-B14F-4D97-AF65-F5344CB8AC3E}">
        <p14:creationId xmlns:p14="http://schemas.microsoft.com/office/powerpoint/2010/main" val="25287709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Il trend è stato particolarmente forte negli Stati Uniti e nel Regno Unito, dove sono state applicate politiche neoliberali (Reagan e Thatcher):</a:t>
            </a:r>
          </a:p>
          <a:p>
            <a:pPr marL="0" indent="0">
              <a:buNone/>
            </a:pPr>
            <a:r>
              <a:rPr lang="it-IT" dirty="0"/>
              <a:t>Deregolamentazione di molti settori e mercati, e anche il mercato del lavoro. La % di persone con contratti di lavoro a tempo indeterminato è scesa notevolmente mentre i contratti part-time e a tempo determinato sono aumentati. Il reddito delle famiglie è quindi sceso.</a:t>
            </a:r>
          </a:p>
          <a:p>
            <a:pPr marL="0" indent="0">
              <a:buNone/>
            </a:pPr>
            <a:r>
              <a:rPr lang="it-IT" dirty="0"/>
              <a:t>Mentre la riduzione delle tasse sui redditi alti (e sul patrimonio) ha arricchito ulteriormente le persone con livelli di reddito alti.</a:t>
            </a:r>
          </a:p>
        </p:txBody>
      </p:sp>
    </p:spTree>
    <p:extLst>
      <p:ext uri="{BB962C8B-B14F-4D97-AF65-F5344CB8AC3E}">
        <p14:creationId xmlns:p14="http://schemas.microsoft.com/office/powerpoint/2010/main" val="17996609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it-IT" dirty="0"/>
              <a:t>Le politiche neoliberali hanno avuto un impatto significativo sulle disuguaglianze.</a:t>
            </a:r>
          </a:p>
          <a:p>
            <a:pPr marL="0" indent="0">
              <a:buNone/>
            </a:pPr>
            <a:r>
              <a:rPr lang="it-IT" dirty="0"/>
              <a:t>Potrebbero anche avere accelerato la scelta delle imprese di investire in automatizzazione e digitalizzazione.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8850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Conclusioni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dirty="0"/>
              <a:t>Sono in corso cambiamenti strutturali significativi nei settori produttivi</a:t>
            </a:r>
          </a:p>
          <a:p>
            <a:pPr>
              <a:buFontTx/>
              <a:buChar char="-"/>
            </a:pPr>
            <a:r>
              <a:rPr lang="it-IT" dirty="0"/>
              <a:t>Le nuove tecnologie offrono nuove opportunità che è importante non mancare (quindi il piano Industria 4.0 del governo italiano attuato nell’autunno del 2016)</a:t>
            </a:r>
          </a:p>
          <a:p>
            <a:pPr>
              <a:buFontTx/>
              <a:buChar char="-"/>
            </a:pPr>
            <a:r>
              <a:rPr lang="it-IT" dirty="0"/>
              <a:t>Per il lavoro, è importante imparare a lavorare con le macchine (i robot), a tutti i livelli di qualifica</a:t>
            </a:r>
          </a:p>
        </p:txBody>
      </p:sp>
    </p:spTree>
    <p:extLst>
      <p:ext uri="{BB962C8B-B14F-4D97-AF65-F5344CB8AC3E}">
        <p14:creationId xmlns:p14="http://schemas.microsoft.com/office/powerpoint/2010/main" val="25287709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688"/>
            <a:ext cx="8504238" cy="5904656"/>
          </a:xfrm>
        </p:spPr>
        <p:txBody>
          <a:bodyPr/>
          <a:lstStyle/>
          <a:p>
            <a:pPr>
              <a:buFontTx/>
              <a:buChar char="-"/>
            </a:pPr>
            <a:r>
              <a:rPr lang="it-IT" dirty="0"/>
              <a:t>La quarta rivoluzione industriale è caratterizzata dall’integrazione tra scienza e tecnologia</a:t>
            </a:r>
          </a:p>
          <a:p>
            <a:pPr>
              <a:buFontTx/>
              <a:buChar char="-"/>
            </a:pPr>
            <a:r>
              <a:rPr lang="it-IT" dirty="0"/>
              <a:t>Nei settori produttivi i vantaggi competitivi si creano nelle fasi </a:t>
            </a:r>
            <a:r>
              <a:rPr lang="it-IT" dirty="0" err="1"/>
              <a:t>pre</a:t>
            </a:r>
            <a:r>
              <a:rPr lang="it-IT" dirty="0"/>
              <a:t> (R&amp;D, innovazione prodotto e sviluppo prototipi) e post-manifattura (commercializzazione e marketing)</a:t>
            </a:r>
          </a:p>
          <a:p>
            <a:pPr>
              <a:buFontTx/>
              <a:buChar char="-"/>
            </a:pPr>
            <a:r>
              <a:rPr lang="it-IT" dirty="0"/>
              <a:t>Riguardo la fase post-manifattura un importante sviluppo della quarta rivoluzione è rappresentato dalle nuove opportunità (e rischi) offerte dalle piattaforme.</a:t>
            </a:r>
          </a:p>
          <a:p>
            <a:pPr>
              <a:buFont typeface="Symbol" charset="0"/>
              <a:buChar char=""/>
            </a:pPr>
            <a:r>
              <a:rPr lang="it-IT" dirty="0"/>
              <a:t> Prossime 2 lezioni sulle piattaforme</a:t>
            </a:r>
          </a:p>
        </p:txBody>
      </p:sp>
    </p:spTree>
    <p:extLst>
      <p:ext uri="{BB962C8B-B14F-4D97-AF65-F5344CB8AC3E}">
        <p14:creationId xmlns:p14="http://schemas.microsoft.com/office/powerpoint/2010/main" val="3907835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endParaRPr lang="it-IT" dirty="0"/>
          </a:p>
          <a:p>
            <a:pPr marL="0" indent="0" eaLnBrk="1" hangingPunct="1">
              <a:buNone/>
            </a:pPr>
            <a:r>
              <a:rPr lang="it-IT" dirty="0"/>
              <a:t>Quali saranno gli effetti della quarta rivoluzione industriale su questi trend?</a:t>
            </a:r>
          </a:p>
          <a:p>
            <a:pPr marL="0" indent="0" eaLnBrk="1" hangingPunct="1">
              <a:buNone/>
            </a:pPr>
            <a:endParaRPr lang="it-IT" dirty="0"/>
          </a:p>
          <a:p>
            <a:pPr marL="0" indent="0" eaLnBrk="1" hangingPunct="1">
              <a:buNone/>
            </a:pPr>
            <a:r>
              <a:rPr lang="it-IT" dirty="0"/>
              <a:t>Le tendenze saranno rafforzate? </a:t>
            </a:r>
          </a:p>
          <a:p>
            <a:pPr marL="0" indent="0" eaLnBrk="1" hangingPunct="1">
              <a:buNone/>
            </a:pPr>
            <a:r>
              <a:rPr lang="it-IT" dirty="0"/>
              <a:t>Diminuite (se negative)?</a:t>
            </a:r>
          </a:p>
          <a:p>
            <a:pPr marL="0" indent="0" eaLnBrk="1" hangingPunct="1">
              <a:buNone/>
            </a:pPr>
            <a:r>
              <a:rPr lang="it-IT" dirty="0"/>
              <a:t>Corrette?</a:t>
            </a:r>
          </a:p>
        </p:txBody>
      </p:sp>
    </p:spTree>
    <p:extLst>
      <p:ext uri="{BB962C8B-B14F-4D97-AF65-F5344CB8AC3E}">
        <p14:creationId xmlns:p14="http://schemas.microsoft.com/office/powerpoint/2010/main" val="2951681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514350" indent="-514350" eaLnBrk="1" hangingPunct="1">
              <a:buAutoNum type="arabicPeriod"/>
            </a:pPr>
            <a:r>
              <a:rPr lang="en-GB" b="1" dirty="0" err="1"/>
              <a:t>Salari</a:t>
            </a:r>
            <a:r>
              <a:rPr lang="en-GB" b="1" dirty="0"/>
              <a:t> </a:t>
            </a:r>
            <a:r>
              <a:rPr lang="en-GB" b="1" dirty="0" err="1"/>
              <a:t>stagnanti</a:t>
            </a:r>
            <a:endParaRPr lang="en-GB" b="1" dirty="0"/>
          </a:p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3" name="Immagin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3632"/>
            <a:ext cx="7920880" cy="54017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6965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it-IT" dirty="0"/>
              <a:t>Tra il 1948 e il 1973, la produttività e la remunerazione avevano tassi di crescita simili, indicando che la crescita della produttività era ridistribuita ai lavoratori.</a:t>
            </a:r>
          </a:p>
          <a:p>
            <a:pPr marL="0" indent="0" eaLnBrk="1" hangingPunct="1">
              <a:buNone/>
            </a:pPr>
            <a:r>
              <a:rPr lang="it-IT" dirty="0"/>
              <a:t>Tuttavia, questo cambia dal 1973 in poi. Il divario tra produttività e rimunerazione aumenta, con forte incremento della prima e stagnazione della seconda. </a:t>
            </a:r>
          </a:p>
          <a:p>
            <a:pPr marL="0" indent="0" eaLnBrk="1" hangingPunct="1">
              <a:buNone/>
            </a:pPr>
            <a:r>
              <a:rPr lang="it-IT" dirty="0"/>
              <a:t>La maggior parte dei governi fa delle politiche che aumentano la produttività, pensando che questa permetterà aumento del lavoro e aumento dei salari. Invece questa relazione non esiste più !!!!</a:t>
            </a:r>
          </a:p>
        </p:txBody>
      </p:sp>
    </p:spTree>
    <p:extLst>
      <p:ext uri="{BB962C8B-B14F-4D97-AF65-F5344CB8AC3E}">
        <p14:creationId xmlns:p14="http://schemas.microsoft.com/office/powerpoint/2010/main" val="235713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6"/>
            <a:ext cx="8712646" cy="652534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/>
              <a:t>2. </a:t>
            </a:r>
            <a:r>
              <a:rPr lang="it-IT" b="1" dirty="0"/>
              <a:t>Riduzione nella quota di reddito nazionale che va al lavoro, con aumento di quella che va al capitale</a:t>
            </a:r>
          </a:p>
          <a:p>
            <a:pPr marL="0" indent="0">
              <a:buNone/>
            </a:pPr>
            <a:r>
              <a:rPr lang="it-IT" dirty="0"/>
              <a:t>Negli USA, la quota del reddito nazionale che va al lavoro declina dagli anni 70. </a:t>
            </a:r>
            <a:r>
              <a:rPr lang="it-IT" dirty="0" err="1"/>
              <a:t>Karabarbounis</a:t>
            </a:r>
            <a:r>
              <a:rPr lang="it-IT" dirty="0"/>
              <a:t> and </a:t>
            </a:r>
            <a:r>
              <a:rPr lang="it-IT" dirty="0" err="1"/>
              <a:t>Neiman</a:t>
            </a:r>
            <a:r>
              <a:rPr lang="it-IT" dirty="0"/>
              <a:t> hanno mostrato declini simili per altri paesi, come il Giappone, la Francia, la Germania e l’Italia, ma anche la Cina.</a:t>
            </a:r>
          </a:p>
          <a:p>
            <a:pPr marL="0" indent="0">
              <a:buNone/>
            </a:pPr>
            <a:r>
              <a:rPr lang="it-IT"/>
              <a:t>I profitti delle imprese invece sono cresciuti esponenzialmente, a parte un crollo temporaneo con la crisi finanziaria. 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 err="1"/>
              <a:t>Valore</a:t>
            </a:r>
            <a:r>
              <a:rPr lang="en-GB" b="1" dirty="0"/>
              <a:t> di </a:t>
            </a:r>
            <a:r>
              <a:rPr lang="en-GB" b="1" dirty="0" err="1"/>
              <a:t>mercato</a:t>
            </a:r>
            <a:r>
              <a:rPr lang="en-GB" b="1" dirty="0"/>
              <a:t> </a:t>
            </a:r>
            <a:r>
              <a:rPr lang="en-GB" b="1" dirty="0" err="1"/>
              <a:t>delle</a:t>
            </a:r>
            <a:r>
              <a:rPr lang="en-GB" b="1" dirty="0"/>
              <a:t> </a:t>
            </a:r>
            <a:r>
              <a:rPr lang="en-GB" b="1" dirty="0" err="1"/>
              <a:t>aziende</a:t>
            </a:r>
            <a:r>
              <a:rPr lang="en-GB" b="1" dirty="0"/>
              <a:t> (</a:t>
            </a:r>
            <a:r>
              <a:rPr lang="en-GB" b="1" dirty="0" err="1"/>
              <a:t>miliardi</a:t>
            </a:r>
            <a:r>
              <a:rPr lang="en-GB" b="1" dirty="0"/>
              <a:t> $)</a:t>
            </a:r>
            <a:r>
              <a:rPr lang="it-IT" dirty="0"/>
              <a:t> </a:t>
            </a:r>
          </a:p>
          <a:p>
            <a:pPr marL="0" indent="0" eaLnBrk="1" hangingPunct="1">
              <a:buNone/>
            </a:pPr>
            <a:endParaRPr lang="en-GB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8800"/>
            <a:ext cx="9144000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2657"/>
            <a:ext cx="8504238" cy="631738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b="1" dirty="0"/>
              <a:t>3</a:t>
            </a:r>
            <a:r>
              <a:rPr lang="it-IT" b="1" dirty="0"/>
              <a:t>. Riduzione nella partecipazione alla forza lavoro</a:t>
            </a:r>
          </a:p>
          <a:p>
            <a:pPr marL="0" indent="0" eaLnBrk="1" hangingPunct="1">
              <a:buNone/>
            </a:pPr>
            <a:endParaRPr lang="it-IT" dirty="0"/>
          </a:p>
          <a:p>
            <a:r>
              <a:rPr lang="it-IT" dirty="0"/>
              <a:t>In molti casi, nei paesi avanzati, i tassi di disoccupazione sono talvolta diminuiti non perché le persone trovavano lavoro, ma perché abbandonavano la ricerca di lavoro.</a:t>
            </a:r>
          </a:p>
          <a:p>
            <a:r>
              <a:rPr lang="it-IT" dirty="0"/>
              <a:t>I tassi di partecipazione sono aumentati molto tra gli anni 70 e 90 grazie all’entrata delle donne nella forza lavoro. Il trend ha continuato negli 90, ma ha cominciato a crollare dal 2000.</a:t>
            </a:r>
          </a:p>
        </p:txBody>
      </p:sp>
    </p:spTree>
    <p:extLst>
      <p:ext uri="{BB962C8B-B14F-4D97-AF65-F5344CB8AC3E}">
        <p14:creationId xmlns:p14="http://schemas.microsoft.com/office/powerpoint/2010/main" val="736289316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2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2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3864</TotalTime>
  <Words>2022</Words>
  <Application>Microsoft Macintosh PowerPoint</Application>
  <PresentationFormat>Presentazione su schermo (4:3)</PresentationFormat>
  <Paragraphs>131</Paragraphs>
  <Slides>37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43" baseType="lpstr">
      <vt:lpstr>Courier New</vt:lpstr>
      <vt:lpstr>Symbol</vt:lpstr>
      <vt:lpstr>Tahoma</vt:lpstr>
      <vt:lpstr>Times New Roman</vt:lpstr>
      <vt:lpstr>Wingdings</vt:lpstr>
      <vt:lpstr>Struttura predefinita</vt:lpstr>
      <vt:lpstr> ASP  Lezione 4   MEGATRENDS E I SETTORI PRODUTTIVI  Sandrine Labory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Ferrara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competitività italiana</dc:title>
  <dc:creator>Labory</dc:creator>
  <cp:lastModifiedBy>Utente di Microsoft Office</cp:lastModifiedBy>
  <cp:revision>439</cp:revision>
  <dcterms:created xsi:type="dcterms:W3CDTF">2002-02-07T16:25:05Z</dcterms:created>
  <dcterms:modified xsi:type="dcterms:W3CDTF">2019-03-21T10:22:36Z</dcterms:modified>
</cp:coreProperties>
</file>