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6" r:id="rId8"/>
    <p:sldId id="264" r:id="rId9"/>
    <p:sldId id="262" r:id="rId10"/>
    <p:sldId id="263" r:id="rId11"/>
    <p:sldId id="265"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5620"/>
    <p:restoredTop sz="39193" autoAdjust="0"/>
  </p:normalViewPr>
  <p:slideViewPr>
    <p:cSldViewPr>
      <p:cViewPr>
        <p:scale>
          <a:sx n="80" d="100"/>
          <a:sy n="80" d="100"/>
        </p:scale>
        <p:origin x="-1302" y="732"/>
      </p:cViewPr>
      <p:guideLst>
        <p:guide orient="horz" pos="2160"/>
        <p:guide pos="2880"/>
      </p:guideLst>
    </p:cSldViewPr>
  </p:slideViewPr>
  <p:notesTextViewPr>
    <p:cViewPr>
      <p:scale>
        <a:sx n="100" d="100"/>
        <a:sy n="100" d="100"/>
      </p:scale>
      <p:origin x="12" y="320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1D5E11-4FC9-416B-8797-ED1702FDF41A}" type="datetimeFigureOut">
              <a:rPr lang="it-IT" smtClean="0"/>
              <a:pPr/>
              <a:t>02/04/2016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74636D-0B63-4C10-88E9-9B0F5337DE1F}" type="slidenum">
              <a:rPr lang="it-IT" smtClean="0"/>
              <a:pPr/>
              <a:t>‹N›</a:t>
            </a:fld>
            <a:endParaRPr lang="it-IT"/>
          </a:p>
        </p:txBody>
      </p:sp>
    </p:spTree>
    <p:extLst>
      <p:ext uri="{BB962C8B-B14F-4D97-AF65-F5344CB8AC3E}">
        <p14:creationId xmlns:p14="http://schemas.microsoft.com/office/powerpoint/2010/main" val="276823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lavoce.info/archives/31060/relazioni-pericolose-stima-potenziale-politica-bilancio/#autor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Art. 81.4 </a:t>
            </a:r>
            <a:r>
              <a:rPr lang="it-IT" dirty="0" err="1" smtClean="0"/>
              <a:t>cost</a:t>
            </a:r>
            <a:r>
              <a:rPr lang="it-IT" dirty="0" smtClean="0"/>
              <a:t>. vecchia formulazione:</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latin typeface="Arial" pitchFamily="34" charset="0"/>
                <a:cs typeface="Arial" pitchFamily="34" charset="0"/>
              </a:rPr>
              <a:t>«Ogni </a:t>
            </a:r>
            <a:r>
              <a:rPr lang="it-IT" sz="1200" u="none" strike="noStrike" dirty="0" smtClean="0">
                <a:latin typeface="Arial" pitchFamily="34" charset="0"/>
                <a:cs typeface="Arial" pitchFamily="34" charset="0"/>
              </a:rPr>
              <a:t>altra</a:t>
            </a:r>
            <a:r>
              <a:rPr lang="it-IT" sz="1200" dirty="0" smtClean="0">
                <a:latin typeface="Arial" pitchFamily="34" charset="0"/>
                <a:cs typeface="Arial" pitchFamily="34" charset="0"/>
              </a:rPr>
              <a:t> legge [</a:t>
            </a:r>
            <a:r>
              <a:rPr lang="it-IT" sz="1200" i="1" dirty="0" smtClean="0">
                <a:latin typeface="Arial" pitchFamily="34" charset="0"/>
                <a:cs typeface="Arial" pitchFamily="34" charset="0"/>
              </a:rPr>
              <a:t>diversa da quella di bilancio</a:t>
            </a:r>
            <a:r>
              <a:rPr lang="it-IT" sz="1200" dirty="0" smtClean="0">
                <a:latin typeface="Arial" pitchFamily="34" charset="0"/>
                <a:cs typeface="Arial" pitchFamily="34" charset="0"/>
              </a:rPr>
              <a:t>] che importi nuove o maggiori spese </a:t>
            </a:r>
            <a:r>
              <a:rPr lang="it-IT" sz="1200" b="1" dirty="0" smtClean="0">
                <a:latin typeface="Arial" pitchFamily="34" charset="0"/>
                <a:cs typeface="Arial" pitchFamily="34" charset="0"/>
              </a:rPr>
              <a:t>deve indicare </a:t>
            </a:r>
            <a:r>
              <a:rPr lang="it-IT" sz="1200" dirty="0" smtClean="0">
                <a:latin typeface="Arial" pitchFamily="34" charset="0"/>
                <a:cs typeface="Arial" pitchFamily="34" charset="0"/>
              </a:rPr>
              <a:t>i mezzi per farvi fronte.»</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latin typeface="Arial" pitchFamily="34" charset="0"/>
                <a:cs typeface="Arial" pitchFamily="34" charset="0"/>
              </a:rPr>
              <a:t>Da qui desumibile</a:t>
            </a:r>
            <a:r>
              <a:rPr lang="it-IT" sz="1200" baseline="0" dirty="0" smtClean="0">
                <a:latin typeface="Arial" pitchFamily="34" charset="0"/>
                <a:cs typeface="Arial" pitchFamily="34" charset="0"/>
              </a:rPr>
              <a:t> un vincolo generico e tendenziale al rispetto dell’equilibrio finanziario, ma non del divieto per lo Stato di indebitarsi…</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baseline="0" dirty="0" smtClean="0">
                <a:latin typeface="Arial" pitchFamily="34" charset="0"/>
                <a:cs typeface="Arial" pitchFamily="34" charset="0"/>
                <a:sym typeface="Wingdings" panose="05000000000000000000" pitchFamily="2" charset="2"/>
              </a:rPr>
              <a:t> Legge di bilancio: non previsto obbligo di copertura, dunque approvando bilancio in deficit si autorizzava ricorso all’indebitamento. Oggi Sì! Nuovo a. 81.3 </a:t>
            </a:r>
            <a:r>
              <a:rPr lang="it-IT" sz="1200" baseline="0" dirty="0" err="1" smtClean="0">
                <a:latin typeface="Arial" pitchFamily="34" charset="0"/>
                <a:cs typeface="Arial" pitchFamily="34" charset="0"/>
                <a:sym typeface="Wingdings" panose="05000000000000000000" pitchFamily="2" charset="2"/>
              </a:rPr>
              <a:t>Cost</a:t>
            </a:r>
            <a:r>
              <a:rPr lang="it-IT" sz="1200" baseline="0" dirty="0" smtClean="0">
                <a:latin typeface="Arial" pitchFamily="34" charset="0"/>
                <a:cs typeface="Arial" pitchFamily="34" charset="0"/>
                <a:sym typeface="Wingdings" panose="05000000000000000000" pitchFamily="2" charset="2"/>
              </a:rPr>
              <a:t>.: «</a:t>
            </a:r>
            <a:r>
              <a:rPr lang="it-IT" dirty="0" smtClean="0"/>
              <a:t>3. </a:t>
            </a:r>
            <a:r>
              <a:rPr lang="it-IT" u="sng" dirty="0" smtClean="0"/>
              <a:t>Ogni legge </a:t>
            </a:r>
            <a:r>
              <a:rPr lang="it-IT" u="none" dirty="0" smtClean="0"/>
              <a:t>[compresa quella di bilancio] </a:t>
            </a:r>
            <a:r>
              <a:rPr lang="it-IT" dirty="0" smtClean="0"/>
              <a:t>che importi nuovi o maggiori oneri </a:t>
            </a:r>
            <a:r>
              <a:rPr lang="it-IT" b="1" dirty="0" smtClean="0"/>
              <a:t>provvede</a:t>
            </a:r>
            <a:r>
              <a:rPr lang="it-IT" dirty="0" smtClean="0"/>
              <a:t>  ai  mezzi per farvi fronte» (non basta mera ‘indicazione’ della copertura:</a:t>
            </a:r>
            <a:r>
              <a:rPr lang="it-IT" baseline="0" dirty="0" smtClean="0"/>
              <a:t> formula più blanda che aveva permesso a </a:t>
            </a:r>
            <a:r>
              <a:rPr lang="it-IT" dirty="0" smtClean="0"/>
              <a:t>Corte </a:t>
            </a:r>
            <a:r>
              <a:rPr lang="it-IT" dirty="0" err="1" smtClean="0"/>
              <a:t>cost</a:t>
            </a:r>
            <a:r>
              <a:rPr lang="it-IT" dirty="0" smtClean="0"/>
              <a:t>.</a:t>
            </a:r>
            <a:r>
              <a:rPr lang="it-IT" baseline="0" dirty="0" smtClean="0"/>
              <a:t> di avallare anche copertura traslata a esercizi futuri)</a:t>
            </a:r>
            <a:endParaRPr lang="it-IT" sz="1200" dirty="0" smtClean="0">
              <a:latin typeface="Arial" pitchFamily="34" charset="0"/>
              <a:cs typeface="Arial" pitchFamily="34" charset="0"/>
            </a:endParaRPr>
          </a:p>
          <a:p>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b="1" dirty="0" smtClean="0"/>
              <a:t>Sessione parlamentare</a:t>
            </a:r>
            <a:r>
              <a:rPr lang="it-IT" b="1" baseline="0" dirty="0" smtClean="0"/>
              <a:t> di bilancio:</a:t>
            </a:r>
            <a:endParaRPr lang="it-IT" b="1" dirty="0" smtClean="0"/>
          </a:p>
          <a:p>
            <a:r>
              <a:rPr lang="it-IT" dirty="0" smtClean="0"/>
              <a:t>1. Concentrazione procedurale (c.d. «divieto di trattazione di altri affari») per ottenere l’approvazione della legge entro il 31</a:t>
            </a:r>
          </a:p>
          <a:p>
            <a:r>
              <a:rPr lang="it-IT" dirty="0" smtClean="0"/>
              <a:t>dicembre (evitare l’esercizio provvisorio)</a:t>
            </a:r>
          </a:p>
          <a:p>
            <a:r>
              <a:rPr lang="it-IT" dirty="0" smtClean="0"/>
              <a:t>2. Ruolo da protagonista della Commissione Bilancio</a:t>
            </a:r>
          </a:p>
          <a:p>
            <a:r>
              <a:rPr lang="it-IT" dirty="0" smtClean="0"/>
              <a:t>3. Rispetto dei limiti di contenuto della manovra di bilancio (Presidenti di Assemblea: potere di stralcio sul </a:t>
            </a:r>
            <a:r>
              <a:rPr lang="it-IT" dirty="0" err="1" smtClean="0"/>
              <a:t>d.d.l.</a:t>
            </a:r>
            <a:r>
              <a:rPr lang="it-IT" dirty="0" smtClean="0"/>
              <a:t> e vaglio di ammissibilità degli emendamenti)</a:t>
            </a:r>
          </a:p>
          <a:p>
            <a:endParaRPr lang="it-IT" dirty="0" smtClean="0"/>
          </a:p>
          <a:p>
            <a:r>
              <a:rPr lang="it-IT" b="1" dirty="0" smtClean="0"/>
              <a:t>Contenuto “tipico” legge di bilancio:</a:t>
            </a:r>
          </a:p>
          <a:p>
            <a:endParaRPr lang="it-IT" dirty="0" smtClean="0"/>
          </a:p>
          <a:p>
            <a:r>
              <a:rPr lang="it-IT" b="1" dirty="0" smtClean="0"/>
              <a:t>1^</a:t>
            </a:r>
            <a:r>
              <a:rPr lang="it-IT" b="1" baseline="0" dirty="0" smtClean="0"/>
              <a:t> Sezione </a:t>
            </a:r>
            <a:r>
              <a:rPr lang="it-IT" b="0" baseline="0" dirty="0" smtClean="0"/>
              <a:t>(</a:t>
            </a:r>
            <a:r>
              <a:rPr lang="it-IT" b="0" i="1" baseline="0" dirty="0" smtClean="0"/>
              <a:t>contenuto vecchia legge finanziaria/di stabilità</a:t>
            </a:r>
            <a:r>
              <a:rPr lang="it-IT" b="0" baseline="0" dirty="0" smtClean="0"/>
              <a:t>): </a:t>
            </a:r>
            <a:r>
              <a:rPr lang="it-IT" baseline="0" dirty="0" smtClean="0"/>
              <a:t>disposizioni in materia di entrate e spese [modifiche a leggi di entrata (es. aliquote IVA, IRPEF) e leggi di spesa (es. blocco aumenti stipendiali nel pubblico impiego)] con effetti finanziari nel </a:t>
            </a:r>
            <a:r>
              <a:rPr lang="it-IT" u="sng" baseline="0" dirty="0" smtClean="0"/>
              <a:t>triennio</a:t>
            </a:r>
            <a:r>
              <a:rPr lang="it-IT" baseline="0" dirty="0" smtClean="0"/>
              <a:t> considerato da bilancio.</a:t>
            </a:r>
            <a:r>
              <a:rPr lang="it-IT" u="sng" baseline="0" dirty="0" smtClean="0"/>
              <a:t> Quantificazione del SALDO NETTO da finanziare</a:t>
            </a:r>
            <a:r>
              <a:rPr lang="it-IT" baseline="0" dirty="0" smtClean="0"/>
              <a:t>.</a:t>
            </a:r>
          </a:p>
          <a:p>
            <a:r>
              <a:rPr lang="it-IT" baseline="0" dirty="0" smtClean="0"/>
              <a:t>DIVIETO di: norme di delega (incerta la loro attuazione con successivo d.lgs.); riforme di carattere </a:t>
            </a:r>
            <a:r>
              <a:rPr lang="it-IT" baseline="0" dirty="0" err="1" smtClean="0"/>
              <a:t>ordinamentale</a:t>
            </a:r>
            <a:r>
              <a:rPr lang="it-IT" baseline="0" dirty="0" smtClean="0"/>
              <a:t>/</a:t>
            </a:r>
            <a:r>
              <a:rPr lang="it-IT" baseline="0" dirty="0" err="1" smtClean="0"/>
              <a:t>organizzatorio</a:t>
            </a:r>
            <a:r>
              <a:rPr lang="it-IT" baseline="0" dirty="0" smtClean="0"/>
              <a:t> (es. riforme del processo civile); interventi localistici o </a:t>
            </a:r>
            <a:r>
              <a:rPr lang="it-IT" baseline="0" dirty="0" err="1" smtClean="0"/>
              <a:t>microsettoriali</a:t>
            </a:r>
            <a:r>
              <a:rPr lang="it-IT" baseline="0" dirty="0" smtClean="0"/>
              <a:t>.</a:t>
            </a:r>
          </a:p>
          <a:p>
            <a:endParaRPr lang="it-IT" baseline="0" dirty="0" smtClean="0"/>
          </a:p>
          <a:p>
            <a:r>
              <a:rPr lang="it-IT" b="1" baseline="0" dirty="0" smtClean="0"/>
              <a:t>2^ Sessione</a:t>
            </a:r>
            <a:r>
              <a:rPr lang="it-IT" b="0" baseline="0" dirty="0" smtClean="0"/>
              <a:t> (</a:t>
            </a:r>
            <a:r>
              <a:rPr lang="it-IT" b="0" i="1" baseline="0" dirty="0" smtClean="0"/>
              <a:t>vero e proprio bilancio</a:t>
            </a:r>
            <a:r>
              <a:rPr lang="it-IT" b="0" baseline="0" dirty="0" smtClean="0"/>
              <a:t>): previsioni quantitative di entrata e spesa (suddivise per ogni Ministero) ripartite in due:1) a legislazione previgente; 2) a seguito delle variazioni determinate da Sezione 1^ (“proposte di rimodulazione”). </a:t>
            </a:r>
            <a:r>
              <a:rPr lang="it-IT" b="0" u="sng" baseline="0" dirty="0" smtClean="0"/>
              <a:t>Quantificazione dell’importo massimo dei titoli del debito pubblico da emettere.</a:t>
            </a:r>
          </a:p>
          <a:p>
            <a:endParaRPr lang="it-IT" b="0" u="sng" baseline="0" dirty="0" smtClean="0"/>
          </a:p>
          <a:p>
            <a:pPr rtl="0" eaLnBrk="1" latinLnBrk="0" hangingPunct="1"/>
            <a:r>
              <a:rPr lang="it-IT" sz="1200" kern="1200" dirty="0" smtClean="0">
                <a:solidFill>
                  <a:schemeClr val="tx1"/>
                </a:solidFill>
                <a:latin typeface="+mn-lt"/>
                <a:ea typeface="+mn-ea"/>
                <a:cs typeface="+mn-cs"/>
              </a:rPr>
              <a:t>L. 243/2012,</a:t>
            </a:r>
            <a:r>
              <a:rPr lang="it-IT" sz="1200" kern="1200" baseline="0" dirty="0" smtClean="0">
                <a:solidFill>
                  <a:schemeClr val="tx1"/>
                </a:solidFill>
                <a:latin typeface="+mn-lt"/>
                <a:ea typeface="+mn-ea"/>
                <a:cs typeface="+mn-cs"/>
              </a:rPr>
              <a:t> art. 15:</a:t>
            </a:r>
            <a:endParaRPr lang="it-IT" dirty="0" smtClean="0"/>
          </a:p>
          <a:p>
            <a:pPr rtl="0" eaLnBrk="1" latinLnBrk="0" hangingPunct="1"/>
            <a:r>
              <a:rPr lang="it-IT" sz="1200" kern="1200" dirty="0" smtClean="0">
                <a:solidFill>
                  <a:schemeClr val="tx1"/>
                </a:solidFill>
                <a:latin typeface="+mn-lt"/>
                <a:ea typeface="+mn-ea"/>
                <a:cs typeface="+mn-cs"/>
              </a:rPr>
              <a:t>Art. 15  </a:t>
            </a:r>
            <a:r>
              <a:rPr lang="it-IT" sz="1200" b="1" kern="1200" dirty="0" smtClean="0">
                <a:solidFill>
                  <a:schemeClr val="tx1"/>
                </a:solidFill>
                <a:latin typeface="+mn-lt"/>
                <a:ea typeface="+mn-ea"/>
                <a:cs typeface="+mn-cs"/>
              </a:rPr>
              <a:t>Contenuto della legge di bilancio </a:t>
            </a:r>
            <a:endParaRPr lang="it-IT" dirty="0" smtClean="0"/>
          </a:p>
          <a:p>
            <a:pPr rtl="0" eaLnBrk="1" latinLnBrk="0" hangingPunct="1"/>
            <a:r>
              <a:rPr lang="it-IT" sz="1200" kern="1200" dirty="0" smtClean="0">
                <a:solidFill>
                  <a:schemeClr val="tx1"/>
                </a:solidFill>
                <a:latin typeface="+mn-lt"/>
                <a:ea typeface="+mn-ea"/>
                <a:cs typeface="+mn-cs"/>
              </a:rPr>
              <a:t> </a:t>
            </a:r>
            <a:endParaRPr lang="it-IT" dirty="0" smtClean="0"/>
          </a:p>
          <a:p>
            <a:pPr rtl="0" eaLnBrk="1" latinLnBrk="0" hangingPunct="1"/>
            <a:r>
              <a:rPr lang="it-IT" sz="1200" kern="1200" dirty="0" smtClean="0">
                <a:solidFill>
                  <a:schemeClr val="tx1"/>
                </a:solidFill>
                <a:latin typeface="+mn-lt"/>
                <a:ea typeface="+mn-ea"/>
                <a:cs typeface="+mn-cs"/>
              </a:rPr>
              <a:t>  1. Il disegno di legge di bilancio reca disposizioni in materia  di entrata e di spesa aventi ad oggetto misure quantitative,  funzionali a realizzare gli obiettivi programmatici indicati  dai  documenti di programmazione economica e finanziaria e le previsioni di  entrata  e di spesa formate sulla base della legislazione vigente. Il disegno di legge di bilancio, articolato in due sezioni, costituisce la base per la gestione finanziaria dello Stato. </a:t>
            </a:r>
            <a:endParaRPr lang="it-IT" dirty="0" smtClean="0"/>
          </a:p>
          <a:p>
            <a:pPr rtl="0" eaLnBrk="1" latinLnBrk="0" hangingPunct="1"/>
            <a:r>
              <a:rPr lang="it-IT" sz="1200" kern="1200" dirty="0" smtClean="0">
                <a:solidFill>
                  <a:schemeClr val="tx1"/>
                </a:solidFill>
                <a:latin typeface="+mn-lt"/>
                <a:ea typeface="+mn-ea"/>
                <a:cs typeface="+mn-cs"/>
              </a:rPr>
              <a:t> </a:t>
            </a:r>
            <a:endParaRPr lang="it-IT" dirty="0" smtClean="0"/>
          </a:p>
          <a:p>
            <a:pPr rtl="0" eaLnBrk="1" latinLnBrk="0" hangingPunct="1"/>
            <a:r>
              <a:rPr lang="it-IT" sz="1200" kern="1200" dirty="0" smtClean="0">
                <a:solidFill>
                  <a:schemeClr val="tx1"/>
                </a:solidFill>
                <a:latin typeface="+mn-lt"/>
                <a:ea typeface="+mn-ea"/>
                <a:cs typeface="+mn-cs"/>
              </a:rPr>
              <a:t>  2. La prima sezione contiene, per il periodo compreso nel </a:t>
            </a:r>
            <a:r>
              <a:rPr lang="it-IT" sz="1200" i="1" u="sng" kern="1200" dirty="0" smtClean="0">
                <a:solidFill>
                  <a:schemeClr val="tx1"/>
                </a:solidFill>
                <a:latin typeface="+mn-lt"/>
                <a:ea typeface="+mn-ea"/>
                <a:cs typeface="+mn-cs"/>
              </a:rPr>
              <a:t>triennio di riferimento</a:t>
            </a:r>
            <a:r>
              <a:rPr lang="it-IT" sz="1200" kern="1200" dirty="0" smtClean="0">
                <a:solidFill>
                  <a:schemeClr val="tx1"/>
                </a:solidFill>
                <a:latin typeface="+mn-lt"/>
                <a:ea typeface="+mn-ea"/>
                <a:cs typeface="+mn-cs"/>
              </a:rPr>
              <a:t>, le disposizioni in materia di entrata e di  spesa  di cui al comma 1, con effetti finanziari aventi decorrenza nel triennio considerato dal bilancio. In particolare essa contiene,  in  distinti articoli, con riferimento </a:t>
            </a:r>
            <a:r>
              <a:rPr lang="it-IT" sz="1200" i="1" u="sng" kern="1200" dirty="0" smtClean="0">
                <a:solidFill>
                  <a:schemeClr val="tx1"/>
                </a:solidFill>
                <a:latin typeface="+mn-lt"/>
                <a:ea typeface="+mn-ea"/>
                <a:cs typeface="+mn-cs"/>
              </a:rPr>
              <a:t>sia alle dotazioni di competenza sia a quelle di cassa</a:t>
            </a:r>
            <a:r>
              <a:rPr lang="it-IT" sz="1200" kern="1200" dirty="0" smtClean="0">
                <a:solidFill>
                  <a:schemeClr val="tx1"/>
                </a:solidFill>
                <a:latin typeface="+mn-lt"/>
                <a:ea typeface="+mn-ea"/>
                <a:cs typeface="+mn-cs"/>
              </a:rPr>
              <a:t>, il </a:t>
            </a:r>
            <a:r>
              <a:rPr lang="it-IT" sz="1200" i="1" u="sng" kern="1200" dirty="0" smtClean="0">
                <a:solidFill>
                  <a:schemeClr val="tx1"/>
                </a:solidFill>
                <a:latin typeface="+mn-lt"/>
                <a:ea typeface="+mn-ea"/>
                <a:cs typeface="+mn-cs"/>
              </a:rPr>
              <a:t>saldo netto da finanziare</a:t>
            </a:r>
            <a:r>
              <a:rPr lang="it-IT" sz="1200" kern="1200" dirty="0" smtClean="0">
                <a:solidFill>
                  <a:schemeClr val="tx1"/>
                </a:solidFill>
                <a:latin typeface="+mn-lt"/>
                <a:ea typeface="+mn-ea"/>
                <a:cs typeface="+mn-cs"/>
              </a:rPr>
              <a:t>, …, e il </a:t>
            </a:r>
            <a:r>
              <a:rPr lang="it-IT" sz="1200" i="1" u="sng" kern="1200" dirty="0" smtClean="0">
                <a:solidFill>
                  <a:schemeClr val="tx1"/>
                </a:solidFill>
                <a:latin typeface="+mn-lt"/>
                <a:ea typeface="+mn-ea"/>
                <a:cs typeface="+mn-cs"/>
              </a:rPr>
              <a:t>livello massimo del ricorso al mercato finanziario</a:t>
            </a:r>
            <a:r>
              <a:rPr lang="it-IT" sz="1200" kern="1200" dirty="0" smtClean="0">
                <a:solidFill>
                  <a:schemeClr val="tx1"/>
                </a:solidFill>
                <a:latin typeface="+mn-lt"/>
                <a:ea typeface="+mn-ea"/>
                <a:cs typeface="+mn-cs"/>
              </a:rPr>
              <a:t>. Non possono essere previste norme di  delega, di carattere ordinamentale o </a:t>
            </a:r>
            <a:r>
              <a:rPr lang="it-IT" sz="1200" kern="1200" dirty="0" err="1" smtClean="0">
                <a:solidFill>
                  <a:schemeClr val="tx1"/>
                </a:solidFill>
                <a:latin typeface="+mn-lt"/>
                <a:ea typeface="+mn-ea"/>
                <a:cs typeface="+mn-cs"/>
              </a:rPr>
              <a:t>organizzatorio</a:t>
            </a:r>
            <a:r>
              <a:rPr lang="it-IT" sz="1200" kern="1200" dirty="0" smtClean="0">
                <a:solidFill>
                  <a:schemeClr val="tx1"/>
                </a:solidFill>
                <a:latin typeface="+mn-lt"/>
                <a:ea typeface="+mn-ea"/>
                <a:cs typeface="+mn-cs"/>
              </a:rPr>
              <a:t>, ne' interventi di natura localistica o </a:t>
            </a:r>
            <a:r>
              <a:rPr lang="it-IT" sz="1200" kern="1200" dirty="0" err="1" smtClean="0">
                <a:solidFill>
                  <a:schemeClr val="tx1"/>
                </a:solidFill>
                <a:latin typeface="+mn-lt"/>
                <a:ea typeface="+mn-ea"/>
                <a:cs typeface="+mn-cs"/>
              </a:rPr>
              <a:t>microsettoriale</a:t>
            </a:r>
            <a:r>
              <a:rPr lang="it-IT" sz="1200" kern="1200" dirty="0" smtClean="0">
                <a:solidFill>
                  <a:schemeClr val="tx1"/>
                </a:solidFill>
                <a:latin typeface="+mn-lt"/>
                <a:ea typeface="+mn-ea"/>
                <a:cs typeface="+mn-cs"/>
              </a:rPr>
              <a:t>. </a:t>
            </a:r>
            <a:endParaRPr lang="it-IT" dirty="0" smtClean="0"/>
          </a:p>
          <a:p>
            <a:pPr rtl="0" eaLnBrk="1" latinLnBrk="0" hangingPunct="1"/>
            <a:r>
              <a:rPr lang="it-IT" sz="1200" kern="1200" dirty="0" smtClean="0">
                <a:solidFill>
                  <a:schemeClr val="tx1"/>
                </a:solidFill>
                <a:latin typeface="+mn-lt"/>
                <a:ea typeface="+mn-ea"/>
                <a:cs typeface="+mn-cs"/>
              </a:rPr>
              <a:t> </a:t>
            </a:r>
            <a:endParaRPr lang="it-IT" dirty="0" smtClean="0"/>
          </a:p>
          <a:p>
            <a:pPr rtl="0" eaLnBrk="1" latinLnBrk="0" hangingPunct="1"/>
            <a:r>
              <a:rPr lang="it-IT" sz="1200" kern="1200" dirty="0" smtClean="0">
                <a:solidFill>
                  <a:schemeClr val="tx1"/>
                </a:solidFill>
                <a:latin typeface="+mn-lt"/>
                <a:ea typeface="+mn-ea"/>
                <a:cs typeface="+mn-cs"/>
              </a:rPr>
              <a:t>  3. La seconda sezione del disegno di legge di bilancio contiene le previsioni di entrata e di spesa, espresse in termini di competenza e di cassa, </a:t>
            </a:r>
            <a:r>
              <a:rPr lang="it-IT" sz="1200" i="1" u="sng" kern="1200" dirty="0" smtClean="0">
                <a:solidFill>
                  <a:schemeClr val="tx1"/>
                </a:solidFill>
                <a:latin typeface="+mn-lt"/>
                <a:ea typeface="+mn-ea"/>
                <a:cs typeface="+mn-cs"/>
              </a:rPr>
              <a:t>formate sulla base della legislazione vigente</a:t>
            </a:r>
            <a:r>
              <a:rPr lang="it-IT" sz="1200" kern="1200" dirty="0" smtClean="0">
                <a:solidFill>
                  <a:schemeClr val="tx1"/>
                </a:solidFill>
                <a:latin typeface="+mn-lt"/>
                <a:ea typeface="+mn-ea"/>
                <a:cs typeface="+mn-cs"/>
              </a:rPr>
              <a:t>, tenuto conto dei parametri economici  indicati  nei  documenti  di  programmazione finanziaria e di  bilancio  e  delle  proposte  di  rimodulazioni  da introdurre alle condizioni e nei limiti previsti  dalla  legge  dello Stato, apportando a tali previsioni, alle quali viene  in  ogni  caso assicurata autonoma evidenza  contabile,  </a:t>
            </a:r>
            <a:r>
              <a:rPr lang="it-IT" sz="1200" i="1" u="sng" kern="1200" dirty="0" smtClean="0">
                <a:solidFill>
                  <a:schemeClr val="tx1"/>
                </a:solidFill>
                <a:latin typeface="+mn-lt"/>
                <a:ea typeface="+mn-ea"/>
                <a:cs typeface="+mn-cs"/>
              </a:rPr>
              <a:t>le  variazioni  determinate dalla prima sezione</a:t>
            </a:r>
            <a:r>
              <a:rPr lang="it-IT" sz="1200" kern="1200" dirty="0" smtClean="0">
                <a:solidFill>
                  <a:schemeClr val="tx1"/>
                </a:solidFill>
                <a:latin typeface="+mn-lt"/>
                <a:ea typeface="+mn-ea"/>
                <a:cs typeface="+mn-cs"/>
              </a:rPr>
              <a:t> del disegno di legge.</a:t>
            </a:r>
            <a:endParaRPr lang="it-IT" dirty="0" smtClean="0"/>
          </a:p>
          <a:p>
            <a:pPr rtl="0" eaLnBrk="1" latinLnBrk="0" hangingPunct="1"/>
            <a:endParaRPr lang="it-IT" sz="1200" kern="1200" dirty="0" smtClean="0">
              <a:solidFill>
                <a:schemeClr val="tx1"/>
              </a:solidFill>
              <a:latin typeface="+mn-lt"/>
              <a:ea typeface="+mn-ea"/>
              <a:cs typeface="+mn-cs"/>
            </a:endParaRPr>
          </a:p>
          <a:p>
            <a:pPr rtl="0" eaLnBrk="1" latinLnBrk="0" hangingPunct="1"/>
            <a:r>
              <a:rPr lang="it-IT" sz="1200" kern="1200" dirty="0" smtClean="0">
                <a:solidFill>
                  <a:schemeClr val="tx1"/>
                </a:solidFill>
                <a:latin typeface="+mn-lt"/>
                <a:ea typeface="+mn-ea"/>
                <a:cs typeface="+mn-cs"/>
              </a:rPr>
              <a:t>  4. La seconda sezione contiene, nell'ordine di presentazione e di votazione, in distinti articoli, </a:t>
            </a:r>
            <a:endParaRPr lang="it-IT" sz="1200" kern="1200" dirty="0" smtClean="0">
              <a:solidFill>
                <a:schemeClr val="tx1"/>
              </a:solidFill>
              <a:latin typeface="+mn-lt"/>
              <a:ea typeface="+mn-ea"/>
              <a:cs typeface="+mn-cs"/>
            </a:endParaRPr>
          </a:p>
          <a:p>
            <a:pPr rtl="0" eaLnBrk="1" latinLnBrk="0" hangingPunct="1"/>
            <a:r>
              <a:rPr lang="it-IT" sz="1200" kern="1200" dirty="0" smtClean="0">
                <a:solidFill>
                  <a:schemeClr val="tx1"/>
                </a:solidFill>
                <a:latin typeface="+mn-lt"/>
                <a:ea typeface="+mn-ea"/>
                <a:cs typeface="+mn-cs"/>
              </a:rPr>
              <a:t>*</a:t>
            </a:r>
            <a:r>
              <a:rPr lang="it-IT" sz="1200" kern="1200" baseline="0" dirty="0" smtClean="0">
                <a:solidFill>
                  <a:schemeClr val="tx1"/>
                </a:solidFill>
                <a:latin typeface="+mn-lt"/>
                <a:ea typeface="+mn-ea"/>
                <a:cs typeface="+mn-cs"/>
              </a:rPr>
              <a:t> </a:t>
            </a:r>
            <a:r>
              <a:rPr lang="it-IT" sz="1200" kern="1200" dirty="0" smtClean="0">
                <a:solidFill>
                  <a:schemeClr val="tx1"/>
                </a:solidFill>
                <a:latin typeface="+mn-lt"/>
                <a:ea typeface="+mn-ea"/>
                <a:cs typeface="+mn-cs"/>
              </a:rPr>
              <a:t>lo </a:t>
            </a:r>
            <a:r>
              <a:rPr lang="it-IT" sz="1200" kern="1200" dirty="0" smtClean="0">
                <a:solidFill>
                  <a:schemeClr val="tx1"/>
                </a:solidFill>
                <a:latin typeface="+mn-lt"/>
                <a:ea typeface="+mn-ea"/>
                <a:cs typeface="+mn-cs"/>
              </a:rPr>
              <a:t>stato di previsione dell'entrata,</a:t>
            </a:r>
            <a:endParaRPr lang="it-IT" dirty="0" smtClean="0"/>
          </a:p>
          <a:p>
            <a:pPr marL="171450" indent="-171450" rtl="0" eaLnBrk="1" latinLnBrk="0" hangingPunct="1">
              <a:buFont typeface="Arial" charset="0"/>
              <a:buChar char="•"/>
            </a:pPr>
            <a:r>
              <a:rPr lang="it-IT" sz="1200" kern="1200" dirty="0" smtClean="0">
                <a:solidFill>
                  <a:schemeClr val="tx1"/>
                </a:solidFill>
                <a:latin typeface="+mn-lt"/>
                <a:ea typeface="+mn-ea"/>
                <a:cs typeface="+mn-cs"/>
              </a:rPr>
              <a:t>gli </a:t>
            </a:r>
            <a:r>
              <a:rPr lang="it-IT" sz="1200" kern="1200" dirty="0" smtClean="0">
                <a:solidFill>
                  <a:schemeClr val="tx1"/>
                </a:solidFill>
                <a:latin typeface="+mn-lt"/>
                <a:ea typeface="+mn-ea"/>
                <a:cs typeface="+mn-cs"/>
              </a:rPr>
              <a:t>stati di previsione della spesa distinti per Ministeri e </a:t>
            </a:r>
            <a:endParaRPr lang="it-IT" sz="1200" kern="1200" dirty="0" smtClean="0">
              <a:solidFill>
                <a:schemeClr val="tx1"/>
              </a:solidFill>
              <a:latin typeface="+mn-lt"/>
              <a:ea typeface="+mn-ea"/>
              <a:cs typeface="+mn-cs"/>
            </a:endParaRPr>
          </a:p>
          <a:p>
            <a:pPr marL="171450" indent="-171450" rtl="0" eaLnBrk="1" latinLnBrk="0" hangingPunct="1">
              <a:buFont typeface="Arial" charset="0"/>
              <a:buChar char="•"/>
            </a:pPr>
            <a:r>
              <a:rPr lang="it-IT" sz="1200" kern="1200" dirty="0" smtClean="0">
                <a:solidFill>
                  <a:schemeClr val="tx1"/>
                </a:solidFill>
                <a:latin typeface="+mn-lt"/>
                <a:ea typeface="+mn-ea"/>
                <a:cs typeface="+mn-cs"/>
              </a:rPr>
              <a:t>il </a:t>
            </a:r>
            <a:r>
              <a:rPr lang="it-IT" sz="1200" kern="1200" dirty="0" smtClean="0">
                <a:solidFill>
                  <a:schemeClr val="tx1"/>
                </a:solidFill>
                <a:latin typeface="+mn-lt"/>
                <a:ea typeface="+mn-ea"/>
                <a:cs typeface="+mn-cs"/>
              </a:rPr>
              <a:t>quadro generale riassuntivo con riferimento al </a:t>
            </a:r>
            <a:r>
              <a:rPr lang="it-IT" sz="1200" kern="1200" dirty="0" smtClean="0">
                <a:solidFill>
                  <a:schemeClr val="tx1"/>
                </a:solidFill>
                <a:latin typeface="+mn-lt"/>
                <a:ea typeface="+mn-ea"/>
                <a:cs typeface="+mn-cs"/>
              </a:rPr>
              <a:t>triennio.</a:t>
            </a:r>
          </a:p>
          <a:p>
            <a:pPr marL="171450" indent="-171450" rtl="0" eaLnBrk="1" latinLnBrk="0" hangingPunct="1">
              <a:buFont typeface="Arial" charset="0"/>
              <a:buChar char="•"/>
            </a:pPr>
            <a:r>
              <a:rPr lang="it-IT" sz="1200" kern="1200" dirty="0" smtClean="0">
                <a:solidFill>
                  <a:schemeClr val="tx1"/>
                </a:solidFill>
                <a:latin typeface="+mn-lt"/>
                <a:ea typeface="+mn-ea"/>
                <a:cs typeface="+mn-cs"/>
              </a:rPr>
              <a:t>Con apposito articolo </a:t>
            </a:r>
            <a:r>
              <a:rPr lang="it-IT" sz="1200" kern="1200" dirty="0" smtClean="0">
                <a:solidFill>
                  <a:schemeClr val="tx1"/>
                </a:solidFill>
                <a:latin typeface="+mn-lt"/>
                <a:ea typeface="+mn-ea"/>
                <a:cs typeface="+mn-cs"/>
              </a:rPr>
              <a:t>e' annualmente stabilito </a:t>
            </a:r>
            <a:r>
              <a:rPr lang="it-IT" sz="1200" i="1" u="sng" kern="1200" dirty="0" smtClean="0">
                <a:solidFill>
                  <a:schemeClr val="tx1"/>
                </a:solidFill>
                <a:latin typeface="+mn-lt"/>
                <a:ea typeface="+mn-ea"/>
                <a:cs typeface="+mn-cs"/>
              </a:rPr>
              <a:t>l'importo massimo di  emissione di titoli dello Stato</a:t>
            </a:r>
            <a:r>
              <a:rPr lang="it-IT" sz="1200" kern="1200" dirty="0" smtClean="0">
                <a:solidFill>
                  <a:schemeClr val="tx1"/>
                </a:solidFill>
                <a:latin typeface="+mn-lt"/>
                <a:ea typeface="+mn-ea"/>
                <a:cs typeface="+mn-cs"/>
              </a:rPr>
              <a:t>, in Italia e all'estero, al netto dell'importo  di</a:t>
            </a:r>
            <a:endParaRPr lang="it-IT" dirty="0" smtClean="0"/>
          </a:p>
          <a:p>
            <a:pPr rtl="0" eaLnBrk="1" latinLnBrk="0" hangingPunct="1"/>
            <a:r>
              <a:rPr lang="it-IT" sz="1200" kern="1200" dirty="0" smtClean="0">
                <a:solidFill>
                  <a:schemeClr val="tx1"/>
                </a:solidFill>
                <a:latin typeface="+mn-lt"/>
                <a:ea typeface="+mn-ea"/>
                <a:cs typeface="+mn-cs"/>
              </a:rPr>
              <a:t>quelli da rimborsare.</a:t>
            </a:r>
            <a:endParaRPr lang="it-IT" dirty="0" smtClean="0"/>
          </a:p>
          <a:p>
            <a:pPr rtl="0" eaLnBrk="1" latinLnBrk="0" hangingPunct="1"/>
            <a:endParaRPr lang="it-IT" sz="1200" kern="1200" dirty="0" smtClean="0">
              <a:solidFill>
                <a:schemeClr val="tx1"/>
              </a:solidFill>
              <a:latin typeface="+mn-lt"/>
              <a:ea typeface="+mn-ea"/>
              <a:cs typeface="+mn-cs"/>
            </a:endParaRPr>
          </a:p>
          <a:p>
            <a:pPr rtl="0" eaLnBrk="1" latinLnBrk="0" hangingPunct="1"/>
            <a:r>
              <a:rPr lang="it-IT" sz="1200" kern="1200" dirty="0" smtClean="0">
                <a:solidFill>
                  <a:schemeClr val="tx1"/>
                </a:solidFill>
                <a:latin typeface="+mn-lt"/>
                <a:ea typeface="+mn-ea"/>
                <a:cs typeface="+mn-cs"/>
              </a:rPr>
              <a:t>  5. Le </a:t>
            </a:r>
            <a:r>
              <a:rPr lang="it-IT" sz="1200" i="1" u="sng" kern="1200" dirty="0" smtClean="0">
                <a:solidFill>
                  <a:schemeClr val="tx1"/>
                </a:solidFill>
                <a:latin typeface="+mn-lt"/>
                <a:ea typeface="+mn-ea"/>
                <a:cs typeface="+mn-cs"/>
              </a:rPr>
              <a:t>entrate</a:t>
            </a:r>
            <a:r>
              <a:rPr lang="it-IT" sz="1200" kern="1200" dirty="0" smtClean="0">
                <a:solidFill>
                  <a:schemeClr val="tx1"/>
                </a:solidFill>
                <a:latin typeface="+mn-lt"/>
                <a:ea typeface="+mn-ea"/>
                <a:cs typeface="+mn-cs"/>
              </a:rPr>
              <a:t> sono ripartite in </a:t>
            </a:r>
            <a:r>
              <a:rPr lang="it-IT" sz="1200" i="1" u="sng" kern="1200" dirty="0" smtClean="0">
                <a:solidFill>
                  <a:schemeClr val="tx1"/>
                </a:solidFill>
                <a:latin typeface="+mn-lt"/>
                <a:ea typeface="+mn-ea"/>
                <a:cs typeface="+mn-cs"/>
              </a:rPr>
              <a:t>titoli</a:t>
            </a:r>
            <a:r>
              <a:rPr lang="it-IT" sz="1200" kern="1200" dirty="0" smtClean="0">
                <a:solidFill>
                  <a:schemeClr val="tx1"/>
                </a:solidFill>
                <a:latin typeface="+mn-lt"/>
                <a:ea typeface="+mn-ea"/>
                <a:cs typeface="+mn-cs"/>
              </a:rPr>
              <a:t>, in base alla natura o alla provenienza dei  cespiti,  entrate  ricorrenti  e  non  ricorrenti  e</a:t>
            </a:r>
            <a:endParaRPr lang="it-IT" dirty="0" smtClean="0"/>
          </a:p>
          <a:p>
            <a:pPr rtl="0" eaLnBrk="1" latinLnBrk="0" hangingPunct="1"/>
            <a:r>
              <a:rPr lang="it-IT" sz="1200" i="1" u="sng" kern="1200" dirty="0" smtClean="0">
                <a:solidFill>
                  <a:schemeClr val="tx1"/>
                </a:solidFill>
                <a:latin typeface="+mn-lt"/>
                <a:ea typeface="+mn-ea"/>
                <a:cs typeface="+mn-cs"/>
              </a:rPr>
              <a:t>tipologie</a:t>
            </a:r>
            <a:r>
              <a:rPr lang="it-IT" sz="1200" kern="1200" dirty="0" smtClean="0">
                <a:solidFill>
                  <a:schemeClr val="tx1"/>
                </a:solidFill>
                <a:latin typeface="+mn-lt"/>
                <a:ea typeface="+mn-ea"/>
                <a:cs typeface="+mn-cs"/>
              </a:rPr>
              <a:t>, ai fini dell'accertamento dei cespiti. Per  la  </a:t>
            </a:r>
            <a:r>
              <a:rPr lang="it-IT" sz="1200" i="1" u="sng" kern="1200" dirty="0" smtClean="0">
                <a:solidFill>
                  <a:schemeClr val="tx1"/>
                </a:solidFill>
                <a:latin typeface="+mn-lt"/>
                <a:ea typeface="+mn-ea"/>
                <a:cs typeface="+mn-cs"/>
              </a:rPr>
              <a:t>spesa</a:t>
            </a:r>
            <a:r>
              <a:rPr lang="it-IT" sz="1200" kern="1200" dirty="0" smtClean="0">
                <a:solidFill>
                  <a:schemeClr val="tx1"/>
                </a:solidFill>
                <a:latin typeface="+mn-lt"/>
                <a:ea typeface="+mn-ea"/>
                <a:cs typeface="+mn-cs"/>
              </a:rPr>
              <a:t>,  il bilancio si articola  in  </a:t>
            </a:r>
            <a:r>
              <a:rPr lang="it-IT" sz="1200" i="1" u="sng" kern="1200" dirty="0" smtClean="0">
                <a:solidFill>
                  <a:schemeClr val="tx1"/>
                </a:solidFill>
                <a:latin typeface="+mn-lt"/>
                <a:ea typeface="+mn-ea"/>
                <a:cs typeface="+mn-cs"/>
              </a:rPr>
              <a:t>missioni</a:t>
            </a:r>
            <a:r>
              <a:rPr lang="it-IT" sz="1200" kern="1200" dirty="0" smtClean="0">
                <a:solidFill>
                  <a:schemeClr val="tx1"/>
                </a:solidFill>
                <a:latin typeface="+mn-lt"/>
                <a:ea typeface="+mn-ea"/>
                <a:cs typeface="+mn-cs"/>
              </a:rPr>
              <a:t>,  che  rappresentano  le  funzioni</a:t>
            </a:r>
            <a:endParaRPr lang="it-IT" dirty="0" smtClean="0"/>
          </a:p>
          <a:p>
            <a:pPr rtl="0" eaLnBrk="1" latinLnBrk="0" hangingPunct="1"/>
            <a:r>
              <a:rPr lang="it-IT" sz="1200" kern="1200" dirty="0" smtClean="0">
                <a:solidFill>
                  <a:schemeClr val="tx1"/>
                </a:solidFill>
                <a:latin typeface="+mn-lt"/>
                <a:ea typeface="+mn-ea"/>
                <a:cs typeface="+mn-cs"/>
              </a:rPr>
              <a:t>principali  e  gli  obiettivi  strategici,  e  in  </a:t>
            </a:r>
            <a:r>
              <a:rPr lang="it-IT" sz="1200" i="1" u="sng" kern="1200" dirty="0" smtClean="0">
                <a:solidFill>
                  <a:schemeClr val="tx1"/>
                </a:solidFill>
                <a:latin typeface="+mn-lt"/>
                <a:ea typeface="+mn-ea"/>
                <a:cs typeface="+mn-cs"/>
              </a:rPr>
              <a:t>programmi</a:t>
            </a:r>
            <a:r>
              <a:rPr lang="it-IT" sz="1200" kern="1200" dirty="0" smtClean="0">
                <a:solidFill>
                  <a:schemeClr val="tx1"/>
                </a:solidFill>
                <a:latin typeface="+mn-lt"/>
                <a:ea typeface="+mn-ea"/>
                <a:cs typeface="+mn-cs"/>
              </a:rPr>
              <a:t>,   quali aggregati  diretti  al   perseguimento   degli   obiettivi   definiti</a:t>
            </a:r>
            <a:endParaRPr lang="it-IT" dirty="0" smtClean="0"/>
          </a:p>
          <a:p>
            <a:pPr rtl="0" eaLnBrk="1" latinLnBrk="0" hangingPunct="1"/>
            <a:r>
              <a:rPr lang="it-IT" sz="1200" kern="1200" dirty="0" smtClean="0">
                <a:solidFill>
                  <a:schemeClr val="tx1"/>
                </a:solidFill>
                <a:latin typeface="+mn-lt"/>
                <a:ea typeface="+mn-ea"/>
                <a:cs typeface="+mn-cs"/>
              </a:rPr>
              <a:t>nell'ambito delle missioni.  Le  </a:t>
            </a:r>
            <a:r>
              <a:rPr lang="it-IT" sz="1200" i="1" u="sng" kern="1200" dirty="0" smtClean="0">
                <a:solidFill>
                  <a:schemeClr val="tx1"/>
                </a:solidFill>
                <a:latin typeface="+mn-lt"/>
                <a:ea typeface="+mn-ea"/>
                <a:cs typeface="+mn-cs"/>
              </a:rPr>
              <a:t>unità di  voto  parlamentare  </a:t>
            </a:r>
            <a:r>
              <a:rPr lang="it-IT" sz="1200" kern="1200" dirty="0" smtClean="0">
                <a:solidFill>
                  <a:schemeClr val="tx1"/>
                </a:solidFill>
                <a:latin typeface="+mn-lt"/>
                <a:ea typeface="+mn-ea"/>
                <a:cs typeface="+mn-cs"/>
              </a:rPr>
              <a:t>sono costituite, per le entrate, dalle tipologie  e,  per  la  spesa,  dai</a:t>
            </a:r>
            <a:endParaRPr lang="it-IT" dirty="0" smtClean="0"/>
          </a:p>
          <a:p>
            <a:pPr rtl="0" eaLnBrk="1" latinLnBrk="0" hangingPunct="1"/>
            <a:r>
              <a:rPr lang="it-IT" sz="1200" kern="1200" dirty="0" smtClean="0">
                <a:solidFill>
                  <a:schemeClr val="tx1"/>
                </a:solidFill>
                <a:latin typeface="+mn-lt"/>
                <a:ea typeface="+mn-ea"/>
                <a:cs typeface="+mn-cs"/>
              </a:rPr>
              <a:t>programmi. </a:t>
            </a:r>
            <a:endParaRPr lang="it-IT" dirty="0" smtClean="0"/>
          </a:p>
          <a:p>
            <a:pPr rtl="0" eaLnBrk="1" latinLnBrk="0" hangingPunct="1"/>
            <a:r>
              <a:rPr lang="it-IT" sz="1200" kern="1200" dirty="0" smtClean="0">
                <a:solidFill>
                  <a:schemeClr val="tx1"/>
                </a:solidFill>
                <a:latin typeface="+mn-lt"/>
                <a:ea typeface="+mn-ea"/>
                <a:cs typeface="+mn-cs"/>
              </a:rPr>
              <a:t>  …</a:t>
            </a:r>
            <a:endParaRPr lang="it-IT" dirty="0" smtClean="0"/>
          </a:p>
          <a:p>
            <a:pPr rtl="0" eaLnBrk="1" latinLnBrk="0" hangingPunct="1"/>
            <a:r>
              <a:rPr lang="it-IT" sz="1200" kern="1200" dirty="0" smtClean="0">
                <a:solidFill>
                  <a:schemeClr val="tx1"/>
                </a:solidFill>
                <a:latin typeface="+mn-lt"/>
                <a:ea typeface="+mn-ea"/>
                <a:cs typeface="+mn-cs"/>
              </a:rPr>
              <a:t>  9. Con il </a:t>
            </a:r>
            <a:r>
              <a:rPr lang="it-IT" sz="1200" i="1" u="sng" kern="1200" dirty="0" smtClean="0">
                <a:solidFill>
                  <a:schemeClr val="tx1"/>
                </a:solidFill>
                <a:latin typeface="+mn-lt"/>
                <a:ea typeface="+mn-ea"/>
                <a:cs typeface="+mn-cs"/>
              </a:rPr>
              <a:t>disegno di legge di assestamento</a:t>
            </a:r>
            <a:r>
              <a:rPr lang="it-IT" sz="1200" kern="1200" dirty="0" smtClean="0">
                <a:solidFill>
                  <a:schemeClr val="tx1"/>
                </a:solidFill>
                <a:latin typeface="+mn-lt"/>
                <a:ea typeface="+mn-ea"/>
                <a:cs typeface="+mn-cs"/>
              </a:rPr>
              <a:t>, da predisporre  secondo il criterio  della  legislazione  vigente,  possono  essere  adottate variazioni compensative tra le dotazioni finanziarie, anche  relative a unità di voto diverse, alle condizioni e nei limiti previsti dalla legge dello Stato.</a:t>
            </a:r>
            <a:endParaRPr lang="it-IT" dirty="0" smtClean="0"/>
          </a:p>
          <a:p>
            <a:pPr rtl="0" eaLnBrk="1" latinLnBrk="0" hangingPunct="1"/>
            <a:r>
              <a:rPr lang="it-IT" sz="1200" kern="1200" dirty="0" smtClean="0">
                <a:solidFill>
                  <a:schemeClr val="tx1"/>
                </a:solidFill>
                <a:latin typeface="+mn-lt"/>
                <a:ea typeface="+mn-ea"/>
                <a:cs typeface="+mn-cs"/>
              </a:rPr>
              <a:t>10</a:t>
            </a:r>
            <a:r>
              <a:rPr lang="it-IT" sz="1200" kern="1200" baseline="0" dirty="0" smtClean="0">
                <a:solidFill>
                  <a:schemeClr val="tx1"/>
                </a:solidFill>
                <a:latin typeface="+mn-lt"/>
                <a:ea typeface="+mn-ea"/>
                <a:cs typeface="+mn-cs"/>
              </a:rPr>
              <a:t> . …</a:t>
            </a:r>
            <a:endParaRPr lang="it-IT" sz="1200" kern="1200" dirty="0" smtClean="0">
              <a:solidFill>
                <a:schemeClr val="tx1"/>
              </a:solidFill>
              <a:latin typeface="+mn-lt"/>
              <a:ea typeface="+mn-ea"/>
              <a:cs typeface="+mn-cs"/>
            </a:endParaRPr>
          </a:p>
          <a:p>
            <a:pPr rtl="0" eaLnBrk="1" latinLnBrk="0" hangingPunct="1"/>
            <a:endParaRPr lang="it-IT" sz="1200"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r>
              <a:rPr lang="it-IT" sz="1200" kern="1200" dirty="0" smtClean="0">
                <a:solidFill>
                  <a:schemeClr val="tx1"/>
                </a:solidFill>
                <a:latin typeface="+mn-lt"/>
                <a:ea typeface="+mn-ea"/>
                <a:cs typeface="+mn-cs"/>
              </a:rPr>
              <a:t>La  legge  di  cui  all'articolo   81,   sesto   comma,   della </a:t>
            </a:r>
            <a:r>
              <a:rPr lang="it-IT" sz="1200" kern="1200" dirty="0" smtClean="0">
                <a:solidFill>
                  <a:schemeClr val="tx1"/>
                </a:solidFill>
                <a:latin typeface="+mn-lt"/>
                <a:ea typeface="+mn-ea"/>
                <a:cs typeface="+mn-cs"/>
              </a:rPr>
              <a:t>Costituzione: L. n. 243/2012;</a:t>
            </a:r>
            <a:r>
              <a:rPr lang="it-IT" sz="1200" kern="1200" baseline="0" dirty="0" smtClean="0">
                <a:solidFill>
                  <a:schemeClr val="tx1"/>
                </a:solidFill>
                <a:latin typeface="+mn-lt"/>
                <a:ea typeface="+mn-ea"/>
                <a:cs typeface="+mn-cs"/>
              </a:rPr>
              <a:t> </a:t>
            </a:r>
            <a:r>
              <a:rPr lang="it-IT" sz="1200" kern="1200" dirty="0" smtClean="0">
                <a:solidFill>
                  <a:schemeClr val="tx1"/>
                </a:solidFill>
                <a:latin typeface="+mn-lt"/>
                <a:ea typeface="+mn-ea"/>
                <a:cs typeface="+mn-cs"/>
              </a:rPr>
              <a:t>disciplina</a:t>
            </a:r>
            <a:r>
              <a:rPr lang="it-IT" sz="1200" kern="1200" dirty="0" smtClean="0">
                <a:solidFill>
                  <a:schemeClr val="tx1"/>
                </a:solidFill>
                <a:latin typeface="+mn-lt"/>
                <a:ea typeface="+mn-ea"/>
                <a:cs typeface="+mn-cs"/>
              </a:rPr>
              <a:t>,  per  il   complesso   delle   pubbliche </a:t>
            </a:r>
            <a:r>
              <a:rPr lang="it-IT" sz="1200" kern="1200" dirty="0" smtClean="0">
                <a:solidFill>
                  <a:schemeClr val="tx1"/>
                </a:solidFill>
                <a:latin typeface="+mn-lt"/>
                <a:ea typeface="+mn-ea"/>
                <a:cs typeface="+mn-cs"/>
              </a:rPr>
              <a:t>amministrazioni: </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le verifiche, preventive  e  consuntive,  sugli  andamenti  di finanza pubblica;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l'accertamento delle cause  degli  scostamenti  rispetto  alle previsioni, distinguendo tra quelli dovuti  all'andamento  del  ciclo economico,   all'inefficacia   degli   interventi   e   agli   eventi eccezionali;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il limite massimo degli scostamenti negativi cumulati  di  cui alla lettera b) del presente comma corretti per  il  ciclo  economico rispetto al prodotto interno lordo, al superamento del quale  occorre intervenire con misure di correzione;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a:t>
            </a:r>
            <a:r>
              <a:rPr lang="it-IT" sz="1200" kern="1200" baseline="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la definizione delle gravi recessioni economiche, delle  crisi finanziarie  e  delle   gravi   </a:t>
            </a:r>
            <a:r>
              <a:rPr lang="it-IT" sz="1200" kern="1200" dirty="0" err="1" smtClean="0">
                <a:solidFill>
                  <a:schemeClr val="tx1"/>
                </a:solidFill>
                <a:latin typeface="+mn-lt"/>
                <a:ea typeface="+mn-ea"/>
                <a:cs typeface="+mn-cs"/>
              </a:rPr>
              <a:t>calamita'</a:t>
            </a:r>
            <a:r>
              <a:rPr lang="it-IT" sz="1200" kern="1200" dirty="0" smtClean="0">
                <a:solidFill>
                  <a:schemeClr val="tx1"/>
                </a:solidFill>
                <a:latin typeface="+mn-lt"/>
                <a:ea typeface="+mn-ea"/>
                <a:cs typeface="+mn-cs"/>
              </a:rPr>
              <a:t>   naturali   quali   eventi eccezionali,  ai  sensi  dell'articolo  81,</a:t>
            </a:r>
            <a:r>
              <a:rPr lang="it-IT" sz="1200" kern="1200" baseline="0" dirty="0" smtClean="0">
                <a:solidFill>
                  <a:schemeClr val="tx1"/>
                </a:solidFill>
                <a:latin typeface="+mn-lt"/>
                <a:ea typeface="+mn-ea"/>
                <a:cs typeface="+mn-cs"/>
              </a:rPr>
              <a:t> co. 2 Cost. (…) al</a:t>
            </a:r>
            <a:r>
              <a:rPr lang="it-IT" sz="1200" kern="1200" dirty="0" smtClean="0">
                <a:solidFill>
                  <a:schemeClr val="tx1"/>
                </a:solidFill>
                <a:latin typeface="+mn-lt"/>
                <a:ea typeface="+mn-ea"/>
                <a:cs typeface="+mn-cs"/>
              </a:rPr>
              <a:t> verificarsi dei quali sono consentiti  il  ricorso all'indebitamento non limitato a tenere conto degli effetti del ciclo economico e il superamento del limite massimo di cui alla lettera  c) del presente comma sulla base di un piano di rientro;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l'introduzione  di  regole  sulla  spesa  che  consentano  di salvaguardare gli equilibri di bilancio e la riduzione  del  rapporto tra debito pubblico e prodotto interno lordo nel  lungo  periodo,  in coerenza con gli obiettivi di finanza pubblica;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l'istituzione presso le Camere, nel  rispetto  della  relativa autonomia costituzionale,  di  un  </a:t>
            </a:r>
            <a:r>
              <a:rPr lang="it-IT" sz="1200" b="1" kern="1200" dirty="0" smtClean="0">
                <a:solidFill>
                  <a:schemeClr val="tx1"/>
                </a:solidFill>
                <a:latin typeface="+mn-lt"/>
                <a:ea typeface="+mn-ea"/>
                <a:cs typeface="+mn-cs"/>
              </a:rPr>
              <a:t>organismo  indipendente  </a:t>
            </a:r>
            <a:r>
              <a:rPr lang="it-IT" sz="1200" kern="1200" dirty="0" smtClean="0">
                <a:solidFill>
                  <a:schemeClr val="tx1"/>
                </a:solidFill>
                <a:latin typeface="+mn-lt"/>
                <a:ea typeface="+mn-ea"/>
                <a:cs typeface="+mn-cs"/>
              </a:rPr>
              <a:t>al  quale attribuire compiti di analisi e verifica degli andamenti  di  finanza pubblica e di valutazione dell'osservanza delle regole di </a:t>
            </a:r>
            <a:r>
              <a:rPr lang="it-IT" sz="1200" kern="1200" dirty="0" smtClean="0">
                <a:solidFill>
                  <a:schemeClr val="tx1"/>
                </a:solidFill>
                <a:latin typeface="+mn-lt"/>
                <a:ea typeface="+mn-ea"/>
                <a:cs typeface="+mn-cs"/>
              </a:rPr>
              <a:t>bilancio (UFFICIO PARLAMENTARE</a:t>
            </a:r>
            <a:r>
              <a:rPr lang="it-IT" sz="1200" kern="1200" baseline="0" dirty="0" smtClean="0">
                <a:solidFill>
                  <a:schemeClr val="tx1"/>
                </a:solidFill>
                <a:latin typeface="+mn-lt"/>
                <a:ea typeface="+mn-ea"/>
                <a:cs typeface="+mn-cs"/>
              </a:rPr>
              <a:t> di BILANCIO)</a:t>
            </a:r>
            <a:r>
              <a:rPr lang="it-IT" sz="1200" kern="1200" dirty="0" smtClean="0">
                <a:solidFill>
                  <a:schemeClr val="tx1"/>
                </a:solidFill>
                <a:latin typeface="+mn-lt"/>
                <a:ea typeface="+mn-ea"/>
                <a:cs typeface="+mn-cs"/>
              </a:rPr>
              <a:t>; </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le </a:t>
            </a:r>
            <a:r>
              <a:rPr lang="it-IT" sz="1200" kern="1200" dirty="0" err="1" smtClean="0">
                <a:solidFill>
                  <a:schemeClr val="tx1"/>
                </a:solidFill>
                <a:latin typeface="+mn-lt"/>
                <a:ea typeface="+mn-ea"/>
                <a:cs typeface="+mn-cs"/>
              </a:rPr>
              <a:t>modalita'</a:t>
            </a:r>
            <a:r>
              <a:rPr lang="it-IT" sz="1200" kern="1200" dirty="0" smtClean="0">
                <a:solidFill>
                  <a:schemeClr val="tx1"/>
                </a:solidFill>
                <a:latin typeface="+mn-lt"/>
                <a:ea typeface="+mn-ea"/>
                <a:cs typeface="+mn-cs"/>
              </a:rPr>
              <a:t> attraverso le quali lo Stato, nelle fasi  avverse del ciclo economico o al verificarsi degli eventi eccezionali di  cui alla lettera d) del presente comma, anche in deroga all'articolo  119 della Costituzione, concorre ad assicurare il finanziamento, da parte degli  altri  livelli  di  governo,  dei  livelli  essenziali   delle prestazioni e delle funzioni fondamentali inerenti ai diritti  civili e sociali. </a:t>
            </a:r>
          </a:p>
          <a:p>
            <a:r>
              <a:rPr lang="it-IT" sz="1200" kern="1200" dirty="0" smtClean="0">
                <a:solidFill>
                  <a:schemeClr val="tx1"/>
                </a:solidFill>
                <a:latin typeface="+mn-lt"/>
                <a:ea typeface="+mn-ea"/>
                <a:cs typeface="+mn-cs"/>
              </a:rPr>
              <a:t>- </a:t>
            </a:r>
            <a:r>
              <a:rPr lang="it-IT" sz="1200" b="1" kern="1200" dirty="0" smtClean="0">
                <a:solidFill>
                  <a:schemeClr val="tx1"/>
                </a:solidFill>
                <a:latin typeface="+mn-lt"/>
                <a:ea typeface="+mn-ea"/>
                <a:cs typeface="+mn-cs"/>
              </a:rPr>
              <a:t>il contenuto della legge di bilancio dello Stato</a:t>
            </a:r>
            <a:r>
              <a:rPr lang="it-IT" sz="1200" kern="1200" dirty="0" smtClean="0">
                <a:solidFill>
                  <a:schemeClr val="tx1"/>
                </a:solidFill>
                <a:latin typeface="+mn-lt"/>
                <a:ea typeface="+mn-ea"/>
                <a:cs typeface="+mn-cs"/>
              </a:rPr>
              <a:t>; </a:t>
            </a:r>
          </a:p>
          <a:p>
            <a:r>
              <a:rPr lang="it-IT" sz="1200" kern="1200" dirty="0" smtClean="0">
                <a:solidFill>
                  <a:schemeClr val="tx1"/>
                </a:solidFill>
                <a:latin typeface="+mn-lt"/>
                <a:ea typeface="+mn-ea"/>
                <a:cs typeface="+mn-cs"/>
              </a:rPr>
              <a:t>   </a:t>
            </a:r>
            <a:r>
              <a:rPr lang="it-IT" sz="1200" kern="1200" dirty="0" smtClean="0">
                <a:solidFill>
                  <a:schemeClr val="tx1"/>
                </a:solidFill>
                <a:latin typeface="+mn-lt"/>
                <a:ea typeface="+mn-ea"/>
                <a:cs typeface="+mn-cs"/>
              </a:rPr>
              <a:t>- la  </a:t>
            </a:r>
            <a:r>
              <a:rPr lang="it-IT" sz="1200" kern="1200" dirty="0" err="1" smtClean="0">
                <a:solidFill>
                  <a:schemeClr val="tx1"/>
                </a:solidFill>
                <a:latin typeface="+mn-lt"/>
                <a:ea typeface="+mn-ea"/>
                <a:cs typeface="+mn-cs"/>
              </a:rPr>
              <a:t>facolta'</a:t>
            </a:r>
            <a:r>
              <a:rPr lang="it-IT" sz="1200" kern="1200" dirty="0" smtClean="0">
                <a:solidFill>
                  <a:schemeClr val="tx1"/>
                </a:solidFill>
                <a:latin typeface="+mn-lt"/>
                <a:ea typeface="+mn-ea"/>
                <a:cs typeface="+mn-cs"/>
              </a:rPr>
              <a:t>  dei  Comuni,  delle  Province,   delle   </a:t>
            </a:r>
            <a:r>
              <a:rPr lang="it-IT" sz="1200" kern="1200" dirty="0" err="1" smtClean="0">
                <a:solidFill>
                  <a:schemeClr val="tx1"/>
                </a:solidFill>
                <a:latin typeface="+mn-lt"/>
                <a:ea typeface="+mn-ea"/>
                <a:cs typeface="+mn-cs"/>
              </a:rPr>
              <a:t>Citta'</a:t>
            </a:r>
            <a:r>
              <a:rPr lang="it-IT" sz="1200" kern="1200" dirty="0" smtClean="0">
                <a:solidFill>
                  <a:schemeClr val="tx1"/>
                </a:solidFill>
                <a:latin typeface="+mn-lt"/>
                <a:ea typeface="+mn-ea"/>
                <a:cs typeface="+mn-cs"/>
              </a:rPr>
              <a:t> metropolitane, delle Regioni e delle Province autonome di Trento e di Bolzano di ricorrere all'indebitamento, ai sensi  dell'articolo  119, co. 6 Cost. …; </a:t>
            </a:r>
          </a:p>
          <a:p>
            <a:r>
              <a:rPr lang="it-IT" sz="1200" kern="1200" dirty="0" smtClean="0">
                <a:solidFill>
                  <a:schemeClr val="tx1"/>
                </a:solidFill>
                <a:latin typeface="+mn-lt"/>
                <a:ea typeface="+mn-ea"/>
                <a:cs typeface="+mn-cs"/>
              </a:rPr>
              <a:t>- le </a:t>
            </a:r>
            <a:r>
              <a:rPr lang="it-IT" sz="1200" kern="1200" dirty="0" err="1" smtClean="0">
                <a:solidFill>
                  <a:schemeClr val="tx1"/>
                </a:solidFill>
                <a:latin typeface="+mn-lt"/>
                <a:ea typeface="+mn-ea"/>
                <a:cs typeface="+mn-cs"/>
              </a:rPr>
              <a:t>modalita'</a:t>
            </a:r>
            <a:r>
              <a:rPr lang="it-IT" sz="1200" kern="1200" dirty="0" smtClean="0">
                <a:solidFill>
                  <a:schemeClr val="tx1"/>
                </a:solidFill>
                <a:latin typeface="+mn-lt"/>
                <a:ea typeface="+mn-ea"/>
                <a:cs typeface="+mn-cs"/>
              </a:rPr>
              <a:t> attraverso le quali i  Comuni,  le  Province,  le </a:t>
            </a:r>
            <a:r>
              <a:rPr lang="it-IT" sz="1200" kern="1200" dirty="0" err="1" smtClean="0">
                <a:solidFill>
                  <a:schemeClr val="tx1"/>
                </a:solidFill>
                <a:latin typeface="+mn-lt"/>
                <a:ea typeface="+mn-ea"/>
                <a:cs typeface="+mn-cs"/>
              </a:rPr>
              <a:t>Citta'</a:t>
            </a:r>
            <a:r>
              <a:rPr lang="it-IT" sz="1200" kern="1200" dirty="0" smtClean="0">
                <a:solidFill>
                  <a:schemeClr val="tx1"/>
                </a:solidFill>
                <a:latin typeface="+mn-lt"/>
                <a:ea typeface="+mn-ea"/>
                <a:cs typeface="+mn-cs"/>
              </a:rPr>
              <a:t> metropolitane, le Regioni e le Province autonome di  Trento  e di Bolzano concorrono alla </a:t>
            </a:r>
            <a:r>
              <a:rPr lang="it-IT" sz="1200" kern="1200" dirty="0" err="1" smtClean="0">
                <a:solidFill>
                  <a:schemeClr val="tx1"/>
                </a:solidFill>
                <a:latin typeface="+mn-lt"/>
                <a:ea typeface="+mn-ea"/>
                <a:cs typeface="+mn-cs"/>
              </a:rPr>
              <a:t>sostenibilita'</a:t>
            </a:r>
            <a:r>
              <a:rPr lang="it-IT" sz="1200" kern="1200" dirty="0" smtClean="0">
                <a:solidFill>
                  <a:schemeClr val="tx1"/>
                </a:solidFill>
                <a:latin typeface="+mn-lt"/>
                <a:ea typeface="+mn-ea"/>
                <a:cs typeface="+mn-cs"/>
              </a:rPr>
              <a:t> del  debito  del  complesso delle pubbliche amministrazioni. </a:t>
            </a:r>
          </a:p>
          <a:p>
            <a:endParaRPr lang="it-IT" sz="1200" kern="1200" dirty="0" smtClean="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6F74636D-0B63-4C10-88E9-9B0F5337DE1F}" type="slidenum">
              <a:rPr lang="it-IT" smtClean="0"/>
              <a:pPr/>
              <a:t>11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F74636D-0B63-4C10-88E9-9B0F5337DE1F}"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smtClean="0"/>
              <a:t>Shutdown</a:t>
            </a:r>
            <a:r>
              <a:rPr lang="it-IT" baseline="0" dirty="0" smtClean="0"/>
              <a:t> USA ottobre 2013 (rifiuto dei Repubblicani di approvare persino l’esercizio provvisorio, per osteggiare la riforma sanitaria di Obama): c.ca 800 mila dipendenti federali a casa senza retribuzione, a causa di sospensione dei servizi pubblici non essenziali</a:t>
            </a:r>
            <a:endParaRPr lang="it-IT" dirty="0" smtClean="0"/>
          </a:p>
          <a:p>
            <a:endParaRPr lang="it-IT" dirty="0" smtClean="0"/>
          </a:p>
          <a:p>
            <a:r>
              <a:rPr lang="it-IT" dirty="0" smtClean="0"/>
              <a:t>Annualità: periodo</a:t>
            </a:r>
            <a:r>
              <a:rPr lang="it-IT" baseline="0" dirty="0" smtClean="0"/>
              <a:t> sufficientemente lungo per pianificare una politica economica; sufficientemente breve per permettere correzioni di rotta.</a:t>
            </a:r>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Vecchio 81.3 </a:t>
            </a:r>
            <a:r>
              <a:rPr lang="it-IT" dirty="0" err="1" smtClean="0"/>
              <a:t>Cost</a:t>
            </a:r>
            <a:r>
              <a:rPr lang="it-IT" dirty="0" smtClean="0"/>
              <a:t>.</a:t>
            </a:r>
            <a:r>
              <a:rPr lang="it-IT" baseline="0" dirty="0" smtClean="0"/>
              <a:t> e divieto modificare leggi di spesa/entrata: concezione (superata) per cui il Governo, che ha il potere di redigere il bilancio, non può mettere mano a quanto già deciso, singolarmente, dal Parlamento nelle singole leggi di spesa/entrata, potendo/dovendo invece quantificare a. x a. generiche previsioni contenute in quelle leggi (a volte addirittura assenti): Parlamento conserva il potere di emendare tali previsioni… L. Finanziaria (poi di Stabilità): può fare quello che L. bilancio non potrebbe… ma negli anni si è andata gonfiando dei contenuti più vari (vantaggio: legge di sicura approvazione a tempi certi, posto che sua approvazione è necessariamente sincronizzata con l. di bilancio; potere di ricatto/negoziazione nei vari gruppi politici parlamentari e componenti del </a:t>
            </a:r>
            <a:r>
              <a:rPr lang="it-IT" baseline="0" dirty="0" err="1" smtClean="0"/>
              <a:t>Gov</a:t>
            </a:r>
            <a:r>
              <a:rPr lang="it-IT" baseline="0" dirty="0" smtClean="0"/>
              <a:t>….)</a:t>
            </a:r>
            <a:endParaRPr lang="it-IT" dirty="0" smtClean="0"/>
          </a:p>
          <a:p>
            <a:r>
              <a:rPr lang="it-IT" dirty="0" smtClean="0"/>
              <a:t>DPEF</a:t>
            </a:r>
            <a:r>
              <a:rPr lang="it-IT" dirty="0" smtClean="0"/>
              <a:t>= Documento di Programmazione Economico-Finanziaria (oggi: DEF= Documento di Economia e Finanza)</a:t>
            </a:r>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CHESSA 2016: Pareggio di bilancio: divieto</a:t>
            </a:r>
            <a:r>
              <a:rPr lang="it-IT" baseline="0" dirty="0" smtClean="0"/>
              <a:t> di spendere più di quanto si incamera </a:t>
            </a:r>
            <a:r>
              <a:rPr lang="it-IT" baseline="0" dirty="0" smtClean="0">
                <a:sym typeface="Wingdings" panose="05000000000000000000" pitchFamily="2" charset="2"/>
              </a:rPr>
              <a:t> No indebitamento  fasi avverse: contrazione spesa </a:t>
            </a:r>
            <a:r>
              <a:rPr lang="it-IT" baseline="0" dirty="0" err="1" smtClean="0">
                <a:sym typeface="Wingdings" panose="05000000000000000000" pitchFamily="2" charset="2"/>
              </a:rPr>
              <a:t>pubb</a:t>
            </a:r>
            <a:r>
              <a:rPr lang="it-IT" baseline="0" dirty="0" smtClean="0">
                <a:sym typeface="Wingdings" panose="05000000000000000000" pitchFamily="2" charset="2"/>
              </a:rPr>
              <a:t>. (effetti pro-ciclici; Anti-Keynes: bilancio Stato utilizzabile come stabilizzatore </a:t>
            </a:r>
            <a:r>
              <a:rPr lang="it-IT" baseline="0" dirty="0" err="1" smtClean="0">
                <a:sym typeface="Wingdings" panose="05000000000000000000" pitchFamily="2" charset="2"/>
              </a:rPr>
              <a:t>macroecon</a:t>
            </a:r>
            <a:r>
              <a:rPr lang="it-IT" baseline="0" dirty="0" smtClean="0">
                <a:sym typeface="Wingdings" panose="05000000000000000000" pitchFamily="2" charset="2"/>
              </a:rPr>
              <a:t>.)</a:t>
            </a:r>
          </a:p>
          <a:p>
            <a:r>
              <a:rPr lang="it-IT" baseline="0" dirty="0" smtClean="0">
                <a:sym typeface="Wingdings" panose="05000000000000000000" pitchFamily="2" charset="2"/>
              </a:rPr>
              <a:t>Equilibrio di Bilancio: correzione strutturale del saldo di bilancio, che tiene conto del ciclo avverso in modo da permettere spesa pubblica anti-ciclica: pareggio NON tra entrate e spese effettive MA tra spese effettive ed entrate potenziali (se capacità produttiva fosse impiegata a pieno).</a:t>
            </a:r>
            <a:endParaRPr lang="it-IT" dirty="0" smtClean="0"/>
          </a:p>
          <a:p>
            <a:endParaRPr lang="it-IT" dirty="0" smtClean="0"/>
          </a:p>
          <a:p>
            <a:r>
              <a:rPr lang="it-IT" dirty="0" smtClean="0"/>
              <a:t>Prima 81 Cost.: non riferiva obbligo di copertura a legge di bilancio stessa, ma solo a singole leggi di spesa</a:t>
            </a:r>
            <a:r>
              <a:rPr lang="it-IT" baseline="0" dirty="0" smtClean="0"/>
              <a:t> (in sede di </a:t>
            </a:r>
            <a:r>
              <a:rPr lang="it-IT" baseline="0" dirty="0" err="1" smtClean="0"/>
              <a:t>approvaz</a:t>
            </a:r>
            <a:r>
              <a:rPr lang="it-IT" baseline="0" dirty="0" smtClean="0"/>
              <a:t>. del bilancio poteva emergere l’insufficiente copertura di leggi di spesa pluriennale, di qui il ricorso all’indebitamento)</a:t>
            </a:r>
          </a:p>
          <a:p>
            <a:r>
              <a:rPr lang="it-IT" baseline="0" dirty="0" smtClean="0"/>
              <a:t>Oggi, nuovo 81 Cost.: prevede carattere sostanziale della l. di bilancio (legge come le altre, che può prevedere nuove spese), di qui obbligo di copertura anche per essa, con limiti all’indebitamento.</a:t>
            </a:r>
          </a:p>
          <a:p>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Indebitamento per compensare</a:t>
            </a:r>
            <a:r>
              <a:rPr lang="it-IT" baseline="0" dirty="0" smtClean="0"/>
              <a:t> effetti del ciclo </a:t>
            </a:r>
            <a:r>
              <a:rPr lang="it-IT" baseline="0" dirty="0" err="1" smtClean="0"/>
              <a:t>econ</a:t>
            </a:r>
            <a:r>
              <a:rPr lang="it-IT" baseline="0" dirty="0" smtClean="0"/>
              <a:t>.: nei limiti di tali effetti (</a:t>
            </a:r>
            <a:r>
              <a:rPr lang="it-IT" b="1" baseline="0" dirty="0" smtClean="0"/>
              <a:t>Output gap</a:t>
            </a:r>
            <a:r>
              <a:rPr lang="it-IT" baseline="0" dirty="0" smtClean="0"/>
              <a:t>: differenza tra PIL nominale e PIL potenziale…)</a:t>
            </a:r>
          </a:p>
          <a:p>
            <a:r>
              <a:rPr lang="it-IT" baseline="0" dirty="0" smtClean="0"/>
              <a:t>2) Indebitamento x fronteggiare eventi eccezionali: in teoria senza limiti (ma Parametri di Maastricht…).</a:t>
            </a:r>
          </a:p>
          <a:p>
            <a:endParaRPr lang="it-IT" baseline="0" dirty="0" smtClean="0"/>
          </a:p>
          <a:p>
            <a:r>
              <a:rPr lang="it-IT" baseline="0" dirty="0" smtClean="0"/>
              <a:t>Nuovo art. 81 Cost. (l. cost. n. 1/2012) attuato con legge (</a:t>
            </a:r>
            <a:r>
              <a:rPr lang="it-IT" baseline="0" dirty="0" err="1" smtClean="0"/>
              <a:t>rinf</a:t>
            </a:r>
            <a:r>
              <a:rPr lang="it-IT" baseline="0" dirty="0" smtClean="0"/>
              <a:t>., a magg. </a:t>
            </a:r>
            <a:r>
              <a:rPr lang="it-IT" baseline="0" dirty="0" err="1" smtClean="0"/>
              <a:t>ass</a:t>
            </a:r>
            <a:r>
              <a:rPr lang="it-IT" baseline="0" dirty="0" smtClean="0"/>
              <a:t>.) n. 243/2012, la quale </a:t>
            </a:r>
            <a:r>
              <a:rPr lang="it-IT" b="1" baseline="0" dirty="0" smtClean="0"/>
              <a:t>rinvia all’ordinamento UE </a:t>
            </a:r>
            <a:r>
              <a:rPr lang="it-IT" baseline="0" dirty="0" smtClean="0"/>
              <a:t>per definizione di:</a:t>
            </a:r>
          </a:p>
          <a:p>
            <a:pPr>
              <a:buFontTx/>
              <a:buChar char="-"/>
            </a:pPr>
            <a:r>
              <a:rPr lang="it-IT" baseline="0" dirty="0" smtClean="0"/>
              <a:t>Equilibrio di bilancio (= Saldo strutturale fissato da UE, cioè Obiettivo di Medio Termine fissato in Programma stabilità da comunicare alla COM in aprile)</a:t>
            </a:r>
          </a:p>
          <a:p>
            <a:pPr>
              <a:buFontTx/>
              <a:buChar char="-"/>
            </a:pPr>
            <a:r>
              <a:rPr lang="it-IT" baseline="0" dirty="0" smtClean="0"/>
              <a:t>misure di controllo </a:t>
            </a:r>
            <a:r>
              <a:rPr lang="it-IT" baseline="0" dirty="0" err="1" smtClean="0"/>
              <a:t>evoluz</a:t>
            </a:r>
            <a:r>
              <a:rPr lang="it-IT" baseline="0" dirty="0" smtClean="0"/>
              <a:t>. spesa pubblica e correttive </a:t>
            </a:r>
            <a:r>
              <a:rPr lang="it-IT" baseline="0" dirty="0" err="1" smtClean="0"/>
              <a:t>nec</a:t>
            </a:r>
            <a:r>
              <a:rPr lang="it-IT" baseline="0" dirty="0" smtClean="0"/>
              <a:t>. per rispettare i parametri di bilancio (3% deficit/PIL; riduzione </a:t>
            </a:r>
            <a:r>
              <a:rPr lang="it-IT" baseline="0" dirty="0" err="1" smtClean="0"/>
              <a:t>deb</a:t>
            </a:r>
            <a:r>
              <a:rPr lang="it-IT" baseline="0" dirty="0" smtClean="0"/>
              <a:t>. 1/20 all’a. fino a 60% </a:t>
            </a:r>
            <a:r>
              <a:rPr lang="it-IT" baseline="0" dirty="0" err="1" smtClean="0"/>
              <a:t>deb</a:t>
            </a:r>
            <a:r>
              <a:rPr lang="it-IT" baseline="0" dirty="0" smtClean="0"/>
              <a:t>/PIL; saldo strutturale pari all’OMT con scostamento </a:t>
            </a:r>
            <a:r>
              <a:rPr lang="it-IT" baseline="0" dirty="0" err="1" smtClean="0"/>
              <a:t>max</a:t>
            </a:r>
            <a:r>
              <a:rPr lang="it-IT" baseline="0" dirty="0" smtClean="0"/>
              <a:t> allo 0,5 del PIL </a:t>
            </a:r>
            <a:r>
              <a:rPr lang="it-IT" baseline="0" dirty="0" smtClean="0">
                <a:sym typeface="Wingdings" panose="05000000000000000000" pitchFamily="2" charset="2"/>
              </a:rPr>
              <a:t> OMT calcolato Stato x Stato: per l’Italia = 0)</a:t>
            </a:r>
            <a:endParaRPr lang="it-IT" baseline="0" dirty="0" smtClean="0"/>
          </a:p>
          <a:p>
            <a:pPr>
              <a:buFontTx/>
              <a:buChar char="-"/>
            </a:pPr>
            <a:r>
              <a:rPr lang="it-IT" baseline="0" dirty="0" smtClean="0"/>
              <a:t> eventi </a:t>
            </a:r>
            <a:r>
              <a:rPr lang="it-IT" baseline="0" dirty="0" err="1" smtClean="0"/>
              <a:t>eccez</a:t>
            </a:r>
            <a:r>
              <a:rPr lang="it-IT" baseline="0" dirty="0" smtClean="0"/>
              <a:t>. (come in Fiscal Compact: periodi di grave recessione </a:t>
            </a:r>
            <a:r>
              <a:rPr lang="it-IT" baseline="0" dirty="0" err="1" smtClean="0"/>
              <a:t>econ</a:t>
            </a:r>
            <a:r>
              <a:rPr lang="it-IT" baseline="0" dirty="0" smtClean="0"/>
              <a:t>. relativi all’area € o a intera UE; eventi str. al di fuori del controllo dello Stato, incluse gravi crisi finanziarie nonché gravi calamità </a:t>
            </a:r>
            <a:r>
              <a:rPr lang="it-IT" baseline="0" dirty="0" err="1" smtClean="0"/>
              <a:t>nat</a:t>
            </a:r>
            <a:r>
              <a:rPr lang="it-IT" baseline="0" dirty="0" smtClean="0"/>
              <a:t>. di rilevante impatto su finanze statali)</a:t>
            </a:r>
          </a:p>
          <a:p>
            <a:pPr>
              <a:buFontTx/>
              <a:buChar char="-"/>
            </a:pPr>
            <a:r>
              <a:rPr lang="it-IT" baseline="0" dirty="0" smtClean="0"/>
              <a:t> ricorso all’indebitamento: proposto da </a:t>
            </a:r>
            <a:r>
              <a:rPr lang="it-IT" baseline="0" dirty="0" err="1" smtClean="0"/>
              <a:t>Gov</a:t>
            </a:r>
            <a:r>
              <a:rPr lang="it-IT" baseline="0" dirty="0" smtClean="0"/>
              <a:t>., “</a:t>
            </a:r>
            <a:r>
              <a:rPr lang="it-IT" b="1" baseline="0" dirty="0" smtClean="0"/>
              <a:t>sentita la Commissione </a:t>
            </a:r>
            <a:r>
              <a:rPr lang="it-IT" b="1" baseline="0" dirty="0" err="1" smtClean="0"/>
              <a:t>eur</a:t>
            </a:r>
            <a:r>
              <a:rPr lang="it-IT" baseline="0" dirty="0" smtClean="0"/>
              <a:t>.” (misure </a:t>
            </a:r>
            <a:r>
              <a:rPr lang="it-IT" baseline="0" dirty="0" err="1" smtClean="0"/>
              <a:t>straord</a:t>
            </a:r>
            <a:r>
              <a:rPr lang="it-IT" baseline="0" dirty="0" smtClean="0"/>
              <a:t>. vanno negoziate prima con UE, poi sottoposte all’</a:t>
            </a:r>
            <a:r>
              <a:rPr lang="it-IT" baseline="0" dirty="0" err="1" smtClean="0"/>
              <a:t>approvaz</a:t>
            </a:r>
            <a:r>
              <a:rPr lang="it-IT" baseline="0" dirty="0" smtClean="0"/>
              <a:t> del </a:t>
            </a:r>
            <a:r>
              <a:rPr lang="it-IT" baseline="0" dirty="0" err="1" smtClean="0"/>
              <a:t>Parlam</a:t>
            </a:r>
            <a:r>
              <a:rPr lang="it-IT" baseline="0" dirty="0" smtClean="0"/>
              <a:t>., con </a:t>
            </a:r>
            <a:r>
              <a:rPr lang="it-IT" baseline="0" dirty="0" err="1" smtClean="0"/>
              <a:t>specificaz</a:t>
            </a:r>
            <a:r>
              <a:rPr lang="it-IT" baseline="0" dirty="0" smtClean="0"/>
              <a:t>. di:</a:t>
            </a:r>
          </a:p>
          <a:p>
            <a:pPr>
              <a:buFontTx/>
              <a:buChar char="-"/>
            </a:pPr>
            <a:r>
              <a:rPr lang="it-IT" u="sng" baseline="0" dirty="0" smtClean="0"/>
              <a:t> </a:t>
            </a:r>
            <a:r>
              <a:rPr lang="it-IT" sz="1200" u="sng" kern="1200" dirty="0" smtClean="0">
                <a:solidFill>
                  <a:schemeClr val="tx1"/>
                </a:solidFill>
                <a:latin typeface="+mn-lt"/>
                <a:ea typeface="+mn-ea"/>
                <a:cs typeface="+mn-cs"/>
              </a:rPr>
              <a:t>misura  e  durata  dello  scostamento</a:t>
            </a:r>
            <a:r>
              <a:rPr lang="it-IT" sz="1200" u="sng" kern="1200" baseline="0" dirty="0" smtClean="0">
                <a:solidFill>
                  <a:schemeClr val="tx1"/>
                </a:solidFill>
                <a:latin typeface="+mn-lt"/>
                <a:ea typeface="+mn-ea"/>
                <a:cs typeface="+mn-cs"/>
              </a:rPr>
              <a:t> (dall’OMT);</a:t>
            </a:r>
          </a:p>
          <a:p>
            <a:pPr>
              <a:buFontTx/>
              <a:buChar char="-"/>
            </a:pPr>
            <a:r>
              <a:rPr lang="it-IT" sz="1200" u="sng" kern="1200" dirty="0" smtClean="0">
                <a:solidFill>
                  <a:schemeClr val="tx1"/>
                </a:solidFill>
                <a:latin typeface="+mn-lt"/>
                <a:ea typeface="+mn-ea"/>
                <a:cs typeface="+mn-cs"/>
              </a:rPr>
              <a:t> finalità alle quali destinare le risorse disponibili</a:t>
            </a:r>
          </a:p>
          <a:p>
            <a:pPr>
              <a:buFontTx/>
              <a:buChar char="-"/>
            </a:pPr>
            <a:r>
              <a:rPr lang="it-IT" sz="1200" u="sng" kern="1200" dirty="0" smtClean="0">
                <a:solidFill>
                  <a:schemeClr val="tx1"/>
                </a:solidFill>
                <a:latin typeface="+mn-lt"/>
                <a:ea typeface="+mn-ea"/>
                <a:cs typeface="+mn-cs"/>
              </a:rPr>
              <a:t> piano  di  rientro  verso  l‘OMT (da attuarsi dall’esercizio finanziario successivo)</a:t>
            </a:r>
          </a:p>
          <a:p>
            <a:pPr>
              <a:buFontTx/>
              <a:buChar char="-"/>
            </a:pPr>
            <a:r>
              <a:rPr lang="it-IT" sz="1200" u="sng" kern="1200" dirty="0" smtClean="0">
                <a:solidFill>
                  <a:schemeClr val="tx1"/>
                </a:solidFill>
                <a:latin typeface="+mn-lt"/>
                <a:ea typeface="+mn-ea"/>
                <a:cs typeface="+mn-cs"/>
              </a:rPr>
              <a:t> risorse reperite sul mercato (titoli del debito pubblico) utilizzabili solo per finalità di cui sopra</a:t>
            </a:r>
          </a:p>
          <a:p>
            <a:pPr>
              <a:buFontTx/>
              <a:buNone/>
            </a:pPr>
            <a:r>
              <a:rPr lang="it-IT" dirty="0" smtClean="0"/>
              <a:t>[Art. 6, </a:t>
            </a:r>
            <a:r>
              <a:rPr lang="it-IT" dirty="0" err="1" smtClean="0"/>
              <a:t>co</a:t>
            </a:r>
            <a:r>
              <a:rPr lang="it-IT" dirty="0" smtClean="0"/>
              <a:t>. 3-4, l. 243/2012 (</a:t>
            </a:r>
            <a:r>
              <a:rPr lang="it-IT" i="1" dirty="0" smtClean="0"/>
              <a:t>Eventi eccezionali e scostamenti dall'obiettivo programmatico strutturale</a:t>
            </a:r>
            <a:r>
              <a:rPr lang="it-IT" dirty="0" smtClean="0"/>
              <a:t>)]</a:t>
            </a:r>
          </a:p>
          <a:p>
            <a:pPr>
              <a:buFontTx/>
              <a:buNone/>
            </a:pPr>
            <a:endParaRPr lang="it-IT" dirty="0" smtClean="0"/>
          </a:p>
          <a:p>
            <a:r>
              <a:rPr lang="it-IT" baseline="0" dirty="0" smtClean="0"/>
              <a:t>L. 243/2012: introduce anche </a:t>
            </a:r>
            <a:r>
              <a:rPr lang="it-IT" b="1" baseline="0" dirty="0" smtClean="0"/>
              <a:t>UFFICIO PARLAMENTARE di BILANCIO</a:t>
            </a:r>
            <a:r>
              <a:rPr lang="it-IT" baseline="0" dirty="0" smtClean="0"/>
              <a:t>, organismo </a:t>
            </a:r>
            <a:r>
              <a:rPr lang="it-IT" baseline="0" dirty="0" err="1" smtClean="0"/>
              <a:t>indip</a:t>
            </a:r>
            <a:r>
              <a:rPr lang="it-IT" baseline="0" dirty="0" smtClean="0"/>
              <a:t>. istituito presso le Camere (composto da tecnici esterni), per analisi e verifica andamenti finanza pubblica e </a:t>
            </a:r>
            <a:r>
              <a:rPr lang="it-IT" baseline="0" dirty="0" err="1" smtClean="0"/>
              <a:t>valutaz</a:t>
            </a:r>
            <a:r>
              <a:rPr lang="it-IT" baseline="0" dirty="0" smtClean="0"/>
              <a:t> osservanza delle regole di bilancio.</a:t>
            </a:r>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a:bodyPr>
          <a:lstStyle/>
          <a:p>
            <a:r>
              <a:rPr lang="it-IT" sz="1200" kern="1200" dirty="0" smtClean="0">
                <a:solidFill>
                  <a:schemeClr val="tx1"/>
                </a:solidFill>
                <a:effectLst/>
                <a:latin typeface="+mn-lt"/>
                <a:ea typeface="+mn-ea"/>
                <a:cs typeface="+mn-cs"/>
              </a:rPr>
              <a:t>* Obiettivo di Medio Termine (OMT): valore del saldo strutturale, normalmente</a:t>
            </a:r>
          </a:p>
          <a:p>
            <a:r>
              <a:rPr lang="it-IT" sz="1200" kern="1200" dirty="0" smtClean="0">
                <a:solidFill>
                  <a:schemeClr val="tx1"/>
                </a:solidFill>
                <a:effectLst/>
                <a:latin typeface="+mn-lt"/>
                <a:ea typeface="+mn-ea"/>
                <a:cs typeface="+mn-cs"/>
              </a:rPr>
              <a:t>negoziato ogni tre anni a livello europeo, come «tappa di avvicinamento» al limite del</a:t>
            </a:r>
          </a:p>
          <a:p>
            <a:r>
              <a:rPr lang="it-IT" sz="1200" kern="1200" dirty="0" smtClean="0">
                <a:solidFill>
                  <a:schemeClr val="tx1"/>
                </a:solidFill>
                <a:effectLst/>
                <a:latin typeface="+mn-lt"/>
                <a:ea typeface="+mn-ea"/>
                <a:cs typeface="+mn-cs"/>
              </a:rPr>
              <a:t>60% debito/PIL (x</a:t>
            </a:r>
            <a:r>
              <a:rPr lang="it-IT" sz="1200" kern="1200" baseline="0" dirty="0" smtClean="0">
                <a:solidFill>
                  <a:schemeClr val="tx1"/>
                </a:solidFill>
                <a:effectLst/>
                <a:latin typeface="+mn-lt"/>
                <a:ea typeface="+mn-ea"/>
                <a:cs typeface="+mn-cs"/>
              </a:rPr>
              <a:t> l’Italia l’OMT = 0, scostamento tollerato: 0,5 del PIL; debito/PIL attuale (2016): 132</a:t>
            </a:r>
            <a:r>
              <a:rPr lang="it-IT" sz="1200" kern="1200" baseline="0" smtClean="0">
                <a:solidFill>
                  <a:schemeClr val="tx1"/>
                </a:solidFill>
                <a:effectLst/>
                <a:latin typeface="+mn-lt"/>
                <a:ea typeface="+mn-ea"/>
                <a:cs typeface="+mn-cs"/>
              </a:rPr>
              <a:t>% c.ca)</a:t>
            </a:r>
            <a:endParaRPr lang="it-IT" sz="1200" kern="1200" dirty="0" smtClean="0">
              <a:solidFill>
                <a:schemeClr val="tx1"/>
              </a:solidFill>
              <a:effectLst/>
              <a:latin typeface="+mn-lt"/>
              <a:ea typeface="+mn-ea"/>
              <a:cs typeface="+mn-cs"/>
            </a:endParaRPr>
          </a:p>
          <a:p>
            <a:endParaRPr lang="it-IT" sz="1200" kern="1200" dirty="0" smtClean="0">
              <a:solidFill>
                <a:schemeClr val="tx1"/>
              </a:solidFill>
              <a:effectLst/>
              <a:latin typeface="+mn-lt"/>
              <a:ea typeface="+mn-ea"/>
              <a:cs typeface="+mn-cs"/>
            </a:endParaRPr>
          </a:p>
          <a:p>
            <a:r>
              <a:rPr lang="it-IT" sz="1200" kern="1200" dirty="0" smtClean="0">
                <a:solidFill>
                  <a:schemeClr val="tx1"/>
                </a:solidFill>
                <a:effectLst/>
                <a:latin typeface="+mn-lt"/>
                <a:ea typeface="+mn-ea"/>
                <a:cs typeface="+mn-cs"/>
              </a:rPr>
              <a:t>**</a:t>
            </a:r>
            <a:r>
              <a:rPr lang="it-IT" sz="1200" kern="1200" baseline="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La Voce.info. 04.11.14 </a:t>
            </a:r>
            <a:r>
              <a:rPr lang="it-IT" sz="1200" u="sng" strike="noStrike" kern="1200" baseline="0" dirty="0" smtClean="0">
                <a:solidFill>
                  <a:schemeClr val="tx1"/>
                </a:solidFill>
                <a:effectLst/>
                <a:latin typeface="+mn-lt"/>
                <a:ea typeface="+mn-ea"/>
                <a:cs typeface="+mn-cs"/>
                <a:hlinkClick r:id="rId3"/>
              </a:rPr>
              <a:t>Carlo Cottarelli, Federico </a:t>
            </a:r>
            <a:r>
              <a:rPr lang="it-IT" sz="1200" u="sng" strike="noStrike" kern="1200" baseline="0" dirty="0" err="1" smtClean="0">
                <a:solidFill>
                  <a:schemeClr val="tx1"/>
                </a:solidFill>
                <a:effectLst/>
                <a:latin typeface="+mn-lt"/>
                <a:ea typeface="+mn-ea"/>
                <a:cs typeface="+mn-cs"/>
                <a:hlinkClick r:id="rId3"/>
              </a:rPr>
              <a:t>Giammusso</a:t>
            </a:r>
            <a:r>
              <a:rPr lang="it-IT" sz="1200" u="sng" strike="noStrike" kern="1200" baseline="0" dirty="0" smtClean="0">
                <a:solidFill>
                  <a:schemeClr val="tx1"/>
                </a:solidFill>
                <a:effectLst/>
                <a:latin typeface="+mn-lt"/>
                <a:ea typeface="+mn-ea"/>
                <a:cs typeface="+mn-cs"/>
                <a:hlinkClick r:id="rId3"/>
              </a:rPr>
              <a:t> e Carmine </a:t>
            </a:r>
            <a:r>
              <a:rPr lang="it-IT" sz="1200" u="sng" strike="noStrike" kern="1200" baseline="0" dirty="0" err="1" smtClean="0">
                <a:solidFill>
                  <a:schemeClr val="tx1"/>
                </a:solidFill>
                <a:effectLst/>
                <a:latin typeface="+mn-lt"/>
                <a:ea typeface="+mn-ea"/>
                <a:cs typeface="+mn-cs"/>
                <a:hlinkClick r:id="rId3"/>
              </a:rPr>
              <a:t>Porello</a:t>
            </a:r>
            <a:endParaRPr lang="it-IT" sz="1200" u="sng" strike="noStrike" kern="1200" baseline="0" dirty="0" smtClean="0">
              <a:solidFill>
                <a:schemeClr val="tx1"/>
              </a:solidFill>
              <a:effectLst/>
              <a:latin typeface="+mn-lt"/>
              <a:ea typeface="+mn-ea"/>
              <a:cs typeface="+mn-cs"/>
            </a:endParaRPr>
          </a:p>
          <a:p>
            <a:r>
              <a:rPr lang="it-IT" sz="1200" kern="1200" dirty="0" smtClean="0">
                <a:solidFill>
                  <a:schemeClr val="tx1"/>
                </a:solidFill>
                <a:effectLst/>
                <a:latin typeface="+mn-lt"/>
                <a:ea typeface="+mn-ea"/>
                <a:cs typeface="+mn-cs"/>
              </a:rPr>
              <a:t>LA CADUTA DEL PIL EFFETTIVO E POTENZIALE DOPO LA CRISI</a:t>
            </a:r>
          </a:p>
          <a:p>
            <a:r>
              <a:rPr lang="it-IT" sz="1200" kern="1200" dirty="0" smtClean="0">
                <a:solidFill>
                  <a:schemeClr val="tx1"/>
                </a:solidFill>
                <a:effectLst/>
                <a:latin typeface="+mn-lt"/>
                <a:ea typeface="+mn-ea"/>
                <a:cs typeface="+mn-cs"/>
              </a:rPr>
              <a:t>La bassa crescita/recessione del </a:t>
            </a:r>
            <a:r>
              <a:rPr lang="it-IT" sz="1200" kern="1200" dirty="0" err="1" smtClean="0">
                <a:solidFill>
                  <a:schemeClr val="tx1"/>
                </a:solidFill>
                <a:effectLst/>
                <a:latin typeface="+mn-lt"/>
                <a:ea typeface="+mn-ea"/>
                <a:cs typeface="+mn-cs"/>
              </a:rPr>
              <a:t>Pil</a:t>
            </a:r>
            <a:r>
              <a:rPr lang="it-IT" sz="1200" kern="1200" dirty="0" smtClean="0">
                <a:solidFill>
                  <a:schemeClr val="tx1"/>
                </a:solidFill>
                <a:effectLst/>
                <a:latin typeface="+mn-lt"/>
                <a:ea typeface="+mn-ea"/>
                <a:cs typeface="+mn-cs"/>
              </a:rPr>
              <a:t> effettivo impatta sulla stima del </a:t>
            </a:r>
            <a:r>
              <a:rPr lang="it-IT" sz="1200" kern="1200" dirty="0" err="1" smtClean="0">
                <a:solidFill>
                  <a:schemeClr val="tx1"/>
                </a:solidFill>
                <a:effectLst/>
                <a:latin typeface="+mn-lt"/>
                <a:ea typeface="+mn-ea"/>
                <a:cs typeface="+mn-cs"/>
              </a:rPr>
              <a:t>Pil</a:t>
            </a:r>
            <a:r>
              <a:rPr lang="it-IT" sz="1200" kern="1200" dirty="0" smtClean="0">
                <a:solidFill>
                  <a:schemeClr val="tx1"/>
                </a:solidFill>
                <a:effectLst/>
                <a:latin typeface="+mn-lt"/>
                <a:ea typeface="+mn-ea"/>
                <a:cs typeface="+mn-cs"/>
              </a:rPr>
              <a:t> potenziale mediante procedure statistiche [adottate dalla </a:t>
            </a:r>
            <a:r>
              <a:rPr lang="it-IT" sz="1200" kern="1200" dirty="0" err="1" smtClean="0">
                <a:solidFill>
                  <a:schemeClr val="tx1"/>
                </a:solidFill>
                <a:effectLst/>
                <a:latin typeface="+mn-lt"/>
                <a:ea typeface="+mn-ea"/>
                <a:cs typeface="+mn-cs"/>
              </a:rPr>
              <a:t>Com</a:t>
            </a:r>
            <a:r>
              <a:rPr lang="it-IT" sz="1200" kern="1200" dirty="0" smtClean="0">
                <a:solidFill>
                  <a:schemeClr val="tx1"/>
                </a:solidFill>
                <a:effectLst/>
                <a:latin typeface="+mn-lt"/>
                <a:ea typeface="+mn-ea"/>
                <a:cs typeface="+mn-cs"/>
              </a:rPr>
              <a:t> UE] che finiscono per accentuare l’intensità di tale relazione al prolungarsi della crisi…</a:t>
            </a:r>
          </a:p>
          <a:p>
            <a:r>
              <a:rPr lang="it-IT" sz="1200" kern="1200" dirty="0" smtClean="0">
                <a:solidFill>
                  <a:schemeClr val="tx1"/>
                </a:solidFill>
                <a:effectLst/>
                <a:latin typeface="+mn-lt"/>
                <a:ea typeface="+mn-ea"/>
                <a:cs typeface="+mn-cs"/>
              </a:rPr>
              <a:t>Recenti stime della relazione tra inflazione e disoccupazione (la cosiddetta curva di Phillips) per l’Italia suggeriscono che la disoccupazione dovuta a </a:t>
            </a:r>
            <a:r>
              <a:rPr lang="it-IT" sz="1200" b="1" kern="1200" dirty="0" smtClean="0">
                <a:solidFill>
                  <a:schemeClr val="tx1"/>
                </a:solidFill>
                <a:effectLst/>
                <a:latin typeface="+mn-lt"/>
                <a:ea typeface="+mn-ea"/>
                <a:cs typeface="+mn-cs"/>
              </a:rPr>
              <a:t>carenza di domanda</a:t>
            </a:r>
            <a:r>
              <a:rPr lang="it-IT" sz="1200" kern="1200" dirty="0" smtClean="0">
                <a:solidFill>
                  <a:schemeClr val="tx1"/>
                </a:solidFill>
                <a:effectLst/>
                <a:latin typeface="+mn-lt"/>
                <a:ea typeface="+mn-ea"/>
                <a:cs typeface="+mn-cs"/>
              </a:rPr>
              <a:t> è pari a circa 4 punti percentuali, contro i soli 2 punti stimati con l’approccio UE.</a:t>
            </a:r>
          </a:p>
          <a:p>
            <a:r>
              <a:rPr lang="it-IT" sz="1200" kern="1200" dirty="0" smtClean="0">
                <a:solidFill>
                  <a:schemeClr val="tx1"/>
                </a:solidFill>
                <a:effectLst/>
                <a:latin typeface="+mn-lt"/>
                <a:ea typeface="+mn-ea"/>
                <a:cs typeface="+mn-cs"/>
              </a:rPr>
              <a:t>Una sottostima del </a:t>
            </a:r>
            <a:r>
              <a:rPr lang="it-IT" sz="1200" kern="1200" dirty="0" err="1" smtClean="0">
                <a:solidFill>
                  <a:schemeClr val="tx1"/>
                </a:solidFill>
                <a:effectLst/>
                <a:latin typeface="+mn-lt"/>
                <a:ea typeface="+mn-ea"/>
                <a:cs typeface="+mn-cs"/>
              </a:rPr>
              <a:t>Pil</a:t>
            </a:r>
            <a:r>
              <a:rPr lang="it-IT" sz="1200" kern="1200" dirty="0" smtClean="0">
                <a:solidFill>
                  <a:schemeClr val="tx1"/>
                </a:solidFill>
                <a:effectLst/>
                <a:latin typeface="+mn-lt"/>
                <a:ea typeface="+mn-ea"/>
                <a:cs typeface="+mn-cs"/>
              </a:rPr>
              <a:t> potenziale produce un </a:t>
            </a:r>
            <a:r>
              <a:rPr lang="it-IT" sz="1200" i="1" kern="1200" dirty="0" smtClean="0">
                <a:solidFill>
                  <a:schemeClr val="tx1"/>
                </a:solidFill>
                <a:effectLst/>
                <a:latin typeface="+mn-lt"/>
                <a:ea typeface="+mn-ea"/>
                <a:cs typeface="+mn-cs"/>
              </a:rPr>
              <a:t>output gap</a:t>
            </a:r>
            <a:r>
              <a:rPr lang="it-IT" sz="1200" kern="1200" dirty="0" smtClean="0">
                <a:solidFill>
                  <a:schemeClr val="tx1"/>
                </a:solidFill>
                <a:effectLst/>
                <a:latin typeface="+mn-lt"/>
                <a:ea typeface="+mn-ea"/>
                <a:cs typeface="+mn-cs"/>
              </a:rPr>
              <a:t> – la distanza tra </a:t>
            </a:r>
            <a:r>
              <a:rPr lang="it-IT" sz="1200" kern="1200" dirty="0" err="1" smtClean="0">
                <a:solidFill>
                  <a:schemeClr val="tx1"/>
                </a:solidFill>
                <a:effectLst/>
                <a:latin typeface="+mn-lt"/>
                <a:ea typeface="+mn-ea"/>
                <a:cs typeface="+mn-cs"/>
              </a:rPr>
              <a:t>Pil</a:t>
            </a:r>
            <a:r>
              <a:rPr lang="it-IT" sz="1200" kern="1200" dirty="0" smtClean="0">
                <a:solidFill>
                  <a:schemeClr val="tx1"/>
                </a:solidFill>
                <a:effectLst/>
                <a:latin typeface="+mn-lt"/>
                <a:ea typeface="+mn-ea"/>
                <a:cs typeface="+mn-cs"/>
              </a:rPr>
              <a:t> potenziale ed effettivo – troppo contenuto, che a sua volta implica disavanzi strutturali troppo elevati, richiedendo così un aggiustamento di bilancio eccessivo. Tra l’altro, la dimensione dell’</a:t>
            </a:r>
            <a:r>
              <a:rPr lang="it-IT" sz="1200" i="1" kern="1200" dirty="0" smtClean="0">
                <a:solidFill>
                  <a:schemeClr val="tx1"/>
                </a:solidFill>
                <a:effectLst/>
                <a:latin typeface="+mn-lt"/>
                <a:ea typeface="+mn-ea"/>
                <a:cs typeface="+mn-cs"/>
              </a:rPr>
              <a:t>output gap</a:t>
            </a:r>
            <a:r>
              <a:rPr lang="it-IT" sz="1200" kern="1200" dirty="0" smtClean="0">
                <a:solidFill>
                  <a:schemeClr val="tx1"/>
                </a:solidFill>
                <a:effectLst/>
                <a:latin typeface="+mn-lt"/>
                <a:ea typeface="+mn-ea"/>
                <a:cs typeface="+mn-cs"/>
              </a:rPr>
              <a:t> è rilevante per valutare se possono essere attivati alcuni margini di flessibilità nell’ambito del Patto di stabilità e crescita. Nel caso italiano, con l’approccio attuale il tasso di crescita potenziale risulterebbe negativo. Questo significa che qualsiasi tasso di crescita positivo ridurrebbe l’</a:t>
            </a:r>
            <a:r>
              <a:rPr lang="it-IT" sz="1200" i="1" kern="1200" dirty="0" smtClean="0">
                <a:solidFill>
                  <a:schemeClr val="tx1"/>
                </a:solidFill>
                <a:effectLst/>
                <a:latin typeface="+mn-lt"/>
                <a:ea typeface="+mn-ea"/>
                <a:cs typeface="+mn-cs"/>
              </a:rPr>
              <a:t>output gap</a:t>
            </a:r>
            <a:r>
              <a:rPr lang="it-IT" sz="1200" kern="1200" dirty="0" smtClean="0">
                <a:solidFill>
                  <a:schemeClr val="tx1"/>
                </a:solidFill>
                <a:effectLst/>
                <a:latin typeface="+mn-lt"/>
                <a:ea typeface="+mn-ea"/>
                <a:cs typeface="+mn-cs"/>
              </a:rPr>
              <a:t> e, di conseguenza, richiederebbe una riduzione del disavanzo nominale anche solo per mantenere inalterato il saldo strutturale. È come nuotare contro corrente: si nuota solo per restare fermi. Ipotizziamo, invece, uno scenario che dia maggior rilievo alla carenza della domanda aggregata. (…) </a:t>
            </a:r>
            <a:r>
              <a:rPr lang="it-IT" sz="1200" b="1" kern="1200" dirty="0" smtClean="0">
                <a:solidFill>
                  <a:schemeClr val="tx1"/>
                </a:solidFill>
                <a:effectLst/>
                <a:latin typeface="+mn-lt"/>
                <a:ea typeface="+mn-ea"/>
                <a:cs typeface="+mn-cs"/>
              </a:rPr>
              <a:t>In tale caso, il deficit strutturale avrebbe sostanzialmente raggiunto il pareggio già a partire dal 2012</a:t>
            </a:r>
            <a:r>
              <a:rPr lang="it-IT" sz="1200" kern="1200" dirty="0" smtClean="0">
                <a:solidFill>
                  <a:schemeClr val="tx1"/>
                </a:solidFill>
                <a:effectLst/>
                <a:latin typeface="+mn-lt"/>
                <a:ea typeface="+mn-ea"/>
                <a:cs typeface="+mn-cs"/>
              </a:rPr>
              <a:t>. Perfino con un tasso di crescita potenziale pari a zero, l’Italia avrebbe ormai raggiunto un bilancio in pareggio in termini strutturali, il nostro obiettivo di medio termine secondo le regole UE.</a:t>
            </a:r>
          </a:p>
          <a:p>
            <a:r>
              <a:rPr lang="it-IT" sz="1200" kern="1200" dirty="0" smtClean="0">
                <a:solidFill>
                  <a:schemeClr val="tx1"/>
                </a:solidFill>
                <a:effectLst/>
                <a:latin typeface="+mn-lt"/>
                <a:ea typeface="+mn-ea"/>
                <a:cs typeface="+mn-cs"/>
              </a:rPr>
              <a:t>[Attuale situazione macroeconomica eccezionale]</a:t>
            </a:r>
            <a:r>
              <a:rPr lang="it-IT" sz="1200" kern="1200" baseline="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rende le conseguenze di una sottostima del </a:t>
            </a:r>
            <a:r>
              <a:rPr lang="it-IT" sz="1200" kern="1200" dirty="0" err="1" smtClean="0">
                <a:solidFill>
                  <a:schemeClr val="tx1"/>
                </a:solidFill>
                <a:effectLst/>
                <a:latin typeface="+mn-lt"/>
                <a:ea typeface="+mn-ea"/>
                <a:cs typeface="+mn-cs"/>
              </a:rPr>
              <a:t>Pil</a:t>
            </a:r>
            <a:r>
              <a:rPr lang="it-IT" sz="1200" kern="1200" dirty="0" smtClean="0">
                <a:solidFill>
                  <a:schemeClr val="tx1"/>
                </a:solidFill>
                <a:effectLst/>
                <a:latin typeface="+mn-lt"/>
                <a:ea typeface="+mn-ea"/>
                <a:cs typeface="+mn-cs"/>
              </a:rPr>
              <a:t> potenziale – e dunque di un’eccessiva </a:t>
            </a:r>
            <a:r>
              <a:rPr lang="it-IT" sz="1200" i="1" kern="1200" dirty="0" smtClean="0">
                <a:solidFill>
                  <a:schemeClr val="tx1"/>
                </a:solidFill>
                <a:effectLst/>
                <a:latin typeface="+mn-lt"/>
                <a:ea typeface="+mn-ea"/>
                <a:cs typeface="+mn-cs"/>
              </a:rPr>
              <a:t>austerity </a:t>
            </a:r>
            <a:r>
              <a:rPr lang="it-IT" sz="1200" kern="1200" dirty="0" smtClean="0">
                <a:solidFill>
                  <a:schemeClr val="tx1"/>
                </a:solidFill>
                <a:effectLst/>
                <a:latin typeface="+mn-lt"/>
                <a:ea typeface="+mn-ea"/>
                <a:cs typeface="+mn-cs"/>
              </a:rPr>
              <a:t>– potenzialmente ben più gravi di quelle connesse a una sovrastima, alla luce dei rischi di stagnazione e deflazione.</a:t>
            </a:r>
          </a:p>
          <a:p>
            <a:endParaRPr lang="it-IT" dirty="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7</a:t>
            </a:fld>
            <a:endParaRPr lang="it-IT"/>
          </a:p>
        </p:txBody>
      </p:sp>
    </p:spTree>
    <p:extLst>
      <p:ext uri="{BB962C8B-B14F-4D97-AF65-F5344CB8AC3E}">
        <p14:creationId xmlns:p14="http://schemas.microsoft.com/office/powerpoint/2010/main" val="4235927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In</a:t>
            </a:r>
            <a:r>
              <a:rPr lang="it-IT" baseline="0" dirty="0" smtClean="0"/>
              <a:t> caso di ciclo avverso o eventi eccezionali che impedissero a Regioni di finanziare i LEP (117.2.lett. m, Cost.), lo Stato (ma non le Regioni stesse) potrà indebitarsi per farvi fronte… (Regioni ed Enti locali possono indebitarsi solo per spese di investimento: art. 116, </a:t>
            </a:r>
            <a:r>
              <a:rPr lang="it-IT" baseline="0" dirty="0" err="1" smtClean="0"/>
              <a:t>ult</a:t>
            </a:r>
            <a:r>
              <a:rPr lang="it-IT" baseline="0" dirty="0" smtClean="0"/>
              <a:t>. co.)</a:t>
            </a:r>
          </a:p>
          <a:p>
            <a:endParaRPr lang="it-IT" baseline="0" dirty="0" smtClean="0"/>
          </a:p>
          <a:p>
            <a:r>
              <a:rPr lang="it-IT" dirty="0" smtClean="0"/>
              <a:t>Eventuale concorso statale al finanziamento dei LEP (art. 11, l. n. 243/2012): istituzione</a:t>
            </a:r>
          </a:p>
          <a:p>
            <a:r>
              <a:rPr lang="it-IT" dirty="0" smtClean="0"/>
              <a:t>di un </a:t>
            </a:r>
            <a:r>
              <a:rPr lang="it-IT" b="1" dirty="0" smtClean="0"/>
              <a:t>Fondo straordinario</a:t>
            </a:r>
            <a:r>
              <a:rPr lang="it-IT" dirty="0" smtClean="0"/>
              <a:t>, «alimentato da quota parte delle risorse derivanti dal ricorso all’indebitamento consentito»</a:t>
            </a:r>
            <a:r>
              <a:rPr lang="it-IT" baseline="0" dirty="0" smtClean="0"/>
              <a:t> (</a:t>
            </a:r>
            <a:r>
              <a:rPr lang="it-IT" dirty="0" smtClean="0"/>
              <a:t>allo Stato soltanto), </a:t>
            </a:r>
          </a:p>
          <a:p>
            <a:r>
              <a:rPr lang="it-IT" dirty="0" smtClean="0"/>
              <a:t>«dalla correzione per gli effetti del ciclo economico»; ed in caso di eventi eccezionali «anche tenendo conto delle conseguenze» di tali eventi.</a:t>
            </a:r>
          </a:p>
          <a:p>
            <a:r>
              <a:rPr lang="it-IT" dirty="0" smtClean="0"/>
              <a:t>Ripartizione del</a:t>
            </a:r>
            <a:r>
              <a:rPr lang="it-IT" baseline="0" dirty="0" smtClean="0"/>
              <a:t> Fondo tra diversi Enti territoriali (con DPCM) che tenga conto degli effetti (diversificati) degli andamenti del ciclo economico (o degli eventi eccezionali)</a:t>
            </a:r>
          </a:p>
          <a:p>
            <a:r>
              <a:rPr lang="it-IT" baseline="0" dirty="0" smtClean="0"/>
              <a:t>sulle entrate di ciascun Ente territoriale [altrimenti finalità perequativa sarebbe vanificata].</a:t>
            </a:r>
          </a:p>
          <a:p>
            <a:endParaRPr lang="it-IT" baseline="0" dirty="0" smtClean="0"/>
          </a:p>
          <a:p>
            <a:r>
              <a:rPr lang="it-IT" dirty="0" smtClean="0"/>
              <a:t>119.6 </a:t>
            </a:r>
            <a:r>
              <a:rPr lang="it-IT" dirty="0" err="1" smtClean="0"/>
              <a:t>Cost</a:t>
            </a:r>
            <a:r>
              <a:rPr lang="it-IT" dirty="0" smtClean="0"/>
              <a:t>.: avanzo di bilancio degli Enti territoriali può essere congelato per</a:t>
            </a:r>
            <a:r>
              <a:rPr lang="it-IT" baseline="0" dirty="0" smtClean="0"/>
              <a:t> permettere indebitamento (o ammortamento debiti) di altri enti della stessa Regione.</a:t>
            </a:r>
          </a:p>
          <a:p>
            <a:r>
              <a:rPr lang="it-IT" baseline="0" dirty="0" smtClean="0"/>
              <a:t>Obbligo pro quota per Enti territoriali di concorrere a sostenibilità debito pubblico nazionale complessivo: in base al PIL di ciascun Ente:</a:t>
            </a:r>
          </a:p>
          <a:p>
            <a:r>
              <a:rPr lang="it-IT" dirty="0" smtClean="0"/>
              <a:t>art. 12, l. n. 243/2012: la misura del contributo che ciascun ente di autonomia deve versare al </a:t>
            </a:r>
            <a:r>
              <a:rPr lang="it-IT" b="1" dirty="0" smtClean="0"/>
              <a:t>Fondo di ammortamento dei titoli di Stato</a:t>
            </a:r>
            <a:r>
              <a:rPr lang="it-IT" dirty="0" smtClean="0"/>
              <a:t>, </a:t>
            </a:r>
          </a:p>
          <a:p>
            <a:r>
              <a:rPr lang="it-IT" dirty="0" smtClean="0"/>
              <a:t>nelle fasi favorevoli del ciclo economico</a:t>
            </a:r>
            <a:r>
              <a:rPr lang="it-IT" smtClean="0"/>
              <a:t>, deve </a:t>
            </a:r>
            <a:r>
              <a:rPr lang="it-IT" dirty="0" smtClean="0"/>
              <a:t>essere determinata «tenendo conto della quota di entrate proprie degli enti […] influenzata dall’andamento del ciclo economico».</a:t>
            </a:r>
          </a:p>
        </p:txBody>
      </p:sp>
      <p:sp>
        <p:nvSpPr>
          <p:cNvPr id="4" name="Segnaposto numero diapositiva 3"/>
          <p:cNvSpPr>
            <a:spLocks noGrp="1"/>
          </p:cNvSpPr>
          <p:nvPr>
            <p:ph type="sldNum" sz="quarter" idx="10"/>
          </p:nvPr>
        </p:nvSpPr>
        <p:spPr/>
        <p:txBody>
          <a:bodyPr/>
          <a:lstStyle/>
          <a:p>
            <a:fld id="{6F74636D-0B63-4C10-88E9-9B0F5337DE1F}"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dirty="0" smtClean="0"/>
              <a:t>Entro il 10 aprile→Documento di Economia e Finanza (</a:t>
            </a:r>
            <a:r>
              <a:rPr lang="it-IT" b="1" dirty="0" smtClean="0"/>
              <a:t>DEF</a:t>
            </a:r>
            <a:r>
              <a:rPr lang="it-IT" dirty="0" smtClean="0"/>
              <a:t>): fissa gli obiettivi da raggiungere con la legge</a:t>
            </a:r>
          </a:p>
          <a:p>
            <a:r>
              <a:rPr lang="it-IT" dirty="0" smtClean="0"/>
              <a:t>di stabilità – 3 sezioni:</a:t>
            </a:r>
          </a:p>
          <a:p>
            <a:pPr algn="ctr"/>
            <a:r>
              <a:rPr lang="it-IT" sz="1000" dirty="0" smtClean="0"/>
              <a:t>I - </a:t>
            </a:r>
            <a:r>
              <a:rPr lang="it-IT" sz="1000" b="1" dirty="0" smtClean="0"/>
              <a:t>Programma di stabilità</a:t>
            </a:r>
            <a:r>
              <a:rPr lang="it-IT" sz="1000" dirty="0" smtClean="0"/>
              <a:t>: elementi e informazioni richieste dall’UE sull’attuazione</a:t>
            </a:r>
          </a:p>
          <a:p>
            <a:pPr algn="ctr"/>
            <a:r>
              <a:rPr lang="it-IT" sz="1000" dirty="0" smtClean="0"/>
              <a:t>del Patto di stabilità e crescita (particolare attenzione agli obiettivi di riduzione del debito)</a:t>
            </a:r>
          </a:p>
          <a:p>
            <a:pPr algn="ctr"/>
            <a:r>
              <a:rPr lang="it-IT" sz="1000" dirty="0" smtClean="0"/>
              <a:t>II – </a:t>
            </a:r>
            <a:r>
              <a:rPr lang="it-IT" sz="1000" b="1" dirty="0" smtClean="0"/>
              <a:t>Informazioni sugli andamenti macroeconomici </a:t>
            </a:r>
            <a:r>
              <a:rPr lang="it-IT" sz="1000" dirty="0" smtClean="0"/>
              <a:t>(andamento della spesa pubblica, previsioni</a:t>
            </a:r>
          </a:p>
          <a:p>
            <a:pPr algn="ctr"/>
            <a:r>
              <a:rPr lang="it-IT" sz="1000" dirty="0" smtClean="0"/>
              <a:t>dei flussi di entrata e spesa, pressione fiscale)</a:t>
            </a:r>
          </a:p>
          <a:p>
            <a:pPr algn="ctr"/>
            <a:r>
              <a:rPr lang="it-IT" sz="1000" dirty="0" smtClean="0"/>
              <a:t>III – </a:t>
            </a:r>
            <a:r>
              <a:rPr lang="it-IT" sz="1000" b="1" dirty="0" smtClean="0"/>
              <a:t>Programma nazionale di riforma</a:t>
            </a:r>
            <a:r>
              <a:rPr lang="it-IT" sz="1000" dirty="0" smtClean="0"/>
              <a:t>: indicazioni sulle</a:t>
            </a:r>
            <a:r>
              <a:rPr lang="it-IT" sz="1000" baseline="0" dirty="0" smtClean="0"/>
              <a:t> </a:t>
            </a:r>
            <a:r>
              <a:rPr lang="it-IT" sz="1000" dirty="0" smtClean="0"/>
              <a:t>riforme richieste per</a:t>
            </a:r>
          </a:p>
          <a:p>
            <a:pPr algn="ctr"/>
            <a:r>
              <a:rPr lang="it-IT" sz="1000" dirty="0" smtClean="0"/>
              <a:t>la garanzia dei parametri europei (</a:t>
            </a:r>
            <a:r>
              <a:rPr lang="it-IT" sz="1000" dirty="0" err="1" smtClean="0"/>
              <a:t>es</a:t>
            </a:r>
            <a:r>
              <a:rPr lang="it-IT" sz="1000" dirty="0" smtClean="0"/>
              <a:t>: rif. pensioni) e per la crescita e competitività</a:t>
            </a:r>
          </a:p>
          <a:p>
            <a:pPr algn="ctr"/>
            <a:endParaRPr lang="it-IT" sz="1000" dirty="0" smtClean="0"/>
          </a:p>
          <a:p>
            <a:pPr algn="l"/>
            <a:r>
              <a:rPr lang="it-IT" sz="1000" dirty="0" smtClean="0"/>
              <a:t>Nel DEF confluisce il </a:t>
            </a:r>
            <a:r>
              <a:rPr lang="it-IT" sz="1000" b="1" dirty="0" smtClean="0"/>
              <a:t>PATTO DI STABILITÀ INTERNO</a:t>
            </a:r>
          </a:p>
          <a:p>
            <a:pPr algn="l"/>
            <a:r>
              <a:rPr lang="it-IT" sz="1000" dirty="0" smtClean="0"/>
              <a:t>concordato con i rappresentanti degli enti territoriali (</a:t>
            </a:r>
            <a:r>
              <a:rPr lang="it-IT" sz="1000" i="1" dirty="0" smtClean="0"/>
              <a:t>Conferenza permanente per il</a:t>
            </a:r>
          </a:p>
          <a:p>
            <a:pPr algn="l"/>
            <a:r>
              <a:rPr lang="it-IT" sz="1000" i="1" dirty="0" smtClean="0"/>
              <a:t>coordinamento della finanza pubblica, </a:t>
            </a:r>
            <a:r>
              <a:rPr lang="it-IT" sz="1000" i="0" dirty="0" smtClean="0"/>
              <a:t>istituita presso la Conferenza</a:t>
            </a:r>
            <a:r>
              <a:rPr lang="it-IT" sz="1000" i="0" baseline="0" dirty="0" smtClean="0"/>
              <a:t> Unificata con d.lgs. 68/2011 e installatasi nel 2013</a:t>
            </a:r>
            <a:r>
              <a:rPr lang="it-IT" sz="1000" dirty="0" smtClean="0"/>
              <a:t>), stabilisce le modalità in cui ogni ente</a:t>
            </a:r>
          </a:p>
          <a:p>
            <a:pPr algn="l"/>
            <a:r>
              <a:rPr lang="it-IT" sz="1000" dirty="0" smtClean="0"/>
              <a:t>concorre alla realizzazione degli obiettivi di finanza pubblica (molto vincolante x Regioni ed Enti locali)</a:t>
            </a:r>
          </a:p>
          <a:p>
            <a:pPr algn="ctr"/>
            <a:endParaRPr lang="it-IT" sz="1000" dirty="0" smtClean="0"/>
          </a:p>
          <a:p>
            <a:r>
              <a:rPr lang="it-IT" dirty="0" smtClean="0"/>
              <a:t>Entro il mese di aprile→Relazione gen. sulla situazione economica del Paese (Min. </a:t>
            </a:r>
            <a:r>
              <a:rPr lang="it-IT" dirty="0" err="1" smtClean="0"/>
              <a:t>Econ</a:t>
            </a:r>
            <a:r>
              <a:rPr lang="it-IT" dirty="0" smtClean="0"/>
              <a:t>.</a:t>
            </a:r>
            <a:r>
              <a:rPr lang="it-IT" baseline="0" dirty="0" smtClean="0"/>
              <a:t> </a:t>
            </a:r>
            <a:r>
              <a:rPr lang="it-IT" baseline="0" dirty="0" smtClean="0">
                <a:sym typeface="Wingdings" pitchFamily="2" charset="2"/>
              </a:rPr>
              <a:t> Camere)</a:t>
            </a:r>
            <a:endParaRPr lang="it-IT" dirty="0" smtClean="0"/>
          </a:p>
          <a:p>
            <a:r>
              <a:rPr lang="it-IT" dirty="0" smtClean="0"/>
              <a:t>Entro il 30 </a:t>
            </a:r>
            <a:r>
              <a:rPr lang="it-IT" dirty="0" err="1" smtClean="0"/>
              <a:t>giugno→d.d.l</a:t>
            </a:r>
            <a:r>
              <a:rPr lang="it-IT" dirty="0" smtClean="0"/>
              <a:t>. di assestamento (</a:t>
            </a:r>
            <a:r>
              <a:rPr lang="it-IT" dirty="0" err="1" smtClean="0"/>
              <a:t>Gov</a:t>
            </a:r>
            <a:r>
              <a:rPr lang="it-IT" dirty="0" smtClean="0"/>
              <a:t>.</a:t>
            </a:r>
            <a:r>
              <a:rPr lang="it-IT" dirty="0" smtClean="0">
                <a:sym typeface="Wingdings" pitchFamily="2" charset="2"/>
              </a:rPr>
              <a:t>Camere)</a:t>
            </a:r>
            <a:endParaRPr lang="it-IT" dirty="0" smtClean="0"/>
          </a:p>
          <a:p>
            <a:r>
              <a:rPr lang="it-IT" dirty="0" smtClean="0"/>
              <a:t>Entro il 20 settembre→ Nota di aggiornamento al DEF (</a:t>
            </a:r>
            <a:r>
              <a:rPr lang="it-IT" dirty="0" err="1" smtClean="0"/>
              <a:t>Gov</a:t>
            </a:r>
            <a:r>
              <a:rPr lang="it-IT" dirty="0" smtClean="0">
                <a:sym typeface="Wingdings" panose="05000000000000000000" pitchFamily="2" charset="2"/>
              </a:rPr>
              <a:t> Camere)</a:t>
            </a:r>
            <a:endParaRPr lang="it-IT" dirty="0" smtClean="0"/>
          </a:p>
          <a:p>
            <a:r>
              <a:rPr lang="it-IT" dirty="0" smtClean="0"/>
              <a:t>Entro il 15 ottobre:→</a:t>
            </a:r>
            <a:r>
              <a:rPr lang="it-IT" baseline="0" dirty="0" smtClean="0"/>
              <a:t> </a:t>
            </a:r>
            <a:r>
              <a:rPr lang="it-IT" dirty="0" err="1" smtClean="0"/>
              <a:t>d.d.l.</a:t>
            </a:r>
            <a:r>
              <a:rPr lang="it-IT" dirty="0" smtClean="0"/>
              <a:t> di bilancio (</a:t>
            </a:r>
            <a:r>
              <a:rPr lang="it-IT" dirty="0" err="1" smtClean="0"/>
              <a:t>Gov</a:t>
            </a:r>
            <a:r>
              <a:rPr lang="it-IT" dirty="0" err="1" smtClean="0">
                <a:sym typeface="Wingdings" panose="05000000000000000000" pitchFamily="2" charset="2"/>
              </a:rPr>
              <a:t>Camere</a:t>
            </a:r>
            <a:r>
              <a:rPr lang="it-IT" dirty="0" smtClean="0">
                <a:sym typeface="Wingdings" panose="05000000000000000000" pitchFamily="2" charset="2"/>
              </a:rPr>
              <a:t>)</a:t>
            </a:r>
            <a:endParaRPr lang="it-IT" dirty="0" smtClean="0"/>
          </a:p>
          <a:p>
            <a:r>
              <a:rPr lang="it-IT" dirty="0" smtClean="0"/>
              <a:t>Entro il 31 dicembre→ approvazione legge di bilancio (altrimenti: esercizio provvisorio autorizzato con legge)</a:t>
            </a:r>
          </a:p>
          <a:p>
            <a:r>
              <a:rPr lang="it-IT" dirty="0" smtClean="0"/>
              <a:t>Entro gennaio→d.d.l. “collegati” alla manovra di finanza pubblica (</a:t>
            </a:r>
            <a:r>
              <a:rPr lang="it-IT" dirty="0" err="1" smtClean="0"/>
              <a:t>Gov</a:t>
            </a:r>
            <a:r>
              <a:rPr lang="it-IT" dirty="0" err="1" smtClean="0">
                <a:sym typeface="Wingdings" panose="05000000000000000000" pitchFamily="2" charset="2"/>
              </a:rPr>
              <a:t>Camere</a:t>
            </a:r>
            <a:r>
              <a:rPr lang="it-IT" dirty="0" smtClean="0">
                <a:sym typeface="Wingdings" panose="05000000000000000000" pitchFamily="2" charset="2"/>
              </a:rPr>
              <a:t>)</a:t>
            </a:r>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6F74636D-0B63-4C10-88E9-9B0F5337DE1F}"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2791E35-EBD5-416D-8453-76F576DEC937}" type="datetimeFigureOut">
              <a:rPr lang="it-IT" smtClean="0"/>
              <a:pPr/>
              <a:t>02/04/2016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6D2698-7616-4A73-8D8B-7B8ED6D78C7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91E35-EBD5-416D-8453-76F576DEC937}" type="datetimeFigureOut">
              <a:rPr lang="it-IT" smtClean="0"/>
              <a:pPr/>
              <a:t>02/04/2016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D2698-7616-4A73-8D8B-7B8ED6D78C7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
            <a:ext cx="7772400" cy="836711"/>
          </a:xfrm>
          <a:solidFill>
            <a:schemeClr val="accent5">
              <a:lumMod val="20000"/>
              <a:lumOff val="80000"/>
            </a:schemeClr>
          </a:solidFill>
          <a:ln>
            <a:solidFill>
              <a:schemeClr val="tx1"/>
            </a:solidFill>
          </a:ln>
        </p:spPr>
        <p:txBody>
          <a:bodyPr/>
          <a:lstStyle/>
          <a:p>
            <a:r>
              <a:rPr lang="it-IT" dirty="0" smtClean="0"/>
              <a:t>IL BILANCIO DELLO STATO</a:t>
            </a:r>
            <a:endParaRPr lang="it-IT" dirty="0"/>
          </a:p>
        </p:txBody>
      </p:sp>
      <p:sp>
        <p:nvSpPr>
          <p:cNvPr id="3" name="Sottotitolo 2"/>
          <p:cNvSpPr>
            <a:spLocks noGrp="1"/>
          </p:cNvSpPr>
          <p:nvPr>
            <p:ph type="subTitle" idx="1"/>
          </p:nvPr>
        </p:nvSpPr>
        <p:spPr>
          <a:xfrm>
            <a:off x="323528" y="1124744"/>
            <a:ext cx="8496944" cy="5544616"/>
          </a:xfrm>
        </p:spPr>
        <p:txBody>
          <a:bodyPr>
            <a:normAutofit fontScale="92500"/>
          </a:bodyPr>
          <a:lstStyle/>
          <a:p>
            <a:pPr algn="just"/>
            <a:r>
              <a:rPr lang="it-IT" b="1" dirty="0" smtClean="0">
                <a:solidFill>
                  <a:schemeClr val="tx1"/>
                </a:solidFill>
                <a:latin typeface="Arial" pitchFamily="34" charset="0"/>
                <a:cs typeface="Arial" pitchFamily="34" charset="0"/>
              </a:rPr>
              <a:t>Stato sociale</a:t>
            </a:r>
            <a:r>
              <a:rPr lang="it-IT" b="1" dirty="0" smtClean="0">
                <a:solidFill>
                  <a:schemeClr val="tx1"/>
                </a:solidFill>
                <a:latin typeface="Arial" pitchFamily="34" charset="0"/>
                <a:cs typeface="Arial" pitchFamily="34" charset="0"/>
                <a:sym typeface="Wingdings" pitchFamily="2" charset="2"/>
              </a:rPr>
              <a:t>ingente spesa pubblica</a:t>
            </a:r>
          </a:p>
          <a:p>
            <a:pPr algn="just"/>
            <a:endParaRPr lang="it-IT" sz="1100" dirty="0" smtClean="0">
              <a:solidFill>
                <a:schemeClr val="tx1"/>
              </a:solidFill>
              <a:latin typeface="Arial" pitchFamily="34" charset="0"/>
              <a:cs typeface="Arial" pitchFamily="34" charset="0"/>
              <a:sym typeface="Wingdings" pitchFamily="2" charset="2"/>
            </a:endParaRPr>
          </a:p>
          <a:p>
            <a:pPr algn="just"/>
            <a:r>
              <a:rPr lang="it-IT" dirty="0" smtClean="0">
                <a:solidFill>
                  <a:schemeClr val="tx1"/>
                </a:solidFill>
                <a:latin typeface="Arial" pitchFamily="34" charset="0"/>
                <a:cs typeface="Arial" pitchFamily="34" charset="0"/>
                <a:sym typeface="Wingdings" pitchFamily="2" charset="2"/>
              </a:rPr>
              <a:t>Leggi di </a:t>
            </a:r>
            <a:r>
              <a:rPr lang="it-IT" b="1" dirty="0" smtClean="0">
                <a:solidFill>
                  <a:schemeClr val="tx1"/>
                </a:solidFill>
                <a:latin typeface="Arial" pitchFamily="34" charset="0"/>
                <a:cs typeface="Arial" pitchFamily="34" charset="0"/>
                <a:sym typeface="Wingdings" pitchFamily="2" charset="2"/>
              </a:rPr>
              <a:t>spesa</a:t>
            </a:r>
            <a:r>
              <a:rPr lang="it-IT" dirty="0" smtClean="0">
                <a:solidFill>
                  <a:schemeClr val="tx1"/>
                </a:solidFill>
                <a:latin typeface="Arial" pitchFamily="34" charset="0"/>
                <a:cs typeface="Arial" pitchFamily="34" charset="0"/>
                <a:sym typeface="Wingdings" pitchFamily="2" charset="2"/>
              </a:rPr>
              <a:t> devono indicare i mezzi per farvi fronte (</a:t>
            </a:r>
            <a:r>
              <a:rPr lang="it-IT" i="1" dirty="0" smtClean="0">
                <a:solidFill>
                  <a:schemeClr val="tx1"/>
                </a:solidFill>
                <a:latin typeface="Arial" pitchFamily="34" charset="0"/>
                <a:cs typeface="Arial" pitchFamily="34" charset="0"/>
                <a:sym typeface="Wingdings" pitchFamily="2" charset="2"/>
              </a:rPr>
              <a:t>obbligo di copertura: </a:t>
            </a:r>
            <a:r>
              <a:rPr lang="it-IT" dirty="0" smtClean="0">
                <a:solidFill>
                  <a:srgbClr val="FF0000"/>
                </a:solidFill>
                <a:latin typeface="Arial" pitchFamily="34" charset="0"/>
                <a:cs typeface="Arial" pitchFamily="34" charset="0"/>
                <a:sym typeface="Wingdings" pitchFamily="2" charset="2"/>
              </a:rPr>
              <a:t>art.</a:t>
            </a:r>
            <a:r>
              <a:rPr lang="it-IT" dirty="0" smtClean="0">
                <a:solidFill>
                  <a:schemeClr val="tx1"/>
                </a:solidFill>
                <a:latin typeface="Arial" pitchFamily="34" charset="0"/>
                <a:cs typeface="Arial" pitchFamily="34" charset="0"/>
                <a:sym typeface="Wingdings" pitchFamily="2" charset="2"/>
              </a:rPr>
              <a:t> </a:t>
            </a:r>
            <a:r>
              <a:rPr lang="it-IT" dirty="0" smtClean="0">
                <a:solidFill>
                  <a:srgbClr val="FF0000"/>
                </a:solidFill>
                <a:latin typeface="Arial" pitchFamily="34" charset="0"/>
                <a:cs typeface="Arial" pitchFamily="34" charset="0"/>
                <a:sym typeface="Wingdings" pitchFamily="2" charset="2"/>
              </a:rPr>
              <a:t>81.3</a:t>
            </a:r>
            <a:r>
              <a:rPr lang="it-IT" dirty="0" smtClean="0">
                <a:solidFill>
                  <a:schemeClr val="tx1"/>
                </a:solidFill>
                <a:latin typeface="Arial" pitchFamily="34" charset="0"/>
                <a:cs typeface="Arial" pitchFamily="34" charset="0"/>
                <a:sym typeface="Wingdings" pitchFamily="2" charset="2"/>
              </a:rPr>
              <a:t>)</a:t>
            </a:r>
          </a:p>
          <a:p>
            <a:pPr algn="just"/>
            <a:endParaRPr lang="it-IT" sz="1100" dirty="0">
              <a:solidFill>
                <a:schemeClr val="tx1"/>
              </a:solidFill>
              <a:latin typeface="Arial" pitchFamily="34" charset="0"/>
              <a:cs typeface="Arial" pitchFamily="34" charset="0"/>
              <a:sym typeface="Wingdings" pitchFamily="2" charset="2"/>
            </a:endParaRPr>
          </a:p>
          <a:p>
            <a:pPr algn="just"/>
            <a:r>
              <a:rPr lang="it-IT" dirty="0" smtClean="0">
                <a:solidFill>
                  <a:schemeClr val="tx1"/>
                </a:solidFill>
                <a:latin typeface="Arial" pitchFamily="34" charset="0"/>
                <a:cs typeface="Arial" pitchFamily="34" charset="0"/>
                <a:sym typeface="Wingdings" pitchFamily="2" charset="2"/>
              </a:rPr>
              <a:t>Leggi “di </a:t>
            </a:r>
            <a:r>
              <a:rPr lang="it-IT" b="1" dirty="0" smtClean="0">
                <a:solidFill>
                  <a:schemeClr val="tx1"/>
                </a:solidFill>
                <a:latin typeface="Arial" pitchFamily="34" charset="0"/>
                <a:cs typeface="Arial" pitchFamily="34" charset="0"/>
                <a:sym typeface="Wingdings" pitchFamily="2" charset="2"/>
              </a:rPr>
              <a:t>entrata</a:t>
            </a:r>
            <a:r>
              <a:rPr lang="it-IT" dirty="0" smtClean="0">
                <a:solidFill>
                  <a:schemeClr val="tx1"/>
                </a:solidFill>
                <a:latin typeface="Arial" pitchFamily="34" charset="0"/>
                <a:cs typeface="Arial" pitchFamily="34" charset="0"/>
                <a:sym typeface="Wingdings" pitchFamily="2" charset="2"/>
              </a:rPr>
              <a:t>”: tributarie (</a:t>
            </a:r>
            <a:r>
              <a:rPr lang="it-IT" dirty="0" smtClean="0">
                <a:solidFill>
                  <a:schemeClr val="accent1"/>
                </a:solidFill>
                <a:latin typeface="Arial" pitchFamily="34" charset="0"/>
                <a:cs typeface="Arial" pitchFamily="34" charset="0"/>
                <a:sym typeface="Wingdings" pitchFamily="2" charset="2"/>
              </a:rPr>
              <a:t>IRPEF, IVA, ecc</a:t>
            </a:r>
            <a:r>
              <a:rPr lang="it-IT" dirty="0" smtClean="0">
                <a:solidFill>
                  <a:schemeClr val="tx1"/>
                </a:solidFill>
                <a:latin typeface="Arial" pitchFamily="34" charset="0"/>
                <a:cs typeface="Arial" pitchFamily="34" charset="0"/>
                <a:sym typeface="Wingdings" pitchFamily="2" charset="2"/>
              </a:rPr>
              <a:t>.); privatizzazioni e liberalizzazioni; cessioni patrimonio immobiliare </a:t>
            </a:r>
            <a:r>
              <a:rPr lang="it-IT" dirty="0" err="1" smtClean="0">
                <a:solidFill>
                  <a:schemeClr val="tx1"/>
                </a:solidFill>
                <a:latin typeface="Arial" pitchFamily="34" charset="0"/>
                <a:cs typeface="Arial" pitchFamily="34" charset="0"/>
                <a:sym typeface="Wingdings" pitchFamily="2" charset="2"/>
              </a:rPr>
              <a:t>pubb</a:t>
            </a:r>
            <a:r>
              <a:rPr lang="it-IT" dirty="0" smtClean="0">
                <a:solidFill>
                  <a:schemeClr val="tx1"/>
                </a:solidFill>
                <a:latin typeface="Arial" pitchFamily="34" charset="0"/>
                <a:cs typeface="Arial" pitchFamily="34" charset="0"/>
                <a:sym typeface="Wingdings" pitchFamily="2" charset="2"/>
              </a:rPr>
              <a:t>.; ecc.</a:t>
            </a:r>
          </a:p>
          <a:p>
            <a:pPr algn="just"/>
            <a:endParaRPr lang="it-IT" sz="1000" dirty="0">
              <a:solidFill>
                <a:schemeClr val="tx1"/>
              </a:solidFill>
              <a:latin typeface="Arial" pitchFamily="34" charset="0"/>
              <a:cs typeface="Arial" pitchFamily="34" charset="0"/>
              <a:sym typeface="Wingdings" pitchFamily="2" charset="2"/>
            </a:endParaRPr>
          </a:p>
          <a:p>
            <a:pPr algn="just"/>
            <a:r>
              <a:rPr lang="it-IT" dirty="0" smtClean="0">
                <a:solidFill>
                  <a:srgbClr val="C00000"/>
                </a:solidFill>
                <a:latin typeface="Arial" pitchFamily="34" charset="0"/>
                <a:cs typeface="Arial" pitchFamily="34" charset="0"/>
                <a:sym typeface="Wingdings" pitchFamily="2" charset="2"/>
              </a:rPr>
              <a:t>Copertura spese: anche mediante emissione di titoli del debito pubblico (o monetizzazione…) (</a:t>
            </a:r>
            <a:r>
              <a:rPr lang="it-IT" sz="2800" i="1" dirty="0" smtClean="0">
                <a:solidFill>
                  <a:srgbClr val="0070C0"/>
                </a:solidFill>
                <a:latin typeface="Arial" pitchFamily="34" charset="0"/>
                <a:cs typeface="Arial" pitchFamily="34" charset="0"/>
                <a:sym typeface="Wingdings" pitchFamily="2" charset="2"/>
              </a:rPr>
              <a:t>Entrate frutto di indebitamento  spesa per interessi… uscite future…</a:t>
            </a:r>
            <a:r>
              <a:rPr lang="it-IT" dirty="0" smtClean="0">
                <a:solidFill>
                  <a:srgbClr val="C00000"/>
                </a:solidFill>
                <a:latin typeface="Arial" pitchFamily="34" charset="0"/>
                <a:cs typeface="Arial" pitchFamily="34" charset="0"/>
                <a:sym typeface="Wingdings" pitchFamily="2" charset="2"/>
              </a:rPr>
              <a:t>)</a:t>
            </a:r>
            <a:endParaRPr lang="it-IT"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92696"/>
          </a:xfrm>
          <a:solidFill>
            <a:schemeClr val="accent4">
              <a:lumMod val="20000"/>
              <a:lumOff val="80000"/>
            </a:schemeClr>
          </a:solidFill>
          <a:ln>
            <a:solidFill>
              <a:schemeClr val="tx1"/>
            </a:solidFill>
          </a:ln>
        </p:spPr>
        <p:txBody>
          <a:bodyPr>
            <a:normAutofit fontScale="90000"/>
          </a:bodyPr>
          <a:lstStyle/>
          <a:p>
            <a:r>
              <a:rPr lang="it-IT" dirty="0" smtClean="0"/>
              <a:t>Ciclo di bilancio</a:t>
            </a:r>
            <a:endParaRPr lang="it-IT" dirty="0"/>
          </a:p>
        </p:txBody>
      </p:sp>
      <p:sp>
        <p:nvSpPr>
          <p:cNvPr id="3" name="Segnaposto contenuto 2"/>
          <p:cNvSpPr>
            <a:spLocks noGrp="1"/>
          </p:cNvSpPr>
          <p:nvPr>
            <p:ph idx="1"/>
          </p:nvPr>
        </p:nvSpPr>
        <p:spPr>
          <a:xfrm>
            <a:off x="467544" y="836712"/>
            <a:ext cx="8229600" cy="5688632"/>
          </a:xfrm>
        </p:spPr>
        <p:txBody>
          <a:bodyPr>
            <a:normAutofit/>
          </a:bodyPr>
          <a:lstStyle/>
          <a:p>
            <a:r>
              <a:rPr lang="it-IT" b="1" dirty="0" smtClean="0"/>
              <a:t>Vincoli a contenuti della legge di bilancio</a:t>
            </a:r>
            <a:r>
              <a:rPr lang="it-IT" dirty="0" smtClean="0"/>
              <a:t>:</a:t>
            </a:r>
          </a:p>
          <a:p>
            <a:pPr>
              <a:buNone/>
            </a:pPr>
            <a:r>
              <a:rPr lang="it-IT" dirty="0" smtClean="0"/>
              <a:t>- Presidenti Camere + Commissioni bilancio giudicano ammissibilità emendamenti a DDL del </a:t>
            </a:r>
            <a:r>
              <a:rPr lang="it-IT" dirty="0" err="1" smtClean="0"/>
              <a:t>Gov</a:t>
            </a:r>
            <a:r>
              <a:rPr lang="it-IT" dirty="0" smtClean="0"/>
              <a:t>.</a:t>
            </a:r>
          </a:p>
          <a:p>
            <a:pPr>
              <a:buFontTx/>
              <a:buChar char="-"/>
            </a:pPr>
            <a:r>
              <a:rPr lang="it-IT" dirty="0" smtClean="0">
                <a:solidFill>
                  <a:srgbClr val="C00000"/>
                </a:solidFill>
              </a:rPr>
              <a:t>Stralcio emendamenti estranei</a:t>
            </a:r>
          </a:p>
          <a:p>
            <a:pPr>
              <a:buFontTx/>
              <a:buChar char="-"/>
            </a:pPr>
            <a:r>
              <a:rPr lang="it-IT" dirty="0" smtClean="0">
                <a:solidFill>
                  <a:srgbClr val="C00000"/>
                </a:solidFill>
              </a:rPr>
              <a:t>Stralcio emendamenti non “compensativi”</a:t>
            </a:r>
          </a:p>
          <a:p>
            <a:pPr>
              <a:buNone/>
            </a:pPr>
            <a:endParaRPr lang="it-IT" sz="1200" dirty="0" smtClean="0"/>
          </a:p>
          <a:p>
            <a:pPr>
              <a:buFontTx/>
              <a:buChar char="-"/>
            </a:pPr>
            <a:r>
              <a:rPr lang="it-IT" b="1" dirty="0" smtClean="0"/>
              <a:t>Collegati</a:t>
            </a:r>
            <a:r>
              <a:rPr lang="it-IT" dirty="0" smtClean="0"/>
              <a:t>: ddl di riforme previste in DEF, finalizzate a miglioramento saldi ma estranee a contenuto tipico legge di bilancio </a:t>
            </a:r>
            <a:r>
              <a:rPr lang="it-IT" sz="2800" i="1" dirty="0" smtClean="0">
                <a:solidFill>
                  <a:srgbClr val="00B050"/>
                </a:solidFill>
              </a:rPr>
              <a:t>(presentati a Camere entro gennaio)</a:t>
            </a:r>
            <a:endParaRPr lang="it-IT" sz="2800" i="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764704"/>
          </a:xfrm>
        </p:spPr>
        <p:txBody>
          <a:bodyPr>
            <a:normAutofit/>
          </a:bodyPr>
          <a:lstStyle/>
          <a:p>
            <a:r>
              <a:rPr lang="it-IT" sz="3600" dirty="0" smtClean="0"/>
              <a:t>Art. 81 </a:t>
            </a:r>
            <a:r>
              <a:rPr lang="it-IT" sz="3600" dirty="0" err="1" smtClean="0"/>
              <a:t>Cost</a:t>
            </a:r>
            <a:endParaRPr lang="it-IT" sz="3600" dirty="0"/>
          </a:p>
        </p:txBody>
      </p:sp>
      <p:sp>
        <p:nvSpPr>
          <p:cNvPr id="3" name="Segnaposto contenuto 2"/>
          <p:cNvSpPr>
            <a:spLocks noGrp="1"/>
          </p:cNvSpPr>
          <p:nvPr>
            <p:ph idx="1"/>
          </p:nvPr>
        </p:nvSpPr>
        <p:spPr>
          <a:xfrm>
            <a:off x="251520" y="692696"/>
            <a:ext cx="3744416" cy="6165304"/>
          </a:xfrm>
        </p:spPr>
        <p:txBody>
          <a:bodyPr>
            <a:noAutofit/>
          </a:bodyPr>
          <a:lstStyle/>
          <a:p>
            <a:pPr algn="ctr">
              <a:buNone/>
            </a:pPr>
            <a:r>
              <a:rPr lang="it-IT" sz="2000" b="1" dirty="0" smtClean="0">
                <a:latin typeface="Arial" pitchFamily="34" charset="0"/>
                <a:cs typeface="Arial" pitchFamily="34" charset="0"/>
              </a:rPr>
              <a:t>Art. 81 (1948)</a:t>
            </a:r>
          </a:p>
          <a:p>
            <a:pPr>
              <a:buNone/>
            </a:pPr>
            <a:r>
              <a:rPr lang="it-IT" sz="2000" dirty="0" smtClean="0">
                <a:latin typeface="Arial" pitchFamily="34" charset="0"/>
                <a:cs typeface="Arial" pitchFamily="34" charset="0"/>
              </a:rPr>
              <a:t>Le Camere approvano ogni anno i bilanci e il rendiconto consuntivo presentati dal Governo.</a:t>
            </a:r>
          </a:p>
          <a:p>
            <a:pPr>
              <a:buNone/>
            </a:pPr>
            <a:r>
              <a:rPr lang="it-IT" sz="2000" dirty="0" smtClean="0">
                <a:latin typeface="Arial" pitchFamily="34" charset="0"/>
                <a:cs typeface="Arial" pitchFamily="34" charset="0"/>
              </a:rPr>
              <a:t>L’esercizio provvisorio del bilancio non può essere concesso se non per legge e per periodi non superiori complessivamente a quattro mesi.</a:t>
            </a:r>
          </a:p>
          <a:p>
            <a:pPr>
              <a:buNone/>
            </a:pPr>
            <a:r>
              <a:rPr lang="it-IT" sz="2000" strike="sngStrike" dirty="0" smtClean="0">
                <a:latin typeface="Arial" pitchFamily="34" charset="0"/>
                <a:cs typeface="Arial" pitchFamily="34" charset="0"/>
              </a:rPr>
              <a:t>Con la legge di approvazione del bilancio non si possono stabilire nuovi tributi e nuove spese.</a:t>
            </a:r>
            <a:endParaRPr lang="it-IT" sz="2000" dirty="0" smtClean="0">
              <a:latin typeface="Arial" pitchFamily="34" charset="0"/>
              <a:cs typeface="Arial" pitchFamily="34" charset="0"/>
            </a:endParaRPr>
          </a:p>
          <a:p>
            <a:pPr>
              <a:buNone/>
            </a:pPr>
            <a:r>
              <a:rPr lang="it-IT" sz="2000" dirty="0" smtClean="0">
                <a:latin typeface="Arial" pitchFamily="34" charset="0"/>
                <a:cs typeface="Arial" pitchFamily="34" charset="0"/>
              </a:rPr>
              <a:t>Ogni </a:t>
            </a:r>
            <a:r>
              <a:rPr lang="it-IT" sz="2000" strike="sngStrike" dirty="0" smtClean="0">
                <a:latin typeface="Arial" pitchFamily="34" charset="0"/>
                <a:cs typeface="Arial" pitchFamily="34" charset="0"/>
              </a:rPr>
              <a:t>altra</a:t>
            </a:r>
            <a:r>
              <a:rPr lang="it-IT" sz="2000" dirty="0" smtClean="0">
                <a:latin typeface="Arial" pitchFamily="34" charset="0"/>
                <a:cs typeface="Arial" pitchFamily="34" charset="0"/>
              </a:rPr>
              <a:t> legge che importi nuove o maggiori spese </a:t>
            </a:r>
            <a:r>
              <a:rPr lang="it-IT" sz="2000" b="1" dirty="0" smtClean="0">
                <a:latin typeface="Arial" pitchFamily="34" charset="0"/>
                <a:cs typeface="Arial" pitchFamily="34" charset="0"/>
              </a:rPr>
              <a:t>deve indicare </a:t>
            </a:r>
            <a:r>
              <a:rPr lang="it-IT" sz="2000" dirty="0" smtClean="0">
                <a:latin typeface="Arial" pitchFamily="34" charset="0"/>
                <a:cs typeface="Arial" pitchFamily="34" charset="0"/>
              </a:rPr>
              <a:t>i mezzi per farvi fronte.</a:t>
            </a:r>
            <a:endParaRPr lang="it-IT" sz="2000" dirty="0">
              <a:latin typeface="Arial" pitchFamily="34" charset="0"/>
              <a:cs typeface="Arial" pitchFamily="34" charset="0"/>
            </a:endParaRPr>
          </a:p>
        </p:txBody>
      </p:sp>
      <p:sp>
        <p:nvSpPr>
          <p:cNvPr id="6" name="CasellaDiTesto 5"/>
          <p:cNvSpPr txBox="1"/>
          <p:nvPr/>
        </p:nvSpPr>
        <p:spPr>
          <a:xfrm>
            <a:off x="3995936" y="692696"/>
            <a:ext cx="5040560" cy="6140142"/>
          </a:xfrm>
          <a:prstGeom prst="rect">
            <a:avLst/>
          </a:prstGeom>
          <a:noFill/>
        </p:spPr>
        <p:txBody>
          <a:bodyPr wrap="square" rtlCol="0">
            <a:spAutoFit/>
          </a:bodyPr>
          <a:lstStyle/>
          <a:p>
            <a:pPr algn="ctr"/>
            <a:r>
              <a:rPr lang="it-IT" b="1" dirty="0" smtClean="0"/>
              <a:t>Art. 81 (2012)</a:t>
            </a:r>
          </a:p>
          <a:p>
            <a:pPr algn="just"/>
            <a:r>
              <a:rPr lang="it-IT" dirty="0" smtClean="0"/>
              <a:t>1. Lo Stato assicura l'</a:t>
            </a:r>
            <a:r>
              <a:rPr lang="it-IT" u="sng" dirty="0" smtClean="0"/>
              <a:t>equilibrio</a:t>
            </a:r>
            <a:r>
              <a:rPr lang="it-IT" dirty="0" smtClean="0"/>
              <a:t> tra le entrate e le spese del proprio bilancio, tenendo conto delle fasi avverse e delle fasi favorevoli del </a:t>
            </a:r>
            <a:r>
              <a:rPr lang="it-IT" u="sng" dirty="0" smtClean="0"/>
              <a:t>ciclo economico</a:t>
            </a:r>
            <a:r>
              <a:rPr lang="it-IT" dirty="0" smtClean="0"/>
              <a:t>. </a:t>
            </a:r>
          </a:p>
          <a:p>
            <a:pPr algn="just"/>
            <a:r>
              <a:rPr lang="it-IT" dirty="0" smtClean="0"/>
              <a:t>    2. Il ricorso all'indebitamento è consentito solo al fine di considerare gli effetti del </a:t>
            </a:r>
            <a:r>
              <a:rPr lang="it-IT" i="1" u="sng" dirty="0" smtClean="0"/>
              <a:t>ciclo economico</a:t>
            </a:r>
            <a:r>
              <a:rPr lang="it-IT" dirty="0" smtClean="0"/>
              <a:t> e, previa autorizzazione delle Camere adottata a  </a:t>
            </a:r>
            <a:r>
              <a:rPr lang="it-IT" i="1" u="sng" dirty="0" smtClean="0"/>
              <a:t>maggioranza  assoluta</a:t>
            </a:r>
            <a:r>
              <a:rPr lang="it-IT" dirty="0" smtClean="0"/>
              <a:t> dei rispettivi componenti, </a:t>
            </a:r>
            <a:r>
              <a:rPr lang="it-IT" i="1" u="sng" dirty="0" smtClean="0"/>
              <a:t>al verificarsi di eventi eccezionali</a:t>
            </a:r>
            <a:r>
              <a:rPr lang="it-IT" dirty="0" smtClean="0"/>
              <a:t>. </a:t>
            </a:r>
          </a:p>
          <a:p>
            <a:pPr algn="just"/>
            <a:r>
              <a:rPr lang="it-IT" dirty="0" smtClean="0"/>
              <a:t>    3. </a:t>
            </a:r>
            <a:r>
              <a:rPr lang="it-IT" u="sng" dirty="0" smtClean="0"/>
              <a:t>Ogni legge </a:t>
            </a:r>
            <a:r>
              <a:rPr lang="it-IT" dirty="0" smtClean="0"/>
              <a:t>che importi nuovi o maggiori oneri </a:t>
            </a:r>
            <a:r>
              <a:rPr lang="it-IT" b="1" dirty="0" smtClean="0"/>
              <a:t>provvede</a:t>
            </a:r>
            <a:r>
              <a:rPr lang="it-IT" dirty="0" smtClean="0"/>
              <a:t>  ai  mezzi per farvi fronte. </a:t>
            </a:r>
          </a:p>
          <a:p>
            <a:pPr algn="just"/>
            <a:r>
              <a:rPr lang="it-IT" dirty="0" smtClean="0"/>
              <a:t>    4. Le Camere approvano ogni anno i bilanci e il rendiconto consuntivo presentati dal Governo.</a:t>
            </a:r>
          </a:p>
          <a:p>
            <a:pPr algn="just"/>
            <a:r>
              <a:rPr lang="it-IT" dirty="0" smtClean="0"/>
              <a:t>     5. L’esercizio provvisorio del bilancio non può essere concesso se non per legge e per periodi non superiori complessivamente a quattro mesi.</a:t>
            </a:r>
          </a:p>
          <a:p>
            <a:pPr algn="just"/>
            <a:r>
              <a:rPr lang="it-IT" sz="1500" dirty="0" smtClean="0"/>
              <a:t>           6. Il contenuto della legge di bilancio, le norme fondamentali e i criteri volti ad assicurare l'equilibrio tra le entrate e le spese dei bilanci e la  sostenibilità  del  debito  del  complesso  delle pubbliche  amministrazioni  sono stabiliti con </a:t>
            </a:r>
            <a:r>
              <a:rPr lang="it-IT" sz="1500" u="sng" dirty="0" smtClean="0"/>
              <a:t>legge approvata a maggioranza assoluta</a:t>
            </a:r>
            <a:r>
              <a:rPr lang="it-IT" sz="1500" dirty="0" smtClean="0"/>
              <a:t> dei componenti di ciascuna Camera, nel  rispetto dei </a:t>
            </a:r>
            <a:r>
              <a:rPr lang="it-IT" sz="1500" u="sng" dirty="0" smtClean="0"/>
              <a:t>principi definiti con legge costituzionale.</a:t>
            </a:r>
            <a:endParaRPr lang="it-IT" sz="1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a:solidFill>
            <a:schemeClr val="accent6">
              <a:lumMod val="40000"/>
              <a:lumOff val="60000"/>
            </a:schemeClr>
          </a:solidFill>
          <a:ln>
            <a:solidFill>
              <a:schemeClr val="tx1"/>
            </a:solidFill>
          </a:ln>
        </p:spPr>
        <p:txBody>
          <a:bodyPr>
            <a:normAutofit/>
          </a:bodyPr>
          <a:lstStyle/>
          <a:p>
            <a:r>
              <a:rPr lang="it-IT" dirty="0" smtClean="0"/>
              <a:t>Bilancio e rendiconto</a:t>
            </a:r>
            <a:endParaRPr lang="it-IT" dirty="0"/>
          </a:p>
        </p:txBody>
      </p:sp>
      <p:sp>
        <p:nvSpPr>
          <p:cNvPr id="3" name="Segnaposto contenuto 2"/>
          <p:cNvSpPr>
            <a:spLocks noGrp="1"/>
          </p:cNvSpPr>
          <p:nvPr>
            <p:ph idx="1"/>
          </p:nvPr>
        </p:nvSpPr>
        <p:spPr>
          <a:xfrm>
            <a:off x="179512" y="980729"/>
            <a:ext cx="8712968" cy="3888432"/>
          </a:xfrm>
        </p:spPr>
        <p:txBody>
          <a:bodyPr/>
          <a:lstStyle/>
          <a:p>
            <a:pPr algn="just"/>
            <a:r>
              <a:rPr lang="it-IT" b="1" dirty="0" smtClean="0">
                <a:latin typeface="Arial" pitchFamily="34" charset="0"/>
                <a:cs typeface="Arial" pitchFamily="34" charset="0"/>
              </a:rPr>
              <a:t>Bilancio</a:t>
            </a:r>
            <a:r>
              <a:rPr lang="it-IT" dirty="0" smtClean="0">
                <a:latin typeface="Arial" pitchFamily="34" charset="0"/>
                <a:cs typeface="Arial" pitchFamily="34" charset="0"/>
              </a:rPr>
              <a:t>: doc. contabile con </a:t>
            </a:r>
            <a:r>
              <a:rPr lang="it-IT" dirty="0" err="1" smtClean="0">
                <a:latin typeface="Arial" pitchFamily="34" charset="0"/>
                <a:cs typeface="Arial" pitchFamily="34" charset="0"/>
              </a:rPr>
              <a:t>indicaz</a:t>
            </a:r>
            <a:r>
              <a:rPr lang="it-IT" dirty="0" smtClean="0">
                <a:latin typeface="Arial" pitchFamily="34" charset="0"/>
                <a:cs typeface="Arial" pitchFamily="34" charset="0"/>
              </a:rPr>
              <a:t>. di entrate/uscite che Stato prevede di incassare e di spendere nell’anno successivo, sulla base della </a:t>
            </a:r>
            <a:r>
              <a:rPr lang="it-IT" u="sng" dirty="0" smtClean="0">
                <a:latin typeface="Arial" pitchFamily="34" charset="0"/>
                <a:cs typeface="Arial" pitchFamily="34" charset="0"/>
              </a:rPr>
              <a:t>legislazione vigente</a:t>
            </a:r>
            <a:r>
              <a:rPr lang="it-IT" dirty="0" smtClean="0">
                <a:latin typeface="Arial" pitchFamily="34" charset="0"/>
                <a:cs typeface="Arial" pitchFamily="34" charset="0"/>
              </a:rPr>
              <a:t>.</a:t>
            </a:r>
          </a:p>
          <a:p>
            <a:pPr algn="just">
              <a:buNone/>
            </a:pPr>
            <a:endParaRPr lang="it-IT" sz="1000" dirty="0" smtClean="0">
              <a:latin typeface="Arial" pitchFamily="34" charset="0"/>
              <a:cs typeface="Arial" pitchFamily="34" charset="0"/>
            </a:endParaRPr>
          </a:p>
          <a:p>
            <a:pPr algn="just"/>
            <a:r>
              <a:rPr lang="it-IT" b="1" dirty="0" smtClean="0">
                <a:latin typeface="Arial" pitchFamily="34" charset="0"/>
                <a:cs typeface="Arial" pitchFamily="34" charset="0"/>
              </a:rPr>
              <a:t>Rendiconto</a:t>
            </a:r>
            <a:r>
              <a:rPr lang="it-IT" dirty="0" smtClean="0">
                <a:latin typeface="Arial" pitchFamily="34" charset="0"/>
                <a:cs typeface="Arial" pitchFamily="34" charset="0"/>
              </a:rPr>
              <a:t>: doc. contabile consuntivo (spese effettuate, entrate riscosse) dell’anno passato.</a:t>
            </a:r>
            <a:endParaRPr lang="it-IT" dirty="0">
              <a:latin typeface="Arial" pitchFamily="34" charset="0"/>
              <a:cs typeface="Arial" pitchFamily="34" charset="0"/>
            </a:endParaRPr>
          </a:p>
        </p:txBody>
      </p:sp>
      <p:sp>
        <p:nvSpPr>
          <p:cNvPr id="5" name="CasellaDiTesto 4"/>
          <p:cNvSpPr txBox="1"/>
          <p:nvPr/>
        </p:nvSpPr>
        <p:spPr>
          <a:xfrm>
            <a:off x="0" y="5085184"/>
            <a:ext cx="91440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it-IT" sz="3000" dirty="0" smtClean="0"/>
              <a:t>Governo </a:t>
            </a:r>
            <a:r>
              <a:rPr lang="it-IT" sz="3000" dirty="0" smtClean="0">
                <a:sym typeface="Wingdings" pitchFamily="2" charset="2"/>
              </a:rPr>
              <a:t> [</a:t>
            </a:r>
            <a:r>
              <a:rPr lang="it-IT" sz="3000" dirty="0" err="1" smtClean="0">
                <a:sym typeface="Wingdings" pitchFamily="2" charset="2"/>
              </a:rPr>
              <a:t>Bilancio+Rendiconto</a:t>
            </a:r>
            <a:r>
              <a:rPr lang="it-IT" sz="3000" dirty="0" smtClean="0">
                <a:sym typeface="Wingdings" pitchFamily="2" charset="2"/>
              </a:rPr>
              <a:t> ] Camere approvano con legge entro il 31 </a:t>
            </a:r>
            <a:r>
              <a:rPr lang="it-IT" sz="3000" dirty="0" err="1" smtClean="0">
                <a:sym typeface="Wingdings" pitchFamily="2" charset="2"/>
              </a:rPr>
              <a:t>dicembre…</a:t>
            </a:r>
            <a:endParaRPr lang="it-IT" sz="3000" dirty="0" smtClean="0">
              <a:sym typeface="Wingdings" pitchFamily="2" charset="2"/>
            </a:endParaRPr>
          </a:p>
          <a:p>
            <a:pPr algn="ctr"/>
            <a:r>
              <a:rPr lang="it-IT" sz="3000" b="1" i="1" dirty="0" smtClean="0">
                <a:sym typeface="Wingdings" pitchFamily="2" charset="2"/>
              </a:rPr>
              <a:t>SE NO?</a:t>
            </a:r>
            <a:endParaRPr lang="it-IT" sz="3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92696"/>
          </a:xfrm>
          <a:solidFill>
            <a:srgbClr val="FFFF00"/>
          </a:solidFill>
          <a:ln>
            <a:solidFill>
              <a:schemeClr val="tx1"/>
            </a:solidFill>
          </a:ln>
        </p:spPr>
        <p:txBody>
          <a:bodyPr>
            <a:normAutofit fontScale="90000"/>
          </a:bodyPr>
          <a:lstStyle/>
          <a:p>
            <a:r>
              <a:rPr lang="it-IT" dirty="0" smtClean="0"/>
              <a:t>Approvazione delle Camere</a:t>
            </a:r>
            <a:endParaRPr lang="it-IT" dirty="0"/>
          </a:p>
        </p:txBody>
      </p:sp>
      <p:sp>
        <p:nvSpPr>
          <p:cNvPr id="3" name="Segnaposto contenuto 2"/>
          <p:cNvSpPr>
            <a:spLocks noGrp="1"/>
          </p:cNvSpPr>
          <p:nvPr>
            <p:ph idx="1"/>
          </p:nvPr>
        </p:nvSpPr>
        <p:spPr>
          <a:xfrm>
            <a:off x="-20413" y="908720"/>
            <a:ext cx="9144000" cy="5877272"/>
          </a:xfrm>
        </p:spPr>
        <p:txBody>
          <a:bodyPr>
            <a:normAutofit fontScale="92500" lnSpcReduction="20000"/>
          </a:bodyPr>
          <a:lstStyle/>
          <a:p>
            <a:r>
              <a:rPr lang="it-IT" sz="3500" dirty="0" smtClean="0"/>
              <a:t>Senza </a:t>
            </a:r>
            <a:r>
              <a:rPr lang="it-IT" sz="3500" b="1" i="1" dirty="0" smtClean="0"/>
              <a:t>legge di bilancio </a:t>
            </a:r>
            <a:r>
              <a:rPr lang="it-IT" sz="3500" dirty="0" smtClean="0"/>
              <a:t>(che lo approva):</a:t>
            </a:r>
          </a:p>
          <a:p>
            <a:pPr>
              <a:buNone/>
            </a:pPr>
            <a:r>
              <a:rPr lang="it-IT" dirty="0"/>
              <a:t>	</a:t>
            </a:r>
            <a:r>
              <a:rPr lang="it-IT" dirty="0" smtClean="0"/>
              <a:t>- non possono effettuarsi spese</a:t>
            </a:r>
          </a:p>
          <a:p>
            <a:pPr>
              <a:buNone/>
            </a:pPr>
            <a:r>
              <a:rPr lang="it-IT" dirty="0"/>
              <a:t>	</a:t>
            </a:r>
            <a:r>
              <a:rPr lang="it-IT" dirty="0" smtClean="0"/>
              <a:t>- non possono riscuotersi entrate</a:t>
            </a:r>
          </a:p>
          <a:p>
            <a:pPr>
              <a:buNone/>
            </a:pPr>
            <a:r>
              <a:rPr lang="it-IT" dirty="0" smtClean="0">
                <a:solidFill>
                  <a:schemeClr val="tx2">
                    <a:lumMod val="60000"/>
                    <a:lumOff val="40000"/>
                  </a:schemeClr>
                </a:solidFill>
              </a:rPr>
              <a:t>{paralisi della p.a. statale: “</a:t>
            </a:r>
            <a:r>
              <a:rPr lang="it-IT" i="1" dirty="0" err="1" smtClean="0">
                <a:solidFill>
                  <a:schemeClr val="tx2">
                    <a:lumMod val="60000"/>
                    <a:lumOff val="40000"/>
                  </a:schemeClr>
                </a:solidFill>
              </a:rPr>
              <a:t>Shutdown</a:t>
            </a:r>
            <a:r>
              <a:rPr lang="it-IT" i="1" dirty="0" smtClean="0">
                <a:solidFill>
                  <a:schemeClr val="tx2">
                    <a:lumMod val="60000"/>
                    <a:lumOff val="40000"/>
                  </a:schemeClr>
                </a:solidFill>
              </a:rPr>
              <a:t>” </a:t>
            </a:r>
            <a:r>
              <a:rPr lang="it-IT" dirty="0" smtClean="0">
                <a:solidFill>
                  <a:schemeClr val="tx2">
                    <a:lumMod val="60000"/>
                    <a:lumOff val="40000"/>
                  </a:schemeClr>
                </a:solidFill>
              </a:rPr>
              <a:t>USA, ottobre 2013}</a:t>
            </a:r>
          </a:p>
          <a:p>
            <a:pPr>
              <a:buNone/>
            </a:pPr>
            <a:endParaRPr lang="it-IT" sz="1100" dirty="0" smtClean="0">
              <a:solidFill>
                <a:schemeClr val="tx2">
                  <a:lumMod val="60000"/>
                  <a:lumOff val="40000"/>
                </a:schemeClr>
              </a:solidFill>
            </a:endParaRPr>
          </a:p>
          <a:p>
            <a:pPr>
              <a:buNone/>
            </a:pPr>
            <a:r>
              <a:rPr lang="it-IT" dirty="0"/>
              <a:t> </a:t>
            </a:r>
            <a:r>
              <a:rPr lang="it-IT" dirty="0" smtClean="0"/>
              <a:t>* Ammesso “</a:t>
            </a:r>
            <a:r>
              <a:rPr lang="it-IT" b="1" dirty="0" smtClean="0"/>
              <a:t>esercizio provvisorio</a:t>
            </a:r>
            <a:r>
              <a:rPr lang="it-IT" dirty="0" smtClean="0"/>
              <a:t>” (</a:t>
            </a:r>
            <a:r>
              <a:rPr lang="it-IT" dirty="0" err="1" smtClean="0"/>
              <a:t>max</a:t>
            </a:r>
            <a:r>
              <a:rPr lang="it-IT" dirty="0" smtClean="0"/>
              <a:t> 4 mesi, ma sempre da autorizzarsi con legge delle Camere: </a:t>
            </a:r>
            <a:r>
              <a:rPr lang="it-IT" sz="2600" dirty="0" smtClean="0">
                <a:solidFill>
                  <a:srgbClr val="FF0000"/>
                </a:solidFill>
              </a:rPr>
              <a:t>81.5 </a:t>
            </a:r>
            <a:r>
              <a:rPr lang="it-IT" sz="2600" dirty="0" err="1" smtClean="0">
                <a:solidFill>
                  <a:srgbClr val="FF0000"/>
                </a:solidFill>
              </a:rPr>
              <a:t>cost</a:t>
            </a:r>
            <a:r>
              <a:rPr lang="it-IT" sz="2600" dirty="0" smtClean="0">
                <a:solidFill>
                  <a:srgbClr val="FF0000"/>
                </a:solidFill>
              </a:rPr>
              <a:t>.</a:t>
            </a:r>
            <a:r>
              <a:rPr lang="it-IT" dirty="0" smtClean="0"/>
              <a:t>)</a:t>
            </a:r>
          </a:p>
          <a:p>
            <a:pPr>
              <a:buNone/>
            </a:pPr>
            <a:endParaRPr lang="it-IT" sz="1100" dirty="0" smtClean="0"/>
          </a:p>
          <a:p>
            <a:pPr>
              <a:buFont typeface="Arial" charset="0"/>
              <a:buChar char="•"/>
            </a:pPr>
            <a:r>
              <a:rPr lang="it-IT" dirty="0" smtClean="0"/>
              <a:t>Rendiconto (mancata </a:t>
            </a:r>
            <a:r>
              <a:rPr lang="it-IT" dirty="0" err="1" smtClean="0"/>
              <a:t>approvaz</a:t>
            </a:r>
            <a:r>
              <a:rPr lang="it-IT" dirty="0" smtClean="0"/>
              <a:t>.)</a:t>
            </a:r>
            <a:r>
              <a:rPr lang="it-IT" dirty="0" smtClean="0">
                <a:sym typeface="Wingdings" pitchFamily="2" charset="2"/>
              </a:rPr>
              <a:t>valenza fortemente politica (ma no “effetto di blocco”)</a:t>
            </a:r>
          </a:p>
          <a:p>
            <a:pPr>
              <a:buNone/>
            </a:pPr>
            <a:endParaRPr lang="it-IT" sz="1900" dirty="0" smtClean="0">
              <a:sym typeface="Wingdings" pitchFamily="2" charset="2"/>
            </a:endParaRPr>
          </a:p>
          <a:p>
            <a:pPr>
              <a:buFont typeface="Arial" charset="0"/>
              <a:buChar char="•"/>
            </a:pPr>
            <a:r>
              <a:rPr lang="it-IT" dirty="0" smtClean="0">
                <a:sym typeface="Wingdings" pitchFamily="2" charset="2"/>
              </a:rPr>
              <a:t>Perché approvare con </a:t>
            </a:r>
            <a:r>
              <a:rPr lang="it-IT" b="1" i="1" dirty="0" smtClean="0">
                <a:sym typeface="Wingdings" pitchFamily="2" charset="2"/>
              </a:rPr>
              <a:t>legge annuale </a:t>
            </a:r>
            <a:r>
              <a:rPr lang="it-IT" dirty="0" smtClean="0">
                <a:sym typeface="Wingdings" pitchFamily="2" charset="2"/>
              </a:rPr>
              <a:t>delle Camere?</a:t>
            </a:r>
          </a:p>
          <a:p>
            <a:pPr>
              <a:buNone/>
            </a:pPr>
            <a:r>
              <a:rPr lang="it-IT" dirty="0">
                <a:sym typeface="Wingdings" pitchFamily="2" charset="2"/>
              </a:rPr>
              <a:t> </a:t>
            </a:r>
            <a:r>
              <a:rPr lang="it-IT" dirty="0" smtClean="0">
                <a:solidFill>
                  <a:srgbClr val="C00000"/>
                </a:solidFill>
                <a:sym typeface="Wingdings" pitchFamily="2" charset="2"/>
              </a:rPr>
              <a:t>- democraticità/trasparenza dibattito parlamentare</a:t>
            </a:r>
          </a:p>
          <a:p>
            <a:pPr>
              <a:buNone/>
            </a:pPr>
            <a:r>
              <a:rPr lang="it-IT" dirty="0" smtClean="0">
                <a:solidFill>
                  <a:srgbClr val="C00000"/>
                </a:solidFill>
                <a:sym typeface="Wingdings" pitchFamily="2" charset="2"/>
              </a:rPr>
              <a:t>- annualità</a:t>
            </a:r>
            <a:endParaRPr lang="it-IT"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 calcmode="lin" valueType="num">
                                      <p:cBhvr additive="base">
                                        <p:cTn id="4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a:solidFill>
            <a:srgbClr val="CCFF66"/>
          </a:solidFill>
        </p:spPr>
        <p:txBody>
          <a:bodyPr>
            <a:normAutofit/>
          </a:bodyPr>
          <a:lstStyle/>
          <a:p>
            <a:r>
              <a:rPr lang="it-IT" dirty="0" smtClean="0"/>
              <a:t>La “manovra di bilancio”</a:t>
            </a:r>
            <a:endParaRPr lang="it-IT" dirty="0"/>
          </a:p>
        </p:txBody>
      </p:sp>
      <p:sp>
        <p:nvSpPr>
          <p:cNvPr id="3" name="Segnaposto contenuto 2"/>
          <p:cNvSpPr>
            <a:spLocks noGrp="1"/>
          </p:cNvSpPr>
          <p:nvPr>
            <p:ph idx="1"/>
          </p:nvPr>
        </p:nvSpPr>
        <p:spPr>
          <a:xfrm>
            <a:off x="179512" y="836712"/>
            <a:ext cx="8784976" cy="6021288"/>
          </a:xfrm>
        </p:spPr>
        <p:txBody>
          <a:bodyPr>
            <a:normAutofit/>
          </a:bodyPr>
          <a:lstStyle/>
          <a:p>
            <a:r>
              <a:rPr lang="it-IT" u="sng" dirty="0" smtClean="0">
                <a:latin typeface="Arial" pitchFamily="34" charset="0"/>
                <a:cs typeface="Arial" pitchFamily="34" charset="0"/>
              </a:rPr>
              <a:t>Bilancio “fotografia</a:t>
            </a:r>
            <a:r>
              <a:rPr lang="it-IT" dirty="0" smtClean="0">
                <a:latin typeface="Arial" pitchFamily="34" charset="0"/>
                <a:cs typeface="Arial" pitchFamily="34" charset="0"/>
              </a:rPr>
              <a:t>”: spese ed entrate </a:t>
            </a:r>
            <a:r>
              <a:rPr lang="it-IT" b="1" dirty="0" smtClean="0">
                <a:latin typeface="Arial" pitchFamily="34" charset="0"/>
                <a:cs typeface="Arial" pitchFamily="34" charset="0"/>
              </a:rPr>
              <a:t>già </a:t>
            </a:r>
            <a:r>
              <a:rPr lang="it-IT" dirty="0" smtClean="0">
                <a:latin typeface="Arial" pitchFamily="34" charset="0"/>
                <a:cs typeface="Arial" pitchFamily="34" charset="0"/>
              </a:rPr>
              <a:t>previste da altre leggi vigenti</a:t>
            </a:r>
          </a:p>
          <a:p>
            <a:r>
              <a:rPr lang="it-IT" b="1" dirty="0" smtClean="0">
                <a:latin typeface="Arial" pitchFamily="34" charset="0"/>
                <a:cs typeface="Arial" pitchFamily="34" charset="0"/>
              </a:rPr>
              <a:t>Vecchio</a:t>
            </a:r>
            <a:r>
              <a:rPr lang="it-IT" dirty="0" smtClean="0">
                <a:latin typeface="Arial" pitchFamily="34" charset="0"/>
                <a:cs typeface="Arial" pitchFamily="34" charset="0"/>
              </a:rPr>
              <a:t> </a:t>
            </a:r>
            <a:r>
              <a:rPr lang="it-IT" dirty="0" smtClean="0">
                <a:solidFill>
                  <a:srgbClr val="FF0000"/>
                </a:solidFill>
                <a:latin typeface="Arial" pitchFamily="34" charset="0"/>
                <a:cs typeface="Arial" pitchFamily="34" charset="0"/>
              </a:rPr>
              <a:t>81.3 Cost</a:t>
            </a:r>
            <a:r>
              <a:rPr lang="it-IT" dirty="0" smtClean="0">
                <a:latin typeface="Arial" pitchFamily="34" charset="0"/>
                <a:cs typeface="Arial" pitchFamily="34" charset="0"/>
              </a:rPr>
              <a:t>.: divieto di nuove spese/entrate in </a:t>
            </a:r>
            <a:r>
              <a:rPr lang="it-IT" dirty="0" err="1" smtClean="0">
                <a:latin typeface="Arial" pitchFamily="34" charset="0"/>
                <a:cs typeface="Arial" pitchFamily="34" charset="0"/>
              </a:rPr>
              <a:t>bilancio…</a:t>
            </a:r>
            <a:r>
              <a:rPr lang="it-IT" dirty="0" smtClean="0">
                <a:latin typeface="Arial" pitchFamily="34" charset="0"/>
                <a:cs typeface="Arial" pitchFamily="34" charset="0"/>
              </a:rPr>
              <a:t> </a:t>
            </a:r>
            <a:r>
              <a:rPr lang="it-IT" sz="2800" i="1" dirty="0" err="1" smtClean="0">
                <a:solidFill>
                  <a:schemeClr val="accent3">
                    <a:lumMod val="75000"/>
                  </a:schemeClr>
                </a:solidFill>
                <a:latin typeface="Arial" pitchFamily="34" charset="0"/>
                <a:cs typeface="Arial" pitchFamily="34" charset="0"/>
              </a:rPr>
              <a:t>perchè</a:t>
            </a:r>
            <a:r>
              <a:rPr lang="it-IT" sz="2800" i="1" dirty="0" smtClean="0">
                <a:solidFill>
                  <a:schemeClr val="accent3">
                    <a:lumMod val="75000"/>
                  </a:schemeClr>
                </a:solidFill>
                <a:latin typeface="Arial" pitchFamily="34" charset="0"/>
                <a:cs typeface="Arial" pitchFamily="34" charset="0"/>
              </a:rPr>
              <a:t>?</a:t>
            </a:r>
          </a:p>
          <a:p>
            <a:r>
              <a:rPr lang="it-IT" dirty="0" smtClean="0">
                <a:latin typeface="Arial" pitchFamily="34" charset="0"/>
                <a:cs typeface="Arial" pitchFamily="34" charset="0"/>
              </a:rPr>
              <a:t>Esigenze di programmare politica economica attraverso decisione complessiva annuale </a:t>
            </a:r>
            <a:r>
              <a:rPr lang="it-IT" dirty="0" smtClean="0">
                <a:latin typeface="Arial" pitchFamily="34" charset="0"/>
                <a:cs typeface="Arial" pitchFamily="34" charset="0"/>
                <a:sym typeface="Wingdings" pitchFamily="2" charset="2"/>
              </a:rPr>
              <a:t></a:t>
            </a:r>
            <a:endParaRPr lang="it-IT" dirty="0" smtClean="0">
              <a:latin typeface="Arial" pitchFamily="34" charset="0"/>
              <a:cs typeface="Arial" pitchFamily="34" charset="0"/>
            </a:endParaRPr>
          </a:p>
          <a:p>
            <a:pPr>
              <a:buNone/>
            </a:pPr>
            <a:r>
              <a:rPr lang="it-IT" dirty="0" smtClean="0">
                <a:solidFill>
                  <a:schemeClr val="tx2"/>
                </a:solidFill>
                <a:latin typeface="Arial" pitchFamily="34" charset="0"/>
                <a:cs typeface="Arial" pitchFamily="34" charset="0"/>
                <a:sym typeface="Wingdings" pitchFamily="2" charset="2"/>
              </a:rPr>
              <a:t> </a:t>
            </a:r>
            <a:r>
              <a:rPr lang="it-IT" i="1" u="sng" dirty="0" smtClean="0">
                <a:solidFill>
                  <a:schemeClr val="tx2"/>
                </a:solidFill>
                <a:latin typeface="Arial" pitchFamily="34" charset="0"/>
                <a:cs typeface="Arial" pitchFamily="34" charset="0"/>
                <a:sym typeface="Wingdings" pitchFamily="2" charset="2"/>
              </a:rPr>
              <a:t>Legge finanziaria </a:t>
            </a:r>
            <a:r>
              <a:rPr lang="it-IT" dirty="0" smtClean="0">
                <a:solidFill>
                  <a:schemeClr val="tx2"/>
                </a:solidFill>
                <a:latin typeface="Arial" pitchFamily="34" charset="0"/>
                <a:cs typeface="Arial" pitchFamily="34" charset="0"/>
                <a:sym typeface="Wingdings" pitchFamily="2" charset="2"/>
              </a:rPr>
              <a:t>(1978</a:t>
            </a:r>
            <a:r>
              <a:rPr lang="it-IT" dirty="0" smtClean="0">
                <a:solidFill>
                  <a:schemeClr val="tx2"/>
                </a:solidFill>
                <a:latin typeface="Arial" pitchFamily="34" charset="0"/>
                <a:cs typeface="Arial" pitchFamily="34" charset="0"/>
                <a:sym typeface="Wingdings" pitchFamily="2" charset="2"/>
              </a:rPr>
              <a:t>) </a:t>
            </a:r>
            <a:r>
              <a:rPr lang="it-IT" sz="2800" dirty="0" smtClean="0">
                <a:solidFill>
                  <a:schemeClr val="tx2"/>
                </a:solidFill>
                <a:latin typeface="Arial" pitchFamily="34" charset="0"/>
                <a:cs typeface="Arial" pitchFamily="34" charset="0"/>
                <a:sym typeface="Wingdings" pitchFamily="2" charset="2"/>
              </a:rPr>
              <a:t>(</a:t>
            </a:r>
            <a:r>
              <a:rPr lang="it-IT" sz="2800" i="1" dirty="0" smtClean="0">
                <a:solidFill>
                  <a:schemeClr val="tx2"/>
                </a:solidFill>
                <a:latin typeface="Arial" pitchFamily="34" charset="0"/>
                <a:cs typeface="Arial" pitchFamily="34" charset="0"/>
                <a:sym typeface="Wingdings" pitchFamily="2" charset="2"/>
              </a:rPr>
              <a:t>di stabilità</a:t>
            </a:r>
            <a:r>
              <a:rPr lang="it-IT" sz="2800" dirty="0" smtClean="0">
                <a:solidFill>
                  <a:schemeClr val="tx2"/>
                </a:solidFill>
                <a:latin typeface="Arial" pitchFamily="34" charset="0"/>
                <a:cs typeface="Arial" pitchFamily="34" charset="0"/>
                <a:sym typeface="Wingdings" pitchFamily="2" charset="2"/>
              </a:rPr>
              <a:t>: 2009)</a:t>
            </a:r>
            <a:endParaRPr lang="it-IT" sz="2800" dirty="0" smtClean="0">
              <a:solidFill>
                <a:schemeClr val="tx2"/>
              </a:solidFill>
              <a:latin typeface="Arial" pitchFamily="34" charset="0"/>
              <a:cs typeface="Arial" pitchFamily="34" charset="0"/>
            </a:endParaRPr>
          </a:p>
          <a:p>
            <a:r>
              <a:rPr lang="it-IT" sz="3000" dirty="0" smtClean="0">
                <a:latin typeface="Arial" pitchFamily="34" charset="0"/>
                <a:cs typeface="Arial" pitchFamily="34" charset="0"/>
              </a:rPr>
              <a:t>Criticità emerse negli anni: finanziarie “</a:t>
            </a:r>
            <a:r>
              <a:rPr lang="it-IT" sz="3000" i="1" dirty="0" smtClean="0">
                <a:latin typeface="Arial" pitchFamily="34" charset="0"/>
                <a:cs typeface="Arial" pitchFamily="34" charset="0"/>
              </a:rPr>
              <a:t>omnibus</a:t>
            </a:r>
            <a:r>
              <a:rPr lang="it-IT" sz="3000" dirty="0" smtClean="0">
                <a:latin typeface="Arial" pitchFamily="34" charset="0"/>
                <a:cs typeface="Arial" pitchFamily="34" charset="0"/>
              </a:rPr>
              <a:t>”, con coperture “a piè di lista”…</a:t>
            </a:r>
          </a:p>
          <a:p>
            <a:r>
              <a:rPr lang="it-IT" dirty="0" smtClean="0">
                <a:latin typeface="Arial" pitchFamily="34" charset="0"/>
                <a:cs typeface="Arial" pitchFamily="34" charset="0"/>
              </a:rPr>
              <a:t>Riforme: contenuto tipico l. finanziaria/vincoli preventivi in DPEF (saldi di bilancio)/UE</a:t>
            </a:r>
            <a:endParaRPr lang="it-IT"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836712"/>
          </a:xfrm>
          <a:solidFill>
            <a:schemeClr val="accent2">
              <a:lumMod val="20000"/>
              <a:lumOff val="80000"/>
            </a:schemeClr>
          </a:solidFill>
        </p:spPr>
        <p:txBody>
          <a:bodyPr/>
          <a:lstStyle/>
          <a:p>
            <a:r>
              <a:rPr lang="it-IT" dirty="0" smtClean="0"/>
              <a:t>Nuova legge di bilancio</a:t>
            </a:r>
            <a:endParaRPr lang="it-IT" dirty="0"/>
          </a:p>
        </p:txBody>
      </p:sp>
      <p:sp>
        <p:nvSpPr>
          <p:cNvPr id="3" name="Segnaposto contenuto 2"/>
          <p:cNvSpPr>
            <a:spLocks noGrp="1"/>
          </p:cNvSpPr>
          <p:nvPr>
            <p:ph idx="1"/>
          </p:nvPr>
        </p:nvSpPr>
        <p:spPr>
          <a:xfrm>
            <a:off x="0" y="836712"/>
            <a:ext cx="9144000" cy="6021288"/>
          </a:xfrm>
        </p:spPr>
        <p:txBody>
          <a:bodyPr>
            <a:normAutofit lnSpcReduction="10000"/>
          </a:bodyPr>
          <a:lstStyle/>
          <a:p>
            <a:r>
              <a:rPr lang="it-IT" dirty="0" smtClean="0">
                <a:latin typeface="Arial" pitchFamily="34" charset="0"/>
                <a:cs typeface="Arial" pitchFamily="34" charset="0"/>
              </a:rPr>
              <a:t>Fine legge finanziaria/di stabilità che accompagnava l. di bilancio</a:t>
            </a:r>
          </a:p>
          <a:p>
            <a:r>
              <a:rPr lang="it-IT" dirty="0" smtClean="0">
                <a:latin typeface="Arial" pitchFamily="34" charset="0"/>
                <a:cs typeface="Arial" pitchFamily="34" charset="0"/>
              </a:rPr>
              <a:t>Bilancio può prevedere nuove entrate/spese</a:t>
            </a:r>
          </a:p>
          <a:p>
            <a:pPr algn="ctr">
              <a:buNone/>
            </a:pPr>
            <a:r>
              <a:rPr lang="it-IT" dirty="0" err="1" smtClean="0">
                <a:latin typeface="Arial" pitchFamily="34" charset="0"/>
                <a:cs typeface="Arial" pitchFamily="34" charset="0"/>
              </a:rPr>
              <a:t>MA…</a:t>
            </a:r>
            <a:endParaRPr lang="it-IT" dirty="0" smtClean="0">
              <a:latin typeface="Arial" pitchFamily="34" charset="0"/>
              <a:cs typeface="Arial" pitchFamily="34" charset="0"/>
            </a:endParaRPr>
          </a:p>
          <a:p>
            <a:pPr algn="ctr">
              <a:buNone/>
            </a:pPr>
            <a:r>
              <a:rPr lang="it-IT" dirty="0" smtClean="0">
                <a:solidFill>
                  <a:srgbClr val="C00000"/>
                </a:solidFill>
                <a:latin typeface="Arial" pitchFamily="34" charset="0"/>
                <a:cs typeface="Arial" pitchFamily="34" charset="0"/>
              </a:rPr>
              <a:t>VINCOLI EUROPEI (</a:t>
            </a:r>
            <a:r>
              <a:rPr lang="it-IT" i="1" dirty="0" err="1" smtClean="0">
                <a:solidFill>
                  <a:srgbClr val="C00000"/>
                </a:solidFill>
                <a:latin typeface="Arial" pitchFamily="34" charset="0"/>
                <a:cs typeface="Arial" pitchFamily="34" charset="0"/>
              </a:rPr>
              <a:t>Six</a:t>
            </a:r>
            <a:r>
              <a:rPr lang="it-IT" i="1" dirty="0" smtClean="0">
                <a:solidFill>
                  <a:srgbClr val="C00000"/>
                </a:solidFill>
                <a:latin typeface="Arial" pitchFamily="34" charset="0"/>
                <a:cs typeface="Arial" pitchFamily="34" charset="0"/>
              </a:rPr>
              <a:t> </a:t>
            </a:r>
            <a:r>
              <a:rPr lang="it-IT" i="1" dirty="0" err="1" smtClean="0">
                <a:solidFill>
                  <a:srgbClr val="C00000"/>
                </a:solidFill>
                <a:latin typeface="Arial" pitchFamily="34" charset="0"/>
                <a:cs typeface="Arial" pitchFamily="34" charset="0"/>
              </a:rPr>
              <a:t>Pack+Fiscal</a:t>
            </a:r>
            <a:r>
              <a:rPr lang="it-IT" i="1" dirty="0" smtClean="0">
                <a:solidFill>
                  <a:srgbClr val="C00000"/>
                </a:solidFill>
                <a:latin typeface="Arial" pitchFamily="34" charset="0"/>
                <a:cs typeface="Arial" pitchFamily="34" charset="0"/>
              </a:rPr>
              <a:t> Compact</a:t>
            </a:r>
            <a:r>
              <a:rPr lang="it-IT" dirty="0" smtClean="0">
                <a:solidFill>
                  <a:srgbClr val="C00000"/>
                </a:solidFill>
                <a:latin typeface="Arial" pitchFamily="34" charset="0"/>
                <a:cs typeface="Arial" pitchFamily="34" charset="0"/>
              </a:rPr>
              <a:t>):</a:t>
            </a:r>
          </a:p>
          <a:p>
            <a:pPr>
              <a:buFontTx/>
              <a:buChar char="-"/>
            </a:pPr>
            <a:r>
              <a:rPr lang="it-IT" dirty="0" smtClean="0">
                <a:latin typeface="Arial" pitchFamily="34" charset="0"/>
                <a:cs typeface="Arial" pitchFamily="34" charset="0"/>
              </a:rPr>
              <a:t>“Equilibrio” di bilancio (</a:t>
            </a:r>
            <a:r>
              <a:rPr lang="it-IT" b="1" dirty="0" smtClean="0">
                <a:latin typeface="Arial" pitchFamily="34" charset="0"/>
                <a:cs typeface="Arial" pitchFamily="34" charset="0"/>
              </a:rPr>
              <a:t>equilibrio ≠ pareggio</a:t>
            </a:r>
            <a:r>
              <a:rPr lang="it-IT" dirty="0" smtClean="0">
                <a:latin typeface="Arial" pitchFamily="34" charset="0"/>
                <a:cs typeface="Arial" pitchFamily="34" charset="0"/>
              </a:rPr>
              <a:t> entrate/spese)</a:t>
            </a:r>
          </a:p>
          <a:p>
            <a:pPr algn="just">
              <a:buNone/>
            </a:pPr>
            <a:r>
              <a:rPr lang="it-IT" dirty="0">
                <a:latin typeface="Arial" pitchFamily="34" charset="0"/>
                <a:cs typeface="Arial" pitchFamily="34" charset="0"/>
              </a:rPr>
              <a:t>	</a:t>
            </a:r>
            <a:r>
              <a:rPr lang="it-IT" dirty="0" smtClean="0">
                <a:latin typeface="Arial" pitchFamily="34" charset="0"/>
                <a:cs typeface="Arial" pitchFamily="34" charset="0"/>
              </a:rPr>
              <a:t>{</a:t>
            </a:r>
            <a:r>
              <a:rPr lang="it-IT" b="1" dirty="0" smtClean="0">
                <a:latin typeface="Arial" pitchFamily="34" charset="0"/>
                <a:cs typeface="Arial" pitchFamily="34" charset="0"/>
              </a:rPr>
              <a:t>saldo “strutturale</a:t>
            </a:r>
            <a:r>
              <a:rPr lang="it-IT" dirty="0" smtClean="0">
                <a:latin typeface="Arial" pitchFamily="34" charset="0"/>
                <a:cs typeface="Arial" pitchFamily="34" charset="0"/>
              </a:rPr>
              <a:t>”, al netto di componente ciclica e di “</a:t>
            </a:r>
            <a:r>
              <a:rPr lang="it-IT" i="1" dirty="0" smtClean="0">
                <a:latin typeface="Arial" pitchFamily="34" charset="0"/>
                <a:cs typeface="Arial" pitchFamily="34" charset="0"/>
              </a:rPr>
              <a:t>una tantum</a:t>
            </a:r>
            <a:r>
              <a:rPr lang="it-IT" dirty="0" smtClean="0">
                <a:latin typeface="Arial" pitchFamily="34" charset="0"/>
                <a:cs typeface="Arial" pitchFamily="34" charset="0"/>
              </a:rPr>
              <a:t>”}</a:t>
            </a:r>
          </a:p>
          <a:p>
            <a:pPr algn="just">
              <a:buFontTx/>
              <a:buChar char="-"/>
            </a:pPr>
            <a:r>
              <a:rPr lang="it-IT" dirty="0" smtClean="0">
                <a:latin typeface="Arial" pitchFamily="34" charset="0"/>
                <a:cs typeface="Arial" pitchFamily="34" charset="0"/>
              </a:rPr>
              <a:t> </a:t>
            </a:r>
            <a:r>
              <a:rPr lang="it-IT" sz="3400" dirty="0" smtClean="0">
                <a:latin typeface="Arial" pitchFamily="34" charset="0"/>
                <a:cs typeface="Arial" pitchFamily="34" charset="0"/>
              </a:rPr>
              <a:t>Divieto di ricorso all’indebitamento... </a:t>
            </a:r>
          </a:p>
          <a:p>
            <a:pPr algn="ctr">
              <a:buNone/>
            </a:pPr>
            <a:r>
              <a:rPr lang="it-IT" sz="3400" dirty="0" err="1" smtClean="0">
                <a:latin typeface="Arial" pitchFamily="34" charset="0"/>
                <a:cs typeface="Arial" pitchFamily="34" charset="0"/>
              </a:rPr>
              <a:t>…tranne</a:t>
            </a:r>
            <a:r>
              <a:rPr lang="it-IT" sz="3400" dirty="0" smtClean="0">
                <a:latin typeface="Arial" pitchFamily="34" charset="0"/>
                <a:cs typeface="Arial" pitchFamily="34" charset="0"/>
              </a:rPr>
              <a:t> </a:t>
            </a:r>
            <a:r>
              <a:rPr lang="it-IT" sz="3400" dirty="0" err="1" smtClean="0">
                <a:latin typeface="Arial" pitchFamily="34" charset="0"/>
                <a:cs typeface="Arial" pitchFamily="34" charset="0"/>
              </a:rPr>
              <a:t>che…</a:t>
            </a:r>
            <a:endParaRPr lang="it-IT" sz="3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908720"/>
          </a:xfrm>
          <a:ln/>
        </p:spPr>
        <p:style>
          <a:lnRef idx="1">
            <a:schemeClr val="accent5"/>
          </a:lnRef>
          <a:fillRef idx="2">
            <a:schemeClr val="accent5"/>
          </a:fillRef>
          <a:effectRef idx="1">
            <a:schemeClr val="accent5"/>
          </a:effectRef>
          <a:fontRef idx="minor">
            <a:schemeClr val="dk1"/>
          </a:fontRef>
        </p:style>
        <p:txBody>
          <a:bodyPr>
            <a:normAutofit fontScale="90000"/>
          </a:bodyPr>
          <a:lstStyle/>
          <a:p>
            <a:r>
              <a:rPr lang="it-IT" dirty="0" smtClean="0"/>
              <a:t>Equilibrio di bilancio e indebitamento</a:t>
            </a:r>
            <a:endParaRPr lang="it-IT" dirty="0"/>
          </a:p>
        </p:txBody>
      </p:sp>
      <p:sp>
        <p:nvSpPr>
          <p:cNvPr id="3" name="Segnaposto contenuto 2"/>
          <p:cNvSpPr>
            <a:spLocks noGrp="1"/>
          </p:cNvSpPr>
          <p:nvPr>
            <p:ph idx="1"/>
          </p:nvPr>
        </p:nvSpPr>
        <p:spPr>
          <a:xfrm>
            <a:off x="251520" y="1268760"/>
            <a:ext cx="8892480" cy="5400600"/>
          </a:xfrm>
        </p:spPr>
        <p:txBody>
          <a:bodyPr>
            <a:normAutofit/>
          </a:bodyPr>
          <a:lstStyle/>
          <a:p>
            <a:pPr>
              <a:buNone/>
            </a:pPr>
            <a:r>
              <a:rPr lang="it-IT" dirty="0" smtClean="0">
                <a:latin typeface="Arial" pitchFamily="34" charset="0"/>
                <a:cs typeface="Arial" pitchFamily="34" charset="0"/>
              </a:rPr>
              <a:t>1) Solo per rimediare agli effetti del </a:t>
            </a:r>
            <a:r>
              <a:rPr lang="it-IT" b="1" dirty="0" smtClean="0">
                <a:latin typeface="Arial" pitchFamily="34" charset="0"/>
                <a:cs typeface="Arial" pitchFamily="34" charset="0"/>
              </a:rPr>
              <a:t>ciclo economico</a:t>
            </a:r>
            <a:r>
              <a:rPr lang="it-IT" dirty="0" smtClean="0">
                <a:latin typeface="Arial" pitchFamily="34" charset="0"/>
                <a:cs typeface="Arial" pitchFamily="34" charset="0"/>
              </a:rPr>
              <a:t> (</a:t>
            </a:r>
            <a:r>
              <a:rPr lang="it-IT" i="1" dirty="0" smtClean="0">
                <a:latin typeface="Arial" pitchFamily="34" charset="0"/>
                <a:cs typeface="Arial" pitchFamily="34" charset="0"/>
              </a:rPr>
              <a:t>avverso</a:t>
            </a:r>
            <a:r>
              <a:rPr lang="it-IT" dirty="0" smtClean="0">
                <a:latin typeface="Arial" pitchFamily="34" charset="0"/>
                <a:cs typeface="Arial" pitchFamily="34" charset="0"/>
              </a:rPr>
              <a:t>)</a:t>
            </a:r>
          </a:p>
          <a:p>
            <a:pPr algn="ctr">
              <a:buNone/>
            </a:pPr>
            <a:r>
              <a:rPr lang="it-IT" dirty="0">
                <a:latin typeface="Arial" pitchFamily="34" charset="0"/>
                <a:cs typeface="Arial" pitchFamily="34" charset="0"/>
              </a:rPr>
              <a:t>e</a:t>
            </a:r>
            <a:endParaRPr lang="it-IT" dirty="0" smtClean="0">
              <a:latin typeface="Arial" pitchFamily="34" charset="0"/>
              <a:cs typeface="Arial" pitchFamily="34" charset="0"/>
            </a:endParaRPr>
          </a:p>
          <a:p>
            <a:pPr>
              <a:buNone/>
            </a:pPr>
            <a:r>
              <a:rPr lang="it-IT" dirty="0" smtClean="0">
                <a:latin typeface="Arial" pitchFamily="34" charset="0"/>
                <a:cs typeface="Arial" pitchFamily="34" charset="0"/>
              </a:rPr>
              <a:t>2) per fronteggiare </a:t>
            </a:r>
            <a:r>
              <a:rPr lang="it-IT" b="1" dirty="0" smtClean="0">
                <a:latin typeface="Arial" pitchFamily="34" charset="0"/>
                <a:cs typeface="Arial" pitchFamily="34" charset="0"/>
              </a:rPr>
              <a:t>eventi eccezionali </a:t>
            </a:r>
            <a:r>
              <a:rPr lang="it-IT" dirty="0" smtClean="0">
                <a:latin typeface="Arial" pitchFamily="34" charset="0"/>
                <a:cs typeface="Arial" pitchFamily="34" charset="0"/>
              </a:rPr>
              <a:t>(gravi </a:t>
            </a:r>
            <a:r>
              <a:rPr lang="it-IT" i="1" dirty="0" smtClean="0">
                <a:latin typeface="Arial" pitchFamily="34" charset="0"/>
                <a:cs typeface="Arial" pitchFamily="34" charset="0"/>
              </a:rPr>
              <a:t>calamità, gravi recessioni </a:t>
            </a:r>
            <a:r>
              <a:rPr lang="it-IT" i="1" dirty="0" err="1" smtClean="0">
                <a:latin typeface="Arial" pitchFamily="34" charset="0"/>
                <a:cs typeface="Arial" pitchFamily="34" charset="0"/>
              </a:rPr>
              <a:t>econ</a:t>
            </a:r>
            <a:r>
              <a:rPr lang="it-IT" i="1" dirty="0" smtClean="0">
                <a:latin typeface="Arial" pitchFamily="34" charset="0"/>
                <a:cs typeface="Arial" pitchFamily="34" charset="0"/>
              </a:rPr>
              <a:t>., crisi </a:t>
            </a:r>
            <a:r>
              <a:rPr lang="it-IT" i="1" dirty="0" err="1" smtClean="0">
                <a:latin typeface="Arial" pitchFamily="34" charset="0"/>
                <a:cs typeface="Arial" pitchFamily="34" charset="0"/>
              </a:rPr>
              <a:t>finanz</a:t>
            </a:r>
            <a:r>
              <a:rPr lang="it-IT" dirty="0" smtClean="0">
                <a:latin typeface="Arial" pitchFamily="34" charset="0"/>
                <a:cs typeface="Arial" pitchFamily="34" charset="0"/>
              </a:rPr>
              <a:t>.)</a:t>
            </a:r>
          </a:p>
          <a:p>
            <a:pPr algn="ctr">
              <a:buNone/>
            </a:pPr>
            <a:r>
              <a:rPr lang="it-IT" dirty="0" smtClean="0">
                <a:latin typeface="Arial" pitchFamily="34" charset="0"/>
                <a:cs typeface="Arial" pitchFamily="34" charset="0"/>
              </a:rPr>
              <a:t>ma in caso 2)…</a:t>
            </a:r>
          </a:p>
          <a:p>
            <a:pPr algn="just">
              <a:buNone/>
            </a:pPr>
            <a:r>
              <a:rPr lang="it-IT" dirty="0">
                <a:latin typeface="Arial" pitchFamily="34" charset="0"/>
                <a:cs typeface="Arial" pitchFamily="34" charset="0"/>
              </a:rPr>
              <a:t>n</a:t>
            </a:r>
            <a:r>
              <a:rPr lang="it-IT" dirty="0" smtClean="0">
                <a:latin typeface="Arial" pitchFamily="34" charset="0"/>
                <a:cs typeface="Arial" pitchFamily="34" charset="0"/>
              </a:rPr>
              <a:t>ecessaria </a:t>
            </a:r>
            <a:r>
              <a:rPr lang="it-IT" b="1" dirty="0" smtClean="0">
                <a:latin typeface="Arial" pitchFamily="34" charset="0"/>
                <a:cs typeface="Arial" pitchFamily="34" charset="0"/>
              </a:rPr>
              <a:t>legge rinforzata </a:t>
            </a:r>
            <a:r>
              <a:rPr lang="it-IT" dirty="0" smtClean="0">
                <a:latin typeface="Arial" pitchFamily="34" charset="0"/>
                <a:cs typeface="Arial" pitchFamily="34" charset="0"/>
              </a:rPr>
              <a:t>(magg. </a:t>
            </a:r>
            <a:r>
              <a:rPr lang="it-IT" dirty="0" err="1" smtClean="0">
                <a:latin typeface="Arial" pitchFamily="34" charset="0"/>
                <a:cs typeface="Arial" pitchFamily="34" charset="0"/>
              </a:rPr>
              <a:t>assol</a:t>
            </a:r>
            <a:r>
              <a:rPr lang="it-IT" dirty="0" smtClean="0">
                <a:latin typeface="Arial" pitchFamily="34" charset="0"/>
                <a:cs typeface="Arial" pitchFamily="34" charset="0"/>
              </a:rPr>
              <a:t>.)</a:t>
            </a:r>
          </a:p>
          <a:p>
            <a:pPr algn="just">
              <a:buNone/>
            </a:pPr>
            <a:r>
              <a:rPr lang="it-IT" dirty="0" smtClean="0">
                <a:solidFill>
                  <a:srgbClr val="C00000"/>
                </a:solidFill>
                <a:latin typeface="Arial" pitchFamily="34" charset="0"/>
                <a:cs typeface="Arial" pitchFamily="34" charset="0"/>
              </a:rPr>
              <a:t>1) e 2): nel rispetto dei vincoli dell’UE e della sorveglianza della Commissione (+ Cons.)</a:t>
            </a:r>
            <a:endParaRPr lang="it-IT"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3142"/>
            <a:ext cx="9144000" cy="741562"/>
          </a:xfrm>
        </p:spPr>
        <p:style>
          <a:lnRef idx="1">
            <a:schemeClr val="accent1"/>
          </a:lnRef>
          <a:fillRef idx="2">
            <a:schemeClr val="accent1"/>
          </a:fillRef>
          <a:effectRef idx="1">
            <a:schemeClr val="accent1"/>
          </a:effectRef>
          <a:fontRef idx="minor">
            <a:schemeClr val="dk1"/>
          </a:fontRef>
        </p:style>
        <p:txBody>
          <a:bodyPr>
            <a:normAutofit/>
          </a:bodyPr>
          <a:lstStyle/>
          <a:p>
            <a:r>
              <a:rPr lang="it-IT" sz="3600" b="1" dirty="0" smtClean="0"/>
              <a:t>Vincoli UE: Saldo nominale e  ‘strutturale’</a:t>
            </a:r>
            <a:endParaRPr lang="it-IT" sz="3600" b="1" dirty="0"/>
          </a:p>
        </p:txBody>
      </p:sp>
      <p:sp>
        <p:nvSpPr>
          <p:cNvPr id="3" name="Segnaposto contenuto 2"/>
          <p:cNvSpPr>
            <a:spLocks noGrp="1"/>
          </p:cNvSpPr>
          <p:nvPr>
            <p:ph idx="1"/>
          </p:nvPr>
        </p:nvSpPr>
        <p:spPr>
          <a:xfrm>
            <a:off x="107504" y="764704"/>
            <a:ext cx="8928992" cy="6336704"/>
          </a:xfrm>
        </p:spPr>
        <p:txBody>
          <a:bodyPr>
            <a:normAutofit fontScale="92500" lnSpcReduction="10000"/>
          </a:bodyPr>
          <a:lstStyle/>
          <a:p>
            <a:r>
              <a:rPr lang="it-IT" sz="3500" dirty="0" smtClean="0">
                <a:solidFill>
                  <a:srgbClr val="C00000"/>
                </a:solidFill>
              </a:rPr>
              <a:t>Saldo nominale</a:t>
            </a:r>
            <a:r>
              <a:rPr lang="it-IT" sz="3500" dirty="0" smtClean="0"/>
              <a:t>: DEFICIT &lt; 3% del PIL effettivo</a:t>
            </a:r>
          </a:p>
          <a:p>
            <a:r>
              <a:rPr lang="it-IT" sz="3500" dirty="0" smtClean="0">
                <a:solidFill>
                  <a:srgbClr val="C00000"/>
                </a:solidFill>
              </a:rPr>
              <a:t>Saldo strutturale</a:t>
            </a:r>
            <a:r>
              <a:rPr lang="it-IT" sz="3500" dirty="0" smtClean="0"/>
              <a:t>: nominale – (</a:t>
            </a:r>
            <a:r>
              <a:rPr lang="it-IT" sz="3500" i="1" dirty="0" smtClean="0">
                <a:solidFill>
                  <a:schemeClr val="accent3">
                    <a:lumMod val="50000"/>
                  </a:schemeClr>
                </a:solidFill>
              </a:rPr>
              <a:t>una tantum + effetti del ciclo economico</a:t>
            </a:r>
            <a:r>
              <a:rPr lang="it-IT" sz="3500" dirty="0" smtClean="0"/>
              <a:t>) &lt; 0,5 del PIL (OMT)*</a:t>
            </a:r>
          </a:p>
          <a:p>
            <a:r>
              <a:rPr lang="it-IT" dirty="0" smtClean="0"/>
              <a:t>Effetti ciclo </a:t>
            </a:r>
            <a:r>
              <a:rPr lang="it-IT" dirty="0" err="1" smtClean="0"/>
              <a:t>econ</a:t>
            </a:r>
            <a:r>
              <a:rPr lang="it-IT" dirty="0" smtClean="0"/>
              <a:t>.: ‘</a:t>
            </a:r>
            <a:r>
              <a:rPr lang="it-IT" b="1" i="1" dirty="0" smtClean="0">
                <a:solidFill>
                  <a:schemeClr val="accent1">
                    <a:lumMod val="75000"/>
                  </a:schemeClr>
                </a:solidFill>
              </a:rPr>
              <a:t>Output gap</a:t>
            </a:r>
            <a:r>
              <a:rPr lang="it-IT" dirty="0" smtClean="0"/>
              <a:t>’: differenza tra </a:t>
            </a:r>
            <a:r>
              <a:rPr lang="it-IT" u="sng" dirty="0" smtClean="0"/>
              <a:t>PIL effettivo e PIL ‘potenziale’</a:t>
            </a:r>
            <a:r>
              <a:rPr lang="it-IT" dirty="0" smtClean="0"/>
              <a:t> (crescita nazionale in condizioni di pieno impiego fattori produttivi…)</a:t>
            </a:r>
          </a:p>
          <a:p>
            <a:r>
              <a:rPr lang="it-IT" sz="3500" dirty="0" smtClean="0">
                <a:solidFill>
                  <a:schemeClr val="accent3">
                    <a:lumMod val="50000"/>
                  </a:schemeClr>
                </a:solidFill>
              </a:rPr>
              <a:t>Fattore sottoimpiegato principale: </a:t>
            </a:r>
            <a:r>
              <a:rPr lang="it-IT" sz="3500" u="sng" dirty="0" smtClean="0">
                <a:solidFill>
                  <a:schemeClr val="accent3">
                    <a:lumMod val="50000"/>
                  </a:schemeClr>
                </a:solidFill>
              </a:rPr>
              <a:t>forza lavoro </a:t>
            </a:r>
          </a:p>
          <a:p>
            <a:pPr marL="0" indent="0">
              <a:buNone/>
            </a:pPr>
            <a:r>
              <a:rPr lang="it-IT" dirty="0" smtClean="0">
                <a:solidFill>
                  <a:schemeClr val="accent6">
                    <a:lumMod val="50000"/>
                  </a:schemeClr>
                </a:solidFill>
              </a:rPr>
              <a:t>(‘piena occupazione’ – ‘disoccupazione strutturale’) </a:t>
            </a:r>
            <a:r>
              <a:rPr lang="it-IT" dirty="0" smtClean="0">
                <a:solidFill>
                  <a:schemeClr val="accent6">
                    <a:lumMod val="50000"/>
                  </a:schemeClr>
                </a:solidFill>
                <a:sym typeface="Wingdings" panose="05000000000000000000" pitchFamily="2" charset="2"/>
              </a:rPr>
              <a:t> COM UE calcola in modo sfavorevole all’Italia  più aumenta</a:t>
            </a:r>
            <a:r>
              <a:rPr lang="it-IT" dirty="0" smtClean="0">
                <a:solidFill>
                  <a:schemeClr val="accent6">
                    <a:lumMod val="50000"/>
                  </a:schemeClr>
                </a:solidFill>
              </a:rPr>
              <a:t> recessione più aumenta </a:t>
            </a:r>
            <a:r>
              <a:rPr lang="it-IT" dirty="0" err="1" smtClean="0">
                <a:solidFill>
                  <a:schemeClr val="accent6">
                    <a:lumMod val="50000"/>
                  </a:schemeClr>
                </a:solidFill>
              </a:rPr>
              <a:t>disocc</a:t>
            </a:r>
            <a:r>
              <a:rPr lang="it-IT" dirty="0" smtClean="0">
                <a:solidFill>
                  <a:schemeClr val="accent6">
                    <a:lumMod val="50000"/>
                  </a:schemeClr>
                </a:solidFill>
              </a:rPr>
              <a:t>. </a:t>
            </a:r>
            <a:r>
              <a:rPr lang="it-IT" dirty="0" err="1" smtClean="0">
                <a:solidFill>
                  <a:schemeClr val="accent6">
                    <a:lumMod val="50000"/>
                  </a:schemeClr>
                </a:solidFill>
              </a:rPr>
              <a:t>strutt</a:t>
            </a:r>
            <a:r>
              <a:rPr lang="it-IT" dirty="0" smtClean="0">
                <a:solidFill>
                  <a:schemeClr val="accent6">
                    <a:lumMod val="50000"/>
                  </a:schemeClr>
                </a:solidFill>
              </a:rPr>
              <a:t>.</a:t>
            </a:r>
          </a:p>
          <a:p>
            <a:pPr marL="0" indent="0">
              <a:buNone/>
            </a:pPr>
            <a:r>
              <a:rPr lang="it-IT" dirty="0" smtClean="0">
                <a:solidFill>
                  <a:srgbClr val="FF0000"/>
                </a:solidFill>
              </a:rPr>
              <a:t>{2007: 7% </a:t>
            </a:r>
            <a:r>
              <a:rPr lang="it-IT" dirty="0" err="1" smtClean="0">
                <a:solidFill>
                  <a:srgbClr val="FF0000"/>
                </a:solidFill>
              </a:rPr>
              <a:t>disocc</a:t>
            </a:r>
            <a:r>
              <a:rPr lang="it-IT" dirty="0" smtClean="0">
                <a:solidFill>
                  <a:srgbClr val="FF0000"/>
                </a:solidFill>
              </a:rPr>
              <a:t>. </a:t>
            </a:r>
            <a:r>
              <a:rPr lang="it-IT" dirty="0" err="1" smtClean="0">
                <a:solidFill>
                  <a:srgbClr val="FF0000"/>
                </a:solidFill>
              </a:rPr>
              <a:t>strutt</a:t>
            </a:r>
            <a:r>
              <a:rPr lang="it-IT" dirty="0" smtClean="0">
                <a:solidFill>
                  <a:srgbClr val="FF0000"/>
                </a:solidFill>
              </a:rPr>
              <a:t>. </a:t>
            </a:r>
            <a:r>
              <a:rPr lang="it-IT" dirty="0" smtClean="0">
                <a:solidFill>
                  <a:srgbClr val="FF0000"/>
                </a:solidFill>
                <a:sym typeface="Wingdings" panose="05000000000000000000" pitchFamily="2" charset="2"/>
              </a:rPr>
              <a:t> 2014: 11% …}**</a:t>
            </a:r>
          </a:p>
          <a:p>
            <a:pPr marL="0" indent="0">
              <a:buNone/>
            </a:pPr>
            <a:r>
              <a:rPr lang="it-IT" dirty="0" smtClean="0">
                <a:solidFill>
                  <a:schemeClr val="accent2">
                    <a:lumMod val="75000"/>
                  </a:schemeClr>
                </a:solidFill>
                <a:sym typeface="Wingdings" panose="05000000000000000000" pitchFamily="2" charset="2"/>
              </a:rPr>
              <a:t> Risultato: effetti ‘pro-ciclici’ nuove regole UE e nuovo 81 </a:t>
            </a:r>
            <a:r>
              <a:rPr lang="it-IT" dirty="0" err="1" smtClean="0">
                <a:solidFill>
                  <a:schemeClr val="accent2">
                    <a:lumMod val="75000"/>
                  </a:schemeClr>
                </a:solidFill>
                <a:sym typeface="Wingdings" panose="05000000000000000000" pitchFamily="2" charset="2"/>
              </a:rPr>
              <a:t>Cost</a:t>
            </a:r>
            <a:r>
              <a:rPr lang="it-IT" dirty="0" smtClean="0">
                <a:solidFill>
                  <a:schemeClr val="accent2">
                    <a:lumMod val="75000"/>
                  </a:schemeClr>
                </a:solidFill>
                <a:sym typeface="Wingdings" panose="05000000000000000000" pitchFamily="2" charset="2"/>
              </a:rPr>
              <a:t>.</a:t>
            </a:r>
            <a:endParaRPr lang="it-IT" dirty="0">
              <a:solidFill>
                <a:schemeClr val="accent2">
                  <a:lumMod val="75000"/>
                </a:schemeClr>
              </a:solidFill>
            </a:endParaRPr>
          </a:p>
        </p:txBody>
      </p:sp>
    </p:spTree>
    <p:extLst>
      <p:ext uri="{BB962C8B-B14F-4D97-AF65-F5344CB8AC3E}">
        <p14:creationId xmlns:p14="http://schemas.microsoft.com/office/powerpoint/2010/main" val="217127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
            <a:ext cx="8568952" cy="1196752"/>
          </a:xfrm>
          <a:ln/>
        </p:spPr>
        <p:style>
          <a:lnRef idx="1">
            <a:schemeClr val="accent6"/>
          </a:lnRef>
          <a:fillRef idx="2">
            <a:schemeClr val="accent6"/>
          </a:fillRef>
          <a:effectRef idx="1">
            <a:schemeClr val="accent6"/>
          </a:effectRef>
          <a:fontRef idx="minor">
            <a:schemeClr val="dk1"/>
          </a:fontRef>
        </p:style>
        <p:txBody>
          <a:bodyPr>
            <a:normAutofit fontScale="90000"/>
          </a:bodyPr>
          <a:lstStyle/>
          <a:p>
            <a:r>
              <a:rPr lang="it-IT" b="1" dirty="0" smtClean="0"/>
              <a:t>Equilibrio di bilancio: </a:t>
            </a:r>
            <a:br>
              <a:rPr lang="it-IT" b="1" dirty="0" smtClean="0"/>
            </a:br>
            <a:r>
              <a:rPr lang="it-IT" b="1" dirty="0" smtClean="0"/>
              <a:t>non solo per lo Stato!</a:t>
            </a:r>
            <a:endParaRPr lang="it-IT" b="1" dirty="0"/>
          </a:p>
        </p:txBody>
      </p:sp>
      <p:sp>
        <p:nvSpPr>
          <p:cNvPr id="3" name="Sottotitolo 2"/>
          <p:cNvSpPr>
            <a:spLocks noGrp="1"/>
          </p:cNvSpPr>
          <p:nvPr>
            <p:ph type="subTitle" idx="1"/>
          </p:nvPr>
        </p:nvSpPr>
        <p:spPr>
          <a:xfrm>
            <a:off x="323528" y="1628800"/>
            <a:ext cx="8208912" cy="4464496"/>
          </a:xfrm>
        </p:spPr>
        <p:txBody>
          <a:bodyPr/>
          <a:lstStyle/>
          <a:p>
            <a:pPr algn="just">
              <a:buFontTx/>
              <a:buChar char="-"/>
            </a:pPr>
            <a:r>
              <a:rPr lang="it-IT" dirty="0" smtClean="0">
                <a:solidFill>
                  <a:schemeClr val="tx1"/>
                </a:solidFill>
                <a:latin typeface="Arial" pitchFamily="34" charset="0"/>
                <a:cs typeface="Arial" pitchFamily="34" charset="0"/>
              </a:rPr>
              <a:t> Nuovo </a:t>
            </a:r>
            <a:r>
              <a:rPr lang="it-IT" dirty="0" smtClean="0">
                <a:solidFill>
                  <a:srgbClr val="FF0000"/>
                </a:solidFill>
                <a:latin typeface="Arial" pitchFamily="34" charset="0"/>
                <a:cs typeface="Arial" pitchFamily="34" charset="0"/>
              </a:rPr>
              <a:t>97 Cost</a:t>
            </a:r>
            <a:r>
              <a:rPr lang="it-IT" dirty="0" smtClean="0">
                <a:solidFill>
                  <a:schemeClr val="tx1"/>
                </a:solidFill>
                <a:latin typeface="Arial" pitchFamily="34" charset="0"/>
                <a:cs typeface="Arial" pitchFamily="34" charset="0"/>
              </a:rPr>
              <a:t>. (tutte le pubbliche amministrazioni concorrono al rispetto dell’equilibrio di bilancio…)</a:t>
            </a:r>
          </a:p>
          <a:p>
            <a:pPr algn="just"/>
            <a:endParaRPr lang="it-IT" dirty="0" smtClean="0">
              <a:solidFill>
                <a:schemeClr val="tx1"/>
              </a:solidFill>
              <a:latin typeface="Arial" pitchFamily="34" charset="0"/>
              <a:cs typeface="Arial" pitchFamily="34" charset="0"/>
            </a:endParaRPr>
          </a:p>
          <a:p>
            <a:pPr algn="just">
              <a:buFontTx/>
              <a:buChar char="-"/>
            </a:pPr>
            <a:r>
              <a:rPr lang="it-IT" dirty="0" smtClean="0">
                <a:solidFill>
                  <a:schemeClr val="tx1"/>
                </a:solidFill>
                <a:latin typeface="Arial" pitchFamily="34" charset="0"/>
                <a:cs typeface="Arial" pitchFamily="34" charset="0"/>
              </a:rPr>
              <a:t> Nuovo </a:t>
            </a:r>
            <a:r>
              <a:rPr lang="it-IT" dirty="0" smtClean="0">
                <a:solidFill>
                  <a:srgbClr val="FF0000"/>
                </a:solidFill>
                <a:latin typeface="Arial" pitchFamily="34" charset="0"/>
                <a:cs typeface="Arial" pitchFamily="34" charset="0"/>
              </a:rPr>
              <a:t>119 Cost. </a:t>
            </a:r>
            <a:r>
              <a:rPr lang="it-IT" dirty="0" smtClean="0">
                <a:solidFill>
                  <a:schemeClr val="tx1"/>
                </a:solidFill>
                <a:latin typeface="Arial" pitchFamily="34" charset="0"/>
                <a:cs typeface="Arial" pitchFamily="34" charset="0"/>
              </a:rPr>
              <a:t>(</a:t>
            </a:r>
            <a:r>
              <a:rPr lang="it-IT" i="1" dirty="0" smtClean="0">
                <a:solidFill>
                  <a:schemeClr val="tx1"/>
                </a:solidFill>
                <a:latin typeface="Arial" pitchFamily="34" charset="0"/>
                <a:cs typeface="Arial" pitchFamily="34" charset="0"/>
              </a:rPr>
              <a:t>Regioni ed Enti locali</a:t>
            </a:r>
            <a:r>
              <a:rPr lang="it-IT" dirty="0" smtClean="0">
                <a:solidFill>
                  <a:schemeClr val="tx1"/>
                </a:solidFill>
                <a:latin typeface="Arial" pitchFamily="34" charset="0"/>
                <a:cs typeface="Arial" pitchFamily="34" charset="0"/>
              </a:rPr>
              <a:t>): poteri di ricorrere all’indebitamento assai più limitati di quelli dello Stato…(</a:t>
            </a:r>
            <a:r>
              <a:rPr lang="it-IT" dirty="0" smtClean="0">
                <a:solidFill>
                  <a:srgbClr val="FF0000"/>
                </a:solidFill>
                <a:latin typeface="Arial" pitchFamily="34" charset="0"/>
                <a:cs typeface="Arial" pitchFamily="34" charset="0"/>
              </a:rPr>
              <a:t>119, co. 6</a:t>
            </a:r>
            <a:r>
              <a:rPr lang="it-IT" dirty="0" smtClean="0">
                <a:solidFill>
                  <a:schemeClr val="tx1"/>
                </a:solidFill>
                <a:latin typeface="Arial" pitchFamily="34" charset="0"/>
                <a:cs typeface="Arial" pitchFamily="34" charset="0"/>
              </a:rPr>
              <a:t>)</a:t>
            </a:r>
          </a:p>
          <a:p>
            <a:pPr algn="just"/>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764704"/>
          </a:xfrm>
          <a:solidFill>
            <a:schemeClr val="accent3">
              <a:lumMod val="20000"/>
              <a:lumOff val="80000"/>
            </a:schemeClr>
          </a:solidFill>
          <a:ln>
            <a:solidFill>
              <a:schemeClr val="tx1"/>
            </a:solidFill>
          </a:ln>
        </p:spPr>
        <p:txBody>
          <a:bodyPr/>
          <a:lstStyle/>
          <a:p>
            <a:r>
              <a:rPr lang="it-IT" dirty="0" smtClean="0"/>
              <a:t>Procedure: “ciclo di bilancio”</a:t>
            </a:r>
            <a:endParaRPr lang="it-IT" dirty="0"/>
          </a:p>
        </p:txBody>
      </p:sp>
      <p:sp>
        <p:nvSpPr>
          <p:cNvPr id="3" name="Segnaposto contenuto 2"/>
          <p:cNvSpPr>
            <a:spLocks noGrp="1"/>
          </p:cNvSpPr>
          <p:nvPr>
            <p:ph idx="1"/>
          </p:nvPr>
        </p:nvSpPr>
        <p:spPr>
          <a:xfrm>
            <a:off x="0" y="2564904"/>
            <a:ext cx="8964488" cy="4149080"/>
          </a:xfrm>
        </p:spPr>
        <p:txBody>
          <a:bodyPr>
            <a:normAutofit fontScale="92500" lnSpcReduction="10000"/>
          </a:bodyPr>
          <a:lstStyle/>
          <a:p>
            <a:pPr>
              <a:buNone/>
            </a:pPr>
            <a:r>
              <a:rPr lang="it-IT" dirty="0" smtClean="0">
                <a:latin typeface="Arial" pitchFamily="34" charset="0"/>
                <a:cs typeface="Arial" pitchFamily="34" charset="0"/>
              </a:rPr>
              <a:t>1) </a:t>
            </a:r>
            <a:r>
              <a:rPr lang="it-IT" dirty="0" err="1" smtClean="0">
                <a:latin typeface="Arial" pitchFamily="34" charset="0"/>
                <a:cs typeface="Arial" pitchFamily="34" charset="0"/>
              </a:rPr>
              <a:t>Gov</a:t>
            </a:r>
            <a:r>
              <a:rPr lang="it-IT" dirty="0" smtClean="0">
                <a:latin typeface="Arial" pitchFamily="34" charset="0"/>
                <a:cs typeface="Arial" pitchFamily="34" charset="0"/>
              </a:rPr>
              <a:t>.</a:t>
            </a:r>
            <a:r>
              <a:rPr lang="it-IT" dirty="0" smtClean="0">
                <a:latin typeface="Arial" pitchFamily="34" charset="0"/>
                <a:cs typeface="Arial" pitchFamily="34" charset="0"/>
                <a:sym typeface="Wingdings" pitchFamily="2" charset="2"/>
              </a:rPr>
              <a:t></a:t>
            </a:r>
            <a:r>
              <a:rPr lang="it-IT" b="1" dirty="0" smtClean="0">
                <a:latin typeface="Arial" pitchFamily="34" charset="0"/>
                <a:cs typeface="Arial" pitchFamily="34" charset="0"/>
              </a:rPr>
              <a:t>DEF</a:t>
            </a:r>
            <a:r>
              <a:rPr lang="it-IT" dirty="0" smtClean="0">
                <a:latin typeface="Arial" pitchFamily="34" charset="0"/>
                <a:cs typeface="Arial" pitchFamily="34" charset="0"/>
              </a:rPr>
              <a:t> (Doc. di </a:t>
            </a:r>
            <a:r>
              <a:rPr lang="it-IT" dirty="0" err="1" smtClean="0">
                <a:latin typeface="Arial" pitchFamily="34" charset="0"/>
                <a:cs typeface="Arial" pitchFamily="34" charset="0"/>
              </a:rPr>
              <a:t>econ</a:t>
            </a:r>
            <a:r>
              <a:rPr lang="it-IT" dirty="0" smtClean="0">
                <a:latin typeface="Arial" pitchFamily="34" charset="0"/>
                <a:cs typeface="Arial" pitchFamily="34" charset="0"/>
              </a:rPr>
              <a:t>. e finanza)</a:t>
            </a:r>
            <a:r>
              <a:rPr lang="it-IT" dirty="0" smtClean="0">
                <a:latin typeface="Arial" pitchFamily="34" charset="0"/>
                <a:cs typeface="Arial" pitchFamily="34" charset="0"/>
                <a:sym typeface="Wingdings" pitchFamily="2" charset="2"/>
              </a:rPr>
              <a:t> Camere</a:t>
            </a:r>
            <a:r>
              <a:rPr lang="it-IT" dirty="0" smtClean="0">
                <a:latin typeface="Arial" pitchFamily="34" charset="0"/>
                <a:cs typeface="Arial" pitchFamily="34" charset="0"/>
              </a:rPr>
              <a:t> </a:t>
            </a:r>
            <a:r>
              <a:rPr lang="it-IT" dirty="0" smtClean="0">
                <a:solidFill>
                  <a:srgbClr val="C00000"/>
                </a:solidFill>
                <a:latin typeface="Arial" pitchFamily="34" charset="0"/>
                <a:cs typeface="Arial" pitchFamily="34" charset="0"/>
              </a:rPr>
              <a:t>+ UE </a:t>
            </a:r>
            <a:r>
              <a:rPr lang="it-IT" dirty="0" smtClean="0">
                <a:latin typeface="Arial" pitchFamily="34" charset="0"/>
                <a:cs typeface="Arial" pitchFamily="34" charset="0"/>
              </a:rPr>
              <a:t>(</a:t>
            </a:r>
            <a:r>
              <a:rPr lang="it-IT" i="1" dirty="0" smtClean="0">
                <a:solidFill>
                  <a:schemeClr val="accent3">
                    <a:lumMod val="50000"/>
                  </a:schemeClr>
                </a:solidFill>
                <a:latin typeface="Arial" pitchFamily="34" charset="0"/>
                <a:cs typeface="Arial" pitchFamily="34" charset="0"/>
              </a:rPr>
              <a:t>10/04</a:t>
            </a:r>
            <a:r>
              <a:rPr lang="it-IT" dirty="0" smtClean="0">
                <a:latin typeface="Arial" pitchFamily="34" charset="0"/>
                <a:cs typeface="Arial" pitchFamily="34" charset="0"/>
              </a:rPr>
              <a:t> </a:t>
            </a:r>
            <a:r>
              <a:rPr lang="it-IT" i="1" dirty="0" smtClean="0">
                <a:solidFill>
                  <a:srgbClr val="C00000"/>
                </a:solidFill>
                <a:latin typeface="Arial" pitchFamily="34" charset="0"/>
                <a:cs typeface="Arial" pitchFamily="34" charset="0"/>
              </a:rPr>
              <a:t>– 30/04</a:t>
            </a:r>
            <a:r>
              <a:rPr lang="it-IT" dirty="0" smtClean="0">
                <a:latin typeface="Arial" pitchFamily="34" charset="0"/>
                <a:cs typeface="Arial" pitchFamily="34" charset="0"/>
              </a:rPr>
              <a:t>)</a:t>
            </a:r>
          </a:p>
          <a:p>
            <a:pPr>
              <a:buNone/>
            </a:pPr>
            <a:r>
              <a:rPr lang="it-IT" dirty="0" smtClean="0">
                <a:latin typeface="Arial" pitchFamily="34" charset="0"/>
                <a:cs typeface="Arial" pitchFamily="34" charset="0"/>
              </a:rPr>
              <a:t>2) Nota di aggiornamento al DEF (</a:t>
            </a:r>
            <a:r>
              <a:rPr lang="it-IT" i="1" dirty="0" smtClean="0">
                <a:solidFill>
                  <a:schemeClr val="accent3">
                    <a:lumMod val="50000"/>
                  </a:schemeClr>
                </a:solidFill>
                <a:latin typeface="Arial" pitchFamily="34" charset="0"/>
                <a:cs typeface="Arial" pitchFamily="34" charset="0"/>
              </a:rPr>
              <a:t>20/09</a:t>
            </a:r>
            <a:r>
              <a:rPr lang="it-IT" dirty="0" smtClean="0">
                <a:latin typeface="Arial" pitchFamily="34" charset="0"/>
                <a:cs typeface="Arial" pitchFamily="34" charset="0"/>
              </a:rPr>
              <a:t>)</a:t>
            </a:r>
          </a:p>
          <a:p>
            <a:pPr>
              <a:buNone/>
            </a:pPr>
            <a:endParaRPr lang="it-IT" sz="1000" dirty="0" smtClean="0">
              <a:latin typeface="Arial" pitchFamily="34" charset="0"/>
              <a:cs typeface="Arial" pitchFamily="34" charset="0"/>
            </a:endParaRPr>
          </a:p>
          <a:p>
            <a:pPr>
              <a:buNone/>
            </a:pPr>
            <a:r>
              <a:rPr lang="it-IT" dirty="0" smtClean="0">
                <a:latin typeface="Arial" pitchFamily="34" charset="0"/>
                <a:cs typeface="Arial" pitchFamily="34" charset="0"/>
              </a:rPr>
              <a:t>3) DDL bilancio</a:t>
            </a:r>
            <a:r>
              <a:rPr lang="it-IT" dirty="0" smtClean="0">
                <a:latin typeface="Arial" pitchFamily="34" charset="0"/>
                <a:cs typeface="Arial" pitchFamily="34" charset="0"/>
                <a:sym typeface="Wingdings" pitchFamily="2" charset="2"/>
              </a:rPr>
              <a:t> Camere/</a:t>
            </a:r>
            <a:r>
              <a:rPr lang="it-IT" dirty="0" err="1" smtClean="0">
                <a:solidFill>
                  <a:srgbClr val="C00000"/>
                </a:solidFill>
                <a:latin typeface="Arial" pitchFamily="34" charset="0"/>
                <a:cs typeface="Arial" pitchFamily="34" charset="0"/>
                <a:sym typeface="Wingdings" pitchFamily="2" charset="2"/>
              </a:rPr>
              <a:t>Com</a:t>
            </a:r>
            <a:r>
              <a:rPr lang="it-IT" dirty="0" smtClean="0">
                <a:solidFill>
                  <a:srgbClr val="C00000"/>
                </a:solidFill>
                <a:latin typeface="Arial" pitchFamily="34" charset="0"/>
                <a:cs typeface="Arial" pitchFamily="34" charset="0"/>
                <a:sym typeface="Wingdings" pitchFamily="2" charset="2"/>
              </a:rPr>
              <a:t> UE </a:t>
            </a:r>
            <a:r>
              <a:rPr lang="it-IT" dirty="0" smtClean="0">
                <a:latin typeface="Arial" pitchFamily="34" charset="0"/>
                <a:cs typeface="Arial" pitchFamily="34" charset="0"/>
                <a:sym typeface="Wingdings" pitchFamily="2" charset="2"/>
              </a:rPr>
              <a:t>(</a:t>
            </a:r>
            <a:r>
              <a:rPr lang="it-IT" i="1" dirty="0" smtClean="0">
                <a:solidFill>
                  <a:schemeClr val="accent3">
                    <a:lumMod val="50000"/>
                  </a:schemeClr>
                </a:solidFill>
                <a:latin typeface="Arial" pitchFamily="34" charset="0"/>
                <a:cs typeface="Arial" pitchFamily="34" charset="0"/>
                <a:sym typeface="Wingdings" pitchFamily="2" charset="2"/>
              </a:rPr>
              <a:t>15/10</a:t>
            </a:r>
            <a:r>
              <a:rPr lang="it-IT" dirty="0" smtClean="0">
                <a:latin typeface="Arial" pitchFamily="34" charset="0"/>
                <a:cs typeface="Arial" pitchFamily="34" charset="0"/>
                <a:sym typeface="Wingdings" pitchFamily="2" charset="2"/>
              </a:rPr>
              <a:t>)</a:t>
            </a:r>
          </a:p>
          <a:p>
            <a:pPr>
              <a:buNone/>
            </a:pPr>
            <a:endParaRPr lang="it-IT" sz="1000" dirty="0" smtClean="0">
              <a:latin typeface="Arial" pitchFamily="34" charset="0"/>
              <a:cs typeface="Arial" pitchFamily="34" charset="0"/>
              <a:sym typeface="Wingdings" pitchFamily="2" charset="2"/>
            </a:endParaRPr>
          </a:p>
          <a:p>
            <a:pPr>
              <a:buNone/>
            </a:pPr>
            <a:r>
              <a:rPr lang="it-IT" dirty="0" smtClean="0">
                <a:latin typeface="Arial" pitchFamily="34" charset="0"/>
                <a:cs typeface="Arial" pitchFamily="34" charset="0"/>
                <a:sym typeface="Wingdings" pitchFamily="2" charset="2"/>
              </a:rPr>
              <a:t>	</a:t>
            </a:r>
            <a:r>
              <a:rPr lang="it-IT" dirty="0" smtClean="0">
                <a:solidFill>
                  <a:srgbClr val="C00000"/>
                </a:solidFill>
                <a:latin typeface="Arial" pitchFamily="34" charset="0"/>
                <a:cs typeface="Arial" pitchFamily="34" charset="0"/>
                <a:sym typeface="Wingdings" pitchFamily="2" charset="2"/>
              </a:rPr>
              <a:t>3.a) </a:t>
            </a:r>
            <a:r>
              <a:rPr lang="it-IT" dirty="0" err="1" smtClean="0">
                <a:solidFill>
                  <a:srgbClr val="C00000"/>
                </a:solidFill>
                <a:latin typeface="Arial" pitchFamily="34" charset="0"/>
                <a:cs typeface="Arial" pitchFamily="34" charset="0"/>
                <a:sym typeface="Wingdings" pitchFamily="2" charset="2"/>
              </a:rPr>
              <a:t>Com</a:t>
            </a:r>
            <a:r>
              <a:rPr lang="it-IT" dirty="0" smtClean="0">
                <a:solidFill>
                  <a:srgbClr val="C00000"/>
                </a:solidFill>
                <a:latin typeface="Arial" pitchFamily="34" charset="0"/>
                <a:cs typeface="Arial" pitchFamily="34" charset="0"/>
                <a:sym typeface="Wingdings" pitchFamily="2" charset="2"/>
              </a:rPr>
              <a:t> UEparere/richiesta revisione</a:t>
            </a:r>
            <a:r>
              <a:rPr lang="it-IT" sz="2400" dirty="0" smtClean="0">
                <a:solidFill>
                  <a:srgbClr val="C00000"/>
                </a:solidFill>
                <a:latin typeface="Arial" pitchFamily="34" charset="0"/>
                <a:cs typeface="Arial" pitchFamily="34" charset="0"/>
                <a:sym typeface="Wingdings" pitchFamily="2" charset="2"/>
              </a:rPr>
              <a:t> (</a:t>
            </a:r>
            <a:r>
              <a:rPr lang="it-IT" sz="2400" i="1" dirty="0" smtClean="0">
                <a:solidFill>
                  <a:schemeClr val="accent3">
                    <a:lumMod val="50000"/>
                  </a:schemeClr>
                </a:solidFill>
                <a:latin typeface="Arial" pitchFamily="34" charset="0"/>
                <a:cs typeface="Arial" pitchFamily="34" charset="0"/>
                <a:sym typeface="Wingdings" pitchFamily="2" charset="2"/>
              </a:rPr>
              <a:t>30/11</a:t>
            </a:r>
            <a:r>
              <a:rPr lang="it-IT" sz="2400" dirty="0" smtClean="0">
                <a:solidFill>
                  <a:srgbClr val="C00000"/>
                </a:solidFill>
                <a:latin typeface="Arial" pitchFamily="34" charset="0"/>
                <a:cs typeface="Arial" pitchFamily="34" charset="0"/>
                <a:sym typeface="Wingdings" pitchFamily="2" charset="2"/>
              </a:rPr>
              <a:t>)</a:t>
            </a:r>
          </a:p>
          <a:p>
            <a:pPr>
              <a:buNone/>
            </a:pPr>
            <a:endParaRPr lang="it-IT" sz="1000" dirty="0" smtClean="0">
              <a:solidFill>
                <a:srgbClr val="C00000"/>
              </a:solidFill>
              <a:latin typeface="Arial" pitchFamily="34" charset="0"/>
              <a:cs typeface="Arial" pitchFamily="34" charset="0"/>
              <a:sym typeface="Wingdings" pitchFamily="2" charset="2"/>
            </a:endParaRPr>
          </a:p>
          <a:p>
            <a:pPr>
              <a:buNone/>
            </a:pPr>
            <a:r>
              <a:rPr lang="it-IT" dirty="0" smtClean="0">
                <a:latin typeface="Arial" pitchFamily="34" charset="0"/>
                <a:cs typeface="Arial" pitchFamily="34" charset="0"/>
                <a:sym typeface="Wingdings" pitchFamily="2" charset="2"/>
              </a:rPr>
              <a:t>4) </a:t>
            </a:r>
            <a:r>
              <a:rPr lang="it-IT" b="1" dirty="0" smtClean="0">
                <a:latin typeface="Arial" pitchFamily="34" charset="0"/>
                <a:cs typeface="Arial" pitchFamily="34" charset="0"/>
                <a:sym typeface="Wingdings" pitchFamily="2" charset="2"/>
              </a:rPr>
              <a:t>Legge di bilancio </a:t>
            </a:r>
            <a:r>
              <a:rPr lang="it-IT" i="1" dirty="0" smtClean="0">
                <a:latin typeface="Arial" pitchFamily="34" charset="0"/>
                <a:cs typeface="Arial" pitchFamily="34" charset="0"/>
                <a:sym typeface="Wingdings" pitchFamily="2" charset="2"/>
              </a:rPr>
              <a:t>(</a:t>
            </a:r>
            <a:r>
              <a:rPr lang="it-IT" i="1" dirty="0" smtClean="0">
                <a:solidFill>
                  <a:schemeClr val="accent3">
                    <a:lumMod val="50000"/>
                  </a:schemeClr>
                </a:solidFill>
                <a:latin typeface="Arial" pitchFamily="34" charset="0"/>
                <a:cs typeface="Arial" pitchFamily="34" charset="0"/>
                <a:sym typeface="Wingdings" pitchFamily="2" charset="2"/>
              </a:rPr>
              <a:t>31/12</a:t>
            </a:r>
            <a:r>
              <a:rPr lang="it-IT" i="1" dirty="0" smtClean="0">
                <a:latin typeface="Arial" pitchFamily="34" charset="0"/>
                <a:cs typeface="Arial" pitchFamily="34" charset="0"/>
                <a:sym typeface="Wingdings" pitchFamily="2" charset="2"/>
              </a:rPr>
              <a:t>)</a:t>
            </a:r>
          </a:p>
          <a:p>
            <a:pPr>
              <a:buNone/>
            </a:pPr>
            <a:endParaRPr lang="it-IT" sz="1000" i="1" dirty="0" smtClean="0">
              <a:latin typeface="Arial" pitchFamily="34" charset="0"/>
              <a:cs typeface="Arial" pitchFamily="34" charset="0"/>
              <a:sym typeface="Wingdings" pitchFamily="2" charset="2"/>
            </a:endParaRPr>
          </a:p>
          <a:p>
            <a:pPr>
              <a:buNone/>
            </a:pPr>
            <a:r>
              <a:rPr lang="it-IT" i="1" dirty="0" smtClean="0">
                <a:solidFill>
                  <a:schemeClr val="tx2"/>
                </a:solidFill>
                <a:latin typeface="Arial" pitchFamily="34" charset="0"/>
                <a:cs typeface="Arial" pitchFamily="34" charset="0"/>
                <a:sym typeface="Wingdings" pitchFamily="2" charset="2"/>
              </a:rPr>
              <a:t>5) </a:t>
            </a:r>
            <a:r>
              <a:rPr lang="it-IT" i="1" dirty="0" err="1" smtClean="0">
                <a:solidFill>
                  <a:schemeClr val="tx2"/>
                </a:solidFill>
                <a:latin typeface="Arial" pitchFamily="34" charset="0"/>
                <a:cs typeface="Arial" pitchFamily="34" charset="0"/>
                <a:sym typeface="Wingdings" pitchFamily="2" charset="2"/>
              </a:rPr>
              <a:t>Ddl</a:t>
            </a:r>
            <a:r>
              <a:rPr lang="it-IT" i="1" dirty="0" smtClean="0">
                <a:solidFill>
                  <a:schemeClr val="tx2"/>
                </a:solidFill>
                <a:latin typeface="Arial" pitchFamily="34" charset="0"/>
                <a:cs typeface="Arial" pitchFamily="34" charset="0"/>
                <a:sym typeface="Wingdings" pitchFamily="2" charset="2"/>
              </a:rPr>
              <a:t> collegati alla manovra Camere </a:t>
            </a:r>
            <a:r>
              <a:rPr lang="it-IT" i="1" dirty="0" smtClean="0">
                <a:solidFill>
                  <a:schemeClr val="accent3">
                    <a:lumMod val="50000"/>
                  </a:schemeClr>
                </a:solidFill>
                <a:latin typeface="Arial" pitchFamily="34" charset="0"/>
                <a:cs typeface="Arial" pitchFamily="34" charset="0"/>
                <a:sym typeface="Wingdings" pitchFamily="2" charset="2"/>
              </a:rPr>
              <a:t>(31/1)</a:t>
            </a:r>
            <a:endParaRPr lang="it-IT" i="1" dirty="0">
              <a:solidFill>
                <a:schemeClr val="accent3">
                  <a:lumMod val="50000"/>
                </a:schemeClr>
              </a:solidFill>
              <a:latin typeface="Arial" pitchFamily="34" charset="0"/>
              <a:cs typeface="Arial" pitchFamily="34" charset="0"/>
            </a:endParaRPr>
          </a:p>
        </p:txBody>
      </p:sp>
      <p:sp>
        <p:nvSpPr>
          <p:cNvPr id="4" name="CasellaDiTesto 3"/>
          <p:cNvSpPr txBox="1"/>
          <p:nvPr/>
        </p:nvSpPr>
        <p:spPr>
          <a:xfrm>
            <a:off x="0" y="1124744"/>
            <a:ext cx="8964488" cy="1138773"/>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it-IT" sz="3400" i="1" dirty="0" smtClean="0"/>
              <a:t>Semestre europeo </a:t>
            </a:r>
            <a:r>
              <a:rPr lang="it-IT" sz="3400" dirty="0" smtClean="0"/>
              <a:t>(</a:t>
            </a:r>
            <a:r>
              <a:rPr lang="it-IT" sz="3400" dirty="0" err="1" smtClean="0"/>
              <a:t>gen.-luglio</a:t>
            </a:r>
            <a:r>
              <a:rPr lang="it-IT" sz="3400" dirty="0" smtClean="0"/>
              <a:t>): Linee guida UE </a:t>
            </a:r>
            <a:r>
              <a:rPr lang="it-IT" sz="3400" dirty="0" smtClean="0">
                <a:sym typeface="Wingdings" pitchFamily="2" charset="2"/>
              </a:rPr>
              <a:t></a:t>
            </a:r>
            <a:r>
              <a:rPr lang="it-IT" sz="3400" dirty="0" smtClean="0"/>
              <a:t> Stati</a:t>
            </a:r>
            <a:r>
              <a:rPr lang="it-IT" sz="3400" dirty="0" smtClean="0">
                <a:sym typeface="Wingdings" pitchFamily="2" charset="2"/>
              </a:rPr>
              <a:t>Prog.stabilità+PNRUE</a:t>
            </a:r>
            <a:r>
              <a:rPr lang="it-IT" sz="3400" dirty="0" err="1" smtClean="0">
                <a:sym typeface="Wingdings" pitchFamily="2" charset="2"/>
              </a:rPr>
              <a:t>Raccomandaz</a:t>
            </a:r>
            <a:r>
              <a:rPr lang="it-IT" sz="3400" dirty="0" smtClean="0">
                <a:sym typeface="Wingdings" pitchFamily="2" charset="2"/>
              </a:rPr>
              <a:t>.</a:t>
            </a:r>
            <a:endParaRPr lang="it-IT"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TotalTime>
  <Words>3543</Words>
  <Application>Microsoft Office PowerPoint</Application>
  <PresentationFormat>Presentazione su schermo (4:3)</PresentationFormat>
  <Paragraphs>224</Paragraphs>
  <Slides>11</Slides>
  <Notes>11</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IL BILANCIO DELLO STATO</vt:lpstr>
      <vt:lpstr>Bilancio e rendiconto</vt:lpstr>
      <vt:lpstr>Approvazione delle Camere</vt:lpstr>
      <vt:lpstr>La “manovra di bilancio”</vt:lpstr>
      <vt:lpstr>Nuova legge di bilancio</vt:lpstr>
      <vt:lpstr>Equilibrio di bilancio e indebitamento</vt:lpstr>
      <vt:lpstr>Vincoli UE: Saldo nominale e  ‘strutturale’</vt:lpstr>
      <vt:lpstr>Equilibrio di bilancio:  non solo per lo Stato!</vt:lpstr>
      <vt:lpstr>Procedure: “ciclo di bilancio”</vt:lpstr>
      <vt:lpstr>Ciclo di bilancio</vt:lpstr>
      <vt:lpstr>Art. 81 Cost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BILANCIO DELLO STATO</dc:title>
  <dc:creator>andrea guazzarotti</dc:creator>
  <cp:lastModifiedBy>user</cp:lastModifiedBy>
  <cp:revision>35</cp:revision>
  <dcterms:created xsi:type="dcterms:W3CDTF">2014-04-02T07:12:52Z</dcterms:created>
  <dcterms:modified xsi:type="dcterms:W3CDTF">2016-04-02T15:18:01Z</dcterms:modified>
</cp:coreProperties>
</file>