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6"/>
  </p:notesMasterIdLst>
  <p:handoutMasterIdLst>
    <p:handoutMasterId r:id="rId47"/>
  </p:handoutMasterIdLst>
  <p:sldIdLst>
    <p:sldId id="313" r:id="rId3"/>
    <p:sldId id="438" r:id="rId4"/>
    <p:sldId id="323" r:id="rId5"/>
    <p:sldId id="324" r:id="rId6"/>
    <p:sldId id="325" r:id="rId7"/>
    <p:sldId id="396" r:id="rId8"/>
    <p:sldId id="397" r:id="rId9"/>
    <p:sldId id="400" r:id="rId10"/>
    <p:sldId id="401" r:id="rId11"/>
    <p:sldId id="398" r:id="rId12"/>
    <p:sldId id="399" r:id="rId13"/>
    <p:sldId id="363" r:id="rId14"/>
    <p:sldId id="402" r:id="rId15"/>
    <p:sldId id="342" r:id="rId16"/>
    <p:sldId id="463" r:id="rId17"/>
    <p:sldId id="464" r:id="rId18"/>
    <p:sldId id="351" r:id="rId19"/>
    <p:sldId id="352" r:id="rId20"/>
    <p:sldId id="440" r:id="rId21"/>
    <p:sldId id="444" r:id="rId22"/>
    <p:sldId id="446" r:id="rId23"/>
    <p:sldId id="442" r:id="rId24"/>
    <p:sldId id="443" r:id="rId25"/>
    <p:sldId id="447" r:id="rId26"/>
    <p:sldId id="355" r:id="rId27"/>
    <p:sldId id="445" r:id="rId28"/>
    <p:sldId id="391" r:id="rId29"/>
    <p:sldId id="392" r:id="rId30"/>
    <p:sldId id="465" r:id="rId31"/>
    <p:sldId id="466" r:id="rId32"/>
    <p:sldId id="415" r:id="rId33"/>
    <p:sldId id="416" r:id="rId34"/>
    <p:sldId id="418" r:id="rId35"/>
    <p:sldId id="456" r:id="rId36"/>
    <p:sldId id="461" r:id="rId37"/>
    <p:sldId id="457" r:id="rId38"/>
    <p:sldId id="458" r:id="rId39"/>
    <p:sldId id="460" r:id="rId40"/>
    <p:sldId id="373" r:id="rId41"/>
    <p:sldId id="378" r:id="rId42"/>
    <p:sldId id="380" r:id="rId43"/>
    <p:sldId id="385" r:id="rId44"/>
    <p:sldId id="387" r:id="rId45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CC"/>
    <a:srgbClr val="009900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972" autoAdjust="0"/>
    <p:restoredTop sz="94630" autoAdjust="0"/>
  </p:normalViewPr>
  <p:slideViewPr>
    <p:cSldViewPr>
      <p:cViewPr varScale="1">
        <p:scale>
          <a:sx n="75" d="100"/>
          <a:sy n="75" d="100"/>
        </p:scale>
        <p:origin x="-90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FBA1CD-C6B5-4283-971D-5C12477BA189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EC83C37-5867-4C05-ABA8-FB1C888AD5D3}">
      <dgm:prSet phldrT="[Testo]" custT="1"/>
      <dgm:spPr/>
      <dgm:t>
        <a:bodyPr/>
        <a:lstStyle/>
        <a:p>
          <a:r>
            <a:rPr lang="it-IT" sz="1800" b="1" dirty="0"/>
            <a:t>10 </a:t>
          </a:r>
          <a:r>
            <a:rPr lang="it-IT" sz="1800" b="1" dirty="0" err="1"/>
            <a:t>apr</a:t>
          </a:r>
          <a:r>
            <a:rPr lang="it-IT" sz="1800" b="1" dirty="0"/>
            <a:t> </a:t>
          </a:r>
        </a:p>
        <a:p>
          <a:r>
            <a:rPr lang="it-IT" sz="1800" b="1" dirty="0"/>
            <a:t>T-1 </a:t>
          </a:r>
          <a:endParaRPr lang="en-GB" sz="1800" b="1" dirty="0"/>
        </a:p>
      </dgm:t>
    </dgm:pt>
    <dgm:pt modelId="{08B13C2C-E82B-4639-AB25-AED7EB5E92FF}" type="parTrans" cxnId="{67FABD18-D037-477A-A1F0-EC38FA3CC0E0}">
      <dgm:prSet/>
      <dgm:spPr/>
      <dgm:t>
        <a:bodyPr/>
        <a:lstStyle/>
        <a:p>
          <a:endParaRPr lang="en-GB"/>
        </a:p>
      </dgm:t>
    </dgm:pt>
    <dgm:pt modelId="{2A936A0D-999D-4225-BDD1-D6F320789B2D}" type="sibTrans" cxnId="{67FABD18-D037-477A-A1F0-EC38FA3CC0E0}">
      <dgm:prSet/>
      <dgm:spPr/>
      <dgm:t>
        <a:bodyPr/>
        <a:lstStyle/>
        <a:p>
          <a:endParaRPr lang="en-GB"/>
        </a:p>
      </dgm:t>
    </dgm:pt>
    <dgm:pt modelId="{C04B5576-AF63-4898-8FAB-F6C4B652FD9D}">
      <dgm:prSet phldrT="[Testo]" custT="1"/>
      <dgm:spPr/>
      <dgm:t>
        <a:bodyPr/>
        <a:lstStyle/>
        <a:p>
          <a:r>
            <a:rPr lang="it-IT" sz="2400" dirty="0">
              <a:latin typeface="Calibri"/>
              <a:ea typeface="Times New Roman"/>
              <a:cs typeface="Times New Roman"/>
            </a:rPr>
            <a:t>Documento di Economia e Finanza (DEF)</a:t>
          </a:r>
          <a:r>
            <a:rPr lang="it-IT" sz="2400" dirty="0">
              <a:latin typeface="Calibri"/>
              <a:ea typeface="Calibri"/>
              <a:cs typeface="Times New Roman"/>
            </a:rPr>
            <a:t> </a:t>
          </a:r>
          <a:endParaRPr lang="en-GB" sz="2400" dirty="0"/>
        </a:p>
      </dgm:t>
    </dgm:pt>
    <dgm:pt modelId="{928E5B4D-0C8D-42E5-8C25-8DE60469B04F}" type="parTrans" cxnId="{A22DA8B9-7B4F-4FB4-B66E-9F3737CAA6D4}">
      <dgm:prSet/>
      <dgm:spPr/>
      <dgm:t>
        <a:bodyPr/>
        <a:lstStyle/>
        <a:p>
          <a:endParaRPr lang="en-GB"/>
        </a:p>
      </dgm:t>
    </dgm:pt>
    <dgm:pt modelId="{CBD33C81-C04E-4415-92FC-0ACE8776E20F}" type="sibTrans" cxnId="{A22DA8B9-7B4F-4FB4-B66E-9F3737CAA6D4}">
      <dgm:prSet/>
      <dgm:spPr/>
      <dgm:t>
        <a:bodyPr/>
        <a:lstStyle/>
        <a:p>
          <a:endParaRPr lang="en-GB"/>
        </a:p>
      </dgm:t>
    </dgm:pt>
    <dgm:pt modelId="{7884CE15-68A1-404D-AD23-B0075E609F8A}">
      <dgm:prSet phldrT="[Testo]" custT="1"/>
      <dgm:spPr/>
      <dgm:t>
        <a:bodyPr/>
        <a:lstStyle/>
        <a:p>
          <a:r>
            <a:rPr lang="it-IT" sz="1800" b="1" dirty="0"/>
            <a:t>27 </a:t>
          </a:r>
          <a:r>
            <a:rPr lang="it-IT" sz="1800" b="1" dirty="0" err="1"/>
            <a:t>sett</a:t>
          </a:r>
          <a:r>
            <a:rPr lang="it-IT" sz="1800" b="1" dirty="0"/>
            <a:t> T-1</a:t>
          </a:r>
          <a:endParaRPr lang="en-GB" sz="1800" b="1" dirty="0"/>
        </a:p>
      </dgm:t>
    </dgm:pt>
    <dgm:pt modelId="{C8457885-71F2-43D2-8EE5-72FF82B9D6E5}" type="parTrans" cxnId="{F4635CBE-6A11-4E28-8EEE-8813A27D0F69}">
      <dgm:prSet/>
      <dgm:spPr/>
      <dgm:t>
        <a:bodyPr/>
        <a:lstStyle/>
        <a:p>
          <a:endParaRPr lang="en-GB"/>
        </a:p>
      </dgm:t>
    </dgm:pt>
    <dgm:pt modelId="{2439F2BF-25DC-4943-A5F1-22D061E11CCE}" type="sibTrans" cxnId="{F4635CBE-6A11-4E28-8EEE-8813A27D0F69}">
      <dgm:prSet/>
      <dgm:spPr/>
      <dgm:t>
        <a:bodyPr/>
        <a:lstStyle/>
        <a:p>
          <a:endParaRPr lang="en-GB"/>
        </a:p>
      </dgm:t>
    </dgm:pt>
    <dgm:pt modelId="{403D3996-AA4D-4976-84FA-E6CA4BD19777}">
      <dgm:prSet phldrT="[Testo]" custT="1"/>
      <dgm:spPr/>
      <dgm:t>
        <a:bodyPr/>
        <a:lstStyle/>
        <a:p>
          <a:r>
            <a:rPr lang="it-IT" sz="2400">
              <a:latin typeface="Calibri"/>
              <a:ea typeface="Times New Roman"/>
              <a:cs typeface="Times New Roman"/>
            </a:rPr>
            <a:t>Nota di aggiornamento DEF</a:t>
          </a:r>
          <a:r>
            <a:rPr lang="it-IT" sz="2400">
              <a:latin typeface="Calibri"/>
              <a:ea typeface="Calibri"/>
              <a:cs typeface="Times New Roman"/>
            </a:rPr>
            <a:t> </a:t>
          </a:r>
          <a:endParaRPr lang="en-GB" sz="2400" dirty="0"/>
        </a:p>
      </dgm:t>
    </dgm:pt>
    <dgm:pt modelId="{338A3237-0EA8-465E-92E6-44DD5EA68193}" type="parTrans" cxnId="{24066483-6C93-4C05-934D-31DFA0D59A48}">
      <dgm:prSet/>
      <dgm:spPr/>
      <dgm:t>
        <a:bodyPr/>
        <a:lstStyle/>
        <a:p>
          <a:endParaRPr lang="en-GB"/>
        </a:p>
      </dgm:t>
    </dgm:pt>
    <dgm:pt modelId="{66BD7045-F717-49CE-B87A-62BEA82ABB27}" type="sibTrans" cxnId="{24066483-6C93-4C05-934D-31DFA0D59A48}">
      <dgm:prSet/>
      <dgm:spPr/>
      <dgm:t>
        <a:bodyPr/>
        <a:lstStyle/>
        <a:p>
          <a:endParaRPr lang="en-GB"/>
        </a:p>
      </dgm:t>
    </dgm:pt>
    <dgm:pt modelId="{F9F4D8B7-4AF1-41CF-8A68-C0EA0B38E5AF}">
      <dgm:prSet phldrT="[Testo]" custT="1"/>
      <dgm:spPr/>
      <dgm:t>
        <a:bodyPr/>
        <a:lstStyle/>
        <a:p>
          <a:r>
            <a:rPr lang="it-IT" sz="1800" b="1" dirty="0"/>
            <a:t>20 </a:t>
          </a:r>
          <a:r>
            <a:rPr lang="it-IT" sz="1800" b="1" dirty="0" err="1"/>
            <a:t>ott</a:t>
          </a:r>
          <a:endParaRPr lang="it-IT" sz="1800" b="1" dirty="0"/>
        </a:p>
        <a:p>
          <a:r>
            <a:rPr lang="it-IT" sz="1800" b="1" dirty="0"/>
            <a:t>T-1</a:t>
          </a:r>
          <a:endParaRPr lang="en-GB" sz="1800" b="1" dirty="0"/>
        </a:p>
      </dgm:t>
    </dgm:pt>
    <dgm:pt modelId="{1905C383-FF08-4E58-95A8-6DC82051DC3D}" type="parTrans" cxnId="{55FF8CE9-9E40-4019-8457-5CE73FA63DD5}">
      <dgm:prSet/>
      <dgm:spPr/>
      <dgm:t>
        <a:bodyPr/>
        <a:lstStyle/>
        <a:p>
          <a:endParaRPr lang="en-GB"/>
        </a:p>
      </dgm:t>
    </dgm:pt>
    <dgm:pt modelId="{761CFDE1-72EC-460B-9673-AD04E8191BE1}" type="sibTrans" cxnId="{55FF8CE9-9E40-4019-8457-5CE73FA63DD5}">
      <dgm:prSet/>
      <dgm:spPr/>
      <dgm:t>
        <a:bodyPr/>
        <a:lstStyle/>
        <a:p>
          <a:endParaRPr lang="en-GB"/>
        </a:p>
      </dgm:t>
    </dgm:pt>
    <dgm:pt modelId="{38B62808-0117-43FA-9D8A-82F3B18C4B20}">
      <dgm:prSet phldrT="[Testo]" custT="1"/>
      <dgm:spPr/>
      <dgm:t>
        <a:bodyPr/>
        <a:lstStyle/>
        <a:p>
          <a:r>
            <a:rPr lang="it-IT" sz="2400" dirty="0"/>
            <a:t>Presentazione ddl bilancio pluriennale (T, T+1, T+2)</a:t>
          </a:r>
          <a:endParaRPr lang="en-GB" sz="2400" dirty="0"/>
        </a:p>
      </dgm:t>
    </dgm:pt>
    <dgm:pt modelId="{D45C2A42-A81E-4039-BD89-0B465F507F76}" type="parTrans" cxnId="{213562E7-CDE7-41D6-8E36-E03CCA286904}">
      <dgm:prSet/>
      <dgm:spPr/>
      <dgm:t>
        <a:bodyPr/>
        <a:lstStyle/>
        <a:p>
          <a:endParaRPr lang="en-GB"/>
        </a:p>
      </dgm:t>
    </dgm:pt>
    <dgm:pt modelId="{49A07C80-BF10-4260-87A5-ED815DF8D177}" type="sibTrans" cxnId="{213562E7-CDE7-41D6-8E36-E03CCA286904}">
      <dgm:prSet/>
      <dgm:spPr/>
      <dgm:t>
        <a:bodyPr/>
        <a:lstStyle/>
        <a:p>
          <a:endParaRPr lang="en-GB"/>
        </a:p>
      </dgm:t>
    </dgm:pt>
    <dgm:pt modelId="{7C1E4F5D-304C-4194-8E36-82D4AAB999B5}">
      <dgm:prSet custT="1"/>
      <dgm:spPr/>
      <dgm:t>
        <a:bodyPr/>
        <a:lstStyle/>
        <a:p>
          <a:r>
            <a:rPr lang="it-IT" sz="1800" b="1" dirty="0"/>
            <a:t>31 </a:t>
          </a:r>
          <a:r>
            <a:rPr lang="it-IT" sz="1800" b="1" dirty="0" err="1"/>
            <a:t>dic</a:t>
          </a:r>
          <a:endParaRPr lang="it-IT" sz="1800" b="1" dirty="0"/>
        </a:p>
        <a:p>
          <a:r>
            <a:rPr lang="it-IT" sz="1800" b="1" dirty="0"/>
            <a:t>T-1</a:t>
          </a:r>
          <a:endParaRPr lang="en-GB" sz="1800" b="1" dirty="0"/>
        </a:p>
      </dgm:t>
    </dgm:pt>
    <dgm:pt modelId="{F74AC5FD-3239-4D8F-88A3-8C0004C67A29}" type="parTrans" cxnId="{B88AF027-622F-4EF8-AD2A-0BA3D0ACD80E}">
      <dgm:prSet/>
      <dgm:spPr/>
      <dgm:t>
        <a:bodyPr/>
        <a:lstStyle/>
        <a:p>
          <a:endParaRPr lang="en-GB"/>
        </a:p>
      </dgm:t>
    </dgm:pt>
    <dgm:pt modelId="{5D660CB7-83AB-4E41-A294-C9C17B08CA35}" type="sibTrans" cxnId="{B88AF027-622F-4EF8-AD2A-0BA3D0ACD80E}">
      <dgm:prSet/>
      <dgm:spPr/>
      <dgm:t>
        <a:bodyPr/>
        <a:lstStyle/>
        <a:p>
          <a:endParaRPr lang="en-GB"/>
        </a:p>
      </dgm:t>
    </dgm:pt>
    <dgm:pt modelId="{ABF2A754-E15E-4644-9074-6D6898BDF59B}">
      <dgm:prSet custT="1"/>
      <dgm:spPr/>
      <dgm:t>
        <a:bodyPr/>
        <a:lstStyle/>
        <a:p>
          <a:r>
            <a:rPr lang="it-IT" sz="2400" dirty="0"/>
            <a:t>Approvazione Legge di Bilancio</a:t>
          </a:r>
          <a:endParaRPr lang="en-GB" sz="2400" dirty="0"/>
        </a:p>
      </dgm:t>
    </dgm:pt>
    <dgm:pt modelId="{F695ADB0-E94C-477C-A644-AC6F2EDFD0EA}" type="parTrans" cxnId="{79B450BF-61D7-446F-85EE-A7C1A66F76E4}">
      <dgm:prSet/>
      <dgm:spPr/>
      <dgm:t>
        <a:bodyPr/>
        <a:lstStyle/>
        <a:p>
          <a:endParaRPr lang="en-GB"/>
        </a:p>
      </dgm:t>
    </dgm:pt>
    <dgm:pt modelId="{CF1682A9-751E-48A8-A9E1-8C8AC85AA193}" type="sibTrans" cxnId="{79B450BF-61D7-446F-85EE-A7C1A66F76E4}">
      <dgm:prSet/>
      <dgm:spPr/>
      <dgm:t>
        <a:bodyPr/>
        <a:lstStyle/>
        <a:p>
          <a:endParaRPr lang="en-GB"/>
        </a:p>
      </dgm:t>
    </dgm:pt>
    <dgm:pt modelId="{2196D31E-FEFE-49EB-95AC-C473E7684690}">
      <dgm:prSet custT="1"/>
      <dgm:spPr/>
      <dgm:t>
        <a:bodyPr/>
        <a:lstStyle/>
        <a:p>
          <a:r>
            <a:rPr lang="it-IT" sz="1800" b="1" dirty="0"/>
            <a:t>30 </a:t>
          </a:r>
          <a:r>
            <a:rPr lang="it-IT" sz="1800" b="1" dirty="0" err="1"/>
            <a:t>giu</a:t>
          </a:r>
          <a:r>
            <a:rPr lang="it-IT" sz="1800" b="1" dirty="0"/>
            <a:t> T</a:t>
          </a:r>
          <a:endParaRPr lang="en-GB" sz="1800" b="1" dirty="0"/>
        </a:p>
      </dgm:t>
    </dgm:pt>
    <dgm:pt modelId="{2C4469BD-2512-4FD6-85B2-46247E9BB2C9}" type="parTrans" cxnId="{F7ED281C-9ECE-4410-A428-B05810A5B02F}">
      <dgm:prSet/>
      <dgm:spPr/>
      <dgm:t>
        <a:bodyPr/>
        <a:lstStyle/>
        <a:p>
          <a:endParaRPr lang="en-GB"/>
        </a:p>
      </dgm:t>
    </dgm:pt>
    <dgm:pt modelId="{BF37E1BC-759B-4364-80DC-DEB3EEA04851}" type="sibTrans" cxnId="{F7ED281C-9ECE-4410-A428-B05810A5B02F}">
      <dgm:prSet/>
      <dgm:spPr/>
      <dgm:t>
        <a:bodyPr/>
        <a:lstStyle/>
        <a:p>
          <a:endParaRPr lang="en-GB"/>
        </a:p>
      </dgm:t>
    </dgm:pt>
    <dgm:pt modelId="{AF4AAB54-FF95-48AB-94B8-93C577AC113D}">
      <dgm:prSet custT="1"/>
      <dgm:spPr/>
      <dgm:t>
        <a:bodyPr/>
        <a:lstStyle/>
        <a:p>
          <a:r>
            <a:rPr lang="it-IT" sz="2000" dirty="0"/>
            <a:t>Presentazione rendiconto generale Stato T-1</a:t>
          </a:r>
          <a:endParaRPr lang="en-GB" sz="2000" dirty="0"/>
        </a:p>
      </dgm:t>
    </dgm:pt>
    <dgm:pt modelId="{E7E82D14-6A93-46DD-B694-886B30340887}" type="parTrans" cxnId="{BB4DDBCF-7F48-458F-B60E-EF826750AA78}">
      <dgm:prSet/>
      <dgm:spPr/>
      <dgm:t>
        <a:bodyPr/>
        <a:lstStyle/>
        <a:p>
          <a:endParaRPr lang="en-GB"/>
        </a:p>
      </dgm:t>
    </dgm:pt>
    <dgm:pt modelId="{23589947-F761-4259-A58A-97250FAC6758}" type="sibTrans" cxnId="{BB4DDBCF-7F48-458F-B60E-EF826750AA78}">
      <dgm:prSet/>
      <dgm:spPr/>
      <dgm:t>
        <a:bodyPr/>
        <a:lstStyle/>
        <a:p>
          <a:endParaRPr lang="en-GB"/>
        </a:p>
      </dgm:t>
    </dgm:pt>
    <dgm:pt modelId="{757376D4-4257-486E-BBAC-9D01232027D0}">
      <dgm:prSet custT="1"/>
      <dgm:spPr/>
      <dgm:t>
        <a:bodyPr/>
        <a:lstStyle/>
        <a:p>
          <a:r>
            <a:rPr lang="it-IT" sz="2000" dirty="0"/>
            <a:t>Presentazione assestamento bilancio T</a:t>
          </a:r>
          <a:endParaRPr lang="en-GB" sz="2000" dirty="0"/>
        </a:p>
      </dgm:t>
    </dgm:pt>
    <dgm:pt modelId="{E190FDF9-C5CE-49FA-BDC9-F397299221DE}" type="parTrans" cxnId="{493F77CA-572D-4374-BAED-10206E8199DF}">
      <dgm:prSet/>
      <dgm:spPr/>
      <dgm:t>
        <a:bodyPr/>
        <a:lstStyle/>
        <a:p>
          <a:endParaRPr lang="en-GB"/>
        </a:p>
      </dgm:t>
    </dgm:pt>
    <dgm:pt modelId="{9A1C3970-144A-4684-A140-70C9BE9F60F6}" type="sibTrans" cxnId="{493F77CA-572D-4374-BAED-10206E8199DF}">
      <dgm:prSet/>
      <dgm:spPr/>
      <dgm:t>
        <a:bodyPr/>
        <a:lstStyle/>
        <a:p>
          <a:endParaRPr lang="en-GB"/>
        </a:p>
      </dgm:t>
    </dgm:pt>
    <dgm:pt modelId="{B5F5904F-2FFC-467C-A703-26FF198A1274}" type="pres">
      <dgm:prSet presAssocID="{F8FBA1CD-C6B5-4283-971D-5C12477BA1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748C6A9-8162-409B-AFE8-971B45957E16}" type="pres">
      <dgm:prSet presAssocID="{AEC83C37-5867-4C05-ABA8-FB1C888AD5D3}" presName="composite" presStyleCnt="0"/>
      <dgm:spPr/>
    </dgm:pt>
    <dgm:pt modelId="{FF03207A-3BAF-425C-9771-651F440474D1}" type="pres">
      <dgm:prSet presAssocID="{AEC83C37-5867-4C05-ABA8-FB1C888AD5D3}" presName="parentText" presStyleLbl="alignNode1" presStyleIdx="0" presStyleCnt="5" custLinFactNeighborY="-406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52532F9-6A4C-4D93-9542-43FECD6B5983}" type="pres">
      <dgm:prSet presAssocID="{AEC83C37-5867-4C05-ABA8-FB1C888AD5D3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D454AA3-3867-4A33-AD49-166B0B3F48F0}" type="pres">
      <dgm:prSet presAssocID="{2A936A0D-999D-4225-BDD1-D6F320789B2D}" presName="sp" presStyleCnt="0"/>
      <dgm:spPr/>
    </dgm:pt>
    <dgm:pt modelId="{15825F8C-4FD1-41CE-B510-CBCA1A1A1A07}" type="pres">
      <dgm:prSet presAssocID="{7884CE15-68A1-404D-AD23-B0075E609F8A}" presName="composite" presStyleCnt="0"/>
      <dgm:spPr/>
    </dgm:pt>
    <dgm:pt modelId="{FA7DF4D4-9271-42D4-BA1D-D485BDE79F78}" type="pres">
      <dgm:prSet presAssocID="{7884CE15-68A1-404D-AD23-B0075E609F8A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F354C23-785C-4234-8A5A-F8061998DE89}" type="pres">
      <dgm:prSet presAssocID="{7884CE15-68A1-404D-AD23-B0075E609F8A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B0EC4E-4C1A-4DBE-BEA5-91A5F6AC3C8B}" type="pres">
      <dgm:prSet presAssocID="{2439F2BF-25DC-4943-A5F1-22D061E11CCE}" presName="sp" presStyleCnt="0"/>
      <dgm:spPr/>
    </dgm:pt>
    <dgm:pt modelId="{83AFE511-F4C1-45CB-849B-B58FA0759531}" type="pres">
      <dgm:prSet presAssocID="{F9F4D8B7-4AF1-41CF-8A68-C0EA0B38E5AF}" presName="composite" presStyleCnt="0"/>
      <dgm:spPr/>
    </dgm:pt>
    <dgm:pt modelId="{A815723C-2F91-4552-B3C5-C89BEB053F09}" type="pres">
      <dgm:prSet presAssocID="{F9F4D8B7-4AF1-41CF-8A68-C0EA0B38E5A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81BDC2F-BEB4-4DEF-A0B0-1508D9C764D8}" type="pres">
      <dgm:prSet presAssocID="{F9F4D8B7-4AF1-41CF-8A68-C0EA0B38E5A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9A355A-6328-49D9-B2E6-E23BDE62EC7D}" type="pres">
      <dgm:prSet presAssocID="{761CFDE1-72EC-460B-9673-AD04E8191BE1}" presName="sp" presStyleCnt="0"/>
      <dgm:spPr/>
    </dgm:pt>
    <dgm:pt modelId="{C188BCF5-D83E-43CC-A350-8522F4BEE912}" type="pres">
      <dgm:prSet presAssocID="{7C1E4F5D-304C-4194-8E36-82D4AAB999B5}" presName="composite" presStyleCnt="0"/>
      <dgm:spPr/>
    </dgm:pt>
    <dgm:pt modelId="{A3F399F7-3594-4061-A85C-4B700676243A}" type="pres">
      <dgm:prSet presAssocID="{7C1E4F5D-304C-4194-8E36-82D4AAB999B5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56284B-F9CD-4862-A45F-08CA8667C66D}" type="pres">
      <dgm:prSet presAssocID="{7C1E4F5D-304C-4194-8E36-82D4AAB999B5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566FD1-C940-4EEC-A68B-8FB8EE4D4234}" type="pres">
      <dgm:prSet presAssocID="{5D660CB7-83AB-4E41-A294-C9C17B08CA35}" presName="sp" presStyleCnt="0"/>
      <dgm:spPr/>
    </dgm:pt>
    <dgm:pt modelId="{7D733FA8-8F36-434D-ADDD-81F3B468A319}" type="pres">
      <dgm:prSet presAssocID="{2196D31E-FEFE-49EB-95AC-C473E7684690}" presName="composite" presStyleCnt="0"/>
      <dgm:spPr/>
    </dgm:pt>
    <dgm:pt modelId="{EE1D7AE8-B018-4B23-857B-44BE00946218}" type="pres">
      <dgm:prSet presAssocID="{2196D31E-FEFE-49EB-95AC-C473E7684690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B3F594B-AAB6-464C-AFEA-1758A65C6CAF}" type="pres">
      <dgm:prSet presAssocID="{2196D31E-FEFE-49EB-95AC-C473E7684690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B4DDBCF-7F48-458F-B60E-EF826750AA78}" srcId="{2196D31E-FEFE-49EB-95AC-C473E7684690}" destId="{AF4AAB54-FF95-48AB-94B8-93C577AC113D}" srcOrd="0" destOrd="0" parTransId="{E7E82D14-6A93-46DD-B694-886B30340887}" sibTransId="{23589947-F761-4259-A58A-97250FAC6758}"/>
    <dgm:cxn modelId="{AE1DCE8D-11E7-4B46-A141-2C20AAFFADD3}" type="presOf" srcId="{38B62808-0117-43FA-9D8A-82F3B18C4B20}" destId="{181BDC2F-BEB4-4DEF-A0B0-1508D9C764D8}" srcOrd="0" destOrd="0" presId="urn:microsoft.com/office/officeart/2005/8/layout/chevron2"/>
    <dgm:cxn modelId="{24066483-6C93-4C05-934D-31DFA0D59A48}" srcId="{7884CE15-68A1-404D-AD23-B0075E609F8A}" destId="{403D3996-AA4D-4976-84FA-E6CA4BD19777}" srcOrd="0" destOrd="0" parTransId="{338A3237-0EA8-465E-92E6-44DD5EA68193}" sibTransId="{66BD7045-F717-49CE-B87A-62BEA82ABB27}"/>
    <dgm:cxn modelId="{DA63F2A6-A549-4C12-8209-06DD569D49FC}" type="presOf" srcId="{AF4AAB54-FF95-48AB-94B8-93C577AC113D}" destId="{6B3F594B-AAB6-464C-AFEA-1758A65C6CAF}" srcOrd="0" destOrd="0" presId="urn:microsoft.com/office/officeart/2005/8/layout/chevron2"/>
    <dgm:cxn modelId="{55D8D175-0AF7-4F4E-84F3-D3B91D3EFBDE}" type="presOf" srcId="{7884CE15-68A1-404D-AD23-B0075E609F8A}" destId="{FA7DF4D4-9271-42D4-BA1D-D485BDE79F78}" srcOrd="0" destOrd="0" presId="urn:microsoft.com/office/officeart/2005/8/layout/chevron2"/>
    <dgm:cxn modelId="{B88AF027-622F-4EF8-AD2A-0BA3D0ACD80E}" srcId="{F8FBA1CD-C6B5-4283-971D-5C12477BA189}" destId="{7C1E4F5D-304C-4194-8E36-82D4AAB999B5}" srcOrd="3" destOrd="0" parTransId="{F74AC5FD-3239-4D8F-88A3-8C0004C67A29}" sibTransId="{5D660CB7-83AB-4E41-A294-C9C17B08CA35}"/>
    <dgm:cxn modelId="{9D2D6C12-3FDD-426C-9F8F-285A90A02F84}" type="presOf" srcId="{757376D4-4257-486E-BBAC-9D01232027D0}" destId="{6B3F594B-AAB6-464C-AFEA-1758A65C6CAF}" srcOrd="0" destOrd="1" presId="urn:microsoft.com/office/officeart/2005/8/layout/chevron2"/>
    <dgm:cxn modelId="{493F77CA-572D-4374-BAED-10206E8199DF}" srcId="{2196D31E-FEFE-49EB-95AC-C473E7684690}" destId="{757376D4-4257-486E-BBAC-9D01232027D0}" srcOrd="1" destOrd="0" parTransId="{E190FDF9-C5CE-49FA-BDC9-F397299221DE}" sibTransId="{9A1C3970-144A-4684-A140-70C9BE9F60F6}"/>
    <dgm:cxn modelId="{87EB6008-D136-414B-9DDD-1FA372C24B04}" type="presOf" srcId="{C04B5576-AF63-4898-8FAB-F6C4B652FD9D}" destId="{352532F9-6A4C-4D93-9542-43FECD6B5983}" srcOrd="0" destOrd="0" presId="urn:microsoft.com/office/officeart/2005/8/layout/chevron2"/>
    <dgm:cxn modelId="{A22DA8B9-7B4F-4FB4-B66E-9F3737CAA6D4}" srcId="{AEC83C37-5867-4C05-ABA8-FB1C888AD5D3}" destId="{C04B5576-AF63-4898-8FAB-F6C4B652FD9D}" srcOrd="0" destOrd="0" parTransId="{928E5B4D-0C8D-42E5-8C25-8DE60469B04F}" sibTransId="{CBD33C81-C04E-4415-92FC-0ACE8776E20F}"/>
    <dgm:cxn modelId="{213562E7-CDE7-41D6-8E36-E03CCA286904}" srcId="{F9F4D8B7-4AF1-41CF-8A68-C0EA0B38E5AF}" destId="{38B62808-0117-43FA-9D8A-82F3B18C4B20}" srcOrd="0" destOrd="0" parTransId="{D45C2A42-A81E-4039-BD89-0B465F507F76}" sibTransId="{49A07C80-BF10-4260-87A5-ED815DF8D177}"/>
    <dgm:cxn modelId="{2AB9C6EB-4353-41D7-AA6A-12F58389F198}" type="presOf" srcId="{AEC83C37-5867-4C05-ABA8-FB1C888AD5D3}" destId="{FF03207A-3BAF-425C-9771-651F440474D1}" srcOrd="0" destOrd="0" presId="urn:microsoft.com/office/officeart/2005/8/layout/chevron2"/>
    <dgm:cxn modelId="{F5F41E28-0E77-490C-801D-5863C3903182}" type="presOf" srcId="{F8FBA1CD-C6B5-4283-971D-5C12477BA189}" destId="{B5F5904F-2FFC-467C-A703-26FF198A1274}" srcOrd="0" destOrd="0" presId="urn:microsoft.com/office/officeart/2005/8/layout/chevron2"/>
    <dgm:cxn modelId="{D7698E98-98E9-43D4-AEF4-3105EAC8C352}" type="presOf" srcId="{7C1E4F5D-304C-4194-8E36-82D4AAB999B5}" destId="{A3F399F7-3594-4061-A85C-4B700676243A}" srcOrd="0" destOrd="0" presId="urn:microsoft.com/office/officeart/2005/8/layout/chevron2"/>
    <dgm:cxn modelId="{0B7CA930-7096-4EC2-A941-D0602ACED399}" type="presOf" srcId="{2196D31E-FEFE-49EB-95AC-C473E7684690}" destId="{EE1D7AE8-B018-4B23-857B-44BE00946218}" srcOrd="0" destOrd="0" presId="urn:microsoft.com/office/officeart/2005/8/layout/chevron2"/>
    <dgm:cxn modelId="{E47A608E-CD64-47AF-9FE7-098FB75D79EF}" type="presOf" srcId="{F9F4D8B7-4AF1-41CF-8A68-C0EA0B38E5AF}" destId="{A815723C-2F91-4552-B3C5-C89BEB053F09}" srcOrd="0" destOrd="0" presId="urn:microsoft.com/office/officeart/2005/8/layout/chevron2"/>
    <dgm:cxn modelId="{885DF524-47E4-4CE1-A561-F635700BE3F9}" type="presOf" srcId="{ABF2A754-E15E-4644-9074-6D6898BDF59B}" destId="{ED56284B-F9CD-4862-A45F-08CA8667C66D}" srcOrd="0" destOrd="0" presId="urn:microsoft.com/office/officeart/2005/8/layout/chevron2"/>
    <dgm:cxn modelId="{55FF8CE9-9E40-4019-8457-5CE73FA63DD5}" srcId="{F8FBA1CD-C6B5-4283-971D-5C12477BA189}" destId="{F9F4D8B7-4AF1-41CF-8A68-C0EA0B38E5AF}" srcOrd="2" destOrd="0" parTransId="{1905C383-FF08-4E58-95A8-6DC82051DC3D}" sibTransId="{761CFDE1-72EC-460B-9673-AD04E8191BE1}"/>
    <dgm:cxn modelId="{67FABD18-D037-477A-A1F0-EC38FA3CC0E0}" srcId="{F8FBA1CD-C6B5-4283-971D-5C12477BA189}" destId="{AEC83C37-5867-4C05-ABA8-FB1C888AD5D3}" srcOrd="0" destOrd="0" parTransId="{08B13C2C-E82B-4639-AB25-AED7EB5E92FF}" sibTransId="{2A936A0D-999D-4225-BDD1-D6F320789B2D}"/>
    <dgm:cxn modelId="{F7ED281C-9ECE-4410-A428-B05810A5B02F}" srcId="{F8FBA1CD-C6B5-4283-971D-5C12477BA189}" destId="{2196D31E-FEFE-49EB-95AC-C473E7684690}" srcOrd="4" destOrd="0" parTransId="{2C4469BD-2512-4FD6-85B2-46247E9BB2C9}" sibTransId="{BF37E1BC-759B-4364-80DC-DEB3EEA04851}"/>
    <dgm:cxn modelId="{6CE6CD32-B4CE-4567-9B34-4D984EDF3B8A}" type="presOf" srcId="{403D3996-AA4D-4976-84FA-E6CA4BD19777}" destId="{EF354C23-785C-4234-8A5A-F8061998DE89}" srcOrd="0" destOrd="0" presId="urn:microsoft.com/office/officeart/2005/8/layout/chevron2"/>
    <dgm:cxn modelId="{F4635CBE-6A11-4E28-8EEE-8813A27D0F69}" srcId="{F8FBA1CD-C6B5-4283-971D-5C12477BA189}" destId="{7884CE15-68A1-404D-AD23-B0075E609F8A}" srcOrd="1" destOrd="0" parTransId="{C8457885-71F2-43D2-8EE5-72FF82B9D6E5}" sibTransId="{2439F2BF-25DC-4943-A5F1-22D061E11CCE}"/>
    <dgm:cxn modelId="{79B450BF-61D7-446F-85EE-A7C1A66F76E4}" srcId="{7C1E4F5D-304C-4194-8E36-82D4AAB999B5}" destId="{ABF2A754-E15E-4644-9074-6D6898BDF59B}" srcOrd="0" destOrd="0" parTransId="{F695ADB0-E94C-477C-A644-AC6F2EDFD0EA}" sibTransId="{CF1682A9-751E-48A8-A9E1-8C8AC85AA193}"/>
    <dgm:cxn modelId="{266BB719-B874-4610-9EA0-56BD47669F97}" type="presParOf" srcId="{B5F5904F-2FFC-467C-A703-26FF198A1274}" destId="{6748C6A9-8162-409B-AFE8-971B45957E16}" srcOrd="0" destOrd="0" presId="urn:microsoft.com/office/officeart/2005/8/layout/chevron2"/>
    <dgm:cxn modelId="{E9713523-AAF9-4D5A-B428-C8379EB4A6F6}" type="presParOf" srcId="{6748C6A9-8162-409B-AFE8-971B45957E16}" destId="{FF03207A-3BAF-425C-9771-651F440474D1}" srcOrd="0" destOrd="0" presId="urn:microsoft.com/office/officeart/2005/8/layout/chevron2"/>
    <dgm:cxn modelId="{3EA53D6C-E5C3-461A-92D2-2A41E940C8E1}" type="presParOf" srcId="{6748C6A9-8162-409B-AFE8-971B45957E16}" destId="{352532F9-6A4C-4D93-9542-43FECD6B5983}" srcOrd="1" destOrd="0" presId="urn:microsoft.com/office/officeart/2005/8/layout/chevron2"/>
    <dgm:cxn modelId="{66D32B6C-C006-4AB4-A76E-623DA70D30ED}" type="presParOf" srcId="{B5F5904F-2FFC-467C-A703-26FF198A1274}" destId="{5D454AA3-3867-4A33-AD49-166B0B3F48F0}" srcOrd="1" destOrd="0" presId="urn:microsoft.com/office/officeart/2005/8/layout/chevron2"/>
    <dgm:cxn modelId="{B59D0D71-80CE-4A8E-90B0-F911944907A4}" type="presParOf" srcId="{B5F5904F-2FFC-467C-A703-26FF198A1274}" destId="{15825F8C-4FD1-41CE-B510-CBCA1A1A1A07}" srcOrd="2" destOrd="0" presId="urn:microsoft.com/office/officeart/2005/8/layout/chevron2"/>
    <dgm:cxn modelId="{5269348C-30DF-4B0D-B79F-6D4CB940197B}" type="presParOf" srcId="{15825F8C-4FD1-41CE-B510-CBCA1A1A1A07}" destId="{FA7DF4D4-9271-42D4-BA1D-D485BDE79F78}" srcOrd="0" destOrd="0" presId="urn:microsoft.com/office/officeart/2005/8/layout/chevron2"/>
    <dgm:cxn modelId="{83D56D7C-43B9-4E6F-AAAB-C2A4199CA5A8}" type="presParOf" srcId="{15825F8C-4FD1-41CE-B510-CBCA1A1A1A07}" destId="{EF354C23-785C-4234-8A5A-F8061998DE89}" srcOrd="1" destOrd="0" presId="urn:microsoft.com/office/officeart/2005/8/layout/chevron2"/>
    <dgm:cxn modelId="{03D8FF95-A0A1-4F72-BAFE-D9986130393E}" type="presParOf" srcId="{B5F5904F-2FFC-467C-A703-26FF198A1274}" destId="{25B0EC4E-4C1A-4DBE-BEA5-91A5F6AC3C8B}" srcOrd="3" destOrd="0" presId="urn:microsoft.com/office/officeart/2005/8/layout/chevron2"/>
    <dgm:cxn modelId="{C58847EE-8128-4475-B9BA-B299DAB255E1}" type="presParOf" srcId="{B5F5904F-2FFC-467C-A703-26FF198A1274}" destId="{83AFE511-F4C1-45CB-849B-B58FA0759531}" srcOrd="4" destOrd="0" presId="urn:microsoft.com/office/officeart/2005/8/layout/chevron2"/>
    <dgm:cxn modelId="{DB7CD329-D6FB-4AA4-A077-F05C3BAE3C5F}" type="presParOf" srcId="{83AFE511-F4C1-45CB-849B-B58FA0759531}" destId="{A815723C-2F91-4552-B3C5-C89BEB053F09}" srcOrd="0" destOrd="0" presId="urn:microsoft.com/office/officeart/2005/8/layout/chevron2"/>
    <dgm:cxn modelId="{633BEF2E-E4C0-4A4D-A5B6-E1465C880DF2}" type="presParOf" srcId="{83AFE511-F4C1-45CB-849B-B58FA0759531}" destId="{181BDC2F-BEB4-4DEF-A0B0-1508D9C764D8}" srcOrd="1" destOrd="0" presId="urn:microsoft.com/office/officeart/2005/8/layout/chevron2"/>
    <dgm:cxn modelId="{38C85FA0-6A8F-4060-95F0-BDC8345FC7DD}" type="presParOf" srcId="{B5F5904F-2FFC-467C-A703-26FF198A1274}" destId="{F09A355A-6328-49D9-B2E6-E23BDE62EC7D}" srcOrd="5" destOrd="0" presId="urn:microsoft.com/office/officeart/2005/8/layout/chevron2"/>
    <dgm:cxn modelId="{C2376719-480E-43B8-B6CE-6990538872C7}" type="presParOf" srcId="{B5F5904F-2FFC-467C-A703-26FF198A1274}" destId="{C188BCF5-D83E-43CC-A350-8522F4BEE912}" srcOrd="6" destOrd="0" presId="urn:microsoft.com/office/officeart/2005/8/layout/chevron2"/>
    <dgm:cxn modelId="{CFD2A48B-8EFE-4B54-BBED-F2E5BB908B24}" type="presParOf" srcId="{C188BCF5-D83E-43CC-A350-8522F4BEE912}" destId="{A3F399F7-3594-4061-A85C-4B700676243A}" srcOrd="0" destOrd="0" presId="urn:microsoft.com/office/officeart/2005/8/layout/chevron2"/>
    <dgm:cxn modelId="{E2687EB3-42F4-4742-B482-8A080B2E1CC7}" type="presParOf" srcId="{C188BCF5-D83E-43CC-A350-8522F4BEE912}" destId="{ED56284B-F9CD-4862-A45F-08CA8667C66D}" srcOrd="1" destOrd="0" presId="urn:microsoft.com/office/officeart/2005/8/layout/chevron2"/>
    <dgm:cxn modelId="{1496B668-16B1-4757-BF6E-9B90AA592F46}" type="presParOf" srcId="{B5F5904F-2FFC-467C-A703-26FF198A1274}" destId="{12566FD1-C940-4EEC-A68B-8FB8EE4D4234}" srcOrd="7" destOrd="0" presId="urn:microsoft.com/office/officeart/2005/8/layout/chevron2"/>
    <dgm:cxn modelId="{CAF9C76F-5362-4228-9AD2-45A419F9060A}" type="presParOf" srcId="{B5F5904F-2FFC-467C-A703-26FF198A1274}" destId="{7D733FA8-8F36-434D-ADDD-81F3B468A319}" srcOrd="8" destOrd="0" presId="urn:microsoft.com/office/officeart/2005/8/layout/chevron2"/>
    <dgm:cxn modelId="{DFBDB2B8-1A72-47F9-9AD1-E28A5D037F15}" type="presParOf" srcId="{7D733FA8-8F36-434D-ADDD-81F3B468A319}" destId="{EE1D7AE8-B018-4B23-857B-44BE00946218}" srcOrd="0" destOrd="0" presId="urn:microsoft.com/office/officeart/2005/8/layout/chevron2"/>
    <dgm:cxn modelId="{A4BB359E-0046-4924-8AA8-90379D11ED34}" type="presParOf" srcId="{7D733FA8-8F36-434D-ADDD-81F3B468A319}" destId="{6B3F594B-AAB6-464C-AFEA-1758A65C6CA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3207A-3BAF-425C-9771-651F440474D1}">
      <dsp:nvSpPr>
        <dsp:cNvPr id="0" name=""/>
        <dsp:cNvSpPr/>
      </dsp:nvSpPr>
      <dsp:spPr>
        <a:xfrm rot="5400000">
          <a:off x="-170081" y="170081"/>
          <a:ext cx="1133874" cy="7937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10 </a:t>
          </a:r>
          <a:r>
            <a:rPr lang="it-IT" sz="1800" b="1" kern="1200" dirty="0" err="1"/>
            <a:t>apr</a:t>
          </a:r>
          <a:r>
            <a:rPr lang="it-IT" sz="1800" b="1" kern="1200" dirty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T-1 </a:t>
          </a:r>
          <a:endParaRPr lang="en-GB" sz="1800" b="1" kern="1200" dirty="0"/>
        </a:p>
      </dsp:txBody>
      <dsp:txXfrm rot="-5400000">
        <a:off x="0" y="396856"/>
        <a:ext cx="793712" cy="340162"/>
      </dsp:txXfrm>
    </dsp:sp>
    <dsp:sp modelId="{352532F9-6A4C-4D93-9542-43FECD6B5983}">
      <dsp:nvSpPr>
        <dsp:cNvPr id="0" name=""/>
        <dsp:cNvSpPr/>
      </dsp:nvSpPr>
      <dsp:spPr>
        <a:xfrm rot="5400000">
          <a:off x="4257253" y="-3459261"/>
          <a:ext cx="737406" cy="76644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>
              <a:latin typeface="Calibri"/>
              <a:ea typeface="Times New Roman"/>
              <a:cs typeface="Times New Roman"/>
            </a:rPr>
            <a:t>Documento di Economia e Finanza (DEF)</a:t>
          </a:r>
          <a:r>
            <a:rPr lang="it-IT" sz="2400" kern="1200" dirty="0">
              <a:latin typeface="Calibri"/>
              <a:ea typeface="Calibri"/>
              <a:cs typeface="Times New Roman"/>
            </a:rPr>
            <a:t> </a:t>
          </a:r>
          <a:endParaRPr lang="en-GB" sz="2400" kern="1200" dirty="0"/>
        </a:p>
      </dsp:txBody>
      <dsp:txXfrm rot="-5400000">
        <a:off x="793713" y="40276"/>
        <a:ext cx="7628490" cy="665412"/>
      </dsp:txXfrm>
    </dsp:sp>
    <dsp:sp modelId="{FA7DF4D4-9271-42D4-BA1D-D485BDE79F78}">
      <dsp:nvSpPr>
        <dsp:cNvPr id="0" name=""/>
        <dsp:cNvSpPr/>
      </dsp:nvSpPr>
      <dsp:spPr>
        <a:xfrm rot="5400000">
          <a:off x="-170081" y="1191692"/>
          <a:ext cx="1133874" cy="7937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27 </a:t>
          </a:r>
          <a:r>
            <a:rPr lang="it-IT" sz="1800" b="1" kern="1200" dirty="0" err="1"/>
            <a:t>sett</a:t>
          </a:r>
          <a:r>
            <a:rPr lang="it-IT" sz="1800" b="1" kern="1200" dirty="0"/>
            <a:t> T-1</a:t>
          </a:r>
          <a:endParaRPr lang="en-GB" sz="1800" b="1" kern="1200" dirty="0"/>
        </a:p>
      </dsp:txBody>
      <dsp:txXfrm rot="-5400000">
        <a:off x="0" y="1418467"/>
        <a:ext cx="793712" cy="340162"/>
      </dsp:txXfrm>
    </dsp:sp>
    <dsp:sp modelId="{EF354C23-785C-4234-8A5A-F8061998DE89}">
      <dsp:nvSpPr>
        <dsp:cNvPr id="0" name=""/>
        <dsp:cNvSpPr/>
      </dsp:nvSpPr>
      <dsp:spPr>
        <a:xfrm rot="5400000">
          <a:off x="4257446" y="-2442122"/>
          <a:ext cx="737018" cy="76644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>
              <a:latin typeface="Calibri"/>
              <a:ea typeface="Times New Roman"/>
              <a:cs typeface="Times New Roman"/>
            </a:rPr>
            <a:t>Nota di aggiornamento DEF</a:t>
          </a:r>
          <a:r>
            <a:rPr lang="it-IT" sz="2400" kern="1200">
              <a:latin typeface="Calibri"/>
              <a:ea typeface="Calibri"/>
              <a:cs typeface="Times New Roman"/>
            </a:rPr>
            <a:t> </a:t>
          </a:r>
          <a:endParaRPr lang="en-GB" sz="2400" kern="1200" dirty="0"/>
        </a:p>
      </dsp:txBody>
      <dsp:txXfrm rot="-5400000">
        <a:off x="793712" y="1057590"/>
        <a:ext cx="7628509" cy="665062"/>
      </dsp:txXfrm>
    </dsp:sp>
    <dsp:sp modelId="{A815723C-2F91-4552-B3C5-C89BEB053F09}">
      <dsp:nvSpPr>
        <dsp:cNvPr id="0" name=""/>
        <dsp:cNvSpPr/>
      </dsp:nvSpPr>
      <dsp:spPr>
        <a:xfrm rot="5400000">
          <a:off x="-170081" y="2209024"/>
          <a:ext cx="1133874" cy="7937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20 </a:t>
          </a:r>
          <a:r>
            <a:rPr lang="it-IT" sz="1800" b="1" kern="1200" dirty="0" err="1"/>
            <a:t>ott</a:t>
          </a:r>
          <a:endParaRPr lang="it-IT" sz="1800" b="1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T-1</a:t>
          </a:r>
          <a:endParaRPr lang="en-GB" sz="1800" b="1" kern="1200" dirty="0"/>
        </a:p>
      </dsp:txBody>
      <dsp:txXfrm rot="-5400000">
        <a:off x="0" y="2435799"/>
        <a:ext cx="793712" cy="340162"/>
      </dsp:txXfrm>
    </dsp:sp>
    <dsp:sp modelId="{181BDC2F-BEB4-4DEF-A0B0-1508D9C764D8}">
      <dsp:nvSpPr>
        <dsp:cNvPr id="0" name=""/>
        <dsp:cNvSpPr/>
      </dsp:nvSpPr>
      <dsp:spPr>
        <a:xfrm rot="5400000">
          <a:off x="4257446" y="-1424790"/>
          <a:ext cx="737018" cy="76644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/>
            <a:t>Presentazione ddl bilancio pluriennale (T, T+1, T+2)</a:t>
          </a:r>
          <a:endParaRPr lang="en-GB" sz="2400" kern="1200" dirty="0"/>
        </a:p>
      </dsp:txBody>
      <dsp:txXfrm rot="-5400000">
        <a:off x="793712" y="2074922"/>
        <a:ext cx="7628509" cy="665062"/>
      </dsp:txXfrm>
    </dsp:sp>
    <dsp:sp modelId="{A3F399F7-3594-4061-A85C-4B700676243A}">
      <dsp:nvSpPr>
        <dsp:cNvPr id="0" name=""/>
        <dsp:cNvSpPr/>
      </dsp:nvSpPr>
      <dsp:spPr>
        <a:xfrm rot="5400000">
          <a:off x="-170081" y="3226356"/>
          <a:ext cx="1133874" cy="7937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31 </a:t>
          </a:r>
          <a:r>
            <a:rPr lang="it-IT" sz="1800" b="1" kern="1200" dirty="0" err="1"/>
            <a:t>dic</a:t>
          </a:r>
          <a:endParaRPr lang="it-IT" sz="1800" b="1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T-1</a:t>
          </a:r>
          <a:endParaRPr lang="en-GB" sz="1800" b="1" kern="1200" dirty="0"/>
        </a:p>
      </dsp:txBody>
      <dsp:txXfrm rot="-5400000">
        <a:off x="0" y="3453131"/>
        <a:ext cx="793712" cy="340162"/>
      </dsp:txXfrm>
    </dsp:sp>
    <dsp:sp modelId="{ED56284B-F9CD-4862-A45F-08CA8667C66D}">
      <dsp:nvSpPr>
        <dsp:cNvPr id="0" name=""/>
        <dsp:cNvSpPr/>
      </dsp:nvSpPr>
      <dsp:spPr>
        <a:xfrm rot="5400000">
          <a:off x="4257446" y="-407458"/>
          <a:ext cx="737018" cy="76644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/>
            <a:t>Approvazione Legge di Bilancio</a:t>
          </a:r>
          <a:endParaRPr lang="en-GB" sz="2400" kern="1200" dirty="0"/>
        </a:p>
      </dsp:txBody>
      <dsp:txXfrm rot="-5400000">
        <a:off x="793712" y="3092254"/>
        <a:ext cx="7628509" cy="665062"/>
      </dsp:txXfrm>
    </dsp:sp>
    <dsp:sp modelId="{EE1D7AE8-B018-4B23-857B-44BE00946218}">
      <dsp:nvSpPr>
        <dsp:cNvPr id="0" name=""/>
        <dsp:cNvSpPr/>
      </dsp:nvSpPr>
      <dsp:spPr>
        <a:xfrm rot="5400000">
          <a:off x="-170081" y="4243688"/>
          <a:ext cx="1133874" cy="7937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/>
            <a:t>30 </a:t>
          </a:r>
          <a:r>
            <a:rPr lang="it-IT" sz="1800" b="1" kern="1200" dirty="0" err="1"/>
            <a:t>giu</a:t>
          </a:r>
          <a:r>
            <a:rPr lang="it-IT" sz="1800" b="1" kern="1200" dirty="0"/>
            <a:t> T</a:t>
          </a:r>
          <a:endParaRPr lang="en-GB" sz="1800" b="1" kern="1200" dirty="0"/>
        </a:p>
      </dsp:txBody>
      <dsp:txXfrm rot="-5400000">
        <a:off x="0" y="4470463"/>
        <a:ext cx="793712" cy="340162"/>
      </dsp:txXfrm>
    </dsp:sp>
    <dsp:sp modelId="{6B3F594B-AAB6-464C-AFEA-1758A65C6CAF}">
      <dsp:nvSpPr>
        <dsp:cNvPr id="0" name=""/>
        <dsp:cNvSpPr/>
      </dsp:nvSpPr>
      <dsp:spPr>
        <a:xfrm rot="5400000">
          <a:off x="4257446" y="609873"/>
          <a:ext cx="737018" cy="76644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/>
            <a:t>Presentazione rendiconto generale Stato T-1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/>
            <a:t>Presentazione assestamento bilancio T</a:t>
          </a:r>
          <a:endParaRPr lang="en-GB" sz="2000" kern="1200" dirty="0"/>
        </a:p>
      </dsp:txBody>
      <dsp:txXfrm rot="-5400000">
        <a:off x="793712" y="4109585"/>
        <a:ext cx="7628509" cy="665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pPr>
              <a:defRPr/>
            </a:pPr>
            <a:fld id="{E9854924-273E-4759-89F3-61FFDB7DA9C7}" type="datetimeFigureOut">
              <a:rPr lang="it-IT"/>
              <a:pPr>
                <a:defRPr/>
              </a:pPr>
              <a:t>15/03/2019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5300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31338"/>
            <a:ext cx="2946400" cy="495300"/>
          </a:xfrm>
          <a:prstGeom prst="rect">
            <a:avLst/>
          </a:prstGeom>
        </p:spPr>
        <p:txBody>
          <a:bodyPr vert="horz" wrap="square" lIns="88230" tIns="44115" rIns="88230" bIns="441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66AC48-231A-415C-A369-6DBE03A4D28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1406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1371BA9-EB34-48C3-8C5A-71B12C3A627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95734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32A353-9C33-4B7D-9DD7-53B5994261D3}" type="slidenum">
              <a:rPr lang="it-IT" altLang="it-IT" sz="1300"/>
              <a:pPr eaLnBrk="1" hangingPunct="1">
                <a:spcBef>
                  <a:spcPct val="0"/>
                </a:spcBef>
              </a:pPr>
              <a:t>1</a:t>
            </a:fld>
            <a:endParaRPr lang="it-IT" altLang="it-IT" sz="13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1088" y="866775"/>
            <a:ext cx="4638675" cy="3479800"/>
          </a:xfrm>
          <a:ln w="12700"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35" tIns="48117" rIns="96235" bIns="48117"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107915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CDB9E5-205C-4F97-9D61-AC183D733BAA}" type="slidenum">
              <a:rPr lang="it-IT" altLang="it-IT" sz="1300"/>
              <a:pPr eaLnBrk="1" hangingPunct="1">
                <a:spcBef>
                  <a:spcPct val="0"/>
                </a:spcBef>
              </a:pPr>
              <a:t>13</a:t>
            </a:fld>
            <a:endParaRPr lang="it-IT" altLang="it-IT" sz="13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4177033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130F20-7DB8-442C-A338-BB3BA077C818}" type="slidenum">
              <a:rPr lang="it-IT" altLang="it-IT" sz="1300"/>
              <a:pPr eaLnBrk="1" hangingPunct="1">
                <a:spcBef>
                  <a:spcPct val="0"/>
                </a:spcBef>
              </a:pPr>
              <a:t>27</a:t>
            </a:fld>
            <a:endParaRPr lang="it-IT" altLang="it-IT" sz="13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1878715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32D3D3-CFEC-4EB3-A95A-8847E18CDC53}" type="slidenum">
              <a:rPr lang="it-IT" altLang="it-IT" sz="1300"/>
              <a:pPr eaLnBrk="1" hangingPunct="1">
                <a:spcBef>
                  <a:spcPct val="0"/>
                </a:spcBef>
              </a:pPr>
              <a:t>28</a:t>
            </a:fld>
            <a:endParaRPr lang="it-IT" altLang="it-IT" sz="13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716165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4E114C-CA43-4215-A57D-B054AE06E84D}" type="slidenum">
              <a:rPr lang="it-IT" altLang="it-IT" sz="1300"/>
              <a:pPr eaLnBrk="1" hangingPunct="1">
                <a:spcBef>
                  <a:spcPct val="0"/>
                </a:spcBef>
              </a:pPr>
              <a:t>31</a:t>
            </a:fld>
            <a:endParaRPr lang="it-IT" altLang="it-IT" sz="13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2449873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ADD4A7-0530-4EEE-BA87-258AB159B97D}" type="slidenum">
              <a:rPr lang="it-IT" altLang="it-IT" sz="1300"/>
              <a:pPr eaLnBrk="1" hangingPunct="1">
                <a:spcBef>
                  <a:spcPct val="0"/>
                </a:spcBef>
              </a:pPr>
              <a:t>32</a:t>
            </a:fld>
            <a:endParaRPr lang="it-IT" altLang="it-IT" sz="13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2316345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73F475-59FD-4C54-8A4E-643CFCCB3043}" type="slidenum">
              <a:rPr lang="it-IT" altLang="it-IT" sz="1300"/>
              <a:pPr eaLnBrk="1" hangingPunct="1">
                <a:spcBef>
                  <a:spcPct val="0"/>
                </a:spcBef>
              </a:pPr>
              <a:t>33</a:t>
            </a:fld>
            <a:endParaRPr lang="it-IT" altLang="it-IT" sz="13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37199710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9C94FC3-92BE-40DB-90DB-3B90CD7E5409}" type="slidenum">
              <a:rPr lang="it-IT" altLang="it-IT" sz="13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36</a:t>
            </a:fld>
            <a:endParaRPr lang="it-IT" altLang="it-IT" sz="1300">
              <a:solidFill>
                <a:srgbClr val="000000"/>
              </a:solidFill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40334557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68EBCB-9757-4CE2-8AEE-E0D1BCD8F3B8}" type="slidenum">
              <a:rPr lang="it-IT" altLang="it-IT" sz="1300"/>
              <a:pPr eaLnBrk="1" hangingPunct="1">
                <a:spcBef>
                  <a:spcPct val="0"/>
                </a:spcBef>
              </a:pPr>
              <a:t>39</a:t>
            </a:fld>
            <a:endParaRPr lang="it-IT" altLang="it-IT" sz="130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222745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788D791-9003-4A78-87EC-6CD7F79AD5E0}" type="slidenum">
              <a:rPr lang="it-IT" altLang="it-IT" sz="1300"/>
              <a:pPr eaLnBrk="1" hangingPunct="1">
                <a:spcBef>
                  <a:spcPct val="0"/>
                </a:spcBef>
              </a:pPr>
              <a:t>40</a:t>
            </a:fld>
            <a:endParaRPr lang="it-IT" altLang="it-IT" sz="13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4558933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93D52E-407E-4C1C-A964-5C825784BE13}" type="slidenum">
              <a:rPr lang="it-IT" altLang="it-IT" sz="1300"/>
              <a:pPr eaLnBrk="1" hangingPunct="1">
                <a:spcBef>
                  <a:spcPct val="0"/>
                </a:spcBef>
              </a:pPr>
              <a:t>41</a:t>
            </a:fld>
            <a:endParaRPr lang="it-IT" altLang="it-IT" sz="130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6810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F874D12-0050-4104-B7B8-0222ACD3DE4B}" type="slidenum">
              <a:rPr lang="it-IT" altLang="it-IT" sz="13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1088" y="866775"/>
            <a:ext cx="4638675" cy="3479800"/>
          </a:xfrm>
          <a:ln w="12700"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35" tIns="48117" rIns="96235" bIns="48117"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486951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CAA0E9-093D-4579-934B-4FFB05CC547F}" type="slidenum">
              <a:rPr lang="it-IT" altLang="it-IT" sz="1300"/>
              <a:pPr eaLnBrk="1" hangingPunct="1">
                <a:spcBef>
                  <a:spcPct val="0"/>
                </a:spcBef>
              </a:pPr>
              <a:t>42</a:t>
            </a:fld>
            <a:endParaRPr lang="it-IT" altLang="it-IT" sz="130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5223459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3FE931-17CD-420F-9A9B-86D0355445B3}" type="slidenum">
              <a:rPr lang="it-IT" altLang="it-IT" sz="1300"/>
              <a:pPr eaLnBrk="1" hangingPunct="1">
                <a:spcBef>
                  <a:spcPct val="0"/>
                </a:spcBef>
              </a:pPr>
              <a:t>43</a:t>
            </a:fld>
            <a:endParaRPr lang="it-IT" altLang="it-IT" sz="130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40539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52DE8A-E95B-4A7A-AE31-80A0A7AF52D0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1088" y="866775"/>
            <a:ext cx="4637087" cy="3479800"/>
          </a:xfrm>
          <a:ln w="12700"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35" tIns="48117" rIns="96235" bIns="48117"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262914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F04DD8-F2B8-44E8-8655-F37094624C02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1562630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39500B-7A37-441C-B071-3D968F6C248C}" type="slidenum">
              <a:rPr lang="it-IT" altLang="it-IT" sz="130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3976005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D5E547-2B10-423D-B211-456DCC99BDFE}" type="slidenum">
              <a:rPr lang="it-IT" altLang="it-IT" sz="130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1088" y="866775"/>
            <a:ext cx="4638675" cy="3479800"/>
          </a:xfrm>
          <a:ln w="12700"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35" tIns="48117" rIns="96235" bIns="48117"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873558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161B04E-FACF-4191-9E4E-C2880A78DBE4}" type="slidenum">
              <a:rPr lang="it-IT" altLang="it-IT" sz="130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1088" y="866775"/>
            <a:ext cx="4638675" cy="3479800"/>
          </a:xfrm>
          <a:ln w="12700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35" tIns="48117" rIns="96235" bIns="48117"/>
          <a:lstStyle/>
          <a:p>
            <a:pPr eaLnBrk="1" hangingPunct="1"/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667903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2E9858-D26C-4037-B165-87165459D177}" type="slidenum">
              <a:rPr lang="it-IT" altLang="it-IT" sz="130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1072727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CA2841-86A9-4D12-A1D2-A1607717BFB2}" type="slidenum">
              <a:rPr lang="it-IT" altLang="it-IT" sz="130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116438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69244-4010-4D2E-A42B-FE3BC42B6F5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4655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C4739-7EB7-45C8-8235-66C74DB3FB7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194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C7087-395C-4F73-AA10-ABF958EB134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47208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C656F98C-8015-4478-9B23-F9DD68445B5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515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E708B56-75E0-47FF-A84A-280D6CC17F9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6701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5DFC2B87-E120-4450-9FF1-49760B76126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6568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5C6054C-2763-4160-9E69-32C7374BD73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142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68AEC3A-F1CB-43E3-AC08-9EB0248D036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00649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97143DA6-9467-4039-8A5B-3FCB69B26DC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83467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EB6ADC47-3F70-4EAB-9D1F-7F720D538F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194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FDC4094D-BFF7-4FA1-A237-EACAC559C1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943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94002-D96E-4B96-B488-29B4D2F31B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0626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8BEDA41E-4BD0-47EC-95A0-A9A42F572FB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764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2ACA3A05-FF62-437B-B048-B2F53CC6736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00288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46749895-26B3-4C60-BB61-B7446E0695B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9055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5ED627-66F4-44F8-87BF-108277939D8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54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E1216-2827-4A4E-8A0E-86B954D765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273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B7DB36-7997-477D-BC5A-A90F23EDEAC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273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9087C-741E-4D05-85B9-4B58995DD1A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052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A175D-40F7-4A3A-BE57-CC6B484C1EF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7211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45484-139D-40D4-B7B3-E31FA4F098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0872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BC2D1D-6FFD-47E1-893E-63374DB5521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9959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9F4844-C961-424B-8310-B97D87BA724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611" r:id="rId2"/>
    <p:sldLayoutId id="2147484612" r:id="rId3"/>
    <p:sldLayoutId id="2147484613" r:id="rId4"/>
    <p:sldLayoutId id="2147484614" r:id="rId5"/>
    <p:sldLayoutId id="2147484615" r:id="rId6"/>
    <p:sldLayoutId id="2147484616" r:id="rId7"/>
    <p:sldLayoutId id="2147484617" r:id="rId8"/>
    <p:sldLayoutId id="2147484618" r:id="rId9"/>
    <p:sldLayoutId id="2147484619" r:id="rId10"/>
    <p:sldLayoutId id="214748462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8041BC4E-AE80-4033-9CD9-7CB1A295505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1" r:id="rId1"/>
    <p:sldLayoutId id="2147484622" r:id="rId2"/>
    <p:sldLayoutId id="2147484623" r:id="rId3"/>
    <p:sldLayoutId id="2147484624" r:id="rId4"/>
    <p:sldLayoutId id="2147484625" r:id="rId5"/>
    <p:sldLayoutId id="2147484626" r:id="rId6"/>
    <p:sldLayoutId id="2147484627" r:id="rId7"/>
    <p:sldLayoutId id="2147484628" r:id="rId8"/>
    <p:sldLayoutId id="2147484629" r:id="rId9"/>
    <p:sldLayoutId id="2147484630" r:id="rId10"/>
    <p:sldLayoutId id="21474846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87F08D-E128-4C37-8F0F-93B683BE3477}" type="slidenum">
              <a:rPr lang="it-IT" altLang="it-IT" sz="1800" smtClean="0"/>
              <a:pPr/>
              <a:t>1</a:t>
            </a:fld>
            <a:endParaRPr lang="it-IT" altLang="it-IT" sz="1800" dirty="0"/>
          </a:p>
        </p:txBody>
      </p:sp>
      <p:grpSp>
        <p:nvGrpSpPr>
          <p:cNvPr id="2" name="Group 2" title="Il bilancio dello Stato e la Legge di Bilancio"/>
          <p:cNvGrpSpPr>
            <a:grpSpLocks/>
          </p:cNvGrpSpPr>
          <p:nvPr/>
        </p:nvGrpSpPr>
        <p:grpSpPr bwMode="auto">
          <a:xfrm>
            <a:off x="1066800" y="1752600"/>
            <a:ext cx="7200900" cy="2097088"/>
            <a:chOff x="624" y="1824"/>
            <a:chExt cx="4536" cy="1321"/>
          </a:xfrm>
        </p:grpSpPr>
        <p:sp>
          <p:nvSpPr>
            <p:cNvPr id="38916" name="Rectangle 3"/>
            <p:cNvSpPr>
              <a:spLocks noChangeArrowheads="1"/>
            </p:cNvSpPr>
            <p:nvPr/>
          </p:nvSpPr>
          <p:spPr bwMode="auto">
            <a:xfrm>
              <a:off x="642" y="1824"/>
              <a:ext cx="4488" cy="12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ECFF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FF9903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92164" name="Text Box 4"/>
            <p:cNvSpPr txBox="1">
              <a:spLocks noChangeArrowheads="1"/>
            </p:cNvSpPr>
            <p:nvPr/>
          </p:nvSpPr>
          <p:spPr bwMode="auto">
            <a:xfrm>
              <a:off x="624" y="1924"/>
              <a:ext cx="4536" cy="122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it-IT" altLang="it-IT" sz="4000" b="1" dirty="0">
                  <a:latin typeface="Verdana" pitchFamily="34" charset="0"/>
                </a:rPr>
                <a:t>IL BILANCIO DELLO STATO E LA LEGGE </a:t>
              </a:r>
              <a:r>
                <a:rPr lang="it-IT" altLang="it-IT" sz="4000" b="1" dirty="0" err="1">
                  <a:latin typeface="Verdana" pitchFamily="34" charset="0"/>
                </a:rPr>
                <a:t>DI</a:t>
              </a:r>
              <a:r>
                <a:rPr lang="it-IT" altLang="it-IT" sz="4000" b="1" dirty="0">
                  <a:latin typeface="Verdana" pitchFamily="34" charset="0"/>
                </a:rPr>
                <a:t> BILANCIO</a:t>
              </a:r>
              <a:endParaRPr lang="it-IT" altLang="it-IT" sz="4000" b="1" dirty="0">
                <a:solidFill>
                  <a:srgbClr val="E87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4" name="Titolo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bilancio dello Stato e la Legge di Bilancio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8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D59E658-1652-4209-9F76-00165E3E07C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28600"/>
            <a:ext cx="2895600" cy="4876800"/>
          </a:xfrm>
        </p:spPr>
        <p:txBody>
          <a:bodyPr/>
          <a:lstStyle/>
          <a:p>
            <a:pPr eaLnBrk="1" hangingPunct="1"/>
            <a:r>
              <a:rPr lang="it-IT" altLang="it-IT" b="1" dirty="0"/>
              <a:t>Uscita</a:t>
            </a:r>
          </a:p>
          <a:p>
            <a:pPr eaLnBrk="1" hangingPunct="1"/>
            <a:r>
              <a:rPr lang="it-IT" altLang="it-IT" sz="4400" dirty="0">
                <a:sym typeface="Wingdings" panose="05000000000000000000" pitchFamily="2" charset="2"/>
              </a:rPr>
              <a:t></a:t>
            </a:r>
          </a:p>
          <a:p>
            <a:pPr eaLnBrk="1" hangingPunct="1"/>
            <a:endParaRPr lang="it-IT" altLang="it-IT" dirty="0"/>
          </a:p>
          <a:p>
            <a:pPr eaLnBrk="1" hangingPunct="1"/>
            <a:r>
              <a:rPr lang="it-IT" altLang="it-IT" dirty="0"/>
              <a:t>impegnata</a:t>
            </a:r>
          </a:p>
          <a:p>
            <a:pPr eaLnBrk="1" hangingPunct="1"/>
            <a:r>
              <a:rPr lang="it-IT" altLang="it-IT" sz="4400" dirty="0">
                <a:sym typeface="Wingdings" panose="05000000000000000000" pitchFamily="2" charset="2"/>
              </a:rPr>
              <a:t></a:t>
            </a:r>
            <a:endParaRPr lang="it-IT" altLang="it-IT" dirty="0"/>
          </a:p>
          <a:p>
            <a:pPr eaLnBrk="1" hangingPunct="1"/>
            <a:endParaRPr lang="it-IT" altLang="it-IT" dirty="0"/>
          </a:p>
          <a:p>
            <a:pPr eaLnBrk="1" hangingPunct="1"/>
            <a:r>
              <a:rPr lang="it-IT" altLang="it-IT" dirty="0"/>
              <a:t>pagata</a:t>
            </a:r>
          </a:p>
          <a:p>
            <a:pPr eaLnBrk="1" hangingPunct="1"/>
            <a:endParaRPr lang="it-IT" altLang="it-IT" dirty="0"/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4572000" y="4038600"/>
            <a:ext cx="2895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>
                <a:solidFill>
                  <a:schemeClr val="accent2"/>
                </a:solidFill>
              </a:rPr>
              <a:t>residuo passivo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228600" y="1773238"/>
            <a:ext cx="2438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>
                <a:solidFill>
                  <a:schemeClr val="accent2"/>
                </a:solidFill>
              </a:rPr>
              <a:t>Non</a:t>
            </a:r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-36513" y="3716338"/>
            <a:ext cx="289560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>
                <a:solidFill>
                  <a:schemeClr val="accent2"/>
                </a:solidFill>
              </a:rPr>
              <a:t>Non</a:t>
            </a:r>
          </a:p>
        </p:txBody>
      </p:sp>
      <p:sp>
        <p:nvSpPr>
          <p:cNvPr id="232454" name="Rectangle 6"/>
          <p:cNvSpPr>
            <a:spLocks noChangeArrowheads="1"/>
          </p:cNvSpPr>
          <p:nvPr/>
        </p:nvSpPr>
        <p:spPr bwMode="auto">
          <a:xfrm>
            <a:off x="4495800" y="2057400"/>
            <a:ext cx="2895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/>
              <a:t>economia</a:t>
            </a:r>
          </a:p>
        </p:txBody>
      </p:sp>
      <p:sp>
        <p:nvSpPr>
          <p:cNvPr id="232455" name="Line 7" title="Freccia"/>
          <p:cNvSpPr>
            <a:spLocks noChangeShapeType="1"/>
          </p:cNvSpPr>
          <p:nvPr/>
        </p:nvSpPr>
        <p:spPr bwMode="auto">
          <a:xfrm>
            <a:off x="2438400" y="2362200"/>
            <a:ext cx="21336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2456" name="Line 8" title="Freccia"/>
          <p:cNvSpPr>
            <a:spLocks noChangeShapeType="1"/>
          </p:cNvSpPr>
          <p:nvPr/>
        </p:nvSpPr>
        <p:spPr bwMode="auto">
          <a:xfrm>
            <a:off x="2438400" y="4572000"/>
            <a:ext cx="20574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2457" name="Rectangle 9"/>
          <p:cNvSpPr>
            <a:spLocks noChangeArrowheads="1"/>
          </p:cNvSpPr>
          <p:nvPr/>
        </p:nvSpPr>
        <p:spPr bwMode="auto">
          <a:xfrm>
            <a:off x="228600" y="5181600"/>
            <a:ext cx="8839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2800"/>
              <a:t> … somme impegnate che, nel corso dell’esercizio, non sono state pagate (sono “debiti” dello Stato).</a:t>
            </a: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Uscita</a:t>
            </a:r>
          </a:p>
        </p:txBody>
      </p:sp>
    </p:spTree>
  </p:cSld>
  <p:clrMapOvr>
    <a:masterClrMapping/>
  </p:clrMapOvr>
  <p:transition advTm="555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2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2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utoUpdateAnimBg="0"/>
      <p:bldP spid="232452" grpId="0" build="p" autoUpdateAnimBg="0"/>
      <p:bldP spid="232453" grpId="0" build="p" autoUpdateAnimBg="0"/>
      <p:bldP spid="232454" grpId="0" autoUpdateAnimBg="0"/>
      <p:bldP spid="232455" grpId="0" animBg="1"/>
      <p:bldP spid="232456" grpId="0" animBg="1"/>
      <p:bldP spid="23245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2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C67758-17FF-4847-8FDE-D461DEBE9166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52400"/>
            <a:ext cx="2895600" cy="4876800"/>
          </a:xfrm>
        </p:spPr>
        <p:txBody>
          <a:bodyPr/>
          <a:lstStyle/>
          <a:p>
            <a:pPr eaLnBrk="1" hangingPunct="1"/>
            <a:r>
              <a:rPr lang="it-IT" altLang="it-IT" b="1"/>
              <a:t>Entrata</a:t>
            </a:r>
          </a:p>
          <a:p>
            <a:pPr eaLnBrk="1" hangingPunct="1"/>
            <a:r>
              <a:rPr lang="it-IT" altLang="it-IT" sz="4400">
                <a:sym typeface="Wingdings" panose="05000000000000000000" pitchFamily="2" charset="2"/>
              </a:rPr>
              <a:t></a:t>
            </a:r>
            <a:endParaRPr lang="it-IT" altLang="it-IT"/>
          </a:p>
          <a:p>
            <a:pPr eaLnBrk="1" hangingPunct="1"/>
            <a:endParaRPr lang="it-IT" altLang="it-IT"/>
          </a:p>
          <a:p>
            <a:pPr eaLnBrk="1" hangingPunct="1"/>
            <a:r>
              <a:rPr lang="it-IT" altLang="it-IT"/>
              <a:t>accertata</a:t>
            </a:r>
          </a:p>
          <a:p>
            <a:pPr eaLnBrk="1" hangingPunct="1"/>
            <a:r>
              <a:rPr lang="it-IT" altLang="it-IT" sz="4400">
                <a:sym typeface="Wingdings" panose="05000000000000000000" pitchFamily="2" charset="2"/>
              </a:rPr>
              <a:t></a:t>
            </a:r>
            <a:endParaRPr lang="it-IT" altLang="it-IT"/>
          </a:p>
          <a:p>
            <a:pPr eaLnBrk="1" hangingPunct="1"/>
            <a:endParaRPr lang="it-IT" altLang="it-IT"/>
          </a:p>
          <a:p>
            <a:pPr eaLnBrk="1" hangingPunct="1"/>
            <a:r>
              <a:rPr lang="it-IT" altLang="it-IT"/>
              <a:t>versata</a:t>
            </a:r>
          </a:p>
          <a:p>
            <a:pPr eaLnBrk="1" hangingPunct="1"/>
            <a:endParaRPr lang="it-IT" altLang="it-IT"/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4903788" y="4076700"/>
            <a:ext cx="2895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/>
              <a:t>residuo attivo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395288" y="1700213"/>
            <a:ext cx="2438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>
                <a:solidFill>
                  <a:schemeClr val="accent2"/>
                </a:solidFill>
              </a:rPr>
              <a:t>Non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107950" y="3716338"/>
            <a:ext cx="2895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>
                <a:solidFill>
                  <a:schemeClr val="accent2"/>
                </a:solidFill>
              </a:rPr>
              <a:t>Non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5003800" y="1968500"/>
            <a:ext cx="2895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/>
              <a:t>minore entrata</a:t>
            </a:r>
          </a:p>
        </p:txBody>
      </p:sp>
      <p:sp>
        <p:nvSpPr>
          <p:cNvPr id="234503" name="Line 7" title="Freccia"/>
          <p:cNvSpPr>
            <a:spLocks noChangeShapeType="1"/>
          </p:cNvSpPr>
          <p:nvPr/>
        </p:nvSpPr>
        <p:spPr bwMode="auto">
          <a:xfrm>
            <a:off x="2514600" y="2209800"/>
            <a:ext cx="24384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4504" name="Line 8" title="Freccia"/>
          <p:cNvSpPr>
            <a:spLocks noChangeShapeType="1"/>
          </p:cNvSpPr>
          <p:nvPr/>
        </p:nvSpPr>
        <p:spPr bwMode="auto">
          <a:xfrm>
            <a:off x="2514600" y="4343400"/>
            <a:ext cx="22860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152400" y="5181600"/>
            <a:ext cx="89154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2400"/>
              <a:t> … somme accertate che, nel corso dell’esercizio, non sono state versate (sono “crediti” dello Stato)</a:t>
            </a: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Entrata</a:t>
            </a:r>
          </a:p>
        </p:txBody>
      </p:sp>
    </p:spTree>
  </p:cSld>
  <p:clrMapOvr>
    <a:masterClrMapping/>
  </p:clrMapOvr>
  <p:transition advTm="413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4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4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4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autoUpdateAnimBg="0"/>
      <p:bldP spid="234500" grpId="0" build="p" autoUpdateAnimBg="0"/>
      <p:bldP spid="234501" grpId="0" build="p" autoUpdateAnimBg="0"/>
      <p:bldP spid="234502" grpId="0" autoUpdateAnimBg="0"/>
      <p:bldP spid="234503" grpId="0" animBg="1"/>
      <p:bldP spid="234504" grpId="0" animBg="1"/>
      <p:bldP spid="23450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60D03B-FF8C-441C-A541-831462FE6176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b="1" dirty="0">
                <a:latin typeface="Verdana" panose="020B0604030504040204" pitchFamily="34" charset="0"/>
              </a:rPr>
              <a:t>Il Bilancio dello Stato (7)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400" b="1">
                <a:latin typeface="Verdana" panose="020B0604030504040204" pitchFamily="34" charset="0"/>
              </a:rPr>
              <a:t>Il Residui derivano dalla formazione del bilancio secondo il principio di competenza finanziaria per cui al 31 dicembre alcune </a:t>
            </a:r>
            <a:r>
              <a:rPr lang="it-IT" altLang="it-IT" sz="2400" b="1">
                <a:solidFill>
                  <a:schemeClr val="accent1"/>
                </a:solidFill>
                <a:latin typeface="Verdana" panose="020B0604030504040204" pitchFamily="34" charset="0"/>
              </a:rPr>
              <a:t>entrate accertate</a:t>
            </a:r>
            <a:r>
              <a:rPr lang="it-IT" altLang="it-IT" sz="2400" b="1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solidFill>
                  <a:srgbClr val="FF9900"/>
                </a:solidFill>
                <a:latin typeface="Verdana" panose="020B0604030504040204" pitchFamily="34" charset="0"/>
              </a:rPr>
              <a:t>non</a:t>
            </a:r>
            <a:r>
              <a:rPr lang="it-IT" altLang="it-IT" sz="2400" b="1">
                <a:latin typeface="Verdana" panose="020B0604030504040204" pitchFamily="34" charset="0"/>
              </a:rPr>
              <a:t> sono </a:t>
            </a:r>
            <a:r>
              <a:rPr lang="it-IT" altLang="it-IT" sz="2400" b="1">
                <a:solidFill>
                  <a:srgbClr val="FF9900"/>
                </a:solidFill>
                <a:latin typeface="Verdana" panose="020B0604030504040204" pitchFamily="34" charset="0"/>
              </a:rPr>
              <a:t>riscosse</a:t>
            </a:r>
            <a:r>
              <a:rPr lang="it-IT" altLang="it-IT" sz="2400" b="1">
                <a:latin typeface="Verdana" panose="020B0604030504040204" pitchFamily="34" charset="0"/>
              </a:rPr>
              <a:t> ed alcune </a:t>
            </a:r>
            <a:r>
              <a:rPr lang="it-IT" altLang="it-IT" sz="2400" b="1">
                <a:solidFill>
                  <a:schemeClr val="accent1"/>
                </a:solidFill>
                <a:latin typeface="Verdana" panose="020B0604030504040204" pitchFamily="34" charset="0"/>
              </a:rPr>
              <a:t>spese impegnate</a:t>
            </a:r>
            <a:r>
              <a:rPr lang="it-IT" altLang="it-IT" sz="2400" b="1"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solidFill>
                  <a:srgbClr val="FF9900"/>
                </a:solidFill>
                <a:latin typeface="Verdana" panose="020B0604030504040204" pitchFamily="34" charset="0"/>
              </a:rPr>
              <a:t>non</a:t>
            </a:r>
            <a:r>
              <a:rPr lang="it-IT" altLang="it-IT" sz="2400" b="1">
                <a:latin typeface="Verdana" panose="020B0604030504040204" pitchFamily="34" charset="0"/>
              </a:rPr>
              <a:t> sono </a:t>
            </a:r>
            <a:r>
              <a:rPr lang="it-IT" altLang="it-IT" sz="2400" b="1">
                <a:solidFill>
                  <a:srgbClr val="FF9900"/>
                </a:solidFill>
                <a:latin typeface="Verdana" panose="020B0604030504040204" pitchFamily="34" charset="0"/>
              </a:rPr>
              <a:t>pagate</a:t>
            </a:r>
            <a:r>
              <a:rPr lang="it-IT" altLang="it-IT" sz="2400" b="1">
                <a:latin typeface="Verdana" panose="020B0604030504040204" pitchFamily="34" charset="0"/>
              </a:rPr>
              <a:t>:</a:t>
            </a:r>
          </a:p>
        </p:txBody>
      </p:sp>
      <p:sp>
        <p:nvSpPr>
          <p:cNvPr id="168964" name="AutoShape 4" title="Doppia freccia"/>
          <p:cNvSpPr>
            <a:spLocks noChangeArrowheads="1"/>
          </p:cNvSpPr>
          <p:nvPr/>
        </p:nvSpPr>
        <p:spPr bwMode="auto">
          <a:xfrm rot="8023401" flipH="1">
            <a:off x="3939381" y="4214019"/>
            <a:ext cx="1366838" cy="1473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838200" y="5334000"/>
            <a:ext cx="29718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alt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alt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Residui attivi</a:t>
            </a:r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5486400" y="5257800"/>
            <a:ext cx="28956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alt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alt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Residui passivi</a:t>
            </a:r>
            <a:endParaRPr lang="it-IT" altLang="it-IT" sz="2400">
              <a:latin typeface="Verdana" pitchFamily="34" charset="0"/>
            </a:endParaRPr>
          </a:p>
          <a:p>
            <a:pPr algn="ctr">
              <a:defRPr/>
            </a:pPr>
            <a:endParaRPr lang="it-IT" altLang="it-IT" sz="24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  <p:bldP spid="168965" grpId="0" animBg="1" autoUpdateAnimBg="0"/>
      <p:bldP spid="16896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7EECA7-A969-445B-9772-F2DDEF983C9C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39813" y="739775"/>
            <a:ext cx="7340600" cy="466725"/>
          </a:xfrm>
        </p:spPr>
        <p:txBody>
          <a:bodyPr/>
          <a:lstStyle/>
          <a:p>
            <a:pPr eaLnBrk="1" hangingPunct="1"/>
            <a:r>
              <a:rPr lang="it-IT" altLang="it-IT" sz="2800" b="1" dirty="0"/>
              <a:t>Residui passivi: un esempio numerico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71588"/>
            <a:ext cx="6324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						  </a:t>
            </a:r>
            <a:r>
              <a:rPr lang="it-IT" altLang="it-IT" sz="2400" b="1">
                <a:solidFill>
                  <a:srgbClr val="FF0066"/>
                </a:solidFill>
              </a:rPr>
              <a:t>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1. Previsioni di competenza		100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2. Impegni				  90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3. Economie di spesa (2-1)	  	  10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4. Pagamenti in c/competenza	  65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5. Pagamenti in c/residui		    0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6. Pagamenti totali (4+5)		  65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chemeClr val="accent2"/>
                </a:solidFill>
              </a:rPr>
              <a:t>7. Stock iniziale residui 		    0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chemeClr val="accent2"/>
                </a:solidFill>
              </a:rPr>
              <a:t>8. Nuovi residui (2-4)		  25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chemeClr val="accent2"/>
                </a:solidFill>
              </a:rPr>
              <a:t>9. Stock residui finali (7+8-5)	  25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7162800" y="1271588"/>
            <a:ext cx="9144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it-IT" altLang="it-IT" sz="24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Arial" panose="020B0604020202020204" pitchFamily="34" charset="0"/>
              </a:rPr>
              <a:t>130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Arial" panose="020B0604020202020204" pitchFamily="34" charset="0"/>
              </a:rPr>
              <a:t>115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Arial" panose="020B0604020202020204" pitchFamily="34" charset="0"/>
              </a:rPr>
              <a:t>  15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Arial" panose="020B0604020202020204" pitchFamily="34" charset="0"/>
              </a:rPr>
              <a:t>  70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Arial" panose="020B0604020202020204" pitchFamily="34" charset="0"/>
              </a:rPr>
              <a:t>  10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Arial" panose="020B0604020202020204" pitchFamily="34" charset="0"/>
              </a:rPr>
              <a:t>  80</a:t>
            </a:r>
          </a:p>
        </p:txBody>
      </p:sp>
      <p:sp>
        <p:nvSpPr>
          <p:cNvPr id="252933" name="Line 5" title="Freccia"/>
          <p:cNvSpPr>
            <a:spLocks noChangeShapeType="1"/>
          </p:cNvSpPr>
          <p:nvPr/>
        </p:nvSpPr>
        <p:spPr bwMode="auto">
          <a:xfrm flipV="1">
            <a:off x="5795963" y="3716338"/>
            <a:ext cx="1512887" cy="7207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7186613" y="3860800"/>
            <a:ext cx="9144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Arial" panose="020B0604020202020204" pitchFamily="34" charset="0"/>
              </a:rPr>
              <a:t>  </a:t>
            </a:r>
            <a:r>
              <a:rPr lang="it-IT" altLang="it-IT" sz="2400" b="1">
                <a:solidFill>
                  <a:schemeClr val="accent2"/>
                </a:solidFill>
                <a:latin typeface="Arial" panose="020B0604020202020204" pitchFamily="34" charset="0"/>
              </a:rPr>
              <a:t>45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00FF00"/>
                </a:solidFill>
                <a:latin typeface="Arial" panose="020B0604020202020204" pitchFamily="34" charset="0"/>
              </a:rPr>
              <a:t>  </a:t>
            </a:r>
            <a:r>
              <a:rPr lang="it-IT" altLang="it-IT" sz="2400" b="1">
                <a:solidFill>
                  <a:schemeClr val="accent2"/>
                </a:solidFill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252935" name="Rectangle 7"/>
          <p:cNvSpPr>
            <a:spLocks noChangeArrowheads="1"/>
          </p:cNvSpPr>
          <p:nvPr/>
        </p:nvSpPr>
        <p:spPr bwMode="auto">
          <a:xfrm>
            <a:off x="7162800" y="508158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155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 i="1"/>
              <a:t>0,8</a:t>
            </a:r>
            <a:endParaRPr lang="it-IT" altLang="it-IT" sz="2400" b="1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124</a:t>
            </a:r>
          </a:p>
        </p:txBody>
      </p:sp>
      <p:sp>
        <p:nvSpPr>
          <p:cNvPr id="252936" name="Rectangle 8"/>
          <p:cNvSpPr>
            <a:spLocks noChangeArrowheads="1"/>
          </p:cNvSpPr>
          <p:nvPr/>
        </p:nvSpPr>
        <p:spPr bwMode="auto">
          <a:xfrm>
            <a:off x="457200" y="5081588"/>
            <a:ext cx="6477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10. Massa spendibile (1+7)	   	  100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11. Coefficiente di realizzazione	   </a:t>
            </a:r>
            <a:r>
              <a:rPr lang="it-IT" altLang="it-IT" sz="2400" b="1" i="1"/>
              <a:t>0,9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/>
              <a:t>12. Previsioni di cassa (10*11)	    90</a:t>
            </a:r>
          </a:p>
        </p:txBody>
      </p:sp>
      <p:sp>
        <p:nvSpPr>
          <p:cNvPr id="252937" name="Text Box 9"/>
          <p:cNvSpPr txBox="1">
            <a:spLocks noChangeArrowheads="1"/>
          </p:cNvSpPr>
          <p:nvPr/>
        </p:nvSpPr>
        <p:spPr bwMode="auto">
          <a:xfrm>
            <a:off x="7113588" y="3513138"/>
            <a:ext cx="9144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Arial" panose="020B0604020202020204" pitchFamily="34" charset="0"/>
              </a:rPr>
              <a:t>  </a:t>
            </a:r>
            <a:r>
              <a:rPr lang="it-IT" altLang="it-IT" sz="2400" b="1">
                <a:solidFill>
                  <a:schemeClr val="accent2"/>
                </a:solidFill>
                <a:latin typeface="Arial" panose="020B0604020202020204" pitchFamily="34" charset="0"/>
              </a:rPr>
              <a:t>25</a:t>
            </a:r>
          </a:p>
        </p:txBody>
      </p:sp>
      <p:sp>
        <p:nvSpPr>
          <p:cNvPr id="252941" name="Text Box 13"/>
          <p:cNvSpPr txBox="1">
            <a:spLocks noChangeArrowheads="1"/>
          </p:cNvSpPr>
          <p:nvPr/>
        </p:nvSpPr>
        <p:spPr bwMode="auto">
          <a:xfrm>
            <a:off x="7229475" y="1301750"/>
            <a:ext cx="717550" cy="4206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it-IT" altLang="it-IT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t+1</a:t>
            </a:r>
          </a:p>
        </p:txBody>
      </p:sp>
      <p:pic>
        <p:nvPicPr>
          <p:cNvPr id="2" name="Immagine 1" title="Frecci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1137" y="3513138"/>
            <a:ext cx="425451" cy="1056765"/>
          </a:xfrm>
          <a:prstGeom prst="rect">
            <a:avLst/>
          </a:prstGeom>
        </p:spPr>
      </p:pic>
    </p:spTree>
  </p:cSld>
  <p:clrMapOvr>
    <a:masterClrMapping/>
  </p:clrMapOvr>
  <p:transition advTm="2605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52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52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52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52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52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52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52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529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52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52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52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52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2529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252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252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252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uiExpand="1" build="p" autoUpdateAnimBg="0"/>
      <p:bldP spid="252932" grpId="0" build="p" autoUpdateAnimBg="0"/>
      <p:bldP spid="252933" grpId="0" animBg="1"/>
      <p:bldP spid="252934" grpId="0" build="p" autoUpdateAnimBg="0"/>
      <p:bldP spid="252935" grpId="0" build="p" autoUpdateAnimBg="0"/>
      <p:bldP spid="252936" grpId="0" build="p" autoUpdateAnimBg="0"/>
      <p:bldP spid="252937" grpId="0" build="p" autoUpdateAnimBg="0" advAuto="0"/>
      <p:bldP spid="25294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55BCD82-2D67-44FE-955A-95DA029184B9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>
                <a:latin typeface="Verdana" panose="020B0604030504040204" pitchFamily="34" charset="0"/>
              </a:rPr>
              <a:t>Bilancio annuale di previsione</a:t>
            </a:r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762000" y="1905000"/>
            <a:ext cx="7696200" cy="35401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E’ articolato per entrate e spese in </a:t>
            </a:r>
            <a:r>
              <a:rPr lang="it-IT" altLang="it-IT" sz="2800" b="1">
                <a:solidFill>
                  <a:srgbClr val="3333CC"/>
                </a:solidFill>
                <a:latin typeface="Verdana" panose="020B0604030504040204" pitchFamily="34" charset="0"/>
              </a:rPr>
              <a:t>unita’ previsionali di base</a:t>
            </a:r>
            <a:r>
              <a:rPr lang="it-IT" altLang="it-IT" sz="2800" b="1">
                <a:latin typeface="Verdana" panose="020B0604030504040204" pitchFamily="34" charset="0"/>
              </a:rPr>
              <a:t>. A ciascuna unita’ corrisponde un centro di responsabilita’ amministrativa cui ne e’ affidata la relativa gestione. Per ogni unita’ sono indicati: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98FB0F1-9A1D-4D0D-92AA-7F048612E64E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it-IT" altLang="it-IT" sz="140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23850"/>
            <a:ext cx="7772400" cy="1143000"/>
          </a:xfrm>
        </p:spPr>
        <p:txBody>
          <a:bodyPr/>
          <a:lstStyle/>
          <a:p>
            <a:pPr eaLnBrk="1" hangingPunct="1"/>
            <a:r>
              <a:rPr lang="it-IT" altLang="it-IT" sz="3200" b="1">
                <a:latin typeface="Verdana" panose="020B0604030504040204" pitchFamily="34" charset="0"/>
              </a:rPr>
              <a:t>UPB per le entrate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793750" y="2247900"/>
            <a:ext cx="7696200" cy="2676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Entrate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 che si prevede di </a:t>
            </a: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accertare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Entrate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 che si prevede di </a:t>
            </a: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incassare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Ammontare</a:t>
            </a:r>
            <a:r>
              <a:rPr lang="it-IT" altLang="it-IT" sz="2400" b="1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presunto dei residui attivi </a:t>
            </a:r>
            <a:r>
              <a:rPr lang="it-IT" altLang="it-IT" sz="2400" b="1">
                <a:latin typeface="Verdana" panose="020B0604030504040204" pitchFamily="34" charset="0"/>
              </a:rPr>
              <a:t>alla chiusura</a:t>
            </a:r>
            <a:r>
              <a:rPr lang="it-IT" altLang="it-IT" sz="2400" b="1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dell’esercizio precedente </a:t>
            </a:r>
            <a:r>
              <a:rPr lang="it-IT" altLang="it-IT" sz="2400" b="1">
                <a:latin typeface="Verdana" panose="020B0604030504040204" pitchFamily="34" charset="0"/>
              </a:rPr>
              <a:t>a quello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cui si riferisce il bilancio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EA1A824-AEAB-4D6E-8DAE-69EC122E9249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it-IT" altLang="it-IT" sz="140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23850"/>
            <a:ext cx="7772400" cy="1143000"/>
          </a:xfrm>
        </p:spPr>
        <p:txBody>
          <a:bodyPr/>
          <a:lstStyle/>
          <a:p>
            <a:pPr eaLnBrk="1" hangingPunct="1"/>
            <a:r>
              <a:rPr lang="it-IT" altLang="it-IT" sz="3200" b="1">
                <a:latin typeface="Verdana" panose="020B0604030504040204" pitchFamily="34" charset="0"/>
              </a:rPr>
              <a:t>UPB per le spese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793750" y="2247900"/>
            <a:ext cx="7696200" cy="2676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Spese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 che si prevede di </a:t>
            </a: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impegnare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Spese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 che si prevede di </a:t>
            </a: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pagare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Ammontare</a:t>
            </a:r>
            <a:r>
              <a:rPr lang="it-IT" altLang="it-IT" sz="2400" b="1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presunto dei residui passivi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alla chiusura</a:t>
            </a:r>
            <a:r>
              <a:rPr lang="it-IT" altLang="it-IT" sz="2400" b="1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dell’esercizio precedente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a quello cui si riferisce il bilancio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4B52F84-99FD-4CED-97E3-2ACD8F897BE0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it-IT" altLang="it-IT" sz="140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>
                <a:latin typeface="Verdana" panose="020B0604030504040204" pitchFamily="34" charset="0"/>
              </a:rPr>
              <a:t>Le entrate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7696200" cy="2308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Verdana" panose="020B0604030504040204" pitchFamily="34" charset="0"/>
              </a:rPr>
              <a:t>Le entrate</a:t>
            </a:r>
            <a:r>
              <a:rPr lang="it-IT" altLang="it-IT" sz="2400" b="1" dirty="0">
                <a:latin typeface="Verdana" panose="020B0604030504040204" pitchFamily="34" charset="0"/>
              </a:rPr>
              <a:t> sono accorpate in un tabella detta “stato previsionale delle entrate”, ove queste sono classificate su tre livelli. Al primo livello sono suddivise in quattro parti omogenee dette titoli: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dirty="0">
              <a:latin typeface="Verdana" panose="020B0604030504040204" pitchFamily="34" charset="0"/>
            </a:endParaRPr>
          </a:p>
        </p:txBody>
      </p:sp>
      <p:grpSp>
        <p:nvGrpSpPr>
          <p:cNvPr id="2" name="Group 5" title="Titolo I"/>
          <p:cNvGrpSpPr>
            <a:grpSpLocks/>
          </p:cNvGrpSpPr>
          <p:nvPr/>
        </p:nvGrpSpPr>
        <p:grpSpPr bwMode="auto">
          <a:xfrm>
            <a:off x="249238" y="3836988"/>
            <a:ext cx="8320087" cy="830262"/>
            <a:chOff x="720" y="2592"/>
            <a:chExt cx="5241" cy="523"/>
          </a:xfrm>
        </p:grpSpPr>
        <p:sp>
          <p:nvSpPr>
            <p:cNvPr id="55306" name="Text Box 6"/>
            <p:cNvSpPr txBox="1">
              <a:spLocks noChangeArrowheads="1"/>
            </p:cNvSpPr>
            <p:nvPr/>
          </p:nvSpPr>
          <p:spPr bwMode="auto">
            <a:xfrm>
              <a:off x="768" y="2592"/>
              <a:ext cx="519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Titolo I: </a:t>
              </a: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entrate tributarie – figurano i vari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tributi come IRPEF ed IVA.</a:t>
              </a:r>
              <a:endParaRPr lang="it-IT" altLang="it-IT" sz="2400" b="1" i="1" dirty="0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5307" name="AutoShape 7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</p:grpSp>
      <p:grpSp>
        <p:nvGrpSpPr>
          <p:cNvPr id="3" name="Group 8" title="Titolo II"/>
          <p:cNvGrpSpPr>
            <a:grpSpLocks/>
          </p:cNvGrpSpPr>
          <p:nvPr/>
        </p:nvGrpSpPr>
        <p:grpSpPr bwMode="auto">
          <a:xfrm>
            <a:off x="228600" y="4800600"/>
            <a:ext cx="6637338" cy="609600"/>
            <a:chOff x="720" y="2592"/>
            <a:chExt cx="4181" cy="384"/>
          </a:xfrm>
        </p:grpSpPr>
        <p:sp>
          <p:nvSpPr>
            <p:cNvPr id="55304" name="Text Box 9"/>
            <p:cNvSpPr txBox="1">
              <a:spLocks noChangeArrowheads="1"/>
            </p:cNvSpPr>
            <p:nvPr/>
          </p:nvSpPr>
          <p:spPr bwMode="auto">
            <a:xfrm>
              <a:off x="768" y="2592"/>
              <a:ext cx="413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>
                  <a:solidFill>
                    <a:srgbClr val="000099"/>
                  </a:solidFill>
                  <a:latin typeface="Verdana" panose="020B0604030504040204" pitchFamily="34" charset="0"/>
                </a:rPr>
                <a:t>Titolo II: </a:t>
              </a: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entrate extra-tributarie</a:t>
              </a:r>
              <a:endParaRPr lang="it-IT" altLang="it-IT" sz="2400" b="1" i="1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5305" name="AutoShape 10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44C92EC-519D-4BBC-9589-E4907C8AC5C0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it-IT" altLang="it-IT" sz="140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 dirty="0">
                <a:latin typeface="Verdana" panose="020B0604030504040204" pitchFamily="34" charset="0"/>
              </a:rPr>
              <a:t>Le entrate (2)</a:t>
            </a:r>
          </a:p>
        </p:txBody>
      </p:sp>
      <p:grpSp>
        <p:nvGrpSpPr>
          <p:cNvPr id="2" name="Group 5" title="Titolo III"/>
          <p:cNvGrpSpPr>
            <a:grpSpLocks/>
          </p:cNvGrpSpPr>
          <p:nvPr/>
        </p:nvGrpSpPr>
        <p:grpSpPr bwMode="auto">
          <a:xfrm>
            <a:off x="304800" y="1676400"/>
            <a:ext cx="8974140" cy="1570038"/>
            <a:chOff x="720" y="2592"/>
            <a:chExt cx="5653" cy="989"/>
          </a:xfrm>
        </p:grpSpPr>
        <p:sp>
          <p:nvSpPr>
            <p:cNvPr id="56329" name="Text Box 6" title="Titolo III"/>
            <p:cNvSpPr txBox="1">
              <a:spLocks noChangeArrowheads="1"/>
            </p:cNvSpPr>
            <p:nvPr/>
          </p:nvSpPr>
          <p:spPr bwMode="auto">
            <a:xfrm>
              <a:off x="768" y="2592"/>
              <a:ext cx="5605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Titolo III: alienazione di beni patrimoniali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e rimborso crediti. </a:t>
              </a: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Entrate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derivanti dall’amministrazione del patrimonio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(ad esempio la vendita di un immobile).</a:t>
              </a:r>
              <a:endParaRPr lang="it-IT" altLang="it-IT" sz="2400" b="1" i="1" dirty="0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6330" name="AutoShape 7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</p:grpSp>
      <p:grpSp>
        <p:nvGrpSpPr>
          <p:cNvPr id="3" name="Group 8" title="Titolo IV"/>
          <p:cNvGrpSpPr>
            <a:grpSpLocks/>
          </p:cNvGrpSpPr>
          <p:nvPr/>
        </p:nvGrpSpPr>
        <p:grpSpPr bwMode="auto">
          <a:xfrm>
            <a:off x="131763" y="3352800"/>
            <a:ext cx="8212137" cy="1200150"/>
            <a:chOff x="720" y="2592"/>
            <a:chExt cx="5173" cy="756"/>
          </a:xfrm>
        </p:grpSpPr>
        <p:sp>
          <p:nvSpPr>
            <p:cNvPr id="56327" name="Text Box 9"/>
            <p:cNvSpPr txBox="1">
              <a:spLocks noChangeArrowheads="1"/>
            </p:cNvSpPr>
            <p:nvPr/>
          </p:nvSpPr>
          <p:spPr bwMode="auto">
            <a:xfrm>
              <a:off x="768" y="2592"/>
              <a:ext cx="5125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Titolo IV: accensione </a:t>
              </a: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prestiti. Entrate che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sorgono dalla vendita di titoli del debito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pubblico.</a:t>
              </a:r>
              <a:endParaRPr lang="it-IT" altLang="it-IT" sz="2400" b="1" i="1" dirty="0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6328" name="AutoShape 10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2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F861EB4-DF8E-4546-A2F9-DC4E891CDA5F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it-IT" altLang="it-IT" sz="140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 dirty="0">
                <a:latin typeface="Verdana" panose="020B0604030504040204" pitchFamily="34" charset="0"/>
              </a:rPr>
              <a:t>Le entrate (3)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7696200" cy="8302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Il secondo livello le distingue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grpSp>
        <p:nvGrpSpPr>
          <p:cNvPr id="2" name="Group 5" title="Entrate riccorenti"/>
          <p:cNvGrpSpPr>
            <a:grpSpLocks/>
          </p:cNvGrpSpPr>
          <p:nvPr/>
        </p:nvGrpSpPr>
        <p:grpSpPr bwMode="auto">
          <a:xfrm>
            <a:off x="552450" y="2743200"/>
            <a:ext cx="7097713" cy="609600"/>
            <a:chOff x="720" y="2592"/>
            <a:chExt cx="4471" cy="384"/>
          </a:xfrm>
        </p:grpSpPr>
        <p:sp>
          <p:nvSpPr>
            <p:cNvPr id="57355" name="Text Box 6"/>
            <p:cNvSpPr txBox="1">
              <a:spLocks noChangeArrowheads="1"/>
            </p:cNvSpPr>
            <p:nvPr/>
          </p:nvSpPr>
          <p:spPr bwMode="auto">
            <a:xfrm>
              <a:off x="768" y="2592"/>
              <a:ext cx="442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solidFill>
                    <a:srgbClr val="000000"/>
                  </a:solidFill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>
                  <a:solidFill>
                    <a:srgbClr val="000099"/>
                  </a:solidFill>
                  <a:latin typeface="Verdana" panose="020B0604030504040204" pitchFamily="34" charset="0"/>
                </a:rPr>
                <a:t>ricorrenti: </a:t>
              </a: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introiti previsti a regime.</a:t>
              </a:r>
              <a:endParaRPr lang="it-IT" altLang="it-IT" sz="2400" b="1" i="1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7356" name="AutoShape 7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8" title="Entrate non ricorrenti"/>
          <p:cNvGrpSpPr>
            <a:grpSpLocks/>
          </p:cNvGrpSpPr>
          <p:nvPr/>
        </p:nvGrpSpPr>
        <p:grpSpPr bwMode="auto">
          <a:xfrm>
            <a:off x="552450" y="3592513"/>
            <a:ext cx="8567738" cy="830262"/>
            <a:chOff x="720" y="2592"/>
            <a:chExt cx="5397" cy="523"/>
          </a:xfrm>
        </p:grpSpPr>
        <p:sp>
          <p:nvSpPr>
            <p:cNvPr id="57353" name="Text Box 9"/>
            <p:cNvSpPr txBox="1">
              <a:spLocks noChangeArrowheads="1"/>
            </p:cNvSpPr>
            <p:nvPr/>
          </p:nvSpPr>
          <p:spPr bwMode="auto">
            <a:xfrm>
              <a:off x="768" y="2592"/>
              <a:ext cx="5349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solidFill>
                    <a:srgbClr val="000000"/>
                  </a:solidFill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>
                  <a:solidFill>
                    <a:srgbClr val="000099"/>
                  </a:solidFill>
                  <a:latin typeface="Verdana" panose="020B0604030504040204" pitchFamily="34" charset="0"/>
                </a:rPr>
                <a:t>non ricorrenti: </a:t>
              </a: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introiti limitati solo ad uno o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      più </a:t>
              </a:r>
              <a:r>
                <a:rPr lang="it-IT" altLang="it-IT" sz="2400" b="1" i="1">
                  <a:solidFill>
                    <a:srgbClr val="000099"/>
                  </a:solidFill>
                  <a:latin typeface="Verdana" panose="020B0604030504040204" pitchFamily="34" charset="0"/>
                </a:rPr>
                <a:t>esercizi</a:t>
              </a:r>
            </a:p>
          </p:txBody>
        </p:sp>
        <p:sp>
          <p:nvSpPr>
            <p:cNvPr id="57354" name="AutoShape 10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solidFill>
                  <a:srgbClr val="000000"/>
                </a:solidFill>
              </a:endParaRPr>
            </a:p>
          </p:txBody>
        </p:sp>
      </p:grp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828675" y="4648200"/>
            <a:ext cx="7696200" cy="15700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Distinzione molto importante per monitoraggio e valutazione carattere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strutturale delle entrate.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animBg="1" autoUpdateAnimBg="0"/>
      <p:bldP spid="1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4C392EA-5579-4E9A-AB43-B07E893B52A4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/>
          </a:p>
        </p:txBody>
      </p:sp>
      <p:grpSp>
        <p:nvGrpSpPr>
          <p:cNvPr id="2" name="Group 2" title="Il Bilancio dello Stato"/>
          <p:cNvGrpSpPr>
            <a:grpSpLocks/>
          </p:cNvGrpSpPr>
          <p:nvPr/>
        </p:nvGrpSpPr>
        <p:grpSpPr bwMode="auto">
          <a:xfrm>
            <a:off x="990600" y="2590800"/>
            <a:ext cx="7200900" cy="2057400"/>
            <a:chOff x="624" y="1824"/>
            <a:chExt cx="4536" cy="1296"/>
          </a:xfrm>
        </p:grpSpPr>
        <p:sp>
          <p:nvSpPr>
            <p:cNvPr id="39941" name="Rectangle 3"/>
            <p:cNvSpPr>
              <a:spLocks noChangeArrowheads="1"/>
            </p:cNvSpPr>
            <p:nvPr/>
          </p:nvSpPr>
          <p:spPr bwMode="auto">
            <a:xfrm>
              <a:off x="642" y="1824"/>
              <a:ext cx="4488" cy="12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ECFF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FF9903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319492" name="Text Box 4"/>
            <p:cNvSpPr txBox="1">
              <a:spLocks noChangeArrowheads="1"/>
            </p:cNvSpPr>
            <p:nvPr/>
          </p:nvSpPr>
          <p:spPr bwMode="auto">
            <a:xfrm>
              <a:off x="624" y="1924"/>
              <a:ext cx="4536" cy="105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it-IT" altLang="it-IT" sz="2600" b="1">
                  <a:latin typeface="Verdana" pitchFamily="34" charset="0"/>
                </a:rPr>
                <a:t>Un </a:t>
              </a:r>
              <a:r>
                <a:rPr lang="it-IT" altLang="it-IT" sz="2600" b="1" u="sng">
                  <a:latin typeface="Verdana" pitchFamily="34" charset="0"/>
                </a:rPr>
                <a:t>Bilancio dello Stato di Previsione</a:t>
              </a:r>
            </a:p>
            <a:p>
              <a:pPr algn="ctr" eaLnBrk="0" hangingPunct="0">
                <a:defRPr/>
              </a:pPr>
              <a:r>
                <a:rPr lang="it-IT" altLang="it-IT" sz="2600" b="1">
                  <a:latin typeface="Verdana" pitchFamily="34" charset="0"/>
                </a:rPr>
                <a:t>riporta entrate e spese  </a:t>
              </a:r>
              <a:br>
                <a:rPr lang="it-IT" altLang="it-IT" sz="2600" b="1">
                  <a:latin typeface="Verdana" pitchFamily="34" charset="0"/>
                </a:rPr>
              </a:br>
              <a:r>
                <a:rPr lang="it-IT" altLang="it-IT" sz="2600" b="1">
                  <a:latin typeface="Verdana" pitchFamily="34" charset="0"/>
                </a:rPr>
                <a:t>che si prevede di realizzare </a:t>
              </a:r>
            </a:p>
            <a:p>
              <a:pPr algn="ctr" eaLnBrk="0" hangingPunct="0">
                <a:defRPr/>
              </a:pPr>
              <a:r>
                <a:rPr lang="it-IT" altLang="it-IT" sz="2600" b="1">
                  <a:latin typeface="Verdana" pitchFamily="34" charset="0"/>
                </a:rPr>
                <a:t>nel corso dell’esercizio</a:t>
              </a:r>
              <a:endParaRPr lang="it-IT" altLang="it-IT" sz="2600" b="1">
                <a:solidFill>
                  <a:srgbClr val="E87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3993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01675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it-IT" altLang="it-IT" sz="4000" b="1">
                <a:latin typeface="Verdana" panose="020B0604030504040204" pitchFamily="34" charset="0"/>
              </a:rPr>
              <a:t>Il Bilancio dello Stato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0844CF2-F069-42A1-9432-362740478DC2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it-IT" altLang="it-IT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 dirty="0">
                <a:latin typeface="Verdana" panose="020B0604030504040204" pitchFamily="34" charset="0"/>
              </a:rPr>
              <a:t>Le entrate (4)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793750" y="1924050"/>
            <a:ext cx="7696200" cy="1200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Il terzo livello riguarda la distinzione delle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entrate  per </a:t>
            </a: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tipologia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828675" y="3863975"/>
            <a:ext cx="7696200" cy="15700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Alcune tipologie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sono IRPEF, </a:t>
            </a:r>
            <a:r>
              <a:rPr lang="it-IT" altLang="it-IT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IRES, IVA. Queste sono le unità previsionali di base su cui il parlamento vota.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animBg="1" autoUpdateAnimBg="0"/>
      <p:bldP spid="1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33D5656-40E1-4404-9246-7EC4602F4304}" type="slidenum">
              <a:rPr lang="it-IT" altLang="it-IT" sz="1200">
                <a:solidFill>
                  <a:srgbClr val="898989"/>
                </a:solidFill>
                <a:latin typeface="Times New Roman" panose="02020603050405020304" pitchFamily="18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21</a:t>
            </a:fld>
            <a:endParaRPr lang="it-IT" altLang="it-IT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9394" name="Immagine 3" title="Esempio di Stato di previsione dell'entra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14300"/>
            <a:ext cx="7051675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Stato di previsione dell’entrata - tabella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2019734-30F2-42F2-9304-341771B4A99F}" type="slidenum">
              <a:rPr lang="it-IT" altLang="it-IT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it-IT" altLang="it-IT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143001"/>
          </a:xfrm>
        </p:spPr>
        <p:txBody>
          <a:bodyPr/>
          <a:lstStyle/>
          <a:p>
            <a:pPr eaLnBrk="1" hangingPunct="1"/>
            <a:r>
              <a:rPr lang="it-IT" altLang="it-IT" sz="3200" b="1">
                <a:latin typeface="Verdana" panose="020B0604030504040204" pitchFamily="34" charset="0"/>
              </a:rPr>
              <a:t>Le uscite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00113" y="692150"/>
            <a:ext cx="7696200" cy="1200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Le uscite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 sono accorpate in accordo a quattro livelli: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grpSp>
        <p:nvGrpSpPr>
          <p:cNvPr id="2" name="Group 5" title="Missione"/>
          <p:cNvGrpSpPr>
            <a:grpSpLocks/>
          </p:cNvGrpSpPr>
          <p:nvPr/>
        </p:nvGrpSpPr>
        <p:grpSpPr bwMode="auto">
          <a:xfrm>
            <a:off x="187325" y="2708275"/>
            <a:ext cx="9042400" cy="1662113"/>
            <a:chOff x="720" y="2592"/>
            <a:chExt cx="5696" cy="1047"/>
          </a:xfrm>
        </p:grpSpPr>
        <p:sp>
          <p:nvSpPr>
            <p:cNvPr id="60426" name="Text Box 6"/>
            <p:cNvSpPr txBox="1">
              <a:spLocks noChangeArrowheads="1"/>
            </p:cNvSpPr>
            <p:nvPr/>
          </p:nvSpPr>
          <p:spPr bwMode="auto">
            <a:xfrm>
              <a:off x="768" y="2592"/>
              <a:ext cx="5648" cy="1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solidFill>
                    <a:srgbClr val="000000"/>
                  </a:solidFill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>
                  <a:solidFill>
                    <a:srgbClr val="000099"/>
                  </a:solidFill>
                  <a:latin typeface="Verdana" panose="020B0604030504040204" pitchFamily="34" charset="0"/>
                </a:rPr>
                <a:t>I livello: </a:t>
              </a: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Missione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 b="1">
                <a:solidFill>
                  <a:srgbClr val="000099"/>
                </a:solidFill>
                <a:latin typeface="Verdana" panose="020B060403050404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0099"/>
                  </a:solidFill>
                  <a:latin typeface="Verdana" panose="020B0604030504040204" pitchFamily="34" charset="0"/>
                </a:rPr>
                <a:t>Obiettivi strategici di lungo periodo della spesa (Tutela salute, Istruzione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0099"/>
                  </a:solidFill>
                  <a:latin typeface="Verdana" panose="020B0604030504040204" pitchFamily="34" charset="0"/>
                </a:rPr>
                <a:t>scolastica, turismo etc.). Ogni missione è perseguita da uno o più Ministeri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0099"/>
                  </a:solidFill>
                  <a:latin typeface="Verdana" panose="020B0604030504040204" pitchFamily="34" charset="0"/>
                </a:rPr>
                <a:t>da uno o più programmi di spesa. </a:t>
              </a:r>
              <a:endParaRPr lang="it-IT" altLang="it-IT" sz="1800" i="1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60427" name="AutoShape 7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8" title="Programmazione"/>
          <p:cNvGrpSpPr>
            <a:grpSpLocks/>
          </p:cNvGrpSpPr>
          <p:nvPr/>
        </p:nvGrpSpPr>
        <p:grpSpPr bwMode="auto">
          <a:xfrm>
            <a:off x="323850" y="4365625"/>
            <a:ext cx="8234363" cy="2586038"/>
            <a:chOff x="720" y="2592"/>
            <a:chExt cx="5187" cy="1629"/>
          </a:xfrm>
        </p:grpSpPr>
        <p:sp>
          <p:nvSpPr>
            <p:cNvPr id="60424" name="Text Box 9"/>
            <p:cNvSpPr txBox="1">
              <a:spLocks noChangeArrowheads="1"/>
            </p:cNvSpPr>
            <p:nvPr/>
          </p:nvSpPr>
          <p:spPr bwMode="auto">
            <a:xfrm>
              <a:off x="768" y="2592"/>
              <a:ext cx="5139" cy="1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i="1">
                  <a:solidFill>
                    <a:srgbClr val="000099"/>
                  </a:solidFill>
                  <a:latin typeface="Verdana" panose="020B0604030504040204" pitchFamily="34" charset="0"/>
                </a:rPr>
                <a:t>      II livello: </a:t>
              </a: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Programma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 b="1">
                <a:solidFill>
                  <a:srgbClr val="000099"/>
                </a:solidFill>
                <a:latin typeface="Verdana" panose="020B060403050404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0099"/>
                  </a:solidFill>
                  <a:latin typeface="Verdana" panose="020B0604030504040204" pitchFamily="34" charset="0"/>
                </a:rPr>
                <a:t>Individua aggregati omogenei di attività svolte all’interno di ciascun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0099"/>
                  </a:solidFill>
                  <a:latin typeface="Verdana" panose="020B0604030504040204" pitchFamily="34" charset="0"/>
                </a:rPr>
                <a:t>ministero. (Diritto allo studio, che rientra nella missione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0099"/>
                  </a:solidFill>
                  <a:latin typeface="Verdana" panose="020B0604030504040204" pitchFamily="34" charset="0"/>
                </a:rPr>
                <a:t>“Istruzione Universitaria”).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 b="1">
                  <a:solidFill>
                    <a:srgbClr val="000099"/>
                  </a:solidFill>
                </a:rPr>
                <a:t>L’aggregazione di secondo livello costituisce dal  2011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l’</a:t>
              </a:r>
              <a:r>
                <a:rPr lang="it-IT" altLang="it-IT" sz="2000" b="1">
                  <a:solidFill>
                    <a:srgbClr val="FF0000"/>
                  </a:solidFill>
                </a:rPr>
                <a:t>unità previsionale </a:t>
              </a:r>
              <a:r>
                <a:rPr lang="it-IT" altLang="it-IT" sz="2000" b="1">
                  <a:solidFill>
                    <a:srgbClr val="000099"/>
                  </a:solidFill>
                </a:rPr>
                <a:t>su cui il parlamento vota.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60425" name="AutoShape 10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1A93D91-26D9-4F1E-9DCA-E2CA5283AA98}" type="slidenum">
              <a:rPr lang="it-IT" altLang="it-IT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it-IT" altLang="it-IT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 dirty="0">
                <a:latin typeface="Verdana" panose="020B0604030504040204" pitchFamily="34" charset="0"/>
              </a:rPr>
              <a:t>Le uscite (2)</a:t>
            </a:r>
          </a:p>
        </p:txBody>
      </p:sp>
      <p:grpSp>
        <p:nvGrpSpPr>
          <p:cNvPr id="2" name="Group 4" title="Macroaggregato"/>
          <p:cNvGrpSpPr>
            <a:grpSpLocks/>
          </p:cNvGrpSpPr>
          <p:nvPr/>
        </p:nvGrpSpPr>
        <p:grpSpPr bwMode="auto">
          <a:xfrm>
            <a:off x="228600" y="1905000"/>
            <a:ext cx="8869368" cy="2862263"/>
            <a:chOff x="720" y="2592"/>
            <a:chExt cx="5587" cy="1803"/>
          </a:xfrm>
        </p:grpSpPr>
        <p:sp>
          <p:nvSpPr>
            <p:cNvPr id="61449" name="Text Box 5"/>
            <p:cNvSpPr txBox="1">
              <a:spLocks noChangeArrowheads="1"/>
            </p:cNvSpPr>
            <p:nvPr/>
          </p:nvSpPr>
          <p:spPr bwMode="auto">
            <a:xfrm>
              <a:off x="768" y="2592"/>
              <a:ext cx="5539" cy="1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solidFill>
                    <a:srgbClr val="000000"/>
                  </a:solidFill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III livello: Azioni.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 b="1" i="1" dirty="0">
                <a:solidFill>
                  <a:srgbClr val="000099"/>
                </a:solidFill>
                <a:latin typeface="Verdana" panose="020B060403050404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Corrisponde a grandi aggregati più o meno omogenei di spesa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Per esempio per sistema </a:t>
              </a:r>
              <a:r>
                <a:rPr lang="it-IT" altLang="it-IT" sz="1800" dirty="0" err="1">
                  <a:solidFill>
                    <a:srgbClr val="000099"/>
                  </a:solidFill>
                  <a:latin typeface="Verdana" panose="020B0604030504040204" pitchFamily="34" charset="0"/>
                </a:rPr>
                <a:t>univ</a:t>
              </a: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. e formazione post-universitaria vi è spesa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di personale per il programma, Fin. </a:t>
              </a:r>
              <a:r>
                <a:rPr lang="it-IT" altLang="it-IT" sz="1800" dirty="0" err="1">
                  <a:solidFill>
                    <a:srgbClr val="000099"/>
                  </a:solidFill>
                  <a:latin typeface="Verdana" panose="020B0604030504040204" pitchFamily="34" charset="0"/>
                </a:rPr>
                <a:t>Univ</a:t>
              </a: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. Statali, contributi a favore </a:t>
              </a:r>
              <a:r>
                <a:rPr lang="it-IT" altLang="it-IT" sz="1800" dirty="0" err="1">
                  <a:solidFill>
                    <a:srgbClr val="000099"/>
                  </a:solidFill>
                  <a:latin typeface="Verdana" panose="020B0604030504040204" pitchFamily="34" charset="0"/>
                </a:rPr>
                <a:t>univ</a:t>
              </a: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non statali, interventi edilizia </a:t>
              </a:r>
              <a:r>
                <a:rPr lang="it-IT" altLang="it-IT" sz="1800" dirty="0" err="1">
                  <a:solidFill>
                    <a:srgbClr val="000099"/>
                  </a:solidFill>
                  <a:latin typeface="Verdana" panose="020B0604030504040204" pitchFamily="34" charset="0"/>
                </a:rPr>
                <a:t>univ</a:t>
              </a: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., supporto al programma </a:t>
              </a:r>
              <a:r>
                <a:rPr lang="it-IT" altLang="it-IT" sz="1800" dirty="0" err="1">
                  <a:solidFill>
                    <a:srgbClr val="000099"/>
                  </a:solidFill>
                  <a:latin typeface="Verdana" panose="020B0604030504040204" pitchFamily="34" charset="0"/>
                </a:rPr>
                <a:t>valut</a:t>
              </a: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. Sistema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 err="1">
                  <a:solidFill>
                    <a:srgbClr val="000099"/>
                  </a:solidFill>
                  <a:latin typeface="Verdana" panose="020B0604030504040204" pitchFamily="34" charset="0"/>
                </a:rPr>
                <a:t>Univ</a:t>
              </a: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., ammortamento mutui </a:t>
              </a:r>
              <a:r>
                <a:rPr lang="it-IT" altLang="it-IT" sz="1800">
                  <a:solidFill>
                    <a:srgbClr val="000099"/>
                  </a:solidFill>
                  <a:latin typeface="Verdana" panose="020B0604030504040204" pitchFamily="34" charset="0"/>
                </a:rPr>
                <a:t>edilizia universitaria. </a:t>
              </a:r>
              <a:endParaRPr lang="it-IT" altLang="it-IT" sz="1800" dirty="0">
                <a:solidFill>
                  <a:srgbClr val="000099"/>
                </a:solidFill>
                <a:latin typeface="Verdana" panose="020B060403050404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rgbClr val="000099"/>
                  </a:solidFill>
                  <a:latin typeface="Verdana" panose="020B0604030504040204" pitchFamily="34" charset="0"/>
                </a:rPr>
                <a:t>dovrebbero permettere lettura sintetica del bilancio.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</a:t>
              </a:r>
              <a:endParaRPr lang="it-IT" altLang="it-IT" sz="2000" b="1" dirty="0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450" name="AutoShape 6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7" title="Centro di responsabilità amministrativa"/>
          <p:cNvGrpSpPr>
            <a:grpSpLocks/>
          </p:cNvGrpSpPr>
          <p:nvPr/>
        </p:nvGrpSpPr>
        <p:grpSpPr bwMode="auto">
          <a:xfrm>
            <a:off x="252413" y="4292600"/>
            <a:ext cx="8912225" cy="1384300"/>
            <a:chOff x="720" y="2592"/>
            <a:chExt cx="5614" cy="872"/>
          </a:xfrm>
        </p:grpSpPr>
        <p:sp>
          <p:nvSpPr>
            <p:cNvPr id="61447" name="Text Box 8"/>
            <p:cNvSpPr txBox="1">
              <a:spLocks noChangeArrowheads="1"/>
            </p:cNvSpPr>
            <p:nvPr/>
          </p:nvSpPr>
          <p:spPr bwMode="auto">
            <a:xfrm>
              <a:off x="768" y="2592"/>
              <a:ext cx="5566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i="1">
                  <a:solidFill>
                    <a:srgbClr val="000099"/>
                  </a:solidFill>
                  <a:latin typeface="Verdana" panose="020B0604030504040204" pitchFamily="34" charset="0"/>
                </a:rPr>
                <a:t>     IV livello: </a:t>
              </a:r>
              <a:r>
                <a:rPr lang="it-IT" altLang="it-IT" sz="2200" b="1">
                  <a:solidFill>
                    <a:srgbClr val="000099"/>
                  </a:solidFill>
                  <a:latin typeface="Verdana" panose="020B0604030504040204" pitchFamily="34" charset="0"/>
                </a:rPr>
                <a:t>centro di responsabilità amministrativa.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 b="1">
                <a:solidFill>
                  <a:srgbClr val="000099"/>
                </a:solidFill>
                <a:latin typeface="Verdana" panose="020B060403050404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0099"/>
                  </a:solidFill>
                  <a:latin typeface="Verdana" panose="020B0604030504040204" pitchFamily="34" charset="0"/>
                </a:rPr>
                <a:t>Esempio: Dipartimento per l’Università, l’alta formazione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solidFill>
                    <a:srgbClr val="000099"/>
                  </a:solidFill>
                  <a:latin typeface="Verdana" panose="020B0604030504040204" pitchFamily="34" charset="0"/>
                </a:rPr>
                <a:t>artistica, musicale e coreutica per la ricerca</a:t>
              </a:r>
            </a:p>
          </p:txBody>
        </p:sp>
        <p:sp>
          <p:nvSpPr>
            <p:cNvPr id="61448" name="AutoShape 9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9823B30A-23F1-43DC-8B32-7D555539B6D3}" type="slidenum">
              <a:rPr lang="it-IT" altLang="it-IT" sz="1200">
                <a:solidFill>
                  <a:srgbClr val="898989"/>
                </a:solidFill>
                <a:latin typeface="Times New Roman" panose="02020603050405020304" pitchFamily="18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24</a:t>
            </a:fld>
            <a:endParaRPr lang="it-IT" altLang="it-IT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2466" name="Immagine 1" title="Ministro dell'istruzione, dell'università e della ricerc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947738"/>
            <a:ext cx="794385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esempio di articolazione del bilancio di previsione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72AB248-7724-425B-B27D-7A1CE8E6D597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it-IT" altLang="it-IT" sz="140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>
                <a:latin typeface="Verdana" panose="020B0604030504040204" pitchFamily="34" charset="0"/>
              </a:rPr>
              <a:t>Quadro generale riassuntivo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688975" y="2205038"/>
            <a:ext cx="7696200" cy="26781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Il bilancio annuale di previsione oltre che dello </a:t>
            </a:r>
            <a:r>
              <a:rPr lang="it-IT" altLang="it-IT" sz="2400" b="1">
                <a:solidFill>
                  <a:srgbClr val="3333CC"/>
                </a:solidFill>
                <a:latin typeface="Verdana" panose="020B0604030504040204" pitchFamily="34" charset="0"/>
              </a:rPr>
              <a:t>stato di previsione dell’entrata e degli stati di previsione della spesa</a:t>
            </a:r>
            <a:r>
              <a:rPr lang="it-IT" altLang="it-IT" sz="2400" b="1">
                <a:latin typeface="Verdana" panose="020B0604030504040204" pitchFamily="34" charset="0"/>
              </a:rPr>
              <a:t> si compone anche di un </a:t>
            </a:r>
            <a:r>
              <a:rPr lang="it-IT" altLang="it-IT" sz="2400" b="1">
                <a:solidFill>
                  <a:srgbClr val="3333CC"/>
                </a:solidFill>
                <a:latin typeface="Verdana" panose="020B0604030504040204" pitchFamily="34" charset="0"/>
              </a:rPr>
              <a:t>quadro generale riassuntivo</a:t>
            </a:r>
            <a:r>
              <a:rPr lang="it-IT" altLang="it-IT" sz="2400" b="1">
                <a:latin typeface="Verdana" panose="020B0604030504040204" pitchFamily="34" charset="0"/>
              </a:rPr>
              <a:t>, che deve dare indicazione dei seguenti saldi: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AC6110A-C8EE-4BC8-A315-C20079C4F730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it-IT" altLang="it-IT" sz="140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 dirty="0">
                <a:latin typeface="Verdana" panose="020B0604030504040204" pitchFamily="34" charset="0"/>
              </a:rPr>
              <a:t>Quadro generale riassuntivo (2)</a:t>
            </a:r>
          </a:p>
        </p:txBody>
      </p:sp>
      <p:grpSp>
        <p:nvGrpSpPr>
          <p:cNvPr id="2" name="Group 5" title="Risparmio pubblico"/>
          <p:cNvGrpSpPr>
            <a:grpSpLocks/>
          </p:cNvGrpSpPr>
          <p:nvPr/>
        </p:nvGrpSpPr>
        <p:grpSpPr bwMode="auto">
          <a:xfrm>
            <a:off x="304800" y="1828800"/>
            <a:ext cx="8785225" cy="830263"/>
            <a:chOff x="720" y="2592"/>
            <a:chExt cx="5534" cy="523"/>
          </a:xfrm>
        </p:grpSpPr>
        <p:sp>
          <p:nvSpPr>
            <p:cNvPr id="64527" name="Text Box 6"/>
            <p:cNvSpPr txBox="1">
              <a:spLocks noChangeArrowheads="1"/>
            </p:cNvSpPr>
            <p:nvPr/>
          </p:nvSpPr>
          <p:spPr bwMode="auto">
            <a:xfrm>
              <a:off x="768" y="2592"/>
              <a:ext cx="548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solidFill>
                    <a:srgbClr val="000000"/>
                  </a:solidFill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risparmio pubblico = entrate correnti – spese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correnti</a:t>
              </a:r>
              <a:endParaRPr lang="it-IT" altLang="it-IT" sz="2400" b="1" dirty="0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64528" name="AutoShape 7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1" title="Indebitamento o accreditamento netto"/>
          <p:cNvGrpSpPr>
            <a:grpSpLocks/>
          </p:cNvGrpSpPr>
          <p:nvPr/>
        </p:nvGrpSpPr>
        <p:grpSpPr bwMode="auto">
          <a:xfrm>
            <a:off x="355600" y="2759075"/>
            <a:ext cx="7791450" cy="1200150"/>
            <a:chOff x="720" y="2592"/>
            <a:chExt cx="4908" cy="756"/>
          </a:xfrm>
        </p:grpSpPr>
        <p:sp>
          <p:nvSpPr>
            <p:cNvPr id="64525" name="Text Box 12"/>
            <p:cNvSpPr txBox="1">
              <a:spLocks noChangeArrowheads="1"/>
            </p:cNvSpPr>
            <p:nvPr/>
          </p:nvSpPr>
          <p:spPr bwMode="auto">
            <a:xfrm>
              <a:off x="768" y="2592"/>
              <a:ext cx="4860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solidFill>
                    <a:srgbClr val="000000"/>
                  </a:solidFill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>
                  <a:solidFill>
                    <a:srgbClr val="000099"/>
                  </a:solidFill>
                  <a:latin typeface="Verdana" panose="020B0604030504040204" pitchFamily="34" charset="0"/>
                </a:rPr>
                <a:t>indebitamento o accreditamento netto</a:t>
              </a: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: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      entrate nette – spese nette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      (si escludono le operazioni finanziarie)</a:t>
              </a:r>
            </a:p>
          </p:txBody>
        </p:sp>
        <p:sp>
          <p:nvSpPr>
            <p:cNvPr id="64526" name="AutoShape 13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14" title="Ricorso al mercato"/>
          <p:cNvGrpSpPr>
            <a:grpSpLocks/>
          </p:cNvGrpSpPr>
          <p:nvPr/>
        </p:nvGrpSpPr>
        <p:grpSpPr bwMode="auto">
          <a:xfrm>
            <a:off x="304800" y="5449888"/>
            <a:ext cx="7907338" cy="830262"/>
            <a:chOff x="720" y="2592"/>
            <a:chExt cx="4981" cy="523"/>
          </a:xfrm>
        </p:grpSpPr>
        <p:sp>
          <p:nvSpPr>
            <p:cNvPr id="64523" name="Text Box 15"/>
            <p:cNvSpPr txBox="1">
              <a:spLocks noChangeArrowheads="1"/>
            </p:cNvSpPr>
            <p:nvPr/>
          </p:nvSpPr>
          <p:spPr bwMode="auto">
            <a:xfrm>
              <a:off x="768" y="2592"/>
              <a:ext cx="493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solidFill>
                    <a:srgbClr val="000000"/>
                  </a:solidFill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>
                  <a:solidFill>
                    <a:srgbClr val="000099"/>
                  </a:solidFill>
                  <a:latin typeface="Verdana" panose="020B0604030504040204" pitchFamily="34" charset="0"/>
                </a:rPr>
                <a:t>ricorso al mercato: </a:t>
              </a: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spese totali+ prestiti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>
                  <a:solidFill>
                    <a:srgbClr val="000099"/>
                  </a:solidFill>
                  <a:latin typeface="Verdana" panose="020B0604030504040204" pitchFamily="34" charset="0"/>
                </a:rPr>
                <a:t>      da rimborsare – entrate totali</a:t>
              </a:r>
            </a:p>
          </p:txBody>
        </p:sp>
        <p:sp>
          <p:nvSpPr>
            <p:cNvPr id="64524" name="AutoShape 16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11" title="Saldo netto da finanziare"/>
          <p:cNvGrpSpPr>
            <a:grpSpLocks/>
          </p:cNvGrpSpPr>
          <p:nvPr/>
        </p:nvGrpSpPr>
        <p:grpSpPr bwMode="auto">
          <a:xfrm>
            <a:off x="304800" y="3946525"/>
            <a:ext cx="7861300" cy="1570038"/>
            <a:chOff x="720" y="2592"/>
            <a:chExt cx="4952" cy="989"/>
          </a:xfrm>
        </p:grpSpPr>
        <p:sp>
          <p:nvSpPr>
            <p:cNvPr id="64521" name="Text Box 12"/>
            <p:cNvSpPr txBox="1">
              <a:spLocks noChangeArrowheads="1"/>
            </p:cNvSpPr>
            <p:nvPr/>
          </p:nvSpPr>
          <p:spPr bwMode="auto">
            <a:xfrm>
              <a:off x="768" y="2592"/>
              <a:ext cx="4904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solidFill>
                    <a:srgbClr val="000000"/>
                  </a:solidFill>
                  <a:latin typeface="Verdana" panose="020B0604030504040204" pitchFamily="34" charset="0"/>
                </a:rPr>
                <a:t>      </a:t>
              </a:r>
              <a:r>
                <a:rPr lang="it-IT" altLang="it-IT" sz="24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saldo netto da finanziare</a:t>
              </a: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: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entrate </a:t>
              </a:r>
              <a:r>
                <a:rPr lang="it-IT" altLang="it-IT" sz="2400" b="1" dirty="0" smtClean="0">
                  <a:solidFill>
                    <a:srgbClr val="000099"/>
                  </a:solidFill>
                  <a:latin typeface="Verdana" panose="020B0604030504040204" pitchFamily="34" charset="0"/>
                </a:rPr>
                <a:t>finali </a:t>
              </a: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– spese </a:t>
              </a:r>
              <a:r>
                <a:rPr lang="it-IT" altLang="it-IT" sz="2400" b="1" dirty="0" smtClean="0">
                  <a:solidFill>
                    <a:srgbClr val="000099"/>
                  </a:solidFill>
                  <a:latin typeface="Verdana" panose="020B0604030504040204" pitchFamily="34" charset="0"/>
                </a:rPr>
                <a:t>finali</a:t>
              </a:r>
              <a:endParaRPr lang="it-IT" altLang="it-IT" sz="2400" b="1" dirty="0">
                <a:solidFill>
                  <a:srgbClr val="000099"/>
                </a:solidFill>
                <a:latin typeface="Verdana" panose="020B060403050404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(si includono le operazioni finanziarie in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entrata ed in uscita)</a:t>
              </a:r>
            </a:p>
          </p:txBody>
        </p:sp>
        <p:sp>
          <p:nvSpPr>
            <p:cNvPr id="64522" name="AutoShape 13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140DA3-A789-406A-9FAD-4A40ED9728B0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it-IT" altLang="it-IT" sz="1400"/>
          </a:p>
        </p:txBody>
      </p:sp>
      <p:graphicFrame>
        <p:nvGraphicFramePr>
          <p:cNvPr id="65538" name="Object 2" title="I saldi di bilanci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23635"/>
              </p:ext>
            </p:extLst>
          </p:nvPr>
        </p:nvGraphicFramePr>
        <p:xfrm>
          <a:off x="457200" y="844550"/>
          <a:ext cx="7578725" cy="346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1" name="Foglio di lavoro" r:id="rId4" imgW="11439525" imgH="5238750" progId="Excel.Sheet.8">
                  <p:embed/>
                </p:oleObj>
              </mc:Choice>
              <mc:Fallback>
                <p:oleObj name="Foglio di lavoro" r:id="rId4" imgW="11439525" imgH="523875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44550"/>
                        <a:ext cx="7578725" cy="346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63" name="Oval 3" title="Indebitamento netto"/>
          <p:cNvSpPr>
            <a:spLocks noChangeArrowheads="1"/>
          </p:cNvSpPr>
          <p:nvPr/>
        </p:nvSpPr>
        <p:spPr bwMode="auto">
          <a:xfrm>
            <a:off x="5105400" y="3357563"/>
            <a:ext cx="2895600" cy="1066800"/>
          </a:xfrm>
          <a:prstGeom prst="ellipse">
            <a:avLst/>
          </a:prstGeom>
          <a:noFill/>
          <a:ln w="889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/>
          </a:p>
        </p:txBody>
      </p:sp>
      <p:sp>
        <p:nvSpPr>
          <p:cNvPr id="220164" name="Oval 4" title="Risparmio pubblico"/>
          <p:cNvSpPr>
            <a:spLocks noChangeArrowheads="1"/>
          </p:cNvSpPr>
          <p:nvPr/>
        </p:nvSpPr>
        <p:spPr bwMode="auto">
          <a:xfrm>
            <a:off x="5029200" y="1714500"/>
            <a:ext cx="2971800" cy="1066800"/>
          </a:xfrm>
          <a:prstGeom prst="ellipse">
            <a:avLst/>
          </a:prstGeom>
          <a:noFill/>
          <a:ln w="889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saldi di bilancio</a:t>
            </a:r>
          </a:p>
        </p:txBody>
      </p:sp>
    </p:spTree>
  </p:cSld>
  <p:clrMapOvr>
    <a:masterClrMapping/>
  </p:clrMapOvr>
  <p:transition advTm="466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animBg="1"/>
      <p:bldP spid="22016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2F27A77-CE05-4BE4-A511-0F8FE5E7B3E7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it-IT" altLang="it-IT" sz="1400"/>
          </a:p>
        </p:txBody>
      </p:sp>
      <p:graphicFrame>
        <p:nvGraphicFramePr>
          <p:cNvPr id="66562" name="Object 2" title="I saldi di bilancio (2)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422938"/>
              </p:ext>
            </p:extLst>
          </p:nvPr>
        </p:nvGraphicFramePr>
        <p:xfrm>
          <a:off x="522288" y="614363"/>
          <a:ext cx="7342187" cy="510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6" name="Foglio di lavoro" r:id="rId4" imgW="10496702" imgH="7305751" progId="Excel.Sheet.8">
                  <p:embed/>
                </p:oleObj>
              </mc:Choice>
              <mc:Fallback>
                <p:oleObj name="Foglio di lavoro" r:id="rId4" imgW="10496702" imgH="73057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614363"/>
                        <a:ext cx="7342187" cy="510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11" name="Oval 3" title="Saldo netto da finanziarie"/>
          <p:cNvSpPr>
            <a:spLocks noChangeArrowheads="1"/>
          </p:cNvSpPr>
          <p:nvPr/>
        </p:nvSpPr>
        <p:spPr bwMode="auto">
          <a:xfrm>
            <a:off x="5181600" y="3048000"/>
            <a:ext cx="2743200" cy="1066800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/>
          </a:p>
        </p:txBody>
      </p:sp>
      <p:sp>
        <p:nvSpPr>
          <p:cNvPr id="222212" name="Oval 4" title="Ricorso al mercato"/>
          <p:cNvSpPr>
            <a:spLocks noChangeArrowheads="1"/>
          </p:cNvSpPr>
          <p:nvPr/>
        </p:nvSpPr>
        <p:spPr bwMode="auto">
          <a:xfrm>
            <a:off x="5207000" y="3924300"/>
            <a:ext cx="2743200" cy="1066800"/>
          </a:xfrm>
          <a:prstGeom prst="ellips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/>
          </a:p>
        </p:txBody>
      </p:sp>
      <p:sp>
        <p:nvSpPr>
          <p:cNvPr id="222213" name="Oval 5" title="Operazioni finanziarie nette"/>
          <p:cNvSpPr>
            <a:spLocks noChangeArrowheads="1"/>
          </p:cNvSpPr>
          <p:nvPr/>
        </p:nvSpPr>
        <p:spPr bwMode="auto">
          <a:xfrm>
            <a:off x="5292725" y="2205038"/>
            <a:ext cx="2743200" cy="936625"/>
          </a:xfrm>
          <a:prstGeom prst="ellips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saldi di bilancio (2)</a:t>
            </a:r>
          </a:p>
        </p:txBody>
      </p:sp>
    </p:spTree>
  </p:cSld>
  <p:clrMapOvr>
    <a:masterClrMapping/>
  </p:clrMapOvr>
  <p:transition advTm="656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2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animBg="1"/>
      <p:bldP spid="222212" grpId="0" animBg="1"/>
      <p:bldP spid="2222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30A3417-4AB8-4E6B-8937-082FDD2718BF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it-IT" altLang="it-IT" sz="1400"/>
          </a:p>
        </p:txBody>
      </p:sp>
      <p:sp>
        <p:nvSpPr>
          <p:cNvPr id="67586" name="Text Box 3"/>
          <p:cNvSpPr txBox="1">
            <a:spLocks noChangeArrowheads="1"/>
          </p:cNvSpPr>
          <p:nvPr/>
        </p:nvSpPr>
        <p:spPr bwMode="auto">
          <a:xfrm>
            <a:off x="609600" y="533400"/>
            <a:ext cx="731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>
                <a:solidFill>
                  <a:srgbClr val="3333CC"/>
                </a:solidFill>
                <a:latin typeface="Arial" panose="020B0604020202020204" pitchFamily="34" charset="0"/>
              </a:rPr>
              <a:t>Iter del bilancio dello Stato</a:t>
            </a:r>
          </a:p>
        </p:txBody>
      </p:sp>
      <p:graphicFrame>
        <p:nvGraphicFramePr>
          <p:cNvPr id="6" name="Diagramma 5" title="Iter del bilancio dello Stato"/>
          <p:cNvGraphicFramePr/>
          <p:nvPr>
            <p:extLst>
              <p:ext uri="{D42A27DB-BD31-4B8C-83A1-F6EECF244321}">
                <p14:modId xmlns:p14="http://schemas.microsoft.com/office/powerpoint/2010/main" val="2188642649"/>
              </p:ext>
            </p:extLst>
          </p:nvPr>
        </p:nvGraphicFramePr>
        <p:xfrm>
          <a:off x="381000" y="1112838"/>
          <a:ext cx="8458200" cy="5211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Iter del bilancio dello Stato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6F563E-ACB1-4BDD-86E7-A702F303C641}" type="slidenum">
              <a:rPr lang="it-IT" altLang="it-IT" sz="1800" smtClean="0"/>
              <a:pPr/>
              <a:t>3</a:t>
            </a:fld>
            <a:endParaRPr lang="it-IT" altLang="it-IT" sz="1800" dirty="0"/>
          </a:p>
        </p:txBody>
      </p:sp>
      <p:sp>
        <p:nvSpPr>
          <p:cNvPr id="40962" name="Text Box 2" title="Il Bilancio dello Stato (2)"/>
          <p:cNvSpPr txBox="1">
            <a:spLocks noChangeArrowheads="1"/>
          </p:cNvSpPr>
          <p:nvPr/>
        </p:nvSpPr>
        <p:spPr bwMode="auto">
          <a:xfrm>
            <a:off x="990600" y="457200"/>
            <a:ext cx="7543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 dirty="0">
                <a:latin typeface="Verdana" panose="020B0604030504040204" pitchFamily="34" charset="0"/>
              </a:rPr>
              <a:t>Il Bilancio dello Stato (2)</a:t>
            </a:r>
          </a:p>
        </p:txBody>
      </p:sp>
      <p:grpSp>
        <p:nvGrpSpPr>
          <p:cNvPr id="2" name="Group 3" title="i"/>
          <p:cNvGrpSpPr>
            <a:grpSpLocks/>
          </p:cNvGrpSpPr>
          <p:nvPr/>
        </p:nvGrpSpPr>
        <p:grpSpPr bwMode="auto">
          <a:xfrm>
            <a:off x="1143000" y="4800600"/>
            <a:ext cx="7024688" cy="1690688"/>
            <a:chOff x="720" y="2880"/>
            <a:chExt cx="4425" cy="1065"/>
          </a:xfrm>
        </p:grpSpPr>
        <p:sp>
          <p:nvSpPr>
            <p:cNvPr id="40969" name="AutoShape 4"/>
            <p:cNvSpPr>
              <a:spLocks noChangeArrowheads="1"/>
            </p:cNvSpPr>
            <p:nvPr/>
          </p:nvSpPr>
          <p:spPr bwMode="auto">
            <a:xfrm>
              <a:off x="720" y="2880"/>
              <a:ext cx="4368" cy="105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40970" name="Text Box 5"/>
            <p:cNvSpPr txBox="1">
              <a:spLocks noChangeArrowheads="1"/>
            </p:cNvSpPr>
            <p:nvPr/>
          </p:nvSpPr>
          <p:spPr bwMode="auto">
            <a:xfrm>
              <a:off x="849" y="3189"/>
              <a:ext cx="4296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it-IT" altLang="it-IT" sz="2400" b="1">
                  <a:solidFill>
                    <a:schemeClr val="accent2"/>
                  </a:solidFill>
                  <a:latin typeface="Verdana" panose="020B0604030504040204" pitchFamily="34" charset="0"/>
                </a:rPr>
                <a:t>Tabelle generale uscite,</a:t>
              </a:r>
              <a:r>
                <a:rPr lang="it-IT" altLang="it-IT" sz="2400" b="1">
                  <a:latin typeface="Verdana" panose="020B0604030504040204" pitchFamily="34" charset="0"/>
                </a:rPr>
                <a:t> tante quanti sono i Ministeri con portafoglio: articolate in </a:t>
              </a:r>
              <a:r>
                <a:rPr lang="it-IT" altLang="it-IT" sz="2400" b="1">
                  <a:solidFill>
                    <a:schemeClr val="accent2"/>
                  </a:solidFill>
                  <a:latin typeface="Verdana" panose="020B0604030504040204" pitchFamily="34" charset="0"/>
                </a:rPr>
                <a:t>unita’ previsionali</a:t>
              </a:r>
              <a:endParaRPr lang="it-IT" altLang="it-IT" sz="2400" b="1">
                <a:solidFill>
                  <a:schemeClr val="accent2"/>
                </a:solidFill>
                <a:latin typeface="Times" panose="02020603050405020304" pitchFamily="18" charset="0"/>
              </a:endParaRPr>
            </a:p>
          </p:txBody>
        </p:sp>
      </p:grpSp>
      <p:grpSp>
        <p:nvGrpSpPr>
          <p:cNvPr id="3" name="Group 6" title="Tabella generale entrate"/>
          <p:cNvGrpSpPr>
            <a:grpSpLocks/>
          </p:cNvGrpSpPr>
          <p:nvPr/>
        </p:nvGrpSpPr>
        <p:grpSpPr bwMode="auto">
          <a:xfrm>
            <a:off x="1143000" y="3581400"/>
            <a:ext cx="7011988" cy="1338263"/>
            <a:chOff x="720" y="2256"/>
            <a:chExt cx="4417" cy="843"/>
          </a:xfrm>
        </p:grpSpPr>
        <p:sp>
          <p:nvSpPr>
            <p:cNvPr id="40967" name="AutoShape 7"/>
            <p:cNvSpPr>
              <a:spLocks noChangeArrowheads="1"/>
            </p:cNvSpPr>
            <p:nvPr/>
          </p:nvSpPr>
          <p:spPr bwMode="auto">
            <a:xfrm>
              <a:off x="720" y="2256"/>
              <a:ext cx="4368" cy="8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875" y="2355"/>
              <a:ext cx="42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b="1">
                  <a:solidFill>
                    <a:schemeClr val="accent2"/>
                  </a:solidFill>
                  <a:latin typeface="Verdana" panose="020B0604030504040204" pitchFamily="34" charset="0"/>
                </a:rPr>
                <a:t>Tabella generale entrate</a:t>
              </a:r>
              <a:endParaRPr lang="it-IT" altLang="it-IT" sz="2400" b="1">
                <a:latin typeface="Times" panose="02020603050405020304" pitchFamily="18" charset="0"/>
              </a:endParaRPr>
            </a:p>
          </p:txBody>
        </p:sp>
      </p:grpSp>
      <p:sp>
        <p:nvSpPr>
          <p:cNvPr id="40965" name="AutoShape 9"/>
          <p:cNvSpPr>
            <a:spLocks noChangeArrowheads="1"/>
          </p:cNvSpPr>
          <p:nvPr/>
        </p:nvSpPr>
        <p:spPr bwMode="auto">
          <a:xfrm>
            <a:off x="1524000" y="1828800"/>
            <a:ext cx="6345238" cy="873125"/>
          </a:xfrm>
          <a:prstGeom prst="downArrowCallout">
            <a:avLst>
              <a:gd name="adj1" fmla="val 184037"/>
              <a:gd name="adj2" fmla="val 184037"/>
              <a:gd name="adj3" fmla="val 16667"/>
              <a:gd name="adj4" fmla="val 66667"/>
            </a:avLst>
          </a:prstGeom>
          <a:gradFill rotWithShape="0">
            <a:gsLst>
              <a:gs pos="0">
                <a:srgbClr val="FFE7B7"/>
              </a:gs>
              <a:gs pos="100000">
                <a:srgbClr val="FFCC66"/>
              </a:gs>
            </a:gsLst>
            <a:lin ang="5400000" scaled="1"/>
          </a:gradFill>
          <a:ln w="38100">
            <a:solidFill>
              <a:srgbClr val="FFCC66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>
                <a:solidFill>
                  <a:srgbClr val="DC6E00"/>
                </a:solidFill>
                <a:latin typeface="Verdana" panose="020B0604030504040204" pitchFamily="34" charset="0"/>
              </a:rPr>
              <a:t>BdS</a:t>
            </a:r>
            <a:endParaRPr lang="it-IT" altLang="it-IT" sz="1800" b="1">
              <a:latin typeface="Verdana" panose="020B0604030504040204" pitchFamily="34" charset="0"/>
            </a:endParaRPr>
          </a:p>
        </p:txBody>
      </p:sp>
      <p:sp>
        <p:nvSpPr>
          <p:cNvPr id="5" name="Titolo 4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Bilancio dello Stato (2)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4AAFE0A-02C0-49E9-AE11-AC7FCD61A2B1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it-IT" altLang="it-IT" sz="1400"/>
          </a:p>
        </p:txBody>
      </p:sp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609600" y="0"/>
            <a:ext cx="731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 dirty="0">
                <a:solidFill>
                  <a:srgbClr val="3333CC"/>
                </a:solidFill>
                <a:latin typeface="Arial" panose="020B0604020202020204" pitchFamily="34" charset="0"/>
              </a:rPr>
              <a:t>La Legge di bilancio</a:t>
            </a:r>
          </a:p>
        </p:txBody>
      </p:sp>
      <p:pic>
        <p:nvPicPr>
          <p:cNvPr id="68614" name="Immagine 6" title="Articolazione della Legge di bilanc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"/>
            <a:ext cx="67056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legge di bilancio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692048-E1F1-4CE9-8741-C5A6BBBE4A61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it-IT" altLang="it-IT" sz="1400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6413"/>
            <a:ext cx="7627938" cy="1768475"/>
          </a:xfrm>
        </p:spPr>
        <p:txBody>
          <a:bodyPr/>
          <a:lstStyle/>
          <a:p>
            <a:pPr eaLnBrk="1" hangingPunct="1">
              <a:buSzPct val="130000"/>
            </a:pPr>
            <a:r>
              <a:rPr lang="it-IT" altLang="it-IT" sz="2600"/>
              <a:t>Saldo netto da finanziare a - 49 </a:t>
            </a:r>
            <a:r>
              <a:rPr lang="it-IT" altLang="it-IT" sz="2600">
                <a:sym typeface="Symbol" panose="05050102010706020507" pitchFamily="18" charset="2"/>
              </a:rPr>
              <a:t></a:t>
            </a:r>
            <a:r>
              <a:rPr lang="it-IT" altLang="it-IT" sz="2600"/>
              <a:t>(T - G)</a:t>
            </a:r>
          </a:p>
          <a:p>
            <a:pPr eaLnBrk="1" hangingPunct="1">
              <a:buSzPct val="130000"/>
            </a:pPr>
            <a:r>
              <a:rPr lang="it-IT" altLang="it-IT" sz="2600"/>
              <a:t>Aumento degli investimenti (</a:t>
            </a:r>
            <a:r>
              <a:rPr lang="it-IT" altLang="it-IT" sz="2600">
                <a:sym typeface="Symbol" panose="05050102010706020507" pitchFamily="18" charset="2"/>
              </a:rPr>
              <a:t></a:t>
            </a:r>
            <a:r>
              <a:rPr lang="it-IT" altLang="it-IT" sz="2600"/>
              <a:t>G2)</a:t>
            </a:r>
          </a:p>
          <a:p>
            <a:pPr eaLnBrk="1" hangingPunct="1">
              <a:buSzPct val="130000"/>
            </a:pPr>
            <a:r>
              <a:rPr lang="it-IT" altLang="it-IT" sz="2600"/>
              <a:t>Riduzione della pressione fiscale (</a:t>
            </a:r>
            <a:r>
              <a:rPr lang="it-IT" altLang="it-IT" sz="2600">
                <a:sym typeface="Symbol" panose="05050102010706020507" pitchFamily="18" charset="2"/>
              </a:rPr>
              <a:t></a:t>
            </a:r>
            <a:r>
              <a:rPr lang="it-IT" altLang="it-IT" sz="2600"/>
              <a:t>T1)</a:t>
            </a:r>
          </a:p>
        </p:txBody>
      </p:sp>
      <p:sp>
        <p:nvSpPr>
          <p:cNvPr id="69635" name="Text Box 3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391400" cy="11430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it-IT" altLang="it-IT" sz="3200" b="1"/>
              <a:t>Un esempio di manovra</a:t>
            </a: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533400" y="1628775"/>
            <a:ext cx="7391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1">
                <a:solidFill>
                  <a:schemeClr val="tx2"/>
                </a:solidFill>
              </a:rPr>
              <a:t>Gli obiettivi nel DEF</a:t>
            </a:r>
          </a:p>
        </p:txBody>
      </p:sp>
    </p:spTree>
  </p:cSld>
  <p:clrMapOvr>
    <a:masterClrMapping/>
  </p:clrMapOvr>
  <p:transition advTm="316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79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79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79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4" grpId="0" build="p" autoUpdateAnimBg="0"/>
      <p:bldP spid="27955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5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2BC3EC-8BAB-49C9-932F-6A2560E3526D}" type="slidenum">
              <a:rPr lang="it-IT" altLang="it-IT" sz="2000" smtClean="0"/>
              <a:pPr/>
              <a:t>32</a:t>
            </a:fld>
            <a:endParaRPr lang="it-IT" altLang="it-IT" dirty="0"/>
          </a:p>
        </p:txBody>
      </p:sp>
      <p:graphicFrame>
        <p:nvGraphicFramePr>
          <p:cNvPr id="70658" name="Object 2" title="Un esempio di manovra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115166"/>
              </p:ext>
            </p:extLst>
          </p:nvPr>
        </p:nvGraphicFramePr>
        <p:xfrm>
          <a:off x="685800" y="1524000"/>
          <a:ext cx="734060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5" name="Foglio di lavoro" r:id="rId4" imgW="3562384" imgH="2114451" progId="Excel.Sheet.8">
                  <p:embed/>
                </p:oleObj>
              </mc:Choice>
              <mc:Fallback>
                <p:oleObj name="Foglio di lavoro" r:id="rId4" imgW="3562384" imgH="21144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7340600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Oval 5" title="584"/>
          <p:cNvSpPr>
            <a:spLocks noChangeArrowheads="1"/>
          </p:cNvSpPr>
          <p:nvPr/>
        </p:nvSpPr>
        <p:spPr bwMode="auto">
          <a:xfrm>
            <a:off x="5791200" y="3908425"/>
            <a:ext cx="685800" cy="457200"/>
          </a:xfrm>
          <a:prstGeom prst="ellips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/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6400800" y="5257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altLang="it-IT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Symbol" pitchFamily="18" charset="2"/>
              </a:rPr>
              <a:t></a:t>
            </a:r>
            <a:r>
              <a:rPr lang="it-IT" altLang="it-IT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(T-G)</a:t>
            </a:r>
          </a:p>
        </p:txBody>
      </p:sp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6477000" y="4267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buSzPct val="130000"/>
              <a:defRPr/>
            </a:pPr>
            <a:r>
              <a:rPr lang="it-IT" altLang="it-IT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</a:t>
            </a:r>
            <a:r>
              <a:rPr lang="it-IT" altLang="it-IT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Symbol" pitchFamily="18" charset="2"/>
              </a:rPr>
              <a:t></a:t>
            </a:r>
            <a:r>
              <a:rPr lang="it-IT" altLang="it-IT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G2)</a:t>
            </a:r>
          </a:p>
        </p:txBody>
      </p:sp>
      <p:sp>
        <p:nvSpPr>
          <p:cNvPr id="281608" name="Text Box 8"/>
          <p:cNvSpPr txBox="1">
            <a:spLocks noChangeArrowheads="1"/>
          </p:cNvSpPr>
          <p:nvPr/>
        </p:nvSpPr>
        <p:spPr bwMode="auto">
          <a:xfrm>
            <a:off x="6553200" y="2743200"/>
            <a:ext cx="990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altLang="it-IT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</a:t>
            </a:r>
            <a:r>
              <a:rPr lang="it-IT" altLang="it-IT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Symbol" pitchFamily="18" charset="2"/>
              </a:rPr>
              <a:t></a:t>
            </a:r>
            <a:r>
              <a:rPr lang="it-IT" altLang="it-IT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T1)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esempio di manovra (2)</a:t>
            </a:r>
          </a:p>
        </p:txBody>
      </p:sp>
    </p:spTree>
  </p:cSld>
  <p:clrMapOvr>
    <a:masterClrMapping/>
  </p:clrMapOvr>
  <p:transition advTm="648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esempio di manovra (3)</a:t>
            </a:r>
          </a:p>
        </p:txBody>
      </p:sp>
      <p:sp>
        <p:nvSpPr>
          <p:cNvPr id="7168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5220872-0CBD-4FDA-A415-F50E7130EC35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it-IT" altLang="it-IT" sz="1400"/>
          </a:p>
        </p:txBody>
      </p:sp>
      <p:graphicFrame>
        <p:nvGraphicFramePr>
          <p:cNvPr id="71682" name="Object 2" title="Un esempio di manovra (2)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543996"/>
              </p:ext>
            </p:extLst>
          </p:nvPr>
        </p:nvGraphicFramePr>
        <p:xfrm>
          <a:off x="457200" y="1441450"/>
          <a:ext cx="7596188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4" name="Foglio di lavoro" r:id="rId4" imgW="3686192" imgH="2114451" progId="Excel.Sheet.8">
                  <p:embed/>
                </p:oleObj>
              </mc:Choice>
              <mc:Fallback>
                <p:oleObj name="Foglio di lavoro" r:id="rId4" imgW="3686192" imgH="21144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1450"/>
                        <a:ext cx="7596188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5408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CAEB307-E29B-45CB-BC20-6EAB713E78D8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it-IT" altLang="it-IT" sz="1400"/>
          </a:p>
        </p:txBody>
      </p:sp>
      <p:sp>
        <p:nvSpPr>
          <p:cNvPr id="72706" name="Text Box 3"/>
          <p:cNvSpPr txBox="1">
            <a:spLocks noChangeArrowheads="1"/>
          </p:cNvSpPr>
          <p:nvPr/>
        </p:nvSpPr>
        <p:spPr bwMode="auto">
          <a:xfrm>
            <a:off x="609600" y="533400"/>
            <a:ext cx="731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>
                <a:solidFill>
                  <a:srgbClr val="3333CC"/>
                </a:solidFill>
                <a:latin typeface="Arial" panose="020B0604020202020204" pitchFamily="34" charset="0"/>
              </a:rPr>
              <a:t>Legge di bilancio</a:t>
            </a:r>
          </a:p>
        </p:txBody>
      </p:sp>
      <p:sp>
        <p:nvSpPr>
          <p:cNvPr id="5" name="Rectangle 2" title="Le tabelle"/>
          <p:cNvSpPr txBox="1">
            <a:spLocks noChangeArrowheads="1"/>
          </p:cNvSpPr>
          <p:nvPr/>
        </p:nvSpPr>
        <p:spPr>
          <a:xfrm>
            <a:off x="749300" y="1990725"/>
            <a:ext cx="7627938" cy="17684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SzPct val="130000"/>
              <a:buFontTx/>
              <a:buNone/>
              <a:defRPr/>
            </a:pPr>
            <a:endParaRPr lang="it-IT" altLang="it-IT" sz="2600" kern="0" dirty="0">
              <a:solidFill>
                <a:srgbClr val="000000"/>
              </a:solidFill>
            </a:endParaRPr>
          </a:p>
        </p:txBody>
      </p:sp>
      <p:sp>
        <p:nvSpPr>
          <p:cNvPr id="6" name="Rectangle 2" title="Le tabelle"/>
          <p:cNvSpPr txBox="1">
            <a:spLocks noChangeArrowheads="1"/>
          </p:cNvSpPr>
          <p:nvPr/>
        </p:nvSpPr>
        <p:spPr>
          <a:xfrm>
            <a:off x="744538" y="2362200"/>
            <a:ext cx="7286625" cy="114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SzPct val="130000"/>
              <a:defRPr/>
            </a:pPr>
            <a:endParaRPr lang="it-IT" altLang="it-IT" sz="2600" kern="0" dirty="0">
              <a:solidFill>
                <a:srgbClr val="000000"/>
              </a:solidFill>
            </a:endParaRPr>
          </a:p>
        </p:txBody>
      </p:sp>
      <p:sp>
        <p:nvSpPr>
          <p:cNvPr id="72709" name="Rettangolo 1"/>
          <p:cNvSpPr>
            <a:spLocks noChangeArrowheads="1"/>
          </p:cNvSpPr>
          <p:nvPr/>
        </p:nvSpPr>
        <p:spPr bwMode="auto">
          <a:xfrm>
            <a:off x="2278063" y="2514600"/>
            <a:ext cx="457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dirty="0">
                <a:solidFill>
                  <a:srgbClr val="000000"/>
                </a:solidFill>
              </a:rPr>
              <a:t>Le </a:t>
            </a:r>
            <a:r>
              <a:rPr lang="it-IT" altLang="it-IT" b="1" dirty="0">
                <a:solidFill>
                  <a:srgbClr val="000000"/>
                </a:solidFill>
              </a:rPr>
              <a:t>tabelle</a:t>
            </a:r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Legge di bilancio – le tabelle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FD60E6F-1520-46FA-8473-1F6ADFAD8ADA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it-IT" altLang="it-IT" sz="1400"/>
          </a:p>
        </p:txBody>
      </p:sp>
      <p:sp>
        <p:nvSpPr>
          <p:cNvPr id="73730" name="Text Box 3"/>
          <p:cNvSpPr txBox="1">
            <a:spLocks noChangeArrowheads="1"/>
          </p:cNvSpPr>
          <p:nvPr/>
        </p:nvSpPr>
        <p:spPr bwMode="auto">
          <a:xfrm>
            <a:off x="609600" y="533400"/>
            <a:ext cx="731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 dirty="0">
                <a:solidFill>
                  <a:srgbClr val="3333CC"/>
                </a:solidFill>
                <a:latin typeface="Arial" panose="020B0604020202020204" pitchFamily="34" charset="0"/>
              </a:rPr>
              <a:t>Legge di bilancio –&gt; 5 Tabelle</a:t>
            </a:r>
          </a:p>
        </p:txBody>
      </p:sp>
      <p:sp>
        <p:nvSpPr>
          <p:cNvPr id="73731" name="Rettangolo 3"/>
          <p:cNvSpPr>
            <a:spLocks noChangeArrowheads="1"/>
          </p:cNvSpPr>
          <p:nvPr/>
        </p:nvSpPr>
        <p:spPr bwMode="auto">
          <a:xfrm>
            <a:off x="990600" y="1219200"/>
            <a:ext cx="3490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rgbClr val="000000"/>
                </a:solidFill>
              </a:rPr>
              <a:t>Tabelle – prima parte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1752600"/>
            <a:ext cx="7627938" cy="17684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SzPct val="130000"/>
              <a:defRPr/>
            </a:pPr>
            <a:r>
              <a:rPr lang="it-IT" altLang="it-IT" sz="2600" u="sng" kern="0" dirty="0">
                <a:solidFill>
                  <a:srgbClr val="000000"/>
                </a:solidFill>
              </a:rPr>
              <a:t>Tabelle A e B</a:t>
            </a:r>
            <a:r>
              <a:rPr lang="it-IT" altLang="it-IT" sz="2600" kern="0" dirty="0">
                <a:solidFill>
                  <a:srgbClr val="000000"/>
                </a:solidFill>
              </a:rPr>
              <a:t>: fondi speciali di parte corrente e parte capitale destinati a finanziare proposte di legge </a:t>
            </a:r>
            <a:r>
              <a:rPr lang="it-IT" altLang="it-IT" sz="2600" i="1" kern="0" dirty="0">
                <a:solidFill>
                  <a:srgbClr val="000000"/>
                </a:solidFill>
              </a:rPr>
              <a:t>in itinere.</a:t>
            </a:r>
          </a:p>
          <a:p>
            <a:pPr eaLnBrk="1" hangingPunct="1">
              <a:buSzPct val="130000"/>
              <a:defRPr/>
            </a:pPr>
            <a:r>
              <a:rPr lang="it-IT" altLang="it-IT" sz="2600" u="sng" kern="0" dirty="0">
                <a:solidFill>
                  <a:srgbClr val="000000"/>
                </a:solidFill>
              </a:rPr>
              <a:t>Tabella C</a:t>
            </a:r>
            <a:r>
              <a:rPr lang="it-IT" altLang="it-IT" sz="2600" kern="0" dirty="0">
                <a:solidFill>
                  <a:srgbClr val="000000"/>
                </a:solidFill>
              </a:rPr>
              <a:t>: stanziamenti per le leggi di carattere permanente</a:t>
            </a:r>
          </a:p>
          <a:p>
            <a:pPr eaLnBrk="1" hangingPunct="1">
              <a:buSzPct val="130000"/>
              <a:defRPr/>
            </a:pPr>
            <a:endParaRPr lang="it-IT" altLang="it-IT" sz="2600" kern="0" dirty="0">
              <a:solidFill>
                <a:srgbClr val="000000"/>
              </a:solidFill>
            </a:endParaRPr>
          </a:p>
          <a:p>
            <a:pPr eaLnBrk="1" hangingPunct="1">
              <a:buSzPct val="130000"/>
              <a:defRPr/>
            </a:pPr>
            <a:endParaRPr lang="it-IT" altLang="it-IT" sz="2600" kern="0" dirty="0">
              <a:solidFill>
                <a:srgbClr val="000000"/>
              </a:solidFill>
            </a:endParaRPr>
          </a:p>
          <a:p>
            <a:pPr eaLnBrk="1" hangingPunct="1">
              <a:buSzPct val="130000"/>
              <a:defRPr/>
            </a:pPr>
            <a:endParaRPr lang="it-IT" altLang="it-IT" sz="2600" kern="0" dirty="0">
              <a:solidFill>
                <a:srgbClr val="000000"/>
              </a:solidFill>
            </a:endParaRPr>
          </a:p>
          <a:p>
            <a:pPr eaLnBrk="1" hangingPunct="1">
              <a:buSzPct val="130000"/>
              <a:defRPr/>
            </a:pPr>
            <a:endParaRPr lang="it-IT" altLang="it-IT" sz="2600" kern="0" dirty="0">
              <a:solidFill>
                <a:srgbClr val="000000"/>
              </a:solidFill>
            </a:endParaRPr>
          </a:p>
          <a:p>
            <a:pPr marL="0" indent="0" eaLnBrk="1" hangingPunct="1">
              <a:buSzPct val="130000"/>
              <a:buFontTx/>
              <a:buNone/>
              <a:defRPr/>
            </a:pPr>
            <a:endParaRPr lang="it-IT" altLang="it-IT" sz="2600" kern="0" dirty="0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9600" y="4572000"/>
            <a:ext cx="7286625" cy="114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SzPct val="130000"/>
              <a:defRPr/>
            </a:pPr>
            <a:r>
              <a:rPr lang="it-IT" altLang="it-IT" sz="2600" u="sng" kern="0" dirty="0">
                <a:solidFill>
                  <a:srgbClr val="000000"/>
                </a:solidFill>
              </a:rPr>
              <a:t>Tabelle D</a:t>
            </a:r>
            <a:r>
              <a:rPr lang="it-IT" altLang="it-IT" sz="2600" kern="0" dirty="0">
                <a:solidFill>
                  <a:srgbClr val="000000"/>
                </a:solidFill>
              </a:rPr>
              <a:t>: riduzioni di spesa a valere su autorizzazioni legislative in essere.</a:t>
            </a:r>
            <a:endParaRPr lang="it-IT" altLang="it-IT" sz="2600" i="1" kern="0" dirty="0">
              <a:solidFill>
                <a:srgbClr val="000000"/>
              </a:solidFill>
            </a:endParaRPr>
          </a:p>
          <a:p>
            <a:pPr eaLnBrk="1" hangingPunct="1">
              <a:buSzPct val="130000"/>
              <a:defRPr/>
            </a:pPr>
            <a:r>
              <a:rPr lang="it-IT" altLang="it-IT" sz="2600" u="sng" kern="0" dirty="0">
                <a:solidFill>
                  <a:srgbClr val="000000"/>
                </a:solidFill>
              </a:rPr>
              <a:t>Tabella E</a:t>
            </a:r>
            <a:r>
              <a:rPr lang="it-IT" altLang="it-IT" sz="2600" kern="0" dirty="0">
                <a:solidFill>
                  <a:srgbClr val="000000"/>
                </a:solidFill>
              </a:rPr>
              <a:t>: rifinanziamento, riduzione o rimodulazione di spese in conto capitale disposte da leggi a carattere pluriennale</a:t>
            </a:r>
          </a:p>
        </p:txBody>
      </p:sp>
      <p:sp>
        <p:nvSpPr>
          <p:cNvPr id="73735" name="Rettangolo 6"/>
          <p:cNvSpPr>
            <a:spLocks noChangeArrowheads="1"/>
          </p:cNvSpPr>
          <p:nvPr/>
        </p:nvSpPr>
        <p:spPr bwMode="auto">
          <a:xfrm>
            <a:off x="838200" y="3962400"/>
            <a:ext cx="377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rgbClr val="000000"/>
                </a:solidFill>
              </a:rPr>
              <a:t>Tabelle – seconda parte</a:t>
            </a: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Legge di bilancio – le tabelle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utoUpdateAnimBg="0"/>
      <p:bldP spid="6" grpId="0" uiExpand="1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50F8B4E-2CA0-42A0-8209-FB7E2674870C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it-IT" altLang="it-IT" sz="1400"/>
          </a:p>
        </p:txBody>
      </p:sp>
      <p:sp>
        <p:nvSpPr>
          <p:cNvPr id="74754" name="Text Box 3"/>
          <p:cNvSpPr>
            <a:spLocks noGrp="1" noChangeArrowheads="1"/>
          </p:cNvSpPr>
          <p:nvPr>
            <p:ph type="title"/>
          </p:nvPr>
        </p:nvSpPr>
        <p:spPr>
          <a:xfrm>
            <a:off x="685800" y="889000"/>
            <a:ext cx="7772400" cy="584200"/>
          </a:xfr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3200" b="1">
                <a:solidFill>
                  <a:srgbClr val="3333CC"/>
                </a:solidFill>
                <a:latin typeface="Arial" panose="020B0604020202020204" pitchFamily="34" charset="0"/>
              </a:rPr>
              <a:t>Legge di bilancio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49300" y="1990725"/>
            <a:ext cx="7627938" cy="17684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SzPct val="130000"/>
              <a:defRPr/>
            </a:pPr>
            <a:r>
              <a:rPr lang="it-IT" altLang="it-IT" sz="2600" kern="0" dirty="0">
                <a:solidFill>
                  <a:srgbClr val="000000"/>
                </a:solidFill>
              </a:rPr>
              <a:t>Non ha più solo un carattere formale di ratifica contabile.</a:t>
            </a:r>
          </a:p>
          <a:p>
            <a:pPr eaLnBrk="1" hangingPunct="1">
              <a:buSzPct val="130000"/>
              <a:defRPr/>
            </a:pPr>
            <a:r>
              <a:rPr lang="it-IT" altLang="it-IT" sz="2600" kern="0" dirty="0">
                <a:solidFill>
                  <a:srgbClr val="000000"/>
                </a:solidFill>
              </a:rPr>
              <a:t>Possono essere rimodulate dotazioni finanziarie all'interno di un programma o tra programmi di una stessa missione.</a:t>
            </a:r>
          </a:p>
          <a:p>
            <a:pPr marL="0" indent="0" eaLnBrk="1" hangingPunct="1">
              <a:buSzPct val="130000"/>
              <a:buFontTx/>
              <a:buNone/>
              <a:defRPr/>
            </a:pPr>
            <a:endParaRPr lang="it-IT" altLang="it-IT" sz="2600" kern="0" dirty="0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49300" y="4114800"/>
            <a:ext cx="7627938" cy="17684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SzPct val="130000"/>
              <a:defRPr/>
            </a:pPr>
            <a:r>
              <a:rPr lang="it-IT" altLang="it-IT" sz="2600" kern="0" dirty="0">
                <a:solidFill>
                  <a:srgbClr val="000000"/>
                </a:solidFill>
              </a:rPr>
              <a:t>Viene definito e proposto il pagamento di spese per il personale degli enti pubblici.</a:t>
            </a:r>
          </a:p>
          <a:p>
            <a:pPr marL="0" indent="0" eaLnBrk="1" hangingPunct="1">
              <a:buSzPct val="130000"/>
              <a:buFontTx/>
              <a:buNone/>
              <a:defRPr/>
            </a:pPr>
            <a:endParaRPr lang="it-IT" altLang="it-IT" sz="2600" kern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31632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>
                <a:solidFill>
                  <a:srgbClr val="3333CC"/>
                </a:solidFill>
              </a:rPr>
              <a:t>Modificazioni in corso di 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sz="2800" dirty="0"/>
              <a:t>Per  le spese tre tipologie di variazione a cui sono associate differenti forme di copertura.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/>
              <a:t>Nuove leggi di spesa approvate e coperte con minori spese o un incremento di entrate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/>
              <a:t>Approvazione di provvedimenti </a:t>
            </a:r>
            <a:r>
              <a:rPr lang="it-IT" sz="2800" i="1" dirty="0"/>
              <a:t>in itinere </a:t>
            </a:r>
            <a:r>
              <a:rPr lang="it-IT" sz="2800" dirty="0"/>
              <a:t>che utilizzano gli stanziamenti previsti nelle tabelle A e B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/>
              <a:t>Casi di emergenza in cui si utilizzano i fondi riserva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  <p:sp>
        <p:nvSpPr>
          <p:cNvPr id="7578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5C6B028-AFDF-4462-9288-79CD1B964995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37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>
                <a:solidFill>
                  <a:srgbClr val="3333CC"/>
                </a:solidFill>
              </a:rPr>
              <a:t>Assestamento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dirty="0"/>
              <a:t>Necessario per aggiornare le autorizzazioni di cassa, definite quando lo stock dei residui passivi è solo presunto.</a:t>
            </a:r>
          </a:p>
          <a:p>
            <a:pPr marL="0" indent="0">
              <a:buFontTx/>
              <a:buNone/>
              <a:defRPr/>
            </a:pPr>
            <a:endParaRPr lang="it-IT" dirty="0"/>
          </a:p>
          <a:p>
            <a:pPr marL="0" indent="0">
              <a:buFontTx/>
              <a:buNone/>
              <a:defRPr/>
            </a:pPr>
            <a:r>
              <a:rPr lang="it-IT" dirty="0"/>
              <a:t>A giugno con la  presentazione del Rendiconto consuntivo i residui passivi vengono accertati.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7680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615DAE0-89F3-4C29-9FD6-9E200E737105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2. Per bilancio di competenza si intende: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t-IT" altLang="it-IT" sz="2800"/>
              <a:t>Il bilancio nel quale vengono indicate le entrate effettivamente pagate.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t-IT" altLang="it-IT" sz="2800"/>
              <a:t>Il bilancio nel quale vengono inserite le entrate di competenza di ciascun Ministero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t-IT" altLang="it-IT" sz="2800"/>
              <a:t>Il bilancio nel quale vengono indicate le entrate effettivamente riscosse e le spese che ci si e’ impegnati a pagare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it-IT" altLang="it-IT" sz="2800"/>
              <a:t>Il bilancio nel quale vengono indicate le entrate che si ha diritto di riscuotere e le spese che ci si e’ impegnati a a pagare.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t-IT" altLang="it-IT" sz="280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it-IT" altLang="it-IT" sz="2800"/>
          </a:p>
          <a:p>
            <a:pPr marL="609600" indent="-6096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28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t-IT" altLang="it-IT" sz="2800"/>
          </a:p>
          <a:p>
            <a:pPr marL="609600" indent="-609600" eaLnBrk="1" hangingPunct="1">
              <a:lnSpc>
                <a:spcPct val="80000"/>
              </a:lnSpc>
            </a:pPr>
            <a:endParaRPr lang="it-IT" altLang="it-IT" sz="2800"/>
          </a:p>
        </p:txBody>
      </p:sp>
      <p:sp>
        <p:nvSpPr>
          <p:cNvPr id="77828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9E25E76-CE57-44FD-881F-CC3D7D537A58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39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E26635A-7E59-4DC6-B69D-7670465C440E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b="1" dirty="0">
                <a:latin typeface="Verdana" panose="020B0604030504040204" pitchFamily="34" charset="0"/>
              </a:rPr>
              <a:t>Il Bilancio dello Stato (3)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/>
              <a:t>Il </a:t>
            </a:r>
            <a:r>
              <a:rPr lang="it-IT" altLang="it-IT" sz="2800" b="1"/>
              <a:t>Bilancio di previsione</a:t>
            </a:r>
            <a:r>
              <a:rPr lang="it-IT" altLang="it-IT" sz="2800"/>
              <a:t> puo’ essere:</a:t>
            </a:r>
          </a:p>
        </p:txBody>
      </p:sp>
      <p:sp>
        <p:nvSpPr>
          <p:cNvPr id="118788" name="AutoShape 4" title="Doppia freccia"/>
          <p:cNvSpPr>
            <a:spLocks noChangeArrowheads="1"/>
          </p:cNvSpPr>
          <p:nvPr/>
        </p:nvSpPr>
        <p:spPr bwMode="auto">
          <a:xfrm rot="8023401" flipH="1">
            <a:off x="4091781" y="2461419"/>
            <a:ext cx="1366838" cy="1473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990600" y="3657600"/>
            <a:ext cx="29718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alt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alt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A legislazione </a:t>
            </a:r>
          </a:p>
          <a:p>
            <a:pPr algn="ctr">
              <a:defRPr/>
            </a:pPr>
            <a:r>
              <a:rPr lang="it-IT" alt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vigente</a:t>
            </a:r>
            <a:endParaRPr lang="it-IT" altLang="it-IT" sz="2200" b="1">
              <a:latin typeface="Verdana" pitchFamily="34" charset="0"/>
            </a:endParaRPr>
          </a:p>
          <a:p>
            <a:pPr algn="ctr">
              <a:defRPr/>
            </a:pPr>
            <a:endParaRPr lang="it-IT" altLang="it-IT" sz="24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5486400" y="3657600"/>
            <a:ext cx="28956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alt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alt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Programmatico</a:t>
            </a:r>
            <a:endParaRPr lang="it-IT" altLang="it-IT" sz="2400">
              <a:latin typeface="Verdana" pitchFamily="34" charset="0"/>
            </a:endParaRPr>
          </a:p>
          <a:p>
            <a:pPr algn="ctr">
              <a:defRPr/>
            </a:pPr>
            <a:endParaRPr lang="it-IT" altLang="it-IT" sz="24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685800" y="5334000"/>
            <a:ext cx="3733800" cy="1200150"/>
          </a:xfrm>
          <a:prstGeom prst="rect">
            <a:avLst/>
          </a:prstGeom>
          <a:gradFill rotWithShape="0">
            <a:gsLst>
              <a:gs pos="0">
                <a:srgbClr val="FFE0A3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Evoluzione entrate-spese come da normativa in vigore</a:t>
            </a:r>
            <a:endParaRPr lang="it-IT" altLang="it-IT" sz="2400" b="1">
              <a:latin typeface="Times" panose="02020603050405020304" pitchFamily="18" charset="0"/>
            </a:endParaRPr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5029200" y="5410200"/>
            <a:ext cx="3733800" cy="1200150"/>
          </a:xfrm>
          <a:prstGeom prst="rect">
            <a:avLst/>
          </a:prstGeom>
          <a:gradFill rotWithShape="0">
            <a:gsLst>
              <a:gs pos="0">
                <a:srgbClr val="FFE0A3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Correzione dell’evoluzione entrate-spese </a:t>
            </a:r>
            <a:endParaRPr lang="it-IT" altLang="it-IT" sz="2400" b="1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nimBg="1"/>
      <p:bldP spid="118789" grpId="0" animBg="1" autoUpdateAnimBg="0"/>
      <p:bldP spid="118790" grpId="0" animBg="1" autoUpdateAnimBg="0"/>
      <p:bldP spid="118793" grpId="0" animBg="1" autoUpdateAnimBg="0"/>
      <p:bldP spid="118794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/>
              <a:t>5. Il riferimento dell’unita’ previsionale di base del bilancio dello Stato: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t-IT" altLang="it-IT"/>
              <a:t>Il Ministero competente.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/>
              <a:t>Il singolo dirigente amministrativo.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/>
              <a:t>Il Ministero.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/>
              <a:t>Il centro di responsabilita’ amministrativa.</a:t>
            </a:r>
          </a:p>
          <a:p>
            <a:pPr marL="609600" indent="-609600" eaLnBrk="1" hangingPunct="1">
              <a:buFontTx/>
              <a:buNone/>
            </a:pPr>
            <a:endParaRPr lang="it-IT" altLang="it-IT"/>
          </a:p>
          <a:p>
            <a:pPr marL="609600" indent="-609600" eaLnBrk="1" hangingPunct="1">
              <a:buFontTx/>
              <a:buAutoNum type="arabicPeriod"/>
            </a:pPr>
            <a:endParaRPr lang="it-IT" altLang="it-IT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it-IT" altLang="it-IT"/>
          </a:p>
          <a:p>
            <a:pPr marL="609600" indent="-609600" eaLnBrk="1" hangingPunct="1">
              <a:buFontTx/>
              <a:buNone/>
            </a:pPr>
            <a:endParaRPr lang="it-IT" altLang="it-IT"/>
          </a:p>
          <a:p>
            <a:pPr marL="609600" indent="-609600" eaLnBrk="1" hangingPunct="1"/>
            <a:endParaRPr lang="it-IT" altLang="it-IT"/>
          </a:p>
        </p:txBody>
      </p:sp>
      <p:sp>
        <p:nvSpPr>
          <p:cNvPr id="78852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BA67482-A450-4AD3-A81A-61862BC96058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800"/>
              <a:t>Nel quadro generale riassuntivo allegato al bilancio dello Stato è data indicazione del “saldo netto da finanziare” in pratica: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/>
              <a:t>Del risultato differenziale tra tutte le entrate e le spese, escluse le operazioni riguardanti rimborso crediti e acquisizione di attività finanziarie nonché accensione e rimborso di prestiti.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/>
              <a:t>Del risultato differenziale tra le entrate tributarie ed extra-tributarie e il totale delle spese correnti.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/>
              <a:t>Del risultato differenziale tra le entrate complessive e le spese complessive, escluse le operazioni di accensione e rimborso prestiti.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/>
              <a:t>Nessuna delle precedenti.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it-IT" altLang="it-IT" sz="240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it-IT" altLang="it-IT" sz="2400"/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it-IT" altLang="it-IT" sz="240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it-IT" altLang="it-IT" sz="2400"/>
          </a:p>
          <a:p>
            <a:pPr marL="609600" indent="-609600" eaLnBrk="1" hangingPunct="1">
              <a:lnSpc>
                <a:spcPct val="90000"/>
              </a:lnSpc>
            </a:pPr>
            <a:endParaRPr lang="it-IT" altLang="it-IT" sz="2400"/>
          </a:p>
        </p:txBody>
      </p:sp>
      <p:sp>
        <p:nvSpPr>
          <p:cNvPr id="7987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7813B09-1BBC-4A96-94F9-42A8C887B8E5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41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/>
              <a:t>Che cosa sono i residui attivi: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t-IT" altLang="it-IT"/>
              <a:t>Entrate accertate ma non ancora versate.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/>
              <a:t>Una conseguenza del disavanzo.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/>
              <a:t>Solo le entrate tributarie.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altLang="it-IT"/>
              <a:t>Entrate riscosse ma non presenti in bilancio.</a:t>
            </a:r>
          </a:p>
          <a:p>
            <a:pPr marL="609600" indent="-609600" eaLnBrk="1" hangingPunct="1">
              <a:buFontTx/>
              <a:buNone/>
            </a:pPr>
            <a:endParaRPr lang="it-IT" altLang="it-IT"/>
          </a:p>
          <a:p>
            <a:pPr marL="609600" indent="-609600" eaLnBrk="1" hangingPunct="1">
              <a:buFontTx/>
              <a:buAutoNum type="arabicPeriod"/>
            </a:pPr>
            <a:endParaRPr lang="it-IT" altLang="it-IT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it-IT" altLang="it-IT"/>
          </a:p>
          <a:p>
            <a:pPr marL="609600" indent="-609600" eaLnBrk="1" hangingPunct="1">
              <a:buFontTx/>
              <a:buNone/>
            </a:pPr>
            <a:endParaRPr lang="it-IT" altLang="it-IT"/>
          </a:p>
          <a:p>
            <a:pPr marL="609600" indent="-609600" eaLnBrk="1" hangingPunct="1"/>
            <a:endParaRPr lang="it-IT" altLang="it-IT"/>
          </a:p>
        </p:txBody>
      </p:sp>
      <p:sp>
        <p:nvSpPr>
          <p:cNvPr id="809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9A20E5E-ABC3-40B8-85E0-1C7380132D64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42</a:t>
            </a:fld>
            <a:endParaRPr lang="it-IT" altLang="it-IT" sz="1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/>
              <a:t>I residui passivi sono: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/>
              <a:t>Spese impegnate ma non pagate nell’esercizio finanziario considerato.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/>
              <a:t>Oneri finanziari collegati alle spese di investimento.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/>
              <a:t>Voci di spese non iscritte in bilancio perche’ di entita’ trascurabile.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/>
              <a:t>Spese pagate nell’esercizio corrente ma imputabili a quello successivo.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it-IT" altLang="it-IT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it-IT" altLang="it-IT"/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it-IT" altLang="it-IT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it-IT" altLang="it-IT"/>
          </a:p>
          <a:p>
            <a:pPr marL="609600" indent="-609600" eaLnBrk="1" hangingPunct="1">
              <a:lnSpc>
                <a:spcPct val="90000"/>
              </a:lnSpc>
            </a:pPr>
            <a:endParaRPr lang="it-IT" altLang="it-IT"/>
          </a:p>
        </p:txBody>
      </p:sp>
      <p:sp>
        <p:nvSpPr>
          <p:cNvPr id="8192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BBB64C2-8E33-4182-A098-904282FECE78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43</a:t>
            </a:fld>
            <a:endParaRPr lang="it-IT" altLang="it-IT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D272374-388D-4579-AEFF-AF3F7BF69606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b="1" dirty="0">
                <a:latin typeface="Verdana" panose="020B0604030504040204" pitchFamily="34" charset="0"/>
              </a:rPr>
              <a:t>Il Bilancio dello Stato (4)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/>
              <a:t>Il </a:t>
            </a:r>
            <a:r>
              <a:rPr lang="it-IT" altLang="it-IT" sz="2800" b="1"/>
              <a:t>Bilancio di previsione</a:t>
            </a:r>
            <a:r>
              <a:rPr lang="it-IT" altLang="it-IT" sz="2800"/>
              <a:t> puo’ essere:</a:t>
            </a:r>
          </a:p>
        </p:txBody>
      </p:sp>
      <p:sp>
        <p:nvSpPr>
          <p:cNvPr id="119812" name="AutoShape 4" title="Doppia freccia"/>
          <p:cNvSpPr>
            <a:spLocks noChangeArrowheads="1"/>
          </p:cNvSpPr>
          <p:nvPr/>
        </p:nvSpPr>
        <p:spPr bwMode="auto">
          <a:xfrm rot="8023401" flipH="1">
            <a:off x="4091781" y="2461419"/>
            <a:ext cx="1366838" cy="1473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990600" y="3657600"/>
            <a:ext cx="29718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alt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alt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Di competenza</a:t>
            </a:r>
            <a:endParaRPr lang="it-IT" altLang="it-IT" sz="2200" b="1">
              <a:latin typeface="Verdana" pitchFamily="34" charset="0"/>
            </a:endParaRPr>
          </a:p>
          <a:p>
            <a:pPr algn="ctr">
              <a:defRPr/>
            </a:pPr>
            <a:endParaRPr lang="it-IT" altLang="it-IT" sz="24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5486400" y="3657600"/>
            <a:ext cx="28956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alt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alt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Di cassa</a:t>
            </a:r>
            <a:endParaRPr lang="it-IT" altLang="it-IT" sz="2400">
              <a:latin typeface="Verdana" pitchFamily="34" charset="0"/>
            </a:endParaRPr>
          </a:p>
          <a:p>
            <a:pPr algn="ctr">
              <a:defRPr/>
            </a:pPr>
            <a:endParaRPr lang="it-IT" altLang="it-IT" sz="24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43015" name="Rectangle 13"/>
          <p:cNvSpPr>
            <a:spLocks noChangeArrowheads="1"/>
          </p:cNvSpPr>
          <p:nvPr/>
        </p:nvSpPr>
        <p:spPr bwMode="auto">
          <a:xfrm>
            <a:off x="838200" y="5410200"/>
            <a:ext cx="80105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/>
              <a:t>L’acquisizione delle entrate e l’erogazione delle spese sono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/>
              <a:t>soggette a fasi concettualmente e e temporalmente separate.</a:t>
            </a:r>
            <a:endParaRPr lang="es-ES" altLang="it-IT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nimBg="1"/>
      <p:bldP spid="119813" grpId="0" animBg="1" autoUpdateAnimBg="0"/>
      <p:bldP spid="11981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3D13777-A4E8-40F6-9E47-1A3CD6750676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809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3600"/>
              <a:t>Le principali fasi delle</a:t>
            </a:r>
            <a:r>
              <a:rPr lang="it-IT" altLang="it-IT" sz="3600">
                <a:solidFill>
                  <a:schemeClr val="tx1"/>
                </a:solidFill>
              </a:rPr>
              <a:t> entrate</a:t>
            </a:r>
            <a:r>
              <a:rPr lang="it-IT" altLang="it-IT" sz="4300"/>
              <a:t> 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70000"/>
            <a:ext cx="7467600" cy="762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800" b="1"/>
              <a:t>Accertamento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838200" y="4005263"/>
            <a:ext cx="7467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 sz="2800" b="1"/>
              <a:t>Versamento</a:t>
            </a: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533400" y="2108200"/>
            <a:ext cx="8001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2400"/>
              <a:t>Corrisponde al momento in cui l'amministrazione determina sia la ragione del credito dello Stato che la persona del debitore. E’ il momento in cui sorge l’obbligazione a riscuotere.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533400" y="4691063"/>
            <a:ext cx="78486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2400"/>
              <a:t>E’ la fase in cui le somme, pagate dal debitore agli agenti di riscossione, vengono versate in Tesoreria.</a:t>
            </a:r>
          </a:p>
        </p:txBody>
      </p:sp>
    </p:spTree>
  </p:cSld>
  <p:clrMapOvr>
    <a:masterClrMapping/>
  </p:clrMapOvr>
  <p:transition advTm="62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autoUpdateAnimBg="0"/>
      <p:bldP spid="228356" grpId="0" autoUpdateAnimBg="0"/>
      <p:bldP spid="228357" grpId="0" autoUpdateAnimBg="0"/>
      <p:bldP spid="22835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D4FEBB6-3DC2-4A99-963B-B1C0F723B819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76200"/>
            <a:ext cx="93726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3200" b="1"/>
              <a:t>Le principali fasi delle </a:t>
            </a:r>
            <a:r>
              <a:rPr lang="it-IT" altLang="it-IT" sz="3200" b="1">
                <a:solidFill>
                  <a:schemeClr val="tx1"/>
                </a:solidFill>
              </a:rPr>
              <a:t>spese </a:t>
            </a:r>
            <a:endParaRPr lang="it-IT" altLang="it-IT" sz="3200" b="1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7315200" cy="762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b="1"/>
              <a:t>Impegno</a:t>
            </a:r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914400" y="3284538"/>
            <a:ext cx="7315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 b="1"/>
              <a:t>Pagamento</a:t>
            </a:r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838200" y="1981200"/>
            <a:ext cx="7391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IT" sz="3000"/>
              <a:t>È il momento in cui matura l’obbligo giuridico a effettuare il pagamento (ad esempio con la stipula di un contratto)</a:t>
            </a:r>
          </a:p>
        </p:txBody>
      </p:sp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1066800" y="4221163"/>
            <a:ext cx="7162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3000"/>
              <a:t>Consiste nel passaggio materiale (erogazione) delle somme impegnate al creditore, attraverso la Tesoreria.  </a:t>
            </a:r>
          </a:p>
        </p:txBody>
      </p:sp>
    </p:spTree>
  </p:cSld>
  <p:clrMapOvr>
    <a:masterClrMapping/>
  </p:clrMapOvr>
  <p:transition advTm="101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autoUpdateAnimBg="0"/>
      <p:bldP spid="230404" grpId="0" autoUpdateAnimBg="0"/>
      <p:bldP spid="230405" grpId="0" autoUpdateAnimBg="0"/>
      <p:bldP spid="23040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2F71238-36A7-4689-8213-75C7EA19C6FE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400"/>
          </a:p>
        </p:txBody>
      </p:sp>
      <p:grpSp>
        <p:nvGrpSpPr>
          <p:cNvPr id="2" name="Group 2" title="Il bilancio di competenza"/>
          <p:cNvGrpSpPr>
            <a:grpSpLocks/>
          </p:cNvGrpSpPr>
          <p:nvPr/>
        </p:nvGrpSpPr>
        <p:grpSpPr bwMode="auto">
          <a:xfrm>
            <a:off x="1066800" y="1905000"/>
            <a:ext cx="7034213" cy="1971675"/>
            <a:chOff x="672" y="1200"/>
            <a:chExt cx="4431" cy="1242"/>
          </a:xfrm>
        </p:grpSpPr>
        <p:sp>
          <p:nvSpPr>
            <p:cNvPr id="46090" name="AutoShape 3"/>
            <p:cNvSpPr>
              <a:spLocks noChangeArrowheads="1"/>
            </p:cNvSpPr>
            <p:nvPr/>
          </p:nvSpPr>
          <p:spPr bwMode="auto">
            <a:xfrm>
              <a:off x="672" y="1200"/>
              <a:ext cx="4431" cy="110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5400000" scaled="1"/>
            </a:gradFill>
            <a:ln w="381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248836" name="Text Box 4"/>
            <p:cNvSpPr txBox="1">
              <a:spLocks noChangeArrowheads="1"/>
            </p:cNvSpPr>
            <p:nvPr/>
          </p:nvSpPr>
          <p:spPr bwMode="auto">
            <a:xfrm>
              <a:off x="684" y="1298"/>
              <a:ext cx="4416" cy="1144"/>
            </a:xfrm>
            <a:prstGeom prst="rect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800" b="1">
                  <a:latin typeface="Verdana" pitchFamily="34" charset="0"/>
                </a:rPr>
                <a:t>Il </a:t>
              </a:r>
              <a:r>
                <a:rPr lang="it-IT" altLang="it-IT" sz="2800" b="1">
                  <a:solidFill>
                    <a:srgbClr val="EC7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bilancio di competenza</a:t>
              </a:r>
              <a:r>
                <a:rPr lang="it-IT" altLang="it-IT" sz="2800" b="1">
                  <a:latin typeface="Verdana" pitchFamily="34" charset="0"/>
                </a:rPr>
                <a:t> e’ relativo ad </a:t>
              </a:r>
              <a:r>
                <a:rPr lang="it-IT" altLang="it-IT" sz="2800" b="1">
                  <a:solidFill>
                    <a:schemeClr val="accent2"/>
                  </a:solidFill>
                  <a:latin typeface="Verdana" pitchFamily="34" charset="0"/>
                </a:rPr>
                <a:t>entrate</a:t>
              </a:r>
              <a:r>
                <a:rPr lang="it-IT" altLang="it-IT" sz="2800" b="1">
                  <a:latin typeface="Verdana" pitchFamily="34" charset="0"/>
                </a:rPr>
                <a:t> che si prevede di </a:t>
              </a:r>
              <a:r>
                <a:rPr lang="it-IT" altLang="it-IT" sz="2800" b="1">
                  <a:solidFill>
                    <a:schemeClr val="accent2"/>
                  </a:solidFill>
                  <a:latin typeface="Verdana" pitchFamily="34" charset="0"/>
                </a:rPr>
                <a:t>accertare</a:t>
              </a:r>
              <a:r>
                <a:rPr lang="it-IT" altLang="it-IT" sz="2800" b="1">
                  <a:latin typeface="Verdana" pitchFamily="34" charset="0"/>
                </a:rPr>
                <a:t> e </a:t>
              </a:r>
              <a:r>
                <a:rPr lang="it-IT" altLang="it-IT" sz="2800" b="1">
                  <a:solidFill>
                    <a:schemeClr val="accent2"/>
                  </a:solidFill>
                  <a:latin typeface="Verdana" pitchFamily="34" charset="0"/>
                </a:rPr>
                <a:t>spese</a:t>
              </a:r>
              <a:r>
                <a:rPr lang="it-IT" altLang="it-IT" sz="2800" b="1">
                  <a:latin typeface="Verdana" pitchFamily="34" charset="0"/>
                </a:rPr>
                <a:t> che si prevede di </a:t>
              </a:r>
              <a:r>
                <a:rPr lang="it-IT" altLang="it-IT" sz="2800" b="1">
                  <a:solidFill>
                    <a:schemeClr val="accent2"/>
                  </a:solidFill>
                  <a:latin typeface="Verdana" pitchFamily="34" charset="0"/>
                </a:rPr>
                <a:t>impegnare</a:t>
              </a:r>
              <a:r>
                <a:rPr lang="it-IT" altLang="it-IT" sz="2800" b="1">
                  <a:solidFill>
                    <a:schemeClr val="bg1"/>
                  </a:solidFill>
                  <a:latin typeface="Verdana" pitchFamily="34" charset="0"/>
                </a:rPr>
                <a:t> </a:t>
              </a:r>
              <a:endParaRPr lang="it-IT" altLang="it-IT" sz="2400">
                <a:latin typeface="Times" pitchFamily="18" charset="0"/>
              </a:endParaRPr>
            </a:p>
          </p:txBody>
        </p:sp>
      </p:grpSp>
      <p:grpSp>
        <p:nvGrpSpPr>
          <p:cNvPr id="3" name="Group 5" title="Il bilancio di cassa"/>
          <p:cNvGrpSpPr>
            <a:grpSpLocks/>
          </p:cNvGrpSpPr>
          <p:nvPr/>
        </p:nvGrpSpPr>
        <p:grpSpPr bwMode="auto">
          <a:xfrm>
            <a:off x="1071563" y="3671888"/>
            <a:ext cx="7034212" cy="2562225"/>
            <a:chOff x="675" y="2313"/>
            <a:chExt cx="4431" cy="1614"/>
          </a:xfrm>
        </p:grpSpPr>
        <p:grpSp>
          <p:nvGrpSpPr>
            <p:cNvPr id="46086" name="Group 6"/>
            <p:cNvGrpSpPr>
              <a:grpSpLocks/>
            </p:cNvGrpSpPr>
            <p:nvPr/>
          </p:nvGrpSpPr>
          <p:grpSpPr bwMode="auto">
            <a:xfrm>
              <a:off x="675" y="2583"/>
              <a:ext cx="4431" cy="1344"/>
              <a:chOff x="675" y="2583"/>
              <a:chExt cx="4431" cy="1344"/>
            </a:xfrm>
          </p:grpSpPr>
          <p:sp>
            <p:nvSpPr>
              <p:cNvPr id="46088" name="AutoShape 7"/>
              <p:cNvSpPr>
                <a:spLocks noChangeArrowheads="1"/>
              </p:cNvSpPr>
              <p:nvPr/>
            </p:nvSpPr>
            <p:spPr bwMode="auto">
              <a:xfrm>
                <a:off x="675" y="2583"/>
                <a:ext cx="4431" cy="1344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CECFF"/>
                  </a:gs>
                </a:gsLst>
                <a:lin ang="5400000" scaled="1"/>
              </a:gradFill>
              <a:ln w="3810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es-ES" altLang="it-IT" sz="2200" b="1">
                  <a:solidFill>
                    <a:schemeClr val="bg1"/>
                  </a:solidFill>
                  <a:latin typeface="Times" panose="02020603050405020304" pitchFamily="18" charset="0"/>
                </a:endParaRPr>
              </a:p>
            </p:txBody>
          </p:sp>
          <p:sp>
            <p:nvSpPr>
              <p:cNvPr id="248840" name="Text Box 8"/>
              <p:cNvSpPr txBox="1">
                <a:spLocks noChangeArrowheads="1"/>
              </p:cNvSpPr>
              <p:nvPr/>
            </p:nvSpPr>
            <p:spPr bwMode="auto">
              <a:xfrm>
                <a:off x="684" y="2664"/>
                <a:ext cx="4416" cy="122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altLang="it-IT" sz="2400" b="1">
                    <a:latin typeface="Verdana" pitchFamily="34" charset="0"/>
                  </a:rPr>
                  <a:t>Il </a:t>
                </a:r>
                <a:r>
                  <a:rPr lang="it-IT" altLang="it-IT" sz="2400" b="1">
                    <a:solidFill>
                      <a:srgbClr val="EC76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bilancio di cassa</a:t>
                </a:r>
                <a:r>
                  <a:rPr lang="it-IT" altLang="it-IT" sz="2400" b="1">
                    <a:latin typeface="Verdana" pitchFamily="34" charset="0"/>
                  </a:rPr>
                  <a:t> e’ relativo ad </a:t>
                </a:r>
                <a:r>
                  <a:rPr lang="it-IT" altLang="it-IT" sz="2400" b="1">
                    <a:solidFill>
                      <a:schemeClr val="accent2"/>
                    </a:solidFill>
                    <a:latin typeface="Verdana" pitchFamily="34" charset="0"/>
                  </a:rPr>
                  <a:t>entrate</a:t>
                </a:r>
                <a:r>
                  <a:rPr lang="it-IT" altLang="it-IT" sz="2400" b="1">
                    <a:latin typeface="Verdana" pitchFamily="34" charset="0"/>
                  </a:rPr>
                  <a:t> da </a:t>
                </a:r>
                <a:r>
                  <a:rPr lang="it-IT" altLang="it-IT" sz="2400" b="1">
                    <a:solidFill>
                      <a:schemeClr val="accent2"/>
                    </a:solidFill>
                    <a:latin typeface="Verdana" pitchFamily="34" charset="0"/>
                  </a:rPr>
                  <a:t>versare</a:t>
                </a:r>
                <a:r>
                  <a:rPr lang="it-IT" altLang="it-IT" sz="2400" b="1">
                    <a:latin typeface="Verdana" pitchFamily="34" charset="0"/>
                  </a:rPr>
                  <a:t> e </a:t>
                </a:r>
                <a:r>
                  <a:rPr lang="it-IT" altLang="it-IT" sz="2400" b="1">
                    <a:solidFill>
                      <a:schemeClr val="accent2"/>
                    </a:solidFill>
                    <a:latin typeface="Verdana" pitchFamily="34" charset="0"/>
                  </a:rPr>
                  <a:t>spese</a:t>
                </a:r>
                <a:r>
                  <a:rPr lang="it-IT" altLang="it-IT" sz="2400" b="1">
                    <a:latin typeface="Verdana" pitchFamily="34" charset="0"/>
                  </a:rPr>
                  <a:t> da </a:t>
                </a:r>
                <a:r>
                  <a:rPr lang="it-IT" altLang="it-IT" sz="2400" b="1">
                    <a:solidFill>
                      <a:schemeClr val="accent2"/>
                    </a:solidFill>
                    <a:latin typeface="Verdana" pitchFamily="34" charset="0"/>
                  </a:rPr>
                  <a:t>pagare </a:t>
                </a:r>
                <a:r>
                  <a:rPr lang="it-IT" altLang="it-IT" sz="2400" b="1">
                    <a:latin typeface="Verdana" pitchFamily="34" charset="0"/>
                  </a:rPr>
                  <a:t>nel corso dell’esercizio, indipendentente dall’esercizio in cui vengono impegnate</a:t>
                </a:r>
                <a:endParaRPr lang="it-IT" altLang="it-IT" sz="2400" b="1">
                  <a:solidFill>
                    <a:schemeClr val="accent2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46087" name="Line 9"/>
            <p:cNvSpPr>
              <a:spLocks noChangeShapeType="1"/>
            </p:cNvSpPr>
            <p:nvPr/>
          </p:nvSpPr>
          <p:spPr bwMode="auto">
            <a:xfrm>
              <a:off x="2892" y="2313"/>
              <a:ext cx="0" cy="27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46084" name="Rectangle 10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it-IT" altLang="it-IT" sz="4000" b="1" dirty="0">
                <a:latin typeface="Verdana" panose="020B0604030504040204" pitchFamily="34" charset="0"/>
              </a:rPr>
              <a:t>IL Bilancio dello Stato (5)</a:t>
            </a:r>
            <a:endParaRPr lang="it-IT" altLang="it-IT" sz="4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C5E5030-531A-45C2-BBA7-BFF1A8B8F76C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/>
          </a:p>
        </p:txBody>
      </p:sp>
      <p:grpSp>
        <p:nvGrpSpPr>
          <p:cNvPr id="2" name="Group 2" title="Il bilancio di Previsione (2)"/>
          <p:cNvGrpSpPr>
            <a:grpSpLocks/>
          </p:cNvGrpSpPr>
          <p:nvPr/>
        </p:nvGrpSpPr>
        <p:grpSpPr bwMode="auto">
          <a:xfrm>
            <a:off x="914400" y="3581400"/>
            <a:ext cx="7254875" cy="2514600"/>
            <a:chOff x="576" y="2304"/>
            <a:chExt cx="4570" cy="1584"/>
          </a:xfrm>
        </p:grpSpPr>
        <p:sp>
          <p:nvSpPr>
            <p:cNvPr id="47112" name="Rectangle 3"/>
            <p:cNvSpPr>
              <a:spLocks noChangeArrowheads="1"/>
            </p:cNvSpPr>
            <p:nvPr/>
          </p:nvSpPr>
          <p:spPr bwMode="auto">
            <a:xfrm>
              <a:off x="662" y="2304"/>
              <a:ext cx="4484" cy="15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DC95"/>
                </a:gs>
              </a:gsLst>
              <a:lin ang="5400000" scaled="1"/>
            </a:gradFill>
            <a:ln w="38100">
              <a:solidFill>
                <a:srgbClr val="FF990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47113" name="Text Box 4"/>
            <p:cNvSpPr txBox="1">
              <a:spLocks noChangeArrowheads="1"/>
            </p:cNvSpPr>
            <p:nvPr/>
          </p:nvSpPr>
          <p:spPr bwMode="auto">
            <a:xfrm>
              <a:off x="576" y="2400"/>
              <a:ext cx="4560" cy="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600" b="1" dirty="0">
                  <a:latin typeface="Verdana" panose="020B0604030504040204" pitchFamily="34" charset="0"/>
                </a:rPr>
                <a:t>Le somme iscritte nello stato di previsione dell’entrata non hanno invece carattere vincolante  </a:t>
              </a:r>
            </a:p>
          </p:txBody>
        </p:sp>
      </p:grpSp>
      <p:grpSp>
        <p:nvGrpSpPr>
          <p:cNvPr id="3" name="Group 5" title="Il bilancio di previsione "/>
          <p:cNvGrpSpPr>
            <a:grpSpLocks/>
          </p:cNvGrpSpPr>
          <p:nvPr/>
        </p:nvGrpSpPr>
        <p:grpSpPr bwMode="auto">
          <a:xfrm>
            <a:off x="1066800" y="1524000"/>
            <a:ext cx="7129463" cy="1981200"/>
            <a:chOff x="672" y="960"/>
            <a:chExt cx="4491" cy="1248"/>
          </a:xfrm>
        </p:grpSpPr>
        <p:sp>
          <p:nvSpPr>
            <p:cNvPr id="47110" name="Rectangle 6"/>
            <p:cNvSpPr>
              <a:spLocks noChangeArrowheads="1"/>
            </p:cNvSpPr>
            <p:nvPr/>
          </p:nvSpPr>
          <p:spPr bwMode="auto">
            <a:xfrm>
              <a:off x="672" y="960"/>
              <a:ext cx="4488" cy="1248"/>
            </a:xfrm>
            <a:prstGeom prst="rect">
              <a:avLst/>
            </a:prstGeom>
            <a:gradFill rotWithShape="0">
              <a:gsLst>
                <a:gs pos="0">
                  <a:srgbClr val="FFDC95"/>
                </a:gs>
                <a:gs pos="100000">
                  <a:srgbClr val="FFFFFF"/>
                </a:gs>
              </a:gsLst>
              <a:lin ang="5400000" scaled="1"/>
            </a:gradFill>
            <a:ln w="38100">
              <a:solidFill>
                <a:srgbClr val="FF990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47111" name="Text Box 7"/>
            <p:cNvSpPr txBox="1">
              <a:spLocks noChangeArrowheads="1"/>
            </p:cNvSpPr>
            <p:nvPr/>
          </p:nvSpPr>
          <p:spPr bwMode="auto">
            <a:xfrm>
              <a:off x="675" y="1008"/>
              <a:ext cx="4488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600" b="1" u="sng">
                  <a:latin typeface="Verdana" panose="020B0604030504040204" pitchFamily="34" charset="0"/>
                </a:rPr>
                <a:t>Il Bilancio di Previsione</a:t>
              </a:r>
              <a:r>
                <a:rPr lang="it-IT" altLang="it-IT" sz="2600" b="1">
                  <a:latin typeface="Verdana" panose="020B0604030504040204" pitchFamily="34" charset="0"/>
                </a:rPr>
                <a:t> per la </a:t>
              </a:r>
              <a:r>
                <a:rPr lang="it-IT" altLang="it-IT" sz="2600" b="1">
                  <a:solidFill>
                    <a:schemeClr val="accent2"/>
                  </a:solidFill>
                  <a:latin typeface="Verdana" panose="020B0604030504040204" pitchFamily="34" charset="0"/>
                </a:rPr>
                <a:t>competenza</a:t>
              </a:r>
              <a:r>
                <a:rPr lang="it-IT" altLang="it-IT" sz="2600" b="1">
                  <a:latin typeface="Verdana" panose="020B0604030504040204" pitchFamily="34" charset="0"/>
                </a:rPr>
                <a:t> autorizza il limite max di </a:t>
              </a:r>
              <a:r>
                <a:rPr lang="it-IT" altLang="it-IT" sz="2600" b="1">
                  <a:solidFill>
                    <a:srgbClr val="FF9900"/>
                  </a:solidFill>
                  <a:latin typeface="Verdana" panose="020B0604030504040204" pitchFamily="34" charset="0"/>
                </a:rPr>
                <a:t>impegni </a:t>
              </a:r>
              <a:r>
                <a:rPr lang="it-IT" altLang="it-IT" sz="2600" b="1">
                  <a:latin typeface="Verdana" panose="020B0604030504040204" pitchFamily="34" charset="0"/>
                </a:rPr>
                <a:t>e per la </a:t>
              </a:r>
              <a:r>
                <a:rPr lang="it-IT" altLang="it-IT" sz="2600" b="1">
                  <a:solidFill>
                    <a:srgbClr val="3333CC"/>
                  </a:solidFill>
                  <a:latin typeface="Verdana" panose="020B0604030504040204" pitchFamily="34" charset="0"/>
                </a:rPr>
                <a:t>cassa</a:t>
              </a:r>
              <a:r>
                <a:rPr lang="it-IT" altLang="it-IT" sz="2600" b="1">
                  <a:latin typeface="Verdana" panose="020B0604030504040204" pitchFamily="34" charset="0"/>
                </a:rPr>
                <a:t> il limite max di </a:t>
              </a:r>
              <a:r>
                <a:rPr lang="it-IT" altLang="it-IT" sz="2600" b="1">
                  <a:solidFill>
                    <a:srgbClr val="FF9900"/>
                  </a:solidFill>
                  <a:latin typeface="Verdana" panose="020B0604030504040204" pitchFamily="34" charset="0"/>
                </a:rPr>
                <a:t>pagamenti</a:t>
              </a:r>
            </a:p>
          </p:txBody>
        </p:sp>
      </p:grpSp>
      <p:sp>
        <p:nvSpPr>
          <p:cNvPr id="47108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01675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it-IT" altLang="it-IT" sz="4000" b="1" dirty="0">
                <a:latin typeface="Verdana" panose="020B0604030504040204" pitchFamily="34" charset="0"/>
              </a:rPr>
              <a:t>Il Bilancio dello Stato (6)</a:t>
            </a:r>
            <a:endParaRPr lang="it-IT" altLang="it-IT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2858</TotalTime>
  <Words>1838</Words>
  <Application>Microsoft Office PowerPoint</Application>
  <PresentationFormat>Presentazione su schermo (4:3)</PresentationFormat>
  <Paragraphs>344</Paragraphs>
  <Slides>43</Slides>
  <Notes>21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46" baseType="lpstr">
      <vt:lpstr>Struttura predefinita</vt:lpstr>
      <vt:lpstr>1_Struttura predefinita</vt:lpstr>
      <vt:lpstr>Foglio di lavoro</vt:lpstr>
      <vt:lpstr>Il bilancio dello Stato e la Legge di Bilancio</vt:lpstr>
      <vt:lpstr>Il Bilancio dello Stato</vt:lpstr>
      <vt:lpstr>Il Bilancio dello Stato (2)</vt:lpstr>
      <vt:lpstr>Il Bilancio dello Stato (3)</vt:lpstr>
      <vt:lpstr>Il Bilancio dello Stato (4)</vt:lpstr>
      <vt:lpstr>Le principali fasi delle entrate </vt:lpstr>
      <vt:lpstr>Le principali fasi delle spese </vt:lpstr>
      <vt:lpstr>IL Bilancio dello Stato (5)</vt:lpstr>
      <vt:lpstr>Il Bilancio dello Stato (6)</vt:lpstr>
      <vt:lpstr>Uscita</vt:lpstr>
      <vt:lpstr>Entrata</vt:lpstr>
      <vt:lpstr>Il Bilancio dello Stato (7)</vt:lpstr>
      <vt:lpstr>Residui passivi: un esempio numerico</vt:lpstr>
      <vt:lpstr>Bilancio annuale di previsione</vt:lpstr>
      <vt:lpstr>UPB per le entrate</vt:lpstr>
      <vt:lpstr>UPB per le spese</vt:lpstr>
      <vt:lpstr>Le entrate</vt:lpstr>
      <vt:lpstr>Le entrate (2)</vt:lpstr>
      <vt:lpstr>Le entrate (3)</vt:lpstr>
      <vt:lpstr>Le entrate (4)</vt:lpstr>
      <vt:lpstr>Stato di previsione dell’entrata - tabella</vt:lpstr>
      <vt:lpstr>Le uscite</vt:lpstr>
      <vt:lpstr>Le uscite (2)</vt:lpstr>
      <vt:lpstr>Un esempio di articolazione del bilancio di previsione</vt:lpstr>
      <vt:lpstr>Quadro generale riassuntivo</vt:lpstr>
      <vt:lpstr>Quadro generale riassuntivo (2)</vt:lpstr>
      <vt:lpstr>I saldi di bilancio</vt:lpstr>
      <vt:lpstr>I saldi di bilancio (2)</vt:lpstr>
      <vt:lpstr>Iter del bilancio dello Stato</vt:lpstr>
      <vt:lpstr>La legge di bilancio</vt:lpstr>
      <vt:lpstr>Un esempio di manovra</vt:lpstr>
      <vt:lpstr>Un esempio di manovra (2)</vt:lpstr>
      <vt:lpstr>Un esempio di manovra (3)</vt:lpstr>
      <vt:lpstr>Legge di bilancio – le tabelle</vt:lpstr>
      <vt:lpstr>Legge di bilancio – le tabelle (2)</vt:lpstr>
      <vt:lpstr>Legge di bilancio</vt:lpstr>
      <vt:lpstr>Modificazioni in corso di esercizio</vt:lpstr>
      <vt:lpstr>Assestamento</vt:lpstr>
      <vt:lpstr>2. Per bilancio di competenza si intende:</vt:lpstr>
      <vt:lpstr>5. Il riferimento dell’unita’ previsionale di base del bilancio dello Stato:</vt:lpstr>
      <vt:lpstr>Nel quadro generale riassuntivo allegato al bilancio dello Stato è data indicazione del “saldo netto da finanziare” in pratica:</vt:lpstr>
      <vt:lpstr>Che cosa sono i residui attivi:</vt:lpstr>
      <vt:lpstr>I residui passivi sono:</vt:lpstr>
    </vt:vector>
  </TitlesOfParts>
  <Company>U.C.S.C. Milano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U.C.S.C. Milano</dc:creator>
  <cp:lastModifiedBy>user</cp:lastModifiedBy>
  <cp:revision>106</cp:revision>
  <cp:lastPrinted>2017-02-27T14:35:24Z</cp:lastPrinted>
  <dcterms:created xsi:type="dcterms:W3CDTF">2006-09-21T13:48:52Z</dcterms:created>
  <dcterms:modified xsi:type="dcterms:W3CDTF">2019-03-15T08:34:13Z</dcterms:modified>
</cp:coreProperties>
</file>