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4" r:id="rId3"/>
    <p:sldId id="294" r:id="rId4"/>
    <p:sldId id="295" r:id="rId5"/>
    <p:sldId id="296" r:id="rId6"/>
    <p:sldId id="297" r:id="rId7"/>
    <p:sldId id="260" r:id="rId8"/>
    <p:sldId id="301" r:id="rId9"/>
    <p:sldId id="259" r:id="rId10"/>
    <p:sldId id="266" r:id="rId11"/>
    <p:sldId id="267" r:id="rId12"/>
    <p:sldId id="268" r:id="rId13"/>
    <p:sldId id="269" r:id="rId14"/>
    <p:sldId id="261" r:id="rId15"/>
    <p:sldId id="262" r:id="rId16"/>
    <p:sldId id="263" r:id="rId17"/>
    <p:sldId id="270" r:id="rId18"/>
    <p:sldId id="298" r:id="rId19"/>
    <p:sldId id="299" r:id="rId20"/>
    <p:sldId id="277" r:id="rId21"/>
    <p:sldId id="271" r:id="rId22"/>
    <p:sldId id="300" r:id="rId23"/>
    <p:sldId id="275" r:id="rId24"/>
    <p:sldId id="278" r:id="rId25"/>
    <p:sldId id="289" r:id="rId26"/>
    <p:sldId id="281" r:id="rId27"/>
    <p:sldId id="282" r:id="rId28"/>
    <p:sldId id="280" r:id="rId29"/>
    <p:sldId id="290" r:id="rId30"/>
    <p:sldId id="284" r:id="rId31"/>
    <p:sldId id="302" r:id="rId32"/>
    <p:sldId id="285" r:id="rId33"/>
    <p:sldId id="286" r:id="rId34"/>
    <p:sldId id="287" r:id="rId35"/>
    <p:sldId id="303" r:id="rId36"/>
    <p:sldId id="291" r:id="rId37"/>
    <p:sldId id="292" r:id="rId38"/>
    <p:sldId id="293" r:id="rId39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3" autoAdjust="0"/>
    <p:restoredTop sz="80443" autoAdjust="0"/>
  </p:normalViewPr>
  <p:slideViewPr>
    <p:cSldViewPr snapToGrid="0">
      <p:cViewPr varScale="1">
        <p:scale>
          <a:sx n="82" d="100"/>
          <a:sy n="82" d="100"/>
        </p:scale>
        <p:origin x="-78" y="-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8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4F49A-674D-423A-A4D3-679118BC4D44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792A3-9345-4FEB-92E1-35C63D5D72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942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036AA-BDDF-4EF0-810F-F647F63912E9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53617-FD59-404F-9CFA-FAC8CDEBEA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61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53617-FD59-404F-9CFA-FAC8CDEBEA8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83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53617-FD59-404F-9CFA-FAC8CDEBEA8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36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39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46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2054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96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1460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4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48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62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12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38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37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96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16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15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37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34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3D6B-8879-4677-B565-FA4BAF8469AE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7203AE-7D17-4169-8A3F-F93ED44ED9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20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jyltn1mbs251hdxv3asmbl221.wpengine.netdna-cdn.com/files/2013/10/logo-salva-la-tua-birra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0975" y="1990455"/>
            <a:ext cx="9144000" cy="228647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/>
              <a:t>		</a:t>
            </a:r>
            <a:r>
              <a:rPr lang="it-IT" sz="3300" dirty="0"/>
              <a:t>	</a:t>
            </a:r>
            <a:r>
              <a:rPr lang="it-IT" sz="4900" dirty="0"/>
              <a:t/>
            </a:r>
            <a:br>
              <a:rPr lang="it-IT" sz="4900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		</a:t>
            </a:r>
            <a:r>
              <a:rPr lang="it-IT" sz="6000" dirty="0"/>
              <a:t>Le imposte </a:t>
            </a:r>
            <a:r>
              <a:rPr lang="it-IT" sz="6000" dirty="0" smtClean="0"/>
              <a:t>indirette in Italia</a:t>
            </a:r>
            <a:r>
              <a:rPr lang="it-IT" sz="6000" dirty="0"/>
              <a:t/>
            </a:r>
            <a:br>
              <a:rPr lang="it-IT" sz="6000" dirty="0"/>
            </a:br>
            <a:r>
              <a:rPr lang="it-IT" dirty="0"/>
              <a:t>	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70975" y="5469474"/>
            <a:ext cx="9144000" cy="905568"/>
          </a:xfrm>
        </p:spPr>
        <p:txBody>
          <a:bodyPr>
            <a:normAutofit/>
          </a:bodyPr>
          <a:lstStyle/>
          <a:p>
            <a:r>
              <a:rPr lang="it-IT" dirty="0"/>
              <a:t>		Corso di Economia pubblica LZ							</a:t>
            </a:r>
            <a:r>
              <a:rPr lang="it-IT" dirty="0" err="1"/>
              <a:t>A.a</a:t>
            </a:r>
            <a:r>
              <a:rPr lang="it-IT" dirty="0"/>
              <a:t>. </a:t>
            </a:r>
            <a:r>
              <a:rPr lang="it-IT" dirty="0" smtClean="0"/>
              <a:t>2017-2018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1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 title="Esempio 1: metodo base da base con aliquota costan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385194"/>
              </p:ext>
            </p:extLst>
          </p:nvPr>
        </p:nvGraphicFramePr>
        <p:xfrm>
          <a:off x="1980743" y="3249005"/>
          <a:ext cx="9679444" cy="2417974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1792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0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0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53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83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Impresa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Valore bene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 - A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6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5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500=(</a:t>
                      </a:r>
                      <a:r>
                        <a:rPr lang="it-IT" sz="2600" dirty="0"/>
                        <a:t>100-0)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0.2*500=100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6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7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2</a:t>
                      </a:r>
                      <a:r>
                        <a:rPr lang="it-IT" sz="2600" dirty="0" smtClean="0"/>
                        <a:t>00=(700-500</a:t>
                      </a:r>
                      <a:r>
                        <a:rPr lang="it-IT" sz="26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0.2*200=40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496">
                <a:tc>
                  <a:txBody>
                    <a:bodyPr/>
                    <a:lstStyle/>
                    <a:p>
                      <a:r>
                        <a:rPr lang="it-IT" sz="2600" dirty="0" smtClean="0"/>
                        <a:t>TOTALE</a:t>
                      </a:r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140</a:t>
                      </a:r>
                      <a:endParaRPr lang="it-IT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5277965" y="2062122"/>
                <a:ext cx="293359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965" y="2062122"/>
                <a:ext cx="293359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4917" y="624110"/>
            <a:ext cx="9519695" cy="1280890"/>
          </a:xfrm>
        </p:spPr>
        <p:txBody>
          <a:bodyPr>
            <a:normAutofit/>
          </a:bodyPr>
          <a:lstStyle/>
          <a:p>
            <a:r>
              <a:rPr lang="it-IT" dirty="0"/>
              <a:t>Esempio 1: metodo base da base con aliquota costante</a:t>
            </a:r>
          </a:p>
        </p:txBody>
      </p:sp>
    </p:spTree>
    <p:extLst>
      <p:ext uri="{BB962C8B-B14F-4D97-AF65-F5344CB8AC3E}">
        <p14:creationId xmlns:p14="http://schemas.microsoft.com/office/powerpoint/2010/main" val="37677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5927595" y="2218421"/>
                <a:ext cx="28073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595" y="2218421"/>
                <a:ext cx="280730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Segnaposto contenuto 3" title="Esempio 2: metodo imposta da imposta con aliquota costant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891042"/>
              </p:ext>
            </p:extLst>
          </p:nvPr>
        </p:nvGraphicFramePr>
        <p:xfrm>
          <a:off x="1194755" y="3280525"/>
          <a:ext cx="10729231" cy="2417974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651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1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2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7970"/>
                <a:gridCol w="25534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995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>
                  <a:txBody>
                    <a:bodyPr/>
                    <a:lstStyle/>
                    <a:p>
                      <a:pPr algn="ctr"/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Valore bene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Iva a debito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Iva</a:t>
                      </a:r>
                      <a:r>
                        <a:rPr lang="it-IT" sz="2600" baseline="0" dirty="0" smtClean="0"/>
                        <a:t> a credito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6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5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dirty="0" smtClean="0"/>
                        <a:t>100=(0,2 x 500)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100=(100-0)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6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7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dirty="0" smtClean="0"/>
                        <a:t>140=(0,2 x 700)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100=(0,2 x 500)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40 = (140-100)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496">
                <a:tc gridSpan="2">
                  <a:txBody>
                    <a:bodyPr/>
                    <a:lstStyle/>
                    <a:p>
                      <a:r>
                        <a:rPr lang="it-IT" sz="2600" dirty="0" smtClean="0"/>
                        <a:t>TOTALE</a:t>
                      </a:r>
                      <a:endParaRPr lang="it-IT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140</a:t>
                      </a:r>
                      <a:endParaRPr lang="it-IT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2: metodo imposta da imposta con aliquota costante</a:t>
            </a:r>
          </a:p>
        </p:txBody>
      </p:sp>
    </p:spTree>
    <p:extLst>
      <p:ext uri="{BB962C8B-B14F-4D97-AF65-F5344CB8AC3E}">
        <p14:creationId xmlns:p14="http://schemas.microsoft.com/office/powerpoint/2010/main" val="13790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4735218" y="1905000"/>
                <a:ext cx="29335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3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it-IT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218" y="1905000"/>
                <a:ext cx="293359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Segnaposto contenuto 3" title="Esempio 3: aliquota diversa nelle diverse fasi e metodo base da bas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663855"/>
              </p:ext>
            </p:extLst>
          </p:nvPr>
        </p:nvGraphicFramePr>
        <p:xfrm>
          <a:off x="2248756" y="3091351"/>
          <a:ext cx="9679444" cy="2417974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1792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0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0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53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83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Impresa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Valore bene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 - A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6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1</a:t>
                      </a:r>
                      <a:r>
                        <a:rPr lang="it-IT" sz="2600" i="1" dirty="0" smtClean="0"/>
                        <a:t>0</a:t>
                      </a:r>
                      <a:r>
                        <a:rPr lang="it-IT" sz="2600" i="1" dirty="0"/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5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500=(</a:t>
                      </a:r>
                      <a:r>
                        <a:rPr lang="it-IT" sz="2600" dirty="0"/>
                        <a:t>100-0)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0.1*500=50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6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7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2</a:t>
                      </a:r>
                      <a:r>
                        <a:rPr lang="it-IT" sz="2600" dirty="0" smtClean="0"/>
                        <a:t>00=(700-500</a:t>
                      </a:r>
                      <a:r>
                        <a:rPr lang="it-IT" sz="26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0.2*200=40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496">
                <a:tc>
                  <a:txBody>
                    <a:bodyPr/>
                    <a:lstStyle/>
                    <a:p>
                      <a:r>
                        <a:rPr lang="it-IT" sz="2600" dirty="0" smtClean="0"/>
                        <a:t>TOTALE</a:t>
                      </a:r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90</a:t>
                      </a:r>
                      <a:endParaRPr lang="it-IT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3: aliquota diversa nelle diverse fasi e metodo base da base</a:t>
            </a:r>
          </a:p>
        </p:txBody>
      </p:sp>
    </p:spTree>
    <p:extLst>
      <p:ext uri="{BB962C8B-B14F-4D97-AF65-F5344CB8AC3E}">
        <p14:creationId xmlns:p14="http://schemas.microsoft.com/office/powerpoint/2010/main" val="24700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4549614" y="1905000"/>
                <a:ext cx="31806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it-IT" sz="3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it-IT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32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614" y="1905000"/>
                <a:ext cx="318061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Segnaposto contenuto 3" title="Esempio 4: aliquota diversa nelle diverse fasi e metodo imposta da imposta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356384"/>
              </p:ext>
            </p:extLst>
          </p:nvPr>
        </p:nvGraphicFramePr>
        <p:xfrm>
          <a:off x="1178989" y="3185932"/>
          <a:ext cx="10729231" cy="2417974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651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1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29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7970"/>
                <a:gridCol w="25534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995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>
                  <a:txBody>
                    <a:bodyPr/>
                    <a:lstStyle/>
                    <a:p>
                      <a:pPr algn="ctr"/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Valore bene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Iva a debito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 smtClean="0"/>
                        <a:t>Iva</a:t>
                      </a:r>
                      <a:r>
                        <a:rPr lang="it-IT" sz="2600" baseline="0" dirty="0" smtClean="0"/>
                        <a:t> a credito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6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1</a:t>
                      </a:r>
                      <a:r>
                        <a:rPr lang="it-IT" sz="2600" i="1" dirty="0" smtClean="0"/>
                        <a:t>0</a:t>
                      </a:r>
                      <a:r>
                        <a:rPr lang="it-IT" sz="2600" i="1" dirty="0"/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5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dirty="0" smtClean="0"/>
                        <a:t>50=(0,1 x 500)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50=(50-0)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6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i="1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/>
                        <a:t>7</a:t>
                      </a:r>
                      <a:r>
                        <a:rPr lang="it-IT" sz="2600" dirty="0" smtClean="0"/>
                        <a:t>00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dirty="0" smtClean="0"/>
                        <a:t>140=(0,2 x 700)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50=(0,1 x 500) </a:t>
                      </a:r>
                      <a:endParaRPr lang="it-IT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90=(140-50)</a:t>
                      </a:r>
                      <a:endParaRPr lang="it-IT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496">
                <a:tc gridSpan="2">
                  <a:txBody>
                    <a:bodyPr/>
                    <a:lstStyle/>
                    <a:p>
                      <a:r>
                        <a:rPr lang="it-IT" sz="2600" dirty="0" smtClean="0"/>
                        <a:t>TOTALE</a:t>
                      </a:r>
                      <a:endParaRPr lang="it-IT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600" dirty="0" smtClean="0"/>
                        <a:t>140</a:t>
                      </a:r>
                      <a:endParaRPr lang="it-IT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3515" y="391294"/>
            <a:ext cx="9848090" cy="1280890"/>
          </a:xfrm>
        </p:spPr>
        <p:txBody>
          <a:bodyPr>
            <a:noAutofit/>
          </a:bodyPr>
          <a:lstStyle/>
          <a:p>
            <a:r>
              <a:rPr lang="it-IT" dirty="0"/>
              <a:t>Esempio 4: aliquota diversa nelle diverse fasi e metodo imposta da imposta</a:t>
            </a:r>
          </a:p>
        </p:txBody>
      </p:sp>
    </p:spTree>
    <p:extLst>
      <p:ext uri="{BB962C8B-B14F-4D97-AF65-F5344CB8AC3E}">
        <p14:creationId xmlns:p14="http://schemas.microsoft.com/office/powerpoint/2010/main" val="93125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imposta da imposta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376518"/>
            <a:ext cx="8915400" cy="553470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Con il metodo imposta da imposta l’aliquota media che grava sul valore aggiunto complessivo è sempre pari a quella riservata al bene finale</a:t>
            </a:r>
          </a:p>
          <a:p>
            <a:r>
              <a:rPr lang="it-IT" sz="3200" dirty="0" smtClean="0"/>
              <a:t>Questo metodo viene preferito perché:</a:t>
            </a:r>
          </a:p>
          <a:p>
            <a:pPr lvl="1"/>
            <a:r>
              <a:rPr lang="it-IT" sz="2800" dirty="0" smtClean="0"/>
              <a:t>l’imposta non fornisce incentivi alla concentrazione verticale delle imprese</a:t>
            </a:r>
          </a:p>
          <a:p>
            <a:pPr lvl="1"/>
            <a:r>
              <a:rPr lang="it-IT" sz="2800" dirty="0" smtClean="0"/>
              <a:t>non altera la trasparenza nel processo di formazione dei prezzi</a:t>
            </a:r>
            <a:endParaRPr lang="en-GB" sz="2800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470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Classificazione delle operazioni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5386" y="1736034"/>
            <a:ext cx="8915400" cy="3777622"/>
          </a:xfrm>
        </p:spPr>
        <p:txBody>
          <a:bodyPr>
            <a:noAutofit/>
          </a:bodyPr>
          <a:lstStyle/>
          <a:p>
            <a:r>
              <a:rPr lang="it-IT" sz="2800" b="1" i="1" dirty="0" smtClean="0"/>
              <a:t>Operazioni </a:t>
            </a:r>
            <a:r>
              <a:rPr lang="it-IT" sz="2800" b="1" i="1" dirty="0"/>
              <a:t>non imponibili</a:t>
            </a:r>
            <a:r>
              <a:rPr lang="it-IT" sz="2800" dirty="0"/>
              <a:t>: l’aliquota applicata nell’ultimo stadio è nulla, ma è ammessa l’integrale detrazione dell’Iva pagata sugli acquisti. </a:t>
            </a:r>
          </a:p>
          <a:p>
            <a:r>
              <a:rPr lang="it-IT" sz="2800" b="1" i="1" dirty="0"/>
              <a:t>Operazioni esenti</a:t>
            </a:r>
            <a:r>
              <a:rPr lang="it-IT" sz="2800" dirty="0"/>
              <a:t>: effettuate senza il pagamento dell’imposta ma non è prevista la detrazione dell’imposta pagata sugli acquisti. L’imposta grava sull’impresa o sul lavoratore autonomo invece che sul consumatore finale.</a:t>
            </a:r>
          </a:p>
        </p:txBody>
      </p:sp>
    </p:spTree>
    <p:extLst>
      <p:ext uri="{BB962C8B-B14F-4D97-AF65-F5344CB8AC3E}">
        <p14:creationId xmlns:p14="http://schemas.microsoft.com/office/powerpoint/2010/main" val="11772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62698" y="343732"/>
            <a:ext cx="8911687" cy="1280890"/>
          </a:xfrm>
        </p:spPr>
        <p:txBody>
          <a:bodyPr/>
          <a:lstStyle/>
          <a:p>
            <a:r>
              <a:rPr lang="it-IT" dirty="0"/>
              <a:t>Scelta della base imponibile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9861" y="1288977"/>
            <a:ext cx="9320242" cy="5049079"/>
          </a:xfrm>
        </p:spPr>
        <p:txBody>
          <a:bodyPr>
            <a:noAutofit/>
          </a:bodyPr>
          <a:lstStyle/>
          <a:p>
            <a:pPr marL="457200" lvl="1" indent="0"/>
            <a:r>
              <a:rPr lang="it-IT" sz="2800" b="1" i="1" dirty="0"/>
              <a:t>Tipo reddito lordo</a:t>
            </a:r>
            <a:r>
              <a:rPr lang="it-IT" sz="2800" dirty="0"/>
              <a:t>: non è ammessa in detrazione l’imposta a credito pagata sull’acquisto di beni di investimento.</a:t>
            </a:r>
          </a:p>
          <a:p>
            <a:pPr marL="457200" lvl="1" indent="0"/>
            <a:r>
              <a:rPr lang="it-IT" sz="2800" b="1" i="1" dirty="0" smtClean="0"/>
              <a:t>Tipo </a:t>
            </a:r>
            <a:r>
              <a:rPr lang="it-IT" sz="2800" b="1" i="1" dirty="0"/>
              <a:t>reddito netto</a:t>
            </a:r>
            <a:r>
              <a:rPr lang="it-IT" sz="2800" dirty="0"/>
              <a:t>: è ammessa la detrazione dell’imposta pagata sugli acquisti di beni di investimento ma solo in proporzione alla quota di ammortamento del periodo.</a:t>
            </a:r>
          </a:p>
          <a:p>
            <a:pPr marL="457200" lvl="1" indent="0"/>
            <a:r>
              <a:rPr lang="it-IT" sz="2800" b="1" i="1" dirty="0" smtClean="0"/>
              <a:t>Tipo </a:t>
            </a:r>
            <a:r>
              <a:rPr lang="it-IT" sz="2800" b="1" i="1" dirty="0"/>
              <a:t>reddito consumo</a:t>
            </a:r>
            <a:r>
              <a:rPr lang="it-IT" sz="2800" dirty="0"/>
              <a:t>: è ammessa la totale detraibilità dell’imposta pagata sugli acquisti di beni di investimento.</a:t>
            </a: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2299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3" title="Esempio. Scelta della base imponibile IVA - IMPOSTA TIPO REDDITO CONSUM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749543"/>
              </p:ext>
            </p:extLst>
          </p:nvPr>
        </p:nvGraphicFramePr>
        <p:xfrm>
          <a:off x="685838" y="2098110"/>
          <a:ext cx="11506162" cy="2820066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756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139"/>
                <a:gridCol w="1924367"/>
                <a:gridCol w="1783080"/>
                <a:gridCol w="2138203"/>
                <a:gridCol w="2134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58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Fatturato</a:t>
                      </a:r>
                      <a:endParaRPr lang="it-IT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VAl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VAn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 a debito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</a:t>
                      </a:r>
                      <a:r>
                        <a:rPr lang="it-IT" sz="2400" baseline="0" dirty="0" smtClean="0"/>
                        <a:t> a credito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100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10=(0,1 x 100)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10=(10-0)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300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300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250=(300-50)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10=(0,1 x 100)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20</a:t>
                      </a:r>
                      <a:r>
                        <a:rPr lang="it-IT" sz="2000" baseline="0" dirty="0" smtClean="0"/>
                        <a:t>=(30-10)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500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200=(500-300)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50=(0,1 x 500)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20=(50-30)</a:t>
                      </a:r>
                      <a:endParaRPr lang="it-IT" sz="2000" dirty="0"/>
                    </a:p>
                  </a:txBody>
                  <a:tcPr anchor="ctr"/>
                </a:tc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TOT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900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600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550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90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40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50</a:t>
                      </a:r>
                      <a:endParaRPr lang="it-IT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2745" y="5533696"/>
            <a:ext cx="7608237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IVA da versare = t x </a:t>
            </a:r>
            <a:r>
              <a:rPr lang="it-IT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valoreC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0,1 x 500 = 50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25669"/>
            <a:ext cx="11998712" cy="1280890"/>
          </a:xfrm>
        </p:spPr>
        <p:txBody>
          <a:bodyPr/>
          <a:lstStyle/>
          <a:p>
            <a:pPr algn="r"/>
            <a:r>
              <a:rPr lang="it-IT" dirty="0"/>
              <a:t>Esempio. </a:t>
            </a:r>
            <a:r>
              <a:rPr lang="it-IT" dirty="0" smtClean="0"/>
              <a:t>Scelta della base imponibile Iva</a:t>
            </a:r>
            <a:br>
              <a:rPr lang="it-IT" dirty="0" smtClean="0"/>
            </a:br>
            <a:r>
              <a:rPr lang="it-IT" dirty="0" smtClean="0"/>
              <a:t>IMPOSTA TIPO REDDITO CONSUMO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0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3" title="Esempio. Scelta della base imponibile IVA - IMPOSTA TIPO REDDITO NET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816366"/>
              </p:ext>
            </p:extLst>
          </p:nvPr>
        </p:nvGraphicFramePr>
        <p:xfrm>
          <a:off x="685838" y="2098110"/>
          <a:ext cx="11506162" cy="2820066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756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139"/>
                <a:gridCol w="1924367"/>
                <a:gridCol w="1783080"/>
                <a:gridCol w="2138203"/>
                <a:gridCol w="2134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58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Fatturato</a:t>
                      </a:r>
                      <a:endParaRPr lang="it-IT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VAl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VAn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 a debito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</a:t>
                      </a:r>
                      <a:r>
                        <a:rPr lang="it-IT" sz="2400" baseline="0" dirty="0" smtClean="0"/>
                        <a:t> a credito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100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10=(0,1 x 100)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10=(10-0)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300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300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250=(300-50)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 smtClean="0">
                          <a:solidFill>
                            <a:srgbClr val="C00000"/>
                          </a:solidFill>
                        </a:rPr>
                        <a:t>5=(0,1 x 50)</a:t>
                      </a:r>
                      <a:endParaRPr lang="it-IT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25</a:t>
                      </a:r>
                      <a:r>
                        <a:rPr lang="it-IT" sz="2000" baseline="0" dirty="0" smtClean="0"/>
                        <a:t>=(30-5)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500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200=(500-300)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50=(0,1 x 500)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20=(50-30)</a:t>
                      </a:r>
                      <a:endParaRPr lang="it-IT" sz="2000" dirty="0"/>
                    </a:p>
                  </a:txBody>
                  <a:tcPr anchor="ctr"/>
                </a:tc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TOT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900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600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550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90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55</a:t>
                      </a:r>
                      <a:endParaRPr lang="it-IT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2745" y="5533696"/>
            <a:ext cx="6980437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IVA da versare = t x </a:t>
            </a:r>
            <a:r>
              <a:rPr lang="it-IT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0,1 x 550 = 55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25669"/>
            <a:ext cx="11998712" cy="1280890"/>
          </a:xfrm>
        </p:spPr>
        <p:txBody>
          <a:bodyPr/>
          <a:lstStyle/>
          <a:p>
            <a:pPr algn="r"/>
            <a:r>
              <a:rPr lang="it-IT" dirty="0"/>
              <a:t>Esempio. </a:t>
            </a:r>
            <a:r>
              <a:rPr lang="it-IT" dirty="0" smtClean="0"/>
              <a:t>Scelta della base imponibile Iva</a:t>
            </a:r>
            <a:br>
              <a:rPr lang="it-IT" dirty="0" smtClean="0"/>
            </a:br>
            <a:r>
              <a:rPr lang="it-IT" dirty="0" smtClean="0"/>
              <a:t>IMPOSTA TIPO REDDITO NETTO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0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3" title="Esempio. Scelta della base imponibile IVA  -  IMPOSTA TIPO REDDITO LOR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294431"/>
              </p:ext>
            </p:extLst>
          </p:nvPr>
        </p:nvGraphicFramePr>
        <p:xfrm>
          <a:off x="685838" y="2098110"/>
          <a:ext cx="11506162" cy="2820066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756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139"/>
                <a:gridCol w="1924367"/>
                <a:gridCol w="1783080"/>
                <a:gridCol w="2138203"/>
                <a:gridCol w="2134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58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6372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Fatturato</a:t>
                      </a:r>
                      <a:endParaRPr lang="it-IT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VAl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 err="1" smtClean="0"/>
                        <a:t>VAn</a:t>
                      </a:r>
                      <a:endParaRPr lang="it-IT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 a debito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Iva</a:t>
                      </a:r>
                      <a:r>
                        <a:rPr lang="it-IT" sz="2400" baseline="0" dirty="0" smtClean="0"/>
                        <a:t> a credito</a:t>
                      </a:r>
                      <a:endParaRPr lang="it-IT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Iva da versare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42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100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100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10=(0,1 x 100) 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10=(10-0)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300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300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250=(300-50)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it-IT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aseline="0" dirty="0" smtClean="0"/>
                        <a:t>30=(30-0)</a:t>
                      </a:r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500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200=(500-300)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200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50=(0,1 x 500)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30=(0,1 x 300)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20=(50-30)</a:t>
                      </a:r>
                      <a:endParaRPr lang="it-IT" sz="2000" dirty="0"/>
                    </a:p>
                  </a:txBody>
                  <a:tcPr anchor="ctr"/>
                </a:tc>
              </a:tr>
              <a:tr h="46475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TOT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0" dirty="0" smtClean="0"/>
                        <a:t>900</a:t>
                      </a:r>
                      <a:endParaRPr lang="it-IT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600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i="1" dirty="0" smtClean="0"/>
                        <a:t>550</a:t>
                      </a:r>
                      <a:endParaRPr lang="it-IT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90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 smtClean="0"/>
                        <a:t>60</a:t>
                      </a:r>
                      <a:endParaRPr lang="it-IT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2745" y="5533696"/>
            <a:ext cx="6860211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IVA da versare = t x </a:t>
            </a:r>
            <a:r>
              <a:rPr lang="it-IT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0,1 x 600 = 60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25669"/>
            <a:ext cx="11998712" cy="1280890"/>
          </a:xfrm>
        </p:spPr>
        <p:txBody>
          <a:bodyPr/>
          <a:lstStyle/>
          <a:p>
            <a:pPr algn="r"/>
            <a:r>
              <a:rPr lang="it-IT" dirty="0"/>
              <a:t>Esempio. </a:t>
            </a:r>
            <a:r>
              <a:rPr lang="it-IT" dirty="0" smtClean="0"/>
              <a:t>Scelta della base imponibile Iva</a:t>
            </a:r>
            <a:br>
              <a:rPr lang="it-IT" dirty="0" smtClean="0"/>
            </a:br>
            <a:r>
              <a:rPr lang="it-IT" dirty="0" smtClean="0"/>
              <a:t>IMPOSTA TIPO REDDITO LORDO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0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Imposte indirette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448235"/>
            <a:ext cx="8915400" cy="6409765"/>
          </a:xfrm>
        </p:spPr>
        <p:txBody>
          <a:bodyPr>
            <a:noAutofit/>
          </a:bodyPr>
          <a:lstStyle/>
          <a:p>
            <a:r>
              <a:rPr lang="it-IT" sz="2800" dirty="0" smtClean="0"/>
              <a:t>IMPOSTE INDIRETTE: tributi che colpiscono manifestazioni mediate della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capacità contributiva </a:t>
            </a:r>
          </a:p>
          <a:p>
            <a:pPr lvl="1"/>
            <a:r>
              <a:rPr lang="it-IT" sz="2600" dirty="0" smtClean="0"/>
              <a:t>Può essere rilevata al momento dello scambio di un bene (consumo) o del trasferimento di un’attività patrimoniale.</a:t>
            </a:r>
          </a:p>
          <a:p>
            <a:r>
              <a:rPr lang="it-IT" sz="2800" dirty="0" smtClean="0"/>
              <a:t>TIPOLOGIE DI IMPOSTE INDIRETTE:</a:t>
            </a:r>
          </a:p>
          <a:p>
            <a:pPr lvl="1"/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Imposte sugli affari</a:t>
            </a:r>
            <a:r>
              <a:rPr lang="it-IT" sz="2400" dirty="0" smtClean="0"/>
              <a:t>:                                                   Imposta di Registro, Imposta di Bollo, sulle Assicurazioni</a:t>
            </a:r>
          </a:p>
          <a:p>
            <a:pPr lvl="1"/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Imposte sul movimento e scambio di merci e servizi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sz="2400" dirty="0" smtClean="0"/>
              <a:t>Iva, Imposte sugli Oli minerali</a:t>
            </a:r>
          </a:p>
          <a:p>
            <a:pPr lvl="1"/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Imposte sui consumi, monopoli, lotto e lotterie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sz="2400" dirty="0" smtClean="0"/>
              <a:t>Tabacchi, lotterie, accise sugli spiriti e sulla </a:t>
            </a:r>
            <a:r>
              <a:rPr lang="it-IT" sz="2400" dirty="0" smtClean="0">
                <a:hlinkClick r:id="rId2" action="ppaction://hlinksldjump"/>
              </a:rPr>
              <a:t>birra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46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4480" y="465084"/>
            <a:ext cx="8911687" cy="701107"/>
          </a:xfrm>
        </p:spPr>
        <p:txBody>
          <a:bodyPr/>
          <a:lstStyle/>
          <a:p>
            <a:pPr algn="ctr"/>
            <a:r>
              <a:rPr lang="it-IT" dirty="0"/>
              <a:t>Come si calcola la base imponibile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8156" y="1338469"/>
            <a:ext cx="8284334" cy="4916557"/>
          </a:xfrm>
        </p:spPr>
        <p:txBody>
          <a:bodyPr>
            <a:noAutofit/>
          </a:bodyPr>
          <a:lstStyle/>
          <a:p>
            <a:endParaRPr lang="it-IT" sz="2800" b="1" dirty="0"/>
          </a:p>
          <a:p>
            <a:pPr marL="0" indent="0"/>
            <a:r>
              <a:rPr lang="it-IT" sz="3200" b="1" dirty="0"/>
              <a:t>Base finanziaria: </a:t>
            </a:r>
            <a:r>
              <a:rPr lang="it-IT" sz="3200" dirty="0"/>
              <a:t>sono soggette a tassazione solo le operazioni che danno luogo a manifestazioni monetarie nel periodo di imposta</a:t>
            </a:r>
            <a:endParaRPr lang="it-IT" sz="3200" b="1" dirty="0"/>
          </a:p>
          <a:p>
            <a:endParaRPr lang="it-IT" sz="3200" b="1" dirty="0"/>
          </a:p>
          <a:p>
            <a:pPr marL="0" indent="0"/>
            <a:r>
              <a:rPr lang="it-IT" sz="3200" b="1" dirty="0"/>
              <a:t>Base reale: </a:t>
            </a:r>
            <a:r>
              <a:rPr lang="it-IT" sz="3200" dirty="0"/>
              <a:t>richiede il calcolo del valore aggiunto reale, con problemi di valutazione delle scorte e delle rimanenze dei prodotti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5068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438477"/>
            <a:ext cx="8911687" cy="1280890"/>
          </a:xfrm>
        </p:spPr>
        <p:txBody>
          <a:bodyPr/>
          <a:lstStyle/>
          <a:p>
            <a:pPr algn="ctr"/>
            <a:r>
              <a:rPr lang="it-IT" dirty="0"/>
              <a:t>IVA in </a:t>
            </a:r>
            <a:r>
              <a:rPr lang="it-IT" dirty="0" smtClean="0"/>
              <a:t>Italia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0383" y="1868918"/>
            <a:ext cx="8915400" cy="3777622"/>
          </a:xfrm>
        </p:spPr>
        <p:txBody>
          <a:bodyPr>
            <a:noAutofit/>
          </a:bodyPr>
          <a:lstStyle/>
          <a:p>
            <a:r>
              <a:rPr lang="it-IT" sz="3200" dirty="0" smtClean="0"/>
              <a:t>Imposta sul “valore aggiunto”</a:t>
            </a:r>
          </a:p>
          <a:p>
            <a:r>
              <a:rPr lang="it-IT" sz="3200" dirty="0" smtClean="0"/>
              <a:t>Base imponibile di </a:t>
            </a:r>
            <a:r>
              <a:rPr lang="it-IT" sz="3200" u="sng" dirty="0" smtClean="0"/>
              <a:t>tipo consumo</a:t>
            </a:r>
          </a:p>
          <a:p>
            <a:r>
              <a:rPr lang="it-IT" sz="3200" dirty="0" smtClean="0"/>
              <a:t>Calcolata con il metodo </a:t>
            </a:r>
            <a:r>
              <a:rPr lang="it-IT" sz="3200" u="sng" dirty="0" smtClean="0"/>
              <a:t>imposta da imposta</a:t>
            </a:r>
            <a:r>
              <a:rPr lang="it-IT" sz="3200" dirty="0" smtClean="0"/>
              <a:t>, con operazioni </a:t>
            </a:r>
            <a:r>
              <a:rPr lang="it-IT" sz="3200" u="sng" dirty="0" smtClean="0"/>
              <a:t>non imponibili </a:t>
            </a:r>
            <a:r>
              <a:rPr lang="it-IT" sz="3200" dirty="0" smtClean="0"/>
              <a:t>ed operazioni </a:t>
            </a:r>
            <a:r>
              <a:rPr lang="it-IT" sz="3200" u="sng" dirty="0" smtClean="0"/>
              <a:t>esenti</a:t>
            </a:r>
            <a:endParaRPr lang="it-IT" sz="3200" u="sng" dirty="0"/>
          </a:p>
          <a:p>
            <a:r>
              <a:rPr lang="it-IT" sz="3200" dirty="0" smtClean="0"/>
              <a:t>Su </a:t>
            </a:r>
            <a:r>
              <a:rPr lang="it-IT" sz="3200" u="sng" dirty="0" smtClean="0"/>
              <a:t>base </a:t>
            </a:r>
            <a:r>
              <a:rPr lang="it-IT" sz="3200" u="sng" dirty="0"/>
              <a:t>finanziaria</a:t>
            </a:r>
          </a:p>
          <a:p>
            <a:pPr>
              <a:buNone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7866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0975" y="1990455"/>
            <a:ext cx="9144000" cy="2286471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/>
              <a:t>L’Imposta regionale sulle attività produttive (IRAP)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531345"/>
            <a:ext cx="8911687" cy="767368"/>
          </a:xfrm>
        </p:spPr>
        <p:txBody>
          <a:bodyPr>
            <a:normAutofit/>
          </a:bodyPr>
          <a:lstStyle/>
          <a:p>
            <a:r>
              <a:rPr lang="it-IT" sz="3800" dirty="0"/>
              <a:t>L’ IRAP</a:t>
            </a:r>
            <a:endParaRPr lang="en-US" sz="3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1235" y="1404730"/>
            <a:ext cx="1007709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i="1" dirty="0"/>
              <a:t>Imposta regionale sulle attività produttive</a:t>
            </a:r>
          </a:p>
          <a:p>
            <a:pPr marL="0" indent="0">
              <a:buNone/>
            </a:pPr>
            <a:r>
              <a:rPr lang="it-IT" sz="2800" dirty="0"/>
              <a:t>• </a:t>
            </a:r>
            <a:r>
              <a:rPr lang="it-IT" sz="2800" b="1" dirty="0"/>
              <a:t>Presupposto: </a:t>
            </a:r>
            <a:r>
              <a:rPr lang="it-IT" sz="2800" dirty="0"/>
              <a:t>esercizio abituale di un’attività diretta alla produzione o allo scambio di beni e </a:t>
            </a:r>
            <a:r>
              <a:rPr lang="en-US" sz="2800" dirty="0" err="1"/>
              <a:t>alla</a:t>
            </a:r>
            <a:r>
              <a:rPr lang="en-US" sz="2800" dirty="0"/>
              <a:t> </a:t>
            </a:r>
            <a:r>
              <a:rPr lang="en-US" sz="2800" dirty="0" err="1"/>
              <a:t>prestazione</a:t>
            </a:r>
            <a:r>
              <a:rPr lang="en-US" sz="2800" dirty="0"/>
              <a:t> di </a:t>
            </a:r>
            <a:r>
              <a:rPr lang="en-US" sz="2800" dirty="0" err="1"/>
              <a:t>servizi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b="1" dirty="0" err="1"/>
              <a:t>Soggetti</a:t>
            </a:r>
            <a:r>
              <a:rPr lang="en-US" sz="2800" b="1" dirty="0"/>
              <a:t> </a:t>
            </a:r>
            <a:r>
              <a:rPr lang="en-US" sz="2800" b="1" dirty="0" err="1"/>
              <a:t>passivi</a:t>
            </a:r>
            <a:r>
              <a:rPr lang="en-US" sz="2800" b="1" dirty="0"/>
              <a:t>: </a:t>
            </a:r>
            <a:r>
              <a:rPr lang="en-US" sz="2800" dirty="0" err="1"/>
              <a:t>Imprenditori</a:t>
            </a:r>
            <a:r>
              <a:rPr lang="en-US" sz="2800" dirty="0"/>
              <a:t> </a:t>
            </a:r>
            <a:r>
              <a:rPr lang="en-US" sz="2800" dirty="0" err="1"/>
              <a:t>individuali</a:t>
            </a:r>
            <a:r>
              <a:rPr lang="en-US" sz="2800" dirty="0"/>
              <a:t>, </a:t>
            </a:r>
            <a:r>
              <a:rPr lang="it-IT" sz="2800" dirty="0"/>
              <a:t>società, enti commerciali e non commerciali, esercenti arti e professioni, amministrazioni pubbliche, enti e società non residenti per valore aggiunto prodotto sul territorio nazionale.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416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IRAP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412375"/>
            <a:ext cx="8915400" cy="6275295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Base imponibile</a:t>
            </a:r>
            <a:r>
              <a:rPr lang="it-IT" sz="2800" dirty="0" smtClean="0"/>
              <a:t>: </a:t>
            </a:r>
          </a:p>
          <a:p>
            <a:pPr marL="0" indent="0">
              <a:buNone/>
            </a:pPr>
            <a:r>
              <a:rPr lang="it-IT" sz="2800" dirty="0" smtClean="0"/>
              <a:t>valore aggiunto netto su base reale </a:t>
            </a:r>
          </a:p>
          <a:p>
            <a:pPr marL="0" indent="0">
              <a:buNone/>
            </a:pPr>
            <a:r>
              <a:rPr lang="it-IT" sz="2800" dirty="0" smtClean="0"/>
              <a:t>= differenza tra il valore della produzione (ricavi e variazioni delle rimanenze) e costi di produzione (materie prime e merci e costi di ammortamento). </a:t>
            </a:r>
          </a:p>
          <a:p>
            <a:pPr marL="0" indent="0">
              <a:buNone/>
            </a:pPr>
            <a:r>
              <a:rPr lang="it-IT" sz="2800" dirty="0" smtClean="0"/>
              <a:t>• </a:t>
            </a:r>
            <a:r>
              <a:rPr lang="it-IT" sz="2800" b="1" dirty="0" smtClean="0"/>
              <a:t>Deduzioni</a:t>
            </a:r>
            <a:r>
              <a:rPr lang="it-IT" sz="2800" dirty="0" smtClean="0"/>
              <a:t>: per le piccole imprese con limiti fissati dalla legge ed è inoltre deducibile il costo del lavoro relativo a lavoratori a tempo indeterminato </a:t>
            </a:r>
            <a:endParaRPr lang="en-US" sz="2800" dirty="0"/>
          </a:p>
          <a:p>
            <a:r>
              <a:rPr lang="it-IT" sz="2800" dirty="0" smtClean="0"/>
              <a:t> Aliquota ordinaria: 3,9%. </a:t>
            </a:r>
            <a:r>
              <a:rPr lang="it-IT" sz="2800" dirty="0" smtClean="0">
                <a:hlinkClick r:id="rId2" action="ppaction://hlinksldjump"/>
              </a:rPr>
              <a:t>Potere di modifiche da parte della Regione</a:t>
            </a:r>
            <a:r>
              <a:rPr lang="it-IT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17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 descr="Esempio Aliquote IRAP regionali" title="Esempio Aliquote IRAP regionali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67295"/>
              </p:ext>
            </p:extLst>
          </p:nvPr>
        </p:nvGraphicFramePr>
        <p:xfrm>
          <a:off x="1362584" y="1026326"/>
          <a:ext cx="10516408" cy="5313289"/>
        </p:xfrm>
        <a:graphic>
          <a:graphicData uri="http://schemas.openxmlformats.org/drawingml/2006/table">
            <a:tbl>
              <a:tblPr firstRow="1"/>
              <a:tblGrid>
                <a:gridCol w="4843658"/>
                <a:gridCol w="1585461"/>
                <a:gridCol w="1352733"/>
                <a:gridCol w="1338187"/>
                <a:gridCol w="1396369"/>
              </a:tblGrid>
              <a:tr h="761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500" dirty="0">
                        <a:solidFill>
                          <a:srgbClr val="333333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Lazio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Lombardia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Emilia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Romagna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Veneto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Aliquota</a:t>
                      </a:r>
                      <a:r>
                        <a:rPr lang="en-GB" sz="18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ordinaria</a:t>
                      </a:r>
                      <a:endParaRPr lang="en-GB" sz="18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4.82</a:t>
                      </a:r>
                      <a:endParaRPr lang="en-GB" sz="18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3.90</a:t>
                      </a:r>
                      <a:endParaRPr lang="en-GB" sz="18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3.90</a:t>
                      </a:r>
                      <a:endParaRPr lang="en-GB" sz="1800" b="1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3.90</a:t>
                      </a:r>
                      <a:endParaRPr lang="en-GB" sz="18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Amministrazioni ed enti pubblici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Concessionarie diverse da quelle di costruzione e gestione di autostrade e trafori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5.12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4.20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4.20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Banche ed altri enti e società finanziari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6.82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5.57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4.65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5.57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Imprese </a:t>
                      </a: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 assicurazione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6.82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6.82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6.82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41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Onlus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esenti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3.21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2.35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Cooperative sociali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3.21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00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Agevolazioni scuole dell'infanzia autonome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2.98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4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Esercizi nei quali risultino installati apparecchi da gioco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4.82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190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Organizzazione non governative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2.98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Nuove imprese giovanili </a:t>
                      </a:r>
                      <a:r>
                        <a:rPr lang="it-IT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costituite</a:t>
                      </a:r>
                      <a:r>
                        <a:rPr lang="it-IT" sz="1800" baseline="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2012-2014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190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Nuove </a:t>
                      </a: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imprese femminili costituite </a:t>
                      </a:r>
                      <a:r>
                        <a:rPr lang="it-IT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2012-2014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Aziende pubbliche ASP e beneficenza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i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2.35</a:t>
                      </a:r>
                      <a:endParaRPr lang="en-GB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41" marR="65041" marT="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5119544" y="6550223"/>
            <a:ext cx="30024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i="1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Fonte</a:t>
            </a:r>
            <a:r>
              <a:rPr lang="en-GB" sz="1400" i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n-GB" sz="1400" i="1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Agenzia</a:t>
            </a:r>
            <a:r>
              <a:rPr lang="en-GB" sz="1400" i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400" i="1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delle</a:t>
            </a:r>
            <a:r>
              <a:rPr lang="en-GB" sz="1400" i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400" i="1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Entrate</a:t>
            </a:r>
            <a:r>
              <a:rPr lang="en-GB" sz="1400" i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(2017)</a:t>
            </a:r>
            <a:endParaRPr lang="en-GB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Aliquote IRAP – differenze regionali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17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0975" y="1990455"/>
            <a:ext cx="9144000" cy="2286471"/>
          </a:xfrm>
        </p:spPr>
        <p:txBody>
          <a:bodyPr>
            <a:normAutofit/>
          </a:bodyPr>
          <a:lstStyle/>
          <a:p>
            <a:pPr algn="ctr"/>
            <a:r>
              <a:rPr lang="it-IT" sz="4400" dirty="0"/>
              <a:t>La tassazione dei redditi di impresa:</a:t>
            </a:r>
            <a:br>
              <a:rPr lang="it-IT" sz="4400" dirty="0"/>
            </a:br>
            <a:r>
              <a:rPr lang="it-IT" sz="4400" dirty="0" smtClean="0"/>
              <a:t>l’IRES e l’IRI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502024"/>
            <a:ext cx="8915400" cy="6096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Redditi derivanti da imprese individuali e società di persone:</a:t>
            </a:r>
          </a:p>
          <a:p>
            <a:pPr marL="457200" lvl="1" indent="0">
              <a:buNone/>
            </a:pPr>
            <a:r>
              <a:rPr lang="it-IT" sz="2800" dirty="0" smtClean="0"/>
              <a:t>	tassati in capo alle persone fisiche in 			relazione alla quota di partecipazione 		alla società e indipendentemente dalla 	reale distribuzione</a:t>
            </a:r>
          </a:p>
          <a:p>
            <a:r>
              <a:rPr lang="it-IT" sz="3200" dirty="0" smtClean="0"/>
              <a:t>Redditi derivanti da società di capitali:</a:t>
            </a:r>
          </a:p>
          <a:p>
            <a:pPr marL="0" indent="0">
              <a:buNone/>
            </a:pPr>
            <a:r>
              <a:rPr lang="it-IT" sz="3200" dirty="0"/>
              <a:t>	</a:t>
            </a:r>
            <a:r>
              <a:rPr lang="it-IT" sz="3200" dirty="0" smtClean="0"/>
              <a:t>		</a:t>
            </a:r>
            <a:r>
              <a:rPr lang="it-IT" sz="2800" dirty="0" smtClean="0"/>
              <a:t>tassati tipicamente in capo alla 							società, autonoma rispetto 									all’eventuale tassazione personale 						dei soci.</a:t>
            </a:r>
            <a:endParaRPr lang="it-IT" sz="2800" dirty="0"/>
          </a:p>
        </p:txBody>
      </p:sp>
      <p:sp>
        <p:nvSpPr>
          <p:cNvPr id="2" name="Freccia a destra 1" title="Freccia - società di persone"/>
          <p:cNvSpPr/>
          <p:nvPr/>
        </p:nvSpPr>
        <p:spPr>
          <a:xfrm>
            <a:off x="2652891" y="2240082"/>
            <a:ext cx="772510" cy="551793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 title="Freccia viola - società di capitali"/>
          <p:cNvSpPr/>
          <p:nvPr/>
        </p:nvSpPr>
        <p:spPr>
          <a:xfrm>
            <a:off x="2850930" y="4529933"/>
            <a:ext cx="772510" cy="551793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Tassazione delle diverse tipologie di reddito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45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L’IRES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rmAutofit lnSpcReduction="10000"/>
          </a:bodyPr>
          <a:lstStyle/>
          <a:p>
            <a:r>
              <a:rPr lang="it-IT" sz="2800" b="1" dirty="0" smtClean="0"/>
              <a:t>Base imponibile</a:t>
            </a:r>
            <a:r>
              <a:rPr lang="it-IT" sz="2800" dirty="0"/>
              <a:t>: Reddito complessivo d’impresa, costituito dagli utili netti conseguiti nel periodo di imposta corretto </a:t>
            </a:r>
            <a:r>
              <a:rPr lang="it-IT" sz="2800" dirty="0" smtClean="0"/>
              <a:t>per le variazioni previste </a:t>
            </a:r>
            <a:r>
              <a:rPr lang="it-IT" sz="2800" dirty="0"/>
              <a:t>dalla normativa fiscale</a:t>
            </a:r>
          </a:p>
          <a:p>
            <a:r>
              <a:rPr lang="it-IT" sz="2800" b="1" dirty="0" smtClean="0"/>
              <a:t>Soggetto </a:t>
            </a:r>
            <a:r>
              <a:rPr lang="it-IT" sz="2800" b="1" dirty="0"/>
              <a:t>passivo</a:t>
            </a:r>
            <a:r>
              <a:rPr lang="it-IT" sz="2800" dirty="0"/>
              <a:t>: società di </a:t>
            </a:r>
            <a:r>
              <a:rPr lang="it-IT" sz="2800" dirty="0" smtClean="0"/>
              <a:t>capitali (spa, sapa, </a:t>
            </a:r>
            <a:r>
              <a:rPr lang="it-IT" sz="2800" dirty="0" err="1" smtClean="0"/>
              <a:t>srl</a:t>
            </a:r>
            <a:r>
              <a:rPr lang="it-IT" sz="2800" dirty="0" smtClean="0"/>
              <a:t>), enti commerciali e non commerciali e società e altri enti con residenza fuori territorio Stato</a:t>
            </a:r>
            <a:endParaRPr lang="it-IT" sz="2800" dirty="0"/>
          </a:p>
          <a:p>
            <a:r>
              <a:rPr lang="it-IT" sz="2800" b="1" dirty="0"/>
              <a:t>Aliquota</a:t>
            </a:r>
            <a:r>
              <a:rPr lang="it-IT" sz="2800" dirty="0"/>
              <a:t>: unica </a:t>
            </a:r>
            <a:r>
              <a:rPr lang="it-IT" sz="2800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al </a:t>
            </a:r>
            <a:r>
              <a:rPr lang="it-IT" sz="2800" dirty="0">
                <a:solidFill>
                  <a:schemeClr val="accent3">
                    <a:lumMod val="75000"/>
                  </a:schemeClr>
                </a:solidFill>
              </a:rPr>
              <a:t>2017 al 24</a:t>
            </a:r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% (</a:t>
            </a:r>
            <a:r>
              <a:rPr lang="it-IT" sz="2800" dirty="0" smtClean="0"/>
              <a:t>27,5</a:t>
            </a:r>
            <a:r>
              <a:rPr lang="it-IT" sz="2800" dirty="0"/>
              <a:t>% </a:t>
            </a:r>
            <a:r>
              <a:rPr lang="it-IT" sz="2800" dirty="0" smtClean="0"/>
              <a:t>nel 2016) IRES : imposta proporzionale</a:t>
            </a:r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title="Esempio andamento aliquote IRPE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379" y="583325"/>
            <a:ext cx="10326414" cy="6022428"/>
          </a:xfrm>
          <a:prstGeom prst="rect">
            <a:avLst/>
          </a:prstGeom>
          <a:noFill/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aliquote IRPEF – 2000/2016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8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385849" y="733246"/>
            <a:ext cx="98061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dirty="0" smtClean="0"/>
          </a:p>
          <a:p>
            <a:r>
              <a:rPr lang="it-IT" sz="2800" dirty="0" smtClean="0"/>
              <a:t>Accisa sulla produzione della birra è passata dal 2,35€ nel 2013 a 3,04€ per </a:t>
            </a:r>
            <a:r>
              <a:rPr lang="it-IT" sz="2800" i="1" u="sng" dirty="0" smtClean="0"/>
              <a:t>ettolitro grado</a:t>
            </a:r>
            <a:r>
              <a:rPr lang="it-IT" sz="2800" dirty="0" smtClean="0"/>
              <a:t>, nel 2015.</a:t>
            </a:r>
          </a:p>
          <a:p>
            <a:endParaRPr lang="it-IT" sz="2800" dirty="0" smtClean="0"/>
          </a:p>
          <a:p>
            <a:r>
              <a:rPr lang="it-IT" sz="2800" dirty="0" smtClean="0"/>
              <a:t>Ad esempio per una birra da 75cl di 14 Grado </a:t>
            </a:r>
            <a:r>
              <a:rPr lang="it-IT" sz="2800" dirty="0" err="1" smtClean="0"/>
              <a:t>Plato</a:t>
            </a:r>
            <a:r>
              <a:rPr lang="it-IT" sz="2800" dirty="0" smtClean="0"/>
              <a:t>:</a:t>
            </a:r>
          </a:p>
          <a:p>
            <a:r>
              <a:rPr lang="it-IT" sz="2400" dirty="0" smtClean="0"/>
              <a:t>75 cl = 0,75 l = </a:t>
            </a:r>
            <a:r>
              <a:rPr lang="en-GB" sz="2400" dirty="0" smtClean="0"/>
              <a:t>0,0075 </a:t>
            </a:r>
            <a:r>
              <a:rPr lang="en-GB" sz="2400" dirty="0" err="1" smtClean="0"/>
              <a:t>ettolitri</a:t>
            </a:r>
            <a:endParaRPr lang="en-GB" sz="2400" dirty="0" smtClean="0"/>
          </a:p>
          <a:p>
            <a:r>
              <a:rPr lang="en-GB" sz="2400" dirty="0" smtClean="0"/>
              <a:t>0,0075 </a:t>
            </a:r>
            <a:r>
              <a:rPr lang="en-GB" sz="2400" dirty="0" err="1" smtClean="0"/>
              <a:t>ettolitri</a:t>
            </a:r>
            <a:r>
              <a:rPr lang="en-GB" sz="2400" dirty="0" smtClean="0"/>
              <a:t> x 14  </a:t>
            </a:r>
            <a:r>
              <a:rPr lang="en-GB" sz="2400" dirty="0" err="1" smtClean="0"/>
              <a:t>gradi</a:t>
            </a:r>
            <a:r>
              <a:rPr lang="en-GB" sz="2400" dirty="0" smtClean="0"/>
              <a:t> = </a:t>
            </a:r>
            <a:r>
              <a:rPr lang="en-GB" sz="2400" dirty="0" smtClean="0"/>
              <a:t>0,105 </a:t>
            </a:r>
            <a:r>
              <a:rPr lang="en-GB" sz="2400" dirty="0" err="1" smtClean="0"/>
              <a:t>ettolitri</a:t>
            </a:r>
            <a:r>
              <a:rPr lang="en-GB" sz="2400" dirty="0" smtClean="0"/>
              <a:t> </a:t>
            </a:r>
            <a:r>
              <a:rPr lang="en-GB" sz="2400" dirty="0" err="1" smtClean="0"/>
              <a:t>grado</a:t>
            </a:r>
            <a:endParaRPr lang="en-GB" sz="2400" dirty="0" smtClean="0"/>
          </a:p>
          <a:p>
            <a:r>
              <a:rPr lang="it-IT" sz="2400" dirty="0" smtClean="0"/>
              <a:t>Nel 2013: </a:t>
            </a:r>
            <a:r>
              <a:rPr lang="en-GB" sz="2400" dirty="0" smtClean="0"/>
              <a:t>0,105 x 2.35€ = </a:t>
            </a:r>
            <a:r>
              <a:rPr lang="en-GB" sz="2400" dirty="0" smtClean="0"/>
              <a:t>0,24675 € </a:t>
            </a:r>
            <a:endParaRPr lang="en-GB" sz="2400" dirty="0" smtClean="0"/>
          </a:p>
          <a:p>
            <a:r>
              <a:rPr lang="it-IT" sz="2400" dirty="0" smtClean="0"/>
              <a:t>Nel 2015: </a:t>
            </a:r>
            <a:r>
              <a:rPr lang="en-GB" sz="2400" dirty="0" smtClean="0"/>
              <a:t>0,105 x 3.04€ = 0,3192 € </a:t>
            </a:r>
          </a:p>
          <a:p>
            <a:r>
              <a:rPr lang="it-IT" sz="2400" dirty="0" smtClean="0"/>
              <a:t>=&gt; Aumento di </a:t>
            </a:r>
            <a:r>
              <a:rPr lang="it-IT" sz="2400" dirty="0" smtClean="0"/>
              <a:t>7,245 </a:t>
            </a:r>
            <a:r>
              <a:rPr lang="it-IT" sz="2400" dirty="0" smtClean="0"/>
              <a:t>centesimi di euro</a:t>
            </a:r>
            <a:r>
              <a:rPr lang="en-GB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2400" dirty="0"/>
              <a:t>a </a:t>
            </a:r>
            <a:r>
              <a:rPr lang="en-GB" sz="2400" dirty="0" err="1" smtClean="0"/>
              <a:t>bottiglia</a:t>
            </a:r>
            <a:r>
              <a:rPr lang="en-GB" sz="2400" dirty="0" smtClean="0"/>
              <a:t> (75 cl)</a:t>
            </a:r>
            <a:endParaRPr lang="en-GB" sz="2400" dirty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en-GB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4" y="450574"/>
            <a:ext cx="8911687" cy="95415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IMPOSTA INDIRETTA + accisa – esempio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6512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3427"/>
          </a:xfrm>
        </p:spPr>
        <p:txBody>
          <a:bodyPr/>
          <a:lstStyle/>
          <a:p>
            <a:pPr algn="ctr"/>
            <a:r>
              <a:rPr lang="it-IT" dirty="0"/>
              <a:t>Base imponibile IRES</a:t>
            </a:r>
          </a:p>
        </p:txBody>
      </p:sp>
      <p:sp>
        <p:nvSpPr>
          <p:cNvPr id="3" name="Segnaposto contenut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89212" y="1540042"/>
            <a:ext cx="8915400" cy="4876799"/>
          </a:xfrm>
          <a:blipFill rotWithShape="0">
            <a:blip r:embed="rId2"/>
            <a:stretch>
              <a:fillRect t="-750"/>
            </a:stretch>
          </a:blipFill>
        </p:spPr>
        <p:txBody>
          <a:bodyPr/>
          <a:lstStyle/>
          <a:p>
            <a:pPr>
              <a:buNone/>
            </a:pPr>
            <a:endParaRPr lang="it-IT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629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Base imponibile IRES (2)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/>
              <a:t>La </a:t>
            </a:r>
            <a:r>
              <a:rPr lang="it-IT" sz="2800" b="1" dirty="0"/>
              <a:t>perdita</a:t>
            </a:r>
            <a:r>
              <a:rPr lang="it-IT" sz="2800" dirty="0"/>
              <a:t> può essere portata in diminuzione delle basi imponibili dei periodi d’imposta successivi in misura non superiore all’80% della base imponibile di ciascun periodo e senza alcun limite di tempo</a:t>
            </a:r>
          </a:p>
          <a:p>
            <a:r>
              <a:rPr lang="it-IT" sz="2800" dirty="0" smtClean="0"/>
              <a:t>Le </a:t>
            </a:r>
            <a:r>
              <a:rPr lang="it-IT" sz="2800" b="1" dirty="0"/>
              <a:t>perdite realizzate nei primi tre anni </a:t>
            </a:r>
            <a:r>
              <a:rPr lang="it-IT" sz="2800" dirty="0"/>
              <a:t>di attività possono essere riportate in avanti entro il limite del 100% del reddito imponibile di ciascun periodo d’imposta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13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1915" y="1323161"/>
            <a:ext cx="8915400" cy="4824544"/>
          </a:xfrm>
        </p:spPr>
        <p:txBody>
          <a:bodyPr>
            <a:normAutofit fontScale="92500"/>
          </a:bodyPr>
          <a:lstStyle/>
          <a:p>
            <a:r>
              <a:rPr lang="it-IT" sz="3000" dirty="0" smtClean="0"/>
              <a:t>gli </a:t>
            </a:r>
            <a:r>
              <a:rPr lang="it-IT" sz="3000" u="sng" dirty="0"/>
              <a:t>interessi passivi </a:t>
            </a:r>
            <a:r>
              <a:rPr lang="it-IT" sz="3000" dirty="0"/>
              <a:t>sono </a:t>
            </a:r>
            <a:r>
              <a:rPr lang="it-IT" sz="3000" dirty="0" smtClean="0"/>
              <a:t>deducibili </a:t>
            </a:r>
            <a:r>
              <a:rPr lang="it-IT" sz="3000" dirty="0"/>
              <a:t>fino a </a:t>
            </a:r>
            <a:r>
              <a:rPr lang="it-IT" sz="3000" u="sng" dirty="0"/>
              <a:t>concorrenza degli interessi attivi</a:t>
            </a:r>
            <a:r>
              <a:rPr lang="it-IT" sz="3000" dirty="0"/>
              <a:t>; </a:t>
            </a:r>
          </a:p>
          <a:p>
            <a:r>
              <a:rPr lang="it-IT" sz="3000" dirty="0"/>
              <a:t>l’eccedenza è deducibile nel limite del 30% del R</a:t>
            </a:r>
            <a:r>
              <a:rPr lang="it-IT" sz="3000" dirty="0" smtClean="0"/>
              <a:t>isultato </a:t>
            </a:r>
            <a:r>
              <a:rPr lang="it-IT" sz="3000" dirty="0"/>
              <a:t>O</a:t>
            </a:r>
            <a:r>
              <a:rPr lang="it-IT" sz="3000" dirty="0" smtClean="0"/>
              <a:t>perativo Lordo </a:t>
            </a:r>
            <a:r>
              <a:rPr lang="it-IT" sz="3000" dirty="0"/>
              <a:t>(</a:t>
            </a:r>
            <a:r>
              <a:rPr lang="it-IT" sz="3000" dirty="0" smtClean="0"/>
              <a:t>ROL) = differenza </a:t>
            </a:r>
            <a:r>
              <a:rPr lang="it-IT" sz="3000" dirty="0"/>
              <a:t>fra il valore della produzione e i costi della produzione al lordo degli ammortamenti e dei canoni di leasing dei beni </a:t>
            </a:r>
            <a:r>
              <a:rPr lang="it-IT" sz="3000" dirty="0" smtClean="0"/>
              <a:t>strumentali; </a:t>
            </a:r>
            <a:endParaRPr lang="it-IT" sz="3000" dirty="0"/>
          </a:p>
          <a:p>
            <a:r>
              <a:rPr lang="it-IT" sz="3000" dirty="0"/>
              <a:t> Gli interessi che superano tale valore sono deducibili nei successivi periodi </a:t>
            </a:r>
            <a:r>
              <a:rPr lang="it-IT" sz="3000" dirty="0" smtClean="0"/>
              <a:t>d’imposta (sempre limite 30%).</a:t>
            </a:r>
            <a:endParaRPr lang="it-IT" sz="3000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3427"/>
          </a:xfrm>
        </p:spPr>
        <p:txBody>
          <a:bodyPr/>
          <a:lstStyle/>
          <a:p>
            <a:pPr algn="ctr"/>
            <a:r>
              <a:rPr lang="it-IT" dirty="0" smtClean="0"/>
              <a:t>Deducibilità </a:t>
            </a:r>
            <a:r>
              <a:rPr lang="it-IT" dirty="0" err="1" smtClean="0"/>
              <a:t>Ires</a:t>
            </a:r>
            <a:r>
              <a:rPr lang="it-IT" dirty="0" smtClean="0"/>
              <a:t> Interessi passivi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14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165411"/>
            <a:ext cx="8915400" cy="5450541"/>
          </a:xfrm>
        </p:spPr>
        <p:txBody>
          <a:bodyPr/>
          <a:lstStyle/>
          <a:p>
            <a:r>
              <a:rPr lang="it-IT" sz="2400" dirty="0" smtClean="0"/>
              <a:t>Società di capitali con interessi passivi 2.000, ha registrato interessi attivi per 500, il valore della produzione nel periodo osservato è pari a 12.000, i costi della produzione sono pari a 9.000, gli ammortamenti 900 e i canoni dei leasing sui macchinari pari a 100. </a:t>
            </a:r>
            <a:endParaRPr lang="en-GB" sz="2400" dirty="0" smtClean="0"/>
          </a:p>
          <a:p>
            <a:r>
              <a:rPr lang="it-IT" sz="2400" dirty="0" smtClean="0"/>
              <a:t>ROL = valore produzione – costi produzione + ammortamenti + canoni leasing = </a:t>
            </a:r>
            <a:endParaRPr lang="en-GB" sz="2400" dirty="0" smtClean="0"/>
          </a:p>
          <a:p>
            <a:r>
              <a:rPr lang="it-IT" sz="2400" dirty="0" smtClean="0"/>
              <a:t>		= 12.000 - 9.000 + 900 + 100 = 4.000 </a:t>
            </a:r>
            <a:endParaRPr lang="en-GB" sz="2400" dirty="0" smtClean="0"/>
          </a:p>
          <a:p>
            <a:r>
              <a:rPr lang="it-IT" sz="2400" dirty="0" smtClean="0"/>
              <a:t>Gli interessi passivi indeducibili nell’anno di imposta sono quindi pari a (2.000 – 1.700) = 300.</a:t>
            </a:r>
            <a:endParaRPr lang="en-GB" sz="2400" dirty="0" smtClean="0"/>
          </a:p>
          <a:p>
            <a:endParaRPr lang="it-IT" dirty="0"/>
          </a:p>
        </p:txBody>
      </p:sp>
      <p:pic>
        <p:nvPicPr>
          <p:cNvPr id="6147" name="Picture 3" title="Calcolo interessi deducibili/indeducibi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911" y="5376042"/>
            <a:ext cx="11219903" cy="98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1302"/>
          </a:xfrm>
        </p:spPr>
        <p:txBody>
          <a:bodyPr>
            <a:normAutofit fontScale="90000"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ESEMPIO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65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2987372" y="283452"/>
            <a:ext cx="8911687" cy="828172"/>
          </a:xfrm>
        </p:spPr>
        <p:txBody>
          <a:bodyPr/>
          <a:lstStyle/>
          <a:p>
            <a:r>
              <a:rPr lang="it-IT" dirty="0">
                <a:solidFill>
                  <a:srgbClr val="31B4E6">
                    <a:lumMod val="75000"/>
                  </a:srgbClr>
                </a:solidFill>
              </a:rPr>
              <a:t>Deducibilità </a:t>
            </a:r>
            <a:r>
              <a:rPr lang="it-IT" dirty="0" err="1">
                <a:solidFill>
                  <a:srgbClr val="31B4E6">
                    <a:lumMod val="75000"/>
                  </a:srgbClr>
                </a:solidFill>
              </a:rPr>
              <a:t>Ires</a:t>
            </a:r>
            <a:r>
              <a:rPr lang="it-IT" dirty="0">
                <a:solidFill>
                  <a:srgbClr val="31B4E6">
                    <a:lumMod val="75000"/>
                  </a:srgbClr>
                </a:solidFill>
              </a:rPr>
              <a:t> </a:t>
            </a:r>
            <a:r>
              <a:rPr lang="it-IT" dirty="0" smtClean="0">
                <a:solidFill>
                  <a:srgbClr val="31B4E6">
                    <a:lumMod val="75000"/>
                  </a:srgbClr>
                </a:solidFill>
              </a:rPr>
              <a:t>- Ace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824753"/>
            <a:ext cx="8915400" cy="5145742"/>
          </a:xfrm>
        </p:spPr>
        <p:txBody>
          <a:bodyPr>
            <a:noAutofit/>
          </a:bodyPr>
          <a:lstStyle/>
          <a:p>
            <a:r>
              <a:rPr lang="it-IT" sz="2400" dirty="0" smtClean="0"/>
              <a:t>è ammesso in deduzione un importo pari alla remunerazione ordinaria del patrimonio netto risultante dal bilancio al termine di ciascun esercizio (Ace). </a:t>
            </a:r>
          </a:p>
          <a:p>
            <a:r>
              <a:rPr lang="it-IT" sz="2400" dirty="0" smtClean="0"/>
              <a:t>Per società di capitale: Ace, pari al 1,6% nel 2017 delle variazioni in aumento di capitale proprio rispetto al valore esistente al 31/12/2010, realizzate con conferimenti in denaro da parte dei soci o con destinazione a utili di riserva. </a:t>
            </a:r>
          </a:p>
          <a:p>
            <a:r>
              <a:rPr lang="it-IT" sz="2400" dirty="0" smtClean="0"/>
              <a:t>La remunerazione ordinaria calcolata tenendo conto dei rendimenti finanziari medi dei titoli pubblici </a:t>
            </a:r>
          </a:p>
          <a:p>
            <a:r>
              <a:rPr lang="it-IT" sz="2400" dirty="0" smtClean="0"/>
              <a:t>Si riduce lo squilibrio tra imprese che si finanziano con debito ed imprese che si finanziano con capitale proprio.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563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2987372" y="283452"/>
            <a:ext cx="8911687" cy="828172"/>
          </a:xfrm>
        </p:spPr>
        <p:txBody>
          <a:bodyPr/>
          <a:lstStyle/>
          <a:p>
            <a:r>
              <a:rPr lang="it-IT" dirty="0">
                <a:solidFill>
                  <a:srgbClr val="31B4E6">
                    <a:lumMod val="75000"/>
                  </a:srgbClr>
                </a:solidFill>
              </a:rPr>
              <a:t>Deducibilità </a:t>
            </a:r>
            <a:r>
              <a:rPr lang="it-IT" dirty="0" err="1">
                <a:solidFill>
                  <a:srgbClr val="31B4E6">
                    <a:lumMod val="75000"/>
                  </a:srgbClr>
                </a:solidFill>
              </a:rPr>
              <a:t>Ires</a:t>
            </a:r>
            <a:r>
              <a:rPr lang="it-IT" dirty="0">
                <a:solidFill>
                  <a:srgbClr val="31B4E6">
                    <a:lumMod val="75000"/>
                  </a:srgbClr>
                </a:solidFill>
              </a:rPr>
              <a:t> </a:t>
            </a:r>
            <a:r>
              <a:rPr lang="it-IT" dirty="0" smtClean="0">
                <a:solidFill>
                  <a:srgbClr val="31B4E6">
                    <a:lumMod val="75000"/>
                  </a:srgbClr>
                </a:solidFill>
              </a:rPr>
              <a:t>- Ammortamenti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824753"/>
            <a:ext cx="8915400" cy="5145742"/>
          </a:xfrm>
        </p:spPr>
        <p:txBody>
          <a:bodyPr>
            <a:noAutofit/>
          </a:bodyPr>
          <a:lstStyle/>
          <a:p>
            <a:r>
              <a:rPr lang="it-IT" sz="2000" dirty="0" smtClean="0"/>
              <a:t>sono ammessi in deduzione gli ammortamenti, cioè la quota </a:t>
            </a:r>
            <a:r>
              <a:rPr lang="it-IT" sz="2000" dirty="0"/>
              <a:t>di pertinenza dell’esercizio del costo </a:t>
            </a:r>
            <a:r>
              <a:rPr lang="it-IT" sz="2000" dirty="0" smtClean="0"/>
              <a:t>di acquisto dei </a:t>
            </a:r>
            <a:r>
              <a:rPr lang="it-IT" sz="2000" dirty="0"/>
              <a:t>beni strumentali per attività d’impresa di durata pluriennale</a:t>
            </a:r>
          </a:p>
          <a:p>
            <a:r>
              <a:rPr lang="it-IT" sz="2000" dirty="0" smtClean="0"/>
              <a:t> Come sono calcolati ammortamenti ammessi?</a:t>
            </a:r>
          </a:p>
          <a:p>
            <a:pPr lvl="1"/>
            <a:r>
              <a:rPr lang="it-IT" sz="2000" b="1" dirty="0"/>
              <a:t>AMMORTAMENTO ORDINARIO: </a:t>
            </a:r>
            <a:r>
              <a:rPr lang="it-IT" sz="2000" dirty="0"/>
              <a:t>applicazione dei coefficienti definiti dal MEF, ridotti della metà per il primo esercizio di </a:t>
            </a:r>
            <a:r>
              <a:rPr lang="it-IT" sz="2000" dirty="0" smtClean="0"/>
              <a:t>utilizzo;</a:t>
            </a:r>
          </a:p>
          <a:p>
            <a:pPr lvl="1"/>
            <a:r>
              <a:rPr lang="it-IT" sz="2000" b="1" dirty="0"/>
              <a:t>SUPERAMMORTAMENTO</a:t>
            </a:r>
            <a:r>
              <a:rPr lang="it-IT" sz="2000" dirty="0"/>
              <a:t>:  </a:t>
            </a:r>
            <a:r>
              <a:rPr lang="it-IT" sz="2000" dirty="0" smtClean="0"/>
              <a:t>si </a:t>
            </a:r>
            <a:r>
              <a:rPr lang="it-IT" sz="2000" dirty="0"/>
              <a:t>applica sugli investimenti (acquisto o leasing) in beni materiali nuovi (mai usati) effettuati </a:t>
            </a:r>
            <a:r>
              <a:rPr lang="it-IT" sz="2000" dirty="0" smtClean="0"/>
              <a:t>in un specifico arco temporale [tra </a:t>
            </a:r>
            <a:r>
              <a:rPr lang="it-IT" sz="2000" dirty="0"/>
              <a:t>il 15 ottobre 2015 e il 31 dicembre </a:t>
            </a:r>
            <a:r>
              <a:rPr lang="it-IT" sz="2000" dirty="0" smtClean="0"/>
              <a:t>2016] </a:t>
            </a:r>
            <a:r>
              <a:rPr lang="it-IT" sz="2000" dirty="0"/>
              <a:t>(poi entro il 31/12/2017, poi </a:t>
            </a:r>
            <a:r>
              <a:rPr lang="it-IT" sz="2000" dirty="0" smtClean="0"/>
              <a:t>31/12/2018), prevede maggiorazione </a:t>
            </a:r>
            <a:r>
              <a:rPr lang="it-IT" sz="2000" dirty="0"/>
              <a:t>del 30% del valore ammortizzabile dei beni rispetto al loro costo di </a:t>
            </a:r>
            <a:r>
              <a:rPr lang="it-IT" sz="2000" dirty="0" smtClean="0"/>
              <a:t>acquisto;</a:t>
            </a:r>
          </a:p>
          <a:p>
            <a:pPr lvl="1"/>
            <a:r>
              <a:rPr lang="it-IT" sz="2000" b="1" dirty="0"/>
              <a:t>IPER AMMORTAMENTO</a:t>
            </a:r>
            <a:r>
              <a:rPr lang="it-IT" sz="2000" dirty="0"/>
              <a:t>: dal </a:t>
            </a:r>
            <a:r>
              <a:rPr lang="it-IT" sz="2000" dirty="0" smtClean="0"/>
              <a:t>2017 sugli </a:t>
            </a:r>
            <a:r>
              <a:rPr lang="it-IT" sz="2000" dirty="0"/>
              <a:t>investimenti in beni funzionali alla trasformazione tecnologica e/o digitale di una </a:t>
            </a:r>
            <a:r>
              <a:rPr lang="it-IT" sz="2000" dirty="0" smtClean="0"/>
              <a:t>società, prevede maggiorazione </a:t>
            </a:r>
            <a:r>
              <a:rPr lang="it-IT" sz="2000" dirty="0"/>
              <a:t>del 50% del valore ammortizzabile dei beni rispetto al loro costo di </a:t>
            </a:r>
            <a:r>
              <a:rPr lang="it-IT" sz="2000" dirty="0" smtClean="0"/>
              <a:t>acquisto</a:t>
            </a:r>
            <a:r>
              <a:rPr lang="it-IT" sz="22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0499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L’IRI – Imposta sul Reddito d’Impresa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rmAutofit lnSpcReduction="10000"/>
          </a:bodyPr>
          <a:lstStyle/>
          <a:p>
            <a:r>
              <a:rPr lang="it-IT" sz="2800" b="1" dirty="0"/>
              <a:t>Base imponibile</a:t>
            </a:r>
            <a:r>
              <a:rPr lang="it-IT" sz="2800" dirty="0"/>
              <a:t>: Reddito complessivo </a:t>
            </a:r>
            <a:r>
              <a:rPr lang="it-IT" sz="2800" dirty="0" smtClean="0"/>
              <a:t>d’impresa</a:t>
            </a:r>
          </a:p>
          <a:p>
            <a:r>
              <a:rPr lang="it-IT" sz="2800" dirty="0" smtClean="0"/>
              <a:t>Il </a:t>
            </a:r>
            <a:r>
              <a:rPr lang="it-IT" sz="2800" b="1" dirty="0" smtClean="0"/>
              <a:t>presupposto d’imposta</a:t>
            </a:r>
            <a:r>
              <a:rPr lang="it-IT" sz="2800" dirty="0" smtClean="0"/>
              <a:t>: il reddito di impresa sia reinvestito nell’impresa</a:t>
            </a:r>
            <a:endParaRPr lang="it-IT" sz="2800" dirty="0"/>
          </a:p>
          <a:p>
            <a:r>
              <a:rPr lang="it-IT" sz="2800" dirty="0" smtClean="0"/>
              <a:t>I </a:t>
            </a:r>
            <a:r>
              <a:rPr lang="it-IT" sz="2800" b="1" dirty="0" smtClean="0"/>
              <a:t>soggetti passivi</a:t>
            </a:r>
            <a:r>
              <a:rPr lang="it-IT" sz="2800" dirty="0" smtClean="0"/>
              <a:t> della nuova imposta sono gli imprenditori individuali, le società in nome collettivo (SNC) ed in accomandita semplice (SAS) e le società a responsabilità limitata (SRL) “trasparenti”.</a:t>
            </a:r>
            <a:endParaRPr lang="en-GB" sz="2800" dirty="0" smtClean="0"/>
          </a:p>
          <a:p>
            <a:r>
              <a:rPr lang="it-IT" sz="2800" b="1" dirty="0" smtClean="0"/>
              <a:t>Aliquota</a:t>
            </a:r>
            <a:r>
              <a:rPr lang="it-IT" sz="2800" dirty="0"/>
              <a:t>: unica al </a:t>
            </a:r>
            <a:r>
              <a:rPr lang="it-IT" sz="2800" dirty="0" smtClean="0"/>
              <a:t>24%, dal 2017, pari all’IRES( </a:t>
            </a:r>
            <a:r>
              <a:rPr lang="it-IT" sz="2800" i="1" dirty="0" err="1" smtClean="0"/>
              <a:t>flat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tax</a:t>
            </a:r>
            <a:r>
              <a:rPr lang="it-IT" sz="2800" i="1" dirty="0" smtClean="0"/>
              <a:t> </a:t>
            </a:r>
            <a:r>
              <a:rPr lang="it-IT" sz="2800" dirty="0" smtClean="0"/>
              <a:t>- imposta proporzionale).</a:t>
            </a:r>
            <a:endParaRPr lang="it-IT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L’IRI - obiettivi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Autofit/>
          </a:bodyPr>
          <a:lstStyle/>
          <a:p>
            <a:r>
              <a:rPr lang="it-IT" sz="2800" i="1" dirty="0" smtClean="0"/>
              <a:t>“mentre si mantiene un'equità orizzontale in Irpef sui redditi personali dei diversi tipi di lavoro (dipendente, autonomo, imprenditoriale) si riconosce, concedendo un carico fiscale ridotto in </a:t>
            </a:r>
            <a:r>
              <a:rPr lang="it-IT" sz="2800" i="1" dirty="0" err="1" smtClean="0"/>
              <a:t>Ires</a:t>
            </a:r>
            <a:r>
              <a:rPr lang="it-IT" sz="2800" i="1" dirty="0" smtClean="0"/>
              <a:t>, l'utilità sociale della </a:t>
            </a:r>
            <a:r>
              <a:rPr lang="it-IT" sz="2800" i="1" dirty="0" err="1" smtClean="0"/>
              <a:t>patrimonializzazione</a:t>
            </a:r>
            <a:r>
              <a:rPr lang="it-IT" sz="2800" i="1" dirty="0" smtClean="0"/>
              <a:t> e dell'investimento nell'azienda”</a:t>
            </a:r>
          </a:p>
          <a:p>
            <a:r>
              <a:rPr lang="it-IT" sz="2800" dirty="0" smtClean="0"/>
              <a:t>rendere più neutrale il sistema tributario rispetto alla forma giuridica</a:t>
            </a:r>
          </a:p>
          <a:p>
            <a:r>
              <a:rPr lang="it-IT" sz="2800" dirty="0" smtClean="0"/>
              <a:t>favorire la patrimonializzazione delle piccole imprese, in continuità con la normativa sull’aiuto alla crescita economica (ACE)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8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L’IRI - scelta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rmAutofit fontScale="85000" lnSpcReduction="10000"/>
          </a:bodyPr>
          <a:lstStyle/>
          <a:p>
            <a:r>
              <a:rPr lang="it-IT" sz="3000" b="1" dirty="0" smtClean="0"/>
              <a:t>L’opzione </a:t>
            </a:r>
            <a:r>
              <a:rPr lang="it-IT" sz="3000" dirty="0" smtClean="0"/>
              <a:t>per l’applicazione dell’IRI si effettua in sede di dichiarazione dei redditi, ha la durata di cinque anni ed è rinnovabile</a:t>
            </a:r>
          </a:p>
          <a:p>
            <a:r>
              <a:rPr lang="it-IT" sz="3000" dirty="0" smtClean="0"/>
              <a:t>Nel </a:t>
            </a:r>
            <a:r>
              <a:rPr lang="it-IT" sz="3000" b="1" dirty="0" smtClean="0"/>
              <a:t>calcolo della convenienza</a:t>
            </a:r>
            <a:r>
              <a:rPr lang="it-IT" sz="3000" dirty="0" smtClean="0"/>
              <a:t> della nuova Iri, l’imprenditore deve tenere conto di diversi fattori:</a:t>
            </a:r>
          </a:p>
          <a:p>
            <a:pPr lvl="1"/>
            <a:r>
              <a:rPr lang="it-IT" sz="3000" dirty="0" smtClean="0"/>
              <a:t>addizionali all’Irpef,</a:t>
            </a:r>
          </a:p>
          <a:p>
            <a:pPr lvl="1"/>
            <a:r>
              <a:rPr lang="it-IT" sz="3000" dirty="0" smtClean="0"/>
              <a:t>presenza e incidenza di detrazioni personali, </a:t>
            </a:r>
          </a:p>
          <a:p>
            <a:pPr lvl="1"/>
            <a:r>
              <a:rPr lang="it-IT" sz="3000" dirty="0" smtClean="0"/>
              <a:t>Incidenza altri redditi dell’imprenditore,</a:t>
            </a:r>
          </a:p>
          <a:p>
            <a:pPr lvl="1"/>
            <a:r>
              <a:rPr lang="it-IT" sz="3000" dirty="0" smtClean="0"/>
              <a:t>incidenza degli utili ritirati per impiego personale</a:t>
            </a:r>
            <a:r>
              <a:rPr lang="it-IT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38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logo-salva-la-tua-birra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82" y="2333297"/>
            <a:ext cx="4289284" cy="364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072055" y="5896301"/>
            <a:ext cx="368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#salvalaturabirra</a:t>
            </a:r>
            <a:endParaRPr lang="en-GB" i="1" dirty="0"/>
          </a:p>
        </p:txBody>
      </p:sp>
      <p:graphicFrame>
        <p:nvGraphicFramePr>
          <p:cNvPr id="10" name="Tabella 9" descr="Imposta indiretta - esempio" title="Imposta indiretta - esempi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19063"/>
              </p:ext>
            </p:extLst>
          </p:nvPr>
        </p:nvGraphicFramePr>
        <p:xfrm>
          <a:off x="4873307" y="1434663"/>
          <a:ext cx="6279014" cy="4615812"/>
        </p:xfrm>
        <a:graphic>
          <a:graphicData uri="http://schemas.openxmlformats.org/drawingml/2006/table">
            <a:tbl>
              <a:tblPr firstRow="1"/>
              <a:tblGrid>
                <a:gridCol w="2661285"/>
                <a:gridCol w="3617729"/>
              </a:tblGrid>
              <a:tr h="4129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PAESE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VALORE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49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(€ per hl/12°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plato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)</a:t>
                      </a:r>
                      <a:endParaRPr lang="en-GB" sz="20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Finlandia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153.8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Gran </a:t>
                      </a:r>
                      <a:r>
                        <a:rPr lang="en-GB" sz="2400" b="1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Bretagna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115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Irlanda</a:t>
                      </a:r>
                      <a:endParaRPr lang="en-GB" sz="24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110.4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Francia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35.2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00B050"/>
                          </a:solidFill>
                          <a:latin typeface="Calli"/>
                          <a:ea typeface="Times New Roman"/>
                          <a:cs typeface="Calibri"/>
                        </a:rPr>
                        <a:t>Italia</a:t>
                      </a:r>
                      <a:endParaRPr lang="en-GB" sz="2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B050"/>
                          </a:solidFill>
                          <a:latin typeface="Calli"/>
                          <a:ea typeface="Times New Roman"/>
                          <a:cs typeface="Calibri"/>
                        </a:rPr>
                        <a:t>36.5</a:t>
                      </a:r>
                      <a:endParaRPr lang="en-GB" sz="2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err="1" smtClean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Belgio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22.2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437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Repubblica</a:t>
                      </a:r>
                      <a:r>
                        <a:rPr lang="en-GB" sz="2400" b="1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Ceca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15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Spagna</a:t>
                      </a:r>
                      <a:endParaRPr lang="en-GB" sz="24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9.9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9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Germania</a:t>
                      </a:r>
                      <a:endParaRPr lang="en-GB" sz="240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li"/>
                          <a:ea typeface="Times New Roman"/>
                          <a:cs typeface="Calibri"/>
                        </a:rPr>
                        <a:t>9.4</a:t>
                      </a:r>
                      <a:endParaRPr lang="en-GB" sz="2400" dirty="0">
                        <a:solidFill>
                          <a:srgbClr val="76923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CasellaDiTesto 11" descr="Fonte: Commissione Europea&#10;"/>
          <p:cNvSpPr txBox="1"/>
          <p:nvPr/>
        </p:nvSpPr>
        <p:spPr>
          <a:xfrm>
            <a:off x="6243144" y="6085490"/>
            <a:ext cx="3736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Fonte: Commissione Europea</a:t>
            </a:r>
            <a:endParaRPr lang="en-GB" sz="16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4" y="450574"/>
            <a:ext cx="8911687" cy="95415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IMPOSTA INDIRETTA + accisa – esempio (2)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512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 title="Imposta indiretta - esempio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1295400"/>
            <a:ext cx="94869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4" y="450574"/>
            <a:ext cx="8911687" cy="95415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IMPOSTA INDIRETTA + accisa – esempio (3)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512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Gettito tributario – anno 2016</a:t>
            </a:r>
            <a:endParaRPr lang="en-GB" dirty="0"/>
          </a:p>
        </p:txBody>
      </p:sp>
      <p:pic>
        <p:nvPicPr>
          <p:cNvPr id="3" name="Immagine 2" title="Gettito Stato anno 20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24" y="0"/>
            <a:ext cx="9640390" cy="8033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4" y="450574"/>
            <a:ext cx="8911687" cy="954156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3297" y="1194610"/>
            <a:ext cx="8580887" cy="5663390"/>
          </a:xfrm>
        </p:spPr>
        <p:txBody>
          <a:bodyPr>
            <a:noAutofit/>
          </a:bodyPr>
          <a:lstStyle/>
          <a:p>
            <a:r>
              <a:rPr lang="it-IT" sz="2800" dirty="0" smtClean="0"/>
              <a:t>Sottopone </a:t>
            </a:r>
            <a:r>
              <a:rPr lang="it-IT" sz="2800" dirty="0"/>
              <a:t>a tassazione in modo indiretto e generale il valore degli scambi di merci e delle prestazioni di servizi effettuati in un dato periodo di tempo</a:t>
            </a:r>
            <a:r>
              <a:rPr lang="it-IT" sz="2800" dirty="0" smtClean="0"/>
              <a:t>.</a:t>
            </a:r>
          </a:p>
          <a:p>
            <a:r>
              <a:rPr lang="it-IT" sz="2800" u="sng" dirty="0" smtClean="0"/>
              <a:t>Base imponibile</a:t>
            </a:r>
            <a:r>
              <a:rPr lang="it-IT" sz="2800" dirty="0" smtClean="0"/>
              <a:t>: ammontare complessivo dei corrispettivi dovuti al cedente o al prestatore in base a quanto previsto dalle condizioni contrattuali.</a:t>
            </a:r>
          </a:p>
          <a:p>
            <a:r>
              <a:rPr lang="it-IT" sz="2800" dirty="0" smtClean="0"/>
              <a:t>Al </a:t>
            </a:r>
            <a:r>
              <a:rPr lang="it-IT" sz="2800" dirty="0" smtClean="0">
                <a:hlinkClick r:id="rId2" action="ppaction://hlinksldjump"/>
              </a:rPr>
              <a:t>secondo posto </a:t>
            </a:r>
            <a:r>
              <a:rPr lang="it-IT" sz="2800" dirty="0" smtClean="0"/>
              <a:t>in termini di gettito dopo l’IRPEF.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512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IVA in ITALIA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17986" y="1336431"/>
            <a:ext cx="9853448" cy="5334000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Aliquote Iva:</a:t>
            </a:r>
          </a:p>
          <a:p>
            <a:pPr lvl="1"/>
            <a:r>
              <a:rPr lang="it-IT" sz="2400" i="1" dirty="0" smtClean="0"/>
              <a:t>l'aliquota ordinaria:</a:t>
            </a:r>
            <a:r>
              <a:rPr lang="it-IT" sz="2400" dirty="0" smtClean="0"/>
              <a:t> </a:t>
            </a:r>
            <a:r>
              <a:rPr lang="it-IT" sz="2400" b="1" dirty="0" smtClean="0"/>
              <a:t>22 per cento</a:t>
            </a:r>
            <a:endParaRPr lang="it-IT" sz="2400" dirty="0" smtClean="0"/>
          </a:p>
          <a:p>
            <a:pPr lvl="1"/>
            <a:r>
              <a:rPr lang="it-IT" sz="2400" i="1" dirty="0" smtClean="0"/>
              <a:t>aliquota minima: </a:t>
            </a:r>
            <a:r>
              <a:rPr lang="it-IT" sz="2400" b="1" dirty="0" smtClean="0"/>
              <a:t>4 per cento</a:t>
            </a:r>
            <a:r>
              <a:rPr lang="it-IT" sz="2400" dirty="0" smtClean="0"/>
              <a:t> - vendite prima necessità</a:t>
            </a:r>
          </a:p>
          <a:p>
            <a:pPr lvl="1"/>
            <a:r>
              <a:rPr lang="it-IT" sz="2400" i="1" dirty="0" smtClean="0"/>
              <a:t>aliquota ridotta: </a:t>
            </a:r>
            <a:r>
              <a:rPr lang="it-IT" sz="2400" b="1" dirty="0" smtClean="0"/>
              <a:t>10 per cento</a:t>
            </a:r>
            <a:r>
              <a:rPr lang="it-IT" sz="2400" dirty="0" smtClean="0"/>
              <a:t> - servizi turistici, determinati prodotti alimentari e particolari operazioni di recupero edilizio; </a:t>
            </a:r>
            <a:r>
              <a:rPr lang="it-IT" sz="2400" b="1" dirty="0" smtClean="0"/>
              <a:t>5 per cento </a:t>
            </a:r>
            <a:r>
              <a:rPr lang="it-IT" sz="2400" dirty="0" smtClean="0"/>
              <a:t>– prestazioni socio sanitarie, educative ed assistenziali rese da cooperative sociali e loro consorzi</a:t>
            </a:r>
          </a:p>
          <a:p>
            <a:r>
              <a:rPr lang="it-IT" sz="2800" dirty="0" smtClean="0"/>
              <a:t>Il DEF 2018 NON ha previsto la sterilizzazione delle clausole di salvaguardia, perciò se verrà approvato dal Parlamento e/o nessun governo cambierà nel corso del 2018:</a:t>
            </a:r>
          </a:p>
          <a:p>
            <a:pPr lvl="1"/>
            <a:r>
              <a:rPr lang="it-IT" sz="2200" dirty="0" smtClean="0"/>
              <a:t>Aliquota IVA ridotta dal 10% al 11,5% nel 2019 e al 13% nel 2020.</a:t>
            </a:r>
          </a:p>
          <a:p>
            <a:pPr lvl="1"/>
            <a:r>
              <a:rPr lang="it-IT" sz="2200" dirty="0" smtClean="0"/>
              <a:t>Aliquota IVA ordinaria dal 24% al 24,2% nel 2019, al 24,9% nel 2020 e al 25% nel 2021.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9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4480" y="465084"/>
            <a:ext cx="8911687" cy="701107"/>
          </a:xfrm>
        </p:spPr>
        <p:txBody>
          <a:bodyPr/>
          <a:lstStyle/>
          <a:p>
            <a:pPr algn="ctr"/>
            <a:r>
              <a:rPr lang="it-IT" dirty="0"/>
              <a:t>Come si applica l’imposta</a:t>
            </a:r>
          </a:p>
        </p:txBody>
      </p:sp>
      <p:sp>
        <p:nvSpPr>
          <p:cNvPr id="5" name="Segnaposto contenut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325218" y="1417982"/>
            <a:ext cx="10590212" cy="4916557"/>
          </a:xfrm>
          <a:blipFill>
            <a:blip r:embed="rId2"/>
            <a:stretch>
              <a:fillRect l="-1036" t="-1365" r="-138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31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10194</TotalTime>
  <Words>2167</Words>
  <Application>Microsoft Office PowerPoint</Application>
  <PresentationFormat>Personalizzato</PresentationFormat>
  <Paragraphs>406</Paragraphs>
  <Slides>38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Filo</vt:lpstr>
      <vt:lpstr>           Le imposte indirette in Italia   </vt:lpstr>
      <vt:lpstr>Imposte indirette</vt:lpstr>
      <vt:lpstr>IMPOSTA INDIRETTA + accisa – esempio</vt:lpstr>
      <vt:lpstr>IMPOSTA INDIRETTA + accisa – esempio (2)</vt:lpstr>
      <vt:lpstr>IMPOSTA INDIRETTA + accisa – esempio (3)</vt:lpstr>
      <vt:lpstr>Gettito tributario – anno 2016</vt:lpstr>
      <vt:lpstr>IVA</vt:lpstr>
      <vt:lpstr>IVA in ITALIA</vt:lpstr>
      <vt:lpstr>Come si applica l’imposta</vt:lpstr>
      <vt:lpstr>Esempio 1: metodo base da base con aliquota costante</vt:lpstr>
      <vt:lpstr>Esempio 2: metodo imposta da imposta con aliquota costante</vt:lpstr>
      <vt:lpstr>Esempio 3: aliquota diversa nelle diverse fasi e metodo base da base</vt:lpstr>
      <vt:lpstr>Esempio 4: aliquota diversa nelle diverse fasi e metodo imposta da imposta</vt:lpstr>
      <vt:lpstr>Metodo imposta da imposta</vt:lpstr>
      <vt:lpstr>Classificazione delle operazioni</vt:lpstr>
      <vt:lpstr>Scelta della base imponibile</vt:lpstr>
      <vt:lpstr>Esempio. Scelta della base imponibile Iva IMPOSTA TIPO REDDITO CONSUMO</vt:lpstr>
      <vt:lpstr>Esempio. Scelta della base imponibile Iva IMPOSTA TIPO REDDITO NETTO</vt:lpstr>
      <vt:lpstr>Esempio. Scelta della base imponibile Iva IMPOSTA TIPO REDDITO LORDO</vt:lpstr>
      <vt:lpstr>Come si calcola la base imponibile</vt:lpstr>
      <vt:lpstr>IVA in Italia (2)</vt:lpstr>
      <vt:lpstr>L’Imposta regionale sulle attività produttive (IRAP)</vt:lpstr>
      <vt:lpstr>L’ IRAP</vt:lpstr>
      <vt:lpstr>IRAP (2)</vt:lpstr>
      <vt:lpstr>Aliquote IRAP – differenze regionali</vt:lpstr>
      <vt:lpstr>La tassazione dei redditi di impresa: l’IRES e l’IRI</vt:lpstr>
      <vt:lpstr>Tassazione delle diverse tipologie di reddito</vt:lpstr>
      <vt:lpstr>L’IRES </vt:lpstr>
      <vt:lpstr>Andamento aliquote IRPEF – 2000/2016</vt:lpstr>
      <vt:lpstr>Base imponibile IRES</vt:lpstr>
      <vt:lpstr>Base imponibile IRES (2)</vt:lpstr>
      <vt:lpstr>Deducibilità Ires Interessi passivi</vt:lpstr>
      <vt:lpstr>ESEMPIO </vt:lpstr>
      <vt:lpstr>Deducibilità Ires - Ace</vt:lpstr>
      <vt:lpstr>Deducibilità Ires - Ammortamenti</vt:lpstr>
      <vt:lpstr>L’IRI – Imposta sul Reddito d’Impresa </vt:lpstr>
      <vt:lpstr>L’IRI - obiettivi </vt:lpstr>
      <vt:lpstr>L’IRI - scelta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 – 16 aprile 2015  I sistemi di tassazione: Le imposte</dc:title>
  <dc:creator>Francesca Nordi</dc:creator>
  <cp:lastModifiedBy>user</cp:lastModifiedBy>
  <cp:revision>300</cp:revision>
  <cp:lastPrinted>2018-05-09T08:56:01Z</cp:lastPrinted>
  <dcterms:created xsi:type="dcterms:W3CDTF">2015-03-23T18:30:57Z</dcterms:created>
  <dcterms:modified xsi:type="dcterms:W3CDTF">2018-05-09T09:16:18Z</dcterms:modified>
</cp:coreProperties>
</file>