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9" r:id="rId1"/>
    <p:sldMasterId id="2147483650" r:id="rId2"/>
  </p:sldMasterIdLst>
  <p:notesMasterIdLst>
    <p:notesMasterId r:id="rId33"/>
  </p:notesMasterIdLst>
  <p:handoutMasterIdLst>
    <p:handoutMasterId r:id="rId34"/>
  </p:handoutMasterIdLst>
  <p:sldIdLst>
    <p:sldId id="474" r:id="rId3"/>
    <p:sldId id="475" r:id="rId4"/>
    <p:sldId id="478" r:id="rId5"/>
    <p:sldId id="479" r:id="rId6"/>
    <p:sldId id="481" r:id="rId7"/>
    <p:sldId id="482" r:id="rId8"/>
    <p:sldId id="483" r:id="rId9"/>
    <p:sldId id="486" r:id="rId10"/>
    <p:sldId id="487" r:id="rId11"/>
    <p:sldId id="489" r:id="rId12"/>
    <p:sldId id="490" r:id="rId13"/>
    <p:sldId id="491" r:id="rId14"/>
    <p:sldId id="493" r:id="rId15"/>
    <p:sldId id="498" r:id="rId16"/>
    <p:sldId id="499" r:id="rId17"/>
    <p:sldId id="500" r:id="rId18"/>
    <p:sldId id="501" r:id="rId19"/>
    <p:sldId id="502" r:id="rId20"/>
    <p:sldId id="549" r:id="rId21"/>
    <p:sldId id="503" r:id="rId22"/>
    <p:sldId id="551" r:id="rId23"/>
    <p:sldId id="554" r:id="rId24"/>
    <p:sldId id="504" r:id="rId25"/>
    <p:sldId id="560" r:id="rId26"/>
    <p:sldId id="505" r:id="rId27"/>
    <p:sldId id="546" r:id="rId28"/>
    <p:sldId id="547" r:id="rId29"/>
    <p:sldId id="548" r:id="rId30"/>
    <p:sldId id="509" r:id="rId31"/>
    <p:sldId id="512" r:id="rId32"/>
  </p:sldIdLst>
  <p:sldSz cx="9144000" cy="6858000" type="screen4x3"/>
  <p:notesSz cx="7099300" cy="10234613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0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0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0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0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3223">
          <p15:clr>
            <a:srgbClr val="A4A3A4"/>
          </p15:clr>
        </p15:guide>
        <p15:guide id="2" pos="223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CD3838"/>
    <a:srgbClr val="479547"/>
    <a:srgbClr val="E89244"/>
    <a:srgbClr val="F5F39D"/>
    <a:srgbClr val="00FF00"/>
    <a:srgbClr val="75C0F3"/>
    <a:srgbClr val="508ED2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603" autoAdjust="0"/>
    <p:restoredTop sz="86932" autoAdjust="0"/>
  </p:normalViewPr>
  <p:slideViewPr>
    <p:cSldViewPr>
      <p:cViewPr varScale="1">
        <p:scale>
          <a:sx n="86" d="100"/>
          <a:sy n="86" d="100"/>
        </p:scale>
        <p:origin x="-84" y="-25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>
        <p:scale>
          <a:sx n="75" d="100"/>
          <a:sy n="75" d="100"/>
        </p:scale>
        <p:origin x="-1260" y="-60"/>
      </p:cViewPr>
      <p:guideLst>
        <p:guide orient="horz" pos="3223"/>
        <p:guide pos="223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handoutMaster" Target="handoutMasters/handoutMaster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notesMaster" Target="notesMasters/notesMaster1.xml"/><Relationship Id="rId38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5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defTabSz="990600">
              <a:defRPr sz="1300"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265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2725" y="0"/>
            <a:ext cx="3076575" cy="51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algn="r" defTabSz="990600">
              <a:defRPr sz="1300"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265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723438"/>
            <a:ext cx="3076575" cy="51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defTabSz="990600">
              <a:defRPr sz="1300"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265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2725" y="9723438"/>
            <a:ext cx="3076575" cy="51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algn="r" defTabSz="990600">
              <a:defRPr sz="1300"/>
            </a:lvl1pPr>
          </a:lstStyle>
          <a:p>
            <a:fld id="{BB06BBD2-1385-40F5-BADD-21C8582AAB4D}" type="slidenum">
              <a:rPr lang="it-IT" altLang="it-IT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161420540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defTabSz="990600">
              <a:defRPr sz="1300"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2725" y="0"/>
            <a:ext cx="3076575" cy="51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algn="r" defTabSz="990600">
              <a:defRPr sz="1300"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389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0600" y="768350"/>
            <a:ext cx="5118100" cy="38369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229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46150" y="4860925"/>
            <a:ext cx="5207000" cy="46053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altLang="it-IT" noProof="0" smtClean="0"/>
              <a:t>Fare clic per modificare gli stili del testo dello schema</a:t>
            </a:r>
          </a:p>
          <a:p>
            <a:pPr lvl="1"/>
            <a:r>
              <a:rPr lang="it-IT" altLang="it-IT" noProof="0" smtClean="0"/>
              <a:t>Secondo livello</a:t>
            </a:r>
          </a:p>
          <a:p>
            <a:pPr lvl="2"/>
            <a:r>
              <a:rPr lang="it-IT" altLang="it-IT" noProof="0" smtClean="0"/>
              <a:t>Terzo livello</a:t>
            </a:r>
          </a:p>
          <a:p>
            <a:pPr lvl="3"/>
            <a:r>
              <a:rPr lang="it-IT" altLang="it-IT" noProof="0" smtClean="0"/>
              <a:t>Quarto livello</a:t>
            </a:r>
          </a:p>
          <a:p>
            <a:pPr lvl="4"/>
            <a:r>
              <a:rPr lang="it-IT" altLang="it-IT" noProof="0" smtClean="0"/>
              <a:t>Quinto livello</a:t>
            </a:r>
          </a:p>
        </p:txBody>
      </p:sp>
      <p:sp>
        <p:nvSpPr>
          <p:cNvPr id="1229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723438"/>
            <a:ext cx="3076575" cy="51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defTabSz="990600">
              <a:defRPr sz="1300"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1229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2725" y="9723438"/>
            <a:ext cx="3076575" cy="51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algn="r" defTabSz="990600">
              <a:defRPr sz="1300"/>
            </a:lvl1pPr>
          </a:lstStyle>
          <a:p>
            <a:fld id="{8223A084-DC27-4278-B6FB-57AEF04BCA6F}" type="slidenum">
              <a:rPr lang="it-IT" altLang="it-IT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118119312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90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90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90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90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90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890CF6F2-A930-46E4-91D5-2394429398CA}" type="slidenum">
              <a:rPr lang="it-IT" altLang="it-IT" sz="1300"/>
              <a:pPr/>
              <a:t>1</a:t>
            </a:fld>
            <a:endParaRPr lang="it-IT" altLang="it-IT" sz="1300"/>
          </a:p>
        </p:txBody>
      </p:sp>
      <p:sp>
        <p:nvSpPr>
          <p:cNvPr id="399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3994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it-IT" altLang="it-IT" smtClean="0"/>
          </a:p>
        </p:txBody>
      </p:sp>
    </p:spTree>
    <p:extLst>
      <p:ext uri="{BB962C8B-B14F-4D97-AF65-F5344CB8AC3E}">
        <p14:creationId xmlns:p14="http://schemas.microsoft.com/office/powerpoint/2010/main" val="377539935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90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90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90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90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90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6B731B94-C893-4FB6-8DFA-12360A1483E2}" type="slidenum">
              <a:rPr lang="it-IT" altLang="it-IT" sz="1300"/>
              <a:pPr/>
              <a:t>10</a:t>
            </a:fld>
            <a:endParaRPr lang="it-IT" altLang="it-IT" sz="1300"/>
          </a:p>
        </p:txBody>
      </p:sp>
      <p:sp>
        <p:nvSpPr>
          <p:cNvPr id="512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5120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it-IT" altLang="it-IT" smtClean="0"/>
          </a:p>
        </p:txBody>
      </p:sp>
    </p:spTree>
    <p:extLst>
      <p:ext uri="{BB962C8B-B14F-4D97-AF65-F5344CB8AC3E}">
        <p14:creationId xmlns:p14="http://schemas.microsoft.com/office/powerpoint/2010/main" val="302792353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90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90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90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90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90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2191E760-67D3-44E7-8042-72932C495754}" type="slidenum">
              <a:rPr lang="it-IT" altLang="it-IT" sz="1300"/>
              <a:pPr/>
              <a:t>11</a:t>
            </a:fld>
            <a:endParaRPr lang="it-IT" altLang="it-IT" sz="1300"/>
          </a:p>
        </p:txBody>
      </p:sp>
      <p:sp>
        <p:nvSpPr>
          <p:cNvPr id="522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5222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it-IT" altLang="it-IT" smtClean="0"/>
          </a:p>
        </p:txBody>
      </p:sp>
    </p:spTree>
    <p:extLst>
      <p:ext uri="{BB962C8B-B14F-4D97-AF65-F5344CB8AC3E}">
        <p14:creationId xmlns:p14="http://schemas.microsoft.com/office/powerpoint/2010/main" val="202294746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90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90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90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90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90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654B0E7B-EAA4-465C-A4D3-25A2DE8AD4E9}" type="slidenum">
              <a:rPr lang="it-IT" altLang="it-IT" sz="1300"/>
              <a:pPr/>
              <a:t>12</a:t>
            </a:fld>
            <a:endParaRPr lang="it-IT" altLang="it-IT" sz="1300"/>
          </a:p>
        </p:txBody>
      </p:sp>
      <p:sp>
        <p:nvSpPr>
          <p:cNvPr id="532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5325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it-IT" altLang="it-IT" smtClean="0"/>
          </a:p>
        </p:txBody>
      </p:sp>
    </p:spTree>
    <p:extLst>
      <p:ext uri="{BB962C8B-B14F-4D97-AF65-F5344CB8AC3E}">
        <p14:creationId xmlns:p14="http://schemas.microsoft.com/office/powerpoint/2010/main" val="373066766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90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90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90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90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90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CF914E52-5C26-4414-A598-ED8D0A932730}" type="slidenum">
              <a:rPr lang="it-IT" altLang="it-IT" sz="1300"/>
              <a:pPr/>
              <a:t>13</a:t>
            </a:fld>
            <a:endParaRPr lang="it-IT" altLang="it-IT" sz="1300"/>
          </a:p>
        </p:txBody>
      </p:sp>
      <p:sp>
        <p:nvSpPr>
          <p:cNvPr id="542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542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it-IT" altLang="it-IT" sz="1800" smtClean="0"/>
          </a:p>
        </p:txBody>
      </p:sp>
    </p:spTree>
    <p:extLst>
      <p:ext uri="{BB962C8B-B14F-4D97-AF65-F5344CB8AC3E}">
        <p14:creationId xmlns:p14="http://schemas.microsoft.com/office/powerpoint/2010/main" val="165387601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90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90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90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90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90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C9F95DB8-70B3-4563-90C6-FC4EF59A725E}" type="slidenum">
              <a:rPr lang="it-IT" altLang="it-IT" sz="1300"/>
              <a:pPr/>
              <a:t>14</a:t>
            </a:fld>
            <a:endParaRPr lang="it-IT" altLang="it-IT" sz="1300"/>
          </a:p>
        </p:txBody>
      </p:sp>
      <p:sp>
        <p:nvSpPr>
          <p:cNvPr id="573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5734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it-IT" altLang="it-IT" smtClean="0"/>
          </a:p>
        </p:txBody>
      </p:sp>
    </p:spTree>
    <p:extLst>
      <p:ext uri="{BB962C8B-B14F-4D97-AF65-F5344CB8AC3E}">
        <p14:creationId xmlns:p14="http://schemas.microsoft.com/office/powerpoint/2010/main" val="43121846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90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90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90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90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90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F12A6357-28CB-4602-9AFD-8CC1CD9B0BDB}" type="slidenum">
              <a:rPr lang="it-IT" altLang="it-IT" sz="1300"/>
              <a:pPr/>
              <a:t>15</a:t>
            </a:fld>
            <a:endParaRPr lang="it-IT" altLang="it-IT" sz="1300"/>
          </a:p>
        </p:txBody>
      </p:sp>
      <p:sp>
        <p:nvSpPr>
          <p:cNvPr id="583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682625"/>
            <a:ext cx="5114925" cy="3836988"/>
          </a:xfrm>
          <a:ln/>
        </p:spPr>
      </p:sp>
      <p:sp>
        <p:nvSpPr>
          <p:cNvPr id="5837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it-IT" altLang="it-IT" sz="2000" smtClean="0"/>
          </a:p>
        </p:txBody>
      </p:sp>
    </p:spTree>
    <p:extLst>
      <p:ext uri="{BB962C8B-B14F-4D97-AF65-F5344CB8AC3E}">
        <p14:creationId xmlns:p14="http://schemas.microsoft.com/office/powerpoint/2010/main" val="170363319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90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90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90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90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90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09AAD481-3D1C-4B54-8E8A-C64519C70549}" type="slidenum">
              <a:rPr lang="it-IT" altLang="it-IT" sz="1300"/>
              <a:pPr/>
              <a:t>16</a:t>
            </a:fld>
            <a:endParaRPr lang="it-IT" altLang="it-IT" sz="1300"/>
          </a:p>
        </p:txBody>
      </p:sp>
      <p:sp>
        <p:nvSpPr>
          <p:cNvPr id="593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5939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it-IT" altLang="it-IT" smtClean="0"/>
          </a:p>
        </p:txBody>
      </p:sp>
    </p:spTree>
    <p:extLst>
      <p:ext uri="{BB962C8B-B14F-4D97-AF65-F5344CB8AC3E}">
        <p14:creationId xmlns:p14="http://schemas.microsoft.com/office/powerpoint/2010/main" val="150520431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90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90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90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90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90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9CD33DA7-41B8-47B0-92B5-58FF9A46C12B}" type="slidenum">
              <a:rPr lang="it-IT" altLang="it-IT" sz="1300"/>
              <a:pPr/>
              <a:t>17</a:t>
            </a:fld>
            <a:endParaRPr lang="it-IT" altLang="it-IT" sz="1300"/>
          </a:p>
        </p:txBody>
      </p:sp>
      <p:sp>
        <p:nvSpPr>
          <p:cNvPr id="604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6042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it-IT" altLang="it-IT" sz="2000" smtClean="0"/>
          </a:p>
        </p:txBody>
      </p:sp>
    </p:spTree>
    <p:extLst>
      <p:ext uri="{BB962C8B-B14F-4D97-AF65-F5344CB8AC3E}">
        <p14:creationId xmlns:p14="http://schemas.microsoft.com/office/powerpoint/2010/main" val="3444024844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90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90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90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90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90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28212B5C-9DBD-4C33-BD09-80744D6E7C6A}" type="slidenum">
              <a:rPr lang="it-IT" altLang="it-IT" sz="1300"/>
              <a:pPr/>
              <a:t>18</a:t>
            </a:fld>
            <a:endParaRPr lang="it-IT" altLang="it-IT" sz="1300"/>
          </a:p>
        </p:txBody>
      </p:sp>
      <p:sp>
        <p:nvSpPr>
          <p:cNvPr id="614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614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it-IT" altLang="it-IT" sz="2000" smtClean="0"/>
          </a:p>
        </p:txBody>
      </p:sp>
    </p:spTree>
    <p:extLst>
      <p:ext uri="{BB962C8B-B14F-4D97-AF65-F5344CB8AC3E}">
        <p14:creationId xmlns:p14="http://schemas.microsoft.com/office/powerpoint/2010/main" val="1792372469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90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90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90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90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90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D96A3483-D0C1-4595-9A58-09138895654C}" type="slidenum">
              <a:rPr lang="it-IT" altLang="it-IT" sz="1300"/>
              <a:pPr/>
              <a:t>20</a:t>
            </a:fld>
            <a:endParaRPr lang="it-IT" altLang="it-IT" sz="1300"/>
          </a:p>
        </p:txBody>
      </p:sp>
      <p:sp>
        <p:nvSpPr>
          <p:cNvPr id="624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6246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it-IT" altLang="it-IT" smtClean="0"/>
          </a:p>
        </p:txBody>
      </p:sp>
    </p:spTree>
    <p:extLst>
      <p:ext uri="{BB962C8B-B14F-4D97-AF65-F5344CB8AC3E}">
        <p14:creationId xmlns:p14="http://schemas.microsoft.com/office/powerpoint/2010/main" val="415698566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90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90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90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90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90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B2B9A5FD-4DDF-4E1D-83FC-D77C0C9DB6C0}" type="slidenum">
              <a:rPr lang="it-IT" altLang="it-IT" sz="1300"/>
              <a:pPr/>
              <a:t>2</a:t>
            </a:fld>
            <a:endParaRPr lang="it-IT" altLang="it-IT" sz="1300"/>
          </a:p>
        </p:txBody>
      </p:sp>
      <p:sp>
        <p:nvSpPr>
          <p:cNvPr id="40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it-IT" altLang="it-IT" smtClean="0"/>
          </a:p>
        </p:txBody>
      </p:sp>
    </p:spTree>
    <p:extLst>
      <p:ext uri="{BB962C8B-B14F-4D97-AF65-F5344CB8AC3E}">
        <p14:creationId xmlns:p14="http://schemas.microsoft.com/office/powerpoint/2010/main" val="1742183392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90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90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90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90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90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E02F1A95-05A8-47F7-810E-ACA226D63A04}" type="slidenum">
              <a:rPr lang="it-IT" altLang="it-IT" sz="1300">
                <a:solidFill>
                  <a:srgbClr val="000000"/>
                </a:solidFill>
              </a:rPr>
              <a:pPr/>
              <a:t>21</a:t>
            </a:fld>
            <a:endParaRPr lang="it-IT" altLang="it-IT" sz="1300">
              <a:solidFill>
                <a:srgbClr val="000000"/>
              </a:solidFill>
            </a:endParaRPr>
          </a:p>
        </p:txBody>
      </p:sp>
      <p:sp>
        <p:nvSpPr>
          <p:cNvPr id="634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6349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it-IT" altLang="it-IT" smtClean="0"/>
          </a:p>
        </p:txBody>
      </p:sp>
    </p:spTree>
    <p:extLst>
      <p:ext uri="{BB962C8B-B14F-4D97-AF65-F5344CB8AC3E}">
        <p14:creationId xmlns:p14="http://schemas.microsoft.com/office/powerpoint/2010/main" val="3729254586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90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90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90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90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90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D762A8F5-9DB0-4387-91DF-5DD0E31C9D82}" type="slidenum">
              <a:rPr lang="it-IT" altLang="it-IT" sz="1300">
                <a:solidFill>
                  <a:srgbClr val="000000"/>
                </a:solidFill>
              </a:rPr>
              <a:pPr/>
              <a:t>22</a:t>
            </a:fld>
            <a:endParaRPr lang="it-IT" altLang="it-IT" sz="1300">
              <a:solidFill>
                <a:srgbClr val="000000"/>
              </a:solidFill>
            </a:endParaRPr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46150" y="5032375"/>
            <a:ext cx="5207000" cy="4605338"/>
          </a:xfrm>
          <a:noFill/>
        </p:spPr>
        <p:txBody>
          <a:bodyPr/>
          <a:lstStyle/>
          <a:p>
            <a:pPr eaLnBrk="1" hangingPunct="1"/>
            <a:endParaRPr lang="it-IT" altLang="it-IT" sz="2000" smtClean="0"/>
          </a:p>
        </p:txBody>
      </p:sp>
    </p:spTree>
    <p:extLst>
      <p:ext uri="{BB962C8B-B14F-4D97-AF65-F5344CB8AC3E}">
        <p14:creationId xmlns:p14="http://schemas.microsoft.com/office/powerpoint/2010/main" val="2664760337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90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90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90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90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90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C3A651DB-F48E-4A87-879C-0C5301BA9D9A}" type="slidenum">
              <a:rPr lang="it-IT" altLang="it-IT" sz="1300"/>
              <a:pPr/>
              <a:t>23</a:t>
            </a:fld>
            <a:endParaRPr lang="it-IT" altLang="it-IT" sz="1300"/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46150" y="5032375"/>
            <a:ext cx="5207000" cy="4605338"/>
          </a:xfrm>
          <a:noFill/>
        </p:spPr>
        <p:txBody>
          <a:bodyPr/>
          <a:lstStyle/>
          <a:p>
            <a:pPr eaLnBrk="1" hangingPunct="1"/>
            <a:endParaRPr lang="it-IT" altLang="it-IT" sz="2000" smtClean="0"/>
          </a:p>
        </p:txBody>
      </p:sp>
    </p:spTree>
    <p:extLst>
      <p:ext uri="{BB962C8B-B14F-4D97-AF65-F5344CB8AC3E}">
        <p14:creationId xmlns:p14="http://schemas.microsoft.com/office/powerpoint/2010/main" val="814357759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90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90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90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90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90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92507B6B-E02C-4273-976E-C23D757E07FE}" type="slidenum">
              <a:rPr lang="it-IT" altLang="it-IT" sz="1300">
                <a:solidFill>
                  <a:srgbClr val="000000"/>
                </a:solidFill>
              </a:rPr>
              <a:pPr/>
              <a:t>24</a:t>
            </a:fld>
            <a:endParaRPr lang="it-IT" altLang="it-IT" sz="1300">
              <a:solidFill>
                <a:srgbClr val="000000"/>
              </a:solidFill>
            </a:endParaRPr>
          </a:p>
        </p:txBody>
      </p:sp>
      <p:sp>
        <p:nvSpPr>
          <p:cNvPr id="665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6656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46150" y="5032375"/>
            <a:ext cx="5207000" cy="4605338"/>
          </a:xfrm>
          <a:noFill/>
        </p:spPr>
        <p:txBody>
          <a:bodyPr/>
          <a:lstStyle/>
          <a:p>
            <a:pPr eaLnBrk="1" hangingPunct="1"/>
            <a:endParaRPr lang="it-IT" altLang="it-IT" sz="2000" smtClean="0"/>
          </a:p>
        </p:txBody>
      </p:sp>
    </p:spTree>
    <p:extLst>
      <p:ext uri="{BB962C8B-B14F-4D97-AF65-F5344CB8AC3E}">
        <p14:creationId xmlns:p14="http://schemas.microsoft.com/office/powerpoint/2010/main" val="1238772771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90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90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90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90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90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5725E0F7-957A-42C7-9CB3-7EE8DE60C2B5}" type="slidenum">
              <a:rPr lang="it-IT" altLang="it-IT" sz="1300"/>
              <a:pPr/>
              <a:t>25</a:t>
            </a:fld>
            <a:endParaRPr lang="it-IT" altLang="it-IT" sz="1300"/>
          </a:p>
        </p:txBody>
      </p:sp>
      <p:sp>
        <p:nvSpPr>
          <p:cNvPr id="675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6758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46150" y="5032375"/>
            <a:ext cx="5207000" cy="4605338"/>
          </a:xfrm>
          <a:noFill/>
        </p:spPr>
        <p:txBody>
          <a:bodyPr/>
          <a:lstStyle/>
          <a:p>
            <a:pPr eaLnBrk="1" hangingPunct="1"/>
            <a:endParaRPr lang="it-IT" altLang="it-IT" sz="2000" smtClean="0"/>
          </a:p>
        </p:txBody>
      </p:sp>
    </p:spTree>
    <p:extLst>
      <p:ext uri="{BB962C8B-B14F-4D97-AF65-F5344CB8AC3E}">
        <p14:creationId xmlns:p14="http://schemas.microsoft.com/office/powerpoint/2010/main" val="1237647452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90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90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90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90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90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EA849A7C-142A-43BC-A6F1-B4E892778CB6}" type="slidenum">
              <a:rPr lang="it-IT" altLang="it-IT" sz="1300">
                <a:solidFill>
                  <a:srgbClr val="000000"/>
                </a:solidFill>
              </a:rPr>
              <a:pPr/>
              <a:t>26</a:t>
            </a:fld>
            <a:endParaRPr lang="it-IT" altLang="it-IT" sz="1300">
              <a:solidFill>
                <a:srgbClr val="000000"/>
              </a:solidFill>
            </a:endParaRPr>
          </a:p>
        </p:txBody>
      </p:sp>
      <p:sp>
        <p:nvSpPr>
          <p:cNvPr id="686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6861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88988" y="4860925"/>
            <a:ext cx="5205412" cy="4605338"/>
          </a:xfrm>
          <a:noFill/>
        </p:spPr>
        <p:txBody>
          <a:bodyPr/>
          <a:lstStyle/>
          <a:p>
            <a:pPr eaLnBrk="1" hangingPunct="1"/>
            <a:endParaRPr lang="it-IT" altLang="it-IT" sz="2000" smtClean="0"/>
          </a:p>
        </p:txBody>
      </p:sp>
    </p:spTree>
    <p:extLst>
      <p:ext uri="{BB962C8B-B14F-4D97-AF65-F5344CB8AC3E}">
        <p14:creationId xmlns:p14="http://schemas.microsoft.com/office/powerpoint/2010/main" val="2178614603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90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90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90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90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90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E6E66B13-B035-4C3B-AD15-E9392CE2975C}" type="slidenum">
              <a:rPr lang="it-IT" altLang="it-IT" sz="1300">
                <a:solidFill>
                  <a:srgbClr val="000000"/>
                </a:solidFill>
              </a:rPr>
              <a:pPr/>
              <a:t>27</a:t>
            </a:fld>
            <a:endParaRPr lang="it-IT" altLang="it-IT" sz="1300">
              <a:solidFill>
                <a:srgbClr val="000000"/>
              </a:solidFill>
            </a:endParaRPr>
          </a:p>
        </p:txBody>
      </p:sp>
      <p:sp>
        <p:nvSpPr>
          <p:cNvPr id="696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6963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88988" y="4860925"/>
            <a:ext cx="5205412" cy="4605338"/>
          </a:xfrm>
          <a:noFill/>
        </p:spPr>
        <p:txBody>
          <a:bodyPr/>
          <a:lstStyle/>
          <a:p>
            <a:pPr eaLnBrk="1" hangingPunct="1"/>
            <a:endParaRPr lang="it-IT" altLang="it-IT" sz="2000" smtClean="0"/>
          </a:p>
        </p:txBody>
      </p:sp>
    </p:spTree>
    <p:extLst>
      <p:ext uri="{BB962C8B-B14F-4D97-AF65-F5344CB8AC3E}">
        <p14:creationId xmlns:p14="http://schemas.microsoft.com/office/powerpoint/2010/main" val="832021658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90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90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90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90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90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3C992C08-4C02-45AB-B007-B17D398F0DA1}" type="slidenum">
              <a:rPr lang="it-IT" altLang="it-IT" sz="1300">
                <a:solidFill>
                  <a:srgbClr val="000000"/>
                </a:solidFill>
              </a:rPr>
              <a:pPr/>
              <a:t>28</a:t>
            </a:fld>
            <a:endParaRPr lang="it-IT" altLang="it-IT" sz="1300">
              <a:solidFill>
                <a:srgbClr val="000000"/>
              </a:solidFill>
            </a:endParaRPr>
          </a:p>
        </p:txBody>
      </p:sp>
      <p:sp>
        <p:nvSpPr>
          <p:cNvPr id="706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7066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88988" y="4860925"/>
            <a:ext cx="5205412" cy="4605338"/>
          </a:xfrm>
          <a:noFill/>
        </p:spPr>
        <p:txBody>
          <a:bodyPr/>
          <a:lstStyle/>
          <a:p>
            <a:pPr eaLnBrk="1" hangingPunct="1"/>
            <a:endParaRPr lang="it-IT" altLang="it-IT" sz="2000" smtClean="0"/>
          </a:p>
        </p:txBody>
      </p:sp>
    </p:spTree>
    <p:extLst>
      <p:ext uri="{BB962C8B-B14F-4D97-AF65-F5344CB8AC3E}">
        <p14:creationId xmlns:p14="http://schemas.microsoft.com/office/powerpoint/2010/main" val="3378853578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90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90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90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90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90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9F1D4192-658C-4791-B4E4-C1BCE45D9046}" type="slidenum">
              <a:rPr lang="it-IT" altLang="it-IT" sz="1300"/>
              <a:pPr/>
              <a:t>29</a:t>
            </a:fld>
            <a:endParaRPr lang="it-IT" altLang="it-IT" sz="1300"/>
          </a:p>
        </p:txBody>
      </p:sp>
      <p:sp>
        <p:nvSpPr>
          <p:cNvPr id="727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88988" y="4860925"/>
            <a:ext cx="5205412" cy="4605338"/>
          </a:xfrm>
          <a:noFill/>
        </p:spPr>
        <p:txBody>
          <a:bodyPr/>
          <a:lstStyle/>
          <a:p>
            <a:pPr eaLnBrk="1" hangingPunct="1"/>
            <a:endParaRPr lang="it-IT" altLang="it-IT" sz="2000" smtClean="0"/>
          </a:p>
        </p:txBody>
      </p:sp>
    </p:spTree>
    <p:extLst>
      <p:ext uri="{BB962C8B-B14F-4D97-AF65-F5344CB8AC3E}">
        <p14:creationId xmlns:p14="http://schemas.microsoft.com/office/powerpoint/2010/main" val="3430589955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90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90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90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90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90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2E1987CE-BA43-45B3-BDC0-42D6C396F411}" type="slidenum">
              <a:rPr lang="it-IT" altLang="it-IT" sz="1300"/>
              <a:pPr/>
              <a:t>30</a:t>
            </a:fld>
            <a:endParaRPr lang="it-IT" altLang="it-IT" sz="1300"/>
          </a:p>
        </p:txBody>
      </p:sp>
      <p:sp>
        <p:nvSpPr>
          <p:cNvPr id="737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7373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88988" y="4860925"/>
            <a:ext cx="5205412" cy="4605338"/>
          </a:xfrm>
          <a:noFill/>
        </p:spPr>
        <p:txBody>
          <a:bodyPr/>
          <a:lstStyle/>
          <a:p>
            <a:pPr eaLnBrk="1" hangingPunct="1"/>
            <a:endParaRPr lang="it-IT" altLang="it-IT" sz="2000" smtClean="0"/>
          </a:p>
        </p:txBody>
      </p:sp>
    </p:spTree>
    <p:extLst>
      <p:ext uri="{BB962C8B-B14F-4D97-AF65-F5344CB8AC3E}">
        <p14:creationId xmlns:p14="http://schemas.microsoft.com/office/powerpoint/2010/main" val="77339423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90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90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90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90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90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97E6128F-2ADD-45B2-A427-941DB2E69903}" type="slidenum">
              <a:rPr lang="it-IT" altLang="it-IT" sz="1300"/>
              <a:pPr/>
              <a:t>3</a:t>
            </a:fld>
            <a:endParaRPr lang="it-IT" altLang="it-IT" sz="1300"/>
          </a:p>
        </p:txBody>
      </p:sp>
      <p:sp>
        <p:nvSpPr>
          <p:cNvPr id="440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4403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it-IT" altLang="it-IT" sz="2000" smtClean="0"/>
          </a:p>
        </p:txBody>
      </p:sp>
    </p:spTree>
    <p:extLst>
      <p:ext uri="{BB962C8B-B14F-4D97-AF65-F5344CB8AC3E}">
        <p14:creationId xmlns:p14="http://schemas.microsoft.com/office/powerpoint/2010/main" val="110982513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90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90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90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90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90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A32D48A1-037E-4DA5-853D-E24ACFA985E9}" type="slidenum">
              <a:rPr lang="it-IT" altLang="it-IT" sz="1300"/>
              <a:pPr/>
              <a:t>4</a:t>
            </a:fld>
            <a:endParaRPr lang="it-IT" altLang="it-IT" sz="1300"/>
          </a:p>
        </p:txBody>
      </p:sp>
      <p:sp>
        <p:nvSpPr>
          <p:cNvPr id="450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4506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r>
              <a:rPr lang="it-IT" altLang="it-IT" sz="2000" smtClean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49316388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90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90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90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90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90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D6354051-FE19-4EEA-B9E0-3CF8FCA79B0F}" type="slidenum">
              <a:rPr lang="it-IT" altLang="it-IT" sz="1300"/>
              <a:pPr/>
              <a:t>5</a:t>
            </a:fld>
            <a:endParaRPr lang="it-IT" altLang="it-IT" sz="1300"/>
          </a:p>
        </p:txBody>
      </p:sp>
      <p:sp>
        <p:nvSpPr>
          <p:cNvPr id="460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4608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it-IT" altLang="it-IT" smtClean="0"/>
          </a:p>
        </p:txBody>
      </p:sp>
    </p:spTree>
    <p:extLst>
      <p:ext uri="{BB962C8B-B14F-4D97-AF65-F5344CB8AC3E}">
        <p14:creationId xmlns:p14="http://schemas.microsoft.com/office/powerpoint/2010/main" val="32991415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90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90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90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90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90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0A773D6A-F12F-45EF-8D14-DD1C89232362}" type="slidenum">
              <a:rPr lang="it-IT" altLang="it-IT" sz="1300"/>
              <a:pPr/>
              <a:t>6</a:t>
            </a:fld>
            <a:endParaRPr lang="it-IT" altLang="it-IT" sz="1300"/>
          </a:p>
        </p:txBody>
      </p:sp>
      <p:sp>
        <p:nvSpPr>
          <p:cNvPr id="471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4710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it-IT" altLang="it-IT" smtClean="0"/>
          </a:p>
        </p:txBody>
      </p:sp>
    </p:spTree>
    <p:extLst>
      <p:ext uri="{BB962C8B-B14F-4D97-AF65-F5344CB8AC3E}">
        <p14:creationId xmlns:p14="http://schemas.microsoft.com/office/powerpoint/2010/main" val="320522100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90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90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90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90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90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BE50822C-50DD-4CFA-AA36-FA2F0C3C8BC6}" type="slidenum">
              <a:rPr lang="it-IT" altLang="it-IT" sz="1300"/>
              <a:pPr/>
              <a:t>7</a:t>
            </a:fld>
            <a:endParaRPr lang="it-IT" altLang="it-IT" sz="1300"/>
          </a:p>
        </p:txBody>
      </p:sp>
      <p:sp>
        <p:nvSpPr>
          <p:cNvPr id="481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4813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it-IT" altLang="it-IT" smtClean="0"/>
          </a:p>
        </p:txBody>
      </p:sp>
    </p:spTree>
    <p:extLst>
      <p:ext uri="{BB962C8B-B14F-4D97-AF65-F5344CB8AC3E}">
        <p14:creationId xmlns:p14="http://schemas.microsoft.com/office/powerpoint/2010/main" val="54353090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90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90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90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90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90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B78A7346-8095-4CE8-8261-9869339A9147}" type="slidenum">
              <a:rPr lang="it-IT" altLang="it-IT" sz="1300"/>
              <a:pPr/>
              <a:t>8</a:t>
            </a:fld>
            <a:endParaRPr lang="it-IT" altLang="it-IT" sz="1300"/>
          </a:p>
        </p:txBody>
      </p:sp>
      <p:sp>
        <p:nvSpPr>
          <p:cNvPr id="491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4915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>
              <a:lnSpc>
                <a:spcPct val="90000"/>
              </a:lnSpc>
              <a:spcBef>
                <a:spcPct val="10000"/>
              </a:spcBef>
            </a:pPr>
            <a:endParaRPr lang="it-IT" altLang="it-IT" sz="1800" smtClean="0"/>
          </a:p>
        </p:txBody>
      </p:sp>
    </p:spTree>
    <p:extLst>
      <p:ext uri="{BB962C8B-B14F-4D97-AF65-F5344CB8AC3E}">
        <p14:creationId xmlns:p14="http://schemas.microsoft.com/office/powerpoint/2010/main" val="15265638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90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90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90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90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90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8A84A1D3-E09F-4B64-8A0E-F3650A89118A}" type="slidenum">
              <a:rPr lang="it-IT" altLang="it-IT" sz="1300"/>
              <a:pPr/>
              <a:t>9</a:t>
            </a:fld>
            <a:endParaRPr lang="it-IT" altLang="it-IT" sz="1300"/>
          </a:p>
        </p:txBody>
      </p:sp>
      <p:sp>
        <p:nvSpPr>
          <p:cNvPr id="501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5018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it-IT" altLang="it-IT" sz="2000" smtClean="0"/>
          </a:p>
        </p:txBody>
      </p:sp>
    </p:spTree>
    <p:extLst>
      <p:ext uri="{BB962C8B-B14F-4D97-AF65-F5344CB8AC3E}">
        <p14:creationId xmlns:p14="http://schemas.microsoft.com/office/powerpoint/2010/main" val="9876253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 altLang="it-IT" smtClean="0"/>
              <a:t>1</a:t>
            </a:r>
            <a:endParaRPr lang="it-IT" altLang="it-IT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9A65B63-EBEF-46EA-AC4D-CE83A92670AF}" type="slidenum">
              <a:rPr lang="it-IT" altLang="it-IT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5074649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 altLang="it-IT" smtClean="0"/>
              <a:t>1</a:t>
            </a:r>
            <a:endParaRPr lang="it-IT" altLang="it-IT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B9E51F9-AC93-46C0-92ED-2B5F092966D3}" type="slidenum">
              <a:rPr lang="it-IT" altLang="it-IT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3723920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 altLang="it-IT" smtClean="0"/>
              <a:t>1</a:t>
            </a:r>
            <a:endParaRPr lang="it-IT" altLang="it-IT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A1B18E5-5759-4FC7-8822-B60CD8BFD510}" type="slidenum">
              <a:rPr lang="it-IT" altLang="it-IT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177205073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2508174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3723004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</p:spTree>
    <p:extLst>
      <p:ext uri="{BB962C8B-B14F-4D97-AF65-F5344CB8AC3E}">
        <p14:creationId xmlns:p14="http://schemas.microsoft.com/office/powerpoint/2010/main" val="168421354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960268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7205487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7448310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4343181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</p:spTree>
    <p:extLst>
      <p:ext uri="{BB962C8B-B14F-4D97-AF65-F5344CB8AC3E}">
        <p14:creationId xmlns:p14="http://schemas.microsoft.com/office/powerpoint/2010/main" val="22217538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 altLang="it-IT" smtClean="0"/>
              <a:t>1</a:t>
            </a:r>
            <a:endParaRPr lang="it-IT" altLang="it-IT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F34855D-C624-4AED-A4F6-9E4F858677E0}" type="slidenum">
              <a:rPr lang="it-IT" altLang="it-IT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169494193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it-IT" noProof="0" smtClean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</p:spTree>
    <p:extLst>
      <p:ext uri="{BB962C8B-B14F-4D97-AF65-F5344CB8AC3E}">
        <p14:creationId xmlns:p14="http://schemas.microsoft.com/office/powerpoint/2010/main" val="345066310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8276599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8140150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bl" preserve="1">
  <p:cSld name="Titolo e tabel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abella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it-IT" noProof="0" smtClean="0"/>
          </a:p>
        </p:txBody>
      </p:sp>
    </p:spTree>
    <p:extLst>
      <p:ext uri="{BB962C8B-B14F-4D97-AF65-F5344CB8AC3E}">
        <p14:creationId xmlns:p14="http://schemas.microsoft.com/office/powerpoint/2010/main" val="33244210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 altLang="it-IT" smtClean="0"/>
              <a:t>1</a:t>
            </a:r>
            <a:endParaRPr lang="it-IT" altLang="it-IT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7BDA485-07DC-498F-BC7E-F04D77578366}" type="slidenum">
              <a:rPr lang="it-IT" altLang="it-IT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14483170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 altLang="it-IT" smtClean="0"/>
              <a:t>1</a:t>
            </a:r>
            <a:endParaRPr lang="it-IT" altLang="it-IT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10BAC76-64BB-4927-9CFC-A4435861BD2F}" type="slidenum">
              <a:rPr lang="it-IT" altLang="it-IT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30873360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 altLang="it-IT" smtClean="0"/>
              <a:t>1</a:t>
            </a:r>
            <a:endParaRPr lang="it-IT" altLang="it-IT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26C7231-71FA-4FAE-98C5-88210B86DD94}" type="slidenum">
              <a:rPr lang="it-IT" altLang="it-IT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38516396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 altLang="it-IT" smtClean="0"/>
              <a:t>1</a:t>
            </a:r>
            <a:endParaRPr lang="it-IT" altLang="it-IT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C4EA80B-2830-44A6-BB26-8CEF4B8CD2E3}" type="slidenum">
              <a:rPr lang="it-IT" altLang="it-IT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20001195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 altLang="it-IT" smtClean="0"/>
              <a:t>1</a:t>
            </a:r>
            <a:endParaRPr lang="it-IT" altLang="it-IT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CE235B2-5185-4E4B-8464-A634E41DB78D}" type="slidenum">
              <a:rPr lang="it-IT" altLang="it-IT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36477452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 altLang="it-IT" smtClean="0"/>
              <a:t>1</a:t>
            </a:r>
            <a:endParaRPr lang="it-IT" altLang="it-IT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854CA20-9813-4A95-A438-FADEFC4971D0}" type="slidenum">
              <a:rPr lang="it-IT" altLang="it-IT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4279686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it-IT" noProof="0" smtClean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 altLang="it-IT" smtClean="0"/>
              <a:t>1</a:t>
            </a:r>
            <a:endParaRPr lang="it-IT" altLang="it-IT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36046D0-69CC-4726-98DB-6D8661349178}" type="slidenum">
              <a:rPr lang="it-IT" altLang="it-IT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10863774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it-IT" altLang="it-IT" smtClean="0"/>
              <a:t>Fare clic per modificare lo stile del titolo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altLang="it-IT" smtClean="0"/>
              <a:t>Fare clic per modificare gli stili del testo dello schema</a:t>
            </a:r>
          </a:p>
          <a:p>
            <a:pPr lvl="1"/>
            <a:r>
              <a:rPr lang="it-IT" altLang="it-IT" smtClean="0"/>
              <a:t>Secondo livello</a:t>
            </a:r>
          </a:p>
          <a:p>
            <a:pPr lvl="2"/>
            <a:r>
              <a:rPr lang="it-IT" altLang="it-IT" smtClean="0"/>
              <a:t>Terzo livello</a:t>
            </a:r>
          </a:p>
          <a:p>
            <a:pPr lvl="3"/>
            <a:r>
              <a:rPr lang="it-IT" altLang="it-IT" smtClean="0"/>
              <a:t>Quarto livello</a:t>
            </a:r>
          </a:p>
          <a:p>
            <a:pPr lvl="4"/>
            <a:r>
              <a:rPr lang="it-IT" altLang="it-IT" smtClean="0"/>
              <a:t>Quinto livello</a:t>
            </a:r>
          </a:p>
        </p:txBody>
      </p:sp>
      <p:sp>
        <p:nvSpPr>
          <p:cNvPr id="28467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28467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r>
              <a:rPr lang="it-IT" altLang="it-IT" smtClean="0"/>
              <a:t>1</a:t>
            </a:r>
            <a:endParaRPr lang="it-IT" altLang="it-IT"/>
          </a:p>
        </p:txBody>
      </p:sp>
      <p:sp>
        <p:nvSpPr>
          <p:cNvPr id="28467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3D24CF22-D314-4738-81BB-B56B045330A4}" type="slidenum">
              <a:rPr lang="it-IT" altLang="it-IT"/>
              <a:pPr/>
              <a:t>‹N›</a:t>
            </a:fld>
            <a:endParaRPr lang="it-IT" alt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  <p:sldLayoutId id="2147483660" r:id="rId10"/>
    <p:sldLayoutId id="2147483661" r:id="rId11"/>
  </p:sldLayoutIdLst>
  <p:hf sldNum="0"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it-IT" altLang="it-IT" smtClean="0"/>
              <a:t>Fare clic per modificare lo stile del titolo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altLang="it-IT" smtClean="0"/>
              <a:t>Fare clic per modificare gli stili del testo dello schema</a:t>
            </a:r>
          </a:p>
          <a:p>
            <a:pPr lvl="1"/>
            <a:r>
              <a:rPr lang="it-IT" altLang="it-IT" smtClean="0"/>
              <a:t>Secondo livello</a:t>
            </a:r>
          </a:p>
          <a:p>
            <a:pPr lvl="2"/>
            <a:r>
              <a:rPr lang="it-IT" altLang="it-IT" smtClean="0"/>
              <a:t>Terzo livello</a:t>
            </a:r>
          </a:p>
          <a:p>
            <a:pPr lvl="3"/>
            <a:r>
              <a:rPr lang="it-IT" altLang="it-IT" smtClean="0"/>
              <a:t>Quarto livello</a:t>
            </a:r>
          </a:p>
          <a:p>
            <a:pPr lvl="4"/>
            <a:r>
              <a:rPr lang="it-IT" altLang="it-IT" smtClean="0"/>
              <a:t>Quinto livello</a:t>
            </a:r>
          </a:p>
        </p:txBody>
      </p:sp>
      <p:pic>
        <p:nvPicPr>
          <p:cNvPr id="2052" name="Picture 4" descr="logo_aulaweb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56450" y="6237288"/>
            <a:ext cx="1952625" cy="590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3" name="Rectangle 5"/>
          <p:cNvSpPr>
            <a:spLocks noChangeArrowheads="1"/>
          </p:cNvSpPr>
          <p:nvPr/>
        </p:nvSpPr>
        <p:spPr bwMode="auto">
          <a:xfrm>
            <a:off x="468313" y="6381750"/>
            <a:ext cx="4103687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defRPr/>
            </a:pPr>
            <a:r>
              <a:rPr lang="it-IT" altLang="it-IT" sz="1000" b="1" smtClean="0">
                <a:latin typeface="Arial" charset="0"/>
              </a:rPr>
              <a:t>Bosi (a cura di), Corso di scienza delle finanze, il Mulino, 2006</a:t>
            </a:r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4643438" y="6381750"/>
            <a:ext cx="504825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fld id="{0B383A5E-0D14-4B0C-9B23-08DE3BA9E159}" type="slidenum">
              <a:rPr lang="it-IT" altLang="it-IT" sz="1000">
                <a:latin typeface="Arial" panose="020B0604020202020204" pitchFamily="34" charset="0"/>
              </a:rPr>
              <a:pPr algn="ctr"/>
              <a:t>‹N›</a:t>
            </a:fld>
            <a:endParaRPr lang="it-IT" altLang="it-IT" sz="1000">
              <a:latin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iming>
    <p:tnLst>
      <p:par>
        <p:cTn id="1" dur="indefinite" restart="never" nodeType="tmRoot"/>
      </p:par>
    </p:tnLst>
  </p:timing>
  <p:hf sldNum="0"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7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187450" y="1341438"/>
            <a:ext cx="6973888" cy="3573462"/>
          </a:xfrm>
        </p:spPr>
        <p:txBody>
          <a:bodyPr/>
          <a:lstStyle/>
          <a:p>
            <a:pPr eaLnBrk="1" hangingPunct="1"/>
            <a:r>
              <a:rPr lang="it-IT" altLang="it-IT" b="1" dirty="0" smtClean="0">
                <a:solidFill>
                  <a:schemeClr val="accent2"/>
                </a:solidFill>
              </a:rPr>
              <a:t>Il disegno dell’imposta personale sul reddito</a:t>
            </a:r>
            <a:br>
              <a:rPr lang="it-IT" altLang="it-IT" b="1" dirty="0" smtClean="0">
                <a:solidFill>
                  <a:schemeClr val="accent2"/>
                </a:solidFill>
              </a:rPr>
            </a:br>
            <a:endParaRPr lang="it-IT" altLang="it-IT" b="1" dirty="0" smtClean="0">
              <a:solidFill>
                <a:schemeClr val="accent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195513" y="476250"/>
            <a:ext cx="4686300" cy="798513"/>
          </a:xfrm>
        </p:spPr>
        <p:txBody>
          <a:bodyPr/>
          <a:lstStyle/>
          <a:p>
            <a:pPr eaLnBrk="1" hangingPunct="1"/>
            <a:r>
              <a:rPr lang="it-IT" altLang="it-IT" sz="3200" b="1" dirty="0" smtClean="0">
                <a:solidFill>
                  <a:srgbClr val="00B050"/>
                </a:solidFill>
              </a:rPr>
              <a:t>Reddito entrata</a:t>
            </a:r>
          </a:p>
        </p:txBody>
      </p:sp>
      <p:sp>
        <p:nvSpPr>
          <p:cNvPr id="6963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09600" y="2363788"/>
            <a:ext cx="7778750" cy="2505075"/>
          </a:xfrm>
        </p:spPr>
        <p:txBody>
          <a:bodyPr/>
          <a:lstStyle/>
          <a:p>
            <a:pPr eaLnBrk="1" hangingPunct="1"/>
            <a:r>
              <a:rPr lang="it-IT" altLang="it-IT" sz="2800" smtClean="0">
                <a:solidFill>
                  <a:schemeClr val="accent2"/>
                </a:solidFill>
              </a:rPr>
              <a:t>Il reddito di un individuo è pari all’ammontare massimo di risorse che egli può consumare in un periodo senza ridurre il proprio patrimonio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963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963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963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75C0F3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96323" grpId="0" build="p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189163" y="541338"/>
            <a:ext cx="4759325" cy="655637"/>
          </a:xfrm>
        </p:spPr>
        <p:txBody>
          <a:bodyPr/>
          <a:lstStyle/>
          <a:p>
            <a:pPr eaLnBrk="1" hangingPunct="1"/>
            <a:r>
              <a:rPr lang="it-IT" altLang="it-IT" sz="3200" b="1" dirty="0" smtClean="0">
                <a:solidFill>
                  <a:srgbClr val="00B050"/>
                </a:solidFill>
              </a:rPr>
              <a:t>Reddito entrata (2)</a:t>
            </a:r>
          </a:p>
        </p:txBody>
      </p:sp>
      <p:sp>
        <p:nvSpPr>
          <p:cNvPr id="69837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09600" y="1628775"/>
            <a:ext cx="7850188" cy="3657600"/>
          </a:xfrm>
        </p:spPr>
        <p:txBody>
          <a:bodyPr/>
          <a:lstStyle/>
          <a:p>
            <a:pPr eaLnBrk="1" hangingPunct="1"/>
            <a:r>
              <a:rPr lang="it-IT" altLang="it-IT" sz="2800" smtClean="0">
                <a:solidFill>
                  <a:schemeClr val="accent2"/>
                </a:solidFill>
              </a:rPr>
              <a:t>RE = W</a:t>
            </a:r>
            <a:r>
              <a:rPr lang="it-IT" altLang="it-IT" sz="2800" baseline="-25000" smtClean="0">
                <a:solidFill>
                  <a:schemeClr val="accent2"/>
                </a:solidFill>
              </a:rPr>
              <a:t>t</a:t>
            </a:r>
            <a:r>
              <a:rPr lang="it-IT" altLang="it-IT" sz="2800" smtClean="0">
                <a:solidFill>
                  <a:schemeClr val="accent2"/>
                </a:solidFill>
              </a:rPr>
              <a:t>-W</a:t>
            </a:r>
            <a:r>
              <a:rPr lang="it-IT" altLang="it-IT" sz="2800" baseline="-25000" smtClean="0">
                <a:solidFill>
                  <a:schemeClr val="accent2"/>
                </a:solidFill>
              </a:rPr>
              <a:t>t-1</a:t>
            </a:r>
            <a:r>
              <a:rPr lang="it-IT" altLang="it-IT" sz="2800" smtClean="0">
                <a:solidFill>
                  <a:schemeClr val="accent2"/>
                </a:solidFill>
              </a:rPr>
              <a:t> + C</a:t>
            </a:r>
            <a:r>
              <a:rPr lang="it-IT" altLang="it-IT" sz="2800" baseline="-25000" smtClean="0">
                <a:solidFill>
                  <a:schemeClr val="accent2"/>
                </a:solidFill>
              </a:rPr>
              <a:t>t</a:t>
            </a:r>
          </a:p>
          <a:p>
            <a:pPr eaLnBrk="1" hangingPunct="1"/>
            <a:r>
              <a:rPr lang="it-IT" altLang="it-IT" sz="2800" smtClean="0">
                <a:solidFill>
                  <a:schemeClr val="accent2"/>
                </a:solidFill>
              </a:rPr>
              <a:t>consumo potenziale</a:t>
            </a:r>
          </a:p>
          <a:p>
            <a:pPr eaLnBrk="1" hangingPunct="1"/>
            <a:endParaRPr lang="it-IT" altLang="it-IT" sz="2800" smtClean="0">
              <a:solidFill>
                <a:schemeClr val="accent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83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983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983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983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75C0F3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83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983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983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983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75C0F3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98371" grpId="0" build="p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979613" y="541338"/>
            <a:ext cx="5046662" cy="871537"/>
          </a:xfrm>
        </p:spPr>
        <p:txBody>
          <a:bodyPr/>
          <a:lstStyle/>
          <a:p>
            <a:pPr eaLnBrk="1" hangingPunct="1"/>
            <a:r>
              <a:rPr lang="it-IT" altLang="it-IT" sz="3200" b="1" dirty="0" smtClean="0">
                <a:solidFill>
                  <a:srgbClr val="00B050"/>
                </a:solidFill>
              </a:rPr>
              <a:t>Reddito entrata (3)</a:t>
            </a:r>
          </a:p>
        </p:txBody>
      </p:sp>
      <p:sp>
        <p:nvSpPr>
          <p:cNvPr id="70041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09600" y="1676400"/>
            <a:ext cx="7778750" cy="36576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it-IT" altLang="it-IT" sz="2800" smtClean="0">
                <a:solidFill>
                  <a:schemeClr val="accent2"/>
                </a:solidFill>
              </a:rPr>
              <a:t>ovvero</a:t>
            </a:r>
          </a:p>
          <a:p>
            <a:pPr eaLnBrk="1" hangingPunct="1">
              <a:lnSpc>
                <a:spcPct val="80000"/>
              </a:lnSpc>
            </a:pPr>
            <a:r>
              <a:rPr lang="it-IT" altLang="it-IT" sz="2800" smtClean="0">
                <a:solidFill>
                  <a:schemeClr val="accent2"/>
                </a:solidFill>
              </a:rPr>
              <a:t>RE = </a:t>
            </a:r>
            <a:r>
              <a:rPr lang="it-IT" altLang="it-IT" sz="2800" smtClean="0">
                <a:solidFill>
                  <a:schemeClr val="accent2"/>
                </a:solidFill>
                <a:sym typeface="Symbol" panose="05050102010706020507" pitchFamily="18" charset="2"/>
              </a:rPr>
              <a:t>Y</a:t>
            </a:r>
            <a:r>
              <a:rPr lang="it-IT" altLang="it-IT" sz="2800" baseline="-25000" smtClean="0">
                <a:solidFill>
                  <a:schemeClr val="accent2"/>
                </a:solidFill>
                <a:sym typeface="Symbol" panose="05050102010706020507" pitchFamily="18" charset="2"/>
              </a:rPr>
              <a:t>i</a:t>
            </a:r>
            <a:r>
              <a:rPr lang="it-IT" altLang="it-IT" sz="2800" smtClean="0">
                <a:solidFill>
                  <a:schemeClr val="accent2"/>
                </a:solidFill>
              </a:rPr>
              <a:t> + CG</a:t>
            </a:r>
            <a:r>
              <a:rPr lang="it-IT" altLang="it-IT" sz="2800" baseline="-25000" smtClean="0">
                <a:solidFill>
                  <a:schemeClr val="accent2"/>
                </a:solidFill>
              </a:rPr>
              <a:t>t</a:t>
            </a:r>
            <a:r>
              <a:rPr lang="it-IT" altLang="it-IT" sz="2800" smtClean="0">
                <a:solidFill>
                  <a:schemeClr val="accent2"/>
                </a:solidFill>
              </a:rPr>
              <a:t> + AE</a:t>
            </a:r>
            <a:r>
              <a:rPr lang="it-IT" altLang="it-IT" sz="2800" baseline="-25000" smtClean="0">
                <a:solidFill>
                  <a:schemeClr val="accent2"/>
                </a:solidFill>
              </a:rPr>
              <a:t>t</a:t>
            </a:r>
          </a:p>
          <a:p>
            <a:pPr eaLnBrk="1" hangingPunct="1">
              <a:lnSpc>
                <a:spcPct val="80000"/>
              </a:lnSpc>
            </a:pPr>
            <a:r>
              <a:rPr lang="it-IT" altLang="it-IT" sz="2800" smtClean="0">
                <a:solidFill>
                  <a:schemeClr val="accent2"/>
                </a:solidFill>
              </a:rPr>
              <a:t>e cioè:</a:t>
            </a:r>
          </a:p>
          <a:p>
            <a:pPr eaLnBrk="1" hangingPunct="1">
              <a:lnSpc>
                <a:spcPct val="80000"/>
              </a:lnSpc>
            </a:pPr>
            <a:r>
              <a:rPr lang="it-IT" altLang="it-IT" sz="2800" smtClean="0">
                <a:solidFill>
                  <a:schemeClr val="accent2"/>
                </a:solidFill>
              </a:rPr>
              <a:t>RE = redditi di lavoro + redditi di capitale + plusvalenza nette + entrate straordinarie o occasionali</a:t>
            </a:r>
          </a:p>
          <a:p>
            <a:pPr eaLnBrk="1" hangingPunct="1">
              <a:lnSpc>
                <a:spcPct val="80000"/>
              </a:lnSpc>
            </a:pPr>
            <a:endParaRPr lang="it-IT" altLang="it-IT" sz="2800" smtClean="0">
              <a:solidFill>
                <a:schemeClr val="accent2"/>
              </a:solidFill>
            </a:endParaRPr>
          </a:p>
          <a:p>
            <a:pPr eaLnBrk="1" hangingPunct="1">
              <a:lnSpc>
                <a:spcPct val="80000"/>
              </a:lnSpc>
            </a:pPr>
            <a:r>
              <a:rPr lang="it-IT" altLang="it-IT" sz="2800" smtClean="0">
                <a:solidFill>
                  <a:schemeClr val="accent2"/>
                </a:solidFill>
              </a:rPr>
              <a:t>Sono quindi tassate tutte le fonti di reddito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0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00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00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00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75C0F3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04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004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004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004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75C0F3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04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004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004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004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75C0F3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04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004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004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004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75C0F3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04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004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004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004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75C0F3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00419" grpId="0" build="p" autoUpdateAnimBg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189163" y="612775"/>
            <a:ext cx="4759325" cy="655638"/>
          </a:xfrm>
        </p:spPr>
        <p:txBody>
          <a:bodyPr/>
          <a:lstStyle/>
          <a:p>
            <a:pPr eaLnBrk="1" hangingPunct="1"/>
            <a:r>
              <a:rPr lang="it-IT" altLang="it-IT" sz="3200" b="1" dirty="0" smtClean="0">
                <a:solidFill>
                  <a:srgbClr val="00B050"/>
                </a:solidFill>
              </a:rPr>
              <a:t>Reddito entrata (4)</a:t>
            </a:r>
          </a:p>
        </p:txBody>
      </p:sp>
      <p:sp>
        <p:nvSpPr>
          <p:cNvPr id="70451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09600" y="1905000"/>
            <a:ext cx="7850188" cy="3756025"/>
          </a:xfrm>
        </p:spPr>
        <p:txBody>
          <a:bodyPr/>
          <a:lstStyle/>
          <a:p>
            <a:pPr algn="l" eaLnBrk="1" hangingPunct="1"/>
            <a:r>
              <a:rPr lang="it-IT" altLang="it-IT" sz="2800" b="1" smtClean="0">
                <a:solidFill>
                  <a:schemeClr val="accent2"/>
                </a:solidFill>
              </a:rPr>
              <a:t>Elemento caratterizzante</a:t>
            </a:r>
            <a:r>
              <a:rPr lang="it-IT" altLang="it-IT" sz="2800" smtClean="0">
                <a:solidFill>
                  <a:schemeClr val="accent2"/>
                </a:solidFill>
              </a:rPr>
              <a:t>: </a:t>
            </a:r>
          </a:p>
          <a:p>
            <a:pPr algn="l" eaLnBrk="1" hangingPunct="1"/>
            <a:r>
              <a:rPr lang="it-IT" altLang="it-IT" sz="2800" smtClean="0">
                <a:solidFill>
                  <a:schemeClr val="accent2"/>
                </a:solidFill>
              </a:rPr>
              <a:t>tassazione delle plusvalenze maturate (in quanto potenzialmente traducibili in consumo)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45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045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045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045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75C0F3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45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045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045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045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75C0F3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04515" grpId="0" build="p" autoUpdateAnimBg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195513" y="528638"/>
            <a:ext cx="4759325" cy="884237"/>
          </a:xfrm>
        </p:spPr>
        <p:txBody>
          <a:bodyPr/>
          <a:lstStyle/>
          <a:p>
            <a:pPr eaLnBrk="1" hangingPunct="1"/>
            <a:r>
              <a:rPr lang="it-IT" altLang="it-IT" sz="3200" b="1" dirty="0" smtClean="0">
                <a:solidFill>
                  <a:srgbClr val="CD3838"/>
                </a:solidFill>
              </a:rPr>
              <a:t>Reddito consumo</a:t>
            </a:r>
          </a:p>
        </p:txBody>
      </p:sp>
      <p:sp>
        <p:nvSpPr>
          <p:cNvPr id="71475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09600" y="1828800"/>
            <a:ext cx="7778750" cy="3544888"/>
          </a:xfrm>
        </p:spPr>
        <p:txBody>
          <a:bodyPr/>
          <a:lstStyle/>
          <a:p>
            <a:pPr algn="l" eaLnBrk="1" hangingPunct="1">
              <a:lnSpc>
                <a:spcPct val="85000"/>
              </a:lnSpc>
              <a:spcBef>
                <a:spcPct val="10000"/>
              </a:spcBef>
            </a:pPr>
            <a:r>
              <a:rPr lang="it-IT" altLang="it-IT" sz="2800" dirty="0" smtClean="0">
                <a:solidFill>
                  <a:schemeClr val="accent2"/>
                </a:solidFill>
              </a:rPr>
              <a:t>La base imponibile è rappresentata dal consumo annuale del contribuente</a:t>
            </a:r>
          </a:p>
          <a:p>
            <a:pPr algn="l" eaLnBrk="1" hangingPunct="1">
              <a:lnSpc>
                <a:spcPct val="85000"/>
              </a:lnSpc>
              <a:spcBef>
                <a:spcPct val="10000"/>
              </a:spcBef>
            </a:pPr>
            <a:r>
              <a:rPr lang="it-IT" altLang="it-IT" sz="2800" dirty="0" smtClean="0">
                <a:solidFill>
                  <a:schemeClr val="accent2"/>
                </a:solidFill>
              </a:rPr>
              <a:t>RC = </a:t>
            </a:r>
            <a:r>
              <a:rPr lang="it-IT" altLang="it-IT" sz="2800" dirty="0" err="1" smtClean="0">
                <a:solidFill>
                  <a:schemeClr val="accent2"/>
                </a:solidFill>
              </a:rPr>
              <a:t>C</a:t>
            </a:r>
            <a:r>
              <a:rPr lang="it-IT" altLang="it-IT" sz="2800" baseline="-25000" dirty="0" err="1" smtClean="0">
                <a:solidFill>
                  <a:schemeClr val="accent2"/>
                </a:solidFill>
              </a:rPr>
              <a:t>t</a:t>
            </a:r>
            <a:endParaRPr lang="it-IT" altLang="it-IT" sz="2800" baseline="-25000" dirty="0" smtClean="0">
              <a:solidFill>
                <a:schemeClr val="accent2"/>
              </a:solidFill>
            </a:endParaRPr>
          </a:p>
          <a:p>
            <a:pPr algn="l" eaLnBrk="1" hangingPunct="1">
              <a:lnSpc>
                <a:spcPct val="85000"/>
              </a:lnSpc>
              <a:spcBef>
                <a:spcPct val="10000"/>
              </a:spcBef>
            </a:pPr>
            <a:r>
              <a:rPr lang="it-IT" altLang="it-IT" sz="2800" dirty="0" smtClean="0">
                <a:solidFill>
                  <a:schemeClr val="accent2"/>
                </a:solidFill>
              </a:rPr>
              <a:t>Il riferimento è quindi agli usi del reddito: </a:t>
            </a:r>
          </a:p>
          <a:p>
            <a:pPr algn="l" eaLnBrk="1" hangingPunct="1">
              <a:lnSpc>
                <a:spcPct val="85000"/>
              </a:lnSpc>
              <a:spcBef>
                <a:spcPct val="10000"/>
              </a:spcBef>
            </a:pPr>
            <a:r>
              <a:rPr lang="it-IT" altLang="it-IT" sz="2800" dirty="0" smtClean="0">
                <a:solidFill>
                  <a:schemeClr val="accent2"/>
                </a:solidFill>
              </a:rPr>
              <a:t>- il consumo è tassato</a:t>
            </a:r>
          </a:p>
          <a:p>
            <a:pPr algn="l" eaLnBrk="1" hangingPunct="1">
              <a:lnSpc>
                <a:spcPct val="85000"/>
              </a:lnSpc>
              <a:spcBef>
                <a:spcPct val="10000"/>
              </a:spcBef>
            </a:pPr>
            <a:r>
              <a:rPr lang="it-IT" altLang="it-IT" sz="2800" dirty="0" smtClean="0">
                <a:solidFill>
                  <a:schemeClr val="accent2"/>
                </a:solidFill>
              </a:rPr>
              <a:t>- il risparmio è esentato</a:t>
            </a:r>
          </a:p>
          <a:p>
            <a:pPr algn="l" eaLnBrk="1" hangingPunct="1">
              <a:lnSpc>
                <a:spcPct val="85000"/>
              </a:lnSpc>
              <a:spcBef>
                <a:spcPct val="10000"/>
              </a:spcBef>
            </a:pPr>
            <a:endParaRPr lang="it-IT" altLang="it-IT" sz="2400" b="1" dirty="0" smtClean="0">
              <a:solidFill>
                <a:schemeClr val="accent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47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7147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147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75C0F3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47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7147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147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75C0F3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47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7147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147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75C0F3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47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7147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147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75C0F3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47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7147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147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75C0F3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4755" grpId="0" build="p" autoUpdateAnimBg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825625" y="530225"/>
            <a:ext cx="5554663" cy="811213"/>
          </a:xfrm>
        </p:spPr>
        <p:txBody>
          <a:bodyPr/>
          <a:lstStyle/>
          <a:p>
            <a:pPr eaLnBrk="1" hangingPunct="1"/>
            <a:r>
              <a:rPr lang="it-IT" altLang="it-IT" sz="3200" b="1" dirty="0" smtClean="0">
                <a:solidFill>
                  <a:srgbClr val="CD3838"/>
                </a:solidFill>
              </a:rPr>
              <a:t>Reddito consumo (2)</a:t>
            </a:r>
          </a:p>
        </p:txBody>
      </p:sp>
      <p:sp>
        <p:nvSpPr>
          <p:cNvPr id="71680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785813" y="1916113"/>
            <a:ext cx="7531100" cy="3817937"/>
          </a:xfrm>
        </p:spPr>
        <p:txBody>
          <a:bodyPr/>
          <a:lstStyle/>
          <a:p>
            <a:pPr eaLnBrk="1" hangingPunct="1">
              <a:lnSpc>
                <a:spcPct val="85000"/>
              </a:lnSpc>
              <a:spcBef>
                <a:spcPct val="10000"/>
              </a:spcBef>
            </a:pPr>
            <a:r>
              <a:rPr lang="it-IT" altLang="it-IT" sz="2800" smtClean="0">
                <a:solidFill>
                  <a:schemeClr val="accent2"/>
                </a:solidFill>
              </a:rPr>
              <a:t>E’ un’imposta personale sul reddito che si distingue dall’imposta sul reddito entrata per l’esenzione del risparmio.</a:t>
            </a:r>
          </a:p>
          <a:p>
            <a:pPr eaLnBrk="1" hangingPunct="1">
              <a:lnSpc>
                <a:spcPct val="85000"/>
              </a:lnSpc>
              <a:spcBef>
                <a:spcPct val="10000"/>
              </a:spcBef>
            </a:pPr>
            <a:endParaRPr lang="it-IT" altLang="it-IT" sz="2800" smtClean="0">
              <a:solidFill>
                <a:schemeClr val="accent2"/>
              </a:solidFill>
            </a:endParaRPr>
          </a:p>
          <a:p>
            <a:pPr eaLnBrk="1" hangingPunct="1">
              <a:lnSpc>
                <a:spcPct val="85000"/>
              </a:lnSpc>
              <a:spcBef>
                <a:spcPct val="10000"/>
              </a:spcBef>
            </a:pPr>
            <a:r>
              <a:rPr lang="it-IT" altLang="it-IT" sz="2800" smtClean="0">
                <a:solidFill>
                  <a:schemeClr val="accent2"/>
                </a:solidFill>
              </a:rPr>
              <a:t>Operativamente:</a:t>
            </a:r>
          </a:p>
          <a:p>
            <a:pPr eaLnBrk="1" hangingPunct="1">
              <a:lnSpc>
                <a:spcPct val="85000"/>
              </a:lnSpc>
              <a:spcBef>
                <a:spcPct val="10000"/>
              </a:spcBef>
            </a:pPr>
            <a:r>
              <a:rPr lang="it-IT" altLang="it-IT" sz="2800" smtClean="0">
                <a:solidFill>
                  <a:schemeClr val="accent2"/>
                </a:solidFill>
              </a:rPr>
              <a:t>RC = RP + (prelievi - depositi)</a:t>
            </a:r>
          </a:p>
        </p:txBody>
      </p:sp>
      <p:sp>
        <p:nvSpPr>
          <p:cNvPr id="716804" name="Text Box 4"/>
          <p:cNvSpPr txBox="1">
            <a:spLocks noChangeArrowheads="1"/>
          </p:cNvSpPr>
          <p:nvPr/>
        </p:nvSpPr>
        <p:spPr bwMode="auto">
          <a:xfrm>
            <a:off x="4402138" y="5013325"/>
            <a:ext cx="2401887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FF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it-IT" altLang="it-IT" sz="2800">
                <a:solidFill>
                  <a:schemeClr val="accent2"/>
                </a:solidFill>
              </a:rPr>
              <a:t>conti registrati</a:t>
            </a:r>
          </a:p>
        </p:txBody>
      </p:sp>
      <p:sp>
        <p:nvSpPr>
          <p:cNvPr id="716805" name="Line 5" title="Freccia"/>
          <p:cNvSpPr>
            <a:spLocks noChangeShapeType="1"/>
          </p:cNvSpPr>
          <p:nvPr/>
        </p:nvSpPr>
        <p:spPr bwMode="auto">
          <a:xfrm rot="4637437">
            <a:off x="5867400" y="4365625"/>
            <a:ext cx="533400" cy="53340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716806" name="Line 6" title="Freccia"/>
          <p:cNvSpPr>
            <a:spLocks noChangeShapeType="1"/>
          </p:cNvSpPr>
          <p:nvPr/>
        </p:nvSpPr>
        <p:spPr bwMode="auto">
          <a:xfrm>
            <a:off x="4643438" y="4292600"/>
            <a:ext cx="533400" cy="60960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168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168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168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75C0F3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168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168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168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75C0F3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168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168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168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75C0F3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500"/>
                                        <p:tgtEl>
                                          <p:spTgt spid="7168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9" dur="500"/>
                                        <p:tgtEl>
                                          <p:spTgt spid="7168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7168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6803" grpId="0" build="p" autoUpdateAnimBg="0"/>
      <p:bldP spid="716804" grpId="0"/>
      <p:bldP spid="716805" grpId="0" animBg="1"/>
      <p:bldP spid="716806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124075" y="606425"/>
            <a:ext cx="4759325" cy="735013"/>
          </a:xfrm>
        </p:spPr>
        <p:txBody>
          <a:bodyPr/>
          <a:lstStyle/>
          <a:p>
            <a:pPr eaLnBrk="1" hangingPunct="1"/>
            <a:r>
              <a:rPr lang="it-IT" altLang="it-IT" sz="3200" b="1" dirty="0" smtClean="0">
                <a:solidFill>
                  <a:srgbClr val="CD3838"/>
                </a:solidFill>
              </a:rPr>
              <a:t>Reddito consumo (3)</a:t>
            </a:r>
          </a:p>
        </p:txBody>
      </p:sp>
      <p:sp>
        <p:nvSpPr>
          <p:cNvPr id="7188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09600" y="1773238"/>
            <a:ext cx="7707313" cy="2655887"/>
          </a:xfrm>
        </p:spPr>
        <p:txBody>
          <a:bodyPr/>
          <a:lstStyle/>
          <a:p>
            <a:pPr algn="l" eaLnBrk="1" hangingPunct="1">
              <a:lnSpc>
                <a:spcPct val="85000"/>
              </a:lnSpc>
              <a:spcBef>
                <a:spcPct val="10000"/>
              </a:spcBef>
            </a:pPr>
            <a:r>
              <a:rPr lang="it-IT" altLang="it-IT" sz="2800" smtClean="0">
                <a:solidFill>
                  <a:schemeClr val="accent2"/>
                </a:solidFill>
              </a:rPr>
              <a:t>Non si pone il problema di valutare le plusvalenze:</a:t>
            </a:r>
          </a:p>
          <a:p>
            <a:pPr algn="l" eaLnBrk="1" hangingPunct="1">
              <a:lnSpc>
                <a:spcPct val="85000"/>
              </a:lnSpc>
              <a:spcBef>
                <a:spcPct val="10000"/>
              </a:spcBef>
            </a:pPr>
            <a:endParaRPr lang="it-IT" altLang="it-IT" sz="2800" smtClean="0">
              <a:solidFill>
                <a:schemeClr val="accent2"/>
              </a:solidFill>
            </a:endParaRPr>
          </a:p>
          <a:p>
            <a:pPr algn="l" eaLnBrk="1" hangingPunct="1">
              <a:lnSpc>
                <a:spcPct val="85000"/>
              </a:lnSpc>
              <a:spcBef>
                <a:spcPct val="10000"/>
              </a:spcBef>
            </a:pPr>
            <a:r>
              <a:rPr lang="it-IT" altLang="it-IT" sz="2800" smtClean="0">
                <a:solidFill>
                  <a:schemeClr val="accent2"/>
                </a:solidFill>
              </a:rPr>
              <a:t>sono tassate solo se si traducono in consumo (attraverso un prelievo dai conti registrati)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8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188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188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188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75C0F3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8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188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188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188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75C0F3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8851" grpId="0" build="p" autoUpdateAnimBg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692275" y="685800"/>
            <a:ext cx="5694363" cy="727075"/>
          </a:xfrm>
        </p:spPr>
        <p:txBody>
          <a:bodyPr/>
          <a:lstStyle/>
          <a:p>
            <a:pPr eaLnBrk="1" hangingPunct="1"/>
            <a:r>
              <a:rPr lang="it-IT" altLang="it-IT" sz="3200" b="1" dirty="0" smtClean="0">
                <a:solidFill>
                  <a:srgbClr val="CD3838"/>
                </a:solidFill>
              </a:rPr>
              <a:t>Reddito consumo (4)</a:t>
            </a:r>
          </a:p>
        </p:txBody>
      </p:sp>
      <p:sp>
        <p:nvSpPr>
          <p:cNvPr id="7208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09600" y="1844675"/>
            <a:ext cx="7850188" cy="2417763"/>
          </a:xfrm>
        </p:spPr>
        <p:txBody>
          <a:bodyPr/>
          <a:lstStyle/>
          <a:p>
            <a:pPr algn="l" eaLnBrk="1" hangingPunct="1">
              <a:lnSpc>
                <a:spcPct val="85000"/>
              </a:lnSpc>
              <a:spcBef>
                <a:spcPct val="10000"/>
              </a:spcBef>
            </a:pPr>
            <a:r>
              <a:rPr lang="it-IT" altLang="it-IT" sz="2800" b="1" smtClean="0">
                <a:solidFill>
                  <a:schemeClr val="accent2"/>
                </a:solidFill>
              </a:rPr>
              <a:t>Profili equitativi</a:t>
            </a:r>
          </a:p>
          <a:p>
            <a:pPr algn="l" eaLnBrk="1" hangingPunct="1">
              <a:lnSpc>
                <a:spcPct val="85000"/>
              </a:lnSpc>
              <a:spcBef>
                <a:spcPct val="10000"/>
              </a:spcBef>
            </a:pPr>
            <a:endParaRPr lang="it-IT" altLang="it-IT" sz="2800" b="1" smtClean="0">
              <a:solidFill>
                <a:schemeClr val="accent2"/>
              </a:solidFill>
            </a:endParaRPr>
          </a:p>
          <a:p>
            <a:pPr algn="l" eaLnBrk="1" hangingPunct="1">
              <a:lnSpc>
                <a:spcPct val="85000"/>
              </a:lnSpc>
              <a:spcBef>
                <a:spcPct val="10000"/>
              </a:spcBef>
            </a:pPr>
            <a:r>
              <a:rPr lang="it-IT" altLang="it-IT" sz="2800" smtClean="0">
                <a:solidFill>
                  <a:schemeClr val="accent2"/>
                </a:solidFill>
              </a:rPr>
              <a:t>Si tassano gli individui solo per le risorse che sottraggono alla collettività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8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208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208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208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75C0F3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8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208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208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208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75C0F3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20899" grpId="0" build="p" autoUpdateAnimBg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763713" y="692150"/>
            <a:ext cx="5551487" cy="439738"/>
          </a:xfrm>
        </p:spPr>
        <p:txBody>
          <a:bodyPr/>
          <a:lstStyle/>
          <a:p>
            <a:pPr eaLnBrk="1" hangingPunct="1"/>
            <a:r>
              <a:rPr lang="it-IT" altLang="it-IT" sz="3200" b="1" dirty="0" smtClean="0">
                <a:solidFill>
                  <a:srgbClr val="CD3838"/>
                </a:solidFill>
              </a:rPr>
              <a:t>Reddito consumo (5)</a:t>
            </a:r>
          </a:p>
        </p:txBody>
      </p:sp>
      <p:sp>
        <p:nvSpPr>
          <p:cNvPr id="72294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09600" y="1447800"/>
            <a:ext cx="8066088" cy="4573588"/>
          </a:xfrm>
        </p:spPr>
        <p:txBody>
          <a:bodyPr/>
          <a:lstStyle/>
          <a:p>
            <a:pPr algn="l" eaLnBrk="1" hangingPunct="1">
              <a:lnSpc>
                <a:spcPct val="85000"/>
              </a:lnSpc>
              <a:spcBef>
                <a:spcPct val="10000"/>
              </a:spcBef>
            </a:pPr>
            <a:r>
              <a:rPr lang="it-IT" altLang="it-IT" sz="2800" b="1" smtClean="0">
                <a:solidFill>
                  <a:schemeClr val="accent2"/>
                </a:solidFill>
              </a:rPr>
              <a:t>Profili equitativi</a:t>
            </a:r>
          </a:p>
          <a:p>
            <a:pPr algn="l" eaLnBrk="1" hangingPunct="1">
              <a:lnSpc>
                <a:spcPct val="5000"/>
              </a:lnSpc>
              <a:spcBef>
                <a:spcPct val="10000"/>
              </a:spcBef>
            </a:pPr>
            <a:endParaRPr lang="it-IT" altLang="it-IT" sz="2800" b="1" smtClean="0">
              <a:solidFill>
                <a:schemeClr val="accent2"/>
              </a:solidFill>
            </a:endParaRPr>
          </a:p>
          <a:p>
            <a:pPr algn="l" eaLnBrk="1" hangingPunct="1">
              <a:lnSpc>
                <a:spcPct val="85000"/>
              </a:lnSpc>
              <a:spcBef>
                <a:spcPct val="10000"/>
              </a:spcBef>
            </a:pPr>
            <a:endParaRPr lang="it-IT" altLang="it-IT" sz="2800" smtClean="0">
              <a:solidFill>
                <a:schemeClr val="accent2"/>
              </a:solidFill>
            </a:endParaRPr>
          </a:p>
          <a:p>
            <a:pPr algn="l" eaLnBrk="1" hangingPunct="1">
              <a:lnSpc>
                <a:spcPct val="85000"/>
              </a:lnSpc>
              <a:spcBef>
                <a:spcPct val="10000"/>
              </a:spcBef>
            </a:pPr>
            <a:r>
              <a:rPr lang="it-IT" altLang="it-IT" sz="2800" smtClean="0">
                <a:solidFill>
                  <a:schemeClr val="accent2"/>
                </a:solidFill>
              </a:rPr>
              <a:t>Ottica pluriperiodale: </a:t>
            </a:r>
          </a:p>
          <a:p>
            <a:pPr algn="l" eaLnBrk="1" hangingPunct="1">
              <a:lnSpc>
                <a:spcPct val="85000"/>
              </a:lnSpc>
              <a:spcBef>
                <a:spcPct val="10000"/>
              </a:spcBef>
            </a:pPr>
            <a:r>
              <a:rPr lang="it-IT" altLang="it-IT" sz="2800" smtClean="0">
                <a:solidFill>
                  <a:schemeClr val="accent2"/>
                </a:solidFill>
              </a:rPr>
              <a:t>tesi della doppia tassazione del risparmio</a:t>
            </a:r>
          </a:p>
          <a:p>
            <a:pPr algn="l" eaLnBrk="1" hangingPunct="1">
              <a:lnSpc>
                <a:spcPct val="85000"/>
              </a:lnSpc>
              <a:spcBef>
                <a:spcPct val="10000"/>
              </a:spcBef>
            </a:pPr>
            <a:r>
              <a:rPr lang="it-IT" altLang="it-IT" sz="2800" smtClean="0">
                <a:solidFill>
                  <a:srgbClr val="333399"/>
                </a:solidFill>
              </a:rPr>
              <a:t>La tassazione secondo il reddito entrata sottopone il risparmio a tassazione due volte: </a:t>
            </a:r>
          </a:p>
          <a:p>
            <a:pPr algn="l" eaLnBrk="1" hangingPunct="1">
              <a:lnSpc>
                <a:spcPct val="85000"/>
              </a:lnSpc>
              <a:spcBef>
                <a:spcPct val="10000"/>
              </a:spcBef>
              <a:buFontTx/>
              <a:buChar char="-"/>
            </a:pPr>
            <a:r>
              <a:rPr lang="it-IT" altLang="it-IT" sz="2800" smtClean="0">
                <a:solidFill>
                  <a:srgbClr val="333399"/>
                </a:solidFill>
              </a:rPr>
              <a:t> nel momento in cui è prodotto e </a:t>
            </a:r>
          </a:p>
          <a:p>
            <a:pPr algn="l" eaLnBrk="1" hangingPunct="1">
              <a:lnSpc>
                <a:spcPct val="85000"/>
              </a:lnSpc>
              <a:spcBef>
                <a:spcPct val="10000"/>
              </a:spcBef>
              <a:buFontTx/>
              <a:buChar char="-"/>
            </a:pPr>
            <a:r>
              <a:rPr lang="it-IT" altLang="it-IT" sz="2800" smtClean="0">
                <a:solidFill>
                  <a:srgbClr val="333399"/>
                </a:solidFill>
              </a:rPr>
              <a:t> nel momento in cui dà frutto sotto forma di redditi di capitale</a:t>
            </a:r>
          </a:p>
          <a:p>
            <a:pPr algn="l" eaLnBrk="1" hangingPunct="1">
              <a:lnSpc>
                <a:spcPct val="85000"/>
              </a:lnSpc>
              <a:spcBef>
                <a:spcPct val="10000"/>
              </a:spcBef>
            </a:pPr>
            <a:endParaRPr lang="it-IT" altLang="it-IT" sz="2800" smtClean="0">
              <a:solidFill>
                <a:schemeClr val="accent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29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229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229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229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75C0F3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29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229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229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229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75C0F3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29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229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229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229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75C0F3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29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229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229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229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75C0F3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29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229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229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229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75C0F3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29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229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229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229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75C0F3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22947" grpId="0" build="p" autoUpdateAnimBg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16494" name="Group 366" title="Esempio imposta reddito entrata - reddito consumo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2506305090"/>
              </p:ext>
            </p:extLst>
          </p:nvPr>
        </p:nvGraphicFramePr>
        <p:xfrm>
          <a:off x="395536" y="1340768"/>
          <a:ext cx="8229600" cy="4527552"/>
        </p:xfrm>
        <a:graphic>
          <a:graphicData uri="http://schemas.openxmlformats.org/drawingml/2006/table">
            <a:tbl>
              <a:tblPr firstRow="1"/>
              <a:tblGrid>
                <a:gridCol w="1130300"/>
                <a:gridCol w="844550"/>
                <a:gridCol w="919163"/>
                <a:gridCol w="693737"/>
                <a:gridCol w="1079500"/>
                <a:gridCol w="995363"/>
                <a:gridCol w="693737"/>
                <a:gridCol w="844550"/>
                <a:gridCol w="1028700"/>
              </a:tblGrid>
              <a:tr h="457210"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it-IT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5" marB="45725" anchor="b" horzOverflow="overflow">
                    <a:lnL cap="flat">
                      <a:noFill/>
                    </a:lnL>
                    <a:lnR>
                      <a:noFill/>
                    </a:lnR>
                    <a:lnT w="25400" cap="flat" cmpd="sng" algn="ctr">
                      <a:solidFill>
                        <a:srgbClr val="8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8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it-IT" sz="2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Imposta</a:t>
                      </a:r>
                      <a:r>
                        <a:rPr kumimoji="0" lang="en-US" altLang="it-IT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US" altLang="it-IT" sz="2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reddito</a:t>
                      </a:r>
                      <a:r>
                        <a:rPr kumimoji="0" lang="en-US" altLang="it-IT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US" altLang="it-IT" sz="2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entrata</a:t>
                      </a:r>
                      <a:endParaRPr kumimoji="0" lang="en-US" altLang="it-IT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5" marB="45725" anchor="b" horzOverflow="overflow">
                    <a:lnL>
                      <a:noFill/>
                    </a:lnL>
                    <a:lnR>
                      <a:noFill/>
                    </a:lnR>
                    <a:lnT w="25400" cap="flat" cmpd="sng" algn="ctr">
                      <a:solidFill>
                        <a:srgbClr val="8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8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it-IT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6" marB="45726" anchor="b" horzOverflow="overflow">
                    <a:lnL>
                      <a:noFill/>
                    </a:lnL>
                    <a:lnR>
                      <a:noFill/>
                    </a:lnR>
                    <a:lnT w="25400" cap="flat" cmpd="sng" algn="ctr">
                      <a:solidFill>
                        <a:srgbClr val="8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8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it-IT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6" marB="45726" anchor="b" horzOverflow="overflow">
                    <a:lnL>
                      <a:noFill/>
                    </a:lnL>
                    <a:lnR>
                      <a:noFill/>
                    </a:lnR>
                    <a:lnT w="25400" cap="flat" cmpd="sng" algn="ctr">
                      <a:solidFill>
                        <a:srgbClr val="8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8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it-IT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6" marB="45726" anchor="b" horzOverflow="overflow">
                    <a:lnL>
                      <a:noFill/>
                    </a:lnL>
                    <a:lnR>
                      <a:noFill/>
                    </a:lnR>
                    <a:lnT w="25400" cap="flat" cmpd="sng" algn="ctr">
                      <a:solidFill>
                        <a:srgbClr val="8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8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it-IT" sz="2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CD3838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Imposta</a:t>
                      </a:r>
                      <a:r>
                        <a:rPr kumimoji="0" lang="en-US" altLang="it-IT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D3838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US" altLang="it-IT" sz="2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CD3838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reddito</a:t>
                      </a:r>
                      <a:r>
                        <a:rPr kumimoji="0" lang="en-US" altLang="it-IT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D3838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US" altLang="it-IT" sz="2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CD3838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consumo</a:t>
                      </a:r>
                      <a:endParaRPr kumimoji="0" lang="en-US" altLang="it-IT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D3838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5" marB="45725" anchor="b" horzOverflow="overflow">
                    <a:lnL>
                      <a:noFill/>
                    </a:lnL>
                    <a:lnR>
                      <a:noFill/>
                    </a:lnR>
                    <a:lnT w="25400" cap="flat" cmpd="sng" algn="ctr">
                      <a:solidFill>
                        <a:srgbClr val="8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8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it-IT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6" marB="45726" anchor="b" horzOverflow="overflow">
                    <a:lnL>
                      <a:noFill/>
                    </a:lnL>
                    <a:lnR>
                      <a:noFill/>
                    </a:lnR>
                    <a:lnT w="25400" cap="flat" cmpd="sng" algn="ctr">
                      <a:solidFill>
                        <a:srgbClr val="8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8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it-IT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6" marB="45726" anchor="b" horzOverflow="overflow">
                    <a:lnL>
                      <a:noFill/>
                    </a:lnL>
                    <a:lnR>
                      <a:noFill/>
                    </a:lnR>
                    <a:lnT w="25400" cap="flat" cmpd="sng" algn="ctr">
                      <a:solidFill>
                        <a:srgbClr val="8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8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it-IT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6" marB="45726" anchor="b" horzOverflow="overflow">
                    <a:lnL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8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8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90784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it-IT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US" altLang="it-IT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5" marB="45725" anchor="b" horzOverflow="overflow">
                    <a:lnL cap="flat">
                      <a:noFill/>
                    </a:lnL>
                    <a:lnR>
                      <a:noFill/>
                    </a:lnR>
                    <a:lnT w="25400" cap="flat" cmpd="sng" algn="ctr">
                      <a:solidFill>
                        <a:srgbClr val="8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8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it-IT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Y</a:t>
                      </a:r>
                      <a:endParaRPr kumimoji="0" lang="en-US" altLang="it-IT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5" marB="45725" anchor="b" horzOverflow="overflow">
                    <a:lnL>
                      <a:noFill/>
                    </a:lnL>
                    <a:lnR>
                      <a:noFill/>
                    </a:lnR>
                    <a:lnT w="25400" cap="flat" cmpd="sng" algn="ctr">
                      <a:solidFill>
                        <a:srgbClr val="8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8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it-IT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C</a:t>
                      </a:r>
                      <a:endParaRPr kumimoji="0" lang="en-US" altLang="it-IT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5" marB="45725" anchor="b" horzOverflow="overflow">
                    <a:lnL>
                      <a:noFill/>
                    </a:lnL>
                    <a:lnR>
                      <a:noFill/>
                    </a:lnR>
                    <a:lnT w="25400" cap="flat" cmpd="sng" algn="ctr">
                      <a:solidFill>
                        <a:srgbClr val="8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8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it-IT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S</a:t>
                      </a:r>
                      <a:endParaRPr kumimoji="0" lang="en-US" altLang="it-IT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5" marB="45725" anchor="b" horzOverflow="overflow">
                    <a:lnL>
                      <a:noFill/>
                    </a:lnL>
                    <a:lnR>
                      <a:noFill/>
                    </a:lnR>
                    <a:lnT w="25400" cap="flat" cmpd="sng" algn="ctr">
                      <a:solidFill>
                        <a:srgbClr val="8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8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it-IT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Imposta</a:t>
                      </a:r>
                      <a:endParaRPr kumimoji="0" lang="en-US" altLang="it-IT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5" marB="45725" anchor="b" horzOverflow="overflow">
                    <a:lnL>
                      <a:noFill/>
                    </a:lnL>
                    <a:lnR>
                      <a:noFill/>
                    </a:lnR>
                    <a:lnT w="25400" cap="flat" cmpd="sng" algn="ctr">
                      <a:solidFill>
                        <a:srgbClr val="8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8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it-IT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Y</a:t>
                      </a:r>
                      <a:endParaRPr kumimoji="0" lang="en-US" altLang="it-IT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5" marB="45725" anchor="b" horzOverflow="overflow">
                    <a:lnL>
                      <a:noFill/>
                    </a:lnL>
                    <a:lnR>
                      <a:noFill/>
                    </a:lnR>
                    <a:lnT w="25400" cap="flat" cmpd="sng" algn="ctr">
                      <a:solidFill>
                        <a:srgbClr val="8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8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it-IT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C</a:t>
                      </a:r>
                      <a:endParaRPr kumimoji="0" lang="en-US" altLang="it-IT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5" marB="45725" anchor="b" horzOverflow="overflow">
                    <a:lnL>
                      <a:noFill/>
                    </a:lnL>
                    <a:lnR>
                      <a:noFill/>
                    </a:lnR>
                    <a:lnT w="25400" cap="flat" cmpd="sng" algn="ctr">
                      <a:solidFill>
                        <a:srgbClr val="8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8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it-IT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S</a:t>
                      </a:r>
                      <a:endParaRPr kumimoji="0" lang="en-US" altLang="it-IT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5" marB="45725" anchor="b" horzOverflow="overflow">
                    <a:lnL>
                      <a:noFill/>
                    </a:lnL>
                    <a:lnR>
                      <a:noFill/>
                    </a:lnR>
                    <a:lnT w="25400" cap="flat" cmpd="sng" algn="ctr">
                      <a:solidFill>
                        <a:srgbClr val="8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8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it-IT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Imposta</a:t>
                      </a:r>
                      <a:endParaRPr kumimoji="0" lang="en-US" altLang="it-IT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5" marB="45725" anchor="b" horzOverflow="overflow">
                    <a:lnL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8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8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5315">
                <a:tc gridSpan="9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it-IT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INDIVIDUO CONSUMATORE</a:t>
                      </a:r>
                      <a:endParaRPr kumimoji="0" lang="en-US" altLang="it-IT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5" marB="45725" anchor="b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8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</a:tr>
              <a:tr h="33531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it-IT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  <a:endParaRPr kumimoji="0" lang="en-US" altLang="it-IT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5" marB="45725" anchor="b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it-IT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1000</a:t>
                      </a:r>
                      <a:endParaRPr kumimoji="0" lang="en-US" altLang="it-IT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5" marB="45725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it-IT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900</a:t>
                      </a:r>
                      <a:endParaRPr kumimoji="0" lang="en-US" altLang="it-IT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5" marB="45725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it-IT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endParaRPr kumimoji="0" lang="en-US" altLang="it-IT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5" marB="45725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it-IT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100</a:t>
                      </a:r>
                      <a:endParaRPr kumimoji="0" lang="en-US" altLang="it-IT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5" marB="45725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it-IT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1000</a:t>
                      </a:r>
                      <a:endParaRPr kumimoji="0" lang="en-US" altLang="it-IT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5" marB="45725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it-IT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900</a:t>
                      </a:r>
                      <a:endParaRPr kumimoji="0" lang="en-US" altLang="it-IT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5" marB="45725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it-IT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endParaRPr kumimoji="0" lang="en-US" altLang="it-IT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5" marB="45725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it-IT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100</a:t>
                      </a:r>
                      <a:endParaRPr kumimoji="0" lang="en-US" altLang="it-IT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5" marB="45725" anchor="b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8216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it-IT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</a:t>
                      </a:r>
                      <a:endParaRPr kumimoji="0" lang="en-US" altLang="it-IT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5" marB="45725" anchor="b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it-IT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endParaRPr kumimoji="0" lang="en-US" altLang="it-IT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5" marB="45725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it-IT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endParaRPr kumimoji="0" lang="en-US" altLang="it-IT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5" marB="45725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altLang="it-IT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5" marB="45725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it-IT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endParaRPr kumimoji="0" lang="en-US" altLang="it-IT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5" marB="45725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it-IT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endParaRPr kumimoji="0" lang="en-US" altLang="it-IT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5" marB="45725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it-IT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endParaRPr kumimoji="0" lang="en-US" altLang="it-IT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5" marB="45725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altLang="it-IT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5" marB="45725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it-IT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endParaRPr kumimoji="0" lang="en-US" altLang="it-IT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5" marB="45725" anchor="b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00139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it-IT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V. A. imposte</a:t>
                      </a:r>
                      <a:endParaRPr kumimoji="0" lang="en-US" altLang="it-IT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5" marB="45725" anchor="b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altLang="it-IT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5" marB="45725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altLang="it-IT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5" marB="45725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altLang="it-IT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5" marB="45725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it-IT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100</a:t>
                      </a:r>
                      <a:endParaRPr kumimoji="0" lang="en-US" altLang="it-IT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5" marB="45725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altLang="it-IT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5" marB="45725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altLang="it-IT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5" marB="45725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altLang="it-IT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5" marB="45725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it-IT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100</a:t>
                      </a:r>
                      <a:endParaRPr kumimoji="0" lang="en-US" altLang="it-IT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5" marB="45725" anchor="b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5315">
                <a:tc gridSpan="9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it-IT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INDIVIDUO RISPARMIATORE</a:t>
                      </a:r>
                      <a:endParaRPr kumimoji="0" lang="en-US" altLang="it-IT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5" marB="45725" anchor="b" horzOverflow="overflow">
                    <a:lnL cap="flat"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</a:tr>
              <a:tr h="33531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it-IT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  <a:endParaRPr kumimoji="0" lang="en-US" altLang="it-IT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5" marB="45725" anchor="b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it-IT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1000</a:t>
                      </a:r>
                      <a:endParaRPr kumimoji="0" lang="en-US" altLang="it-IT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5" marB="45725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it-IT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endParaRPr kumimoji="0" lang="en-US" altLang="it-IT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5" marB="45725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it-IT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900</a:t>
                      </a:r>
                      <a:endParaRPr kumimoji="0" lang="en-US" altLang="it-IT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5" marB="45725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it-IT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100</a:t>
                      </a:r>
                      <a:endParaRPr kumimoji="0" lang="en-US" altLang="it-IT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5" marB="45725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it-IT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1000</a:t>
                      </a:r>
                      <a:endParaRPr kumimoji="0" lang="en-US" altLang="it-IT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5" marB="45725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it-IT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endParaRPr kumimoji="0" lang="en-US" altLang="it-IT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5" marB="45725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it-IT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1000</a:t>
                      </a:r>
                      <a:endParaRPr kumimoji="0" lang="en-US" altLang="it-IT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5" marB="45725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it-IT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endParaRPr kumimoji="0" lang="en-US" altLang="it-IT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5" marB="45725" anchor="b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8216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it-IT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</a:t>
                      </a:r>
                      <a:endParaRPr kumimoji="0" lang="en-US" altLang="it-IT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5" marB="45725" anchor="b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it-IT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45</a:t>
                      </a:r>
                      <a:endParaRPr kumimoji="0" lang="en-US" altLang="it-IT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5" marB="45725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it-IT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940,5</a:t>
                      </a:r>
                      <a:endParaRPr kumimoji="0" lang="en-US" altLang="it-IT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5" marB="45725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altLang="it-IT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5" marB="45725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it-IT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4,5</a:t>
                      </a:r>
                      <a:endParaRPr kumimoji="0" lang="en-US" altLang="it-IT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5" marB="45725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it-IT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50</a:t>
                      </a:r>
                      <a:endParaRPr kumimoji="0" lang="en-US" altLang="it-IT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5" marB="45725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it-IT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945</a:t>
                      </a:r>
                      <a:endParaRPr kumimoji="0" lang="en-US" altLang="it-IT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5" marB="45725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altLang="it-IT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5" marB="45725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it-IT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105</a:t>
                      </a:r>
                      <a:endParaRPr kumimoji="0" lang="en-US" altLang="it-IT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5" marB="45725" anchor="b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01727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it-IT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V. A. imposte</a:t>
                      </a:r>
                      <a:endParaRPr kumimoji="0" lang="en-US" altLang="it-IT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5" marB="45725" anchor="b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ap="flat" cmpd="sng" algn="ctr">
                      <a:solidFill>
                        <a:srgbClr val="8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it-IT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US" altLang="it-IT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5" marB="45725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ap="flat" cmpd="sng" algn="ctr">
                      <a:solidFill>
                        <a:srgbClr val="8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it-IT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US" altLang="it-IT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5" marB="45725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ap="flat" cmpd="sng" algn="ctr">
                      <a:solidFill>
                        <a:srgbClr val="8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it-IT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US" altLang="it-IT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5" marB="45725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ap="flat" cmpd="sng" algn="ctr">
                      <a:solidFill>
                        <a:srgbClr val="8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it-IT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104,3</a:t>
                      </a:r>
                      <a:endParaRPr kumimoji="0" lang="en-US" altLang="it-IT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5" marB="45725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ap="flat" cmpd="sng" algn="ctr">
                      <a:solidFill>
                        <a:srgbClr val="8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it-IT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US" altLang="it-IT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5" marB="45725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ap="flat" cmpd="sng" algn="ctr">
                      <a:solidFill>
                        <a:srgbClr val="8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it-IT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US" altLang="it-IT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5" marB="45725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ap="flat" cmpd="sng" algn="ctr">
                      <a:solidFill>
                        <a:srgbClr val="8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it-IT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US" altLang="it-IT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5" marB="45725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ap="flat" cmpd="sng" algn="ctr">
                      <a:solidFill>
                        <a:srgbClr val="8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it-IT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100</a:t>
                      </a:r>
                      <a:endParaRPr kumimoji="0" lang="en-US" altLang="it-IT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5" marB="45725" anchor="b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w="25400" cap="flat" cmpd="sng" algn="ctr">
                      <a:solidFill>
                        <a:srgbClr val="8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" name="Titolo 1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Esempio imposta reddito entrata – reddito consumo</a:t>
            </a: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692275" y="549275"/>
            <a:ext cx="5622925" cy="942975"/>
          </a:xfrm>
        </p:spPr>
        <p:txBody>
          <a:bodyPr/>
          <a:lstStyle/>
          <a:p>
            <a:pPr eaLnBrk="1" hangingPunct="1"/>
            <a:r>
              <a:rPr lang="it-IT" altLang="it-IT" sz="3200" b="1" smtClean="0">
                <a:solidFill>
                  <a:schemeClr val="accent2"/>
                </a:solidFill>
              </a:rPr>
              <a:t>Problemi principali</a:t>
            </a:r>
          </a:p>
        </p:txBody>
      </p:sp>
      <p:sp>
        <p:nvSpPr>
          <p:cNvPr id="6676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09600" y="1628775"/>
            <a:ext cx="7850188" cy="1352550"/>
          </a:xfrm>
        </p:spPr>
        <p:txBody>
          <a:bodyPr/>
          <a:lstStyle/>
          <a:p>
            <a:pPr eaLnBrk="1" hangingPunct="1"/>
            <a:r>
              <a:rPr lang="it-IT" altLang="it-IT" sz="2800" dirty="0" smtClean="0">
                <a:solidFill>
                  <a:schemeClr val="accent2"/>
                </a:solidFill>
              </a:rPr>
              <a:t>a) Scelta della base imponibile</a:t>
            </a:r>
          </a:p>
          <a:p>
            <a:pPr eaLnBrk="1" hangingPunct="1"/>
            <a:r>
              <a:rPr lang="it-IT" altLang="it-IT" sz="2800" dirty="0" smtClean="0">
                <a:solidFill>
                  <a:schemeClr val="accent2"/>
                </a:solidFill>
              </a:rPr>
              <a:t>b) Scelta dell’unità impositiva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6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6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6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75C0F3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7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67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67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67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75C0F3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67651" grpId="0" build="p" autoUpdateAnimBg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499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11188" y="692150"/>
            <a:ext cx="7862887" cy="1295400"/>
          </a:xfrm>
        </p:spPr>
        <p:txBody>
          <a:bodyPr/>
          <a:lstStyle/>
          <a:p>
            <a:pPr eaLnBrk="1" hangingPunct="1">
              <a:lnSpc>
                <a:spcPct val="70000"/>
              </a:lnSpc>
            </a:pPr>
            <a:r>
              <a:rPr lang="it-IT" altLang="it-IT" sz="2800" smtClean="0">
                <a:solidFill>
                  <a:schemeClr val="accent2"/>
                </a:solidFill>
              </a:rPr>
              <a:t>Vincolo di bilancio del primo periodo:</a:t>
            </a:r>
            <a:br>
              <a:rPr lang="it-IT" altLang="it-IT" sz="2800" smtClean="0">
                <a:solidFill>
                  <a:schemeClr val="accent2"/>
                </a:solidFill>
              </a:rPr>
            </a:br>
            <a:r>
              <a:rPr lang="it-IT" altLang="it-IT" sz="2800" smtClean="0">
                <a:solidFill>
                  <a:schemeClr val="accent2"/>
                </a:solidFill>
              </a:rPr>
              <a:t/>
            </a:r>
            <a:br>
              <a:rPr lang="it-IT" altLang="it-IT" sz="2800" smtClean="0">
                <a:solidFill>
                  <a:schemeClr val="accent2"/>
                </a:solidFill>
              </a:rPr>
            </a:br>
            <a:r>
              <a:rPr lang="it-IT" altLang="it-IT" sz="2800" smtClean="0">
                <a:solidFill>
                  <a:schemeClr val="accent2"/>
                </a:solidFill>
              </a:rPr>
              <a:t>C</a:t>
            </a:r>
            <a:r>
              <a:rPr lang="it-IT" altLang="it-IT" sz="2800" baseline="-25000" smtClean="0">
                <a:solidFill>
                  <a:schemeClr val="accent2"/>
                </a:solidFill>
              </a:rPr>
              <a:t>1 </a:t>
            </a:r>
            <a:r>
              <a:rPr lang="it-IT" altLang="it-IT" sz="2800" smtClean="0">
                <a:solidFill>
                  <a:schemeClr val="accent2"/>
                </a:solidFill>
              </a:rPr>
              <a:t>= R</a:t>
            </a:r>
            <a:r>
              <a:rPr lang="it-IT" altLang="it-IT" sz="2800" baseline="-25000" smtClean="0">
                <a:solidFill>
                  <a:schemeClr val="accent2"/>
                </a:solidFill>
              </a:rPr>
              <a:t>1</a:t>
            </a:r>
            <a:r>
              <a:rPr lang="it-IT" altLang="it-IT" sz="2800" smtClean="0">
                <a:solidFill>
                  <a:schemeClr val="accent2"/>
                </a:solidFill>
              </a:rPr>
              <a:t> - S</a:t>
            </a:r>
            <a:r>
              <a:rPr lang="it-IT" altLang="it-IT" sz="2800" baseline="-25000" smtClean="0">
                <a:solidFill>
                  <a:schemeClr val="accent2"/>
                </a:solidFill>
              </a:rPr>
              <a:t>           </a:t>
            </a:r>
            <a:r>
              <a:rPr lang="it-IT" altLang="it-IT" sz="2800" smtClean="0">
                <a:solidFill>
                  <a:schemeClr val="accent2"/>
                </a:solidFill>
                <a:sym typeface="Monotype Sorts" pitchFamily="2" charset="2"/>
              </a:rPr>
              <a:t>S = </a:t>
            </a:r>
            <a:r>
              <a:rPr lang="it-IT" altLang="it-IT" sz="2800" smtClean="0">
                <a:solidFill>
                  <a:schemeClr val="accent2"/>
                </a:solidFill>
              </a:rPr>
              <a:t>R</a:t>
            </a:r>
            <a:r>
              <a:rPr lang="it-IT" altLang="it-IT" sz="2800" baseline="-25000" smtClean="0">
                <a:solidFill>
                  <a:schemeClr val="accent2"/>
                </a:solidFill>
              </a:rPr>
              <a:t>1 </a:t>
            </a:r>
            <a:r>
              <a:rPr lang="it-IT" altLang="it-IT" sz="2800" smtClean="0">
                <a:solidFill>
                  <a:schemeClr val="accent2"/>
                </a:solidFill>
              </a:rPr>
              <a:t>- C</a:t>
            </a:r>
            <a:r>
              <a:rPr lang="it-IT" altLang="it-IT" sz="2800" baseline="-25000" smtClean="0">
                <a:solidFill>
                  <a:schemeClr val="accent2"/>
                </a:solidFill>
              </a:rPr>
              <a:t>1</a:t>
            </a:r>
          </a:p>
        </p:txBody>
      </p:sp>
      <p:sp>
        <p:nvSpPr>
          <p:cNvPr id="72499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09600" y="2590800"/>
            <a:ext cx="7778750" cy="1524000"/>
          </a:xfrm>
        </p:spPr>
        <p:txBody>
          <a:bodyPr/>
          <a:lstStyle/>
          <a:p>
            <a:pPr eaLnBrk="1" hangingPunct="1">
              <a:lnSpc>
                <a:spcPct val="70000"/>
              </a:lnSpc>
              <a:spcBef>
                <a:spcPct val="0"/>
              </a:spcBef>
            </a:pPr>
            <a:r>
              <a:rPr lang="it-IT" altLang="it-IT" sz="2800" smtClean="0">
                <a:solidFill>
                  <a:schemeClr val="accent2"/>
                </a:solidFill>
              </a:rPr>
              <a:t>Vincolo di bilancio del secondo periodo:</a:t>
            </a:r>
            <a:br>
              <a:rPr lang="it-IT" altLang="it-IT" sz="2800" smtClean="0">
                <a:solidFill>
                  <a:schemeClr val="accent2"/>
                </a:solidFill>
              </a:rPr>
            </a:br>
            <a:r>
              <a:rPr lang="it-IT" altLang="it-IT" sz="2800" smtClean="0">
                <a:solidFill>
                  <a:schemeClr val="accent2"/>
                </a:solidFill>
              </a:rPr>
              <a:t/>
            </a:r>
            <a:br>
              <a:rPr lang="it-IT" altLang="it-IT" sz="2800" smtClean="0">
                <a:solidFill>
                  <a:schemeClr val="accent2"/>
                </a:solidFill>
              </a:rPr>
            </a:br>
            <a:r>
              <a:rPr lang="it-IT" altLang="it-IT" sz="2800" smtClean="0">
                <a:solidFill>
                  <a:schemeClr val="accent2"/>
                </a:solidFill>
              </a:rPr>
              <a:t> C</a:t>
            </a:r>
            <a:r>
              <a:rPr lang="it-IT" altLang="it-IT" sz="2800" baseline="-25000" smtClean="0">
                <a:solidFill>
                  <a:schemeClr val="accent2"/>
                </a:solidFill>
              </a:rPr>
              <a:t>2 </a:t>
            </a:r>
            <a:r>
              <a:rPr lang="it-IT" altLang="it-IT" sz="2800" smtClean="0">
                <a:solidFill>
                  <a:schemeClr val="accent2"/>
                </a:solidFill>
              </a:rPr>
              <a:t>=</a:t>
            </a:r>
            <a:r>
              <a:rPr lang="it-IT" altLang="it-IT" sz="2800" baseline="-25000" smtClean="0">
                <a:solidFill>
                  <a:schemeClr val="accent2"/>
                </a:solidFill>
              </a:rPr>
              <a:t> </a:t>
            </a:r>
            <a:r>
              <a:rPr lang="it-IT" altLang="it-IT" sz="2800" smtClean="0">
                <a:solidFill>
                  <a:schemeClr val="accent2"/>
                </a:solidFill>
              </a:rPr>
              <a:t>R</a:t>
            </a:r>
            <a:r>
              <a:rPr lang="it-IT" altLang="it-IT" sz="2800" baseline="-25000" smtClean="0">
                <a:solidFill>
                  <a:schemeClr val="accent2"/>
                </a:solidFill>
              </a:rPr>
              <a:t>2</a:t>
            </a:r>
            <a:r>
              <a:rPr lang="it-IT" altLang="it-IT" sz="2800" smtClean="0">
                <a:solidFill>
                  <a:schemeClr val="accent2"/>
                </a:solidFill>
              </a:rPr>
              <a:t> + S (1+r)</a:t>
            </a:r>
          </a:p>
          <a:p>
            <a:pPr eaLnBrk="1" hangingPunct="1">
              <a:lnSpc>
                <a:spcPct val="70000"/>
              </a:lnSpc>
              <a:spcBef>
                <a:spcPct val="0"/>
              </a:spcBef>
            </a:pPr>
            <a:endParaRPr lang="it-IT" altLang="it-IT" sz="2800" smtClean="0">
              <a:solidFill>
                <a:schemeClr val="accent2"/>
              </a:solidFill>
            </a:endParaRPr>
          </a:p>
          <a:p>
            <a:pPr eaLnBrk="1" hangingPunct="1">
              <a:lnSpc>
                <a:spcPct val="70000"/>
              </a:lnSpc>
              <a:spcBef>
                <a:spcPct val="0"/>
              </a:spcBef>
            </a:pPr>
            <a:endParaRPr lang="it-IT" altLang="it-IT" sz="2800" baseline="-25000" smtClean="0">
              <a:solidFill>
                <a:schemeClr val="accent2"/>
              </a:solidFill>
            </a:endParaRPr>
          </a:p>
        </p:txBody>
      </p:sp>
      <p:sp>
        <p:nvSpPr>
          <p:cNvPr id="724997" name="Line 5" title="Freccia"/>
          <p:cNvSpPr>
            <a:spLocks noChangeShapeType="1"/>
          </p:cNvSpPr>
          <p:nvPr/>
        </p:nvSpPr>
        <p:spPr bwMode="auto">
          <a:xfrm>
            <a:off x="4284663" y="1628775"/>
            <a:ext cx="360362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49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249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249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49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7249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249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24994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75C0F3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49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7249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249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249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75C0F3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24994" grpId="0"/>
      <p:bldP spid="724997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499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11188" y="692150"/>
            <a:ext cx="7862887" cy="1728788"/>
          </a:xfrm>
        </p:spPr>
        <p:txBody>
          <a:bodyPr/>
          <a:lstStyle/>
          <a:p>
            <a:pPr eaLnBrk="1" hangingPunct="1">
              <a:lnSpc>
                <a:spcPts val="3363"/>
              </a:lnSpc>
            </a:pPr>
            <a:r>
              <a:rPr lang="it-IT" altLang="it-IT" sz="2800" smtClean="0">
                <a:solidFill>
                  <a:schemeClr val="accent2"/>
                </a:solidFill>
              </a:rPr>
              <a:t>Il reddito da lavoro guadagnato nella vita di due periodi dall’individuo ed attualizzato al tempo 1 è:</a:t>
            </a:r>
            <a:endParaRPr lang="it-IT" altLang="it-IT" sz="2800" baseline="-25000" smtClean="0">
              <a:solidFill>
                <a:schemeClr val="accent2"/>
              </a:solidFill>
            </a:endParaRPr>
          </a:p>
        </p:txBody>
      </p:sp>
      <p:sp>
        <p:nvSpPr>
          <p:cNvPr id="72499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09600" y="2590800"/>
            <a:ext cx="7778750" cy="1524000"/>
          </a:xfrm>
        </p:spPr>
        <p:txBody>
          <a:bodyPr/>
          <a:lstStyle/>
          <a:p>
            <a:pPr eaLnBrk="1" hangingPunct="1">
              <a:lnSpc>
                <a:spcPct val="85000"/>
              </a:lnSpc>
              <a:spcBef>
                <a:spcPct val="10000"/>
              </a:spcBef>
              <a:defRPr/>
            </a:pPr>
            <a:r>
              <a:rPr lang="it-IT" altLang="it-IT" sz="2800" kern="1200" dirty="0" smtClean="0">
                <a:solidFill>
                  <a:srgbClr val="333399"/>
                </a:solidFill>
                <a:latin typeface="Times New Roman" pitchFamily="18" charset="0"/>
              </a:rPr>
              <a:t>                        R</a:t>
            </a:r>
            <a:r>
              <a:rPr lang="it-IT" altLang="it-IT" sz="2800" kern="1200" baseline="-25000" dirty="0" smtClean="0">
                <a:solidFill>
                  <a:srgbClr val="333399"/>
                </a:solidFill>
                <a:latin typeface="Times New Roman" pitchFamily="18" charset="0"/>
              </a:rPr>
              <a:t>2</a:t>
            </a:r>
            <a:r>
              <a:rPr lang="it-IT" altLang="it-IT" sz="2800" kern="1200" dirty="0" smtClean="0">
                <a:solidFill>
                  <a:srgbClr val="333399"/>
                </a:solidFill>
                <a:latin typeface="Times New Roman" pitchFamily="18" charset="0"/>
              </a:rPr>
              <a:t>       </a:t>
            </a:r>
          </a:p>
          <a:p>
            <a:pPr eaLnBrk="1" hangingPunct="1">
              <a:lnSpc>
                <a:spcPct val="85000"/>
              </a:lnSpc>
              <a:spcBef>
                <a:spcPct val="10000"/>
              </a:spcBef>
              <a:defRPr/>
            </a:pPr>
            <a:r>
              <a:rPr lang="it-IT" altLang="it-IT" sz="2800" kern="1200" dirty="0" smtClean="0">
                <a:solidFill>
                  <a:srgbClr val="333399"/>
                </a:solidFill>
                <a:latin typeface="Times New Roman" pitchFamily="18" charset="0"/>
              </a:rPr>
              <a:t>R  =    R</a:t>
            </a:r>
            <a:r>
              <a:rPr lang="it-IT" altLang="it-IT" sz="2800" kern="1200" baseline="-25000" dirty="0" smtClean="0">
                <a:solidFill>
                  <a:srgbClr val="333399"/>
                </a:solidFill>
                <a:latin typeface="Times New Roman" pitchFamily="18" charset="0"/>
              </a:rPr>
              <a:t>1</a:t>
            </a:r>
            <a:r>
              <a:rPr lang="it-IT" altLang="it-IT" sz="2800" kern="1200" dirty="0" smtClean="0">
                <a:solidFill>
                  <a:srgbClr val="333399"/>
                </a:solidFill>
                <a:latin typeface="Times New Roman" pitchFamily="18" charset="0"/>
              </a:rPr>
              <a:t>     +    ———— </a:t>
            </a:r>
          </a:p>
          <a:p>
            <a:pPr algn="l" eaLnBrk="1" hangingPunct="1">
              <a:lnSpc>
                <a:spcPct val="85000"/>
              </a:lnSpc>
              <a:spcBef>
                <a:spcPct val="10000"/>
              </a:spcBef>
              <a:defRPr/>
            </a:pPr>
            <a:r>
              <a:rPr lang="it-IT" altLang="it-IT" sz="2800" kern="1200" dirty="0">
                <a:solidFill>
                  <a:srgbClr val="333399"/>
                </a:solidFill>
                <a:latin typeface="Times New Roman" pitchFamily="18" charset="0"/>
              </a:rPr>
              <a:t> </a:t>
            </a:r>
            <a:r>
              <a:rPr lang="it-IT" altLang="it-IT" sz="2800" kern="1200" dirty="0" smtClean="0">
                <a:solidFill>
                  <a:srgbClr val="333399"/>
                </a:solidFill>
                <a:latin typeface="Times New Roman" pitchFamily="18" charset="0"/>
              </a:rPr>
              <a:t>                                                  (1+r) </a:t>
            </a:r>
            <a:endParaRPr lang="it-IT" altLang="it-IT" sz="2800" dirty="0" smtClean="0">
              <a:solidFill>
                <a:schemeClr val="accent2"/>
              </a:solidFill>
            </a:endParaRPr>
          </a:p>
          <a:p>
            <a:pPr eaLnBrk="1" hangingPunct="1">
              <a:lnSpc>
                <a:spcPct val="70000"/>
              </a:lnSpc>
              <a:spcBef>
                <a:spcPct val="0"/>
              </a:spcBef>
              <a:defRPr/>
            </a:pPr>
            <a:endParaRPr lang="it-IT" altLang="it-IT" sz="2800" baseline="-25000" dirty="0" smtClean="0">
              <a:solidFill>
                <a:schemeClr val="accent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49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249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249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24994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75C0F3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49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249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249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249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75C0F3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49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249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249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249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75C0F3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49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249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249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249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75C0F3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24994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849313" y="549275"/>
            <a:ext cx="7467600" cy="685800"/>
          </a:xfrm>
        </p:spPr>
        <p:txBody>
          <a:bodyPr/>
          <a:lstStyle/>
          <a:p>
            <a:pPr eaLnBrk="1" hangingPunct="1"/>
            <a:r>
              <a:rPr lang="it-IT" altLang="it-IT" sz="3200" b="1" smtClean="0">
                <a:solidFill>
                  <a:schemeClr val="accent2"/>
                </a:solidFill>
              </a:rPr>
              <a:t>Doppia tassazione del risparmio</a:t>
            </a:r>
          </a:p>
        </p:txBody>
      </p:sp>
      <p:sp>
        <p:nvSpPr>
          <p:cNvPr id="72704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990600" y="1981200"/>
            <a:ext cx="7181850" cy="1735138"/>
          </a:xfrm>
        </p:spPr>
        <p:txBody>
          <a:bodyPr/>
          <a:lstStyle/>
          <a:p>
            <a:pPr eaLnBrk="1" hangingPunct="1">
              <a:lnSpc>
                <a:spcPct val="85000"/>
              </a:lnSpc>
              <a:spcBef>
                <a:spcPct val="10000"/>
              </a:spcBef>
            </a:pPr>
            <a:r>
              <a:rPr lang="it-IT" altLang="it-IT" sz="2800" smtClean="0">
                <a:solidFill>
                  <a:schemeClr val="accent2"/>
                </a:solidFill>
              </a:rPr>
              <a:t>1) Imposta sul reddito prodotto (entrata)</a:t>
            </a:r>
          </a:p>
          <a:p>
            <a:pPr algn="l" eaLnBrk="1" hangingPunct="1">
              <a:lnSpc>
                <a:spcPct val="85000"/>
              </a:lnSpc>
              <a:spcBef>
                <a:spcPct val="10000"/>
              </a:spcBef>
            </a:pPr>
            <a:endParaRPr lang="it-IT" altLang="it-IT" sz="2800" smtClean="0">
              <a:solidFill>
                <a:schemeClr val="accent2"/>
              </a:solidFill>
            </a:endParaRPr>
          </a:p>
          <a:p>
            <a:pPr algn="l" eaLnBrk="1" hangingPunct="1">
              <a:lnSpc>
                <a:spcPct val="85000"/>
              </a:lnSpc>
              <a:spcBef>
                <a:spcPct val="10000"/>
              </a:spcBef>
            </a:pPr>
            <a:r>
              <a:rPr lang="it-IT" altLang="it-IT" sz="2800" smtClean="0">
                <a:solidFill>
                  <a:schemeClr val="accent2"/>
                </a:solidFill>
              </a:rPr>
              <a:t>1° periodo 	t R</a:t>
            </a:r>
            <a:r>
              <a:rPr lang="it-IT" altLang="it-IT" sz="2800" baseline="-25000" smtClean="0">
                <a:solidFill>
                  <a:schemeClr val="accent2"/>
                </a:solidFill>
              </a:rPr>
              <a:t>1</a:t>
            </a:r>
            <a:endParaRPr lang="it-IT" altLang="it-IT" sz="2800" smtClean="0">
              <a:solidFill>
                <a:schemeClr val="accent2"/>
              </a:solidFill>
            </a:endParaRPr>
          </a:p>
          <a:p>
            <a:pPr algn="l" eaLnBrk="1" hangingPunct="1">
              <a:lnSpc>
                <a:spcPct val="85000"/>
              </a:lnSpc>
              <a:spcBef>
                <a:spcPct val="10000"/>
              </a:spcBef>
            </a:pPr>
            <a:r>
              <a:rPr lang="it-IT" altLang="it-IT" sz="2800" smtClean="0">
                <a:solidFill>
                  <a:schemeClr val="accent2"/>
                </a:solidFill>
              </a:rPr>
              <a:t>2° periodo 	t [R</a:t>
            </a:r>
            <a:r>
              <a:rPr lang="it-IT" altLang="it-IT" sz="2800" baseline="-25000" smtClean="0">
                <a:solidFill>
                  <a:schemeClr val="accent2"/>
                </a:solidFill>
              </a:rPr>
              <a:t>2</a:t>
            </a:r>
            <a:r>
              <a:rPr lang="it-IT" altLang="it-IT" sz="2800" smtClean="0">
                <a:solidFill>
                  <a:schemeClr val="accent2"/>
                </a:solidFill>
              </a:rPr>
              <a:t> + r S)]</a:t>
            </a:r>
          </a:p>
        </p:txBody>
      </p:sp>
      <p:sp>
        <p:nvSpPr>
          <p:cNvPr id="727044" name="Rectangle 4"/>
          <p:cNvSpPr>
            <a:spLocks noChangeArrowheads="1"/>
          </p:cNvSpPr>
          <p:nvPr/>
        </p:nvSpPr>
        <p:spPr bwMode="auto">
          <a:xfrm>
            <a:off x="838200" y="4191000"/>
            <a:ext cx="7315200" cy="1828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85000"/>
              </a:lnSpc>
              <a:spcBef>
                <a:spcPct val="10000"/>
              </a:spcBef>
              <a:buFontTx/>
              <a:buNone/>
            </a:pPr>
            <a:r>
              <a:rPr lang="it-IT" altLang="it-IT" sz="2800">
                <a:solidFill>
                  <a:srgbClr val="333399"/>
                </a:solidFill>
              </a:rPr>
              <a:t>                         t(R</a:t>
            </a:r>
            <a:r>
              <a:rPr lang="it-IT" altLang="it-IT" sz="2800" baseline="-25000">
                <a:solidFill>
                  <a:srgbClr val="333399"/>
                </a:solidFill>
              </a:rPr>
              <a:t>2</a:t>
            </a:r>
            <a:r>
              <a:rPr lang="it-IT" altLang="it-IT" sz="2800">
                <a:solidFill>
                  <a:srgbClr val="333399"/>
                </a:solidFill>
              </a:rPr>
              <a:t> + r S) </a:t>
            </a:r>
          </a:p>
          <a:p>
            <a:pPr eaLnBrk="1" hangingPunct="1">
              <a:lnSpc>
                <a:spcPct val="85000"/>
              </a:lnSpc>
              <a:spcBef>
                <a:spcPct val="10000"/>
              </a:spcBef>
              <a:buFontTx/>
              <a:buNone/>
            </a:pPr>
            <a:r>
              <a:rPr lang="it-IT" altLang="it-IT" sz="2800">
                <a:solidFill>
                  <a:srgbClr val="333399"/>
                </a:solidFill>
              </a:rPr>
              <a:t>in valore:             t R</a:t>
            </a:r>
            <a:r>
              <a:rPr lang="it-IT" altLang="it-IT" sz="2800" baseline="-25000">
                <a:solidFill>
                  <a:srgbClr val="333399"/>
                </a:solidFill>
              </a:rPr>
              <a:t>1</a:t>
            </a:r>
            <a:r>
              <a:rPr lang="it-IT" altLang="it-IT" sz="2800">
                <a:solidFill>
                  <a:srgbClr val="333399"/>
                </a:solidFill>
              </a:rPr>
              <a:t> +   ——————  </a:t>
            </a:r>
          </a:p>
          <a:p>
            <a:pPr eaLnBrk="1" hangingPunct="1">
              <a:lnSpc>
                <a:spcPct val="85000"/>
              </a:lnSpc>
              <a:spcBef>
                <a:spcPct val="10000"/>
              </a:spcBef>
              <a:buFontTx/>
              <a:buNone/>
            </a:pPr>
            <a:r>
              <a:rPr lang="it-IT" altLang="it-IT" sz="2800">
                <a:solidFill>
                  <a:srgbClr val="333399"/>
                </a:solidFill>
              </a:rPr>
              <a:t>attuale t=1                             (1+r)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270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270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270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75C0F3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270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270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270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75C0F3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270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270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270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75C0F3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270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270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27044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75C0F3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27043" grpId="0" build="p" autoUpdateAnimBg="0"/>
      <p:bldP spid="727044" grpId="0" autoUpdateAnimBg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849313" y="549275"/>
            <a:ext cx="7467600" cy="685800"/>
          </a:xfrm>
        </p:spPr>
        <p:txBody>
          <a:bodyPr/>
          <a:lstStyle/>
          <a:p>
            <a:pPr eaLnBrk="1" hangingPunct="1"/>
            <a:r>
              <a:rPr lang="it-IT" altLang="it-IT" sz="3200" b="1" dirty="0" smtClean="0">
                <a:solidFill>
                  <a:schemeClr val="accent2"/>
                </a:solidFill>
              </a:rPr>
              <a:t>Doppia tassazione del risparmio (2)</a:t>
            </a:r>
          </a:p>
        </p:txBody>
      </p:sp>
      <p:sp>
        <p:nvSpPr>
          <p:cNvPr id="72704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990600" y="1981200"/>
            <a:ext cx="7181850" cy="1735138"/>
          </a:xfrm>
        </p:spPr>
        <p:txBody>
          <a:bodyPr/>
          <a:lstStyle/>
          <a:p>
            <a:pPr eaLnBrk="1" hangingPunct="1">
              <a:lnSpc>
                <a:spcPct val="85000"/>
              </a:lnSpc>
              <a:spcBef>
                <a:spcPct val="10000"/>
              </a:spcBef>
            </a:pPr>
            <a:r>
              <a:rPr lang="it-IT" altLang="it-IT" sz="2800" smtClean="0">
                <a:solidFill>
                  <a:schemeClr val="accent2"/>
                </a:solidFill>
              </a:rPr>
              <a:t>1) Imposta sul reddito prodotto (entrata)</a:t>
            </a:r>
          </a:p>
          <a:p>
            <a:pPr algn="l" eaLnBrk="1" hangingPunct="1">
              <a:lnSpc>
                <a:spcPct val="85000"/>
              </a:lnSpc>
              <a:spcBef>
                <a:spcPct val="10000"/>
              </a:spcBef>
            </a:pPr>
            <a:endParaRPr lang="it-IT" altLang="it-IT" sz="2800" smtClean="0">
              <a:solidFill>
                <a:schemeClr val="accent2"/>
              </a:solidFill>
            </a:endParaRPr>
          </a:p>
          <a:p>
            <a:pPr algn="l" eaLnBrk="1" hangingPunct="1">
              <a:lnSpc>
                <a:spcPct val="85000"/>
              </a:lnSpc>
              <a:spcBef>
                <a:spcPct val="10000"/>
              </a:spcBef>
            </a:pPr>
            <a:r>
              <a:rPr lang="it-IT" altLang="it-IT" sz="2800" smtClean="0">
                <a:solidFill>
                  <a:schemeClr val="accent2"/>
                </a:solidFill>
              </a:rPr>
              <a:t>1° periodo 	t R</a:t>
            </a:r>
            <a:r>
              <a:rPr lang="it-IT" altLang="it-IT" sz="2800" baseline="-25000" smtClean="0">
                <a:solidFill>
                  <a:schemeClr val="accent2"/>
                </a:solidFill>
              </a:rPr>
              <a:t>1</a:t>
            </a:r>
            <a:endParaRPr lang="it-IT" altLang="it-IT" sz="2800" smtClean="0">
              <a:solidFill>
                <a:schemeClr val="accent2"/>
              </a:solidFill>
            </a:endParaRPr>
          </a:p>
          <a:p>
            <a:pPr algn="l" eaLnBrk="1" hangingPunct="1">
              <a:lnSpc>
                <a:spcPct val="85000"/>
              </a:lnSpc>
              <a:spcBef>
                <a:spcPct val="10000"/>
              </a:spcBef>
            </a:pPr>
            <a:r>
              <a:rPr lang="it-IT" altLang="it-IT" sz="2800" smtClean="0">
                <a:solidFill>
                  <a:schemeClr val="accent2"/>
                </a:solidFill>
              </a:rPr>
              <a:t>2° periodo 	t [R</a:t>
            </a:r>
            <a:r>
              <a:rPr lang="it-IT" altLang="it-IT" sz="2800" baseline="-25000" smtClean="0">
                <a:solidFill>
                  <a:schemeClr val="accent2"/>
                </a:solidFill>
              </a:rPr>
              <a:t>2</a:t>
            </a:r>
            <a:r>
              <a:rPr lang="it-IT" altLang="it-IT" sz="2800" smtClean="0">
                <a:solidFill>
                  <a:schemeClr val="accent2"/>
                </a:solidFill>
              </a:rPr>
              <a:t> + r S)]</a:t>
            </a:r>
          </a:p>
        </p:txBody>
      </p:sp>
      <p:sp>
        <p:nvSpPr>
          <p:cNvPr id="727044" name="Rectangle 4"/>
          <p:cNvSpPr>
            <a:spLocks noChangeArrowheads="1"/>
          </p:cNvSpPr>
          <p:nvPr/>
        </p:nvSpPr>
        <p:spPr bwMode="auto">
          <a:xfrm>
            <a:off x="838200" y="4191000"/>
            <a:ext cx="7315200" cy="1828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85000"/>
              </a:lnSpc>
              <a:spcBef>
                <a:spcPct val="10000"/>
              </a:spcBef>
              <a:buFontTx/>
              <a:buNone/>
            </a:pPr>
            <a:r>
              <a:rPr lang="it-IT" altLang="it-IT" sz="2800">
                <a:solidFill>
                  <a:schemeClr val="accent2"/>
                </a:solidFill>
              </a:rPr>
              <a:t>             R</a:t>
            </a:r>
            <a:r>
              <a:rPr lang="it-IT" altLang="it-IT" sz="2800" baseline="-25000">
                <a:solidFill>
                  <a:schemeClr val="accent2"/>
                </a:solidFill>
              </a:rPr>
              <a:t>2</a:t>
            </a:r>
            <a:r>
              <a:rPr lang="it-IT" altLang="it-IT" sz="2800">
                <a:solidFill>
                  <a:schemeClr val="accent2"/>
                </a:solidFill>
              </a:rPr>
              <a:t>             r S </a:t>
            </a:r>
          </a:p>
          <a:p>
            <a:pPr eaLnBrk="1" hangingPunct="1">
              <a:lnSpc>
                <a:spcPct val="85000"/>
              </a:lnSpc>
              <a:spcBef>
                <a:spcPct val="10000"/>
              </a:spcBef>
              <a:buFontTx/>
              <a:buNone/>
            </a:pPr>
            <a:r>
              <a:rPr lang="it-IT" altLang="it-IT" sz="2800">
                <a:solidFill>
                  <a:schemeClr val="accent2"/>
                </a:solidFill>
              </a:rPr>
              <a:t>in valore:    t [R</a:t>
            </a:r>
            <a:r>
              <a:rPr lang="it-IT" altLang="it-IT" sz="2800" baseline="-25000">
                <a:solidFill>
                  <a:schemeClr val="accent2"/>
                </a:solidFill>
              </a:rPr>
              <a:t>1</a:t>
            </a:r>
            <a:r>
              <a:rPr lang="it-IT" altLang="it-IT" sz="2800">
                <a:solidFill>
                  <a:schemeClr val="accent2"/>
                </a:solidFill>
              </a:rPr>
              <a:t> + —— +   ———— ] </a:t>
            </a:r>
          </a:p>
          <a:p>
            <a:pPr eaLnBrk="1" hangingPunct="1">
              <a:lnSpc>
                <a:spcPct val="85000"/>
              </a:lnSpc>
              <a:spcBef>
                <a:spcPct val="10000"/>
              </a:spcBef>
              <a:buFontTx/>
              <a:buNone/>
            </a:pPr>
            <a:r>
              <a:rPr lang="it-IT" altLang="it-IT" sz="2800">
                <a:solidFill>
                  <a:schemeClr val="accent2"/>
                </a:solidFill>
              </a:rPr>
              <a:t>attuale t=1            (1+r)          (1+r)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270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270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270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75C0F3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270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270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270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75C0F3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270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270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270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75C0F3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270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270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27044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75C0F3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27043" grpId="0" build="p" autoUpdateAnimBg="0"/>
      <p:bldP spid="727044" grpId="0" autoUpdateAnimBg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849313" y="549275"/>
            <a:ext cx="7467600" cy="685800"/>
          </a:xfrm>
        </p:spPr>
        <p:txBody>
          <a:bodyPr/>
          <a:lstStyle/>
          <a:p>
            <a:pPr eaLnBrk="1" hangingPunct="1"/>
            <a:r>
              <a:rPr lang="it-IT" altLang="it-IT" sz="3200" b="1" dirty="0" smtClean="0">
                <a:solidFill>
                  <a:schemeClr val="accent2"/>
                </a:solidFill>
              </a:rPr>
              <a:t>Doppia tassazione del risparmio (3)</a:t>
            </a:r>
          </a:p>
        </p:txBody>
      </p:sp>
      <p:sp>
        <p:nvSpPr>
          <p:cNvPr id="72704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042988" y="2565400"/>
            <a:ext cx="7181850" cy="1735138"/>
          </a:xfrm>
        </p:spPr>
        <p:txBody>
          <a:bodyPr/>
          <a:lstStyle/>
          <a:p>
            <a:pPr eaLnBrk="1" hangingPunct="1">
              <a:lnSpc>
                <a:spcPct val="85000"/>
              </a:lnSpc>
              <a:spcBef>
                <a:spcPct val="10000"/>
              </a:spcBef>
            </a:pPr>
            <a:r>
              <a:rPr lang="it-IT" altLang="it-IT" sz="2800" smtClean="0">
                <a:solidFill>
                  <a:schemeClr val="accent2"/>
                </a:solidFill>
              </a:rPr>
              <a:t>1) Imposta sul reddito consumo</a:t>
            </a:r>
          </a:p>
          <a:p>
            <a:pPr algn="l" eaLnBrk="1" hangingPunct="1">
              <a:lnSpc>
                <a:spcPct val="85000"/>
              </a:lnSpc>
              <a:spcBef>
                <a:spcPct val="10000"/>
              </a:spcBef>
            </a:pPr>
            <a:endParaRPr lang="it-IT" altLang="it-IT" sz="2800" smtClean="0">
              <a:solidFill>
                <a:schemeClr val="accent2"/>
              </a:solidFill>
            </a:endParaRPr>
          </a:p>
          <a:p>
            <a:pPr algn="l" eaLnBrk="1" hangingPunct="1">
              <a:lnSpc>
                <a:spcPct val="85000"/>
              </a:lnSpc>
              <a:spcBef>
                <a:spcPct val="10000"/>
              </a:spcBef>
            </a:pPr>
            <a:r>
              <a:rPr lang="it-IT" altLang="it-IT" sz="2800" smtClean="0">
                <a:solidFill>
                  <a:schemeClr val="accent2"/>
                </a:solidFill>
              </a:rPr>
              <a:t>1° periodo 	t (R</a:t>
            </a:r>
            <a:r>
              <a:rPr lang="it-IT" altLang="it-IT" sz="2000" smtClean="0">
                <a:solidFill>
                  <a:schemeClr val="accent2"/>
                </a:solidFill>
              </a:rPr>
              <a:t>1</a:t>
            </a:r>
            <a:r>
              <a:rPr lang="it-IT" altLang="it-IT" sz="2800" smtClean="0">
                <a:solidFill>
                  <a:schemeClr val="accent2"/>
                </a:solidFill>
              </a:rPr>
              <a:t> –S)</a:t>
            </a:r>
          </a:p>
          <a:p>
            <a:pPr algn="l" eaLnBrk="1" hangingPunct="1">
              <a:lnSpc>
                <a:spcPct val="85000"/>
              </a:lnSpc>
              <a:spcBef>
                <a:spcPct val="10000"/>
              </a:spcBef>
            </a:pPr>
            <a:r>
              <a:rPr lang="it-IT" altLang="it-IT" sz="2800" smtClean="0">
                <a:solidFill>
                  <a:schemeClr val="accent2"/>
                </a:solidFill>
              </a:rPr>
              <a:t>2° periodo 	t [R</a:t>
            </a:r>
            <a:r>
              <a:rPr lang="it-IT" altLang="it-IT" sz="2800" baseline="-25000" smtClean="0">
                <a:solidFill>
                  <a:schemeClr val="accent2"/>
                </a:solidFill>
              </a:rPr>
              <a:t>2</a:t>
            </a:r>
            <a:r>
              <a:rPr lang="it-IT" altLang="it-IT" sz="2800" smtClean="0">
                <a:solidFill>
                  <a:schemeClr val="accent2"/>
                </a:solidFill>
              </a:rPr>
              <a:t> + (1+r)S]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270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270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270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75C0F3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270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270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270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75C0F3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270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270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270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75C0F3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27043" grpId="0" build="p" autoUpdateAnimBg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827088" y="762000"/>
            <a:ext cx="7467600" cy="685800"/>
          </a:xfrm>
        </p:spPr>
        <p:txBody>
          <a:bodyPr/>
          <a:lstStyle/>
          <a:p>
            <a:pPr eaLnBrk="1" hangingPunct="1"/>
            <a:r>
              <a:rPr lang="it-IT" altLang="it-IT" sz="3200" b="1" dirty="0" smtClean="0">
                <a:solidFill>
                  <a:schemeClr val="accent2"/>
                </a:solidFill>
              </a:rPr>
              <a:t>Doppia tassazione del risparmio (4)</a:t>
            </a:r>
          </a:p>
        </p:txBody>
      </p:sp>
      <p:sp>
        <p:nvSpPr>
          <p:cNvPr id="72909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600200" y="1981200"/>
            <a:ext cx="6019800" cy="2362200"/>
          </a:xfrm>
        </p:spPr>
        <p:txBody>
          <a:bodyPr/>
          <a:lstStyle/>
          <a:p>
            <a:pPr algn="l" eaLnBrk="1" hangingPunct="1">
              <a:lnSpc>
                <a:spcPct val="95000"/>
              </a:lnSpc>
              <a:spcBef>
                <a:spcPct val="10000"/>
              </a:spcBef>
            </a:pPr>
            <a:r>
              <a:rPr lang="it-IT" altLang="it-IT" sz="2800" smtClean="0">
                <a:solidFill>
                  <a:schemeClr val="accent2"/>
                </a:solidFill>
              </a:rPr>
              <a:t>In valore attuale al tempo 1:</a:t>
            </a:r>
          </a:p>
          <a:p>
            <a:pPr algn="l" eaLnBrk="1" hangingPunct="1">
              <a:lnSpc>
                <a:spcPct val="95000"/>
              </a:lnSpc>
              <a:spcBef>
                <a:spcPct val="10000"/>
              </a:spcBef>
            </a:pPr>
            <a:endParaRPr lang="it-IT" altLang="it-IT" sz="2800" smtClean="0">
              <a:solidFill>
                <a:schemeClr val="accent2"/>
              </a:solidFill>
            </a:endParaRPr>
          </a:p>
          <a:p>
            <a:pPr algn="l" eaLnBrk="1" hangingPunct="1">
              <a:lnSpc>
                <a:spcPct val="95000"/>
              </a:lnSpc>
              <a:spcBef>
                <a:spcPct val="10000"/>
              </a:spcBef>
            </a:pPr>
            <a:r>
              <a:rPr lang="it-IT" altLang="it-IT" sz="2800" smtClean="0">
                <a:solidFill>
                  <a:schemeClr val="accent2"/>
                </a:solidFill>
              </a:rPr>
              <a:t>           t</a:t>
            </a:r>
            <a:r>
              <a:rPr lang="it-IT" altLang="it-IT" sz="2000" smtClean="0">
                <a:solidFill>
                  <a:schemeClr val="accent2"/>
                </a:solidFill>
              </a:rPr>
              <a:t> </a:t>
            </a:r>
            <a:r>
              <a:rPr lang="it-IT" altLang="it-IT" sz="2800" smtClean="0">
                <a:solidFill>
                  <a:schemeClr val="accent2"/>
                </a:solidFill>
              </a:rPr>
              <a:t>[R</a:t>
            </a:r>
            <a:r>
              <a:rPr lang="it-IT" altLang="it-IT" sz="2000" smtClean="0">
                <a:solidFill>
                  <a:schemeClr val="accent2"/>
                </a:solidFill>
              </a:rPr>
              <a:t>1</a:t>
            </a:r>
            <a:r>
              <a:rPr lang="it-IT" altLang="it-IT" sz="2800" smtClean="0">
                <a:solidFill>
                  <a:schemeClr val="accent2"/>
                </a:solidFill>
              </a:rPr>
              <a:t> - S + R</a:t>
            </a:r>
            <a:r>
              <a:rPr lang="it-IT" altLang="it-IT" sz="2000" smtClean="0">
                <a:solidFill>
                  <a:schemeClr val="accent2"/>
                </a:solidFill>
              </a:rPr>
              <a:t>2</a:t>
            </a:r>
            <a:r>
              <a:rPr lang="it-IT" altLang="it-IT" sz="2800" smtClean="0">
                <a:solidFill>
                  <a:schemeClr val="accent2"/>
                </a:solidFill>
              </a:rPr>
              <a:t>/(1+r) +S)]</a:t>
            </a:r>
          </a:p>
          <a:p>
            <a:pPr algn="l" eaLnBrk="1" hangingPunct="1">
              <a:lnSpc>
                <a:spcPct val="95000"/>
              </a:lnSpc>
              <a:spcBef>
                <a:spcPct val="10000"/>
              </a:spcBef>
            </a:pPr>
            <a:endParaRPr lang="it-IT" altLang="it-IT" sz="2800" smtClean="0">
              <a:solidFill>
                <a:schemeClr val="accent2"/>
              </a:solidFill>
            </a:endParaRPr>
          </a:p>
          <a:p>
            <a:pPr algn="l" eaLnBrk="1" hangingPunct="1">
              <a:lnSpc>
                <a:spcPct val="95000"/>
              </a:lnSpc>
              <a:spcBef>
                <a:spcPct val="10000"/>
              </a:spcBef>
            </a:pPr>
            <a:endParaRPr lang="it-IT" altLang="it-IT" sz="2800" smtClean="0">
              <a:solidFill>
                <a:schemeClr val="accent2"/>
              </a:solidFill>
            </a:endParaRPr>
          </a:p>
          <a:p>
            <a:pPr algn="l" eaLnBrk="1" hangingPunct="1">
              <a:lnSpc>
                <a:spcPct val="95000"/>
              </a:lnSpc>
              <a:spcBef>
                <a:spcPct val="10000"/>
              </a:spcBef>
            </a:pPr>
            <a:endParaRPr lang="it-IT" altLang="it-IT" sz="2800" smtClean="0">
              <a:solidFill>
                <a:schemeClr val="accent2"/>
              </a:solidFill>
            </a:endParaRPr>
          </a:p>
        </p:txBody>
      </p:sp>
      <p:sp>
        <p:nvSpPr>
          <p:cNvPr id="729092" name="Rectangle 4"/>
          <p:cNvSpPr>
            <a:spLocks noChangeArrowheads="1"/>
          </p:cNvSpPr>
          <p:nvPr/>
        </p:nvSpPr>
        <p:spPr bwMode="auto">
          <a:xfrm>
            <a:off x="1752600" y="4343400"/>
            <a:ext cx="5627688" cy="1600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95000"/>
              </a:lnSpc>
              <a:spcBef>
                <a:spcPct val="10000"/>
              </a:spcBef>
              <a:buFontTx/>
              <a:buNone/>
            </a:pPr>
            <a:r>
              <a:rPr lang="it-IT" altLang="it-IT" sz="2800">
                <a:solidFill>
                  <a:schemeClr val="accent2"/>
                </a:solidFill>
              </a:rPr>
              <a:t>                                           R</a:t>
            </a:r>
            <a:r>
              <a:rPr lang="it-IT" altLang="it-IT" sz="2800" baseline="-25000">
                <a:solidFill>
                  <a:schemeClr val="accent2"/>
                </a:solidFill>
              </a:rPr>
              <a:t>2</a:t>
            </a:r>
            <a:endParaRPr lang="it-IT" altLang="it-IT" sz="2800">
              <a:solidFill>
                <a:schemeClr val="accent2"/>
              </a:solidFill>
            </a:endParaRPr>
          </a:p>
          <a:p>
            <a:pPr eaLnBrk="1" hangingPunct="1">
              <a:lnSpc>
                <a:spcPct val="85000"/>
              </a:lnSpc>
              <a:spcBef>
                <a:spcPct val="10000"/>
              </a:spcBef>
              <a:buFontTx/>
              <a:buNone/>
            </a:pPr>
            <a:r>
              <a:rPr lang="it-IT" altLang="it-IT" sz="2800">
                <a:solidFill>
                  <a:schemeClr val="accent2"/>
                </a:solidFill>
              </a:rPr>
              <a:t>  in valore:              t [R</a:t>
            </a:r>
            <a:r>
              <a:rPr lang="it-IT" altLang="it-IT" sz="2800" baseline="-25000">
                <a:solidFill>
                  <a:schemeClr val="accent2"/>
                </a:solidFill>
              </a:rPr>
              <a:t>1 </a:t>
            </a:r>
            <a:r>
              <a:rPr lang="it-IT" altLang="it-IT" sz="2800">
                <a:solidFill>
                  <a:schemeClr val="accent2"/>
                </a:solidFill>
              </a:rPr>
              <a:t> + —— ] </a:t>
            </a:r>
          </a:p>
          <a:p>
            <a:pPr eaLnBrk="1" hangingPunct="1">
              <a:lnSpc>
                <a:spcPct val="85000"/>
              </a:lnSpc>
              <a:spcBef>
                <a:spcPct val="10000"/>
              </a:spcBef>
              <a:buFontTx/>
              <a:buNone/>
            </a:pPr>
            <a:r>
              <a:rPr lang="it-IT" altLang="it-IT" sz="2800">
                <a:solidFill>
                  <a:schemeClr val="accent2"/>
                </a:solidFill>
              </a:rPr>
              <a:t>  attuale a t=1                    (1+r)</a:t>
            </a:r>
          </a:p>
          <a:p>
            <a:pPr algn="ctr" eaLnBrk="1" hangingPunct="1">
              <a:lnSpc>
                <a:spcPct val="85000"/>
              </a:lnSpc>
              <a:spcBef>
                <a:spcPct val="10000"/>
              </a:spcBef>
              <a:buFontTx/>
              <a:buNone/>
            </a:pPr>
            <a:endParaRPr lang="it-IT" altLang="it-IT" sz="2800">
              <a:solidFill>
                <a:schemeClr val="accent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90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290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290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290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75C0F3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90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290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290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290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75C0F3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90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290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290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29092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75C0F3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29091" grpId="0" build="p" autoUpdateAnimBg="0"/>
      <p:bldP spid="729092" grpId="0" autoUpdateAnimBg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827088" y="511175"/>
            <a:ext cx="7467600" cy="685800"/>
          </a:xfrm>
        </p:spPr>
        <p:txBody>
          <a:bodyPr/>
          <a:lstStyle/>
          <a:p>
            <a:pPr eaLnBrk="1" hangingPunct="1"/>
            <a:r>
              <a:rPr lang="it-IT" altLang="it-IT" sz="3200" b="1" dirty="0" smtClean="0">
                <a:solidFill>
                  <a:srgbClr val="CD3838"/>
                </a:solidFill>
              </a:rPr>
              <a:t>Reddito consumo (6)</a:t>
            </a:r>
          </a:p>
        </p:txBody>
      </p:sp>
      <p:sp>
        <p:nvSpPr>
          <p:cNvPr id="73933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09600" y="1752600"/>
            <a:ext cx="7994650" cy="3657600"/>
          </a:xfrm>
        </p:spPr>
        <p:txBody>
          <a:bodyPr/>
          <a:lstStyle/>
          <a:p>
            <a:pPr algn="l" eaLnBrk="1" hangingPunct="1">
              <a:lnSpc>
                <a:spcPct val="110000"/>
              </a:lnSpc>
              <a:spcBef>
                <a:spcPct val="25000"/>
              </a:spcBef>
            </a:pPr>
            <a:r>
              <a:rPr lang="it-IT" altLang="it-IT" sz="2800" b="1" dirty="0" smtClean="0">
                <a:solidFill>
                  <a:schemeClr val="accent2"/>
                </a:solidFill>
              </a:rPr>
              <a:t>Profili di efficienza</a:t>
            </a:r>
          </a:p>
          <a:p>
            <a:pPr algn="l" eaLnBrk="1" hangingPunct="1">
              <a:lnSpc>
                <a:spcPct val="110000"/>
              </a:lnSpc>
              <a:spcBef>
                <a:spcPct val="25000"/>
              </a:spcBef>
            </a:pPr>
            <a:r>
              <a:rPr lang="it-IT" altLang="it-IT" sz="2800" dirty="0" smtClean="0">
                <a:solidFill>
                  <a:schemeClr val="accent2"/>
                </a:solidFill>
              </a:rPr>
              <a:t>L’imposta sulla spesa è più efficiente dell’imposta sul reddito   in quanto non distorce le scelte intertemporali di consumo.</a:t>
            </a:r>
          </a:p>
          <a:p>
            <a:pPr algn="l" eaLnBrk="1" hangingPunct="1">
              <a:lnSpc>
                <a:spcPct val="110000"/>
              </a:lnSpc>
              <a:spcBef>
                <a:spcPct val="25000"/>
              </a:spcBef>
            </a:pPr>
            <a:r>
              <a:rPr lang="it-IT" altLang="it-IT" sz="2800" dirty="0" smtClean="0">
                <a:solidFill>
                  <a:schemeClr val="accent2"/>
                </a:solidFill>
              </a:rPr>
              <a:t>Ma non vi è chiara evidenza empirica sull’esistenza di effetti distorsivi significativi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93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393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393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393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75C0F3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93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393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393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393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75C0F3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93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393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393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393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75C0F3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39331" grpId="0" build="p" autoUpdateAnimBg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827088" y="549275"/>
            <a:ext cx="7467600" cy="685800"/>
          </a:xfrm>
        </p:spPr>
        <p:txBody>
          <a:bodyPr/>
          <a:lstStyle/>
          <a:p>
            <a:pPr eaLnBrk="1" hangingPunct="1"/>
            <a:r>
              <a:rPr lang="it-IT" altLang="it-IT" sz="3200" b="1" dirty="0" smtClean="0">
                <a:solidFill>
                  <a:srgbClr val="CD3838"/>
                </a:solidFill>
              </a:rPr>
              <a:t>Reddito consumo (7)</a:t>
            </a:r>
          </a:p>
        </p:txBody>
      </p:sp>
      <p:sp>
        <p:nvSpPr>
          <p:cNvPr id="74137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09600" y="1600200"/>
            <a:ext cx="7994650" cy="4205288"/>
          </a:xfrm>
        </p:spPr>
        <p:txBody>
          <a:bodyPr/>
          <a:lstStyle/>
          <a:p>
            <a:pPr algn="l" eaLnBrk="1" hangingPunct="1">
              <a:lnSpc>
                <a:spcPct val="105000"/>
              </a:lnSpc>
              <a:spcBef>
                <a:spcPct val="25000"/>
              </a:spcBef>
            </a:pPr>
            <a:r>
              <a:rPr lang="it-IT" altLang="it-IT" sz="2800" b="1" smtClean="0">
                <a:solidFill>
                  <a:schemeClr val="accent2"/>
                </a:solidFill>
              </a:rPr>
              <a:t>Problemi applicativi</a:t>
            </a:r>
          </a:p>
          <a:p>
            <a:pPr algn="l" eaLnBrk="1" hangingPunct="1">
              <a:lnSpc>
                <a:spcPct val="105000"/>
              </a:lnSpc>
              <a:spcBef>
                <a:spcPct val="25000"/>
              </a:spcBef>
            </a:pPr>
            <a:r>
              <a:rPr lang="it-IT" altLang="it-IT" sz="2800" smtClean="0">
                <a:solidFill>
                  <a:schemeClr val="accent2"/>
                </a:solidFill>
              </a:rPr>
              <a:t>Non esistono applicazioni concrete di questo modello.</a:t>
            </a:r>
          </a:p>
          <a:p>
            <a:pPr algn="l" eaLnBrk="1" hangingPunct="1">
              <a:lnSpc>
                <a:spcPct val="105000"/>
              </a:lnSpc>
              <a:spcBef>
                <a:spcPct val="25000"/>
              </a:spcBef>
            </a:pPr>
            <a:r>
              <a:rPr lang="it-IT" altLang="it-IT" sz="2800" smtClean="0">
                <a:solidFill>
                  <a:schemeClr val="accent2"/>
                </a:solidFill>
              </a:rPr>
              <a:t>Problema principale:</a:t>
            </a:r>
          </a:p>
          <a:p>
            <a:pPr algn="l" eaLnBrk="1" hangingPunct="1">
              <a:lnSpc>
                <a:spcPct val="105000"/>
              </a:lnSpc>
              <a:spcBef>
                <a:spcPct val="25000"/>
              </a:spcBef>
            </a:pPr>
            <a:r>
              <a:rPr lang="it-IT" altLang="it-IT" sz="2800" smtClean="0">
                <a:solidFill>
                  <a:schemeClr val="accent2"/>
                </a:solidFill>
              </a:rPr>
              <a:t>- monitoraggio del risparmio (conti registrati di tutte le transazioni che coinvolgono i diversi tipi di patrimonio)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13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413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413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413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75C0F3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13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413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413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413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75C0F3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13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413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413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413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75C0F3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13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413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413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413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75C0F3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41379" grpId="0" build="p" autoUpdateAnimBg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830388" y="765175"/>
            <a:ext cx="5478462" cy="366713"/>
          </a:xfrm>
        </p:spPr>
        <p:txBody>
          <a:bodyPr/>
          <a:lstStyle/>
          <a:p>
            <a:pPr eaLnBrk="1" hangingPunct="1"/>
            <a:r>
              <a:rPr lang="it-IT" altLang="it-IT" sz="3200" b="1" smtClean="0">
                <a:solidFill>
                  <a:schemeClr val="accent2"/>
                </a:solidFill>
              </a:rPr>
              <a:t>Ricordiamo</a:t>
            </a:r>
          </a:p>
        </p:txBody>
      </p:sp>
      <p:sp>
        <p:nvSpPr>
          <p:cNvPr id="73318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09600" y="1341438"/>
            <a:ext cx="7850188" cy="2159000"/>
          </a:xfrm>
        </p:spPr>
        <p:txBody>
          <a:bodyPr/>
          <a:lstStyle/>
          <a:p>
            <a:pPr algn="l" eaLnBrk="1" hangingPunct="1">
              <a:lnSpc>
                <a:spcPct val="85000"/>
              </a:lnSpc>
              <a:spcBef>
                <a:spcPct val="10000"/>
              </a:spcBef>
            </a:pPr>
            <a:endParaRPr lang="it-IT" altLang="it-IT" sz="2800" smtClean="0">
              <a:solidFill>
                <a:schemeClr val="accent2"/>
              </a:solidFill>
            </a:endParaRPr>
          </a:p>
          <a:p>
            <a:pPr algn="l" eaLnBrk="1" hangingPunct="1">
              <a:lnSpc>
                <a:spcPct val="85000"/>
              </a:lnSpc>
              <a:spcBef>
                <a:spcPct val="10000"/>
              </a:spcBef>
            </a:pPr>
            <a:r>
              <a:rPr lang="it-IT" altLang="it-IT" sz="2800" smtClean="0">
                <a:solidFill>
                  <a:schemeClr val="accent2"/>
                </a:solidFill>
              </a:rPr>
              <a:t>Un’imposta sulla spesa è equivalente a un’imposta sul reddito  che esenti però i redditi di capitale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31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331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331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331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75C0F3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33187" grpId="0" build="p" autoUpdateAnimBg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254125" y="620713"/>
            <a:ext cx="6702425" cy="655637"/>
          </a:xfrm>
        </p:spPr>
        <p:txBody>
          <a:bodyPr/>
          <a:lstStyle/>
          <a:p>
            <a:pPr eaLnBrk="1" hangingPunct="1"/>
            <a:r>
              <a:rPr lang="it-IT" altLang="it-IT" sz="3200" b="1" dirty="0" smtClean="0">
                <a:solidFill>
                  <a:schemeClr val="accent2"/>
                </a:solidFill>
              </a:rPr>
              <a:t>Profili </a:t>
            </a:r>
            <a:r>
              <a:rPr lang="it-IT" altLang="it-IT" sz="3200" b="1" dirty="0" smtClean="0">
                <a:solidFill>
                  <a:schemeClr val="accent2"/>
                </a:solidFill>
              </a:rPr>
              <a:t>di </a:t>
            </a:r>
            <a:r>
              <a:rPr lang="it-IT" altLang="it-IT" sz="3200" b="1" dirty="0" err="1" smtClean="0">
                <a:solidFill>
                  <a:schemeClr val="accent2"/>
                </a:solidFill>
              </a:rPr>
              <a:t>equita’</a:t>
            </a:r>
            <a:endParaRPr lang="it-IT" altLang="it-IT" sz="3200" b="1" dirty="0" smtClean="0">
              <a:solidFill>
                <a:schemeClr val="accent2"/>
              </a:solidFill>
            </a:endParaRPr>
          </a:p>
        </p:txBody>
      </p:sp>
      <p:sp>
        <p:nvSpPr>
          <p:cNvPr id="73728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09600" y="1557338"/>
            <a:ext cx="7778750" cy="4248150"/>
          </a:xfrm>
        </p:spPr>
        <p:txBody>
          <a:bodyPr/>
          <a:lstStyle/>
          <a:p>
            <a:pPr algn="l" eaLnBrk="1" hangingPunct="1">
              <a:spcBef>
                <a:spcPct val="10000"/>
              </a:spcBef>
            </a:pPr>
            <a:r>
              <a:rPr lang="it-IT" altLang="it-IT" dirty="0" smtClean="0">
                <a:solidFill>
                  <a:schemeClr val="accent2"/>
                </a:solidFill>
              </a:rPr>
              <a:t>Il profilo intertemporale di un’imposta sulla </a:t>
            </a:r>
            <a:r>
              <a:rPr lang="it-IT" altLang="it-IT" dirty="0" smtClean="0">
                <a:solidFill>
                  <a:schemeClr val="accent2"/>
                </a:solidFill>
              </a:rPr>
              <a:t>spesa (Reddito Consumo) comporta </a:t>
            </a:r>
            <a:r>
              <a:rPr lang="it-IT" altLang="it-IT" dirty="0" smtClean="0">
                <a:solidFill>
                  <a:schemeClr val="accent2"/>
                </a:solidFill>
              </a:rPr>
              <a:t>una concentrazione del gettito nei periodi in cui il consumo è una percentuale più elevata del reddito: </a:t>
            </a:r>
          </a:p>
          <a:p>
            <a:pPr algn="l" eaLnBrk="1" hangingPunct="1">
              <a:spcBef>
                <a:spcPct val="10000"/>
              </a:spcBef>
            </a:pPr>
            <a:r>
              <a:rPr lang="it-IT" altLang="it-IT" dirty="0" smtClean="0">
                <a:solidFill>
                  <a:schemeClr val="accent2"/>
                </a:solidFill>
              </a:rPr>
              <a:t>- quando si è giovani </a:t>
            </a:r>
          </a:p>
          <a:p>
            <a:pPr algn="l" eaLnBrk="1" hangingPunct="1">
              <a:spcBef>
                <a:spcPct val="10000"/>
              </a:spcBef>
            </a:pPr>
            <a:r>
              <a:rPr lang="it-IT" altLang="it-IT" dirty="0" smtClean="0">
                <a:solidFill>
                  <a:schemeClr val="accent2"/>
                </a:solidFill>
              </a:rPr>
              <a:t>- e quando si è anziani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2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372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372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372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75C0F3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2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372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372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372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75C0F3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2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372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372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372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75C0F3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37283" grpId="0" build="p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3794" name="Rectangle 2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0" y="1916113"/>
            <a:ext cx="4343400" cy="3124200"/>
          </a:xfrm>
        </p:spPr>
        <p:txBody>
          <a:bodyPr/>
          <a:lstStyle/>
          <a:p>
            <a:pPr eaLnBrk="1" hangingPunct="1">
              <a:spcBef>
                <a:spcPct val="65000"/>
              </a:spcBef>
              <a:buFontTx/>
              <a:buNone/>
            </a:pPr>
            <a:r>
              <a:rPr lang="it-IT" altLang="it-IT" dirty="0" smtClean="0">
                <a:solidFill>
                  <a:schemeClr val="accent2"/>
                </a:solidFill>
              </a:rPr>
              <a:t>Redditi di </a:t>
            </a:r>
            <a:r>
              <a:rPr lang="it-IT" altLang="it-IT" dirty="0" smtClean="0">
                <a:solidFill>
                  <a:schemeClr val="accent2"/>
                </a:solidFill>
              </a:rPr>
              <a:t>lavoro (R</a:t>
            </a:r>
            <a:r>
              <a:rPr lang="it-IT" altLang="it-IT" baseline="-25000" dirty="0" smtClean="0">
                <a:solidFill>
                  <a:schemeClr val="accent2"/>
                </a:solidFill>
              </a:rPr>
              <a:t>L</a:t>
            </a:r>
            <a:r>
              <a:rPr lang="it-IT" altLang="it-IT" dirty="0" smtClean="0">
                <a:solidFill>
                  <a:schemeClr val="accent2"/>
                </a:solidFill>
              </a:rPr>
              <a:t>)</a:t>
            </a:r>
            <a:endParaRPr lang="it-IT" altLang="it-IT" dirty="0" smtClean="0">
              <a:solidFill>
                <a:schemeClr val="accent2"/>
              </a:solidFill>
            </a:endParaRPr>
          </a:p>
          <a:p>
            <a:pPr eaLnBrk="1" hangingPunct="1">
              <a:spcBef>
                <a:spcPct val="65000"/>
              </a:spcBef>
              <a:buNone/>
            </a:pPr>
            <a:r>
              <a:rPr lang="it-IT" altLang="it-IT" dirty="0" smtClean="0">
                <a:solidFill>
                  <a:schemeClr val="accent2"/>
                </a:solidFill>
              </a:rPr>
              <a:t>Redditi di </a:t>
            </a:r>
            <a:r>
              <a:rPr lang="it-IT" altLang="it-IT" dirty="0">
                <a:solidFill>
                  <a:schemeClr val="accent2"/>
                </a:solidFill>
              </a:rPr>
              <a:t>capitale (</a:t>
            </a:r>
            <a:r>
              <a:rPr lang="it-IT" altLang="it-IT" dirty="0" smtClean="0">
                <a:solidFill>
                  <a:schemeClr val="accent2"/>
                </a:solidFill>
              </a:rPr>
              <a:t>R</a:t>
            </a:r>
            <a:r>
              <a:rPr lang="it-IT" altLang="it-IT" baseline="-25000" dirty="0" smtClean="0">
                <a:solidFill>
                  <a:schemeClr val="accent2"/>
                </a:solidFill>
              </a:rPr>
              <a:t>K</a:t>
            </a:r>
            <a:r>
              <a:rPr lang="it-IT" altLang="it-IT" dirty="0" smtClean="0">
                <a:solidFill>
                  <a:schemeClr val="accent2"/>
                </a:solidFill>
              </a:rPr>
              <a:t>)</a:t>
            </a:r>
            <a:endParaRPr lang="it-IT" altLang="it-IT" dirty="0">
              <a:solidFill>
                <a:schemeClr val="accent2"/>
              </a:solidFill>
            </a:endParaRPr>
          </a:p>
          <a:p>
            <a:pPr eaLnBrk="1" hangingPunct="1">
              <a:spcBef>
                <a:spcPct val="65000"/>
              </a:spcBef>
              <a:buFontTx/>
              <a:buNone/>
            </a:pPr>
            <a:r>
              <a:rPr lang="it-IT" altLang="it-IT" dirty="0" smtClean="0">
                <a:solidFill>
                  <a:schemeClr val="accent2"/>
                </a:solidFill>
              </a:rPr>
              <a:t>Plusvalenze nette (CG) </a:t>
            </a:r>
            <a:r>
              <a:rPr lang="it-IT" altLang="it-IT" sz="2800" dirty="0" smtClean="0">
                <a:solidFill>
                  <a:schemeClr val="accent2"/>
                </a:solidFill>
              </a:rPr>
              <a:t>=</a:t>
            </a:r>
            <a:r>
              <a:rPr lang="it-IT" altLang="it-IT" dirty="0" smtClean="0">
                <a:solidFill>
                  <a:schemeClr val="accent2"/>
                </a:solidFill>
              </a:rPr>
              <a:t> </a:t>
            </a:r>
            <a:r>
              <a:rPr lang="it-IT" altLang="it-IT" sz="2800" dirty="0" smtClean="0">
                <a:solidFill>
                  <a:schemeClr val="accent2"/>
                </a:solidFill>
              </a:rPr>
              <a:t>plusvalenze- minusvalenze</a:t>
            </a:r>
            <a:endParaRPr lang="it-IT" altLang="it-IT" sz="2800" dirty="0" smtClean="0">
              <a:solidFill>
                <a:schemeClr val="accent2"/>
              </a:solidFill>
            </a:endParaRPr>
          </a:p>
          <a:p>
            <a:pPr eaLnBrk="1" hangingPunct="1">
              <a:spcBef>
                <a:spcPct val="65000"/>
              </a:spcBef>
              <a:buFontTx/>
              <a:buNone/>
            </a:pPr>
            <a:r>
              <a:rPr lang="it-IT" altLang="it-IT" dirty="0" smtClean="0">
                <a:solidFill>
                  <a:schemeClr val="accent2"/>
                </a:solidFill>
              </a:rPr>
              <a:t>Entrate </a:t>
            </a:r>
            <a:r>
              <a:rPr lang="it-IT" altLang="it-IT" dirty="0" smtClean="0">
                <a:solidFill>
                  <a:schemeClr val="accent2"/>
                </a:solidFill>
              </a:rPr>
              <a:t>straor</a:t>
            </a:r>
            <a:r>
              <a:rPr lang="it-IT" altLang="it-IT" dirty="0" smtClean="0">
                <a:solidFill>
                  <a:schemeClr val="accent2"/>
                </a:solidFill>
              </a:rPr>
              <a:t>dinarie</a:t>
            </a:r>
            <a:r>
              <a:rPr lang="it-IT" altLang="it-IT" dirty="0" smtClean="0">
                <a:solidFill>
                  <a:schemeClr val="accent2"/>
                </a:solidFill>
              </a:rPr>
              <a:t> occasionali (AE)</a:t>
            </a:r>
            <a:r>
              <a:rPr lang="it-IT" altLang="it-IT" b="1" dirty="0" smtClean="0">
                <a:solidFill>
                  <a:schemeClr val="accent2"/>
                </a:solidFill>
              </a:rPr>
              <a:t>     </a:t>
            </a:r>
            <a:endParaRPr lang="it-IT" altLang="it-IT" b="1" dirty="0" smtClean="0">
              <a:solidFill>
                <a:schemeClr val="accent2"/>
              </a:solidFill>
            </a:endParaRPr>
          </a:p>
        </p:txBody>
      </p:sp>
      <p:sp>
        <p:nvSpPr>
          <p:cNvPr id="673795" name="Rectangle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5674826" y="1556792"/>
            <a:ext cx="2929622" cy="3048000"/>
          </a:xfrm>
        </p:spPr>
        <p:txBody>
          <a:bodyPr/>
          <a:lstStyle/>
          <a:p>
            <a:pPr eaLnBrk="1" hangingPunct="1">
              <a:buFontTx/>
              <a:buNone/>
            </a:pPr>
            <a:endParaRPr lang="it-IT" altLang="it-IT" dirty="0" smtClean="0">
              <a:solidFill>
                <a:schemeClr val="accent2"/>
              </a:solidFill>
            </a:endParaRPr>
          </a:p>
          <a:p>
            <a:pPr eaLnBrk="1" hangingPunct="1">
              <a:buFontTx/>
              <a:buNone/>
            </a:pPr>
            <a:r>
              <a:rPr lang="it-IT" altLang="it-IT" dirty="0" smtClean="0">
                <a:solidFill>
                  <a:schemeClr val="accent2"/>
                </a:solidFill>
              </a:rPr>
              <a:t>Consumo (C)</a:t>
            </a:r>
            <a:endParaRPr lang="it-IT" altLang="it-IT" dirty="0" smtClean="0">
              <a:solidFill>
                <a:schemeClr val="accent2"/>
              </a:solidFill>
            </a:endParaRPr>
          </a:p>
          <a:p>
            <a:pPr eaLnBrk="1" hangingPunct="1">
              <a:buFontTx/>
              <a:buNone/>
            </a:pPr>
            <a:r>
              <a:rPr lang="it-IT" altLang="it-IT" dirty="0" smtClean="0">
                <a:solidFill>
                  <a:schemeClr val="accent2"/>
                </a:solidFill>
              </a:rPr>
              <a:t> </a:t>
            </a:r>
          </a:p>
          <a:p>
            <a:pPr eaLnBrk="1" hangingPunct="1">
              <a:buFontTx/>
              <a:buNone/>
            </a:pPr>
            <a:r>
              <a:rPr lang="it-IT" altLang="it-IT" dirty="0" smtClean="0">
                <a:solidFill>
                  <a:schemeClr val="accent2"/>
                </a:solidFill>
              </a:rPr>
              <a:t>Risparmio (S)</a:t>
            </a:r>
            <a:endParaRPr lang="it-IT" altLang="it-IT" dirty="0" smtClean="0">
              <a:solidFill>
                <a:schemeClr val="accent2"/>
              </a:solidFill>
            </a:endParaRPr>
          </a:p>
        </p:txBody>
      </p:sp>
      <p:sp>
        <p:nvSpPr>
          <p:cNvPr id="7172" name="Text Box 4"/>
          <p:cNvSpPr txBox="1">
            <a:spLocks noChangeArrowheads="1"/>
          </p:cNvSpPr>
          <p:nvPr/>
        </p:nvSpPr>
        <p:spPr bwMode="auto">
          <a:xfrm>
            <a:off x="909638" y="620713"/>
            <a:ext cx="7262812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</a:pPr>
            <a:r>
              <a:rPr lang="it-IT" altLang="it-IT" b="1" dirty="0" smtClean="0">
                <a:solidFill>
                  <a:schemeClr val="accent2"/>
                </a:solidFill>
              </a:rPr>
              <a:t>Fonti               </a:t>
            </a:r>
            <a:r>
              <a:rPr lang="it-IT" altLang="it-IT" b="1" dirty="0">
                <a:solidFill>
                  <a:schemeClr val="accent2"/>
                </a:solidFill>
              </a:rPr>
              <a:t>		Usi</a:t>
            </a:r>
          </a:p>
        </p:txBody>
      </p:sp>
      <p:sp>
        <p:nvSpPr>
          <p:cNvPr id="2" name="Titolo 1" hidden="1"/>
          <p:cNvSpPr>
            <a:spLocks noGrp="1"/>
          </p:cNvSpPr>
          <p:nvPr>
            <p:ph type="title"/>
          </p:nvPr>
        </p:nvSpPr>
        <p:spPr>
          <a:xfrm>
            <a:off x="884991" y="2436813"/>
            <a:ext cx="8229600" cy="1143000"/>
          </a:xfrm>
        </p:spPr>
        <p:txBody>
          <a:bodyPr/>
          <a:lstStyle/>
          <a:p>
            <a:r>
              <a:rPr lang="it-IT" dirty="0" smtClean="0"/>
              <a:t>Scelta della base imponibile (3)</a:t>
            </a:r>
            <a:endParaRPr lang="it-IT" dirty="0"/>
          </a:p>
        </p:txBody>
      </p:sp>
      <p:cxnSp>
        <p:nvCxnSpPr>
          <p:cNvPr id="4" name="Connettore 1 3" title="Divisore"/>
          <p:cNvCxnSpPr/>
          <p:nvPr/>
        </p:nvCxnSpPr>
        <p:spPr bwMode="auto">
          <a:xfrm>
            <a:off x="4716016" y="0"/>
            <a:ext cx="72008" cy="6858000"/>
          </a:xfrm>
          <a:prstGeom prst="line">
            <a:avLst/>
          </a:prstGeom>
          <a:ln>
            <a:solidFill>
              <a:schemeClr val="accent2"/>
            </a:solidFill>
            <a:headEnd type="none" w="med" len="med"/>
            <a:tailEnd type="none" w="med" len="med"/>
          </a:ln>
          <a:extLst/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37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737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737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737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75C0F3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37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737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737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737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75C0F3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379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7379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7379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7379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75C0F3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379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7379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7379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7379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75C0F3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37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737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737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737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75C0F3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37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6737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6737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737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75C0F3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37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6737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6737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737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75C0F3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73794" grpId="0" build="p" autoUpdateAnimBg="0"/>
      <p:bldP spid="673795" grpId="0" build="p" autoUpdateAnimBg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547813" y="549275"/>
            <a:ext cx="5903912" cy="576263"/>
          </a:xfrm>
        </p:spPr>
        <p:txBody>
          <a:bodyPr/>
          <a:lstStyle/>
          <a:p>
            <a:pPr eaLnBrk="1" hangingPunct="1">
              <a:lnSpc>
                <a:spcPct val="105000"/>
              </a:lnSpc>
            </a:pPr>
            <a:r>
              <a:rPr lang="it-IT" altLang="it-IT" sz="3200" b="1" smtClean="0">
                <a:solidFill>
                  <a:schemeClr val="accent2"/>
                </a:solidFill>
              </a:rPr>
              <a:t>Ricorda</a:t>
            </a:r>
          </a:p>
        </p:txBody>
      </p:sp>
      <p:sp>
        <p:nvSpPr>
          <p:cNvPr id="74342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533400" y="1600200"/>
            <a:ext cx="8070850" cy="3989388"/>
          </a:xfrm>
        </p:spPr>
        <p:txBody>
          <a:bodyPr/>
          <a:lstStyle/>
          <a:p>
            <a:pPr algn="just" eaLnBrk="1" hangingPunct="1">
              <a:lnSpc>
                <a:spcPct val="105000"/>
              </a:lnSpc>
              <a:spcBef>
                <a:spcPct val="5000"/>
              </a:spcBef>
            </a:pPr>
            <a:r>
              <a:rPr lang="it-IT" altLang="it-IT" sz="2800" smtClean="0">
                <a:solidFill>
                  <a:schemeClr val="accent2"/>
                </a:solidFill>
              </a:rPr>
              <a:t>Il trattamento fiscale del risparmio previdenziale pubblico, ma in larga misura anche privato, è generalmente coerente con la tassazione sulla spesa:</a:t>
            </a:r>
          </a:p>
          <a:p>
            <a:pPr algn="l" eaLnBrk="1" hangingPunct="1">
              <a:lnSpc>
                <a:spcPct val="105000"/>
              </a:lnSpc>
              <a:spcBef>
                <a:spcPct val="5000"/>
              </a:spcBef>
            </a:pPr>
            <a:r>
              <a:rPr lang="it-IT" altLang="it-IT" sz="2800" smtClean="0">
                <a:solidFill>
                  <a:schemeClr val="accent2"/>
                </a:solidFill>
              </a:rPr>
              <a:t>- i contributi (risparmio) non sono 	tassati</a:t>
            </a:r>
          </a:p>
          <a:p>
            <a:pPr algn="l" eaLnBrk="1" hangingPunct="1">
              <a:lnSpc>
                <a:spcPct val="105000"/>
              </a:lnSpc>
              <a:spcBef>
                <a:spcPct val="5000"/>
              </a:spcBef>
            </a:pPr>
            <a:r>
              <a:rPr lang="it-IT" altLang="it-IT" sz="2800" smtClean="0">
                <a:solidFill>
                  <a:schemeClr val="accent2"/>
                </a:solidFill>
              </a:rPr>
              <a:t>- si ha tassazione solo sulle pensioni, cioè quando il risparmio accumulato viene trasformato in consumo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34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434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434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434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75C0F3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34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434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434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434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75C0F3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34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434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434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434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75C0F3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43427" grpId="0" build="p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835150" y="404813"/>
            <a:ext cx="5407025" cy="798512"/>
          </a:xfrm>
        </p:spPr>
        <p:txBody>
          <a:bodyPr/>
          <a:lstStyle/>
          <a:p>
            <a:pPr eaLnBrk="1" hangingPunct="1"/>
            <a:r>
              <a:rPr lang="it-IT" altLang="it-IT" sz="3200" b="1" smtClean="0">
                <a:solidFill>
                  <a:schemeClr val="accent2"/>
                </a:solidFill>
              </a:rPr>
              <a:t>Definizione di reddito</a:t>
            </a:r>
          </a:p>
        </p:txBody>
      </p:sp>
      <p:sp>
        <p:nvSpPr>
          <p:cNvPr id="67584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755576" y="2420888"/>
            <a:ext cx="7850187" cy="2262187"/>
          </a:xfrm>
        </p:spPr>
        <p:txBody>
          <a:bodyPr/>
          <a:lstStyle/>
          <a:p>
            <a:pPr algn="l" eaLnBrk="1" hangingPunct="1"/>
            <a:r>
              <a:rPr lang="it-IT" altLang="it-IT" sz="2800" dirty="0" smtClean="0">
                <a:solidFill>
                  <a:schemeClr val="accent2"/>
                </a:solidFill>
              </a:rPr>
              <a:t>1) </a:t>
            </a:r>
            <a:r>
              <a:rPr lang="it-IT" altLang="it-IT" sz="2800" dirty="0" smtClean="0">
                <a:solidFill>
                  <a:srgbClr val="00B0F0"/>
                </a:solidFill>
              </a:rPr>
              <a:t>reddito prodotto</a:t>
            </a:r>
          </a:p>
          <a:p>
            <a:pPr algn="l" eaLnBrk="1" hangingPunct="1"/>
            <a:r>
              <a:rPr lang="it-IT" altLang="it-IT" sz="2800" dirty="0" smtClean="0">
                <a:solidFill>
                  <a:schemeClr val="accent2"/>
                </a:solidFill>
              </a:rPr>
              <a:t>2) </a:t>
            </a:r>
            <a:r>
              <a:rPr lang="it-IT" altLang="it-IT" sz="2800" dirty="0" smtClean="0">
                <a:solidFill>
                  <a:srgbClr val="479547"/>
                </a:solidFill>
              </a:rPr>
              <a:t>reddito entrata</a:t>
            </a:r>
          </a:p>
          <a:p>
            <a:pPr algn="l" eaLnBrk="1" hangingPunct="1"/>
            <a:r>
              <a:rPr lang="it-IT" altLang="it-IT" sz="2800" dirty="0" smtClean="0">
                <a:solidFill>
                  <a:schemeClr val="accent2"/>
                </a:solidFill>
              </a:rPr>
              <a:t>3) </a:t>
            </a:r>
            <a:r>
              <a:rPr lang="it-IT" altLang="it-IT" sz="2800" dirty="0" smtClean="0">
                <a:solidFill>
                  <a:srgbClr val="CD3838"/>
                </a:solidFill>
              </a:rPr>
              <a:t>reddito consumo (spesa)</a:t>
            </a:r>
          </a:p>
          <a:p>
            <a:pPr algn="l" eaLnBrk="1" hangingPunct="1"/>
            <a:endParaRPr lang="it-IT" altLang="it-IT" sz="2800" dirty="0" smtClean="0">
              <a:solidFill>
                <a:schemeClr val="accent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758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758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758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75C0F3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758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758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758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75C0F3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758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758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758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75C0F3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75843" grpId="0" build="p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692275" y="547688"/>
            <a:ext cx="5689600" cy="720725"/>
          </a:xfrm>
        </p:spPr>
        <p:txBody>
          <a:bodyPr/>
          <a:lstStyle/>
          <a:p>
            <a:pPr eaLnBrk="1" hangingPunct="1"/>
            <a:r>
              <a:rPr lang="it-IT" altLang="it-IT" sz="3200" b="1" dirty="0" smtClean="0">
                <a:solidFill>
                  <a:srgbClr val="00B0F0"/>
                </a:solidFill>
              </a:rPr>
              <a:t>Reddito prodotto</a:t>
            </a:r>
          </a:p>
        </p:txBody>
      </p:sp>
      <p:sp>
        <p:nvSpPr>
          <p:cNvPr id="67993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09600" y="1773238"/>
            <a:ext cx="7850188" cy="1352550"/>
          </a:xfrm>
        </p:spPr>
        <p:txBody>
          <a:bodyPr/>
          <a:lstStyle/>
          <a:p>
            <a:pPr algn="l" eaLnBrk="1" hangingPunct="1"/>
            <a:r>
              <a:rPr lang="it-IT" altLang="it-IT" sz="2800" smtClean="0">
                <a:solidFill>
                  <a:schemeClr val="accent2"/>
                </a:solidFill>
              </a:rPr>
              <a:t>Sono sottoposti a tassazione tutti i redditi ottenuti come corrispettivo della partecipazione a un’attività produttiva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99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799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799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799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75C0F3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79939" grpId="0" build="p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470025" y="549275"/>
            <a:ext cx="6270625" cy="727075"/>
          </a:xfrm>
        </p:spPr>
        <p:txBody>
          <a:bodyPr/>
          <a:lstStyle/>
          <a:p>
            <a:pPr eaLnBrk="1" hangingPunct="1"/>
            <a:r>
              <a:rPr lang="it-IT" altLang="it-IT" sz="3200" b="1" dirty="0" smtClean="0">
                <a:solidFill>
                  <a:srgbClr val="00B0F0"/>
                </a:solidFill>
              </a:rPr>
              <a:t>Reddito prodotto (2)</a:t>
            </a:r>
          </a:p>
        </p:txBody>
      </p:sp>
      <p:sp>
        <p:nvSpPr>
          <p:cNvPr id="68198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09600" y="1981200"/>
            <a:ext cx="7707313" cy="3103563"/>
          </a:xfrm>
        </p:spPr>
        <p:txBody>
          <a:bodyPr/>
          <a:lstStyle/>
          <a:p>
            <a:pPr algn="l" eaLnBrk="1" hangingPunct="1"/>
            <a:r>
              <a:rPr lang="it-IT" altLang="it-IT" sz="2800" smtClean="0">
                <a:solidFill>
                  <a:schemeClr val="accent2"/>
                </a:solidFill>
              </a:rPr>
              <a:t>La base imponibile dell’imposta coincide quindi con il valore aggiunto della nazione</a:t>
            </a:r>
          </a:p>
          <a:p>
            <a:pPr eaLnBrk="1" hangingPunct="1"/>
            <a:endParaRPr lang="it-IT" altLang="it-IT" sz="2800" smtClean="0">
              <a:solidFill>
                <a:schemeClr val="accent2"/>
              </a:solidFill>
            </a:endParaRPr>
          </a:p>
          <a:p>
            <a:pPr eaLnBrk="1" hangingPunct="1"/>
            <a:r>
              <a:rPr lang="it-IT" altLang="it-IT" sz="2800" smtClean="0">
                <a:solidFill>
                  <a:schemeClr val="accent2"/>
                </a:solidFill>
              </a:rPr>
              <a:t>cioè </a:t>
            </a:r>
          </a:p>
          <a:p>
            <a:pPr eaLnBrk="1" hangingPunct="1"/>
            <a:endParaRPr lang="it-IT" altLang="it-IT" sz="2800" smtClean="0">
              <a:solidFill>
                <a:schemeClr val="accent2"/>
              </a:solidFill>
            </a:endParaRPr>
          </a:p>
          <a:p>
            <a:pPr algn="l" eaLnBrk="1" hangingPunct="1"/>
            <a:r>
              <a:rPr lang="it-IT" altLang="it-IT" sz="2800" smtClean="0">
                <a:solidFill>
                  <a:schemeClr val="accent2"/>
                </a:solidFill>
              </a:rPr>
              <a:t>con il valore della produzione della nazione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19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819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819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819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75C0F3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19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819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819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819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75C0F3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19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819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819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819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75C0F3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81987" grpId="0" build="p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476500" y="549275"/>
            <a:ext cx="4183063" cy="655638"/>
          </a:xfrm>
        </p:spPr>
        <p:txBody>
          <a:bodyPr/>
          <a:lstStyle/>
          <a:p>
            <a:pPr eaLnBrk="1" hangingPunct="1"/>
            <a:r>
              <a:rPr lang="it-IT" altLang="it-IT" sz="3200" b="1" dirty="0" smtClean="0">
                <a:solidFill>
                  <a:srgbClr val="00B0F0"/>
                </a:solidFill>
              </a:rPr>
              <a:t>Reddito prodotto (3)</a:t>
            </a:r>
          </a:p>
        </p:txBody>
      </p:sp>
      <p:sp>
        <p:nvSpPr>
          <p:cNvPr id="68403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09600" y="1557338"/>
            <a:ext cx="7850188" cy="3657600"/>
          </a:xfrm>
        </p:spPr>
        <p:txBody>
          <a:bodyPr/>
          <a:lstStyle/>
          <a:p>
            <a:pPr eaLnBrk="1" hangingPunct="1"/>
            <a:r>
              <a:rPr lang="it-IT" altLang="it-IT" sz="2800" smtClean="0">
                <a:solidFill>
                  <a:schemeClr val="accent2"/>
                </a:solidFill>
              </a:rPr>
              <a:t>RP = </a:t>
            </a:r>
            <a:r>
              <a:rPr lang="it-IT" altLang="it-IT" sz="2800" smtClean="0">
                <a:solidFill>
                  <a:schemeClr val="accent2"/>
                </a:solidFill>
                <a:sym typeface="Symbol" panose="05050102010706020507" pitchFamily="18" charset="2"/>
              </a:rPr>
              <a:t>Y</a:t>
            </a:r>
            <a:r>
              <a:rPr lang="it-IT" altLang="it-IT" sz="2800" baseline="-25000" smtClean="0">
                <a:solidFill>
                  <a:schemeClr val="accent2"/>
                </a:solidFill>
                <a:sym typeface="Symbol" panose="05050102010706020507" pitchFamily="18" charset="2"/>
              </a:rPr>
              <a:t>i</a:t>
            </a:r>
          </a:p>
          <a:p>
            <a:pPr eaLnBrk="1" hangingPunct="1"/>
            <a:r>
              <a:rPr lang="it-IT" altLang="it-IT" sz="2800" smtClean="0">
                <a:solidFill>
                  <a:schemeClr val="accent2"/>
                </a:solidFill>
                <a:sym typeface="Symbol" panose="05050102010706020507" pitchFamily="18" charset="2"/>
              </a:rPr>
              <a:t>(i = lavoro, capitale)</a:t>
            </a:r>
          </a:p>
          <a:p>
            <a:pPr eaLnBrk="1" hangingPunct="1">
              <a:lnSpc>
                <a:spcPct val="20000"/>
              </a:lnSpc>
            </a:pPr>
            <a:endParaRPr lang="it-IT" altLang="it-IT" sz="2800" smtClean="0">
              <a:solidFill>
                <a:schemeClr val="accent2"/>
              </a:solidFill>
              <a:sym typeface="Symbol" panose="05050102010706020507" pitchFamily="18" charset="2"/>
            </a:endParaRPr>
          </a:p>
          <a:p>
            <a:pPr eaLnBrk="1" hangingPunct="1"/>
            <a:r>
              <a:rPr lang="it-IT" altLang="it-IT" sz="2800" smtClean="0">
                <a:solidFill>
                  <a:schemeClr val="accent2"/>
                </a:solidFill>
                <a:sym typeface="Symbol" panose="05050102010706020507" pitchFamily="18" charset="2"/>
              </a:rPr>
              <a:t>RP = redditi di lavoro + redditi di capitale</a:t>
            </a:r>
          </a:p>
          <a:p>
            <a:pPr eaLnBrk="1" hangingPunct="1"/>
            <a:r>
              <a:rPr lang="it-IT" altLang="it-IT" sz="2800" smtClean="0">
                <a:solidFill>
                  <a:schemeClr val="accent2"/>
                </a:solidFill>
                <a:sym typeface="Symbol" panose="05050102010706020507" pitchFamily="18" charset="2"/>
              </a:rPr>
              <a:t>Sono tassate le principali fonti di reddito</a:t>
            </a:r>
            <a:endParaRPr lang="it-IT" altLang="it-IT" sz="2800" smtClean="0">
              <a:solidFill>
                <a:schemeClr val="accent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40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840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840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840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75C0F3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40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840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840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840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75C0F3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40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840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840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840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75C0F3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40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840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840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840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75C0F3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84035" grpId="0" build="p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763688" y="548680"/>
            <a:ext cx="5616624" cy="668338"/>
          </a:xfrm>
        </p:spPr>
        <p:txBody>
          <a:bodyPr/>
          <a:lstStyle/>
          <a:p>
            <a:pPr eaLnBrk="1" hangingPunct="1"/>
            <a:r>
              <a:rPr lang="it-IT" altLang="it-IT" sz="3200" b="1" dirty="0" smtClean="0">
                <a:solidFill>
                  <a:srgbClr val="00B0F0"/>
                </a:solidFill>
              </a:rPr>
              <a:t>Problemi Reddito Prodotto</a:t>
            </a:r>
            <a:endParaRPr lang="it-IT" altLang="it-IT" sz="3200" b="1" dirty="0" smtClean="0">
              <a:solidFill>
                <a:srgbClr val="00B0F0"/>
              </a:solidFill>
            </a:endParaRPr>
          </a:p>
        </p:txBody>
      </p:sp>
      <p:sp>
        <p:nvSpPr>
          <p:cNvPr id="69017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09600" y="1773238"/>
            <a:ext cx="7850188" cy="3657600"/>
          </a:xfrm>
        </p:spPr>
        <p:txBody>
          <a:bodyPr/>
          <a:lstStyle/>
          <a:p>
            <a:pPr algn="l" eaLnBrk="1" hangingPunct="1"/>
            <a:r>
              <a:rPr lang="it-IT" altLang="it-IT" sz="2800" smtClean="0">
                <a:solidFill>
                  <a:schemeClr val="accent2"/>
                </a:solidFill>
              </a:rPr>
              <a:t>1) Non considerazione delle plusvalenze nette</a:t>
            </a:r>
          </a:p>
          <a:p>
            <a:pPr algn="l" eaLnBrk="1" hangingPunct="1"/>
            <a:r>
              <a:rPr lang="it-IT" altLang="it-IT" sz="2800" smtClean="0">
                <a:solidFill>
                  <a:schemeClr val="accent2"/>
                </a:solidFill>
              </a:rPr>
              <a:t>2) Non considerazione di altre entrate straordinarie o occasionali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01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901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901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901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75C0F3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01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901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901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901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75C0F3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90179" grpId="0" build="p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95536" y="457200"/>
            <a:ext cx="8496944" cy="811213"/>
          </a:xfrm>
        </p:spPr>
        <p:txBody>
          <a:bodyPr/>
          <a:lstStyle/>
          <a:p>
            <a:pPr eaLnBrk="1" hangingPunct="1"/>
            <a:r>
              <a:rPr lang="it-IT" altLang="it-IT" sz="3200" b="1" dirty="0" smtClean="0">
                <a:solidFill>
                  <a:srgbClr val="00B0F0"/>
                </a:solidFill>
              </a:rPr>
              <a:t>Problemi Reddito Prodotto </a:t>
            </a:r>
            <a:r>
              <a:rPr lang="it-IT" altLang="it-IT" sz="3200" b="1" dirty="0" smtClean="0">
                <a:solidFill>
                  <a:srgbClr val="00B0F0"/>
                </a:solidFill>
              </a:rPr>
              <a:t>(2)</a:t>
            </a:r>
          </a:p>
        </p:txBody>
      </p:sp>
      <p:sp>
        <p:nvSpPr>
          <p:cNvPr id="69222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09600" y="1752600"/>
            <a:ext cx="7994650" cy="3657600"/>
          </a:xfrm>
        </p:spPr>
        <p:txBody>
          <a:bodyPr/>
          <a:lstStyle/>
          <a:p>
            <a:pPr algn="l" eaLnBrk="1" hangingPunct="1"/>
            <a:r>
              <a:rPr lang="it-IT" altLang="it-IT" sz="2800" b="1" smtClean="0">
                <a:solidFill>
                  <a:schemeClr val="accent2"/>
                </a:solidFill>
              </a:rPr>
              <a:t>Elusione fiscale</a:t>
            </a:r>
          </a:p>
          <a:p>
            <a:pPr algn="l" eaLnBrk="1" hangingPunct="1"/>
            <a:r>
              <a:rPr lang="it-IT" altLang="it-IT" sz="2800" smtClean="0">
                <a:solidFill>
                  <a:schemeClr val="accent2"/>
                </a:solidFill>
              </a:rPr>
              <a:t>Incentivo a trasformare redditi di capitale (tassati) </a:t>
            </a:r>
          </a:p>
          <a:p>
            <a:pPr algn="l" eaLnBrk="1" hangingPunct="1"/>
            <a:r>
              <a:rPr lang="it-IT" altLang="it-IT" sz="2800" smtClean="0">
                <a:solidFill>
                  <a:schemeClr val="accent2"/>
                </a:solidFill>
              </a:rPr>
              <a:t>in plusvalenze (non tassate)</a:t>
            </a:r>
          </a:p>
          <a:p>
            <a:pPr algn="l" eaLnBrk="1" hangingPunct="1"/>
            <a:endParaRPr lang="it-IT" altLang="it-IT" sz="2800" smtClean="0">
              <a:solidFill>
                <a:schemeClr val="accent2"/>
              </a:solidFill>
            </a:endParaRPr>
          </a:p>
          <a:p>
            <a:pPr algn="l" eaLnBrk="1" hangingPunct="1">
              <a:lnSpc>
                <a:spcPct val="80000"/>
              </a:lnSpc>
            </a:pPr>
            <a:r>
              <a:rPr lang="it-IT" altLang="it-IT" sz="2800" smtClean="0">
                <a:solidFill>
                  <a:schemeClr val="accent2"/>
                </a:solidFill>
              </a:rPr>
              <a:t>Es. obbligazioni a cedola nulla e altri prodotti finanziari innovativi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2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92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92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92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75C0F3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22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922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922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922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75C0F3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22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922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922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922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75C0F3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22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922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922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922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75C0F3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92227" grpId="0" build="p" autoUpdateAnimBg="0"/>
    </p:bldLst>
  </p:timing>
</p:sld>
</file>

<file path=ppt/theme/theme1.xml><?xml version="1.0" encoding="utf-8"?>
<a:theme xmlns:a="http://schemas.openxmlformats.org/drawingml/2006/main" name="Personalizza struttura">
  <a:themeElements>
    <a:clrScheme name="Personalizza struttura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ersonalizza struttura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it-IT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it-IT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Personalizza struttura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ersonalizza struttura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ersonalizza struttura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ersonalizza struttura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ersonalizza struttura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ersonalizza struttura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ersonalizza struttura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ersonalizza struttura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ersonalizza struttura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ersonalizza struttura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ersonalizza struttura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ersonalizza struttura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Personalizza struttura">
  <a:themeElements>
    <a:clrScheme name="1_Personalizza struttura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Personalizza struttura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it-IT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it-IT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1_Personalizza struttura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Personalizza struttura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Personalizza struttura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Personalizza struttura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Personalizza struttura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Personalizza struttura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ersonalizza struttura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ersonalizza struttura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ersonalizza struttura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ersonalizza struttura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ersonalizza struttura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ersonalizza struttura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Tema di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Tema di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3748</TotalTime>
  <Words>932</Words>
  <Application>Microsoft Office PowerPoint</Application>
  <PresentationFormat>Presentazione su schermo (4:3)</PresentationFormat>
  <Paragraphs>228</Paragraphs>
  <Slides>30</Slides>
  <Notes>29</Notes>
  <HiddenSlides>0</HiddenSlides>
  <MMClips>0</MMClips>
  <ScaleCrop>false</ScaleCrop>
  <HeadingPairs>
    <vt:vector size="4" baseType="variant">
      <vt:variant>
        <vt:lpstr>Tema</vt:lpstr>
      </vt:variant>
      <vt:variant>
        <vt:i4>2</vt:i4>
      </vt:variant>
      <vt:variant>
        <vt:lpstr>Titoli diapositive</vt:lpstr>
      </vt:variant>
      <vt:variant>
        <vt:i4>30</vt:i4>
      </vt:variant>
    </vt:vector>
  </HeadingPairs>
  <TitlesOfParts>
    <vt:vector size="32" baseType="lpstr">
      <vt:lpstr>Personalizza struttura</vt:lpstr>
      <vt:lpstr>1_Personalizza struttura</vt:lpstr>
      <vt:lpstr>Il disegno dell’imposta personale sul reddito </vt:lpstr>
      <vt:lpstr>Problemi principali</vt:lpstr>
      <vt:lpstr>Scelta della base imponibile (3)</vt:lpstr>
      <vt:lpstr>Definizione di reddito</vt:lpstr>
      <vt:lpstr>Reddito prodotto</vt:lpstr>
      <vt:lpstr>Reddito prodotto (2)</vt:lpstr>
      <vt:lpstr>Reddito prodotto (3)</vt:lpstr>
      <vt:lpstr>Problemi Reddito Prodotto</vt:lpstr>
      <vt:lpstr>Problemi Reddito Prodotto (2)</vt:lpstr>
      <vt:lpstr>Reddito entrata</vt:lpstr>
      <vt:lpstr>Reddito entrata (2)</vt:lpstr>
      <vt:lpstr>Reddito entrata (3)</vt:lpstr>
      <vt:lpstr>Reddito entrata (4)</vt:lpstr>
      <vt:lpstr>Reddito consumo</vt:lpstr>
      <vt:lpstr>Reddito consumo (2)</vt:lpstr>
      <vt:lpstr>Reddito consumo (3)</vt:lpstr>
      <vt:lpstr>Reddito consumo (4)</vt:lpstr>
      <vt:lpstr>Reddito consumo (5)</vt:lpstr>
      <vt:lpstr>Esempio imposta reddito entrata – reddito consumo</vt:lpstr>
      <vt:lpstr>Vincolo di bilancio del primo periodo:  C1 = R1 - S           S = R1 - C1</vt:lpstr>
      <vt:lpstr>Il reddito da lavoro guadagnato nella vita di due periodi dall’individuo ed attualizzato al tempo 1 è:</vt:lpstr>
      <vt:lpstr>Doppia tassazione del risparmio</vt:lpstr>
      <vt:lpstr>Doppia tassazione del risparmio (2)</vt:lpstr>
      <vt:lpstr>Doppia tassazione del risparmio (3)</vt:lpstr>
      <vt:lpstr>Doppia tassazione del risparmio (4)</vt:lpstr>
      <vt:lpstr>Reddito consumo (6)</vt:lpstr>
      <vt:lpstr>Reddito consumo (7)</vt:lpstr>
      <vt:lpstr>Ricordiamo</vt:lpstr>
      <vt:lpstr>Profili di equita’</vt:lpstr>
      <vt:lpstr>Ricorda</vt:lpstr>
    </vt:vector>
  </TitlesOfParts>
  <Company>Facoltà di Economia, Modena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IL BILANCIO DELLO STATO E LA LEGGE FINANZIARIA</dc:title>
  <dc:creator>Paolo Silvestri</dc:creator>
  <cp:lastModifiedBy>user</cp:lastModifiedBy>
  <cp:revision>198</cp:revision>
  <cp:lastPrinted>2015-03-29T16:34:46Z</cp:lastPrinted>
  <dcterms:created xsi:type="dcterms:W3CDTF">1999-09-23T16:32:36Z</dcterms:created>
  <dcterms:modified xsi:type="dcterms:W3CDTF">2018-03-20T10:44:51Z</dcterms:modified>
</cp:coreProperties>
</file>