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33"/>
  </p:notesMasterIdLst>
  <p:handoutMasterIdLst>
    <p:handoutMasterId r:id="rId34"/>
  </p:handoutMasterIdLst>
  <p:sldIdLst>
    <p:sldId id="474" r:id="rId3"/>
    <p:sldId id="475" r:id="rId4"/>
    <p:sldId id="478" r:id="rId5"/>
    <p:sldId id="479" r:id="rId6"/>
    <p:sldId id="481" r:id="rId7"/>
    <p:sldId id="482" r:id="rId8"/>
    <p:sldId id="483" r:id="rId9"/>
    <p:sldId id="486" r:id="rId10"/>
    <p:sldId id="487" r:id="rId11"/>
    <p:sldId id="489" r:id="rId12"/>
    <p:sldId id="490" r:id="rId13"/>
    <p:sldId id="491" r:id="rId14"/>
    <p:sldId id="493" r:id="rId15"/>
    <p:sldId id="498" r:id="rId16"/>
    <p:sldId id="499" r:id="rId17"/>
    <p:sldId id="500" r:id="rId18"/>
    <p:sldId id="501" r:id="rId19"/>
    <p:sldId id="502" r:id="rId20"/>
    <p:sldId id="549" r:id="rId21"/>
    <p:sldId id="503" r:id="rId22"/>
    <p:sldId id="551" r:id="rId23"/>
    <p:sldId id="554" r:id="rId24"/>
    <p:sldId id="504" r:id="rId25"/>
    <p:sldId id="560" r:id="rId26"/>
    <p:sldId id="505" r:id="rId27"/>
    <p:sldId id="546" r:id="rId28"/>
    <p:sldId id="547" r:id="rId29"/>
    <p:sldId id="548" r:id="rId30"/>
    <p:sldId id="509" r:id="rId31"/>
    <p:sldId id="512" r:id="rId3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D3838"/>
    <a:srgbClr val="479547"/>
    <a:srgbClr val="E89244"/>
    <a:srgbClr val="F5F39D"/>
    <a:srgbClr val="00FF00"/>
    <a:srgbClr val="75C0F3"/>
    <a:srgbClr val="508ED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86932" autoAdjust="0"/>
  </p:normalViewPr>
  <p:slideViewPr>
    <p:cSldViewPr>
      <p:cViewPr varScale="1">
        <p:scale>
          <a:sx n="86" d="100"/>
          <a:sy n="86" d="100"/>
        </p:scale>
        <p:origin x="-8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260" y="-6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BB06BBD2-1385-40F5-BADD-21C8582AAB4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14205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8223A084-DC27-4278-B6FB-57AEF04BCA6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81193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90CF6F2-A930-46E4-91D5-2394429398CA}" type="slidenum">
              <a:rPr lang="it-IT" altLang="it-IT" sz="1300"/>
              <a:pPr/>
              <a:t>1</a:t>
            </a:fld>
            <a:endParaRPr lang="it-IT" altLang="it-IT" sz="13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775399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731B94-C893-4FB6-8DFA-12360A1483E2}" type="slidenum">
              <a:rPr lang="it-IT" altLang="it-IT" sz="1300"/>
              <a:pPr/>
              <a:t>10</a:t>
            </a:fld>
            <a:endParaRPr lang="it-IT" altLang="it-IT" sz="13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027923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191E760-67D3-44E7-8042-72932C495754}" type="slidenum">
              <a:rPr lang="it-IT" altLang="it-IT" sz="1300"/>
              <a:pPr/>
              <a:t>11</a:t>
            </a:fld>
            <a:endParaRPr lang="it-IT" altLang="it-IT" sz="13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022947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54B0E7B-EAA4-465C-A4D3-25A2DE8AD4E9}" type="slidenum">
              <a:rPr lang="it-IT" altLang="it-IT" sz="1300"/>
              <a:pPr/>
              <a:t>12</a:t>
            </a:fld>
            <a:endParaRPr lang="it-IT" altLang="it-IT" sz="13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7306676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914E52-5C26-4414-A598-ED8D0A932730}" type="slidenum">
              <a:rPr lang="it-IT" altLang="it-IT" sz="1300"/>
              <a:pPr/>
              <a:t>13</a:t>
            </a:fld>
            <a:endParaRPr lang="it-IT" altLang="it-IT" sz="13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z="1800" smtClean="0"/>
          </a:p>
        </p:txBody>
      </p:sp>
    </p:spTree>
    <p:extLst>
      <p:ext uri="{BB962C8B-B14F-4D97-AF65-F5344CB8AC3E}">
        <p14:creationId xmlns:p14="http://schemas.microsoft.com/office/powerpoint/2010/main" val="16538760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F95DB8-70B3-4563-90C6-FC4EF59A725E}" type="slidenum">
              <a:rPr lang="it-IT" altLang="it-IT" sz="1300"/>
              <a:pPr/>
              <a:t>14</a:t>
            </a:fld>
            <a:endParaRPr lang="it-IT" altLang="it-IT" sz="13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31218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12A6357-28CB-4602-9AFD-8CC1CD9B0BDB}" type="slidenum">
              <a:rPr lang="it-IT" altLang="it-IT" sz="1300"/>
              <a:pPr/>
              <a:t>15</a:t>
            </a:fld>
            <a:endParaRPr lang="it-IT" altLang="it-IT" sz="13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682625"/>
            <a:ext cx="5114925" cy="3836988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z="2000" smtClean="0"/>
          </a:p>
        </p:txBody>
      </p:sp>
    </p:spTree>
    <p:extLst>
      <p:ext uri="{BB962C8B-B14F-4D97-AF65-F5344CB8AC3E}">
        <p14:creationId xmlns:p14="http://schemas.microsoft.com/office/powerpoint/2010/main" val="17036331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AAD481-3D1C-4B54-8E8A-C64519C70549}" type="slidenum">
              <a:rPr lang="it-IT" altLang="it-IT" sz="1300"/>
              <a:pPr/>
              <a:t>16</a:t>
            </a:fld>
            <a:endParaRPr lang="it-IT" altLang="it-IT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5052043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D33DA7-41B8-47B0-92B5-58FF9A46C12B}" type="slidenum">
              <a:rPr lang="it-IT" altLang="it-IT" sz="1300"/>
              <a:pPr/>
              <a:t>17</a:t>
            </a:fld>
            <a:endParaRPr lang="it-IT" altLang="it-IT" sz="13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z="2000" smtClean="0"/>
          </a:p>
        </p:txBody>
      </p:sp>
    </p:spTree>
    <p:extLst>
      <p:ext uri="{BB962C8B-B14F-4D97-AF65-F5344CB8AC3E}">
        <p14:creationId xmlns:p14="http://schemas.microsoft.com/office/powerpoint/2010/main" val="34440248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212B5C-9DBD-4C33-BD09-80744D6E7C6A}" type="slidenum">
              <a:rPr lang="it-IT" altLang="it-IT" sz="1300"/>
              <a:pPr/>
              <a:t>18</a:t>
            </a:fld>
            <a:endParaRPr lang="it-IT" altLang="it-IT" sz="13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z="2000" smtClean="0"/>
          </a:p>
        </p:txBody>
      </p:sp>
    </p:spTree>
    <p:extLst>
      <p:ext uri="{BB962C8B-B14F-4D97-AF65-F5344CB8AC3E}">
        <p14:creationId xmlns:p14="http://schemas.microsoft.com/office/powerpoint/2010/main" val="17923724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96A3483-D0C1-4595-9A58-09138895654C}" type="slidenum">
              <a:rPr lang="it-IT" altLang="it-IT" sz="1300"/>
              <a:pPr/>
              <a:t>20</a:t>
            </a:fld>
            <a:endParaRPr lang="it-IT" altLang="it-IT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156985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2B9A5FD-4DDF-4E1D-83FC-D77C0C9DB6C0}" type="slidenum">
              <a:rPr lang="it-IT" altLang="it-IT" sz="1300"/>
              <a:pPr/>
              <a:t>2</a:t>
            </a:fld>
            <a:endParaRPr lang="it-IT" altLang="it-IT" sz="13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7421833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02F1A95-05A8-47F7-810E-ACA226D63A04}" type="slidenum">
              <a:rPr lang="it-IT" altLang="it-IT" sz="1300">
                <a:solidFill>
                  <a:srgbClr val="000000"/>
                </a:solidFill>
              </a:rPr>
              <a:pPr/>
              <a:t>21</a:t>
            </a:fld>
            <a:endParaRPr lang="it-IT" altLang="it-IT" sz="1300">
              <a:solidFill>
                <a:srgbClr val="000000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7292545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762A8F5-9DB0-4387-91DF-5DD0E31C9D82}" type="slidenum">
              <a:rPr lang="it-IT" altLang="it-IT" sz="1300">
                <a:solidFill>
                  <a:srgbClr val="000000"/>
                </a:solidFill>
              </a:rPr>
              <a:pPr/>
              <a:t>22</a:t>
            </a:fld>
            <a:endParaRPr lang="it-IT" altLang="it-IT" sz="130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5032375"/>
            <a:ext cx="5207000" cy="4605338"/>
          </a:xfrm>
          <a:noFill/>
        </p:spPr>
        <p:txBody>
          <a:bodyPr/>
          <a:lstStyle/>
          <a:p>
            <a:pPr eaLnBrk="1" hangingPunct="1"/>
            <a:endParaRPr lang="it-IT" altLang="it-IT" sz="2000" smtClean="0"/>
          </a:p>
        </p:txBody>
      </p:sp>
    </p:spTree>
    <p:extLst>
      <p:ext uri="{BB962C8B-B14F-4D97-AF65-F5344CB8AC3E}">
        <p14:creationId xmlns:p14="http://schemas.microsoft.com/office/powerpoint/2010/main" val="26647603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3A651DB-F48E-4A87-879C-0C5301BA9D9A}" type="slidenum">
              <a:rPr lang="it-IT" altLang="it-IT" sz="1300"/>
              <a:pPr/>
              <a:t>23</a:t>
            </a:fld>
            <a:endParaRPr lang="it-IT" altLang="it-IT" sz="13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5032375"/>
            <a:ext cx="5207000" cy="4605338"/>
          </a:xfrm>
          <a:noFill/>
        </p:spPr>
        <p:txBody>
          <a:bodyPr/>
          <a:lstStyle/>
          <a:p>
            <a:pPr eaLnBrk="1" hangingPunct="1"/>
            <a:endParaRPr lang="it-IT" altLang="it-IT" sz="2000" smtClean="0"/>
          </a:p>
        </p:txBody>
      </p:sp>
    </p:spTree>
    <p:extLst>
      <p:ext uri="{BB962C8B-B14F-4D97-AF65-F5344CB8AC3E}">
        <p14:creationId xmlns:p14="http://schemas.microsoft.com/office/powerpoint/2010/main" val="8143577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507B6B-E02C-4273-976E-C23D757E07FE}" type="slidenum">
              <a:rPr lang="it-IT" altLang="it-IT" sz="1300">
                <a:solidFill>
                  <a:srgbClr val="000000"/>
                </a:solidFill>
              </a:rPr>
              <a:pPr/>
              <a:t>24</a:t>
            </a:fld>
            <a:endParaRPr lang="it-IT" altLang="it-IT" sz="1300">
              <a:solidFill>
                <a:srgbClr val="000000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5032375"/>
            <a:ext cx="5207000" cy="4605338"/>
          </a:xfrm>
          <a:noFill/>
        </p:spPr>
        <p:txBody>
          <a:bodyPr/>
          <a:lstStyle/>
          <a:p>
            <a:pPr eaLnBrk="1" hangingPunct="1"/>
            <a:endParaRPr lang="it-IT" altLang="it-IT" sz="2000" smtClean="0"/>
          </a:p>
        </p:txBody>
      </p:sp>
    </p:spTree>
    <p:extLst>
      <p:ext uri="{BB962C8B-B14F-4D97-AF65-F5344CB8AC3E}">
        <p14:creationId xmlns:p14="http://schemas.microsoft.com/office/powerpoint/2010/main" val="12387727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725E0F7-957A-42C7-9CB3-7EE8DE60C2B5}" type="slidenum">
              <a:rPr lang="it-IT" altLang="it-IT" sz="1300"/>
              <a:pPr/>
              <a:t>25</a:t>
            </a:fld>
            <a:endParaRPr lang="it-IT" altLang="it-IT" sz="13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5032375"/>
            <a:ext cx="5207000" cy="4605338"/>
          </a:xfrm>
          <a:noFill/>
        </p:spPr>
        <p:txBody>
          <a:bodyPr/>
          <a:lstStyle/>
          <a:p>
            <a:pPr eaLnBrk="1" hangingPunct="1"/>
            <a:endParaRPr lang="it-IT" altLang="it-IT" sz="2000" smtClean="0"/>
          </a:p>
        </p:txBody>
      </p:sp>
    </p:spTree>
    <p:extLst>
      <p:ext uri="{BB962C8B-B14F-4D97-AF65-F5344CB8AC3E}">
        <p14:creationId xmlns:p14="http://schemas.microsoft.com/office/powerpoint/2010/main" val="12376474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849A7C-142A-43BC-A6F1-B4E892778CB6}" type="slidenum">
              <a:rPr lang="it-IT" altLang="it-IT" sz="1300">
                <a:solidFill>
                  <a:srgbClr val="000000"/>
                </a:solidFill>
              </a:rPr>
              <a:pPr/>
              <a:t>26</a:t>
            </a:fld>
            <a:endParaRPr lang="it-IT" altLang="it-IT" sz="1300">
              <a:solidFill>
                <a:srgbClr val="000000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8988" y="4860925"/>
            <a:ext cx="5205412" cy="4605338"/>
          </a:xfrm>
          <a:noFill/>
        </p:spPr>
        <p:txBody>
          <a:bodyPr/>
          <a:lstStyle/>
          <a:p>
            <a:pPr eaLnBrk="1" hangingPunct="1"/>
            <a:endParaRPr lang="it-IT" altLang="it-IT" sz="2000" smtClean="0"/>
          </a:p>
        </p:txBody>
      </p:sp>
    </p:spTree>
    <p:extLst>
      <p:ext uri="{BB962C8B-B14F-4D97-AF65-F5344CB8AC3E}">
        <p14:creationId xmlns:p14="http://schemas.microsoft.com/office/powerpoint/2010/main" val="21786146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E66B13-B035-4C3B-AD15-E9392CE2975C}" type="slidenum">
              <a:rPr lang="it-IT" altLang="it-IT" sz="1300">
                <a:solidFill>
                  <a:srgbClr val="000000"/>
                </a:solidFill>
              </a:rPr>
              <a:pPr/>
              <a:t>27</a:t>
            </a:fld>
            <a:endParaRPr lang="it-IT" altLang="it-IT" sz="1300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8988" y="4860925"/>
            <a:ext cx="5205412" cy="4605338"/>
          </a:xfrm>
          <a:noFill/>
        </p:spPr>
        <p:txBody>
          <a:bodyPr/>
          <a:lstStyle/>
          <a:p>
            <a:pPr eaLnBrk="1" hangingPunct="1"/>
            <a:endParaRPr lang="it-IT" altLang="it-IT" sz="2000" smtClean="0"/>
          </a:p>
        </p:txBody>
      </p:sp>
    </p:spTree>
    <p:extLst>
      <p:ext uri="{BB962C8B-B14F-4D97-AF65-F5344CB8AC3E}">
        <p14:creationId xmlns:p14="http://schemas.microsoft.com/office/powerpoint/2010/main" val="8320216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C992C08-4C02-45AB-B007-B17D398F0DA1}" type="slidenum">
              <a:rPr lang="it-IT" altLang="it-IT" sz="1300">
                <a:solidFill>
                  <a:srgbClr val="000000"/>
                </a:solidFill>
              </a:rPr>
              <a:pPr/>
              <a:t>28</a:t>
            </a:fld>
            <a:endParaRPr lang="it-IT" altLang="it-IT" sz="1300">
              <a:solidFill>
                <a:srgbClr val="000000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8988" y="4860925"/>
            <a:ext cx="5205412" cy="4605338"/>
          </a:xfrm>
          <a:noFill/>
        </p:spPr>
        <p:txBody>
          <a:bodyPr/>
          <a:lstStyle/>
          <a:p>
            <a:pPr eaLnBrk="1" hangingPunct="1"/>
            <a:endParaRPr lang="it-IT" altLang="it-IT" sz="2000" smtClean="0"/>
          </a:p>
        </p:txBody>
      </p:sp>
    </p:spTree>
    <p:extLst>
      <p:ext uri="{BB962C8B-B14F-4D97-AF65-F5344CB8AC3E}">
        <p14:creationId xmlns:p14="http://schemas.microsoft.com/office/powerpoint/2010/main" val="33788535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1D4192-658C-4791-B4E4-C1BCE45D9046}" type="slidenum">
              <a:rPr lang="it-IT" altLang="it-IT" sz="1300"/>
              <a:pPr/>
              <a:t>29</a:t>
            </a:fld>
            <a:endParaRPr lang="it-IT" altLang="it-IT" sz="13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8988" y="4860925"/>
            <a:ext cx="5205412" cy="4605338"/>
          </a:xfrm>
          <a:noFill/>
        </p:spPr>
        <p:txBody>
          <a:bodyPr/>
          <a:lstStyle/>
          <a:p>
            <a:pPr eaLnBrk="1" hangingPunct="1"/>
            <a:endParaRPr lang="it-IT" altLang="it-IT" sz="2000" smtClean="0"/>
          </a:p>
        </p:txBody>
      </p:sp>
    </p:spTree>
    <p:extLst>
      <p:ext uri="{BB962C8B-B14F-4D97-AF65-F5344CB8AC3E}">
        <p14:creationId xmlns:p14="http://schemas.microsoft.com/office/powerpoint/2010/main" val="34305899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1987CE-BA43-45B3-BDC0-42D6C396F411}" type="slidenum">
              <a:rPr lang="it-IT" altLang="it-IT" sz="1300"/>
              <a:pPr/>
              <a:t>30</a:t>
            </a:fld>
            <a:endParaRPr lang="it-IT" altLang="it-IT" sz="13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8988" y="4860925"/>
            <a:ext cx="5205412" cy="4605338"/>
          </a:xfrm>
          <a:noFill/>
        </p:spPr>
        <p:txBody>
          <a:bodyPr/>
          <a:lstStyle/>
          <a:p>
            <a:pPr eaLnBrk="1" hangingPunct="1"/>
            <a:endParaRPr lang="it-IT" altLang="it-IT" sz="2000" smtClean="0"/>
          </a:p>
        </p:txBody>
      </p:sp>
    </p:spTree>
    <p:extLst>
      <p:ext uri="{BB962C8B-B14F-4D97-AF65-F5344CB8AC3E}">
        <p14:creationId xmlns:p14="http://schemas.microsoft.com/office/powerpoint/2010/main" val="773394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7E6128F-2ADD-45B2-A427-941DB2E69903}" type="slidenum">
              <a:rPr lang="it-IT" altLang="it-IT" sz="1300"/>
              <a:pPr/>
              <a:t>3</a:t>
            </a:fld>
            <a:endParaRPr lang="it-IT" altLang="it-IT" sz="13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z="2000" smtClean="0"/>
          </a:p>
        </p:txBody>
      </p:sp>
    </p:spTree>
    <p:extLst>
      <p:ext uri="{BB962C8B-B14F-4D97-AF65-F5344CB8AC3E}">
        <p14:creationId xmlns:p14="http://schemas.microsoft.com/office/powerpoint/2010/main" val="1109825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32D48A1-037E-4DA5-853D-E24ACFA985E9}" type="slidenum">
              <a:rPr lang="it-IT" altLang="it-IT" sz="1300"/>
              <a:pPr/>
              <a:t>4</a:t>
            </a:fld>
            <a:endParaRPr lang="it-IT" altLang="it-IT" sz="13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altLang="it-IT" sz="20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3163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6354051-FE19-4EEA-B9E0-3CF8FCA79B0F}" type="slidenum">
              <a:rPr lang="it-IT" altLang="it-IT" sz="1300"/>
              <a:pPr/>
              <a:t>5</a:t>
            </a:fld>
            <a:endParaRPr lang="it-IT" altLang="it-IT" sz="13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29914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773D6A-F12F-45EF-8D14-DD1C89232362}" type="slidenum">
              <a:rPr lang="it-IT" altLang="it-IT" sz="1300"/>
              <a:pPr/>
              <a:t>6</a:t>
            </a:fld>
            <a:endParaRPr lang="it-IT" altLang="it-IT" sz="13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205221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50822C-50DD-4CFA-AA36-FA2F0C3C8BC6}" type="slidenum">
              <a:rPr lang="it-IT" altLang="it-IT" sz="1300"/>
              <a:pPr/>
              <a:t>7</a:t>
            </a:fld>
            <a:endParaRPr lang="it-IT" altLang="it-IT" sz="13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543530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78A7346-8095-4CE8-8261-9869339A9147}" type="slidenum">
              <a:rPr lang="it-IT" altLang="it-IT" sz="1300"/>
              <a:pPr/>
              <a:t>8</a:t>
            </a:fld>
            <a:endParaRPr lang="it-IT" altLang="it-IT" sz="13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endParaRPr lang="it-IT" altLang="it-IT" sz="1800" smtClean="0"/>
          </a:p>
        </p:txBody>
      </p:sp>
    </p:spTree>
    <p:extLst>
      <p:ext uri="{BB962C8B-B14F-4D97-AF65-F5344CB8AC3E}">
        <p14:creationId xmlns:p14="http://schemas.microsoft.com/office/powerpoint/2010/main" val="152656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A84A1D3-E09F-4B64-8A0E-F3650A89118A}" type="slidenum">
              <a:rPr lang="it-IT" altLang="it-IT" sz="1300"/>
              <a:pPr/>
              <a:t>9</a:t>
            </a:fld>
            <a:endParaRPr lang="it-IT" altLang="it-IT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z="2000" smtClean="0"/>
          </a:p>
        </p:txBody>
      </p:sp>
    </p:spTree>
    <p:extLst>
      <p:ext uri="{BB962C8B-B14F-4D97-AF65-F5344CB8AC3E}">
        <p14:creationId xmlns:p14="http://schemas.microsoft.com/office/powerpoint/2010/main" val="987625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smtClean="0"/>
              <a:t>1</a:t>
            </a: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A65B63-EBEF-46EA-AC4D-CE83A92670A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0746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smtClean="0"/>
              <a:t>1</a:t>
            </a: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E51F9-AC93-46C0-92ED-2B5F092966D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239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smtClean="0"/>
              <a:t>1</a:t>
            </a: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1B18E5-5759-4FC7-8822-B60CD8BFD51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72050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081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7230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684213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602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2054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4483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431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22175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smtClean="0"/>
              <a:t>1</a:t>
            </a: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4855D-C624-4AED-A4F6-9E4F858677E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94941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450663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765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401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332442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smtClean="0"/>
              <a:t>1</a:t>
            </a: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DA485-07DC-498F-BC7E-F04D7757836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4831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smtClean="0"/>
              <a:t>1</a:t>
            </a: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0BAC76-64BB-4927-9CFC-A4435861BD2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8733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smtClean="0"/>
              <a:t>1</a:t>
            </a: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C7231-71FA-4FAE-98C5-88210B86DD9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5163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smtClean="0"/>
              <a:t>1</a:t>
            </a: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EA80B-2830-44A6-BB26-8CEF4B8CD2E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0011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smtClean="0"/>
              <a:t>1</a:t>
            </a: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235B2-5185-4E4B-8464-A634E41DB78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4774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smtClean="0"/>
              <a:t>1</a:t>
            </a: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4CA20-9813-4A95-A438-FADEFC4971D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7968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smtClean="0"/>
              <a:t>1</a:t>
            </a: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6046D0-69CC-4726-98DB-6D866134917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8637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it-IT" altLang="it-IT" smtClean="0"/>
              <a:t>1</a:t>
            </a:r>
            <a:endParaRPr lang="it-IT" altLang="it-IT"/>
          </a:p>
        </p:txBody>
      </p:sp>
      <p:sp>
        <p:nvSpPr>
          <p:cNvPr id="284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24CF22-D314-4738-81BB-B56B045330A4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pic>
        <p:nvPicPr>
          <p:cNvPr id="2052" name="Picture 4" descr="logo_aulawe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450" y="6237288"/>
            <a:ext cx="19526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68313" y="6381750"/>
            <a:ext cx="41036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it-IT" altLang="it-IT" sz="1000" b="1" smtClean="0">
                <a:latin typeface="Arial" charset="0"/>
              </a:rPr>
              <a:t>Bosi (a cura di), Corso di scienza delle finanze, il Mulino, 2006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643438" y="6381750"/>
            <a:ext cx="504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fld id="{0B383A5E-0D14-4B0C-9B23-08DE3BA9E159}" type="slidenum">
              <a:rPr lang="it-IT" altLang="it-IT" sz="1000">
                <a:latin typeface="Arial" panose="020B0604020202020204" pitchFamily="34" charset="0"/>
              </a:rPr>
              <a:pPr algn="ctr"/>
              <a:t>‹N›</a:t>
            </a:fld>
            <a:endParaRPr lang="it-IT" altLang="it-IT" sz="100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341438"/>
            <a:ext cx="6973888" cy="3573462"/>
          </a:xfrm>
        </p:spPr>
        <p:txBody>
          <a:bodyPr/>
          <a:lstStyle/>
          <a:p>
            <a:pPr eaLnBrk="1" hangingPunct="1"/>
            <a:r>
              <a:rPr lang="it-IT" altLang="it-IT" b="1" dirty="0" smtClean="0">
                <a:solidFill>
                  <a:schemeClr val="accent2"/>
                </a:solidFill>
              </a:rPr>
              <a:t>Il disegno dell’imposta personale sul reddito</a:t>
            </a:r>
            <a:br>
              <a:rPr lang="it-IT" altLang="it-IT" b="1" dirty="0" smtClean="0">
                <a:solidFill>
                  <a:schemeClr val="accent2"/>
                </a:solidFill>
              </a:rPr>
            </a:br>
            <a:endParaRPr lang="it-IT" altLang="it-IT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513" y="476250"/>
            <a:ext cx="4686300" cy="798513"/>
          </a:xfrm>
        </p:spPr>
        <p:txBody>
          <a:bodyPr/>
          <a:lstStyle/>
          <a:p>
            <a:pPr eaLnBrk="1" hangingPunct="1"/>
            <a:r>
              <a:rPr lang="it-IT" altLang="it-IT" sz="3200" b="1" dirty="0" smtClean="0">
                <a:solidFill>
                  <a:srgbClr val="00B050"/>
                </a:solidFill>
              </a:rPr>
              <a:t>Reddito entrata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363788"/>
            <a:ext cx="7778750" cy="2505075"/>
          </a:xfrm>
        </p:spPr>
        <p:txBody>
          <a:bodyPr/>
          <a:lstStyle/>
          <a:p>
            <a:pPr eaLnBrk="1" hangingPunct="1"/>
            <a:r>
              <a:rPr lang="it-IT" altLang="it-IT" sz="2800" smtClean="0">
                <a:solidFill>
                  <a:schemeClr val="accent2"/>
                </a:solidFill>
              </a:rPr>
              <a:t>Il reddito di un individuo è pari all’ammontare massimo di risorse che egli può consumare in un periodo senza ridurre il proprio patrimonio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89163" y="541338"/>
            <a:ext cx="4759325" cy="655637"/>
          </a:xfrm>
        </p:spPr>
        <p:txBody>
          <a:bodyPr/>
          <a:lstStyle/>
          <a:p>
            <a:pPr eaLnBrk="1" hangingPunct="1"/>
            <a:r>
              <a:rPr lang="it-IT" altLang="it-IT" sz="3200" b="1" dirty="0" smtClean="0">
                <a:solidFill>
                  <a:srgbClr val="00B050"/>
                </a:solidFill>
              </a:rPr>
              <a:t>Reddito entrata (2)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628775"/>
            <a:ext cx="7850188" cy="3657600"/>
          </a:xfrm>
        </p:spPr>
        <p:txBody>
          <a:bodyPr/>
          <a:lstStyle/>
          <a:p>
            <a:pPr eaLnBrk="1" hangingPunct="1"/>
            <a:r>
              <a:rPr lang="it-IT" altLang="it-IT" sz="2800" smtClean="0">
                <a:solidFill>
                  <a:schemeClr val="accent2"/>
                </a:solidFill>
              </a:rPr>
              <a:t>RE = W</a:t>
            </a:r>
            <a:r>
              <a:rPr lang="it-IT" altLang="it-IT" sz="2800" baseline="-25000" smtClean="0">
                <a:solidFill>
                  <a:schemeClr val="accent2"/>
                </a:solidFill>
              </a:rPr>
              <a:t>t</a:t>
            </a:r>
            <a:r>
              <a:rPr lang="it-IT" altLang="it-IT" sz="2800" smtClean="0">
                <a:solidFill>
                  <a:schemeClr val="accent2"/>
                </a:solidFill>
              </a:rPr>
              <a:t>-W</a:t>
            </a:r>
            <a:r>
              <a:rPr lang="it-IT" altLang="it-IT" sz="2800" baseline="-25000" smtClean="0">
                <a:solidFill>
                  <a:schemeClr val="accent2"/>
                </a:solidFill>
              </a:rPr>
              <a:t>t-1</a:t>
            </a:r>
            <a:r>
              <a:rPr lang="it-IT" altLang="it-IT" sz="2800" smtClean="0">
                <a:solidFill>
                  <a:schemeClr val="accent2"/>
                </a:solidFill>
              </a:rPr>
              <a:t> + C</a:t>
            </a:r>
            <a:r>
              <a:rPr lang="it-IT" altLang="it-IT" sz="2800" baseline="-25000" smtClean="0">
                <a:solidFill>
                  <a:schemeClr val="accent2"/>
                </a:solidFill>
              </a:rPr>
              <a:t>t</a:t>
            </a:r>
          </a:p>
          <a:p>
            <a:pPr eaLnBrk="1" hangingPunct="1"/>
            <a:r>
              <a:rPr lang="it-IT" altLang="it-IT" sz="2800" smtClean="0">
                <a:solidFill>
                  <a:schemeClr val="accent2"/>
                </a:solidFill>
              </a:rPr>
              <a:t>consumo potenziale</a:t>
            </a:r>
          </a:p>
          <a:p>
            <a:pPr eaLnBrk="1" hangingPunct="1"/>
            <a:endParaRPr lang="it-IT" altLang="it-IT" sz="28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837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541338"/>
            <a:ext cx="5046662" cy="871537"/>
          </a:xfrm>
        </p:spPr>
        <p:txBody>
          <a:bodyPr/>
          <a:lstStyle/>
          <a:p>
            <a:pPr eaLnBrk="1" hangingPunct="1"/>
            <a:r>
              <a:rPr lang="it-IT" altLang="it-IT" sz="3200" b="1" dirty="0" smtClean="0">
                <a:solidFill>
                  <a:srgbClr val="00B050"/>
                </a:solidFill>
              </a:rPr>
              <a:t>Reddito entrata (3)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676400"/>
            <a:ext cx="777875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2800" smtClean="0">
                <a:solidFill>
                  <a:schemeClr val="accent2"/>
                </a:solidFill>
              </a:rPr>
              <a:t>ovvero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smtClean="0">
                <a:solidFill>
                  <a:schemeClr val="accent2"/>
                </a:solidFill>
              </a:rPr>
              <a:t>RE = </a:t>
            </a:r>
            <a:r>
              <a:rPr lang="it-IT" altLang="it-IT" sz="2800" smtClean="0">
                <a:solidFill>
                  <a:schemeClr val="accent2"/>
                </a:solidFill>
                <a:sym typeface="Symbol" panose="05050102010706020507" pitchFamily="18" charset="2"/>
              </a:rPr>
              <a:t>Y</a:t>
            </a:r>
            <a:r>
              <a:rPr lang="it-IT" altLang="it-IT" sz="2800" baseline="-25000" smtClean="0">
                <a:solidFill>
                  <a:schemeClr val="accent2"/>
                </a:solidFill>
                <a:sym typeface="Symbol" panose="05050102010706020507" pitchFamily="18" charset="2"/>
              </a:rPr>
              <a:t>i</a:t>
            </a:r>
            <a:r>
              <a:rPr lang="it-IT" altLang="it-IT" sz="2800" smtClean="0">
                <a:solidFill>
                  <a:schemeClr val="accent2"/>
                </a:solidFill>
              </a:rPr>
              <a:t> + CG</a:t>
            </a:r>
            <a:r>
              <a:rPr lang="it-IT" altLang="it-IT" sz="2800" baseline="-25000" smtClean="0">
                <a:solidFill>
                  <a:schemeClr val="accent2"/>
                </a:solidFill>
              </a:rPr>
              <a:t>t</a:t>
            </a:r>
            <a:r>
              <a:rPr lang="it-IT" altLang="it-IT" sz="2800" smtClean="0">
                <a:solidFill>
                  <a:schemeClr val="accent2"/>
                </a:solidFill>
              </a:rPr>
              <a:t> + AE</a:t>
            </a:r>
            <a:r>
              <a:rPr lang="it-IT" altLang="it-IT" sz="2800" baseline="-25000" smtClean="0">
                <a:solidFill>
                  <a:schemeClr val="accent2"/>
                </a:solidFill>
              </a:rPr>
              <a:t>t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smtClean="0">
                <a:solidFill>
                  <a:schemeClr val="accent2"/>
                </a:solidFill>
              </a:rPr>
              <a:t>e cioè: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smtClean="0">
                <a:solidFill>
                  <a:schemeClr val="accent2"/>
                </a:solidFill>
              </a:rPr>
              <a:t>RE = redditi di lavoro + redditi di capitale + plusvalenza nette + entrate straordinarie o occasionali</a:t>
            </a:r>
          </a:p>
          <a:p>
            <a:pPr eaLnBrk="1" hangingPunct="1">
              <a:lnSpc>
                <a:spcPct val="80000"/>
              </a:lnSpc>
            </a:pPr>
            <a:endParaRPr lang="it-IT" altLang="it-IT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800" smtClean="0">
                <a:solidFill>
                  <a:schemeClr val="accent2"/>
                </a:solidFill>
              </a:rPr>
              <a:t>Sono quindi tassate tutte le fonti di reddito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1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89163" y="612775"/>
            <a:ext cx="4759325" cy="655638"/>
          </a:xfrm>
        </p:spPr>
        <p:txBody>
          <a:bodyPr/>
          <a:lstStyle/>
          <a:p>
            <a:pPr eaLnBrk="1" hangingPunct="1"/>
            <a:r>
              <a:rPr lang="it-IT" altLang="it-IT" sz="3200" b="1" dirty="0" smtClean="0">
                <a:solidFill>
                  <a:srgbClr val="00B050"/>
                </a:solidFill>
              </a:rPr>
              <a:t>Reddito entrata (4)</a:t>
            </a:r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905000"/>
            <a:ext cx="7850188" cy="3756025"/>
          </a:xfrm>
        </p:spPr>
        <p:txBody>
          <a:bodyPr/>
          <a:lstStyle/>
          <a:p>
            <a:pPr algn="l" eaLnBrk="1" hangingPunct="1"/>
            <a:r>
              <a:rPr lang="it-IT" altLang="it-IT" sz="2800" b="1" smtClean="0">
                <a:solidFill>
                  <a:schemeClr val="accent2"/>
                </a:solidFill>
              </a:rPr>
              <a:t>Elemento caratterizzante</a:t>
            </a:r>
            <a:r>
              <a:rPr lang="it-IT" altLang="it-IT" sz="2800" smtClean="0">
                <a:solidFill>
                  <a:schemeClr val="accent2"/>
                </a:solidFill>
              </a:rPr>
              <a:t>: </a:t>
            </a:r>
          </a:p>
          <a:p>
            <a:pPr algn="l" eaLnBrk="1" hangingPunct="1"/>
            <a:r>
              <a:rPr lang="it-IT" altLang="it-IT" sz="2800" smtClean="0">
                <a:solidFill>
                  <a:schemeClr val="accent2"/>
                </a:solidFill>
              </a:rPr>
              <a:t>tassazione delle plusvalenze maturate (in quanto potenzialmente traducibili in consumo)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513" y="528638"/>
            <a:ext cx="4759325" cy="884237"/>
          </a:xfrm>
        </p:spPr>
        <p:txBody>
          <a:bodyPr/>
          <a:lstStyle/>
          <a:p>
            <a:pPr eaLnBrk="1" hangingPunct="1"/>
            <a:r>
              <a:rPr lang="it-IT" altLang="it-IT" sz="3200" b="1" dirty="0" smtClean="0">
                <a:solidFill>
                  <a:srgbClr val="CD3838"/>
                </a:solidFill>
              </a:rPr>
              <a:t>Reddito consumo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828800"/>
            <a:ext cx="7778750" cy="3544888"/>
          </a:xfrm>
        </p:spPr>
        <p:txBody>
          <a:bodyPr/>
          <a:lstStyle/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dirty="0" smtClean="0">
                <a:solidFill>
                  <a:schemeClr val="accent2"/>
                </a:solidFill>
              </a:rPr>
              <a:t>La base imponibile è rappresentata dal consumo annuale del contribuente</a:t>
            </a: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dirty="0" smtClean="0">
                <a:solidFill>
                  <a:schemeClr val="accent2"/>
                </a:solidFill>
              </a:rPr>
              <a:t>RC = </a:t>
            </a:r>
            <a:r>
              <a:rPr lang="it-IT" altLang="it-IT" sz="2800" dirty="0" err="1" smtClean="0">
                <a:solidFill>
                  <a:schemeClr val="accent2"/>
                </a:solidFill>
              </a:rPr>
              <a:t>C</a:t>
            </a:r>
            <a:r>
              <a:rPr lang="it-IT" altLang="it-IT" sz="2800" baseline="-25000" dirty="0" err="1" smtClean="0">
                <a:solidFill>
                  <a:schemeClr val="accent2"/>
                </a:solidFill>
              </a:rPr>
              <a:t>t</a:t>
            </a:r>
            <a:endParaRPr lang="it-IT" altLang="it-IT" sz="2800" baseline="-25000" dirty="0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dirty="0" smtClean="0">
                <a:solidFill>
                  <a:schemeClr val="accent2"/>
                </a:solidFill>
              </a:rPr>
              <a:t>Il riferimento è quindi agli usi del reddito: </a:t>
            </a: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dirty="0" smtClean="0">
                <a:solidFill>
                  <a:schemeClr val="accent2"/>
                </a:solidFill>
              </a:rPr>
              <a:t>- il consumo è tassato</a:t>
            </a: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dirty="0" smtClean="0">
                <a:solidFill>
                  <a:schemeClr val="accent2"/>
                </a:solidFill>
              </a:rPr>
              <a:t>- il risparmio è esentato</a:t>
            </a: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endParaRPr lang="it-IT" altLang="it-IT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1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475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5625" y="530225"/>
            <a:ext cx="5554663" cy="811213"/>
          </a:xfrm>
        </p:spPr>
        <p:txBody>
          <a:bodyPr/>
          <a:lstStyle/>
          <a:p>
            <a:pPr eaLnBrk="1" hangingPunct="1"/>
            <a:r>
              <a:rPr lang="it-IT" altLang="it-IT" sz="3200" b="1" dirty="0" smtClean="0">
                <a:solidFill>
                  <a:srgbClr val="CD3838"/>
                </a:solidFill>
              </a:rPr>
              <a:t>Reddito consumo (2)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5813" y="1916113"/>
            <a:ext cx="7531100" cy="3817937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E’ un’imposta personale sul reddito che si distingue dall’imposta sul reddito entrata per l’esenzione del risparmio.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it-IT" altLang="it-IT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Operativamente: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RC = RP + (prelievi - depositi)</a:t>
            </a:r>
          </a:p>
        </p:txBody>
      </p:sp>
      <p:sp>
        <p:nvSpPr>
          <p:cNvPr id="716804" name="Text Box 4"/>
          <p:cNvSpPr txBox="1">
            <a:spLocks noChangeArrowheads="1"/>
          </p:cNvSpPr>
          <p:nvPr/>
        </p:nvSpPr>
        <p:spPr bwMode="auto">
          <a:xfrm>
            <a:off x="4402138" y="5013325"/>
            <a:ext cx="2401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chemeClr val="accent2"/>
                </a:solidFill>
              </a:rPr>
              <a:t>conti registrati</a:t>
            </a:r>
          </a:p>
        </p:txBody>
      </p:sp>
      <p:sp>
        <p:nvSpPr>
          <p:cNvPr id="716805" name="Line 5" title="Freccia"/>
          <p:cNvSpPr>
            <a:spLocks noChangeShapeType="1"/>
          </p:cNvSpPr>
          <p:nvPr/>
        </p:nvSpPr>
        <p:spPr bwMode="auto">
          <a:xfrm rot="4637437">
            <a:off x="5867400" y="4365625"/>
            <a:ext cx="53340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6806" name="Line 6" title="Freccia"/>
          <p:cNvSpPr>
            <a:spLocks noChangeShapeType="1"/>
          </p:cNvSpPr>
          <p:nvPr/>
        </p:nvSpPr>
        <p:spPr bwMode="auto">
          <a:xfrm>
            <a:off x="4643438" y="4292600"/>
            <a:ext cx="5334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1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1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1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03" grpId="0" build="p" autoUpdateAnimBg="0"/>
      <p:bldP spid="716804" grpId="0"/>
      <p:bldP spid="716805" grpId="0" animBg="1"/>
      <p:bldP spid="71680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4075" y="606425"/>
            <a:ext cx="4759325" cy="735013"/>
          </a:xfrm>
        </p:spPr>
        <p:txBody>
          <a:bodyPr/>
          <a:lstStyle/>
          <a:p>
            <a:pPr eaLnBrk="1" hangingPunct="1"/>
            <a:r>
              <a:rPr lang="it-IT" altLang="it-IT" sz="3200" b="1" dirty="0" smtClean="0">
                <a:solidFill>
                  <a:srgbClr val="CD3838"/>
                </a:solidFill>
              </a:rPr>
              <a:t>Reddito consumo (3)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73238"/>
            <a:ext cx="7707313" cy="2655887"/>
          </a:xfrm>
        </p:spPr>
        <p:txBody>
          <a:bodyPr/>
          <a:lstStyle/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Non si pone il problema di valutare le plusvalenze:</a:t>
            </a: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endParaRPr lang="it-IT" altLang="it-IT" sz="2800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sono tassate solo se si traducono in consumo (attraverso un prelievo dai conti registrati)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5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685800"/>
            <a:ext cx="5694363" cy="727075"/>
          </a:xfrm>
        </p:spPr>
        <p:txBody>
          <a:bodyPr/>
          <a:lstStyle/>
          <a:p>
            <a:pPr eaLnBrk="1" hangingPunct="1"/>
            <a:r>
              <a:rPr lang="it-IT" altLang="it-IT" sz="3200" b="1" dirty="0" smtClean="0">
                <a:solidFill>
                  <a:srgbClr val="CD3838"/>
                </a:solidFill>
              </a:rPr>
              <a:t>Reddito consumo (4)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844675"/>
            <a:ext cx="7850188" cy="2417763"/>
          </a:xfrm>
        </p:spPr>
        <p:txBody>
          <a:bodyPr/>
          <a:lstStyle/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b="1" smtClean="0">
                <a:solidFill>
                  <a:schemeClr val="accent2"/>
                </a:solidFill>
              </a:rPr>
              <a:t>Profili equitativi</a:t>
            </a: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endParaRPr lang="it-IT" altLang="it-IT" sz="2800" b="1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Si tassano gli individui solo per le risorse che sottraggono alla collettività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89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13" y="692150"/>
            <a:ext cx="5551487" cy="439738"/>
          </a:xfrm>
        </p:spPr>
        <p:txBody>
          <a:bodyPr/>
          <a:lstStyle/>
          <a:p>
            <a:pPr eaLnBrk="1" hangingPunct="1"/>
            <a:r>
              <a:rPr lang="it-IT" altLang="it-IT" sz="3200" b="1" dirty="0" smtClean="0">
                <a:solidFill>
                  <a:srgbClr val="CD3838"/>
                </a:solidFill>
              </a:rPr>
              <a:t>Reddito consumo (5)</a:t>
            </a:r>
          </a:p>
        </p:txBody>
      </p:sp>
      <p:sp>
        <p:nvSpPr>
          <p:cNvPr id="72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447800"/>
            <a:ext cx="8066088" cy="4573588"/>
          </a:xfrm>
        </p:spPr>
        <p:txBody>
          <a:bodyPr/>
          <a:lstStyle/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b="1" smtClean="0">
                <a:solidFill>
                  <a:schemeClr val="accent2"/>
                </a:solidFill>
              </a:rPr>
              <a:t>Profili equitativi</a:t>
            </a:r>
          </a:p>
          <a:p>
            <a:pPr algn="l" eaLnBrk="1" hangingPunct="1">
              <a:lnSpc>
                <a:spcPct val="5000"/>
              </a:lnSpc>
              <a:spcBef>
                <a:spcPct val="10000"/>
              </a:spcBef>
            </a:pPr>
            <a:endParaRPr lang="it-IT" altLang="it-IT" sz="2800" b="1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endParaRPr lang="it-IT" altLang="it-IT" sz="2800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Ottica pluriperiodale: </a:t>
            </a: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tesi della doppia tassazione del risparmio</a:t>
            </a: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smtClean="0">
                <a:solidFill>
                  <a:srgbClr val="333399"/>
                </a:solidFill>
              </a:rPr>
              <a:t>La tassazione secondo il reddito entrata sottopone il risparmio a tassazione due volte: </a:t>
            </a: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  <a:buFontTx/>
              <a:buChar char="-"/>
            </a:pPr>
            <a:r>
              <a:rPr lang="it-IT" altLang="it-IT" sz="2800" smtClean="0">
                <a:solidFill>
                  <a:srgbClr val="333399"/>
                </a:solidFill>
              </a:rPr>
              <a:t> nel momento in cui è prodotto e </a:t>
            </a: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  <a:buFontTx/>
              <a:buChar char="-"/>
            </a:pPr>
            <a:r>
              <a:rPr lang="it-IT" altLang="it-IT" sz="2800" smtClean="0">
                <a:solidFill>
                  <a:srgbClr val="333399"/>
                </a:solidFill>
              </a:rPr>
              <a:t> nel momento in cui dà frutto sotto forma di redditi di capitale</a:t>
            </a: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endParaRPr lang="it-IT" altLang="it-IT" sz="28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94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6494" name="Group 366" title="Esempio imposta reddito entrata - reddito consum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06305090"/>
              </p:ext>
            </p:extLst>
          </p:nvPr>
        </p:nvGraphicFramePr>
        <p:xfrm>
          <a:off x="395536" y="1340768"/>
          <a:ext cx="8229600" cy="4527552"/>
        </p:xfrm>
        <a:graphic>
          <a:graphicData uri="http://schemas.openxmlformats.org/drawingml/2006/table">
            <a:tbl>
              <a:tblPr firstRow="1"/>
              <a:tblGrid>
                <a:gridCol w="1130300"/>
                <a:gridCol w="844550"/>
                <a:gridCol w="919163"/>
                <a:gridCol w="693737"/>
                <a:gridCol w="1079500"/>
                <a:gridCol w="995363"/>
                <a:gridCol w="693737"/>
                <a:gridCol w="844550"/>
                <a:gridCol w="1028700"/>
              </a:tblGrid>
              <a:tr h="45721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Imposta</a:t>
                      </a:r>
                      <a:r>
                        <a:rPr kumimoji="0" lang="en-US" altLang="it-I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it-IT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reddito</a:t>
                      </a:r>
                      <a:r>
                        <a:rPr kumimoji="0" lang="en-US" altLang="it-I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it-IT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entrata</a:t>
                      </a:r>
                      <a:endParaRPr kumimoji="0" lang="en-US" altLang="it-IT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D383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Imposta</a:t>
                      </a:r>
                      <a:r>
                        <a:rPr kumimoji="0" lang="en-US" altLang="it-I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D383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it-IT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D383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reddito</a:t>
                      </a:r>
                      <a:r>
                        <a:rPr kumimoji="0" lang="en-US" altLang="it-I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D383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it-IT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D383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consumo</a:t>
                      </a:r>
                      <a:endParaRPr kumimoji="0" lang="en-US" altLang="it-IT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D383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Imposta</a:t>
                      </a: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Imposta</a:t>
                      </a: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5">
                <a:tc gridSpan="9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INDIVIDUO CONSUMATORE</a:t>
                      </a: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53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</a:t>
                      </a: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1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V. A. imposte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5">
                <a:tc gridSpan="9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INDIVIDUO RISPARMIATORE</a:t>
                      </a: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53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940,5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4,5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945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7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V. A. imposte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104,3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imposta reddito entrata – reddito consumo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549275"/>
            <a:ext cx="5622925" cy="942975"/>
          </a:xfrm>
        </p:spPr>
        <p:txBody>
          <a:bodyPr/>
          <a:lstStyle/>
          <a:p>
            <a:pPr eaLnBrk="1" hangingPunct="1"/>
            <a:r>
              <a:rPr lang="it-IT" altLang="it-IT" sz="3200" b="1" smtClean="0">
                <a:solidFill>
                  <a:schemeClr val="accent2"/>
                </a:solidFill>
              </a:rPr>
              <a:t>Problemi principali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628775"/>
            <a:ext cx="7850188" cy="1352550"/>
          </a:xfrm>
        </p:spPr>
        <p:txBody>
          <a:bodyPr/>
          <a:lstStyle/>
          <a:p>
            <a:pPr eaLnBrk="1" hangingPunct="1"/>
            <a:r>
              <a:rPr lang="it-IT" altLang="it-IT" sz="2800" dirty="0" smtClean="0">
                <a:solidFill>
                  <a:schemeClr val="accent2"/>
                </a:solidFill>
              </a:rPr>
              <a:t>a) Scelta della base imponibile</a:t>
            </a:r>
          </a:p>
          <a:p>
            <a:pPr eaLnBrk="1" hangingPunct="1"/>
            <a:r>
              <a:rPr lang="it-IT" altLang="it-IT" sz="2800" dirty="0" smtClean="0">
                <a:solidFill>
                  <a:schemeClr val="accent2"/>
                </a:solidFill>
              </a:rPr>
              <a:t>b) Scelta dell’unità impositiva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65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7862887" cy="12954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it-IT" altLang="it-IT" sz="2800" smtClean="0">
                <a:solidFill>
                  <a:schemeClr val="accent2"/>
                </a:solidFill>
              </a:rPr>
              <a:t>Vincolo di bilancio del primo periodo:</a:t>
            </a:r>
            <a:br>
              <a:rPr lang="it-IT" altLang="it-IT" sz="2800" smtClean="0">
                <a:solidFill>
                  <a:schemeClr val="accent2"/>
                </a:solidFill>
              </a:rPr>
            </a:br>
            <a:r>
              <a:rPr lang="it-IT" altLang="it-IT" sz="2800" smtClean="0">
                <a:solidFill>
                  <a:schemeClr val="accent2"/>
                </a:solidFill>
              </a:rPr>
              <a:t/>
            </a:r>
            <a:br>
              <a:rPr lang="it-IT" altLang="it-IT" sz="2800" smtClean="0">
                <a:solidFill>
                  <a:schemeClr val="accent2"/>
                </a:solidFill>
              </a:rPr>
            </a:br>
            <a:r>
              <a:rPr lang="it-IT" altLang="it-IT" sz="2800" smtClean="0">
                <a:solidFill>
                  <a:schemeClr val="accent2"/>
                </a:solidFill>
              </a:rPr>
              <a:t>C</a:t>
            </a:r>
            <a:r>
              <a:rPr lang="it-IT" altLang="it-IT" sz="2800" baseline="-25000" smtClean="0">
                <a:solidFill>
                  <a:schemeClr val="accent2"/>
                </a:solidFill>
              </a:rPr>
              <a:t>1 </a:t>
            </a:r>
            <a:r>
              <a:rPr lang="it-IT" altLang="it-IT" sz="2800" smtClean="0">
                <a:solidFill>
                  <a:schemeClr val="accent2"/>
                </a:solidFill>
              </a:rPr>
              <a:t>= R</a:t>
            </a:r>
            <a:r>
              <a:rPr lang="it-IT" altLang="it-IT" sz="2800" baseline="-25000" smtClean="0">
                <a:solidFill>
                  <a:schemeClr val="accent2"/>
                </a:solidFill>
              </a:rPr>
              <a:t>1</a:t>
            </a:r>
            <a:r>
              <a:rPr lang="it-IT" altLang="it-IT" sz="2800" smtClean="0">
                <a:solidFill>
                  <a:schemeClr val="accent2"/>
                </a:solidFill>
              </a:rPr>
              <a:t> - S</a:t>
            </a:r>
            <a:r>
              <a:rPr lang="it-IT" altLang="it-IT" sz="2800" baseline="-25000" smtClean="0">
                <a:solidFill>
                  <a:schemeClr val="accent2"/>
                </a:solidFill>
              </a:rPr>
              <a:t>           </a:t>
            </a:r>
            <a:r>
              <a:rPr lang="it-IT" altLang="it-IT" sz="2800" smtClean="0">
                <a:solidFill>
                  <a:schemeClr val="accent2"/>
                </a:solidFill>
                <a:sym typeface="Monotype Sorts" pitchFamily="2" charset="2"/>
              </a:rPr>
              <a:t>S = </a:t>
            </a:r>
            <a:r>
              <a:rPr lang="it-IT" altLang="it-IT" sz="2800" smtClean="0">
                <a:solidFill>
                  <a:schemeClr val="accent2"/>
                </a:solidFill>
              </a:rPr>
              <a:t>R</a:t>
            </a:r>
            <a:r>
              <a:rPr lang="it-IT" altLang="it-IT" sz="2800" baseline="-25000" smtClean="0">
                <a:solidFill>
                  <a:schemeClr val="accent2"/>
                </a:solidFill>
              </a:rPr>
              <a:t>1 </a:t>
            </a:r>
            <a:r>
              <a:rPr lang="it-IT" altLang="it-IT" sz="2800" smtClean="0">
                <a:solidFill>
                  <a:schemeClr val="accent2"/>
                </a:solidFill>
              </a:rPr>
              <a:t>- C</a:t>
            </a:r>
            <a:r>
              <a:rPr lang="it-IT" altLang="it-IT" sz="2800" baseline="-25000" smtClean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590800"/>
            <a:ext cx="7778750" cy="15240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Vincolo di bilancio del secondo periodo:</a:t>
            </a:r>
            <a:br>
              <a:rPr lang="it-IT" altLang="it-IT" sz="2800" smtClean="0">
                <a:solidFill>
                  <a:schemeClr val="accent2"/>
                </a:solidFill>
              </a:rPr>
            </a:br>
            <a:r>
              <a:rPr lang="it-IT" altLang="it-IT" sz="2800" smtClean="0">
                <a:solidFill>
                  <a:schemeClr val="accent2"/>
                </a:solidFill>
              </a:rPr>
              <a:t/>
            </a:r>
            <a:br>
              <a:rPr lang="it-IT" altLang="it-IT" sz="2800" smtClean="0">
                <a:solidFill>
                  <a:schemeClr val="accent2"/>
                </a:solidFill>
              </a:rPr>
            </a:br>
            <a:r>
              <a:rPr lang="it-IT" altLang="it-IT" sz="2800" smtClean="0">
                <a:solidFill>
                  <a:schemeClr val="accent2"/>
                </a:solidFill>
              </a:rPr>
              <a:t> C</a:t>
            </a:r>
            <a:r>
              <a:rPr lang="it-IT" altLang="it-IT" sz="2800" baseline="-25000" smtClean="0">
                <a:solidFill>
                  <a:schemeClr val="accent2"/>
                </a:solidFill>
              </a:rPr>
              <a:t>2 </a:t>
            </a:r>
            <a:r>
              <a:rPr lang="it-IT" altLang="it-IT" sz="2800" smtClean="0">
                <a:solidFill>
                  <a:schemeClr val="accent2"/>
                </a:solidFill>
              </a:rPr>
              <a:t>=</a:t>
            </a:r>
            <a:r>
              <a:rPr lang="it-IT" altLang="it-IT" sz="2800" baseline="-25000" smtClean="0">
                <a:solidFill>
                  <a:schemeClr val="accent2"/>
                </a:solidFill>
              </a:rPr>
              <a:t> </a:t>
            </a:r>
            <a:r>
              <a:rPr lang="it-IT" altLang="it-IT" sz="2800" smtClean="0">
                <a:solidFill>
                  <a:schemeClr val="accent2"/>
                </a:solidFill>
              </a:rPr>
              <a:t>R</a:t>
            </a:r>
            <a:r>
              <a:rPr lang="it-IT" altLang="it-IT" sz="2800" baseline="-25000" smtClean="0">
                <a:solidFill>
                  <a:schemeClr val="accent2"/>
                </a:solidFill>
              </a:rPr>
              <a:t>2</a:t>
            </a:r>
            <a:r>
              <a:rPr lang="it-IT" altLang="it-IT" sz="2800" smtClean="0">
                <a:solidFill>
                  <a:schemeClr val="accent2"/>
                </a:solidFill>
              </a:rPr>
              <a:t> + S (1+r)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</a:pPr>
            <a:endParaRPr lang="it-IT" altLang="it-IT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70000"/>
              </a:lnSpc>
              <a:spcBef>
                <a:spcPct val="0"/>
              </a:spcBef>
            </a:pPr>
            <a:endParaRPr lang="it-IT" altLang="it-IT" sz="2800" baseline="-25000" smtClean="0">
              <a:solidFill>
                <a:schemeClr val="accent2"/>
              </a:solidFill>
            </a:endParaRPr>
          </a:p>
        </p:txBody>
      </p:sp>
      <p:sp>
        <p:nvSpPr>
          <p:cNvPr id="724997" name="Line 5" title="Freccia"/>
          <p:cNvSpPr>
            <a:spLocks noChangeShapeType="1"/>
          </p:cNvSpPr>
          <p:nvPr/>
        </p:nvSpPr>
        <p:spPr bwMode="auto">
          <a:xfrm>
            <a:off x="4284663" y="1628775"/>
            <a:ext cx="3603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994" grpId="0"/>
      <p:bldP spid="72499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7862887" cy="1728788"/>
          </a:xfrm>
        </p:spPr>
        <p:txBody>
          <a:bodyPr/>
          <a:lstStyle/>
          <a:p>
            <a:pPr eaLnBrk="1" hangingPunct="1">
              <a:lnSpc>
                <a:spcPts val="3363"/>
              </a:lnSpc>
            </a:pPr>
            <a:r>
              <a:rPr lang="it-IT" altLang="it-IT" sz="2800" smtClean="0">
                <a:solidFill>
                  <a:schemeClr val="accent2"/>
                </a:solidFill>
              </a:rPr>
              <a:t>Il reddito da lavoro guadagnato nella vita di due periodi dall’individuo ed attualizzato al tempo 1 è:</a:t>
            </a:r>
            <a:endParaRPr lang="it-IT" altLang="it-IT" sz="2800" baseline="-25000" smtClean="0">
              <a:solidFill>
                <a:schemeClr val="accent2"/>
              </a:solidFill>
            </a:endParaRP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590800"/>
            <a:ext cx="7778750" cy="15240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  <a:defRPr/>
            </a:pPr>
            <a:r>
              <a:rPr lang="it-IT" altLang="it-IT" sz="2800" kern="1200" dirty="0" smtClean="0">
                <a:solidFill>
                  <a:srgbClr val="333399"/>
                </a:solidFill>
                <a:latin typeface="Times New Roman" pitchFamily="18" charset="0"/>
              </a:rPr>
              <a:t>                        R</a:t>
            </a:r>
            <a:r>
              <a:rPr lang="it-IT" altLang="it-IT" sz="2800" kern="1200" baseline="-25000" dirty="0" smtClean="0">
                <a:solidFill>
                  <a:srgbClr val="333399"/>
                </a:solidFill>
                <a:latin typeface="Times New Roman" pitchFamily="18" charset="0"/>
              </a:rPr>
              <a:t>2</a:t>
            </a:r>
            <a:r>
              <a:rPr lang="it-IT" altLang="it-IT" sz="2800" kern="1200" dirty="0" smtClean="0">
                <a:solidFill>
                  <a:srgbClr val="333399"/>
                </a:solidFill>
                <a:latin typeface="Times New Roman" pitchFamily="18" charset="0"/>
              </a:rPr>
              <a:t>       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defRPr/>
            </a:pPr>
            <a:r>
              <a:rPr lang="it-IT" altLang="it-IT" sz="2800" kern="1200" dirty="0" smtClean="0">
                <a:solidFill>
                  <a:srgbClr val="333399"/>
                </a:solidFill>
                <a:latin typeface="Times New Roman" pitchFamily="18" charset="0"/>
              </a:rPr>
              <a:t>R  =    R</a:t>
            </a:r>
            <a:r>
              <a:rPr lang="it-IT" altLang="it-IT" sz="2800" kern="1200" baseline="-25000" dirty="0" smtClean="0">
                <a:solidFill>
                  <a:srgbClr val="333399"/>
                </a:solidFill>
                <a:latin typeface="Times New Roman" pitchFamily="18" charset="0"/>
              </a:rPr>
              <a:t>1</a:t>
            </a:r>
            <a:r>
              <a:rPr lang="it-IT" altLang="it-IT" sz="2800" kern="1200" dirty="0" smtClean="0">
                <a:solidFill>
                  <a:srgbClr val="333399"/>
                </a:solidFill>
                <a:latin typeface="Times New Roman" pitchFamily="18" charset="0"/>
              </a:rPr>
              <a:t>     +    ———— </a:t>
            </a: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  <a:defRPr/>
            </a:pPr>
            <a:r>
              <a:rPr lang="it-IT" altLang="it-IT" sz="2800" kern="1200" dirty="0">
                <a:solidFill>
                  <a:srgbClr val="333399"/>
                </a:solidFill>
                <a:latin typeface="Times New Roman" pitchFamily="18" charset="0"/>
              </a:rPr>
              <a:t> </a:t>
            </a:r>
            <a:r>
              <a:rPr lang="it-IT" altLang="it-IT" sz="2800" kern="1200" dirty="0" smtClean="0">
                <a:solidFill>
                  <a:srgbClr val="333399"/>
                </a:solidFill>
                <a:latin typeface="Times New Roman" pitchFamily="18" charset="0"/>
              </a:rPr>
              <a:t>                                                  (1+r) </a:t>
            </a:r>
            <a:endParaRPr lang="it-IT" altLang="it-IT" sz="28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70000"/>
              </a:lnSpc>
              <a:spcBef>
                <a:spcPct val="0"/>
              </a:spcBef>
              <a:defRPr/>
            </a:pPr>
            <a:endParaRPr lang="it-IT" altLang="it-IT" sz="2800" baseline="-25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99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9313" y="549275"/>
            <a:ext cx="7467600" cy="685800"/>
          </a:xfrm>
        </p:spPr>
        <p:txBody>
          <a:bodyPr/>
          <a:lstStyle/>
          <a:p>
            <a:pPr eaLnBrk="1" hangingPunct="1"/>
            <a:r>
              <a:rPr lang="it-IT" altLang="it-IT" sz="3200" b="1" smtClean="0">
                <a:solidFill>
                  <a:schemeClr val="accent2"/>
                </a:solidFill>
              </a:rPr>
              <a:t>Doppia tassazione del risparmio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981200"/>
            <a:ext cx="7181850" cy="1735138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1) Imposta sul reddito prodotto (entrata)</a:t>
            </a: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endParaRPr lang="it-IT" altLang="it-IT" sz="2800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1° periodo 	t R</a:t>
            </a:r>
            <a:r>
              <a:rPr lang="it-IT" altLang="it-IT" sz="2800" baseline="-25000" smtClean="0">
                <a:solidFill>
                  <a:schemeClr val="accent2"/>
                </a:solidFill>
              </a:rPr>
              <a:t>1</a:t>
            </a:r>
            <a:endParaRPr lang="it-IT" altLang="it-IT" sz="2800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2° periodo 	t [R</a:t>
            </a:r>
            <a:r>
              <a:rPr lang="it-IT" altLang="it-IT" sz="2800" baseline="-25000" smtClean="0">
                <a:solidFill>
                  <a:schemeClr val="accent2"/>
                </a:solidFill>
              </a:rPr>
              <a:t>2</a:t>
            </a:r>
            <a:r>
              <a:rPr lang="it-IT" altLang="it-IT" sz="2800" smtClean="0">
                <a:solidFill>
                  <a:schemeClr val="accent2"/>
                </a:solidFill>
              </a:rPr>
              <a:t> + r S)]</a:t>
            </a:r>
          </a:p>
        </p:txBody>
      </p:sp>
      <p:sp>
        <p:nvSpPr>
          <p:cNvPr id="727044" name="Rectangle 4"/>
          <p:cNvSpPr>
            <a:spLocks noChangeArrowheads="1"/>
          </p:cNvSpPr>
          <p:nvPr/>
        </p:nvSpPr>
        <p:spPr bwMode="auto">
          <a:xfrm>
            <a:off x="838200" y="4191000"/>
            <a:ext cx="7315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it-IT" altLang="it-IT" sz="2800">
                <a:solidFill>
                  <a:srgbClr val="333399"/>
                </a:solidFill>
              </a:rPr>
              <a:t>                         t(R</a:t>
            </a:r>
            <a:r>
              <a:rPr lang="it-IT" altLang="it-IT" sz="2800" baseline="-25000">
                <a:solidFill>
                  <a:srgbClr val="333399"/>
                </a:solidFill>
              </a:rPr>
              <a:t>2</a:t>
            </a:r>
            <a:r>
              <a:rPr lang="it-IT" altLang="it-IT" sz="2800">
                <a:solidFill>
                  <a:srgbClr val="333399"/>
                </a:solidFill>
              </a:rPr>
              <a:t> + r S) 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it-IT" altLang="it-IT" sz="2800">
                <a:solidFill>
                  <a:srgbClr val="333399"/>
                </a:solidFill>
              </a:rPr>
              <a:t>in valore:             t R</a:t>
            </a:r>
            <a:r>
              <a:rPr lang="it-IT" altLang="it-IT" sz="2800" baseline="-25000">
                <a:solidFill>
                  <a:srgbClr val="333399"/>
                </a:solidFill>
              </a:rPr>
              <a:t>1</a:t>
            </a:r>
            <a:r>
              <a:rPr lang="it-IT" altLang="it-IT" sz="2800">
                <a:solidFill>
                  <a:srgbClr val="333399"/>
                </a:solidFill>
              </a:rPr>
              <a:t> +   ——————  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it-IT" altLang="it-IT" sz="2800">
                <a:solidFill>
                  <a:srgbClr val="333399"/>
                </a:solidFill>
              </a:rPr>
              <a:t>attuale t=1                             (1+r)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43" grpId="0" build="p" autoUpdateAnimBg="0"/>
      <p:bldP spid="72704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9313" y="549275"/>
            <a:ext cx="7467600" cy="685800"/>
          </a:xfrm>
        </p:spPr>
        <p:txBody>
          <a:bodyPr/>
          <a:lstStyle/>
          <a:p>
            <a:pPr eaLnBrk="1" hangingPunct="1"/>
            <a:r>
              <a:rPr lang="it-IT" altLang="it-IT" sz="3200" b="1" dirty="0" smtClean="0">
                <a:solidFill>
                  <a:schemeClr val="accent2"/>
                </a:solidFill>
              </a:rPr>
              <a:t>Doppia tassazione del risparmio (2)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981200"/>
            <a:ext cx="7181850" cy="1735138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1) Imposta sul reddito prodotto (entrata)</a:t>
            </a: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endParaRPr lang="it-IT" altLang="it-IT" sz="2800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1° periodo 	t R</a:t>
            </a:r>
            <a:r>
              <a:rPr lang="it-IT" altLang="it-IT" sz="2800" baseline="-25000" smtClean="0">
                <a:solidFill>
                  <a:schemeClr val="accent2"/>
                </a:solidFill>
              </a:rPr>
              <a:t>1</a:t>
            </a:r>
            <a:endParaRPr lang="it-IT" altLang="it-IT" sz="2800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2° periodo 	t [R</a:t>
            </a:r>
            <a:r>
              <a:rPr lang="it-IT" altLang="it-IT" sz="2800" baseline="-25000" smtClean="0">
                <a:solidFill>
                  <a:schemeClr val="accent2"/>
                </a:solidFill>
              </a:rPr>
              <a:t>2</a:t>
            </a:r>
            <a:r>
              <a:rPr lang="it-IT" altLang="it-IT" sz="2800" smtClean="0">
                <a:solidFill>
                  <a:schemeClr val="accent2"/>
                </a:solidFill>
              </a:rPr>
              <a:t> + r S)]</a:t>
            </a:r>
          </a:p>
        </p:txBody>
      </p:sp>
      <p:sp>
        <p:nvSpPr>
          <p:cNvPr id="727044" name="Rectangle 4"/>
          <p:cNvSpPr>
            <a:spLocks noChangeArrowheads="1"/>
          </p:cNvSpPr>
          <p:nvPr/>
        </p:nvSpPr>
        <p:spPr bwMode="auto">
          <a:xfrm>
            <a:off x="838200" y="4191000"/>
            <a:ext cx="7315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it-IT" altLang="it-IT" sz="2800">
                <a:solidFill>
                  <a:schemeClr val="accent2"/>
                </a:solidFill>
              </a:rPr>
              <a:t>             R</a:t>
            </a:r>
            <a:r>
              <a:rPr lang="it-IT" altLang="it-IT" sz="2800" baseline="-25000">
                <a:solidFill>
                  <a:schemeClr val="accent2"/>
                </a:solidFill>
              </a:rPr>
              <a:t>2</a:t>
            </a:r>
            <a:r>
              <a:rPr lang="it-IT" altLang="it-IT" sz="2800">
                <a:solidFill>
                  <a:schemeClr val="accent2"/>
                </a:solidFill>
              </a:rPr>
              <a:t>             r S 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it-IT" altLang="it-IT" sz="2800">
                <a:solidFill>
                  <a:schemeClr val="accent2"/>
                </a:solidFill>
              </a:rPr>
              <a:t>in valore:    t [R</a:t>
            </a:r>
            <a:r>
              <a:rPr lang="it-IT" altLang="it-IT" sz="2800" baseline="-25000">
                <a:solidFill>
                  <a:schemeClr val="accent2"/>
                </a:solidFill>
              </a:rPr>
              <a:t>1</a:t>
            </a:r>
            <a:r>
              <a:rPr lang="it-IT" altLang="it-IT" sz="2800">
                <a:solidFill>
                  <a:schemeClr val="accent2"/>
                </a:solidFill>
              </a:rPr>
              <a:t> + —— +   ———— ] 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it-IT" altLang="it-IT" sz="2800">
                <a:solidFill>
                  <a:schemeClr val="accent2"/>
                </a:solidFill>
              </a:rPr>
              <a:t>attuale t=1            (1+r)          (1+r)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43" grpId="0" build="p" autoUpdateAnimBg="0"/>
      <p:bldP spid="72704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9313" y="549275"/>
            <a:ext cx="7467600" cy="685800"/>
          </a:xfrm>
        </p:spPr>
        <p:txBody>
          <a:bodyPr/>
          <a:lstStyle/>
          <a:p>
            <a:pPr eaLnBrk="1" hangingPunct="1"/>
            <a:r>
              <a:rPr lang="it-IT" altLang="it-IT" sz="3200" b="1" dirty="0" smtClean="0">
                <a:solidFill>
                  <a:schemeClr val="accent2"/>
                </a:solidFill>
              </a:rPr>
              <a:t>Doppia tassazione del risparmio (3)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2565400"/>
            <a:ext cx="7181850" cy="1735138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1) Imposta sul reddito consumo</a:t>
            </a: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endParaRPr lang="it-IT" altLang="it-IT" sz="2800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1° periodo 	t (R</a:t>
            </a:r>
            <a:r>
              <a:rPr lang="it-IT" altLang="it-IT" sz="2000" smtClean="0">
                <a:solidFill>
                  <a:schemeClr val="accent2"/>
                </a:solidFill>
              </a:rPr>
              <a:t>1</a:t>
            </a:r>
            <a:r>
              <a:rPr lang="it-IT" altLang="it-IT" sz="2800" smtClean="0">
                <a:solidFill>
                  <a:schemeClr val="accent2"/>
                </a:solidFill>
              </a:rPr>
              <a:t> –S)</a:t>
            </a: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2° periodo 	t [R</a:t>
            </a:r>
            <a:r>
              <a:rPr lang="it-IT" altLang="it-IT" sz="2800" baseline="-25000" smtClean="0">
                <a:solidFill>
                  <a:schemeClr val="accent2"/>
                </a:solidFill>
              </a:rPr>
              <a:t>2</a:t>
            </a:r>
            <a:r>
              <a:rPr lang="it-IT" altLang="it-IT" sz="2800" smtClean="0">
                <a:solidFill>
                  <a:schemeClr val="accent2"/>
                </a:solidFill>
              </a:rPr>
              <a:t> + (1+r)S]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4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762000"/>
            <a:ext cx="7467600" cy="685800"/>
          </a:xfrm>
        </p:spPr>
        <p:txBody>
          <a:bodyPr/>
          <a:lstStyle/>
          <a:p>
            <a:pPr eaLnBrk="1" hangingPunct="1"/>
            <a:r>
              <a:rPr lang="it-IT" altLang="it-IT" sz="3200" b="1" dirty="0" smtClean="0">
                <a:solidFill>
                  <a:schemeClr val="accent2"/>
                </a:solidFill>
              </a:rPr>
              <a:t>Doppia tassazione del risparmio (4)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981200"/>
            <a:ext cx="6019800" cy="2362200"/>
          </a:xfrm>
        </p:spPr>
        <p:txBody>
          <a:bodyPr/>
          <a:lstStyle/>
          <a:p>
            <a:pPr algn="l" eaLnBrk="1" hangingPunct="1">
              <a:lnSpc>
                <a:spcPct val="95000"/>
              </a:lnSpc>
              <a:spcBef>
                <a:spcPct val="10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In valore attuale al tempo 1:</a:t>
            </a:r>
          </a:p>
          <a:p>
            <a:pPr algn="l" eaLnBrk="1" hangingPunct="1">
              <a:lnSpc>
                <a:spcPct val="95000"/>
              </a:lnSpc>
              <a:spcBef>
                <a:spcPct val="10000"/>
              </a:spcBef>
            </a:pPr>
            <a:endParaRPr lang="it-IT" altLang="it-IT" sz="2800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95000"/>
              </a:lnSpc>
              <a:spcBef>
                <a:spcPct val="10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           t</a:t>
            </a:r>
            <a:r>
              <a:rPr lang="it-IT" altLang="it-IT" sz="2000" smtClean="0">
                <a:solidFill>
                  <a:schemeClr val="accent2"/>
                </a:solidFill>
              </a:rPr>
              <a:t> </a:t>
            </a:r>
            <a:r>
              <a:rPr lang="it-IT" altLang="it-IT" sz="2800" smtClean="0">
                <a:solidFill>
                  <a:schemeClr val="accent2"/>
                </a:solidFill>
              </a:rPr>
              <a:t>[R</a:t>
            </a:r>
            <a:r>
              <a:rPr lang="it-IT" altLang="it-IT" sz="2000" smtClean="0">
                <a:solidFill>
                  <a:schemeClr val="accent2"/>
                </a:solidFill>
              </a:rPr>
              <a:t>1</a:t>
            </a:r>
            <a:r>
              <a:rPr lang="it-IT" altLang="it-IT" sz="2800" smtClean="0">
                <a:solidFill>
                  <a:schemeClr val="accent2"/>
                </a:solidFill>
              </a:rPr>
              <a:t> - S + R</a:t>
            </a:r>
            <a:r>
              <a:rPr lang="it-IT" altLang="it-IT" sz="2000" smtClean="0">
                <a:solidFill>
                  <a:schemeClr val="accent2"/>
                </a:solidFill>
              </a:rPr>
              <a:t>2</a:t>
            </a:r>
            <a:r>
              <a:rPr lang="it-IT" altLang="it-IT" sz="2800" smtClean="0">
                <a:solidFill>
                  <a:schemeClr val="accent2"/>
                </a:solidFill>
              </a:rPr>
              <a:t>/(1+r) +S)]</a:t>
            </a:r>
          </a:p>
          <a:p>
            <a:pPr algn="l" eaLnBrk="1" hangingPunct="1">
              <a:lnSpc>
                <a:spcPct val="95000"/>
              </a:lnSpc>
              <a:spcBef>
                <a:spcPct val="10000"/>
              </a:spcBef>
            </a:pPr>
            <a:endParaRPr lang="it-IT" altLang="it-IT" sz="2800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95000"/>
              </a:lnSpc>
              <a:spcBef>
                <a:spcPct val="10000"/>
              </a:spcBef>
            </a:pPr>
            <a:endParaRPr lang="it-IT" altLang="it-IT" sz="2800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95000"/>
              </a:lnSpc>
              <a:spcBef>
                <a:spcPct val="10000"/>
              </a:spcBef>
            </a:pPr>
            <a:endParaRPr lang="it-IT" altLang="it-IT" sz="2800" smtClean="0">
              <a:solidFill>
                <a:schemeClr val="accent2"/>
              </a:solidFill>
            </a:endParaRPr>
          </a:p>
        </p:txBody>
      </p:sp>
      <p:sp>
        <p:nvSpPr>
          <p:cNvPr id="729092" name="Rectangle 4"/>
          <p:cNvSpPr>
            <a:spLocks noChangeArrowheads="1"/>
          </p:cNvSpPr>
          <p:nvPr/>
        </p:nvSpPr>
        <p:spPr bwMode="auto">
          <a:xfrm>
            <a:off x="1752600" y="4343400"/>
            <a:ext cx="5627688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it-IT" altLang="it-IT" sz="2800">
                <a:solidFill>
                  <a:schemeClr val="accent2"/>
                </a:solidFill>
              </a:rPr>
              <a:t>                                           R</a:t>
            </a:r>
            <a:r>
              <a:rPr lang="it-IT" altLang="it-IT" sz="2800" baseline="-25000">
                <a:solidFill>
                  <a:schemeClr val="accent2"/>
                </a:solidFill>
              </a:rPr>
              <a:t>2</a:t>
            </a:r>
            <a:endParaRPr lang="it-IT" altLang="it-IT" sz="2800">
              <a:solidFill>
                <a:schemeClr val="accent2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it-IT" altLang="it-IT" sz="2800">
                <a:solidFill>
                  <a:schemeClr val="accent2"/>
                </a:solidFill>
              </a:rPr>
              <a:t>  in valore:              t [R</a:t>
            </a:r>
            <a:r>
              <a:rPr lang="it-IT" altLang="it-IT" sz="2800" baseline="-25000">
                <a:solidFill>
                  <a:schemeClr val="accent2"/>
                </a:solidFill>
              </a:rPr>
              <a:t>1 </a:t>
            </a:r>
            <a:r>
              <a:rPr lang="it-IT" altLang="it-IT" sz="2800">
                <a:solidFill>
                  <a:schemeClr val="accent2"/>
                </a:solidFill>
              </a:rPr>
              <a:t> + —— ] 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r>
              <a:rPr lang="it-IT" altLang="it-IT" sz="2800">
                <a:solidFill>
                  <a:schemeClr val="accent2"/>
                </a:solidFill>
              </a:rPr>
              <a:t>  attuale a t=1                    (1+r)</a:t>
            </a:r>
          </a:p>
          <a:p>
            <a:pPr algn="ctr"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endParaRPr lang="it-IT" altLang="it-IT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90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091" grpId="0" build="p" autoUpdateAnimBg="0"/>
      <p:bldP spid="72909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511175"/>
            <a:ext cx="7467600" cy="685800"/>
          </a:xfrm>
        </p:spPr>
        <p:txBody>
          <a:bodyPr/>
          <a:lstStyle/>
          <a:p>
            <a:pPr eaLnBrk="1" hangingPunct="1"/>
            <a:r>
              <a:rPr lang="it-IT" altLang="it-IT" sz="3200" b="1" dirty="0" smtClean="0">
                <a:solidFill>
                  <a:srgbClr val="CD3838"/>
                </a:solidFill>
              </a:rPr>
              <a:t>Reddito consumo (6)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7994650" cy="3657600"/>
          </a:xfrm>
        </p:spPr>
        <p:txBody>
          <a:bodyPr/>
          <a:lstStyle/>
          <a:p>
            <a:pPr algn="l" eaLnBrk="1" hangingPunct="1">
              <a:lnSpc>
                <a:spcPct val="110000"/>
              </a:lnSpc>
              <a:spcBef>
                <a:spcPct val="25000"/>
              </a:spcBef>
            </a:pPr>
            <a:r>
              <a:rPr lang="it-IT" altLang="it-IT" sz="2800" b="1" dirty="0" smtClean="0">
                <a:solidFill>
                  <a:schemeClr val="accent2"/>
                </a:solidFill>
              </a:rPr>
              <a:t>Profili di efficienza</a:t>
            </a:r>
          </a:p>
          <a:p>
            <a:pPr algn="l" eaLnBrk="1" hangingPunct="1">
              <a:lnSpc>
                <a:spcPct val="110000"/>
              </a:lnSpc>
              <a:spcBef>
                <a:spcPct val="25000"/>
              </a:spcBef>
            </a:pPr>
            <a:r>
              <a:rPr lang="it-IT" altLang="it-IT" sz="2800" dirty="0" smtClean="0">
                <a:solidFill>
                  <a:schemeClr val="accent2"/>
                </a:solidFill>
              </a:rPr>
              <a:t>L’imposta sulla spesa è più efficiente dell’imposta sul reddito   in quanto non distorce le scelte intertemporali di consumo.</a:t>
            </a:r>
          </a:p>
          <a:p>
            <a:pPr algn="l" eaLnBrk="1" hangingPunct="1">
              <a:lnSpc>
                <a:spcPct val="110000"/>
              </a:lnSpc>
              <a:spcBef>
                <a:spcPct val="25000"/>
              </a:spcBef>
            </a:pPr>
            <a:r>
              <a:rPr lang="it-IT" altLang="it-IT" sz="2800" dirty="0" smtClean="0">
                <a:solidFill>
                  <a:schemeClr val="accent2"/>
                </a:solidFill>
              </a:rPr>
              <a:t>Ma non vi è chiara evidenza empirica sull’esistenza di effetti distorsivi significativi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33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549275"/>
            <a:ext cx="7467600" cy="685800"/>
          </a:xfrm>
        </p:spPr>
        <p:txBody>
          <a:bodyPr/>
          <a:lstStyle/>
          <a:p>
            <a:pPr eaLnBrk="1" hangingPunct="1"/>
            <a:r>
              <a:rPr lang="it-IT" altLang="it-IT" sz="3200" b="1" dirty="0" smtClean="0">
                <a:solidFill>
                  <a:srgbClr val="CD3838"/>
                </a:solidFill>
              </a:rPr>
              <a:t>Reddito consumo (7)</a:t>
            </a:r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600200"/>
            <a:ext cx="7994650" cy="4205288"/>
          </a:xfrm>
        </p:spPr>
        <p:txBody>
          <a:bodyPr/>
          <a:lstStyle/>
          <a:p>
            <a:pPr algn="l" eaLnBrk="1" hangingPunct="1">
              <a:lnSpc>
                <a:spcPct val="105000"/>
              </a:lnSpc>
              <a:spcBef>
                <a:spcPct val="25000"/>
              </a:spcBef>
            </a:pPr>
            <a:r>
              <a:rPr lang="it-IT" altLang="it-IT" sz="2800" b="1" smtClean="0">
                <a:solidFill>
                  <a:schemeClr val="accent2"/>
                </a:solidFill>
              </a:rPr>
              <a:t>Problemi applicativi</a:t>
            </a:r>
          </a:p>
          <a:p>
            <a:pPr algn="l" eaLnBrk="1" hangingPunct="1">
              <a:lnSpc>
                <a:spcPct val="105000"/>
              </a:lnSpc>
              <a:spcBef>
                <a:spcPct val="25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Non esistono applicazioni concrete di questo modello.</a:t>
            </a:r>
          </a:p>
          <a:p>
            <a:pPr algn="l" eaLnBrk="1" hangingPunct="1">
              <a:lnSpc>
                <a:spcPct val="105000"/>
              </a:lnSpc>
              <a:spcBef>
                <a:spcPct val="25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Problema principale:</a:t>
            </a:r>
          </a:p>
          <a:p>
            <a:pPr algn="l" eaLnBrk="1" hangingPunct="1">
              <a:lnSpc>
                <a:spcPct val="105000"/>
              </a:lnSpc>
              <a:spcBef>
                <a:spcPct val="25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- monitoraggio del risparmio (conti registrati di tutte le transazioni che coinvolgono i diversi tipi di patrimonio)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137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0388" y="765175"/>
            <a:ext cx="5478462" cy="366713"/>
          </a:xfrm>
        </p:spPr>
        <p:txBody>
          <a:bodyPr/>
          <a:lstStyle/>
          <a:p>
            <a:pPr eaLnBrk="1" hangingPunct="1"/>
            <a:r>
              <a:rPr lang="it-IT" altLang="it-IT" sz="3200" b="1" smtClean="0">
                <a:solidFill>
                  <a:schemeClr val="accent2"/>
                </a:solidFill>
              </a:rPr>
              <a:t>Ricordiamo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341438"/>
            <a:ext cx="7850188" cy="2159000"/>
          </a:xfrm>
        </p:spPr>
        <p:txBody>
          <a:bodyPr/>
          <a:lstStyle/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endParaRPr lang="it-IT" altLang="it-IT" sz="2800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85000"/>
              </a:lnSpc>
              <a:spcBef>
                <a:spcPct val="10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Un’imposta sulla spesa è equivalente a un’imposta sul reddito  che esenti però i redditi di capitale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8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4125" y="620713"/>
            <a:ext cx="6702425" cy="655637"/>
          </a:xfrm>
        </p:spPr>
        <p:txBody>
          <a:bodyPr/>
          <a:lstStyle/>
          <a:p>
            <a:pPr eaLnBrk="1" hangingPunct="1"/>
            <a:r>
              <a:rPr lang="it-IT" altLang="it-IT" sz="3200" b="1" dirty="0" smtClean="0">
                <a:solidFill>
                  <a:schemeClr val="accent2"/>
                </a:solidFill>
              </a:rPr>
              <a:t>Profili </a:t>
            </a:r>
            <a:r>
              <a:rPr lang="it-IT" altLang="it-IT" sz="3200" b="1" dirty="0" smtClean="0">
                <a:solidFill>
                  <a:schemeClr val="accent2"/>
                </a:solidFill>
              </a:rPr>
              <a:t>di </a:t>
            </a:r>
            <a:r>
              <a:rPr lang="it-IT" altLang="it-IT" sz="3200" b="1" dirty="0" err="1" smtClean="0">
                <a:solidFill>
                  <a:schemeClr val="accent2"/>
                </a:solidFill>
              </a:rPr>
              <a:t>equita’</a:t>
            </a:r>
            <a:endParaRPr lang="it-IT" altLang="it-IT" sz="3200" b="1" dirty="0" smtClean="0">
              <a:solidFill>
                <a:schemeClr val="accent2"/>
              </a:solidFill>
            </a:endParaRP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557338"/>
            <a:ext cx="7778750" cy="4248150"/>
          </a:xfrm>
        </p:spPr>
        <p:txBody>
          <a:bodyPr/>
          <a:lstStyle/>
          <a:p>
            <a:pPr algn="l" eaLnBrk="1" hangingPunct="1">
              <a:spcBef>
                <a:spcPct val="10000"/>
              </a:spcBef>
            </a:pPr>
            <a:r>
              <a:rPr lang="it-IT" altLang="it-IT" dirty="0" smtClean="0">
                <a:solidFill>
                  <a:schemeClr val="accent2"/>
                </a:solidFill>
              </a:rPr>
              <a:t>Il profilo intertemporale di un’imposta sulla </a:t>
            </a:r>
            <a:r>
              <a:rPr lang="it-IT" altLang="it-IT" dirty="0" smtClean="0">
                <a:solidFill>
                  <a:schemeClr val="accent2"/>
                </a:solidFill>
              </a:rPr>
              <a:t>spesa (Reddito Consumo) comporta </a:t>
            </a:r>
            <a:r>
              <a:rPr lang="it-IT" altLang="it-IT" dirty="0" smtClean="0">
                <a:solidFill>
                  <a:schemeClr val="accent2"/>
                </a:solidFill>
              </a:rPr>
              <a:t>una concentrazione del gettito nei periodi in cui il consumo è una percentuale più elevata del reddito: </a:t>
            </a:r>
          </a:p>
          <a:p>
            <a:pPr algn="l" eaLnBrk="1" hangingPunct="1">
              <a:spcBef>
                <a:spcPct val="10000"/>
              </a:spcBef>
            </a:pPr>
            <a:r>
              <a:rPr lang="it-IT" altLang="it-IT" dirty="0" smtClean="0">
                <a:solidFill>
                  <a:schemeClr val="accent2"/>
                </a:solidFill>
              </a:rPr>
              <a:t>- quando si è giovani </a:t>
            </a:r>
          </a:p>
          <a:p>
            <a:pPr algn="l" eaLnBrk="1" hangingPunct="1">
              <a:spcBef>
                <a:spcPct val="10000"/>
              </a:spcBef>
            </a:pPr>
            <a:r>
              <a:rPr lang="it-IT" altLang="it-IT" dirty="0" smtClean="0">
                <a:solidFill>
                  <a:schemeClr val="accent2"/>
                </a:solidFill>
              </a:rPr>
              <a:t>- e quando si è anziani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28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16113"/>
            <a:ext cx="4343400" cy="3124200"/>
          </a:xfrm>
        </p:spPr>
        <p:txBody>
          <a:bodyPr/>
          <a:lstStyle/>
          <a:p>
            <a:pPr eaLnBrk="1" hangingPunct="1">
              <a:spcBef>
                <a:spcPct val="65000"/>
              </a:spcBef>
              <a:buFontTx/>
              <a:buNone/>
            </a:pPr>
            <a:r>
              <a:rPr lang="it-IT" altLang="it-IT" dirty="0" smtClean="0">
                <a:solidFill>
                  <a:schemeClr val="accent2"/>
                </a:solidFill>
              </a:rPr>
              <a:t>Redditi di </a:t>
            </a:r>
            <a:r>
              <a:rPr lang="it-IT" altLang="it-IT" dirty="0" smtClean="0">
                <a:solidFill>
                  <a:schemeClr val="accent2"/>
                </a:solidFill>
              </a:rPr>
              <a:t>lavoro (R</a:t>
            </a:r>
            <a:r>
              <a:rPr lang="it-IT" altLang="it-IT" baseline="-25000" dirty="0" smtClean="0">
                <a:solidFill>
                  <a:schemeClr val="accent2"/>
                </a:solidFill>
              </a:rPr>
              <a:t>L</a:t>
            </a:r>
            <a:r>
              <a:rPr lang="it-IT" altLang="it-IT" dirty="0" smtClean="0">
                <a:solidFill>
                  <a:schemeClr val="accent2"/>
                </a:solidFill>
              </a:rPr>
              <a:t>)</a:t>
            </a:r>
            <a:endParaRPr lang="it-IT" altLang="it-IT" dirty="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65000"/>
              </a:spcBef>
              <a:buNone/>
            </a:pPr>
            <a:r>
              <a:rPr lang="it-IT" altLang="it-IT" dirty="0" smtClean="0">
                <a:solidFill>
                  <a:schemeClr val="accent2"/>
                </a:solidFill>
              </a:rPr>
              <a:t>Redditi di </a:t>
            </a:r>
            <a:r>
              <a:rPr lang="it-IT" altLang="it-IT" dirty="0">
                <a:solidFill>
                  <a:schemeClr val="accent2"/>
                </a:solidFill>
              </a:rPr>
              <a:t>capitale (</a:t>
            </a:r>
            <a:r>
              <a:rPr lang="it-IT" altLang="it-IT" dirty="0" smtClean="0">
                <a:solidFill>
                  <a:schemeClr val="accent2"/>
                </a:solidFill>
              </a:rPr>
              <a:t>R</a:t>
            </a:r>
            <a:r>
              <a:rPr lang="it-IT" altLang="it-IT" baseline="-25000" dirty="0" smtClean="0">
                <a:solidFill>
                  <a:schemeClr val="accent2"/>
                </a:solidFill>
              </a:rPr>
              <a:t>K</a:t>
            </a:r>
            <a:r>
              <a:rPr lang="it-IT" altLang="it-IT" dirty="0" smtClean="0">
                <a:solidFill>
                  <a:schemeClr val="accent2"/>
                </a:solidFill>
              </a:rPr>
              <a:t>)</a:t>
            </a:r>
            <a:endParaRPr lang="it-IT" altLang="it-IT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65000"/>
              </a:spcBef>
              <a:buFontTx/>
              <a:buNone/>
            </a:pPr>
            <a:r>
              <a:rPr lang="it-IT" altLang="it-IT" dirty="0" smtClean="0">
                <a:solidFill>
                  <a:schemeClr val="accent2"/>
                </a:solidFill>
              </a:rPr>
              <a:t>Plusvalenze nette (CG) </a:t>
            </a:r>
            <a:r>
              <a:rPr lang="it-IT" altLang="it-IT" sz="2800" dirty="0" smtClean="0">
                <a:solidFill>
                  <a:schemeClr val="accent2"/>
                </a:solidFill>
              </a:rPr>
              <a:t>=</a:t>
            </a:r>
            <a:r>
              <a:rPr lang="it-IT" altLang="it-IT" dirty="0" smtClean="0">
                <a:solidFill>
                  <a:schemeClr val="accent2"/>
                </a:solidFill>
              </a:rPr>
              <a:t> </a:t>
            </a:r>
            <a:r>
              <a:rPr lang="it-IT" altLang="it-IT" sz="2800" dirty="0" smtClean="0">
                <a:solidFill>
                  <a:schemeClr val="accent2"/>
                </a:solidFill>
              </a:rPr>
              <a:t>plusvalenze- minusvalenze</a:t>
            </a:r>
            <a:endParaRPr lang="it-IT" altLang="it-IT" sz="2800" dirty="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65000"/>
              </a:spcBef>
              <a:buFontTx/>
              <a:buNone/>
            </a:pPr>
            <a:r>
              <a:rPr lang="it-IT" altLang="it-IT" dirty="0" smtClean="0">
                <a:solidFill>
                  <a:schemeClr val="accent2"/>
                </a:solidFill>
              </a:rPr>
              <a:t>Entrate </a:t>
            </a:r>
            <a:r>
              <a:rPr lang="it-IT" altLang="it-IT" dirty="0" smtClean="0">
                <a:solidFill>
                  <a:schemeClr val="accent2"/>
                </a:solidFill>
              </a:rPr>
              <a:t>straor</a:t>
            </a:r>
            <a:r>
              <a:rPr lang="it-IT" altLang="it-IT" dirty="0" smtClean="0">
                <a:solidFill>
                  <a:schemeClr val="accent2"/>
                </a:solidFill>
              </a:rPr>
              <a:t>dinarie</a:t>
            </a:r>
            <a:r>
              <a:rPr lang="it-IT" altLang="it-IT" dirty="0" smtClean="0">
                <a:solidFill>
                  <a:schemeClr val="accent2"/>
                </a:solidFill>
              </a:rPr>
              <a:t> occasionali (AE)</a:t>
            </a:r>
            <a:r>
              <a:rPr lang="it-IT" altLang="it-IT" b="1" dirty="0" smtClean="0">
                <a:solidFill>
                  <a:schemeClr val="accent2"/>
                </a:solidFill>
              </a:rPr>
              <a:t>     </a:t>
            </a:r>
            <a:endParaRPr lang="it-IT" altLang="it-IT" b="1" dirty="0" smtClean="0">
              <a:solidFill>
                <a:schemeClr val="accent2"/>
              </a:solidFill>
            </a:endParaRPr>
          </a:p>
        </p:txBody>
      </p:sp>
      <p:sp>
        <p:nvSpPr>
          <p:cNvPr id="6737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674826" y="1556792"/>
            <a:ext cx="2929622" cy="304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it-IT" altLang="it-IT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it-IT" altLang="it-IT" dirty="0" smtClean="0">
                <a:solidFill>
                  <a:schemeClr val="accent2"/>
                </a:solidFill>
              </a:rPr>
              <a:t>Consumo (C)</a:t>
            </a:r>
            <a:endParaRPr lang="it-IT" altLang="it-IT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it-IT" altLang="it-IT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it-IT" altLang="it-IT" dirty="0" smtClean="0">
                <a:solidFill>
                  <a:schemeClr val="accent2"/>
                </a:solidFill>
              </a:rPr>
              <a:t>Risparmio (S)</a:t>
            </a:r>
            <a:endParaRPr lang="it-IT" altLang="it-IT" dirty="0" smtClean="0">
              <a:solidFill>
                <a:schemeClr val="accent2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09638" y="620713"/>
            <a:ext cx="72628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b="1" dirty="0" smtClean="0">
                <a:solidFill>
                  <a:schemeClr val="accent2"/>
                </a:solidFill>
              </a:rPr>
              <a:t>Fonti               </a:t>
            </a:r>
            <a:r>
              <a:rPr lang="it-IT" altLang="it-IT" b="1" dirty="0">
                <a:solidFill>
                  <a:schemeClr val="accent2"/>
                </a:solidFill>
              </a:rPr>
              <a:t>		Usi</a:t>
            </a:r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>
          <a:xfrm>
            <a:off x="884991" y="2436813"/>
            <a:ext cx="8229600" cy="1143000"/>
          </a:xfrm>
        </p:spPr>
        <p:txBody>
          <a:bodyPr/>
          <a:lstStyle/>
          <a:p>
            <a:r>
              <a:rPr lang="it-IT" dirty="0" smtClean="0"/>
              <a:t>Scelta della base imponibile (3)</a:t>
            </a:r>
            <a:endParaRPr lang="it-IT" dirty="0"/>
          </a:p>
        </p:txBody>
      </p:sp>
      <p:cxnSp>
        <p:nvCxnSpPr>
          <p:cNvPr id="4" name="Connettore 1 3" title="Divisore"/>
          <p:cNvCxnSpPr/>
          <p:nvPr/>
        </p:nvCxnSpPr>
        <p:spPr bwMode="auto">
          <a:xfrm>
            <a:off x="4716016" y="0"/>
            <a:ext cx="72008" cy="6858000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794" grpId="0" build="p" autoUpdateAnimBg="0"/>
      <p:bldP spid="67379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549275"/>
            <a:ext cx="5903912" cy="576263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it-IT" altLang="it-IT" sz="3200" b="1" smtClean="0">
                <a:solidFill>
                  <a:schemeClr val="accent2"/>
                </a:solidFill>
              </a:rPr>
              <a:t>Ricorda</a:t>
            </a:r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00200"/>
            <a:ext cx="8070850" cy="3989388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  <a:spcBef>
                <a:spcPct val="5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Il trattamento fiscale del risparmio previdenziale pubblico, ma in larga misura anche privato, è generalmente coerente con la tassazione sulla spesa:</a:t>
            </a:r>
          </a:p>
          <a:p>
            <a:pPr algn="l" eaLnBrk="1" hangingPunct="1">
              <a:lnSpc>
                <a:spcPct val="105000"/>
              </a:lnSpc>
              <a:spcBef>
                <a:spcPct val="5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- i contributi (risparmio) non sono 	tassati</a:t>
            </a:r>
          </a:p>
          <a:p>
            <a:pPr algn="l" eaLnBrk="1" hangingPunct="1">
              <a:lnSpc>
                <a:spcPct val="105000"/>
              </a:lnSpc>
              <a:spcBef>
                <a:spcPct val="5000"/>
              </a:spcBef>
            </a:pPr>
            <a:r>
              <a:rPr lang="it-IT" altLang="it-IT" sz="2800" smtClean="0">
                <a:solidFill>
                  <a:schemeClr val="accent2"/>
                </a:solidFill>
              </a:rPr>
              <a:t>- si ha tassazione solo sulle pensioni, cioè quando il risparmio accumulato viene trasformato in consumo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342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150" y="404813"/>
            <a:ext cx="5407025" cy="798512"/>
          </a:xfrm>
        </p:spPr>
        <p:txBody>
          <a:bodyPr/>
          <a:lstStyle/>
          <a:p>
            <a:pPr eaLnBrk="1" hangingPunct="1"/>
            <a:r>
              <a:rPr lang="it-IT" altLang="it-IT" sz="3200" b="1" smtClean="0">
                <a:solidFill>
                  <a:schemeClr val="accent2"/>
                </a:solidFill>
              </a:rPr>
              <a:t>Definizione di reddito</a:t>
            </a:r>
          </a:p>
        </p:txBody>
      </p:sp>
      <p:sp>
        <p:nvSpPr>
          <p:cNvPr id="67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420888"/>
            <a:ext cx="7850187" cy="2262187"/>
          </a:xfrm>
        </p:spPr>
        <p:txBody>
          <a:bodyPr/>
          <a:lstStyle/>
          <a:p>
            <a:pPr algn="l" eaLnBrk="1" hangingPunct="1"/>
            <a:r>
              <a:rPr lang="it-IT" altLang="it-IT" sz="2800" dirty="0" smtClean="0">
                <a:solidFill>
                  <a:schemeClr val="accent2"/>
                </a:solidFill>
              </a:rPr>
              <a:t>1) </a:t>
            </a:r>
            <a:r>
              <a:rPr lang="it-IT" altLang="it-IT" sz="2800" dirty="0" smtClean="0">
                <a:solidFill>
                  <a:srgbClr val="00B0F0"/>
                </a:solidFill>
              </a:rPr>
              <a:t>reddito prodotto</a:t>
            </a:r>
          </a:p>
          <a:p>
            <a:pPr algn="l" eaLnBrk="1" hangingPunct="1"/>
            <a:r>
              <a:rPr lang="it-IT" altLang="it-IT" sz="2800" dirty="0" smtClean="0">
                <a:solidFill>
                  <a:schemeClr val="accent2"/>
                </a:solidFill>
              </a:rPr>
              <a:t>2) </a:t>
            </a:r>
            <a:r>
              <a:rPr lang="it-IT" altLang="it-IT" sz="2800" dirty="0" smtClean="0">
                <a:solidFill>
                  <a:srgbClr val="479547"/>
                </a:solidFill>
              </a:rPr>
              <a:t>reddito entrata</a:t>
            </a:r>
          </a:p>
          <a:p>
            <a:pPr algn="l" eaLnBrk="1" hangingPunct="1"/>
            <a:r>
              <a:rPr lang="it-IT" altLang="it-IT" sz="2800" dirty="0" smtClean="0">
                <a:solidFill>
                  <a:schemeClr val="accent2"/>
                </a:solidFill>
              </a:rPr>
              <a:t>3) </a:t>
            </a:r>
            <a:r>
              <a:rPr lang="it-IT" altLang="it-IT" sz="2800" dirty="0" smtClean="0">
                <a:solidFill>
                  <a:srgbClr val="CD3838"/>
                </a:solidFill>
              </a:rPr>
              <a:t>reddito consumo (spesa)</a:t>
            </a:r>
          </a:p>
          <a:p>
            <a:pPr algn="l" eaLnBrk="1" hangingPunct="1"/>
            <a:endParaRPr lang="it-IT" altLang="it-IT" sz="2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547688"/>
            <a:ext cx="5689600" cy="720725"/>
          </a:xfrm>
        </p:spPr>
        <p:txBody>
          <a:bodyPr/>
          <a:lstStyle/>
          <a:p>
            <a:pPr eaLnBrk="1" hangingPunct="1"/>
            <a:r>
              <a:rPr lang="it-IT" altLang="it-IT" sz="3200" b="1" dirty="0" smtClean="0">
                <a:solidFill>
                  <a:srgbClr val="00B0F0"/>
                </a:solidFill>
              </a:rPr>
              <a:t>Reddito prodotto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73238"/>
            <a:ext cx="7850188" cy="1352550"/>
          </a:xfrm>
        </p:spPr>
        <p:txBody>
          <a:bodyPr/>
          <a:lstStyle/>
          <a:p>
            <a:pPr algn="l" eaLnBrk="1" hangingPunct="1"/>
            <a:r>
              <a:rPr lang="it-IT" altLang="it-IT" sz="2800" smtClean="0">
                <a:solidFill>
                  <a:schemeClr val="accent2"/>
                </a:solidFill>
              </a:rPr>
              <a:t>Sono sottoposti a tassazione tutti i redditi ottenuti come corrispettivo della partecipazione a un’attività produttiva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3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0025" y="549275"/>
            <a:ext cx="6270625" cy="727075"/>
          </a:xfrm>
        </p:spPr>
        <p:txBody>
          <a:bodyPr/>
          <a:lstStyle/>
          <a:p>
            <a:pPr eaLnBrk="1" hangingPunct="1"/>
            <a:r>
              <a:rPr lang="it-IT" altLang="it-IT" sz="3200" b="1" dirty="0" smtClean="0">
                <a:solidFill>
                  <a:srgbClr val="00B0F0"/>
                </a:solidFill>
              </a:rPr>
              <a:t>Reddito prodotto (2)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981200"/>
            <a:ext cx="7707313" cy="3103563"/>
          </a:xfrm>
        </p:spPr>
        <p:txBody>
          <a:bodyPr/>
          <a:lstStyle/>
          <a:p>
            <a:pPr algn="l" eaLnBrk="1" hangingPunct="1"/>
            <a:r>
              <a:rPr lang="it-IT" altLang="it-IT" sz="2800" smtClean="0">
                <a:solidFill>
                  <a:schemeClr val="accent2"/>
                </a:solidFill>
              </a:rPr>
              <a:t>La base imponibile dell’imposta coincide quindi con il valore aggiunto della nazione</a:t>
            </a:r>
          </a:p>
          <a:p>
            <a:pPr eaLnBrk="1" hangingPunct="1"/>
            <a:endParaRPr lang="it-IT" altLang="it-IT" sz="2800" smtClean="0">
              <a:solidFill>
                <a:schemeClr val="accent2"/>
              </a:solidFill>
            </a:endParaRPr>
          </a:p>
          <a:p>
            <a:pPr eaLnBrk="1" hangingPunct="1"/>
            <a:r>
              <a:rPr lang="it-IT" altLang="it-IT" sz="2800" smtClean="0">
                <a:solidFill>
                  <a:schemeClr val="accent2"/>
                </a:solidFill>
              </a:rPr>
              <a:t>cioè </a:t>
            </a:r>
          </a:p>
          <a:p>
            <a:pPr eaLnBrk="1" hangingPunct="1"/>
            <a:endParaRPr lang="it-IT" altLang="it-IT" sz="2800" smtClean="0">
              <a:solidFill>
                <a:schemeClr val="accent2"/>
              </a:solidFill>
            </a:endParaRPr>
          </a:p>
          <a:p>
            <a:pPr algn="l" eaLnBrk="1" hangingPunct="1"/>
            <a:r>
              <a:rPr lang="it-IT" altLang="it-IT" sz="2800" smtClean="0">
                <a:solidFill>
                  <a:schemeClr val="accent2"/>
                </a:solidFill>
              </a:rPr>
              <a:t>con il valore della produzione della nazione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76500" y="549275"/>
            <a:ext cx="4183063" cy="655638"/>
          </a:xfrm>
        </p:spPr>
        <p:txBody>
          <a:bodyPr/>
          <a:lstStyle/>
          <a:p>
            <a:pPr eaLnBrk="1" hangingPunct="1"/>
            <a:r>
              <a:rPr lang="it-IT" altLang="it-IT" sz="3200" b="1" dirty="0" smtClean="0">
                <a:solidFill>
                  <a:srgbClr val="00B0F0"/>
                </a:solidFill>
              </a:rPr>
              <a:t>Reddito prodotto (3)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557338"/>
            <a:ext cx="7850188" cy="3657600"/>
          </a:xfrm>
        </p:spPr>
        <p:txBody>
          <a:bodyPr/>
          <a:lstStyle/>
          <a:p>
            <a:pPr eaLnBrk="1" hangingPunct="1"/>
            <a:r>
              <a:rPr lang="it-IT" altLang="it-IT" sz="2800" smtClean="0">
                <a:solidFill>
                  <a:schemeClr val="accent2"/>
                </a:solidFill>
              </a:rPr>
              <a:t>RP = </a:t>
            </a:r>
            <a:r>
              <a:rPr lang="it-IT" altLang="it-IT" sz="2800" smtClean="0">
                <a:solidFill>
                  <a:schemeClr val="accent2"/>
                </a:solidFill>
                <a:sym typeface="Symbol" panose="05050102010706020507" pitchFamily="18" charset="2"/>
              </a:rPr>
              <a:t>Y</a:t>
            </a:r>
            <a:r>
              <a:rPr lang="it-IT" altLang="it-IT" sz="2800" baseline="-25000" smtClean="0">
                <a:solidFill>
                  <a:schemeClr val="accent2"/>
                </a:solidFill>
                <a:sym typeface="Symbol" panose="05050102010706020507" pitchFamily="18" charset="2"/>
              </a:rPr>
              <a:t>i</a:t>
            </a:r>
          </a:p>
          <a:p>
            <a:pPr eaLnBrk="1" hangingPunct="1"/>
            <a:r>
              <a:rPr lang="it-IT" altLang="it-IT" sz="2800" smtClean="0">
                <a:solidFill>
                  <a:schemeClr val="accent2"/>
                </a:solidFill>
                <a:sym typeface="Symbol" panose="05050102010706020507" pitchFamily="18" charset="2"/>
              </a:rPr>
              <a:t>(i = lavoro, capitale)</a:t>
            </a:r>
          </a:p>
          <a:p>
            <a:pPr eaLnBrk="1" hangingPunct="1">
              <a:lnSpc>
                <a:spcPct val="20000"/>
              </a:lnSpc>
            </a:pPr>
            <a:endParaRPr lang="it-IT" altLang="it-IT" sz="2800" smtClean="0">
              <a:solidFill>
                <a:schemeClr val="accent2"/>
              </a:solidFill>
              <a:sym typeface="Symbol" panose="05050102010706020507" pitchFamily="18" charset="2"/>
            </a:endParaRPr>
          </a:p>
          <a:p>
            <a:pPr eaLnBrk="1" hangingPunct="1"/>
            <a:r>
              <a:rPr lang="it-IT" altLang="it-IT" sz="2800" smtClean="0">
                <a:solidFill>
                  <a:schemeClr val="accent2"/>
                </a:solidFill>
                <a:sym typeface="Symbol" panose="05050102010706020507" pitchFamily="18" charset="2"/>
              </a:rPr>
              <a:t>RP = redditi di lavoro + redditi di capitale</a:t>
            </a:r>
          </a:p>
          <a:p>
            <a:pPr eaLnBrk="1" hangingPunct="1"/>
            <a:r>
              <a:rPr lang="it-IT" altLang="it-IT" sz="2800" smtClean="0">
                <a:solidFill>
                  <a:schemeClr val="accent2"/>
                </a:solidFill>
                <a:sym typeface="Symbol" panose="05050102010706020507" pitchFamily="18" charset="2"/>
              </a:rPr>
              <a:t>Sono tassate le principali fonti di reddito</a:t>
            </a:r>
            <a:endParaRPr lang="it-IT" altLang="it-IT" sz="28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03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548680"/>
            <a:ext cx="5616624" cy="668338"/>
          </a:xfrm>
        </p:spPr>
        <p:txBody>
          <a:bodyPr/>
          <a:lstStyle/>
          <a:p>
            <a:pPr eaLnBrk="1" hangingPunct="1"/>
            <a:r>
              <a:rPr lang="it-IT" altLang="it-IT" sz="3200" b="1" dirty="0" smtClean="0">
                <a:solidFill>
                  <a:srgbClr val="00B0F0"/>
                </a:solidFill>
              </a:rPr>
              <a:t>Problemi Reddito Prodotto</a:t>
            </a:r>
            <a:endParaRPr lang="it-IT" altLang="it-IT" sz="3200" b="1" dirty="0" smtClean="0">
              <a:solidFill>
                <a:srgbClr val="00B0F0"/>
              </a:solidFill>
            </a:endParaRP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73238"/>
            <a:ext cx="7850188" cy="3657600"/>
          </a:xfrm>
        </p:spPr>
        <p:txBody>
          <a:bodyPr/>
          <a:lstStyle/>
          <a:p>
            <a:pPr algn="l" eaLnBrk="1" hangingPunct="1"/>
            <a:r>
              <a:rPr lang="it-IT" altLang="it-IT" sz="2800" smtClean="0">
                <a:solidFill>
                  <a:schemeClr val="accent2"/>
                </a:solidFill>
              </a:rPr>
              <a:t>1) Non considerazione delle plusvalenze nette</a:t>
            </a:r>
          </a:p>
          <a:p>
            <a:pPr algn="l" eaLnBrk="1" hangingPunct="1"/>
            <a:r>
              <a:rPr lang="it-IT" altLang="it-IT" sz="2800" smtClean="0">
                <a:solidFill>
                  <a:schemeClr val="accent2"/>
                </a:solidFill>
              </a:rPr>
              <a:t>2) Non considerazione di altre entrate straordinarie o occasionali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7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457200"/>
            <a:ext cx="8496944" cy="811213"/>
          </a:xfrm>
        </p:spPr>
        <p:txBody>
          <a:bodyPr/>
          <a:lstStyle/>
          <a:p>
            <a:pPr eaLnBrk="1" hangingPunct="1"/>
            <a:r>
              <a:rPr lang="it-IT" altLang="it-IT" sz="3200" b="1" dirty="0" smtClean="0">
                <a:solidFill>
                  <a:srgbClr val="00B0F0"/>
                </a:solidFill>
              </a:rPr>
              <a:t>Problemi Reddito Prodotto </a:t>
            </a:r>
            <a:r>
              <a:rPr lang="it-IT" altLang="it-IT" sz="3200" b="1" dirty="0" smtClean="0">
                <a:solidFill>
                  <a:srgbClr val="00B0F0"/>
                </a:solidFill>
              </a:rPr>
              <a:t>(2)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7994650" cy="3657600"/>
          </a:xfrm>
        </p:spPr>
        <p:txBody>
          <a:bodyPr/>
          <a:lstStyle/>
          <a:p>
            <a:pPr algn="l" eaLnBrk="1" hangingPunct="1"/>
            <a:r>
              <a:rPr lang="it-IT" altLang="it-IT" sz="2800" b="1" smtClean="0">
                <a:solidFill>
                  <a:schemeClr val="accent2"/>
                </a:solidFill>
              </a:rPr>
              <a:t>Elusione fiscale</a:t>
            </a:r>
          </a:p>
          <a:p>
            <a:pPr algn="l" eaLnBrk="1" hangingPunct="1"/>
            <a:r>
              <a:rPr lang="it-IT" altLang="it-IT" sz="2800" smtClean="0">
                <a:solidFill>
                  <a:schemeClr val="accent2"/>
                </a:solidFill>
              </a:rPr>
              <a:t>Incentivo a trasformare redditi di capitale (tassati) </a:t>
            </a:r>
          </a:p>
          <a:p>
            <a:pPr algn="l" eaLnBrk="1" hangingPunct="1"/>
            <a:r>
              <a:rPr lang="it-IT" altLang="it-IT" sz="2800" smtClean="0">
                <a:solidFill>
                  <a:schemeClr val="accent2"/>
                </a:solidFill>
              </a:rPr>
              <a:t>in plusvalenze (non tassate)</a:t>
            </a:r>
          </a:p>
          <a:p>
            <a:pPr algn="l" eaLnBrk="1" hangingPunct="1"/>
            <a:endParaRPr lang="it-IT" altLang="it-IT" sz="2800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it-IT" altLang="it-IT" sz="2800" smtClean="0">
                <a:solidFill>
                  <a:schemeClr val="accent2"/>
                </a:solidFill>
              </a:rPr>
              <a:t>Es. obbligazioni a cedola nulla e altri prodotti finanziari innovativi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build="p" autoUpdateAnimBg="0"/>
    </p:bldLst>
  </p:timing>
</p:sld>
</file>

<file path=ppt/theme/theme1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ersonalizza struttura">
  <a:themeElements>
    <a:clrScheme name="1_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3748</TotalTime>
  <Words>932</Words>
  <Application>Microsoft Office PowerPoint</Application>
  <PresentationFormat>Presentazione su schermo (4:3)</PresentationFormat>
  <Paragraphs>228</Paragraphs>
  <Slides>30</Slides>
  <Notes>29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30</vt:i4>
      </vt:variant>
    </vt:vector>
  </HeadingPairs>
  <TitlesOfParts>
    <vt:vector size="32" baseType="lpstr">
      <vt:lpstr>Personalizza struttura</vt:lpstr>
      <vt:lpstr>1_Personalizza struttura</vt:lpstr>
      <vt:lpstr>Il disegno dell’imposta personale sul reddito </vt:lpstr>
      <vt:lpstr>Problemi principali</vt:lpstr>
      <vt:lpstr>Scelta della base imponibile (3)</vt:lpstr>
      <vt:lpstr>Definizione di reddito</vt:lpstr>
      <vt:lpstr>Reddito prodotto</vt:lpstr>
      <vt:lpstr>Reddito prodotto (2)</vt:lpstr>
      <vt:lpstr>Reddito prodotto (3)</vt:lpstr>
      <vt:lpstr>Problemi Reddito Prodotto</vt:lpstr>
      <vt:lpstr>Problemi Reddito Prodotto (2)</vt:lpstr>
      <vt:lpstr>Reddito entrata</vt:lpstr>
      <vt:lpstr>Reddito entrata (2)</vt:lpstr>
      <vt:lpstr>Reddito entrata (3)</vt:lpstr>
      <vt:lpstr>Reddito entrata (4)</vt:lpstr>
      <vt:lpstr>Reddito consumo</vt:lpstr>
      <vt:lpstr>Reddito consumo (2)</vt:lpstr>
      <vt:lpstr>Reddito consumo (3)</vt:lpstr>
      <vt:lpstr>Reddito consumo (4)</vt:lpstr>
      <vt:lpstr>Reddito consumo (5)</vt:lpstr>
      <vt:lpstr>Esempio imposta reddito entrata – reddito consumo</vt:lpstr>
      <vt:lpstr>Vincolo di bilancio del primo periodo:  C1 = R1 - S           S = R1 - C1</vt:lpstr>
      <vt:lpstr>Il reddito da lavoro guadagnato nella vita di due periodi dall’individuo ed attualizzato al tempo 1 è:</vt:lpstr>
      <vt:lpstr>Doppia tassazione del risparmio</vt:lpstr>
      <vt:lpstr>Doppia tassazione del risparmio (2)</vt:lpstr>
      <vt:lpstr>Doppia tassazione del risparmio (3)</vt:lpstr>
      <vt:lpstr>Doppia tassazione del risparmio (4)</vt:lpstr>
      <vt:lpstr>Reddito consumo (6)</vt:lpstr>
      <vt:lpstr>Reddito consumo (7)</vt:lpstr>
      <vt:lpstr>Ricordiamo</vt:lpstr>
      <vt:lpstr>Profili di equita’</vt:lpstr>
      <vt:lpstr>Ricorda</vt:lpstr>
    </vt:vector>
  </TitlesOfParts>
  <Company>Facoltà di Economia, Modena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BILANCIO DELLO STATO E LA LEGGE FINANZIARIA</dc:title>
  <dc:creator>Paolo Silvestri</dc:creator>
  <cp:lastModifiedBy>user</cp:lastModifiedBy>
  <cp:revision>198</cp:revision>
  <cp:lastPrinted>2015-03-29T16:34:46Z</cp:lastPrinted>
  <dcterms:created xsi:type="dcterms:W3CDTF">1999-09-23T16:32:36Z</dcterms:created>
  <dcterms:modified xsi:type="dcterms:W3CDTF">2018-03-20T10:44:51Z</dcterms:modified>
</cp:coreProperties>
</file>