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0" r:id="rId5"/>
    <p:sldId id="325" r:id="rId6"/>
    <p:sldId id="323" r:id="rId7"/>
    <p:sldId id="257" r:id="rId8"/>
    <p:sldId id="258" r:id="rId9"/>
    <p:sldId id="259" r:id="rId10"/>
    <p:sldId id="324" r:id="rId11"/>
    <p:sldId id="273" r:id="rId12"/>
    <p:sldId id="275" r:id="rId13"/>
    <p:sldId id="277" r:id="rId14"/>
    <p:sldId id="260" r:id="rId15"/>
    <p:sldId id="326" r:id="rId16"/>
    <p:sldId id="342" r:id="rId17"/>
    <p:sldId id="327" r:id="rId18"/>
    <p:sldId id="328" r:id="rId19"/>
    <p:sldId id="329" r:id="rId20"/>
    <p:sldId id="264" r:id="rId21"/>
    <p:sldId id="269" r:id="rId22"/>
    <p:sldId id="332" r:id="rId23"/>
    <p:sldId id="333" r:id="rId24"/>
    <p:sldId id="334" r:id="rId25"/>
    <p:sldId id="335" r:id="rId26"/>
    <p:sldId id="336" r:id="rId27"/>
    <p:sldId id="339" r:id="rId28"/>
    <p:sldId id="337" r:id="rId29"/>
    <p:sldId id="338" r:id="rId30"/>
    <p:sldId id="278" r:id="rId31"/>
    <p:sldId id="279" r:id="rId32"/>
    <p:sldId id="280" r:id="rId33"/>
    <p:sldId id="281" r:id="rId34"/>
    <p:sldId id="331" r:id="rId35"/>
    <p:sldId id="340" r:id="rId36"/>
    <p:sldId id="341" r:id="rId37"/>
    <p:sldId id="282" r:id="rId38"/>
    <p:sldId id="286" r:id="rId39"/>
    <p:sldId id="321" r:id="rId40"/>
    <p:sldId id="322" r:id="rId4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lavori\fisco_e_famiglia\rossi_ft_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lavori\fisco_e_famiglia\rossi_ft_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lavori\fisco_e_famiglia\rossi_ft_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Irpef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Foglio1!$B$2:$B$21</c:f>
              <c:numCache>
                <c:formatCode>0.0%</c:formatCode>
                <c:ptCount val="20"/>
                <c:pt idx="0">
                  <c:v>3.4513835831877777E-3</c:v>
                </c:pt>
                <c:pt idx="1">
                  <c:v>-2.7685763342093174E-3</c:v>
                </c:pt>
                <c:pt idx="2">
                  <c:v>1.1473393000750788E-2</c:v>
                </c:pt>
                <c:pt idx="3">
                  <c:v>3.9476992027462E-2</c:v>
                </c:pt>
                <c:pt idx="4">
                  <c:v>6.3435293027209363E-2</c:v>
                </c:pt>
                <c:pt idx="5">
                  <c:v>7.8844479534757456E-2</c:v>
                </c:pt>
                <c:pt idx="6">
                  <c:v>9.4697842039402125E-2</c:v>
                </c:pt>
                <c:pt idx="7">
                  <c:v>0.11309986258996967</c:v>
                </c:pt>
                <c:pt idx="8">
                  <c:v>0.11789887112558751</c:v>
                </c:pt>
                <c:pt idx="9">
                  <c:v>0.13187156700605288</c:v>
                </c:pt>
                <c:pt idx="10">
                  <c:v>0.1408972829803686</c:v>
                </c:pt>
                <c:pt idx="11">
                  <c:v>0.14587099336489459</c:v>
                </c:pt>
                <c:pt idx="12">
                  <c:v>0.15337797545579346</c:v>
                </c:pt>
                <c:pt idx="13">
                  <c:v>0.16326717341340294</c:v>
                </c:pt>
                <c:pt idx="14">
                  <c:v>0.17156616867654059</c:v>
                </c:pt>
                <c:pt idx="15">
                  <c:v>0.18567196469668459</c:v>
                </c:pt>
                <c:pt idx="16">
                  <c:v>0.19298685344738586</c:v>
                </c:pt>
                <c:pt idx="17">
                  <c:v>0.20602853499829865</c:v>
                </c:pt>
                <c:pt idx="18">
                  <c:v>0.22704690717977175</c:v>
                </c:pt>
                <c:pt idx="19">
                  <c:v>0.26021786210837217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95-F04A-9BD1-5AD7755039AC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Flat 35%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Foglio1!$A$2:$A$21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Foglio1!$C$2:$C$21</c:f>
              <c:numCache>
                <c:formatCode>0.0%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2.1393606876477737E-3</c:v>
                </c:pt>
                <c:pt idx="4">
                  <c:v>3.0930709531861791E-2</c:v>
                </c:pt>
                <c:pt idx="5">
                  <c:v>5.5565286657799272E-2</c:v>
                </c:pt>
                <c:pt idx="6">
                  <c:v>7.9639727206161831E-2</c:v>
                </c:pt>
                <c:pt idx="7">
                  <c:v>0.10349308662017195</c:v>
                </c:pt>
                <c:pt idx="8">
                  <c:v>0.11318627077758443</c:v>
                </c:pt>
                <c:pt idx="9">
                  <c:v>0.13790313055924613</c:v>
                </c:pt>
                <c:pt idx="10">
                  <c:v>0.14964856602775975</c:v>
                </c:pt>
                <c:pt idx="11">
                  <c:v>0.15878503684158118</c:v>
                </c:pt>
                <c:pt idx="12">
                  <c:v>0.17130433973437539</c:v>
                </c:pt>
                <c:pt idx="13">
                  <c:v>0.18038138410481941</c:v>
                </c:pt>
                <c:pt idx="14">
                  <c:v>0.19241775090073426</c:v>
                </c:pt>
                <c:pt idx="15">
                  <c:v>0.20322800591054599</c:v>
                </c:pt>
                <c:pt idx="16">
                  <c:v>0.20742290689972723</c:v>
                </c:pt>
                <c:pt idx="17">
                  <c:v>0.21602579062166324</c:v>
                </c:pt>
                <c:pt idx="18">
                  <c:v>0.22649173616108459</c:v>
                </c:pt>
                <c:pt idx="19">
                  <c:v>0.23678791568255314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95-F04A-9BD1-5AD7755039AC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Flat 25%</c:v>
                </c:pt>
              </c:strCache>
            </c:strRef>
          </c:tx>
          <c:spPr>
            <a:ln w="3810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Foglio1!$D$2:$D$21</c:f>
              <c:numCache>
                <c:formatCode>0.0%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1.5281146877937155E-3</c:v>
                </c:pt>
                <c:pt idx="4">
                  <c:v>2.2093363143950016E-2</c:v>
                </c:pt>
                <c:pt idx="5">
                  <c:v>3.9689489800080545E-2</c:v>
                </c:pt>
                <c:pt idx="6">
                  <c:v>5.6885513283482694E-2</c:v>
                </c:pt>
                <c:pt idx="7">
                  <c:v>7.3923644696351751E-2</c:v>
                </c:pt>
                <c:pt idx="8">
                  <c:v>8.0847352186904017E-2</c:v>
                </c:pt>
                <c:pt idx="9">
                  <c:v>9.850222177462932E-2</c:v>
                </c:pt>
                <c:pt idx="10">
                  <c:v>0.10689184174238767</c:v>
                </c:pt>
                <c:pt idx="11">
                  <c:v>0.11341787133507734</c:v>
                </c:pt>
                <c:pt idx="12">
                  <c:v>0.12236023897476486</c:v>
                </c:pt>
                <c:pt idx="13">
                  <c:v>0.12884384578915672</c:v>
                </c:pt>
                <c:pt idx="14">
                  <c:v>0.13744125984495412</c:v>
                </c:pt>
                <c:pt idx="15">
                  <c:v>0.14516278995367138</c:v>
                </c:pt>
                <c:pt idx="16">
                  <c:v>0.14815919356463314</c:v>
                </c:pt>
                <c:pt idx="17">
                  <c:v>0.15430418970487195</c:v>
                </c:pt>
                <c:pt idx="18">
                  <c:v>0.16177973684606128</c:v>
                </c:pt>
                <c:pt idx="19">
                  <c:v>0.16913428109240886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95-F04A-9BD1-5AD7755039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270384"/>
        <c:axId val="169270944"/>
      </c:lineChart>
      <c:catAx>
        <c:axId val="16927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270944"/>
        <c:crosses val="autoZero"/>
        <c:auto val="1"/>
        <c:lblAlgn val="ctr"/>
        <c:lblOffset val="100"/>
        <c:noMultiLvlLbl val="0"/>
      </c:catAx>
      <c:valAx>
        <c:axId val="16927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27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13370550136893E-2"/>
          <c:y val="8.7489733248445334E-2"/>
          <c:w val="0.88134894706038625"/>
          <c:h val="0.79269597432253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Flat 35%</c:v>
                </c:pt>
              </c:strCache>
            </c:strRef>
          </c:tx>
          <c:spPr>
            <a:solidFill>
              <a:schemeClr val="accent1"/>
            </a:solidFill>
            <a:ln w="50800">
              <a:noFill/>
            </a:ln>
            <a:effectLst/>
          </c:spPr>
          <c:invertIfNegative val="0"/>
          <c:cat>
            <c:numRef>
              <c:f>Foglio1!$A$2:$A$21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Foglio1!$B$2:$B$21</c:f>
              <c:numCache>
                <c:formatCode>0.0%</c:formatCode>
                <c:ptCount val="20"/>
                <c:pt idx="0">
                  <c:v>-3.4513835831877777E-3</c:v>
                </c:pt>
                <c:pt idx="1">
                  <c:v>2.7685763342093174E-3</c:v>
                </c:pt>
                <c:pt idx="2">
                  <c:v>-1.1473393000750788E-2</c:v>
                </c:pt>
                <c:pt idx="3">
                  <c:v>-3.7337631339814228E-2</c:v>
                </c:pt>
                <c:pt idx="4">
                  <c:v>-3.2504583495347565E-2</c:v>
                </c:pt>
                <c:pt idx="5">
                  <c:v>-2.3279192876958187E-2</c:v>
                </c:pt>
                <c:pt idx="6">
                  <c:v>-1.5058114833240288E-2</c:v>
                </c:pt>
                <c:pt idx="7">
                  <c:v>-9.6067759697977175E-3</c:v>
                </c:pt>
                <c:pt idx="8">
                  <c:v>-4.7126003480030742E-3</c:v>
                </c:pt>
                <c:pt idx="9">
                  <c:v>6.0315635531932657E-3</c:v>
                </c:pt>
                <c:pt idx="10">
                  <c:v>8.7512830473911486E-3</c:v>
                </c:pt>
                <c:pt idx="11">
                  <c:v>1.2914043476686598E-2</c:v>
                </c:pt>
                <c:pt idx="12">
                  <c:v>1.7926364278581929E-2</c:v>
                </c:pt>
                <c:pt idx="13">
                  <c:v>1.7114210691416488E-2</c:v>
                </c:pt>
                <c:pt idx="14">
                  <c:v>2.0851582224193688E-2</c:v>
                </c:pt>
                <c:pt idx="15">
                  <c:v>1.7556041213861388E-2</c:v>
                </c:pt>
                <c:pt idx="16">
                  <c:v>1.4436053452341356E-2</c:v>
                </c:pt>
                <c:pt idx="17">
                  <c:v>9.9972556233646013E-3</c:v>
                </c:pt>
                <c:pt idx="18">
                  <c:v>-5.5517101868715233E-4</c:v>
                </c:pt>
                <c:pt idx="19">
                  <c:v>-2.3429946425819016E-2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5-F04A-9BD1-5AD7755039AC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Flat 25%</c:v>
                </c:pt>
              </c:strCache>
            </c:strRef>
          </c:tx>
          <c:spPr>
            <a:solidFill>
              <a:schemeClr val="accent2"/>
            </a:solidFill>
            <a:ln w="38100">
              <a:noFill/>
            </a:ln>
            <a:effectLst/>
          </c:spPr>
          <c:invertIfNegative val="0"/>
          <c:cat>
            <c:numRef>
              <c:f>Foglio1!$A$2:$A$21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Foglio1!$C$2:$C$21</c:f>
              <c:numCache>
                <c:formatCode>0.0%</c:formatCode>
                <c:ptCount val="20"/>
                <c:pt idx="0">
                  <c:v>-3.4513835831877777E-3</c:v>
                </c:pt>
                <c:pt idx="1">
                  <c:v>2.7685763342093174E-3</c:v>
                </c:pt>
                <c:pt idx="2">
                  <c:v>-1.1473393000750788E-2</c:v>
                </c:pt>
                <c:pt idx="3">
                  <c:v>-3.7948877339668279E-2</c:v>
                </c:pt>
                <c:pt idx="4">
                  <c:v>-4.134192988325934E-2</c:v>
                </c:pt>
                <c:pt idx="5">
                  <c:v>-3.9154989734676911E-2</c:v>
                </c:pt>
                <c:pt idx="6">
                  <c:v>-3.781232875591943E-2</c:v>
                </c:pt>
                <c:pt idx="7">
                  <c:v>-3.9176217893617915E-2</c:v>
                </c:pt>
                <c:pt idx="8">
                  <c:v>-3.7051518938683498E-2</c:v>
                </c:pt>
                <c:pt idx="9">
                  <c:v>-3.3369345231423563E-2</c:v>
                </c:pt>
                <c:pt idx="10">
                  <c:v>-3.4005441237980945E-2</c:v>
                </c:pt>
                <c:pt idx="11">
                  <c:v>-3.2453122029817247E-2</c:v>
                </c:pt>
                <c:pt idx="12">
                  <c:v>-3.10177364810286E-2</c:v>
                </c:pt>
                <c:pt idx="13">
                  <c:v>-3.4423327624246207E-2</c:v>
                </c:pt>
                <c:pt idx="14">
                  <c:v>-3.4124908831586476E-2</c:v>
                </c:pt>
                <c:pt idx="15">
                  <c:v>-4.0509174743013202E-2</c:v>
                </c:pt>
                <c:pt idx="16">
                  <c:v>-4.4827659882752724E-2</c:v>
                </c:pt>
                <c:pt idx="17">
                  <c:v>-5.1724345293426691E-2</c:v>
                </c:pt>
                <c:pt idx="18">
                  <c:v>-6.5267170333710448E-2</c:v>
                </c:pt>
                <c:pt idx="19">
                  <c:v>-9.1083581015963311E-2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95-F04A-9BD1-5AD7755039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273744"/>
        <c:axId val="169274304"/>
      </c:barChart>
      <c:catAx>
        <c:axId val="16927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274304"/>
        <c:crosses val="autoZero"/>
        <c:auto val="1"/>
        <c:lblAlgn val="ctr"/>
        <c:lblOffset val="100"/>
        <c:noMultiLvlLbl val="0"/>
      </c:catAx>
      <c:valAx>
        <c:axId val="169274304"/>
        <c:scaling>
          <c:orientation val="minMax"/>
          <c:max val="2.0000000000000004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927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 dirty="0"/>
              <a:t>incidenza sul reddito complessivo familiare dell’imposta sul reddito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Foglio2!$G$20</c:f>
              <c:strCache>
                <c:ptCount val="1"/>
                <c:pt idx="0">
                  <c:v>leg. Vig. 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Foglio2!$F$21:$F$30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Foglio2!$G$21:$G$30</c:f>
              <c:numCache>
                <c:formatCode>0.00%</c:formatCode>
                <c:ptCount val="10"/>
                <c:pt idx="0">
                  <c:v>-9.6267887409029332E-4</c:v>
                </c:pt>
                <c:pt idx="1">
                  <c:v>2.3308631868252352E-2</c:v>
                </c:pt>
                <c:pt idx="2">
                  <c:v>6.9923258511491795E-2</c:v>
                </c:pt>
                <c:pt idx="3">
                  <c:v>0.10502274373076939</c:v>
                </c:pt>
                <c:pt idx="4">
                  <c:v>0.124523805120361</c:v>
                </c:pt>
                <c:pt idx="5">
                  <c:v>0.13999548243991933</c:v>
                </c:pt>
                <c:pt idx="6">
                  <c:v>0.15578292422738901</c:v>
                </c:pt>
                <c:pt idx="7">
                  <c:v>0.17762590994739386</c:v>
                </c:pt>
                <c:pt idx="8">
                  <c:v>0.1969834703808237</c:v>
                </c:pt>
                <c:pt idx="9">
                  <c:v>0.24626302789820273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A8-DE43-A233-978B74B43E67}"/>
            </c:ext>
          </c:extLst>
        </c:ser>
        <c:ser>
          <c:idx val="1"/>
          <c:order val="1"/>
          <c:tx>
            <c:strRef>
              <c:f>Foglio2!$H$20</c:f>
              <c:strCache>
                <c:ptCount val="1"/>
                <c:pt idx="0">
                  <c:v>IBL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Foglio2!$F$21:$F$30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Foglio2!$H$21:$H$30</c:f>
              <c:numCache>
                <c:formatCode>0.00%</c:formatCode>
                <c:ptCount val="10"/>
                <c:pt idx="0">
                  <c:v>2.3992451879822851E-3</c:v>
                </c:pt>
                <c:pt idx="1">
                  <c:v>2.3491349126872164E-2</c:v>
                </c:pt>
                <c:pt idx="2">
                  <c:v>5.1968370124604028E-2</c:v>
                </c:pt>
                <c:pt idx="3">
                  <c:v>7.7129262548995506E-2</c:v>
                </c:pt>
                <c:pt idx="4">
                  <c:v>9.9461734369169469E-2</c:v>
                </c:pt>
                <c:pt idx="5">
                  <c:v>0.11538120895247522</c:v>
                </c:pt>
                <c:pt idx="6">
                  <c:v>0.12872276196584564</c:v>
                </c:pt>
                <c:pt idx="7">
                  <c:v>0.14271705034518431</c:v>
                </c:pt>
                <c:pt idx="8">
                  <c:v>0.15862050925540511</c:v>
                </c:pt>
                <c:pt idx="9">
                  <c:v>0.18089609823106031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A8-DE43-A233-978B74B43E67}"/>
            </c:ext>
          </c:extLst>
        </c:ser>
        <c:ser>
          <c:idx val="2"/>
          <c:order val="2"/>
          <c:tx>
            <c:strRef>
              <c:f>Foglio2!$J$20</c:f>
              <c:strCache>
                <c:ptCount val="1"/>
                <c:pt idx="0">
                  <c:v>Governo</c:v>
                </c:pt>
              </c:strCache>
            </c:strRef>
          </c:tx>
          <c:spPr>
            <a:ln w="7620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Foglio2!$F$21:$F$30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Foglio2!$J$21:$J$30</c:f>
              <c:numCache>
                <c:formatCode>0.00%</c:formatCode>
                <c:ptCount val="10"/>
                <c:pt idx="0">
                  <c:v>3.3839380359339437E-3</c:v>
                </c:pt>
                <c:pt idx="1">
                  <c:v>3.4821573457498513E-2</c:v>
                </c:pt>
                <c:pt idx="2">
                  <c:v>6.6957009873091319E-2</c:v>
                </c:pt>
                <c:pt idx="3">
                  <c:v>8.6749301150262137E-2</c:v>
                </c:pt>
                <c:pt idx="4">
                  <c:v>9.906783812902549E-2</c:v>
                </c:pt>
                <c:pt idx="5">
                  <c:v>0.11202477406890174</c:v>
                </c:pt>
                <c:pt idx="6">
                  <c:v>0.12452234989313304</c:v>
                </c:pt>
                <c:pt idx="7">
                  <c:v>0.13512894684689744</c:v>
                </c:pt>
                <c:pt idx="8">
                  <c:v>0.14120606770826338</c:v>
                </c:pt>
                <c:pt idx="9">
                  <c:v>0.14579156128153423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A8-DE43-A233-978B74B43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232176"/>
        <c:axId val="312241696"/>
      </c:lineChart>
      <c:catAx>
        <c:axId val="31223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12241696"/>
        <c:crosses val="autoZero"/>
        <c:auto val="1"/>
        <c:lblAlgn val="ctr"/>
        <c:lblOffset val="100"/>
        <c:noMultiLvlLbl val="0"/>
      </c:catAx>
      <c:valAx>
        <c:axId val="312241696"/>
        <c:scaling>
          <c:orientation val="minMax"/>
          <c:max val="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1223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67510981491675"/>
          <c:y val="0.2429044669580035"/>
          <c:w val="0.38850682846960677"/>
          <c:h val="0.118654655934827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/>
              <a:t>Solo Irpef: Risparmio di imposta per decili di reddito complessivo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8.4797053311258766E-2"/>
          <c:y val="0.15002199247334405"/>
          <c:w val="0.91409962380164578"/>
          <c:h val="0.730047519478882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Foglio2!$F$72</c:f>
              <c:strCache>
                <c:ptCount val="1"/>
                <c:pt idx="0">
                  <c:v>IBL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Foglio2!$B$73:$B$82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Foglio2!$F$73:$F$82</c:f>
              <c:numCache>
                <c:formatCode>0</c:formatCode>
                <c:ptCount val="10"/>
                <c:pt idx="0">
                  <c:v>16.606250799999998</c:v>
                </c:pt>
                <c:pt idx="1">
                  <c:v>2.4997000000000753</c:v>
                </c:pt>
                <c:pt idx="2">
                  <c:v>-330.32469999999989</c:v>
                </c:pt>
                <c:pt idx="3">
                  <c:v>-642.10709999999949</c:v>
                </c:pt>
                <c:pt idx="4">
                  <c:v>-691.10640000000012</c:v>
                </c:pt>
                <c:pt idx="5">
                  <c:v>-811.29309999999941</c:v>
                </c:pt>
                <c:pt idx="6">
                  <c:v>-1068.6877999999997</c:v>
                </c:pt>
                <c:pt idx="7">
                  <c:v>-1671.6460000000015</c:v>
                </c:pt>
                <c:pt idx="8">
                  <c:v>-2285.6774999999998</c:v>
                </c:pt>
                <c:pt idx="9">
                  <c:v>-6833.2757999999994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06-9B46-80BB-87FD7A6D0B77}"/>
            </c:ext>
          </c:extLst>
        </c:ser>
        <c:ser>
          <c:idx val="1"/>
          <c:order val="1"/>
          <c:tx>
            <c:strRef>
              <c:f>Foglio2!$G$72</c:f>
              <c:strCache>
                <c:ptCount val="1"/>
                <c:pt idx="0">
                  <c:v>Governo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Foglio2!$B$73:$B$82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Foglio2!$G$73:$G$82</c:f>
              <c:numCache>
                <c:formatCode>0</c:formatCode>
                <c:ptCount val="10"/>
                <c:pt idx="0">
                  <c:v>21.470148999999999</c:v>
                </c:pt>
                <c:pt idx="1">
                  <c:v>157.50510000000003</c:v>
                </c:pt>
                <c:pt idx="2">
                  <c:v>-54.571500000000015</c:v>
                </c:pt>
                <c:pt idx="3">
                  <c:v>-420.65409999999952</c:v>
                </c:pt>
                <c:pt idx="4">
                  <c:v>-701.96839999999975</c:v>
                </c:pt>
                <c:pt idx="5">
                  <c:v>-921.92209999999977</c:v>
                </c:pt>
                <c:pt idx="6">
                  <c:v>-1234.5748000000003</c:v>
                </c:pt>
                <c:pt idx="7">
                  <c:v>-2035.0100000000011</c:v>
                </c:pt>
                <c:pt idx="8">
                  <c:v>-3323.2354999999989</c:v>
                </c:pt>
                <c:pt idx="9">
                  <c:v>-10503.005799999999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06-9B46-80BB-87FD7A6D0B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464848"/>
        <c:axId val="165965648"/>
      </c:barChart>
      <c:catAx>
        <c:axId val="13646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5965648"/>
        <c:crosses val="autoZero"/>
        <c:auto val="1"/>
        <c:lblAlgn val="ctr"/>
        <c:lblOffset val="100"/>
        <c:noMultiLvlLbl val="0"/>
      </c:catAx>
      <c:valAx>
        <c:axId val="16596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6464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304861348853128"/>
          <c:y val="0.47820407558999078"/>
          <c:w val="0.24076258130777131"/>
          <c:h val="7.54701284801663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/>
              <a:t>Solo Irpef: risparmio</a:t>
            </a:r>
            <a:r>
              <a:rPr lang="it-IT" sz="2400" baseline="0"/>
              <a:t> di imposta in % del reddito compl.</a:t>
            </a:r>
            <a:endParaRPr lang="it-IT" sz="2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Foglio2!$H$72</c:f>
              <c:strCache>
                <c:ptCount val="1"/>
                <c:pt idx="0">
                  <c:v>IBL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Foglio2!$B$73:$B$82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Foglio2!$H$73:$H$82</c:f>
              <c:numCache>
                <c:formatCode>0%</c:formatCode>
                <c:ptCount val="10"/>
                <c:pt idx="0">
                  <c:v>3.3619240620725785E-3</c:v>
                </c:pt>
                <c:pt idx="1">
                  <c:v>1.8271725861981295E-4</c:v>
                </c:pt>
                <c:pt idx="2">
                  <c:v>-1.7954888386887764E-2</c:v>
                </c:pt>
                <c:pt idx="3">
                  <c:v>-2.7893481181773889E-2</c:v>
                </c:pt>
                <c:pt idx="4">
                  <c:v>-2.5062070751191538E-2</c:v>
                </c:pt>
                <c:pt idx="5">
                  <c:v>-2.4614273487444112E-2</c:v>
                </c:pt>
                <c:pt idx="6">
                  <c:v>-2.7060162261543359E-2</c:v>
                </c:pt>
                <c:pt idx="7">
                  <c:v>-3.4908859602209526E-2</c:v>
                </c:pt>
                <c:pt idx="8">
                  <c:v>-3.8362961125418593E-2</c:v>
                </c:pt>
                <c:pt idx="9">
                  <c:v>-6.5366929667142415E-2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C3-5B45-978C-3D70D7F9252A}"/>
            </c:ext>
          </c:extLst>
        </c:ser>
        <c:ser>
          <c:idx val="1"/>
          <c:order val="1"/>
          <c:tx>
            <c:strRef>
              <c:f>Foglio2!$I$72</c:f>
              <c:strCache>
                <c:ptCount val="1"/>
                <c:pt idx="0">
                  <c:v>Governo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Foglio2!$B$73:$B$82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Foglio2!$I$73:$I$82</c:f>
              <c:numCache>
                <c:formatCode>0%</c:formatCode>
                <c:ptCount val="10"/>
                <c:pt idx="0">
                  <c:v>4.3466169100242376E-3</c:v>
                </c:pt>
                <c:pt idx="1">
                  <c:v>1.1512941589246166E-2</c:v>
                </c:pt>
                <c:pt idx="2">
                  <c:v>-2.9662486384004773E-3</c:v>
                </c:pt>
                <c:pt idx="3">
                  <c:v>-1.8273442580507251E-2</c:v>
                </c:pt>
                <c:pt idx="4">
                  <c:v>-2.5455966991335507E-2</c:v>
                </c:pt>
                <c:pt idx="5">
                  <c:v>-2.7970708371017589E-2</c:v>
                </c:pt>
                <c:pt idx="6">
                  <c:v>-3.1260574334255956E-2</c:v>
                </c:pt>
                <c:pt idx="7">
                  <c:v>-4.2496963100496388E-2</c:v>
                </c:pt>
                <c:pt idx="8">
                  <c:v>-5.5777402672560317E-2</c:v>
                </c:pt>
                <c:pt idx="9">
                  <c:v>-0.1004714666166685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C3-5B45-978C-3D70D7F92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553872"/>
        <c:axId val="349554432"/>
      </c:barChart>
      <c:catAx>
        <c:axId val="34955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9554432"/>
        <c:crosses val="autoZero"/>
        <c:auto val="1"/>
        <c:lblAlgn val="ctr"/>
        <c:lblOffset val="100"/>
        <c:noMultiLvlLbl val="0"/>
      </c:catAx>
      <c:valAx>
        <c:axId val="34955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955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b="0" i="0" u="none" strike="noStrike" baseline="0" dirty="0">
                <a:effectLst/>
              </a:rPr>
              <a:t>Ripartizione dei guadagni da riduzione Irpef</a:t>
            </a:r>
            <a:endParaRPr lang="it-IT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Foglio2!$E$55</c:f>
              <c:strCache>
                <c:ptCount val="1"/>
                <c:pt idx="0">
                  <c:v>IBL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Foglio2!$A$56:$A$65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Foglio2!$E$56:$E$65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2.3082887013698858E-2</c:v>
                </c:pt>
                <c:pt idx="3">
                  <c:v>4.4870049499761373E-2</c:v>
                </c:pt>
                <c:pt idx="4">
                  <c:v>4.8294090468088448E-2</c:v>
                </c:pt>
                <c:pt idx="5">
                  <c:v>5.6692663195617769E-2</c:v>
                </c:pt>
                <c:pt idx="6">
                  <c:v>7.467924663314128E-2</c:v>
                </c:pt>
                <c:pt idx="7">
                  <c:v>0.11681359506237858</c:v>
                </c:pt>
                <c:pt idx="8">
                  <c:v>0.15972173888980654</c:v>
                </c:pt>
                <c:pt idx="9">
                  <c:v>0.4775051130746284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E7-6F42-8657-0E269A2ADDC4}"/>
            </c:ext>
          </c:extLst>
        </c:ser>
        <c:ser>
          <c:idx val="1"/>
          <c:order val="1"/>
          <c:tx>
            <c:strRef>
              <c:f>Foglio2!$G$55</c:f>
              <c:strCache>
                <c:ptCount val="1"/>
                <c:pt idx="0">
                  <c:v>Governo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Foglio2!$A$56:$A$65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Foglio2!$G$56:$G$65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2.8708285750539278E-3</c:v>
                </c:pt>
                <c:pt idx="3">
                  <c:v>2.2129239813704786E-2</c:v>
                </c:pt>
                <c:pt idx="4">
                  <c:v>3.6928267346598209E-2</c:v>
                </c:pt>
                <c:pt idx="5">
                  <c:v>4.8499313902929608E-2</c:v>
                </c:pt>
                <c:pt idx="6">
                  <c:v>6.4946952418047654E-2</c:v>
                </c:pt>
                <c:pt idx="7">
                  <c:v>0.10705523686393988</c:v>
                </c:pt>
                <c:pt idx="8">
                  <c:v>0.17482457757315853</c:v>
                </c:pt>
                <c:pt idx="9">
                  <c:v>0.55252886899933351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E7-6F42-8657-0E269A2AD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557232"/>
        <c:axId val="349557792"/>
      </c:barChart>
      <c:catAx>
        <c:axId val="34955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9557792"/>
        <c:crosses val="autoZero"/>
        <c:auto val="1"/>
        <c:lblAlgn val="ctr"/>
        <c:lblOffset val="100"/>
        <c:noMultiLvlLbl val="0"/>
      </c:catAx>
      <c:valAx>
        <c:axId val="34955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955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800" dirty="0"/>
              <a:t>Ripartizione dei guadagni da FT+MV e</a:t>
            </a:r>
            <a:r>
              <a:rPr lang="it-IT" sz="2800" baseline="0" dirty="0"/>
              <a:t> da quasi FT+RC</a:t>
            </a:r>
            <a:endParaRPr lang="it-IT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Foglio2!$S$55</c:f>
              <c:strCache>
                <c:ptCount val="1"/>
                <c:pt idx="0">
                  <c:v>IBL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Foglio2!$R$56:$R$65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Foglio2!$S$56:$S$65</c:f>
              <c:numCache>
                <c:formatCode>0.0%</c:formatCode>
                <c:ptCount val="10"/>
                <c:pt idx="0">
                  <c:v>0.31147356459435444</c:v>
                </c:pt>
                <c:pt idx="1">
                  <c:v>8.8638116253450125E-2</c:v>
                </c:pt>
                <c:pt idx="2">
                  <c:v>3.9992528572396803E-2</c:v>
                </c:pt>
                <c:pt idx="3">
                  <c:v>3.4076836667921453E-2</c:v>
                </c:pt>
                <c:pt idx="4">
                  <c:v>3.1706919133261756E-2</c:v>
                </c:pt>
                <c:pt idx="5">
                  <c:v>3.2463757629587121E-2</c:v>
                </c:pt>
                <c:pt idx="6">
                  <c:v>4.1924760288794376E-2</c:v>
                </c:pt>
                <c:pt idx="7">
                  <c:v>6.5022258593676358E-2</c:v>
                </c:pt>
                <c:pt idx="8">
                  <c:v>8.890633152398747E-2</c:v>
                </c:pt>
                <c:pt idx="9">
                  <c:v>0.26579492674257005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EC-954D-A04B-24D0C55D3DEE}"/>
            </c:ext>
          </c:extLst>
        </c:ser>
        <c:ser>
          <c:idx val="1"/>
          <c:order val="1"/>
          <c:tx>
            <c:strRef>
              <c:f>Foglio2!$U$55</c:f>
              <c:strCache>
                <c:ptCount val="1"/>
                <c:pt idx="0">
                  <c:v>FT+RC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Foglio2!$R$56:$R$65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Foglio2!$U$56:$U$65</c:f>
              <c:numCache>
                <c:formatCode>0.0%</c:formatCode>
                <c:ptCount val="10"/>
                <c:pt idx="0">
                  <c:v>0.2658108645610176</c:v>
                </c:pt>
                <c:pt idx="1">
                  <c:v>8.4719362540106841E-2</c:v>
                </c:pt>
                <c:pt idx="2">
                  <c:v>1.8944719162614306E-2</c:v>
                </c:pt>
                <c:pt idx="3">
                  <c:v>1.698733604539697E-2</c:v>
                </c:pt>
                <c:pt idx="4">
                  <c:v>2.3877514720923795E-2</c:v>
                </c:pt>
                <c:pt idx="5">
                  <c:v>3.0386955679085725E-2</c:v>
                </c:pt>
                <c:pt idx="6">
                  <c:v>4.0591203435417916E-2</c:v>
                </c:pt>
                <c:pt idx="7">
                  <c:v>6.6723712961267681E-2</c:v>
                </c:pt>
                <c:pt idx="8">
                  <c:v>0.1086314014893006</c:v>
                </c:pt>
                <c:pt idx="9">
                  <c:v>0.34332692940486859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EC-954D-A04B-24D0C55D3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560592"/>
        <c:axId val="349561152"/>
      </c:barChart>
      <c:catAx>
        <c:axId val="34956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9561152"/>
        <c:crosses val="autoZero"/>
        <c:auto val="1"/>
        <c:lblAlgn val="ctr"/>
        <c:lblOffset val="100"/>
        <c:noMultiLvlLbl val="0"/>
      </c:catAx>
      <c:valAx>
        <c:axId val="349561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49560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Leg. Vigente</c:v>
                </c:pt>
              </c:strCache>
            </c:strRef>
          </c:tx>
          <c:spPr>
            <a:ln w="1270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Foglio1!$B$2:$B$6</c:f>
              <c:numCache>
                <c:formatCode>0.0%</c:formatCode>
                <c:ptCount val="5"/>
                <c:pt idx="0">
                  <c:v>0.43682377487022861</c:v>
                </c:pt>
                <c:pt idx="1">
                  <c:v>0.39604323795278062</c:v>
                </c:pt>
                <c:pt idx="2">
                  <c:v>0.42785126552912905</c:v>
                </c:pt>
                <c:pt idx="3">
                  <c:v>0.4712818825755194</c:v>
                </c:pt>
                <c:pt idx="4">
                  <c:v>0.50960678230386103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23-48DD-B5CF-32EBFB61D7C5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con quasi flat tax</c:v>
                </c:pt>
              </c:strCache>
            </c:strRef>
          </c:tx>
          <c:spPr>
            <a:ln w="12700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Foglio1!$A$2:$A$6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Foglio1!$C$2:$C$6</c:f>
              <c:numCache>
                <c:formatCode>0.0%</c:formatCode>
                <c:ptCount val="5"/>
                <c:pt idx="0">
                  <c:v>0.4308603323781155</c:v>
                </c:pt>
                <c:pt idx="1">
                  <c:v>0.38314479561969655</c:v>
                </c:pt>
                <c:pt idx="2">
                  <c:v>0.40645073812215005</c:v>
                </c:pt>
                <c:pt idx="3">
                  <c:v>0.44213701395922622</c:v>
                </c:pt>
                <c:pt idx="4">
                  <c:v>0.44600972048737625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23-48DD-B5CF-32EBFB61D7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2242256"/>
        <c:axId val="312234416"/>
      </c:lineChart>
      <c:catAx>
        <c:axId val="3122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12234416"/>
        <c:crosses val="autoZero"/>
        <c:auto val="1"/>
        <c:lblAlgn val="ctr"/>
        <c:lblOffset val="100"/>
        <c:noMultiLvlLbl val="0"/>
      </c:catAx>
      <c:valAx>
        <c:axId val="312234416"/>
        <c:scaling>
          <c:orientation val="minMax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122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678363574118439E-2"/>
          <c:y val="0.8379992544821846"/>
          <c:w val="0.9181891665715699"/>
          <c:h val="0.14448889054355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53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7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67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43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72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771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30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81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60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98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30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304A-72BA-45DE-B9C0-C56E7B8C4B95}" type="datetimeFigureOut">
              <a:rPr lang="it-IT" smtClean="0"/>
              <a:t>16/05/2019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D9F9-AC43-47A6-BCF3-8E45A6974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81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Perché la flat tax?</a:t>
            </a:r>
          </a:p>
        </p:txBody>
      </p:sp>
    </p:spTree>
    <p:extLst>
      <p:ext uri="{BB962C8B-B14F-4D97-AF65-F5344CB8AC3E}">
        <p14:creationId xmlns:p14="http://schemas.microsoft.com/office/powerpoint/2010/main" val="2959488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7565" y="114113"/>
            <a:ext cx="10515600" cy="1325563"/>
          </a:xfrm>
        </p:spPr>
        <p:txBody>
          <a:bodyPr/>
          <a:lstStyle/>
          <a:p>
            <a:r>
              <a:rPr lang="it-IT" dirty="0"/>
              <a:t>Perché la progressività?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0329" y="1317812"/>
            <a:ext cx="11183471" cy="4859151"/>
          </a:xfrm>
        </p:spPr>
        <p:txBody>
          <a:bodyPr>
            <a:normAutofit/>
          </a:bodyPr>
          <a:lstStyle/>
          <a:p>
            <a:r>
              <a:rPr lang="it-IT" dirty="0"/>
              <a:t>Dell’intero sistema tributario (art. 53 </a:t>
            </a:r>
            <a:r>
              <a:rPr lang="it-IT" dirty="0" err="1"/>
              <a:t>Cost</a:t>
            </a:r>
            <a:r>
              <a:rPr lang="it-IT" dirty="0"/>
              <a:t>.) o anche delle singole imposte?</a:t>
            </a:r>
          </a:p>
          <a:p>
            <a:r>
              <a:rPr lang="it-IT" dirty="0"/>
              <a:t>Quanto dovrebbe essere progressiva l’imposta sul reddito? La teoria economica non raggiunge una risposta precisa, ma definisce quali sono gli elementi rilevanti.</a:t>
            </a:r>
          </a:p>
          <a:p>
            <a:r>
              <a:rPr lang="it-IT" dirty="0"/>
              <a:t>Utilità marginale del reddito diminuisce quando il reddito aumenta </a:t>
            </a:r>
            <a:r>
              <a:rPr lang="it-IT" dirty="0">
                <a:sym typeface="Wingdings" panose="05000000000000000000" pitchFamily="2" charset="2"/>
              </a:rPr>
              <a:t> se allo Stato servono risorse per finanziare la spesa pubblica, meglio prelevarle a chi ne subisce un danno minore, cioè ai redditi alti.</a:t>
            </a:r>
          </a:p>
          <a:p>
            <a:r>
              <a:rPr lang="it-IT" dirty="0">
                <a:sym typeface="Wingdings" panose="05000000000000000000" pitchFamily="2" charset="2"/>
              </a:rPr>
              <a:t>La progressività di alcune imposte compensa la regressività di altre (Iva).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036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461" y="1438253"/>
            <a:ext cx="8600998" cy="4887105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4338712" y="776194"/>
            <a:ext cx="1775422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curva di Laffer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375647" y="281274"/>
            <a:ext cx="9117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Se diminuiscono le aliquote, lavoreremo di più?</a:t>
            </a:r>
          </a:p>
        </p:txBody>
      </p:sp>
    </p:spTree>
    <p:extLst>
      <p:ext uri="{BB962C8B-B14F-4D97-AF65-F5344CB8AC3E}">
        <p14:creationId xmlns:p14="http://schemas.microsoft.com/office/powerpoint/2010/main" val="344860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84538"/>
              </p:ext>
            </p:extLst>
          </p:nvPr>
        </p:nvGraphicFramePr>
        <p:xfrm>
          <a:off x="1272988" y="1448240"/>
          <a:ext cx="10040470" cy="4540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7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5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56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6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012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Aliquota marginale più alta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Numero scaglioni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1975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1981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1992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2000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Oggi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1981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Oggi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Australia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65%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60%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47%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48%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Austria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62%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62%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Belgio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76%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64%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50%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Canada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47%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63%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29%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46%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33%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Francia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56.5%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49%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Germania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56%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56%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53%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54%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.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.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Italia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72%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72%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51%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46%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43%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32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Giappone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75%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93%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50%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46%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nd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7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Spagna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62%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66%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53%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48%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30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Svezia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87%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85%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51%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55%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57%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UK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83%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60%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40%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USA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70%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69%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31%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39,6%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37%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3128682" y="46124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Aliquote marginali più alte dell’imposta personale sul reddito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66155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aliquote dei paesi dell’Europa post comunista che hanno adottato la flat tax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287855"/>
              </p:ext>
            </p:extLst>
          </p:nvPr>
        </p:nvGraphicFramePr>
        <p:xfrm>
          <a:off x="1113905" y="1504602"/>
          <a:ext cx="9543011" cy="5103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3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2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4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Anno del passaggio alla flat tax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Aliquote prima del passaggio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Aliquota dopo il passaggio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Aliquote oggi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Estonia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1994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16-35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26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Lituania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1994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18-33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33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Lettonia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1997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10-25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25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20-23-31.4 FT abolita dal 2018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Russia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12-20-30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Serbia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20-25 FT abolita nel 2010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Rep. Slovacca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10-38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19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19-25 FT abolita nel 2013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Ucraina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13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18 (+1.5% temporaneo per spese militari)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Georgia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12-20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12 senza area esente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 senza area esente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Romania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18-40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16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Albania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2007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1-20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10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13-23 FT abolita nel 2014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Macedonia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2007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15-24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12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Rep. Ceca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2008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12-32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15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15-22 FT abolita nel 2013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Bulgaria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2008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10-24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10 senza area esente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10 senza area esente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Bosnia-Erzegovina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2009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10-15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10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Bielorussia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2009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9-30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13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6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Ungheria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2013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17-32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>
                          <a:effectLst/>
                        </a:rPr>
                        <a:t>16 senza area esente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400" dirty="0">
                          <a:effectLst/>
                        </a:rPr>
                        <a:t>15 senza area esente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1" marR="54141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388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Pil pro-capite e principali voci del bilancio pubblico in paesi con e senza la flat tax nel 2016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039110" y="1880648"/>
          <a:ext cx="6113780" cy="4241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2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Pil pro-capite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Spesa pubblica/pil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Spesa sociale/pil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Entrate /pil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Russia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9,329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35,78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12,40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36,64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Ucraina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2,186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38,32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15,97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38,51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Georgia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3,866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26,9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10,00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28,52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Lituania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14,901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33,85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12,69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34,18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Lettonia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14,071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37,02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11,46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36,82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Estonia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17,737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38,1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13,90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39,45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Media paesi con flat tax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10,348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35,00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12,74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35,69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Austria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44,758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50,77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23,32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49,55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Belgio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41,272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52,7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25,29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50,22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Germania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42,161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43,7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24,01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44,43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Grecia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17,891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49,46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22,40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49,68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Lussemburgo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100,739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39,53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19,41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42,79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Paesi Bassi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45,638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42,65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21,54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42,99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Portogallo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19,838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45,72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18,99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42,4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Spagna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26,617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42,22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18,21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37,22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Gran Bretagna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40,367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41,00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16,08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39,03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Francia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36,857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56,27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25,85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52,96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Italia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30,661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49,57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22,84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46,59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Media paesi senza flat tax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40,618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46,69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21,63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45,26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955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rmAutofit/>
          </a:bodyPr>
          <a:lstStyle/>
          <a:p>
            <a:r>
              <a:rPr lang="it-IT" dirty="0" smtClean="0"/>
              <a:t>La flat tax in Italia: proposte e primi tentativi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4119" y="1147482"/>
            <a:ext cx="11645152" cy="5029481"/>
          </a:xfrm>
        </p:spPr>
        <p:txBody>
          <a:bodyPr>
            <a:normAutofit/>
          </a:bodyPr>
          <a:lstStyle/>
          <a:p>
            <a:r>
              <a:rPr lang="it-IT" dirty="0" smtClean="0"/>
              <a:t>1) Una proposta molto vaga: Contratto di governo</a:t>
            </a:r>
            <a:endParaRPr lang="it-IT" dirty="0"/>
          </a:p>
          <a:p>
            <a:r>
              <a:rPr lang="it-IT" dirty="0" smtClean="0"/>
              <a:t>2) Una proposta più precisa: Istituto Bruno Leoni – Nicola Rossi: 25% per tutti.</a:t>
            </a:r>
          </a:p>
          <a:p>
            <a:endParaRPr lang="it-IT" dirty="0"/>
          </a:p>
          <a:p>
            <a:r>
              <a:rPr lang="it-IT" dirty="0" smtClean="0"/>
              <a:t>3) La flat tax nella legge di bilancio per il 2019: regime dei «minimi» per gli autonomi</a:t>
            </a:r>
          </a:p>
          <a:p>
            <a:endParaRPr lang="it-IT" dirty="0" smtClean="0"/>
          </a:p>
          <a:p>
            <a:r>
              <a:rPr lang="it-IT" dirty="0" smtClean="0"/>
              <a:t>4) La «flat tax» per le famiglie nel dibattito di questi ultimi giorni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40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/>
              <a:t>quasi flat </a:t>
            </a:r>
            <a:r>
              <a:rPr lang="it-IT" dirty="0" smtClean="0"/>
              <a:t>tax del Contratto di governo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Base imponibile familiare</a:t>
            </a:r>
          </a:p>
          <a:p>
            <a:r>
              <a:rPr lang="it-IT" dirty="0" smtClean="0"/>
              <a:t>15</a:t>
            </a:r>
            <a:r>
              <a:rPr lang="it-IT" dirty="0"/>
              <a:t>% fino a 80mila euro di reddito familiare, 20% oltre. </a:t>
            </a:r>
            <a:endParaRPr lang="it-IT" dirty="0" smtClean="0"/>
          </a:p>
          <a:p>
            <a:r>
              <a:rPr lang="it-IT" dirty="0" smtClean="0"/>
              <a:t>Progressiva </a:t>
            </a:r>
            <a:r>
              <a:rPr lang="it-IT" dirty="0"/>
              <a:t>grazie alle due aliquote </a:t>
            </a:r>
            <a:endParaRPr lang="it-IT" dirty="0" smtClean="0"/>
          </a:p>
          <a:p>
            <a:r>
              <a:rPr lang="it-IT" dirty="0" smtClean="0"/>
              <a:t>e ad </a:t>
            </a:r>
            <a:r>
              <a:rPr lang="it-IT" dirty="0"/>
              <a:t>una deduzione dipendente dal numero dei componenti della famiglia: 3000 per ogni componente (forse). </a:t>
            </a:r>
            <a:endParaRPr lang="it-IT" dirty="0" smtClean="0"/>
          </a:p>
          <a:p>
            <a:r>
              <a:rPr lang="it-IT" dirty="0" smtClean="0"/>
              <a:t>Nessuna </a:t>
            </a:r>
            <a:r>
              <a:rPr lang="it-IT" dirty="0"/>
              <a:t>famiglia subirà un </a:t>
            </a:r>
            <a:r>
              <a:rPr lang="it-IT" dirty="0" smtClean="0"/>
              <a:t>aggravio </a:t>
            </a:r>
          </a:p>
          <a:p>
            <a:r>
              <a:rPr lang="it-IT" dirty="0" smtClean="0"/>
              <a:t>Costo: almeno 50 miliardi all’anno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2966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133" y="95617"/>
            <a:ext cx="10515600" cy="1325563"/>
          </a:xfrm>
        </p:spPr>
        <p:txBody>
          <a:bodyPr/>
          <a:lstStyle/>
          <a:p>
            <a:r>
              <a:rPr lang="it-IT" dirty="0"/>
              <a:t>La flat tax dell’IBL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9133" y="1049154"/>
            <a:ext cx="11581173" cy="5414399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Aliquota unica 25% per Irpef, </a:t>
            </a:r>
            <a:r>
              <a:rPr lang="it-IT" dirty="0" err="1"/>
              <a:t>Ires</a:t>
            </a:r>
            <a:r>
              <a:rPr lang="it-IT" dirty="0"/>
              <a:t>, Iva (al. ordinaria), sostitutiva sui redditi da </a:t>
            </a:r>
            <a:r>
              <a:rPr lang="it-IT" dirty="0" smtClean="0"/>
              <a:t>capitale</a:t>
            </a:r>
          </a:p>
          <a:p>
            <a:r>
              <a:rPr lang="it-IT" dirty="0" smtClean="0"/>
              <a:t>Nuovo rapporto tra Stato e Mercato: riduzione dell’intermediazione pubblica.</a:t>
            </a:r>
            <a:endParaRPr lang="it-IT" dirty="0"/>
          </a:p>
          <a:p>
            <a:r>
              <a:rPr lang="it-IT" dirty="0"/>
              <a:t>Abolizione di Irap, </a:t>
            </a:r>
            <a:r>
              <a:rPr lang="it-IT" dirty="0" err="1"/>
              <a:t>Imu</a:t>
            </a:r>
            <a:r>
              <a:rPr lang="it-IT" dirty="0"/>
              <a:t>, Tasi</a:t>
            </a:r>
          </a:p>
          <a:p>
            <a:r>
              <a:rPr lang="it-IT" dirty="0"/>
              <a:t>Base imponibile familiare</a:t>
            </a:r>
          </a:p>
          <a:p>
            <a:r>
              <a:rPr lang="it-IT" dirty="0"/>
              <a:t>Abolizione di tutte le detrazioni e deduzioni esistenti, tranne una deduzione per minimo vitale, 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b="1" dirty="0"/>
              <a:t>Imposta negativa</a:t>
            </a:r>
            <a:r>
              <a:rPr lang="it-IT" dirty="0"/>
              <a:t>: minimo vitale variabile in base a tipo famiglia e area di residenza. 7000 euro annui per persona sola, 11mila euro per una coppia.</a:t>
            </a:r>
          </a:p>
          <a:p>
            <a:r>
              <a:rPr lang="it-IT" dirty="0"/>
              <a:t>Minimo vitale sostituisce tutti i trasferimenti assistenziali attuali. </a:t>
            </a:r>
          </a:p>
          <a:p>
            <a:r>
              <a:rPr lang="it-IT" dirty="0"/>
              <a:t>Le deduzioni si riducono per redditi alti fino ad azzerarsi</a:t>
            </a:r>
          </a:p>
          <a:p>
            <a:r>
              <a:rPr lang="it-IT" dirty="0"/>
              <a:t>I cittadini più abbienti (5 volte il minimo vitale) devono pagare sanità e università, oppure uscire dal sistema pubblico. </a:t>
            </a:r>
          </a:p>
        </p:txBody>
      </p:sp>
    </p:spTree>
    <p:extLst>
      <p:ext uri="{BB962C8B-B14F-4D97-AF65-F5344CB8AC3E}">
        <p14:creationId xmlns:p14="http://schemas.microsoft.com/office/powerpoint/2010/main" val="3066445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 Friedman e </a:t>
            </a:r>
            <a:r>
              <a:rPr lang="it-IT" dirty="0" err="1"/>
              <a:t>Atkinson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407459"/>
            <a:ext cx="11135627" cy="4769504"/>
          </a:xfrm>
        </p:spPr>
        <p:txBody>
          <a:bodyPr>
            <a:normAutofit/>
          </a:bodyPr>
          <a:lstStyle/>
          <a:p>
            <a:r>
              <a:rPr lang="it-IT" dirty="0"/>
              <a:t>Aliquota unica + minimo vitale</a:t>
            </a:r>
          </a:p>
          <a:p>
            <a:endParaRPr lang="it-IT" dirty="0"/>
          </a:p>
          <a:p>
            <a:r>
              <a:rPr lang="it-IT" dirty="0"/>
              <a:t>M. Friedman: Capitalismo e libertà, 1962: Aliquota unica (o quasi) e Imposta </a:t>
            </a:r>
            <a:r>
              <a:rPr lang="it-IT" dirty="0" smtClean="0"/>
              <a:t>negativa</a:t>
            </a:r>
          </a:p>
          <a:p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  <a:p>
            <a:r>
              <a:rPr lang="it-IT" dirty="0"/>
              <a:t>A. B. </a:t>
            </a:r>
            <a:r>
              <a:rPr lang="it-IT" dirty="0" err="1"/>
              <a:t>Atkinson</a:t>
            </a:r>
            <a:r>
              <a:rPr lang="it-IT" dirty="0"/>
              <a:t>, 1995: Public </a:t>
            </a:r>
            <a:r>
              <a:rPr lang="it-IT" dirty="0" err="1"/>
              <a:t>economics</a:t>
            </a:r>
            <a:r>
              <a:rPr lang="it-IT" dirty="0"/>
              <a:t> in </a:t>
            </a:r>
            <a:r>
              <a:rPr lang="it-IT" dirty="0" err="1"/>
              <a:t>action</a:t>
            </a:r>
            <a:r>
              <a:rPr lang="it-IT" dirty="0"/>
              <a:t>. The basic income / flat tax </a:t>
            </a:r>
            <a:r>
              <a:rPr lang="it-IT" dirty="0" err="1"/>
              <a:t>proposal</a:t>
            </a:r>
            <a:endParaRPr lang="it-IT" dirty="0"/>
          </a:p>
          <a:p>
            <a:r>
              <a:rPr lang="it-IT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6177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2505" y="308008"/>
            <a:ext cx="11819823" cy="5868955"/>
          </a:xfrm>
        </p:spPr>
        <p:txBody>
          <a:bodyPr>
            <a:normAutofit/>
          </a:bodyPr>
          <a:lstStyle/>
          <a:p>
            <a:r>
              <a:rPr lang="it-IT" sz="3200" dirty="0"/>
              <a:t>Atkinson: aliquota dell’imposta flat deve essere alta per finanziare il basic income: 40% (aliquota marginale massima dell’imposta sul reddito inglese di allora</a:t>
            </a:r>
            <a:r>
              <a:rPr lang="it-IT" sz="3200" dirty="0" smtClean="0"/>
              <a:t>).</a:t>
            </a:r>
          </a:p>
          <a:p>
            <a:r>
              <a:rPr lang="it-IT" sz="3200" dirty="0"/>
              <a:t>Di recente: forte progressività con aliquota massima circa 65%</a:t>
            </a:r>
          </a:p>
          <a:p>
            <a:endParaRPr lang="it-IT" sz="3200" dirty="0"/>
          </a:p>
          <a:p>
            <a:r>
              <a:rPr lang="it-IT" sz="3200" dirty="0"/>
              <a:t>Friedman: 23% è sufficiente per passare, a parità di gettito, da un sistema progressivo per scaglioni alla flat tax, poi qualche punto in più per trasformarla in imposta negativa</a:t>
            </a:r>
          </a:p>
          <a:p>
            <a:endParaRPr lang="it-IT" sz="3200" dirty="0"/>
          </a:p>
          <a:p>
            <a:r>
              <a:rPr lang="it-IT" sz="3200" dirty="0">
                <a:sym typeface="Wingdings" panose="05000000000000000000" pitchFamily="2" charset="2"/>
              </a:rPr>
              <a:t> proposta </a:t>
            </a:r>
            <a:r>
              <a:rPr lang="it-IT" sz="3200" dirty="0" err="1">
                <a:sym typeface="Wingdings" panose="05000000000000000000" pitchFamily="2" charset="2"/>
              </a:rPr>
              <a:t>Ibl</a:t>
            </a:r>
            <a:r>
              <a:rPr lang="it-IT" sz="3200" dirty="0">
                <a:sym typeface="Wingdings" panose="05000000000000000000" pitchFamily="2" charset="2"/>
              </a:rPr>
              <a:t> molto più vicina a Friedman che ad </a:t>
            </a:r>
            <a:r>
              <a:rPr lang="it-IT" sz="3200" dirty="0" err="1">
                <a:sym typeface="Wingdings" panose="05000000000000000000" pitchFamily="2" charset="2"/>
              </a:rPr>
              <a:t>Atkinson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72423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0624" y="87219"/>
            <a:ext cx="10515600" cy="1325563"/>
          </a:xfrm>
        </p:spPr>
        <p:txBody>
          <a:bodyPr/>
          <a:lstStyle/>
          <a:p>
            <a:r>
              <a:rPr lang="it-IT" dirty="0"/>
              <a:t>Da quasi 25 anni in Italia si discute di flat tax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6870" y="1066801"/>
            <a:ext cx="11555506" cy="5029200"/>
          </a:xfrm>
        </p:spPr>
        <p:txBody>
          <a:bodyPr>
            <a:normAutofit/>
          </a:bodyPr>
          <a:lstStyle/>
          <a:p>
            <a:r>
              <a:rPr lang="it-IT" dirty="0"/>
              <a:t>1994, Berlusconi: flat tax al 33%</a:t>
            </a:r>
          </a:p>
          <a:p>
            <a:r>
              <a:rPr lang="it-IT" dirty="0"/>
              <a:t>2001: contratto con gli italiani: la prima «quasi» flat tax con aliquote 23% e 33%. Sul reddito individuale.</a:t>
            </a:r>
          </a:p>
          <a:p>
            <a:r>
              <a:rPr lang="it-IT" dirty="0"/>
              <a:t>2017: Istituto Bruno Leoni: 25% + Minimo Vitale</a:t>
            </a:r>
          </a:p>
          <a:p>
            <a:r>
              <a:rPr lang="it-IT" dirty="0"/>
              <a:t>2018: Forza Italia: flat tax 23% progressiva per deduzione</a:t>
            </a:r>
          </a:p>
          <a:p>
            <a:r>
              <a:rPr lang="it-IT" dirty="0"/>
              <a:t>2018: Lega: quasi flat </a:t>
            </a:r>
            <a:r>
              <a:rPr lang="it-IT" dirty="0" err="1"/>
              <a:t>tax</a:t>
            </a:r>
            <a:r>
              <a:rPr lang="it-IT" dirty="0"/>
              <a:t> 15% progressiva per deduzione</a:t>
            </a:r>
          </a:p>
          <a:p>
            <a:r>
              <a:rPr lang="it-IT" dirty="0"/>
              <a:t>2018: contratto di governo: </a:t>
            </a:r>
            <a:r>
              <a:rPr lang="it-IT" b="1" dirty="0"/>
              <a:t>non</a:t>
            </a:r>
            <a:r>
              <a:rPr lang="it-IT" dirty="0"/>
              <a:t> è una flat tax ma una struttura a 2 aliquote. </a:t>
            </a:r>
          </a:p>
          <a:p>
            <a:r>
              <a:rPr lang="it-IT" dirty="0"/>
              <a:t>Col passare degli anni le aliquote delle proposte si abbassano: la flat tax non si fa, ma le promesse diventano sempre più ambiziose malgrado il peggioramento dei conti pubblici.</a:t>
            </a:r>
          </a:p>
        </p:txBody>
      </p:sp>
    </p:spTree>
    <p:extLst>
      <p:ext uri="{BB962C8B-B14F-4D97-AF65-F5344CB8AC3E}">
        <p14:creationId xmlns:p14="http://schemas.microsoft.com/office/powerpoint/2010/main" val="2234072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Risparmio di imposta sul reddito per un dipendente single con le proposte di flat tax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599415"/>
              </p:ext>
            </p:extLst>
          </p:nvPr>
        </p:nvGraphicFramePr>
        <p:xfrm>
          <a:off x="1703293" y="1690688"/>
          <a:ext cx="8516471" cy="3790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5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1877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Reddito </a:t>
                      </a:r>
                      <a:r>
                        <a:rPr lang="it-IT" sz="1800" dirty="0">
                          <a:effectLst/>
                        </a:rPr>
                        <a:t>imponibile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Quasi </a:t>
                      </a:r>
                      <a:r>
                        <a:rPr lang="it-IT" sz="1800" dirty="0">
                          <a:effectLst/>
                        </a:rPr>
                        <a:t>flat tax 15%-20%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Flat </a:t>
                      </a:r>
                      <a:r>
                        <a:rPr lang="it-IT" sz="1800" dirty="0">
                          <a:effectLst/>
                        </a:rPr>
                        <a:t>tax 25%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687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Risparmio </a:t>
                      </a:r>
                      <a:r>
                        <a:rPr lang="it-IT" sz="1800" dirty="0">
                          <a:effectLst/>
                        </a:rPr>
                        <a:t>in euro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Risparmio </a:t>
                      </a:r>
                      <a:r>
                        <a:rPr lang="it-IT" sz="1800" dirty="0">
                          <a:effectLst/>
                        </a:rPr>
                        <a:t>in % del reddito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Risparmio </a:t>
                      </a:r>
                      <a:r>
                        <a:rPr lang="it-IT" sz="1800" dirty="0">
                          <a:effectLst/>
                        </a:rPr>
                        <a:t>in euro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Risparmio </a:t>
                      </a:r>
                      <a:r>
                        <a:rPr lang="it-IT" sz="1800" dirty="0">
                          <a:effectLst/>
                        </a:rPr>
                        <a:t>in % del reddito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4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15000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86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-</a:t>
                      </a:r>
                      <a:r>
                        <a:rPr lang="it-IT" sz="1800" dirty="0">
                          <a:effectLst/>
                        </a:rPr>
                        <a:t>45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0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84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20000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911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5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400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4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30000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2764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9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2454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8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4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40000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4977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12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3974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10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4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50000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7639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15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5392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11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84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100000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20170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20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14190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it-IT" sz="1800" dirty="0" smtClean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</a:rPr>
                        <a:t>14</a:t>
                      </a:r>
                      <a:r>
                        <a:rPr lang="it-IT" sz="1800" dirty="0">
                          <a:effectLst/>
                        </a:rPr>
                        <a:t>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300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Risparmio medio annuo dal passaggio a forme di flat tax, per decili di famiglie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998936"/>
              </p:ext>
            </p:extLst>
          </p:nvPr>
        </p:nvGraphicFramePr>
        <p:xfrm>
          <a:off x="1954306" y="1757085"/>
          <a:ext cx="8507506" cy="4486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5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18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42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Quasi flat tax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Ibl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Risparmio medio annuo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Incidenza risparmio sul reddito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Ripartizione risparmio totale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Risparmio medio annuo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Incidenza risparmio sul reddito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Ripartizione risparmio totale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0.7%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0.0%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0.0%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115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0.8%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0.4%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0.4%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223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1.1%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361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1.8%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2.5%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447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1.8%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613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2.5%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4.2%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647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2.3%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674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2.4%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4.6%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998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3.0%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878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2.6%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6.0%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1329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3.3%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1114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2.8%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7.7%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2049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4.2%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1590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3.3%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10.9%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3485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6.0%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18%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2449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4.2%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16.8%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10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10456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10.2%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53%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6832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6.7%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47.0%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Totale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1978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5.3%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100%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1454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3.9%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100%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774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/>
          </p:nvPr>
        </p:nvGraphicFramePr>
        <p:xfrm>
          <a:off x="475129" y="413886"/>
          <a:ext cx="11315817" cy="596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510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268941" y="188259"/>
          <a:ext cx="11510683" cy="648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3323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331694"/>
          <a:ext cx="10515600" cy="5845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4686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349624"/>
          <a:ext cx="10515600" cy="5827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0304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471639" y="259882"/>
          <a:ext cx="11434812" cy="5917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954956" y="1212783"/>
            <a:ext cx="6343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Qui mancano: abolizione dei trasferimenti assistenziali attuali, costo della polizza sanitaria e costo dell’università</a:t>
            </a:r>
          </a:p>
        </p:txBody>
      </p:sp>
    </p:spTree>
    <p:extLst>
      <p:ext uri="{BB962C8B-B14F-4D97-AF65-F5344CB8AC3E}">
        <p14:creationId xmlns:p14="http://schemas.microsoft.com/office/powerpoint/2010/main" val="2971115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Incidenza sul reddito lordo familiare delle imposte, per quintili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2012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4471" y="313766"/>
            <a:ext cx="11869271" cy="5836304"/>
          </a:xfrm>
        </p:spPr>
        <p:txBody>
          <a:bodyPr>
            <a:normAutofit/>
          </a:bodyPr>
          <a:lstStyle/>
          <a:p>
            <a:r>
              <a:rPr lang="it-IT" dirty="0"/>
              <a:t>Se consideriamo solo l’Irpef, la </a:t>
            </a:r>
            <a:r>
              <a:rPr lang="it-IT" dirty="0" err="1"/>
              <a:t>ft</a:t>
            </a:r>
            <a:r>
              <a:rPr lang="it-IT" dirty="0"/>
              <a:t> dell’</a:t>
            </a:r>
            <a:r>
              <a:rPr lang="it-IT" dirty="0" err="1"/>
              <a:t>Ibl</a:t>
            </a:r>
            <a:r>
              <a:rPr lang="it-IT" dirty="0"/>
              <a:t> e quella del governo aumentano la distanza tra i redditi medi e quelli alti. </a:t>
            </a:r>
          </a:p>
          <a:p>
            <a:r>
              <a:rPr lang="it-IT" dirty="0"/>
              <a:t>Sarebbe possibile avere una </a:t>
            </a:r>
            <a:r>
              <a:rPr lang="it-IT" dirty="0" err="1"/>
              <a:t>ft</a:t>
            </a:r>
            <a:r>
              <a:rPr lang="it-IT" dirty="0"/>
              <a:t> molto progressiva, ma per questo occorre alta deduzione e alta aliquota unica. </a:t>
            </a:r>
          </a:p>
          <a:p>
            <a:r>
              <a:rPr lang="it-IT" dirty="0"/>
              <a:t>La </a:t>
            </a:r>
            <a:r>
              <a:rPr lang="it-IT" dirty="0" err="1"/>
              <a:t>ft</a:t>
            </a:r>
            <a:r>
              <a:rPr lang="it-IT" dirty="0"/>
              <a:t> dell’</a:t>
            </a:r>
            <a:r>
              <a:rPr lang="it-IT" dirty="0" err="1"/>
              <a:t>ibl</a:t>
            </a:r>
            <a:r>
              <a:rPr lang="it-IT" dirty="0"/>
              <a:t> ha alta fascia esente, ma aliquota non molto alta. </a:t>
            </a:r>
          </a:p>
          <a:p>
            <a:r>
              <a:rPr lang="it-IT" dirty="0">
                <a:sym typeface="Wingdings" panose="05000000000000000000" pitchFamily="2" charset="2"/>
              </a:rPr>
              <a:t> perdita di gettito</a:t>
            </a:r>
          </a:p>
          <a:p>
            <a:r>
              <a:rPr lang="it-IT" dirty="0">
                <a:sym typeface="Wingdings" panose="05000000000000000000" pitchFamily="2" charset="2"/>
              </a:rPr>
              <a:t> la classe media guadagna, ma guadagnano soprattutto i redditi </a:t>
            </a:r>
            <a:r>
              <a:rPr lang="it-IT" dirty="0" smtClean="0">
                <a:sym typeface="Wingdings" panose="05000000000000000000" pitchFamily="2" charset="2"/>
              </a:rPr>
              <a:t>alti</a:t>
            </a:r>
          </a:p>
          <a:p>
            <a:endParaRPr lang="it-IT" dirty="0" smtClean="0"/>
          </a:p>
          <a:p>
            <a:endParaRPr lang="it-IT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94991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Flat tax del contratto di governo: </a:t>
            </a:r>
          </a:p>
          <a:p>
            <a:r>
              <a:rPr lang="it-IT" dirty="0"/>
              <a:t>Aliquote proposte troppo basse, rischio deficit fuori controllo a meno di non tagliare la spesa.</a:t>
            </a:r>
          </a:p>
          <a:p>
            <a:r>
              <a:rPr lang="it-IT" dirty="0"/>
              <a:t>Perché favorire la tendenza alla crescita della diseguaglianza, in un paese a bassa mobilità sociale?</a:t>
            </a:r>
          </a:p>
          <a:p>
            <a:r>
              <a:rPr lang="it-IT" dirty="0"/>
              <a:t>Aliquote medie e marginali diminuirebbero meno del previsto. </a:t>
            </a:r>
          </a:p>
          <a:p>
            <a:r>
              <a:rPr lang="it-IT" dirty="0"/>
              <a:t>Spinta sui consumi richiede sostegno ai redditi medio-bassi. </a:t>
            </a:r>
          </a:p>
          <a:p>
            <a:r>
              <a:rPr lang="it-IT" dirty="0"/>
              <a:t>Spinta all’offerta richiede le (solite) riforme strutturali.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872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306" y="176866"/>
            <a:ext cx="10986247" cy="1325563"/>
          </a:xfrm>
        </p:spPr>
        <p:txBody>
          <a:bodyPr/>
          <a:lstStyle/>
          <a:p>
            <a:r>
              <a:rPr lang="it-IT" dirty="0"/>
              <a:t>Perché questo fascino della flat tax sugli italiani?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395318"/>
            <a:ext cx="11465859" cy="4808257"/>
          </a:xfrm>
        </p:spPr>
        <p:txBody>
          <a:bodyPr>
            <a:normAutofit/>
          </a:bodyPr>
          <a:lstStyle/>
          <a:p>
            <a:r>
              <a:rPr lang="it-IT" dirty="0"/>
              <a:t>Italia paese diviso tra evasori e tartassati. Alcuni pagano troppo poco, altri troppo. Sistema iniquo </a:t>
            </a:r>
            <a:r>
              <a:rPr lang="it-IT" dirty="0">
                <a:sym typeface="Wingdings" panose="05000000000000000000" pitchFamily="2" charset="2"/>
              </a:rPr>
              <a:t> </a:t>
            </a:r>
            <a:r>
              <a:rPr lang="it-IT" dirty="0" err="1">
                <a:sym typeface="Wingdings" panose="05000000000000000000" pitchFamily="2" charset="2"/>
              </a:rPr>
              <a:t>ft</a:t>
            </a:r>
            <a:r>
              <a:rPr lang="it-IT" dirty="0">
                <a:sym typeface="Wingdings" panose="05000000000000000000" pitchFamily="2" charset="2"/>
              </a:rPr>
              <a:t> come via per un </a:t>
            </a:r>
            <a:r>
              <a:rPr lang="it-IT" b="1" dirty="0">
                <a:sym typeface="Wingdings" panose="05000000000000000000" pitchFamily="2" charset="2"/>
              </a:rPr>
              <a:t>prelievo meno squilibrato</a:t>
            </a:r>
            <a:endParaRPr lang="it-IT" b="1" dirty="0"/>
          </a:p>
          <a:p>
            <a:r>
              <a:rPr lang="it-IT" dirty="0"/>
              <a:t>pressione fiscale troppo alta su molti contribuenti</a:t>
            </a:r>
            <a:r>
              <a:rPr lang="it-IT" dirty="0">
                <a:sym typeface="Wingdings" panose="05000000000000000000" pitchFamily="2" charset="2"/>
              </a:rPr>
              <a:t> </a:t>
            </a:r>
            <a:r>
              <a:rPr lang="it-IT" dirty="0" err="1">
                <a:sym typeface="Wingdings" panose="05000000000000000000" pitchFamily="2" charset="2"/>
              </a:rPr>
              <a:t>ft</a:t>
            </a:r>
            <a:r>
              <a:rPr lang="it-IT" dirty="0">
                <a:sym typeface="Wingdings" panose="05000000000000000000" pitchFamily="2" charset="2"/>
              </a:rPr>
              <a:t> come promessa di </a:t>
            </a:r>
            <a:r>
              <a:rPr lang="it-IT" b="1" dirty="0">
                <a:sym typeface="Wingdings" panose="05000000000000000000" pitchFamily="2" charset="2"/>
              </a:rPr>
              <a:t>riduzione delle imposte</a:t>
            </a:r>
          </a:p>
          <a:p>
            <a:r>
              <a:rPr lang="it-IT"/>
              <a:t>Sistema </a:t>
            </a:r>
            <a:r>
              <a:rPr lang="it-IT" dirty="0"/>
              <a:t>tributario molto complicato, pieno di casi particolari, agevolazioni ecc. </a:t>
            </a:r>
            <a:r>
              <a:rPr lang="it-IT" dirty="0">
                <a:sym typeface="Wingdings" panose="05000000000000000000" pitchFamily="2" charset="2"/>
              </a:rPr>
              <a:t> </a:t>
            </a:r>
            <a:r>
              <a:rPr lang="it-IT" dirty="0" err="1">
                <a:sym typeface="Wingdings" panose="05000000000000000000" pitchFamily="2" charset="2"/>
              </a:rPr>
              <a:t>ft</a:t>
            </a:r>
            <a:r>
              <a:rPr lang="it-IT" dirty="0">
                <a:sym typeface="Wingdings" panose="05000000000000000000" pitchFamily="2" charset="2"/>
              </a:rPr>
              <a:t> come promessa di </a:t>
            </a:r>
            <a:r>
              <a:rPr lang="it-IT" b="1" dirty="0">
                <a:sym typeface="Wingdings" panose="05000000000000000000" pitchFamily="2" charset="2"/>
              </a:rPr>
              <a:t>semplificazione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5125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8576" y="356160"/>
            <a:ext cx="10515600" cy="1325563"/>
          </a:xfrm>
        </p:spPr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3) La </a:t>
            </a:r>
            <a:r>
              <a:rPr lang="it-IT" dirty="0"/>
              <a:t>flat tax nella legge di bilancio per il 2019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7225" y="1452282"/>
            <a:ext cx="11681010" cy="5298142"/>
          </a:xfrm>
        </p:spPr>
        <p:txBody>
          <a:bodyPr>
            <a:normAutofit lnSpcReduction="10000"/>
          </a:bodyPr>
          <a:lstStyle/>
          <a:p>
            <a:r>
              <a:rPr lang="it-IT" dirty="0"/>
              <a:t>2019: primo modulo della flat tax, di cui è prevista una graduale introduzione</a:t>
            </a:r>
          </a:p>
          <a:p>
            <a:r>
              <a:rPr lang="it-IT" dirty="0"/>
              <a:t>Estensione regime forfetario sostitutivo di Irpef, Irap e Iva. </a:t>
            </a:r>
          </a:p>
          <a:p>
            <a:r>
              <a:rPr lang="it-IT" dirty="0"/>
              <a:t>Per liberi professionisti, artigiani, piccole </a:t>
            </a:r>
            <a:r>
              <a:rPr lang="it-IT" dirty="0" smtClean="0"/>
              <a:t>imprese individuali. </a:t>
            </a:r>
            <a:r>
              <a:rPr lang="it-IT" dirty="0"/>
              <a:t>Aliquota 15</a:t>
            </a:r>
            <a:r>
              <a:rPr lang="it-IT" dirty="0" smtClean="0"/>
              <a:t>%</a:t>
            </a:r>
          </a:p>
          <a:p>
            <a:r>
              <a:rPr lang="it-IT" dirty="0" smtClean="0"/>
              <a:t>Non per le società</a:t>
            </a:r>
            <a:endParaRPr lang="it-IT" dirty="0"/>
          </a:p>
          <a:p>
            <a:r>
              <a:rPr lang="it-IT" dirty="0"/>
              <a:t>Soglia di fatturato aumentata a 65000 euro. </a:t>
            </a:r>
            <a:endParaRPr lang="it-IT" dirty="0" smtClean="0"/>
          </a:p>
          <a:p>
            <a:r>
              <a:rPr lang="it-IT" dirty="0" smtClean="0"/>
              <a:t>Dal </a:t>
            </a:r>
            <a:r>
              <a:rPr lang="it-IT" dirty="0"/>
              <a:t>2020 soglia a 100mila euro, con aliquota 20% su tutto utile se fatturato tra 65mila e 100mila.</a:t>
            </a:r>
          </a:p>
          <a:p>
            <a:r>
              <a:rPr lang="it-IT" dirty="0"/>
              <a:t>Base imponibile = fatturato * coefficiente di redditività differenziato per area di attività economica. </a:t>
            </a:r>
          </a:p>
          <a:p>
            <a:r>
              <a:rPr lang="it-IT" dirty="0"/>
              <a:t>Riduzione gettito: 600 milioni nel 2019, 1,8 miliardi nel 2020 e 2,3 miliardi nel 2021, in media 1.7 miliardi all’anno.</a:t>
            </a:r>
          </a:p>
          <a:p>
            <a:r>
              <a:rPr lang="it-IT" dirty="0"/>
              <a:t>Effetto stimato dal governo su pil 2019: +0.1%.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5645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025" y="1532966"/>
            <a:ext cx="11295528" cy="3550024"/>
          </a:xfrm>
        </p:spPr>
        <p:txBody>
          <a:bodyPr>
            <a:normAutofit/>
          </a:bodyPr>
          <a:lstStyle/>
          <a:p>
            <a:r>
              <a:rPr lang="it-IT" dirty="0"/>
              <a:t>Un regime semplificato ha senso (semplificazione adempimenti, incentivo all’avvio..) solo se è riservato a pochi imprenditori con volume d’affari molto basso, non alla maggioranza</a:t>
            </a:r>
          </a:p>
          <a:p>
            <a:r>
              <a:rPr lang="it-IT" dirty="0"/>
              <a:t>Rapporto </a:t>
            </a:r>
            <a:r>
              <a:rPr lang="it-IT" dirty="0" err="1"/>
              <a:t>Prometeia</a:t>
            </a:r>
            <a:r>
              <a:rPr lang="it-IT" dirty="0"/>
              <a:t> di settembre: la misura interessa soprattutto imprenditori del Nord, sopra i 40 anni. </a:t>
            </a:r>
          </a:p>
          <a:p>
            <a:r>
              <a:rPr lang="it-IT" dirty="0"/>
              <a:t>Meno del 10% degli imprenditori interessati è sotto i 30 anni.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6602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2605" y="204807"/>
            <a:ext cx="11582400" cy="6204306"/>
          </a:xfrm>
        </p:spPr>
        <p:txBody>
          <a:bodyPr>
            <a:noAutofit/>
          </a:bodyPr>
          <a:lstStyle/>
          <a:p>
            <a:r>
              <a:rPr lang="it-IT" dirty="0"/>
              <a:t>Si creano nuove distorsioni:</a:t>
            </a:r>
          </a:p>
          <a:p>
            <a:r>
              <a:rPr lang="it-IT" dirty="0"/>
              <a:t>- incentivo a sostituire lavoro dipendente con </a:t>
            </a:r>
            <a:r>
              <a:rPr lang="it-IT" b="1" dirty="0"/>
              <a:t>finte partite </a:t>
            </a:r>
            <a:r>
              <a:rPr lang="it-IT" b="1" dirty="0" smtClean="0"/>
              <a:t>iva. </a:t>
            </a:r>
          </a:p>
          <a:p>
            <a:r>
              <a:rPr lang="it-IT" b="1" dirty="0" smtClean="0"/>
              <a:t>- Dati recenti confermano aumento flusso nuove partite iva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dirty="0"/>
              <a:t>- incentivo a rimanere piccoli (il contrario di quanto servirebbe)</a:t>
            </a:r>
          </a:p>
          <a:p>
            <a:r>
              <a:rPr lang="it-IT" dirty="0"/>
              <a:t>- incentivo a frazionare gli studi professionali, con possibili effetti su professionalità e competenze</a:t>
            </a:r>
          </a:p>
          <a:p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/>
              <a:t>si sta sotto le soglie si risparmiano in media, rispetto all’Irpef ordinaria, 5-6mila euro all’anno. </a:t>
            </a:r>
          </a:p>
          <a:p>
            <a:endParaRPr lang="it-IT" dirty="0" smtClean="0"/>
          </a:p>
          <a:p>
            <a:r>
              <a:rPr lang="it-IT" dirty="0" smtClean="0"/>
              <a:t>si </a:t>
            </a:r>
            <a:r>
              <a:rPr lang="it-IT" dirty="0"/>
              <a:t>creano nuove e forti iniquità: a parità di reddito, partite Iva e dipendenti non pagano la stessa cifra</a:t>
            </a:r>
            <a:endParaRPr lang="it-IT" dirty="0">
              <a:solidFill>
                <a:srgbClr val="FF0000"/>
              </a:solidFill>
            </a:endParaRP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99111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941" y="322729"/>
            <a:ext cx="11609294" cy="5593977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Più che un inizio di flat tax, è una scelta in continuità con la tendenza degli ultimi anni: frazionamento della base imponibile Irpef, con creazione di nuovi regimi a favore di casi particolari:</a:t>
            </a:r>
          </a:p>
          <a:p>
            <a:pPr lvl="1"/>
            <a:r>
              <a:rPr lang="it-IT" dirty="0"/>
              <a:t>- cedolare secca su affitti abitativi</a:t>
            </a:r>
            <a:endParaRPr lang="it-IT" dirty="0">
              <a:solidFill>
                <a:srgbClr val="FF0000"/>
              </a:solidFill>
            </a:endParaRPr>
          </a:p>
          <a:p>
            <a:pPr lvl="1"/>
            <a:r>
              <a:rPr lang="it-IT" dirty="0"/>
              <a:t>- premi produttività</a:t>
            </a:r>
          </a:p>
          <a:p>
            <a:pPr lvl="1"/>
            <a:r>
              <a:rPr lang="it-IT" dirty="0"/>
              <a:t>- welfare aziendale</a:t>
            </a:r>
          </a:p>
          <a:p>
            <a:endParaRPr lang="it-IT" dirty="0"/>
          </a:p>
          <a:p>
            <a:r>
              <a:rPr lang="it-IT" dirty="0"/>
              <a:t>La base imponibile Irpef è sempre meno rappresentativa della vera capacità contributiva </a:t>
            </a:r>
            <a:endParaRPr lang="it-IT" dirty="0" smtClean="0"/>
          </a:p>
          <a:p>
            <a:r>
              <a:rPr lang="it-IT" dirty="0"/>
              <a:t>Si aggrava la crisi dell’Irpef progressiva, sempre più ristretta ai redditi da lavoro dipendente e da pensione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it-IT" dirty="0">
                <a:sym typeface="Wingdings" panose="05000000000000000000" pitchFamily="2" charset="2"/>
              </a:rPr>
              <a:t>Problema </a:t>
            </a:r>
            <a:r>
              <a:rPr lang="it-IT" b="1" dirty="0">
                <a:sym typeface="Wingdings" panose="05000000000000000000" pitchFamily="2" charset="2"/>
              </a:rPr>
              <a:t>base imponibile</a:t>
            </a:r>
            <a:r>
              <a:rPr lang="it-IT" dirty="0">
                <a:sym typeface="Wingdings" panose="05000000000000000000" pitchFamily="2" charset="2"/>
              </a:rPr>
              <a:t>: regime dei minimi, premi produttività, redditi capitale, affitti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it-IT" dirty="0">
                <a:sym typeface="Wingdings" panose="05000000000000000000" pitchFamily="2" charset="2"/>
              </a:rPr>
              <a:t>Irpef si applica ormai solo a dipendenti e pensionati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it-IT" dirty="0">
                <a:sym typeface="Wingdings" panose="05000000000000000000" pitchFamily="2" charset="2"/>
              </a:rPr>
              <a:t>Iniquità orizzontale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it-IT" dirty="0">
                <a:sym typeface="Wingdings" panose="05000000000000000000" pitchFamily="2" charset="2"/>
              </a:rPr>
              <a:t>Si può tornare indietro?</a:t>
            </a:r>
          </a:p>
          <a:p>
            <a:pPr>
              <a:buFont typeface="Wingdings" panose="05000000000000000000" pitchFamily="2" charset="2"/>
              <a:buChar char="è"/>
            </a:pPr>
            <a:endParaRPr lang="it-IT" sz="24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33851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4445" y="365125"/>
            <a:ext cx="11496500" cy="1325563"/>
          </a:xfrm>
        </p:spPr>
        <p:txBody>
          <a:bodyPr/>
          <a:lstStyle/>
          <a:p>
            <a:r>
              <a:rPr lang="it-IT" dirty="0" smtClean="0"/>
              <a:t>4) Nel 2020 avremo la «flat tax per le famiglie»?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6513" y="1690688"/>
            <a:ext cx="10515600" cy="4778469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La quasi flat </a:t>
            </a:r>
            <a:r>
              <a:rPr lang="it-IT" dirty="0"/>
              <a:t>tax </a:t>
            </a:r>
            <a:r>
              <a:rPr lang="it-IT" dirty="0" smtClean="0"/>
              <a:t>del costo di 50 miliardi resta l’obiettivo di legislatura, </a:t>
            </a:r>
          </a:p>
          <a:p>
            <a:r>
              <a:rPr lang="it-IT" dirty="0" smtClean="0"/>
              <a:t>La “</a:t>
            </a:r>
            <a:r>
              <a:rPr lang="it-IT" dirty="0"/>
              <a:t>fase 2” della flat </a:t>
            </a:r>
            <a:r>
              <a:rPr lang="it-IT" dirty="0" smtClean="0"/>
              <a:t>tax del 2020, </a:t>
            </a:r>
            <a:r>
              <a:rPr lang="it-IT" dirty="0"/>
              <a:t>che segue alla introduzione nell’anno in corso di una flat tax al 15% per i soli autonomi con fatturato inferiore a 65mila </a:t>
            </a:r>
            <a:r>
              <a:rPr lang="it-IT" dirty="0" smtClean="0"/>
              <a:t>euro, riguarda le </a:t>
            </a:r>
            <a:r>
              <a:rPr lang="it-IT" dirty="0"/>
              <a:t>famiglie. </a:t>
            </a:r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/>
              <a:t>il reddito totale della famiglia è inferiore a 50mila euro, su esso (diminuito di una deduzione non ben precisata) si applica l’aliquota del 15%. </a:t>
            </a:r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/>
              <a:t>il reddito totale supera 50mila euro, nulla cambia e si applica ancora l’Irpef attuale con le sue cinque aliquote ai redditi di ciascun componente. </a:t>
            </a:r>
            <a:endParaRPr lang="it-IT" dirty="0" smtClean="0"/>
          </a:p>
          <a:p>
            <a:r>
              <a:rPr lang="it-IT" dirty="0" smtClean="0"/>
              <a:t>Quindi </a:t>
            </a:r>
            <a:r>
              <a:rPr lang="it-IT" dirty="0"/>
              <a:t>nel 2020 </a:t>
            </a:r>
            <a:r>
              <a:rPr lang="it-IT" dirty="0" smtClean="0"/>
              <a:t>potremmo avere uno </a:t>
            </a:r>
            <a:r>
              <a:rPr lang="it-IT" dirty="0"/>
              <a:t>stranissimo ibrido, </a:t>
            </a:r>
            <a:endParaRPr lang="it-IT" dirty="0" smtClean="0"/>
          </a:p>
          <a:p>
            <a:pPr lvl="1"/>
            <a:r>
              <a:rPr lang="it-IT" dirty="0" smtClean="0"/>
              <a:t>un’imposta </a:t>
            </a:r>
            <a:r>
              <a:rPr lang="it-IT" dirty="0"/>
              <a:t>a base familiare e con aliquota unica 15% e una sola deduzione se il reddito familiare non supera 50mila euro, </a:t>
            </a:r>
          </a:p>
          <a:p>
            <a:pPr lvl="1"/>
            <a:r>
              <a:rPr lang="it-IT" dirty="0" smtClean="0"/>
              <a:t>la </a:t>
            </a:r>
            <a:r>
              <a:rPr lang="it-IT" dirty="0"/>
              <a:t>solita Irpef su base individuale progressiva con 5 scaglioni e le attuali deduzioni e detrazioni se il reddito totale della famiglia è maggiore di 50mila euro.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28354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5800445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Costo 15-17 miliardi all’anno</a:t>
            </a:r>
          </a:p>
          <a:p>
            <a:r>
              <a:rPr lang="it-IT" dirty="0" smtClean="0"/>
              <a:t>Chi </a:t>
            </a:r>
            <a:r>
              <a:rPr lang="it-IT" dirty="0"/>
              <a:t>guadagna di più? </a:t>
            </a:r>
            <a:endParaRPr lang="it-IT" dirty="0" smtClean="0"/>
          </a:p>
          <a:p>
            <a:r>
              <a:rPr lang="it-IT" dirty="0" smtClean="0"/>
              <a:t>Sicuramente </a:t>
            </a:r>
            <a:r>
              <a:rPr lang="it-IT" dirty="0"/>
              <a:t>le famiglie con un solo reddito di poco inferiore a 50mila euro, che oggi è sottoposto all’aliquota marginale del 38%, molto superiore al 15%. 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/>
              <a:t>parità di reddito </a:t>
            </a:r>
            <a:r>
              <a:rPr lang="it-IT" dirty="0" smtClean="0"/>
              <a:t>familiare il </a:t>
            </a:r>
            <a:r>
              <a:rPr lang="it-IT" dirty="0"/>
              <a:t>guadagno d’imposta è molto più forte per le famiglie monoreddito che per quelle in cui entrambi i partner </a:t>
            </a:r>
            <a:r>
              <a:rPr lang="it-IT" dirty="0" smtClean="0"/>
              <a:t>lavorano. </a:t>
            </a:r>
          </a:p>
          <a:p>
            <a:r>
              <a:rPr lang="it-IT" dirty="0" smtClean="0"/>
              <a:t>Una </a:t>
            </a:r>
            <a:r>
              <a:rPr lang="it-IT" dirty="0"/>
              <a:t>coppia bireddito in cui entrambi i membri percepiscono 20mila euro pagherebbe di più, ma in questi casi assumiamo sia possibile rimanere nel vecchio regime, </a:t>
            </a:r>
            <a:endParaRPr lang="it-IT" dirty="0" smtClean="0"/>
          </a:p>
          <a:p>
            <a:r>
              <a:rPr lang="it-IT" dirty="0" smtClean="0"/>
              <a:t>mentre </a:t>
            </a:r>
            <a:r>
              <a:rPr lang="it-IT" dirty="0"/>
              <a:t>se in una famiglia c’è un reddito di 40mila euro e l’altro non lavora, il guadagno sarebbe di circa 5000 euro. </a:t>
            </a:r>
            <a:endParaRPr lang="it-IT" dirty="0" smtClean="0"/>
          </a:p>
          <a:p>
            <a:r>
              <a:rPr lang="it-IT" dirty="0" smtClean="0"/>
              <a:t>Guadagnano </a:t>
            </a:r>
            <a:r>
              <a:rPr lang="it-IT" dirty="0"/>
              <a:t>inoltre solo le monoreddito con reddito medio-alto: se c’è un solo reddito di 20mila euro non cambia nulla. </a:t>
            </a:r>
            <a:endParaRPr lang="it-IT" dirty="0" smtClean="0"/>
          </a:p>
          <a:p>
            <a:r>
              <a:rPr lang="it-IT" dirty="0" smtClean="0"/>
              <a:t>Per </a:t>
            </a:r>
            <a:r>
              <a:rPr lang="it-IT" dirty="0"/>
              <a:t>il 20% più ricco e per il 20% più povero delle famiglie cambierebbe poco o nulla, mentre il 60% centrale guadagnerebbe tra i 1000 e i 1300 euro all’anno. Si perderebbero inoltre tutte le attuali detrazioni.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55586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67553"/>
            <a:ext cx="10515600" cy="5809410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distorsione </a:t>
            </a:r>
            <a:r>
              <a:rPr lang="it-IT" dirty="0"/>
              <a:t>degli incentivi alla produzione di reddito: </a:t>
            </a:r>
            <a:r>
              <a:rPr lang="it-IT" dirty="0" smtClean="0"/>
              <a:t>si </a:t>
            </a:r>
            <a:r>
              <a:rPr lang="it-IT" dirty="0"/>
              <a:t>introduce un enorme </a:t>
            </a:r>
            <a:r>
              <a:rPr lang="it-IT" dirty="0" smtClean="0"/>
              <a:t>incentivo </a:t>
            </a:r>
            <a:r>
              <a:rPr lang="it-IT" dirty="0"/>
              <a:t>a </a:t>
            </a:r>
            <a:r>
              <a:rPr lang="it-IT" dirty="0" smtClean="0"/>
              <a:t>non superare </a:t>
            </a:r>
            <a:r>
              <a:rPr lang="it-IT" dirty="0"/>
              <a:t>la soglia dei 50mila euro di reddito familiare. </a:t>
            </a:r>
          </a:p>
          <a:p>
            <a:r>
              <a:rPr lang="it-IT" dirty="0" smtClean="0"/>
              <a:t>Danneggiate soprattutto le donne. </a:t>
            </a:r>
          </a:p>
          <a:p>
            <a:r>
              <a:rPr lang="it-IT" dirty="0" smtClean="0"/>
              <a:t>Forte aumento del prelievo se la donna decide di cominciare a lavorare e grazie al suo reddito, il reddito familiare supera la soglia dei 50mila euro.</a:t>
            </a:r>
          </a:p>
          <a:p>
            <a:r>
              <a:rPr lang="it-IT" dirty="0"/>
              <a:t>Si ripropone lo stesso problema della “fase 1”: 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flat tax per gli autonomi li incentiva a non dichiarare un fatturato superiore ai 65mila euro, altrimenti passano dal 15% all’Irpef progressiva, </a:t>
            </a:r>
            <a:endParaRPr lang="it-IT" dirty="0" smtClean="0"/>
          </a:p>
          <a:p>
            <a:r>
              <a:rPr lang="it-IT" dirty="0" smtClean="0"/>
              <a:t>e </a:t>
            </a:r>
            <a:r>
              <a:rPr lang="it-IT" dirty="0"/>
              <a:t>la flat tax della “fase 2” spinge le famiglie a non superare i 50mila euro di reddito, altrimenti passano dal 15% all’Irpef progressiva. </a:t>
            </a:r>
            <a:endParaRPr lang="it-IT" dirty="0" smtClean="0"/>
          </a:p>
          <a:p>
            <a:r>
              <a:rPr lang="it-IT" dirty="0" smtClean="0"/>
              <a:t>Un </a:t>
            </a:r>
            <a:r>
              <a:rPr lang="it-IT" dirty="0"/>
              <a:t>incentivo a restare piccoli o a non dichiarare aumenti di reddito, e per le donne a restare a casa.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71822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 prospettiva: arriveremo alla flat tax?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3412" y="1825625"/>
            <a:ext cx="10950388" cy="4351338"/>
          </a:xfrm>
        </p:spPr>
        <p:txBody>
          <a:bodyPr/>
          <a:lstStyle/>
          <a:p>
            <a:r>
              <a:rPr lang="it-IT" dirty="0"/>
              <a:t>Nel contratto di governo non c’è la flat tax, ma un’Irpef a 2 aliquote </a:t>
            </a:r>
          </a:p>
          <a:p>
            <a:r>
              <a:rPr lang="it-IT" dirty="0"/>
              <a:t>Tra 5 anni avremo non meno di 2 aliquote. </a:t>
            </a:r>
          </a:p>
          <a:p>
            <a:endParaRPr lang="it-IT" dirty="0"/>
          </a:p>
          <a:p>
            <a:r>
              <a:rPr lang="it-IT" dirty="0"/>
              <a:t>2 aliquote, anche se vicine, servono a non legarsi troppo le mani</a:t>
            </a:r>
          </a:p>
          <a:p>
            <a:r>
              <a:rPr lang="it-IT" dirty="0"/>
              <a:t>Con 1 sola aliquota la progressività diminuisce sicuramente, con 2 non è scontato.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7723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61366" y="233082"/>
            <a:ext cx="11528610" cy="6427694"/>
          </a:xfrm>
        </p:spPr>
        <p:txBody>
          <a:bodyPr>
            <a:normAutofit/>
          </a:bodyPr>
          <a:lstStyle/>
          <a:p>
            <a:r>
              <a:rPr lang="it-IT" dirty="0"/>
              <a:t>La struttura dell’Irpef attuale non è sostenibile, bisogna scegliere una direzione di riforma, soprattutto sulla base imponibile più che sull’aliquota.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Due </a:t>
            </a:r>
            <a:r>
              <a:rPr lang="it-IT" dirty="0"/>
              <a:t>possibili strade:</a:t>
            </a:r>
          </a:p>
          <a:p>
            <a:r>
              <a:rPr lang="it-IT" dirty="0"/>
              <a:t>- difesa della progressività e ampliamento della </a:t>
            </a:r>
            <a:r>
              <a:rPr lang="it-IT" dirty="0" smtClean="0"/>
              <a:t>base, con riduzione aliquote sulla classe media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- </a:t>
            </a:r>
            <a:r>
              <a:rPr lang="it-IT" dirty="0"/>
              <a:t>rinuncia alla base imponibile ampia e passaggio alla flat tax con aliquota bassa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975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941" y="458838"/>
            <a:ext cx="11020124" cy="4351338"/>
          </a:xfrm>
        </p:spPr>
        <p:txBody>
          <a:bodyPr/>
          <a:lstStyle/>
          <a:p>
            <a:r>
              <a:rPr lang="it-IT" b="1" dirty="0"/>
              <a:t>Paghiamo troppe tasse?</a:t>
            </a:r>
          </a:p>
          <a:p>
            <a:r>
              <a:rPr lang="it-IT" dirty="0"/>
              <a:t>Pressione fiscale nel 2017:  Italia 42.5%               Francia 48.6%</a:t>
            </a:r>
          </a:p>
          <a:p>
            <a:r>
              <a:rPr lang="it-IT" dirty="0"/>
              <a:t>                                                Germania 40.5%      Spagna 34.6%</a:t>
            </a:r>
          </a:p>
          <a:p>
            <a:r>
              <a:rPr lang="it-IT" dirty="0"/>
              <a:t>                                                Svezia 44.3%                    UK 35.3%</a:t>
            </a:r>
          </a:p>
          <a:p>
            <a:r>
              <a:rPr lang="it-IT" dirty="0"/>
              <a:t>                                                Area Euro esclusa Italia: 41.2% </a:t>
            </a:r>
          </a:p>
          <a:p>
            <a:r>
              <a:rPr lang="it-IT" dirty="0">
                <a:sym typeface="Wingdings" panose="05000000000000000000" pitchFamily="2" charset="2"/>
              </a:rPr>
              <a:t> lo spazio per ridurre la pressione fiscale c’è, anche se non molto elevato. Se si vuole ridurre di molto, allora cambia il ruolo dello Stato (forte riduzione spesa). Bisogna decidere. </a:t>
            </a:r>
          </a:p>
          <a:p>
            <a:r>
              <a:rPr lang="it-IT" dirty="0">
                <a:sym typeface="Wingdings" panose="05000000000000000000" pitchFamily="2" charset="2"/>
              </a:rPr>
              <a:t>Ora nessun partito vuole ridurre la spesa. 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1070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96183"/>
            <a:ext cx="10515600" cy="1325563"/>
          </a:xfrm>
        </p:spPr>
        <p:txBody>
          <a:bodyPr/>
          <a:lstStyle/>
          <a:p>
            <a:r>
              <a:rPr lang="it-IT" dirty="0"/>
              <a:t>La flat tax in formule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9259" y="999565"/>
            <a:ext cx="10515600" cy="49487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4400" dirty="0"/>
          </a:p>
          <a:p>
            <a:r>
              <a:rPr lang="it-IT" sz="4400" dirty="0"/>
              <a:t>Flat rate tax:</a:t>
            </a:r>
          </a:p>
          <a:p>
            <a:r>
              <a:rPr lang="it-IT" sz="4400" dirty="0"/>
              <a:t>Proporzionale: T = t * Y</a:t>
            </a:r>
          </a:p>
          <a:p>
            <a:endParaRPr lang="it-IT" sz="4400" dirty="0"/>
          </a:p>
          <a:p>
            <a:r>
              <a:rPr lang="it-IT" sz="4400" dirty="0"/>
              <a:t>Progressiva per deduzione: T = t * (Y-D)</a:t>
            </a:r>
          </a:p>
          <a:p>
            <a:r>
              <a:rPr lang="it-IT" sz="4400" dirty="0"/>
              <a:t>Progressiva per detrazione: T = t * Y – d</a:t>
            </a:r>
          </a:p>
          <a:p>
            <a:endParaRPr lang="it-IT" sz="4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91235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383" y="125129"/>
            <a:ext cx="11473313" cy="623717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Oggi c’è troppa differenza tra «evasori e tartassati»</a:t>
            </a:r>
          </a:p>
          <a:p>
            <a:r>
              <a:rPr lang="it-IT" dirty="0"/>
              <a:t>Carico fiscale e contributivo sui redditi medi è troppo elevato</a:t>
            </a:r>
          </a:p>
          <a:p>
            <a:r>
              <a:rPr lang="it-IT" dirty="0"/>
              <a:t>Base imponibile Irpef sempre più vittima di frazionamenti verso trattamenti di favore con aliquote proporzionali</a:t>
            </a:r>
          </a:p>
          <a:p>
            <a:r>
              <a:rPr lang="it-IT" dirty="0"/>
              <a:t>C’è troppa differenza tra l’elevata progressività dell’Irpef e la proporzionalità a cui sono sottoposte quote crescenti del reddito</a:t>
            </a:r>
          </a:p>
          <a:p>
            <a:endParaRPr lang="it-IT" dirty="0"/>
          </a:p>
          <a:p>
            <a:r>
              <a:rPr lang="it-IT" dirty="0" smtClean="0"/>
              <a:t>perché </a:t>
            </a:r>
            <a:r>
              <a:rPr lang="it-IT" dirty="0"/>
              <a:t>rinunciare quasi del tutto a differenziare tra redditi medi e redditi alti? </a:t>
            </a:r>
          </a:p>
          <a:p>
            <a:r>
              <a:rPr lang="it-IT" dirty="0"/>
              <a:t>Perché non passare dalle effettive due aliquote marginali di oggi (circa 30% fino a 28mila, circa 45% oltre) a due aliquote più leggere e con soglia spostata verso l’alto? Ad esempio 20-25% fino a 40-50mila euro, 40% oltre? (UK)</a:t>
            </a:r>
          </a:p>
          <a:p>
            <a:r>
              <a:rPr lang="it-IT" dirty="0"/>
              <a:t>Oppure </a:t>
            </a:r>
            <a:r>
              <a:rPr lang="it-IT" dirty="0" smtClean="0"/>
              <a:t>abbassare </a:t>
            </a:r>
            <a:r>
              <a:rPr lang="it-IT" dirty="0"/>
              <a:t>l’aliquota del </a:t>
            </a:r>
            <a:r>
              <a:rPr lang="it-IT" dirty="0" smtClean="0"/>
              <a:t>terzo </a:t>
            </a:r>
            <a:r>
              <a:rPr lang="it-IT" dirty="0"/>
              <a:t>scaglione che è attualmente al 38%, mentre quella del secondo è al 27%.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4458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FC129B-7116-7C4B-BCD5-58B075A5E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Progressività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A8C517-9984-A045-BD79-82A7F076C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Aliquota media cresce al crescere del reddito. I ricchi pagano una quota del proprio reddito superiore a quella dei poveri.</a:t>
            </a:r>
          </a:p>
          <a:p>
            <a:r>
              <a:rPr lang="it-IT" dirty="0"/>
              <a:t>Aliquota 20% deduzione 8000 euro</a:t>
            </a:r>
          </a:p>
          <a:p>
            <a:r>
              <a:rPr lang="it-IT" dirty="0"/>
              <a:t>Redditi 10000 e 40000</a:t>
            </a:r>
          </a:p>
          <a:p>
            <a:r>
              <a:rPr lang="it-IT" dirty="0"/>
              <a:t>2000*20%=400</a:t>
            </a:r>
          </a:p>
          <a:p>
            <a:r>
              <a:rPr lang="it-IT" dirty="0"/>
              <a:t>32000*20%=6400</a:t>
            </a:r>
          </a:p>
          <a:p>
            <a:r>
              <a:rPr lang="it-IT" dirty="0"/>
              <a:t>400/10000=4%</a:t>
            </a:r>
          </a:p>
          <a:p>
            <a:r>
              <a:rPr lang="it-IT" dirty="0"/>
              <a:t>6400/40000=16%</a:t>
            </a:r>
          </a:p>
        </p:txBody>
      </p:sp>
    </p:spTree>
    <p:extLst>
      <p:ext uri="{BB962C8B-B14F-4D97-AF65-F5344CB8AC3E}">
        <p14:creationId xmlns:p14="http://schemas.microsoft.com/office/powerpoint/2010/main" val="385187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sym typeface="Wingdings" panose="05000000000000000000" pitchFamily="2" charset="2"/>
              </a:rPr>
              <a:t> La flat tax non è necessariamente proporzionale, può essere facilmente resa progressiva, anche molto progressiva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947982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magin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082" y="323589"/>
            <a:ext cx="9601200" cy="653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2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Incidenza dell’Irpef e di due ipotesi di flat tax per ventili di reddito complessivo familiare equivalente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482719621"/>
              </p:ext>
            </p:extLst>
          </p:nvPr>
        </p:nvGraphicFramePr>
        <p:xfrm>
          <a:off x="1550894" y="1479176"/>
          <a:ext cx="9143999" cy="4598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27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647425666"/>
              </p:ext>
            </p:extLst>
          </p:nvPr>
        </p:nvGraphicFramePr>
        <p:xfrm>
          <a:off x="3442447" y="1461247"/>
          <a:ext cx="8247529" cy="4320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/>
          <p:cNvSpPr/>
          <p:nvPr/>
        </p:nvSpPr>
        <p:spPr>
          <a:xfrm>
            <a:off x="1945341" y="362635"/>
            <a:ext cx="79427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Variazione dell’incidenza dell’imposta sul reddito nel passaggio dall’Irpef alla flat tax</a:t>
            </a:r>
            <a:endParaRPr lang="it-IT" sz="2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31694" y="1757082"/>
            <a:ext cx="26356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 parità di gettito (aliquota alta) guadagnano i poveri e i ricchi, perde la classe media.</a:t>
            </a:r>
          </a:p>
          <a:p>
            <a:endParaRPr lang="it-IT" sz="2400" dirty="0"/>
          </a:p>
          <a:p>
            <a:r>
              <a:rPr lang="it-IT" sz="2400" dirty="0"/>
              <a:t>Con aliquota bassa guadagnano molti, soprattutto i ricchi, ma la spesa pubblica deve diminuire</a:t>
            </a:r>
          </a:p>
        </p:txBody>
      </p:sp>
    </p:spTree>
    <p:extLst>
      <p:ext uri="{BB962C8B-B14F-4D97-AF65-F5344CB8AC3E}">
        <p14:creationId xmlns:p14="http://schemas.microsoft.com/office/powerpoint/2010/main" val="2353114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3043</Words>
  <Application>Microsoft Office PowerPoint</Application>
  <PresentationFormat>Widescreen</PresentationFormat>
  <Paragraphs>660</Paragraphs>
  <Slides>40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Wingdings</vt:lpstr>
      <vt:lpstr>Tema di Office</vt:lpstr>
      <vt:lpstr>Perché la flat tax?</vt:lpstr>
      <vt:lpstr>Da quasi 25 anni in Italia si discute di flat tax </vt:lpstr>
      <vt:lpstr>Perché questo fascino della flat tax sugli italiani?</vt:lpstr>
      <vt:lpstr>La flat tax in formule</vt:lpstr>
      <vt:lpstr>Progressività</vt:lpstr>
      <vt:lpstr>Presentazione standard di PowerPoint</vt:lpstr>
      <vt:lpstr>Presentazione standard di PowerPoint</vt:lpstr>
      <vt:lpstr>Incidenza dell’Irpef e di due ipotesi di flat tax per ventili di reddito complessivo familiare equivalente </vt:lpstr>
      <vt:lpstr>Presentazione standard di PowerPoint</vt:lpstr>
      <vt:lpstr>Perché la progressività?</vt:lpstr>
      <vt:lpstr>Presentazione standard di PowerPoint</vt:lpstr>
      <vt:lpstr>Presentazione standard di PowerPoint</vt:lpstr>
      <vt:lpstr>Le aliquote dei paesi dell’Europa post comunista che hanno adottato la flat tax </vt:lpstr>
      <vt:lpstr>Pil pro-capite e principali voci del bilancio pubblico in paesi con e senza la flat tax nel 2016 </vt:lpstr>
      <vt:lpstr>La flat tax in Italia: proposte e primi tentativi</vt:lpstr>
      <vt:lpstr>La quasi flat tax del Contratto di governo</vt:lpstr>
      <vt:lpstr>La flat tax dell’IBL</vt:lpstr>
      <vt:lpstr>Tra Friedman e Atkinson</vt:lpstr>
      <vt:lpstr>Presentazione standard di PowerPoint</vt:lpstr>
      <vt:lpstr>Risparmio di imposta sul reddito per un dipendente single con le proposte di flat tax </vt:lpstr>
      <vt:lpstr>Risparmio medio annuo dal passaggio a forme di flat tax, per decili di famiglie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Incidenza sul reddito lordo familiare delle imposte, per quintili</vt:lpstr>
      <vt:lpstr>Presentazione standard di PowerPoint</vt:lpstr>
      <vt:lpstr>Presentazione standard di PowerPoint</vt:lpstr>
      <vt:lpstr> 3) La flat tax nella legge di bilancio per il 2019</vt:lpstr>
      <vt:lpstr>Presentazione standard di PowerPoint</vt:lpstr>
      <vt:lpstr>Presentazione standard di PowerPoint</vt:lpstr>
      <vt:lpstr>Presentazione standard di PowerPoint</vt:lpstr>
      <vt:lpstr>4) Nel 2020 avremo la «flat tax per le famiglie»?</vt:lpstr>
      <vt:lpstr>Presentazione standard di PowerPoint</vt:lpstr>
      <vt:lpstr>Presentazione standard di PowerPoint</vt:lpstr>
      <vt:lpstr>In prospettiva: arriveremo alla flat tax? 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Massimo</dc:creator>
  <cp:lastModifiedBy>Utente Windows</cp:lastModifiedBy>
  <cp:revision>32</cp:revision>
  <dcterms:created xsi:type="dcterms:W3CDTF">2019-05-08T13:02:21Z</dcterms:created>
  <dcterms:modified xsi:type="dcterms:W3CDTF">2019-05-16T07:24:15Z</dcterms:modified>
</cp:coreProperties>
</file>