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4" r:id="rId1"/>
  </p:sldMasterIdLst>
  <p:notesMasterIdLst>
    <p:notesMasterId r:id="rId38"/>
  </p:notesMasterIdLst>
  <p:handoutMasterIdLst>
    <p:handoutMasterId r:id="rId39"/>
  </p:handoutMasterIdLst>
  <p:sldIdLst>
    <p:sldId id="256" r:id="rId2"/>
    <p:sldId id="274" r:id="rId3"/>
    <p:sldId id="294" r:id="rId4"/>
    <p:sldId id="295" r:id="rId5"/>
    <p:sldId id="296" r:id="rId6"/>
    <p:sldId id="297" r:id="rId7"/>
    <p:sldId id="260" r:id="rId8"/>
    <p:sldId id="301" r:id="rId9"/>
    <p:sldId id="259" r:id="rId10"/>
    <p:sldId id="266" r:id="rId11"/>
    <p:sldId id="267" r:id="rId12"/>
    <p:sldId id="268" r:id="rId13"/>
    <p:sldId id="269" r:id="rId14"/>
    <p:sldId id="261" r:id="rId15"/>
    <p:sldId id="262" r:id="rId16"/>
    <p:sldId id="263" r:id="rId17"/>
    <p:sldId id="270" r:id="rId18"/>
    <p:sldId id="298" r:id="rId19"/>
    <p:sldId id="299" r:id="rId20"/>
    <p:sldId id="277" r:id="rId21"/>
    <p:sldId id="271" r:id="rId22"/>
    <p:sldId id="300" r:id="rId23"/>
    <p:sldId id="275" r:id="rId24"/>
    <p:sldId id="278" r:id="rId25"/>
    <p:sldId id="289" r:id="rId26"/>
    <p:sldId id="305" r:id="rId27"/>
    <p:sldId id="281" r:id="rId28"/>
    <p:sldId id="282" r:id="rId29"/>
    <p:sldId id="280" r:id="rId30"/>
    <p:sldId id="290" r:id="rId31"/>
    <p:sldId id="284" r:id="rId32"/>
    <p:sldId id="285" r:id="rId33"/>
    <p:sldId id="304" r:id="rId34"/>
    <p:sldId id="286" r:id="rId35"/>
    <p:sldId id="303" r:id="rId36"/>
    <p:sldId id="302" r:id="rId37"/>
  </p:sldIdLst>
  <p:sldSz cx="12192000" cy="6858000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ile medio 2 - Color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660B408-B3CF-4A94-85FC-2B1E0A45F4A2}" styleName="Stile scuro 2 - Colore 1/Color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Stile medio 1 - Color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2DE63D5-997A-4646-A377-4702673A728D}" styleName="Stile chiaro 2 - Colore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33" autoAdjust="0"/>
    <p:restoredTop sz="88788" autoAdjust="0"/>
  </p:normalViewPr>
  <p:slideViewPr>
    <p:cSldViewPr snapToGrid="0">
      <p:cViewPr varScale="1">
        <p:scale>
          <a:sx n="65" d="100"/>
          <a:sy n="65" d="100"/>
        </p:scale>
        <p:origin x="972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48" y="889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C:\Users\user\Dropbox\corso_triennio\2019\lezioni\12_Esercitazione%20Iva,%20Irap%20e%20Ires\entrateErariali_2019.xls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C:\Users\user\Dropbox\corso_triennio\2019\lezioni\12_Esercitazione%20Iva,%20Irap%20e%20Ires\entrateErariali_2019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Foglio1!$A$1</c:f>
              <c:strCache>
                <c:ptCount val="1"/>
                <c:pt idx="0">
                  <c:v>Imposte dirette</c:v>
                </c:pt>
              </c:strCache>
            </c:strRef>
          </c:tx>
          <c:spPr>
            <a:gradFill flip="none" rotWithShape="1">
              <a:gsLst>
                <a:gs pos="0">
                  <a:schemeClr val="accent1"/>
                </a:gs>
                <a:gs pos="75000">
                  <a:schemeClr val="accent1">
                    <a:lumMod val="60000"/>
                    <a:lumOff val="40000"/>
                  </a:schemeClr>
                </a:gs>
                <a:gs pos="51000">
                  <a:schemeClr val="accent1">
                    <a:alpha val="75000"/>
                  </a:schemeClr>
                </a:gs>
                <a:gs pos="100000">
                  <a:schemeClr val="accent1">
                    <a:lumMod val="20000"/>
                    <a:lumOff val="80000"/>
                    <a:alpha val="15000"/>
                  </a:schemeClr>
                </a:gs>
              </a:gsLst>
              <a:lin ang="10800000" scaled="1"/>
              <a:tileRect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Altre dirette</c:v>
                </c:pt>
                <c:pt idx="1">
                  <c:v>Imposte sostitutive redditi</c:v>
                </c:pt>
                <c:pt idx="2">
                  <c:v>IRES</c:v>
                </c:pt>
                <c:pt idx="3">
                  <c:v>IRPEF</c:v>
                </c:pt>
              </c:strCache>
            </c:strRef>
          </c:cat>
          <c:val>
            <c:numRef>
              <c:f>Foglio1!$B$2:$B$5</c:f>
              <c:numCache>
                <c:formatCode>#,##0</c:formatCode>
                <c:ptCount val="4"/>
                <c:pt idx="0">
                  <c:v>7316</c:v>
                </c:pt>
                <c:pt idx="1">
                  <c:v>20212</c:v>
                </c:pt>
                <c:pt idx="2">
                  <c:v>32646</c:v>
                </c:pt>
                <c:pt idx="3">
                  <c:v>187457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26"/>
        <c:overlap val="-58"/>
        <c:axId val="317620856"/>
        <c:axId val="318758376"/>
      </c:barChart>
      <c:catAx>
        <c:axId val="3176208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15000"/>
                <a:lumOff val="85000"/>
              </a:schemeClr>
            </a:solidFill>
            <a:round/>
            <a:headEnd type="none" w="sm" len="sm"/>
            <a:tailEnd type="none" w="sm" len="sm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18758376"/>
        <c:crosses val="autoZero"/>
        <c:auto val="1"/>
        <c:lblAlgn val="ctr"/>
        <c:lblOffset val="100"/>
        <c:noMultiLvlLbl val="0"/>
      </c:catAx>
      <c:valAx>
        <c:axId val="318758376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99000">
                    <a:schemeClr val="tx1">
                      <a:lumMod val="25000"/>
                      <a:lumOff val="75000"/>
                    </a:schemeClr>
                  </a:gs>
                  <a:gs pos="0">
                    <a:schemeClr val="tx1">
                      <a:lumMod val="15000"/>
                      <a:lumOff val="8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176208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Foglio1!$A$8</c:f>
              <c:strCache>
                <c:ptCount val="1"/>
                <c:pt idx="0">
                  <c:v>Imposte indirette</c:v>
                </c:pt>
              </c:strCache>
            </c:strRef>
          </c:tx>
          <c:spPr>
            <a:gradFill flip="none" rotWithShape="1">
              <a:gsLst>
                <a:gs pos="0">
                  <a:schemeClr val="accent2"/>
                </a:gs>
                <a:gs pos="75000">
                  <a:schemeClr val="accent2">
                    <a:lumMod val="60000"/>
                    <a:lumOff val="40000"/>
                  </a:schemeClr>
                </a:gs>
                <a:gs pos="51000">
                  <a:schemeClr val="accent2">
                    <a:alpha val="75000"/>
                  </a:schemeClr>
                </a:gs>
                <a:gs pos="100000">
                  <a:schemeClr val="accent2">
                    <a:lumMod val="20000"/>
                    <a:lumOff val="80000"/>
                    <a:alpha val="15000"/>
                  </a:schemeClr>
                </a:gs>
              </a:gsLst>
              <a:lin ang="10800000" scaled="1"/>
              <a:tileRect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Foglio1!$A$29:$A$33</c:f>
              <c:strCache>
                <c:ptCount val="5"/>
                <c:pt idx="0">
                  <c:v>Altre indirette</c:v>
                </c:pt>
                <c:pt idx="1">
                  <c:v>Imposte sugli affari</c:v>
                </c:pt>
                <c:pt idx="2">
                  <c:v>Accisa sui prodotti energetici</c:v>
                </c:pt>
                <c:pt idx="3">
                  <c:v>Imposte su consumi, monopoli, lotto e lotterie</c:v>
                </c:pt>
                <c:pt idx="4">
                  <c:v>IVA</c:v>
                </c:pt>
              </c:strCache>
            </c:strRef>
          </c:cat>
          <c:val>
            <c:numRef>
              <c:f>Foglio1!$B$29:$B$33</c:f>
              <c:numCache>
                <c:formatCode>#,##0</c:formatCode>
                <c:ptCount val="5"/>
                <c:pt idx="0">
                  <c:v>6195</c:v>
                </c:pt>
                <c:pt idx="1">
                  <c:v>18179</c:v>
                </c:pt>
                <c:pt idx="2">
                  <c:v>25514</c:v>
                </c:pt>
                <c:pt idx="3">
                  <c:v>32344</c:v>
                </c:pt>
                <c:pt idx="4">
                  <c:v>133433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26"/>
        <c:overlap val="-58"/>
        <c:axId val="318260056"/>
        <c:axId val="318271280"/>
      </c:barChart>
      <c:catAx>
        <c:axId val="3182600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15000"/>
                <a:lumOff val="85000"/>
              </a:schemeClr>
            </a:solidFill>
            <a:round/>
            <a:headEnd type="none" w="sm" len="sm"/>
            <a:tailEnd type="none" w="sm" len="sm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18271280"/>
        <c:crosses val="autoZero"/>
        <c:auto val="1"/>
        <c:lblAlgn val="ctr"/>
        <c:lblOffset val="100"/>
        <c:noMultiLvlLbl val="0"/>
      </c:catAx>
      <c:valAx>
        <c:axId val="318271280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99000">
                    <a:schemeClr val="tx1">
                      <a:lumMod val="25000"/>
                      <a:lumOff val="75000"/>
                    </a:schemeClr>
                  </a:gs>
                  <a:gs pos="0">
                    <a:schemeClr val="tx1">
                      <a:lumMod val="15000"/>
                      <a:lumOff val="8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182600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2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10800000" scaled="1"/>
        <a:tileRect/>
      </a:gra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10800000" scaled="1"/>
        <a:tileRect/>
      </a:gra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46000">
            <a:schemeClr val="phClr"/>
          </a:gs>
          <a:gs pos="100000">
            <a:schemeClr val="phClr">
              <a:lumMod val="20000"/>
              <a:lumOff val="80000"/>
              <a:alpha val="0"/>
            </a:schemeClr>
          </a:gs>
        </a:gsLst>
        <a:path path="circle">
          <a:fillToRect l="50000" t="-80000" r="50000" b="180000"/>
        </a:path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99000">
              <a:schemeClr val="tx1">
                <a:lumMod val="25000"/>
                <a:lumOff val="75000"/>
              </a:schemeClr>
            </a:gs>
            <a:gs pos="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tx1">
                <a:lumMod val="15000"/>
                <a:lumOff val="85000"/>
              </a:schemeClr>
            </a:gs>
            <a:gs pos="0">
              <a:schemeClr val="tx1">
                <a:lumMod val="5000"/>
                <a:lumOff val="9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2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10800000" scaled="1"/>
        <a:tileRect/>
      </a:gra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10800000" scaled="1"/>
        <a:tileRect/>
      </a:gra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46000">
            <a:schemeClr val="phClr"/>
          </a:gs>
          <a:gs pos="100000">
            <a:schemeClr val="phClr">
              <a:lumMod val="20000"/>
              <a:lumOff val="80000"/>
              <a:alpha val="0"/>
            </a:schemeClr>
          </a:gs>
        </a:gsLst>
        <a:path path="circle">
          <a:fillToRect l="50000" t="-80000" r="50000" b="180000"/>
        </a:path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99000">
              <a:schemeClr val="tx1">
                <a:lumMod val="25000"/>
                <a:lumOff val="75000"/>
              </a:schemeClr>
            </a:gs>
            <a:gs pos="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tx1">
                <a:lumMod val="15000"/>
                <a:lumOff val="85000"/>
              </a:schemeClr>
            </a:gs>
            <a:gs pos="0">
              <a:schemeClr val="tx1">
                <a:lumMod val="5000"/>
                <a:lumOff val="9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D4F49A-674D-423A-A4D3-679118BC4D44}" type="datetimeFigureOut">
              <a:rPr lang="it-IT" smtClean="0"/>
              <a:t>03/05/2019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4792A3-9345-4FEB-92E1-35C63D5D720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19429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A036AA-BDDF-4EF0-810F-F647F63912E9}" type="datetimeFigureOut">
              <a:rPr lang="it-IT" smtClean="0"/>
              <a:t>03/05/2019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953617-FD59-404F-9CFA-FAC8CDEBEA8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0611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53617-FD59-404F-9CFA-FAC8CDEBEA83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18332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53617-FD59-404F-9CFA-FAC8CDEBEA83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10227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53617-FD59-404F-9CFA-FAC8CDEBEA83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53656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Esempi di operazioni</a:t>
            </a:r>
            <a:r>
              <a:rPr lang="it-IT" baseline="0" dirty="0" smtClean="0"/>
              <a:t> non imponibili: esportazioni e cessioni intracomunitarie</a:t>
            </a:r>
          </a:p>
          <a:p>
            <a:r>
              <a:rPr lang="it-IT" baseline="0" dirty="0" smtClean="0"/>
              <a:t>Esempi di operazioni esenti: i servizi del credito, delle assicurazioni, i servizi sanitari, di trasporto pubblico.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53617-FD59-404F-9CFA-FAC8CDEBEA83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6201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53617-FD59-404F-9CFA-FAC8CDEBEA83}" type="slidenum">
              <a:rPr lang="it-IT" smtClean="0"/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67069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L’IRAP</a:t>
            </a:r>
            <a:r>
              <a:rPr lang="it-IT" baseline="0" dirty="0" smtClean="0"/>
              <a:t> ha sostituito i contributi sanitari e altre tasse ed ha avuto un ruolo di rilievo nell’aumentare il grado di autonomia  tributaria delle Regioni.</a:t>
            </a:r>
            <a:endParaRPr lang="it-IT" dirty="0" smtClean="0"/>
          </a:p>
          <a:p>
            <a:r>
              <a:rPr lang="it-IT" dirty="0" smtClean="0"/>
              <a:t>Non sono sottoposti al tributo la</a:t>
            </a:r>
            <a:r>
              <a:rPr lang="it-IT" baseline="0" dirty="0" smtClean="0"/>
              <a:t> maggior parte dei soggetti operanti nel settore agricolo.</a:t>
            </a:r>
          </a:p>
          <a:p>
            <a:r>
              <a:rPr lang="it-IT" baseline="0" dirty="0" smtClean="0"/>
              <a:t>Sono esclusi dall’applicazione Irap anche i lavoratori autonomi e le imprese che ricadono nel regime dei contribuenti minimi.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53617-FD59-404F-9CFA-FAC8CDEBEA83}" type="slidenum">
              <a:rPr lang="it-IT" smtClean="0"/>
              <a:t>23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4963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**attenzione</a:t>
            </a:r>
            <a:r>
              <a:rPr lang="it-IT" baseline="0" dirty="0" smtClean="0"/>
              <a:t> non ammette deducibilità degli interessi passivi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53617-FD59-404F-9CFA-FAC8CDEBEA83}" type="slidenum">
              <a:rPr lang="it-IT" smtClean="0"/>
              <a:t>24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98818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53617-FD59-404F-9CFA-FAC8CDEBEA83}" type="slidenum">
              <a:rPr lang="it-IT" smtClean="0"/>
              <a:t>26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1398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53617-FD59-404F-9CFA-FAC8CDEBEA83}" type="slidenum">
              <a:rPr lang="it-IT" smtClean="0"/>
              <a:t>31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017073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C3D6B-8879-4677-B565-FA4BAF8469AE}" type="datetimeFigureOut">
              <a:rPr lang="it-IT" smtClean="0"/>
              <a:pPr/>
              <a:t>03/05/2019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F7203AE-7D17-4169-8A3F-F93ED44ED9E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0396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C3D6B-8879-4677-B565-FA4BAF8469AE}" type="datetimeFigureOut">
              <a:rPr lang="it-IT" smtClean="0"/>
              <a:pPr/>
              <a:t>03/05/2019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7203AE-7D17-4169-8A3F-F93ED44ED9E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54468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C3D6B-8879-4677-B565-FA4BAF8469AE}" type="datetimeFigureOut">
              <a:rPr lang="it-IT" smtClean="0"/>
              <a:pPr/>
              <a:t>03/05/2019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7203AE-7D17-4169-8A3F-F93ED44ED9EE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020543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C3D6B-8879-4677-B565-FA4BAF8469AE}" type="datetimeFigureOut">
              <a:rPr lang="it-IT" smtClean="0"/>
              <a:pPr/>
              <a:t>03/05/2019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7203AE-7D17-4169-8A3F-F93ED44ED9E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00962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C3D6B-8879-4677-B565-FA4BAF8469AE}" type="datetimeFigureOut">
              <a:rPr lang="it-IT" smtClean="0"/>
              <a:pPr/>
              <a:t>03/05/2019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7203AE-7D17-4169-8A3F-F93ED44ED9EE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314609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C3D6B-8879-4677-B565-FA4BAF8469AE}" type="datetimeFigureOut">
              <a:rPr lang="it-IT" smtClean="0"/>
              <a:pPr/>
              <a:t>03/05/2019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7203AE-7D17-4169-8A3F-F93ED44ED9E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543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C3D6B-8879-4677-B565-FA4BAF8469AE}" type="datetimeFigureOut">
              <a:rPr lang="it-IT" smtClean="0"/>
              <a:pPr/>
              <a:t>03/05/2019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03AE-7D17-4169-8A3F-F93ED44ED9E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7487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C3D6B-8879-4677-B565-FA4BAF8469AE}" type="datetimeFigureOut">
              <a:rPr lang="it-IT" smtClean="0"/>
              <a:pPr/>
              <a:t>03/05/2019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03AE-7D17-4169-8A3F-F93ED44ED9E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80629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C3D6B-8879-4677-B565-FA4BAF8469AE}" type="datetimeFigureOut">
              <a:rPr lang="it-IT" smtClean="0"/>
              <a:pPr/>
              <a:t>03/05/2019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03AE-7D17-4169-8A3F-F93ED44ED9E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312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C3D6B-8879-4677-B565-FA4BAF8469AE}" type="datetimeFigureOut">
              <a:rPr lang="it-IT" smtClean="0"/>
              <a:pPr/>
              <a:t>03/05/2019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7203AE-7D17-4169-8A3F-F93ED44ED9E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2385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C3D6B-8879-4677-B565-FA4BAF8469AE}" type="datetimeFigureOut">
              <a:rPr lang="it-IT" smtClean="0"/>
              <a:pPr/>
              <a:t>03/05/2019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F7203AE-7D17-4169-8A3F-F93ED44ED9E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4378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C3D6B-8879-4677-B565-FA4BAF8469AE}" type="datetimeFigureOut">
              <a:rPr lang="it-IT" smtClean="0"/>
              <a:pPr/>
              <a:t>03/05/2019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F7203AE-7D17-4169-8A3F-F93ED44ED9E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1963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C3D6B-8879-4677-B565-FA4BAF8469AE}" type="datetimeFigureOut">
              <a:rPr lang="it-IT" smtClean="0"/>
              <a:pPr/>
              <a:t>03/05/2019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03AE-7D17-4169-8A3F-F93ED44ED9E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6164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C3D6B-8879-4677-B565-FA4BAF8469AE}" type="datetimeFigureOut">
              <a:rPr lang="it-IT" smtClean="0"/>
              <a:pPr/>
              <a:t>03/05/2019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03AE-7D17-4169-8A3F-F93ED44ED9E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68155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C3D6B-8879-4677-B565-FA4BAF8469AE}" type="datetimeFigureOut">
              <a:rPr lang="it-IT" smtClean="0"/>
              <a:pPr/>
              <a:t>03/05/2019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03AE-7D17-4169-8A3F-F93ED44ED9E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2374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C3D6B-8879-4677-B565-FA4BAF8469AE}" type="datetimeFigureOut">
              <a:rPr lang="it-IT" smtClean="0"/>
              <a:pPr/>
              <a:t>03/05/2019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7203AE-7D17-4169-8A3F-F93ED44ED9E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97347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C3D6B-8879-4677-B565-FA4BAF8469AE}" type="datetimeFigureOut">
              <a:rPr lang="it-IT" smtClean="0"/>
              <a:pPr/>
              <a:t>03/05/2019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F7203AE-7D17-4169-8A3F-F93ED44ED9E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81205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5" r:id="rId1"/>
    <p:sldLayoutId id="2147484036" r:id="rId2"/>
    <p:sldLayoutId id="2147484037" r:id="rId3"/>
    <p:sldLayoutId id="2147484038" r:id="rId4"/>
    <p:sldLayoutId id="2147484039" r:id="rId5"/>
    <p:sldLayoutId id="2147484040" r:id="rId6"/>
    <p:sldLayoutId id="2147484041" r:id="rId7"/>
    <p:sldLayoutId id="2147484042" r:id="rId8"/>
    <p:sldLayoutId id="2147484043" r:id="rId9"/>
    <p:sldLayoutId id="2147484044" r:id="rId10"/>
    <p:sldLayoutId id="2147484045" r:id="rId11"/>
    <p:sldLayoutId id="2147484046" r:id="rId12"/>
    <p:sldLayoutId id="2147484047" r:id="rId13"/>
    <p:sldLayoutId id="2147484048" r:id="rId14"/>
    <p:sldLayoutId id="2147484049" r:id="rId15"/>
    <p:sldLayoutId id="214748405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3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6.xml"/><Relationship Id="rId5" Type="http://schemas.openxmlformats.org/officeDocument/2006/relationships/slide" Target="slide35.xml"/><Relationship Id="rId4" Type="http://schemas.openxmlformats.org/officeDocument/2006/relationships/slide" Target="slide3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1jyltn1mbs251hdxv3asmbl221.wpengine.netdna-cdn.com/files/2013/10/logo-salva-la-tua-birra.pn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2270975" y="1990455"/>
            <a:ext cx="9144000" cy="2286471"/>
          </a:xfrm>
        </p:spPr>
        <p:txBody>
          <a:bodyPr>
            <a:normAutofit fontScale="90000"/>
          </a:bodyPr>
          <a:lstStyle/>
          <a:p>
            <a:pPr algn="r"/>
            <a:r>
              <a:rPr lang="it-IT" sz="4400" dirty="0"/>
              <a:t/>
            </a:r>
            <a:br>
              <a:rPr lang="it-IT" sz="4400" dirty="0"/>
            </a:br>
            <a:r>
              <a:rPr lang="it-IT" sz="4400" dirty="0"/>
              <a:t/>
            </a:r>
            <a:br>
              <a:rPr lang="it-IT" sz="4400" dirty="0"/>
            </a:br>
            <a:r>
              <a:rPr lang="it-IT" sz="4400" dirty="0"/>
              <a:t/>
            </a:r>
            <a:br>
              <a:rPr lang="it-IT" sz="4400" dirty="0"/>
            </a:br>
            <a:r>
              <a:rPr lang="it-IT" sz="4400" dirty="0"/>
              <a:t/>
            </a:r>
            <a:br>
              <a:rPr lang="it-IT" sz="4400" dirty="0"/>
            </a:br>
            <a:r>
              <a:rPr lang="it-IT" sz="4400" dirty="0"/>
              <a:t>		</a:t>
            </a:r>
            <a:r>
              <a:rPr lang="it-IT" sz="3300" dirty="0"/>
              <a:t>	</a:t>
            </a:r>
            <a:r>
              <a:rPr lang="it-IT" sz="4900" dirty="0"/>
              <a:t/>
            </a:r>
            <a:br>
              <a:rPr lang="it-IT" sz="4900" dirty="0"/>
            </a:br>
            <a:r>
              <a:rPr lang="it-IT" dirty="0"/>
              <a:t/>
            </a:r>
            <a:br>
              <a:rPr lang="it-IT" dirty="0"/>
            </a:br>
            <a:r>
              <a:rPr lang="it-IT" dirty="0"/>
              <a:t>		</a:t>
            </a:r>
            <a:r>
              <a:rPr lang="it-IT" sz="6000" dirty="0" smtClean="0"/>
              <a:t>L’imposta sul valore aggiunto e</a:t>
            </a:r>
            <a:br>
              <a:rPr lang="it-IT" sz="6000" dirty="0" smtClean="0"/>
            </a:br>
            <a:r>
              <a:rPr lang="it-IT" sz="6000" dirty="0" smtClean="0"/>
              <a:t> la tassazione dei redditi d’impresa in Italia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2270975" y="5469474"/>
            <a:ext cx="9144000" cy="905568"/>
          </a:xfrm>
        </p:spPr>
        <p:txBody>
          <a:bodyPr>
            <a:normAutofit/>
          </a:bodyPr>
          <a:lstStyle/>
          <a:p>
            <a:r>
              <a:rPr lang="it-IT" dirty="0"/>
              <a:t>		Corso di Economia pubblica LZ							</a:t>
            </a:r>
            <a:r>
              <a:rPr lang="it-IT" dirty="0" err="1"/>
              <a:t>A.a</a:t>
            </a:r>
            <a:r>
              <a:rPr lang="it-IT" dirty="0"/>
              <a:t>. </a:t>
            </a:r>
            <a:r>
              <a:rPr lang="it-IT" dirty="0" smtClean="0"/>
              <a:t>2018-2019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60120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 title="Esempio 1: metodo base da base con aliquota costante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8069039"/>
              </p:ext>
            </p:extLst>
          </p:nvPr>
        </p:nvGraphicFramePr>
        <p:xfrm>
          <a:off x="1980743" y="3249005"/>
          <a:ext cx="9679444" cy="2417974"/>
        </p:xfrm>
        <a:graphic>
          <a:graphicData uri="http://schemas.openxmlformats.org/drawingml/2006/table">
            <a:tbl>
              <a:tblPr firstRow="1" lastRow="1" bandRow="1">
                <a:tableStyleId>{1FECB4D8-DB02-4DC6-A0A2-4F2EBAE1DC90}</a:tableStyleId>
              </a:tblPr>
              <a:tblGrid>
                <a:gridCol w="179223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4091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01012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45300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48316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906372">
                <a:tc>
                  <a:txBody>
                    <a:bodyPr/>
                    <a:lstStyle/>
                    <a:p>
                      <a:pPr algn="ctr"/>
                      <a:r>
                        <a:rPr lang="it-IT" sz="2600" dirty="0"/>
                        <a:t>Impresa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600" dirty="0"/>
                        <a:t>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600" dirty="0" smtClean="0"/>
                        <a:t>Valore bene</a:t>
                      </a:r>
                      <a:endParaRPr lang="it-IT" sz="2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600" dirty="0" smtClean="0"/>
                        <a:t>V - A</a:t>
                      </a:r>
                      <a:endParaRPr lang="it-IT" sz="2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600" dirty="0"/>
                        <a:t>Iva da versare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19426">
                <a:tc>
                  <a:txBody>
                    <a:bodyPr/>
                    <a:lstStyle/>
                    <a:p>
                      <a:r>
                        <a:rPr lang="it-IT" sz="2600" dirty="0"/>
                        <a:t>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600" i="1" dirty="0"/>
                        <a:t>20%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600" dirty="0"/>
                        <a:t>5</a:t>
                      </a:r>
                      <a:r>
                        <a:rPr lang="it-IT" sz="2600" dirty="0" smtClean="0"/>
                        <a:t>00</a:t>
                      </a:r>
                      <a:endParaRPr lang="it-IT" sz="2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600" dirty="0" smtClean="0"/>
                        <a:t>500</a:t>
                      </a:r>
                      <a:r>
                        <a:rPr lang="it-IT" sz="2600" dirty="0" smtClean="0"/>
                        <a:t>=(</a:t>
                      </a:r>
                      <a:r>
                        <a:rPr lang="it-IT" sz="2600" dirty="0"/>
                        <a:t>5</a:t>
                      </a:r>
                      <a:r>
                        <a:rPr lang="it-IT" sz="2600" dirty="0" smtClean="0"/>
                        <a:t>00-0</a:t>
                      </a:r>
                      <a:r>
                        <a:rPr lang="it-IT" sz="26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600" dirty="0" smtClean="0"/>
                        <a:t>0,2*500=100</a:t>
                      </a:r>
                      <a:endParaRPr lang="it-IT" sz="260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64756">
                <a:tc>
                  <a:txBody>
                    <a:bodyPr/>
                    <a:lstStyle/>
                    <a:p>
                      <a:r>
                        <a:rPr lang="it-IT" sz="2600" dirty="0"/>
                        <a:t>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600" i="1" dirty="0"/>
                        <a:t>20%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600" dirty="0"/>
                        <a:t>7</a:t>
                      </a:r>
                      <a:r>
                        <a:rPr lang="it-IT" sz="2600" dirty="0" smtClean="0"/>
                        <a:t>00</a:t>
                      </a:r>
                      <a:endParaRPr lang="it-IT" sz="2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600" dirty="0"/>
                        <a:t>2</a:t>
                      </a:r>
                      <a:r>
                        <a:rPr lang="it-IT" sz="2600" dirty="0" smtClean="0"/>
                        <a:t>00=(700-500</a:t>
                      </a:r>
                      <a:r>
                        <a:rPr lang="it-IT" sz="26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600" dirty="0" smtClean="0"/>
                        <a:t>0,2*200=40</a:t>
                      </a:r>
                      <a:endParaRPr lang="it-IT" sz="260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04496">
                <a:tc>
                  <a:txBody>
                    <a:bodyPr/>
                    <a:lstStyle/>
                    <a:p>
                      <a:r>
                        <a:rPr lang="it-IT" sz="2600" dirty="0" smtClean="0"/>
                        <a:t>TOTALE</a:t>
                      </a:r>
                      <a:endParaRPr lang="it-IT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600" dirty="0" smtClean="0"/>
                        <a:t>140</a:t>
                      </a:r>
                      <a:endParaRPr lang="it-IT" sz="2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ttangolo 4"/>
              <p:cNvSpPr/>
              <p:nvPr/>
            </p:nvSpPr>
            <p:spPr>
              <a:xfrm>
                <a:off x="5277965" y="2062122"/>
                <a:ext cx="2933597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800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it-IT" sz="2800" i="1">
                              <a:latin typeface="Cambria Math" panose="02040503050406030204" pitchFamily="18" charset="0"/>
                            </a:rPr>
                            <m:t>𝑏</m:t>
                          </m:r>
                        </m:sub>
                      </m:sSub>
                      <m:r>
                        <a:rPr lang="it-IT" sz="28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it-IT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8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it-IT" sz="2800" i="1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r>
                        <a:rPr lang="it-IT" sz="28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it-IT" sz="2800" i="1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it-IT" sz="28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it-IT" sz="2800" i="1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it-IT" sz="28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it-IT" sz="2800" dirty="0"/>
              </a:p>
            </p:txBody>
          </p:sp>
        </mc:Choice>
        <mc:Fallback xmlns="">
          <p:sp>
            <p:nvSpPr>
              <p:cNvPr id="5" name="Rettango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7965" y="2062122"/>
                <a:ext cx="2933597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984917" y="624110"/>
            <a:ext cx="9519695" cy="1280890"/>
          </a:xfrm>
        </p:spPr>
        <p:txBody>
          <a:bodyPr>
            <a:normAutofit/>
          </a:bodyPr>
          <a:lstStyle/>
          <a:p>
            <a:r>
              <a:rPr lang="it-IT" dirty="0"/>
              <a:t>Esempio 1: metodo base da base con aliquota costante</a:t>
            </a:r>
          </a:p>
        </p:txBody>
      </p:sp>
    </p:spTree>
    <p:extLst>
      <p:ext uri="{BB962C8B-B14F-4D97-AF65-F5344CB8AC3E}">
        <p14:creationId xmlns:p14="http://schemas.microsoft.com/office/powerpoint/2010/main" val="3767760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ttangolo 5"/>
              <p:cNvSpPr/>
              <p:nvPr/>
            </p:nvSpPr>
            <p:spPr>
              <a:xfrm>
                <a:off x="5927595" y="2218421"/>
                <a:ext cx="280730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800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it-IT" sz="280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it-IT" sz="28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it-IT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8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it-IT" sz="2800" i="1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it-IT" sz="28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it-IT" sz="2800" i="1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it-IT" sz="2800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it-IT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8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it-IT" sz="2800" i="1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it-IT" sz="28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it-IT" sz="2800" i="1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it-IT" sz="2800" dirty="0"/>
              </a:p>
            </p:txBody>
          </p:sp>
        </mc:Choice>
        <mc:Fallback xmlns="">
          <p:sp>
            <p:nvSpPr>
              <p:cNvPr id="6" name="Rettangolo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7595" y="2218421"/>
                <a:ext cx="2807307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" name="Segnaposto contenuto 3" title="Esempio 2: metodo imposta da imposta con aliquota costante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46891042"/>
              </p:ext>
            </p:extLst>
          </p:nvPr>
        </p:nvGraphicFramePr>
        <p:xfrm>
          <a:off x="1194755" y="3280525"/>
          <a:ext cx="10729231" cy="2417974"/>
        </p:xfrm>
        <a:graphic>
          <a:graphicData uri="http://schemas.openxmlformats.org/drawingml/2006/table">
            <a:tbl>
              <a:tblPr firstRow="1" lastRow="1" bandRow="1">
                <a:tableStyleId>{1FECB4D8-DB02-4DC6-A0A2-4F2EBAE1DC90}</a:tableStyleId>
              </a:tblPr>
              <a:tblGrid>
                <a:gridCol w="65112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1415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5297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557970"/>
                <a:gridCol w="255341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399596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906372">
                <a:tc>
                  <a:txBody>
                    <a:bodyPr/>
                    <a:lstStyle/>
                    <a:p>
                      <a:pPr algn="ctr"/>
                      <a:endParaRPr lang="it-IT" sz="2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600" dirty="0"/>
                        <a:t>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600" dirty="0" smtClean="0"/>
                        <a:t>Valore bene</a:t>
                      </a:r>
                      <a:endParaRPr lang="it-IT" sz="2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600" dirty="0" smtClean="0"/>
                        <a:t>Iva a debito</a:t>
                      </a:r>
                      <a:endParaRPr lang="it-IT" sz="2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600" dirty="0" smtClean="0"/>
                        <a:t>Iva</a:t>
                      </a:r>
                      <a:r>
                        <a:rPr lang="it-IT" sz="2600" baseline="0" dirty="0" smtClean="0"/>
                        <a:t> a credito</a:t>
                      </a:r>
                      <a:endParaRPr lang="it-IT" sz="2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600" dirty="0"/>
                        <a:t>Iva da versare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19426">
                <a:tc>
                  <a:txBody>
                    <a:bodyPr/>
                    <a:lstStyle/>
                    <a:p>
                      <a:r>
                        <a:rPr lang="it-IT" sz="2600" dirty="0"/>
                        <a:t>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600" i="1" dirty="0"/>
                        <a:t>20%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600" dirty="0"/>
                        <a:t>5</a:t>
                      </a:r>
                      <a:r>
                        <a:rPr lang="it-IT" sz="2600" dirty="0" smtClean="0"/>
                        <a:t>00</a:t>
                      </a:r>
                      <a:endParaRPr lang="it-IT" sz="2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600" dirty="0" smtClean="0"/>
                        <a:t>100=(0,2 x 500) </a:t>
                      </a:r>
                      <a:endParaRPr lang="it-IT" sz="2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600" dirty="0" smtClean="0"/>
                        <a:t>0</a:t>
                      </a:r>
                      <a:endParaRPr lang="it-IT" sz="2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600" dirty="0" smtClean="0"/>
                        <a:t>100=(100-0)</a:t>
                      </a:r>
                      <a:endParaRPr lang="it-IT" sz="260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64756">
                <a:tc>
                  <a:txBody>
                    <a:bodyPr/>
                    <a:lstStyle/>
                    <a:p>
                      <a:r>
                        <a:rPr lang="it-IT" sz="2600" dirty="0"/>
                        <a:t>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600" i="1" dirty="0"/>
                        <a:t>20%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600" dirty="0"/>
                        <a:t>7</a:t>
                      </a:r>
                      <a:r>
                        <a:rPr lang="it-IT" sz="2600" dirty="0" smtClean="0"/>
                        <a:t>00</a:t>
                      </a:r>
                      <a:endParaRPr lang="it-IT" sz="2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600" dirty="0" smtClean="0"/>
                        <a:t>140=(0,2 x 700) </a:t>
                      </a:r>
                      <a:endParaRPr lang="it-IT" sz="2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600" dirty="0" smtClean="0"/>
                        <a:t>100=(0,2 x 500) </a:t>
                      </a:r>
                      <a:endParaRPr lang="it-IT" sz="2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600" dirty="0" smtClean="0"/>
                        <a:t>40 = (140-100)</a:t>
                      </a:r>
                      <a:endParaRPr lang="it-IT" sz="260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04496">
                <a:tc gridSpan="2">
                  <a:txBody>
                    <a:bodyPr/>
                    <a:lstStyle/>
                    <a:p>
                      <a:r>
                        <a:rPr lang="it-IT" sz="2600" dirty="0" smtClean="0"/>
                        <a:t>TOTALE</a:t>
                      </a:r>
                      <a:endParaRPr lang="it-IT" sz="2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it-IT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it-IT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600" dirty="0" smtClean="0"/>
                        <a:t>140</a:t>
                      </a:r>
                      <a:endParaRPr lang="it-IT" sz="2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Esempio 2: metodo imposta da imposta con aliquota costante</a:t>
            </a:r>
          </a:p>
        </p:txBody>
      </p:sp>
    </p:spTree>
    <p:extLst>
      <p:ext uri="{BB962C8B-B14F-4D97-AF65-F5344CB8AC3E}">
        <p14:creationId xmlns:p14="http://schemas.microsoft.com/office/powerpoint/2010/main" val="1379057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ttangolo 3"/>
              <p:cNvSpPr/>
              <p:nvPr/>
            </p:nvSpPr>
            <p:spPr>
              <a:xfrm>
                <a:off x="4735218" y="1905000"/>
                <a:ext cx="2933597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3200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it-IT" sz="3200" i="1">
                              <a:latin typeface="Cambria Math" panose="02040503050406030204" pitchFamily="18" charset="0"/>
                            </a:rPr>
                            <m:t>𝑏</m:t>
                          </m:r>
                        </m:sub>
                      </m:sSub>
                      <m:r>
                        <a:rPr lang="it-IT" sz="32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it-IT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32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it-IT" sz="3200" i="1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r>
                        <a:rPr lang="it-IT" sz="32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it-IT" sz="3200" i="1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it-IT" sz="32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it-IT" sz="3200" i="1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it-IT" sz="32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it-IT" sz="3200" dirty="0"/>
              </a:p>
            </p:txBody>
          </p:sp>
        </mc:Choice>
        <mc:Fallback xmlns="">
          <p:sp>
            <p:nvSpPr>
              <p:cNvPr id="4" name="Rettangolo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5218" y="1905000"/>
                <a:ext cx="2933597" cy="58477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Segnaposto contenuto 3" title="Esempio 3: aliquota diversa nelle diverse fasi e metodo base da base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3943498"/>
              </p:ext>
            </p:extLst>
          </p:nvPr>
        </p:nvGraphicFramePr>
        <p:xfrm>
          <a:off x="2248756" y="3091351"/>
          <a:ext cx="9679444" cy="2417974"/>
        </p:xfrm>
        <a:graphic>
          <a:graphicData uri="http://schemas.openxmlformats.org/drawingml/2006/table">
            <a:tbl>
              <a:tblPr firstRow="1" lastRow="1" bandRow="1">
                <a:tableStyleId>{1FECB4D8-DB02-4DC6-A0A2-4F2EBAE1DC90}</a:tableStyleId>
              </a:tblPr>
              <a:tblGrid>
                <a:gridCol w="179223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4091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01012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45300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48316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906372">
                <a:tc>
                  <a:txBody>
                    <a:bodyPr/>
                    <a:lstStyle/>
                    <a:p>
                      <a:pPr algn="ctr"/>
                      <a:r>
                        <a:rPr lang="it-IT" sz="2600" dirty="0"/>
                        <a:t>Impresa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600" dirty="0"/>
                        <a:t>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600" dirty="0" smtClean="0"/>
                        <a:t>Valore bene</a:t>
                      </a:r>
                      <a:endParaRPr lang="it-IT" sz="2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600" dirty="0" smtClean="0"/>
                        <a:t>V - A</a:t>
                      </a:r>
                      <a:endParaRPr lang="it-IT" sz="2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600" dirty="0"/>
                        <a:t>Iva da versare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19426">
                <a:tc>
                  <a:txBody>
                    <a:bodyPr/>
                    <a:lstStyle/>
                    <a:p>
                      <a:r>
                        <a:rPr lang="it-IT" sz="2600" dirty="0"/>
                        <a:t>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600" i="1" dirty="0"/>
                        <a:t>1</a:t>
                      </a:r>
                      <a:r>
                        <a:rPr lang="it-IT" sz="2600" i="1" dirty="0" smtClean="0"/>
                        <a:t>0</a:t>
                      </a:r>
                      <a:r>
                        <a:rPr lang="it-IT" sz="2600" i="1" dirty="0"/>
                        <a:t>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600" dirty="0"/>
                        <a:t>5</a:t>
                      </a:r>
                      <a:r>
                        <a:rPr lang="it-IT" sz="2600" dirty="0" smtClean="0"/>
                        <a:t>00</a:t>
                      </a:r>
                      <a:endParaRPr lang="it-IT" sz="2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600" dirty="0" smtClean="0"/>
                        <a:t>500</a:t>
                      </a:r>
                      <a:r>
                        <a:rPr lang="it-IT" sz="2600" dirty="0" smtClean="0"/>
                        <a:t>=(</a:t>
                      </a:r>
                      <a:r>
                        <a:rPr lang="it-IT" sz="2600" dirty="0"/>
                        <a:t>5</a:t>
                      </a:r>
                      <a:r>
                        <a:rPr lang="it-IT" sz="2600" dirty="0" smtClean="0"/>
                        <a:t>00-0</a:t>
                      </a:r>
                      <a:r>
                        <a:rPr lang="it-IT" sz="26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600" dirty="0" smtClean="0"/>
                        <a:t>0,1*500=50</a:t>
                      </a:r>
                      <a:endParaRPr lang="it-IT" sz="260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64756">
                <a:tc>
                  <a:txBody>
                    <a:bodyPr/>
                    <a:lstStyle/>
                    <a:p>
                      <a:r>
                        <a:rPr lang="it-IT" sz="2600" dirty="0"/>
                        <a:t>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600" i="1" dirty="0"/>
                        <a:t>20%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600" dirty="0"/>
                        <a:t>7</a:t>
                      </a:r>
                      <a:r>
                        <a:rPr lang="it-IT" sz="2600" dirty="0" smtClean="0"/>
                        <a:t>00</a:t>
                      </a:r>
                      <a:endParaRPr lang="it-IT" sz="2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600" dirty="0"/>
                        <a:t>2</a:t>
                      </a:r>
                      <a:r>
                        <a:rPr lang="it-IT" sz="2600" dirty="0" smtClean="0"/>
                        <a:t>00=(700-500</a:t>
                      </a:r>
                      <a:r>
                        <a:rPr lang="it-IT" sz="26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600" dirty="0" smtClean="0"/>
                        <a:t>0,2*200=40</a:t>
                      </a:r>
                      <a:endParaRPr lang="it-IT" sz="260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04496">
                <a:tc>
                  <a:txBody>
                    <a:bodyPr/>
                    <a:lstStyle/>
                    <a:p>
                      <a:r>
                        <a:rPr lang="it-IT" sz="2600" dirty="0" smtClean="0"/>
                        <a:t>TOTALE</a:t>
                      </a:r>
                      <a:endParaRPr lang="it-IT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600" dirty="0" smtClean="0"/>
                        <a:t>90</a:t>
                      </a:r>
                      <a:endParaRPr lang="it-IT" sz="2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Esempio 3: aliquota diversa nelle diverse fasi e metodo base da base</a:t>
            </a:r>
          </a:p>
        </p:txBody>
      </p:sp>
    </p:spTree>
    <p:extLst>
      <p:ext uri="{BB962C8B-B14F-4D97-AF65-F5344CB8AC3E}">
        <p14:creationId xmlns:p14="http://schemas.microsoft.com/office/powerpoint/2010/main" val="2470023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ttangolo 4"/>
              <p:cNvSpPr/>
              <p:nvPr/>
            </p:nvSpPr>
            <p:spPr>
              <a:xfrm>
                <a:off x="4549614" y="1905000"/>
                <a:ext cx="318061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3200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it-IT" sz="320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it-IT" sz="32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it-IT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32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it-IT" sz="3200" i="1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it-IT" sz="32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it-IT" sz="3200" i="1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it-IT" sz="3200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it-IT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32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it-IT" sz="3200" i="1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it-IT" sz="32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it-IT" sz="3200" i="1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it-IT" sz="3200" dirty="0"/>
              </a:p>
            </p:txBody>
          </p:sp>
        </mc:Choice>
        <mc:Fallback xmlns="">
          <p:sp>
            <p:nvSpPr>
              <p:cNvPr id="5" name="Rettango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9614" y="1905000"/>
                <a:ext cx="3180614" cy="58477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" name="Segnaposto contenuto 3" title="Esempio 4: aliquota diversa nelle diverse fasi e metodo imposta da imposta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7356384"/>
              </p:ext>
            </p:extLst>
          </p:nvPr>
        </p:nvGraphicFramePr>
        <p:xfrm>
          <a:off x="1178989" y="3185932"/>
          <a:ext cx="10729231" cy="2417974"/>
        </p:xfrm>
        <a:graphic>
          <a:graphicData uri="http://schemas.openxmlformats.org/drawingml/2006/table">
            <a:tbl>
              <a:tblPr firstRow="1" lastRow="1" bandRow="1">
                <a:tableStyleId>{1FECB4D8-DB02-4DC6-A0A2-4F2EBAE1DC90}</a:tableStyleId>
              </a:tblPr>
              <a:tblGrid>
                <a:gridCol w="65112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1415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5297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557970"/>
                <a:gridCol w="255341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399596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906372">
                <a:tc>
                  <a:txBody>
                    <a:bodyPr/>
                    <a:lstStyle/>
                    <a:p>
                      <a:pPr algn="ctr"/>
                      <a:endParaRPr lang="it-IT" sz="2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600" dirty="0"/>
                        <a:t>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600" dirty="0" smtClean="0"/>
                        <a:t>Valore bene</a:t>
                      </a:r>
                      <a:endParaRPr lang="it-IT" sz="2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600" dirty="0" smtClean="0"/>
                        <a:t>Iva a debito</a:t>
                      </a:r>
                      <a:endParaRPr lang="it-IT" sz="2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600" dirty="0" smtClean="0"/>
                        <a:t>Iva</a:t>
                      </a:r>
                      <a:r>
                        <a:rPr lang="it-IT" sz="2600" baseline="0" dirty="0" smtClean="0"/>
                        <a:t> a credito</a:t>
                      </a:r>
                      <a:endParaRPr lang="it-IT" sz="2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600" dirty="0"/>
                        <a:t>Iva da versare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19426">
                <a:tc>
                  <a:txBody>
                    <a:bodyPr/>
                    <a:lstStyle/>
                    <a:p>
                      <a:r>
                        <a:rPr lang="it-IT" sz="2600" dirty="0"/>
                        <a:t>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600" i="1" dirty="0"/>
                        <a:t>1</a:t>
                      </a:r>
                      <a:r>
                        <a:rPr lang="it-IT" sz="2600" i="1" dirty="0" smtClean="0"/>
                        <a:t>0</a:t>
                      </a:r>
                      <a:r>
                        <a:rPr lang="it-IT" sz="2600" i="1" dirty="0"/>
                        <a:t>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600" dirty="0"/>
                        <a:t>5</a:t>
                      </a:r>
                      <a:r>
                        <a:rPr lang="it-IT" sz="2600" dirty="0" smtClean="0"/>
                        <a:t>00</a:t>
                      </a:r>
                      <a:endParaRPr lang="it-IT" sz="2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600" dirty="0" smtClean="0"/>
                        <a:t>50=(0,1 x 500) </a:t>
                      </a:r>
                      <a:endParaRPr lang="it-IT" sz="2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600" dirty="0" smtClean="0"/>
                        <a:t>0</a:t>
                      </a:r>
                      <a:endParaRPr lang="it-IT" sz="2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600" dirty="0" smtClean="0"/>
                        <a:t>50=(50-0)</a:t>
                      </a:r>
                      <a:endParaRPr lang="it-IT" sz="260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64756">
                <a:tc>
                  <a:txBody>
                    <a:bodyPr/>
                    <a:lstStyle/>
                    <a:p>
                      <a:r>
                        <a:rPr lang="it-IT" sz="2600" dirty="0"/>
                        <a:t>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600" i="1" dirty="0"/>
                        <a:t>20%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600" dirty="0"/>
                        <a:t>7</a:t>
                      </a:r>
                      <a:r>
                        <a:rPr lang="it-IT" sz="2600" dirty="0" smtClean="0"/>
                        <a:t>00</a:t>
                      </a:r>
                      <a:endParaRPr lang="it-IT" sz="2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600" dirty="0" smtClean="0"/>
                        <a:t>140=(0,2 x 700) </a:t>
                      </a:r>
                      <a:endParaRPr lang="it-IT" sz="2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600" dirty="0" smtClean="0"/>
                        <a:t>50=(0,1 x 500) </a:t>
                      </a:r>
                      <a:endParaRPr lang="it-IT" sz="2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600" dirty="0" smtClean="0"/>
                        <a:t>90=(140-50)</a:t>
                      </a:r>
                      <a:endParaRPr lang="it-IT" sz="260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04496">
                <a:tc gridSpan="2">
                  <a:txBody>
                    <a:bodyPr/>
                    <a:lstStyle/>
                    <a:p>
                      <a:r>
                        <a:rPr lang="it-IT" sz="2600" dirty="0" smtClean="0"/>
                        <a:t>TOTALE</a:t>
                      </a:r>
                      <a:endParaRPr lang="it-IT" sz="2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it-IT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it-IT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600" dirty="0" smtClean="0"/>
                        <a:t>140</a:t>
                      </a:r>
                      <a:endParaRPr lang="it-IT" sz="2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603515" y="391294"/>
            <a:ext cx="9848090" cy="1280890"/>
          </a:xfrm>
        </p:spPr>
        <p:txBody>
          <a:bodyPr>
            <a:noAutofit/>
          </a:bodyPr>
          <a:lstStyle/>
          <a:p>
            <a:r>
              <a:rPr lang="it-IT" dirty="0"/>
              <a:t>Esempio 4: aliquota diversa nelle diverse fasi e metodo imposta da imposta</a:t>
            </a:r>
          </a:p>
        </p:txBody>
      </p:sp>
    </p:spTree>
    <p:extLst>
      <p:ext uri="{BB962C8B-B14F-4D97-AF65-F5344CB8AC3E}">
        <p14:creationId xmlns:p14="http://schemas.microsoft.com/office/powerpoint/2010/main" val="931250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Metodo imposta da imposta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89212" y="376518"/>
            <a:ext cx="8915400" cy="5534704"/>
          </a:xfrm>
        </p:spPr>
        <p:txBody>
          <a:bodyPr>
            <a:normAutofit/>
          </a:bodyPr>
          <a:lstStyle/>
          <a:p>
            <a:r>
              <a:rPr lang="it-IT" sz="3200" dirty="0" smtClean="0"/>
              <a:t>Con il metodo imposta da imposta l’aliquota media che grava sul valore aggiunto complessivo è sempre pari a quella riservata al bene finale</a:t>
            </a:r>
          </a:p>
          <a:p>
            <a:r>
              <a:rPr lang="it-IT" sz="3200" dirty="0" smtClean="0"/>
              <a:t>Questo metodo viene preferito perché:</a:t>
            </a:r>
          </a:p>
          <a:p>
            <a:pPr lvl="1"/>
            <a:r>
              <a:rPr lang="it-IT" sz="2800" dirty="0" smtClean="0"/>
              <a:t>l’imposta non fornisce incentivi alla concentrazione verticale delle imprese</a:t>
            </a:r>
          </a:p>
          <a:p>
            <a:pPr lvl="1"/>
            <a:r>
              <a:rPr lang="it-IT" sz="2800" dirty="0" smtClean="0"/>
              <a:t>non altera la trasparenza nel processo di formazione dei prezzi</a:t>
            </a:r>
            <a:endParaRPr lang="en-GB" sz="2800" dirty="0" smtClean="0"/>
          </a:p>
          <a:p>
            <a:pPr marL="0" indent="0">
              <a:buNone/>
            </a:pP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047061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Classificazione delle operazioni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25386" y="1736034"/>
            <a:ext cx="8915400" cy="3777622"/>
          </a:xfrm>
        </p:spPr>
        <p:txBody>
          <a:bodyPr>
            <a:noAutofit/>
          </a:bodyPr>
          <a:lstStyle/>
          <a:p>
            <a:r>
              <a:rPr lang="it-IT" sz="2800" b="1" i="1" dirty="0" smtClean="0"/>
              <a:t>Operazioni </a:t>
            </a:r>
            <a:r>
              <a:rPr lang="it-IT" sz="2800" b="1" i="1" dirty="0"/>
              <a:t>non imponibili</a:t>
            </a:r>
            <a:r>
              <a:rPr lang="it-IT" sz="2800" dirty="0"/>
              <a:t>: l’aliquota applicata nell’ultimo stadio è nulla, ma è ammessa l’integrale detrazione dell’Iva pagata sugli acquisti. </a:t>
            </a:r>
          </a:p>
          <a:p>
            <a:r>
              <a:rPr lang="it-IT" sz="2800" b="1" i="1" dirty="0"/>
              <a:t>Operazioni esenti</a:t>
            </a:r>
            <a:r>
              <a:rPr lang="it-IT" sz="2800" dirty="0"/>
              <a:t>: effettuate senza il pagamento dell’imposta ma non è prevista la detrazione dell’imposta pagata sugli acquisti. L’imposta grava sull’impresa o sul lavoratore autonomo invece che sul consumatore finale.</a:t>
            </a:r>
          </a:p>
        </p:txBody>
      </p:sp>
    </p:spTree>
    <p:extLst>
      <p:ext uri="{BB962C8B-B14F-4D97-AF65-F5344CB8AC3E}">
        <p14:creationId xmlns:p14="http://schemas.microsoft.com/office/powerpoint/2010/main" val="1177294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962698" y="343732"/>
            <a:ext cx="8911687" cy="1280890"/>
          </a:xfrm>
        </p:spPr>
        <p:txBody>
          <a:bodyPr/>
          <a:lstStyle/>
          <a:p>
            <a:r>
              <a:rPr lang="it-IT" dirty="0"/>
              <a:t>Scelta della base imponibile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99861" y="1624622"/>
            <a:ext cx="9320242" cy="5049079"/>
          </a:xfrm>
        </p:spPr>
        <p:txBody>
          <a:bodyPr>
            <a:noAutofit/>
          </a:bodyPr>
          <a:lstStyle/>
          <a:p>
            <a:pPr marL="457200" lvl="1" indent="0"/>
            <a:r>
              <a:rPr lang="it-IT" sz="2800" b="1" i="1" dirty="0"/>
              <a:t>Tipo reddito lordo</a:t>
            </a:r>
            <a:r>
              <a:rPr lang="it-IT" sz="2800" dirty="0"/>
              <a:t>: non è ammessa in detrazione l’imposta a credito pagata sull’acquisto di beni di investimento.</a:t>
            </a:r>
          </a:p>
          <a:p>
            <a:pPr marL="457200" lvl="1" indent="0"/>
            <a:r>
              <a:rPr lang="it-IT" sz="2800" b="1" i="1" dirty="0" smtClean="0"/>
              <a:t>Tipo </a:t>
            </a:r>
            <a:r>
              <a:rPr lang="it-IT" sz="2800" b="1" i="1" dirty="0"/>
              <a:t>reddito netto</a:t>
            </a:r>
            <a:r>
              <a:rPr lang="it-IT" sz="2800" dirty="0"/>
              <a:t>: è ammessa la detrazione dell’imposta pagata sugli acquisti di beni di investimento ma solo in proporzione alla quota di ammortamento del periodo.</a:t>
            </a:r>
          </a:p>
          <a:p>
            <a:pPr marL="457200" lvl="1" indent="0"/>
            <a:r>
              <a:rPr lang="it-IT" sz="2800" b="1" i="1" dirty="0" smtClean="0"/>
              <a:t>Tipo </a:t>
            </a:r>
            <a:r>
              <a:rPr lang="it-IT" sz="2800" b="1" i="1" dirty="0"/>
              <a:t>reddito consumo</a:t>
            </a:r>
            <a:r>
              <a:rPr lang="it-IT" sz="2800" dirty="0"/>
              <a:t>: è ammessa la totale detraibilità dell’imposta pagata sugli acquisti di beni di investimento.</a:t>
            </a:r>
          </a:p>
          <a:p>
            <a:pPr marL="0" indent="0">
              <a:buNone/>
            </a:pPr>
            <a:endParaRPr lang="it-IT" sz="2200" dirty="0"/>
          </a:p>
        </p:txBody>
      </p:sp>
    </p:spTree>
    <p:extLst>
      <p:ext uri="{BB962C8B-B14F-4D97-AF65-F5344CB8AC3E}">
        <p14:creationId xmlns:p14="http://schemas.microsoft.com/office/powerpoint/2010/main" val="1229976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egnaposto contenuto 3" title="Esempio. Scelta della base imponibile IVA - IMPOSTA TIPO REDDITO CONSUM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3418801"/>
              </p:ext>
            </p:extLst>
          </p:nvPr>
        </p:nvGraphicFramePr>
        <p:xfrm>
          <a:off x="685838" y="2098110"/>
          <a:ext cx="11506162" cy="2820066"/>
        </p:xfrm>
        <a:graphic>
          <a:graphicData uri="http://schemas.openxmlformats.org/drawingml/2006/table">
            <a:tbl>
              <a:tblPr firstRow="1" lastRow="1" bandRow="1">
                <a:tableStyleId>{1FECB4D8-DB02-4DC6-A0A2-4F2EBAE1DC90}</a:tableStyleId>
              </a:tblPr>
              <a:tblGrid>
                <a:gridCol w="75615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64139"/>
                <a:gridCol w="1924367"/>
                <a:gridCol w="1783080"/>
                <a:gridCol w="2138203"/>
                <a:gridCol w="213439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00581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906372">
                <a:tc gridSpan="2"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Fatturato</a:t>
                      </a:r>
                      <a:endParaRPr lang="it-IT" sz="2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1" dirty="0" err="1" smtClean="0"/>
                        <a:t>VAl</a:t>
                      </a:r>
                      <a:endParaRPr lang="it-IT" sz="24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1" dirty="0" err="1" smtClean="0"/>
                        <a:t>VAn</a:t>
                      </a:r>
                      <a:endParaRPr lang="it-IT" sz="24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Iva a debito</a:t>
                      </a:r>
                      <a:endParaRPr lang="it-IT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Iva</a:t>
                      </a:r>
                      <a:r>
                        <a:rPr lang="it-IT" sz="2400" baseline="0" dirty="0" smtClean="0"/>
                        <a:t> a credito</a:t>
                      </a:r>
                      <a:endParaRPr lang="it-IT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/>
                        <a:t>Iva da versare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19426">
                <a:tc>
                  <a:txBody>
                    <a:bodyPr/>
                    <a:lstStyle/>
                    <a:p>
                      <a:r>
                        <a:rPr lang="it-IT" sz="2000" dirty="0" smtClean="0"/>
                        <a:t>A </a:t>
                      </a:r>
                      <a:endParaRPr lang="it-IT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i="0" dirty="0" smtClean="0"/>
                        <a:t>100</a:t>
                      </a:r>
                      <a:endParaRPr lang="it-IT" sz="2000" i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i="1" dirty="0" smtClean="0"/>
                        <a:t>100</a:t>
                      </a:r>
                      <a:endParaRPr lang="it-IT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i="1" dirty="0" smtClean="0"/>
                        <a:t>100</a:t>
                      </a:r>
                      <a:endParaRPr lang="it-IT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dirty="0" smtClean="0"/>
                        <a:t>10=(0,1 x 100) </a:t>
                      </a:r>
                      <a:endParaRPr lang="it-IT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dirty="0" smtClean="0"/>
                        <a:t>0</a:t>
                      </a:r>
                      <a:endParaRPr lang="it-IT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dirty="0" smtClean="0"/>
                        <a:t>10=(10-0)</a:t>
                      </a:r>
                      <a:endParaRPr lang="it-IT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64756">
                <a:tc>
                  <a:txBody>
                    <a:bodyPr/>
                    <a:lstStyle/>
                    <a:p>
                      <a:r>
                        <a:rPr lang="it-IT" sz="2000" dirty="0"/>
                        <a:t>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i="0" dirty="0" smtClean="0"/>
                        <a:t>300</a:t>
                      </a:r>
                      <a:endParaRPr lang="it-IT" sz="2000" i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i="1" dirty="0" smtClean="0"/>
                        <a:t>300</a:t>
                      </a:r>
                      <a:endParaRPr lang="it-IT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i="1" dirty="0" smtClean="0"/>
                        <a:t>250=(300-50)</a:t>
                      </a:r>
                      <a:endParaRPr lang="it-IT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dirty="0" smtClean="0"/>
                        <a:t>30=(0,1 x 300)</a:t>
                      </a:r>
                      <a:endParaRPr lang="it-IT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b="1" dirty="0" smtClean="0">
                          <a:solidFill>
                            <a:srgbClr val="C00000"/>
                          </a:solidFill>
                        </a:rPr>
                        <a:t>10=(0,1 x 100)</a:t>
                      </a:r>
                      <a:endParaRPr lang="it-IT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dirty="0" smtClean="0"/>
                        <a:t>20</a:t>
                      </a:r>
                      <a:r>
                        <a:rPr lang="it-IT" sz="2000" baseline="0" dirty="0" smtClean="0"/>
                        <a:t>=(30-10)</a:t>
                      </a:r>
                      <a:endParaRPr lang="it-IT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64756">
                <a:tc>
                  <a:txBody>
                    <a:bodyPr/>
                    <a:lstStyle/>
                    <a:p>
                      <a:r>
                        <a:rPr lang="it-IT" sz="2000" dirty="0" smtClean="0"/>
                        <a:t>C</a:t>
                      </a:r>
                      <a:endParaRPr lang="it-IT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i="0" dirty="0" smtClean="0"/>
                        <a:t>500</a:t>
                      </a:r>
                      <a:endParaRPr lang="it-IT" sz="2000" i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i="1" dirty="0" smtClean="0"/>
                        <a:t>200=(500-300)</a:t>
                      </a:r>
                      <a:endParaRPr lang="it-IT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i="1" dirty="0" smtClean="0"/>
                        <a:t>200</a:t>
                      </a:r>
                      <a:endParaRPr lang="it-IT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dirty="0" smtClean="0"/>
                        <a:t>50=(0,1 x 500)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dirty="0" smtClean="0"/>
                        <a:t>30=(0,1 x 300)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dirty="0" smtClean="0"/>
                        <a:t>20=(50-30)</a:t>
                      </a:r>
                      <a:endParaRPr lang="it-IT" sz="2000" dirty="0"/>
                    </a:p>
                  </a:txBody>
                  <a:tcPr anchor="ctr"/>
                </a:tc>
              </a:tr>
              <a:tr h="464756">
                <a:tc>
                  <a:txBody>
                    <a:bodyPr/>
                    <a:lstStyle/>
                    <a:p>
                      <a:r>
                        <a:rPr lang="it-IT" sz="2000" dirty="0" smtClean="0"/>
                        <a:t>TOT</a:t>
                      </a:r>
                      <a:endParaRPr lang="it-IT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i="0" dirty="0" smtClean="0"/>
                        <a:t>900</a:t>
                      </a:r>
                      <a:endParaRPr lang="it-IT" sz="2000" i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i="1" dirty="0" smtClean="0"/>
                        <a:t>600</a:t>
                      </a:r>
                      <a:endParaRPr lang="it-IT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i="1" dirty="0" smtClean="0"/>
                        <a:t>550</a:t>
                      </a:r>
                      <a:endParaRPr lang="it-IT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dirty="0" smtClean="0"/>
                        <a:t>90</a:t>
                      </a:r>
                      <a:endParaRPr lang="it-IT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dirty="0" smtClean="0"/>
                        <a:t>40</a:t>
                      </a:r>
                      <a:endParaRPr lang="it-IT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dirty="0" smtClean="0"/>
                        <a:t>50</a:t>
                      </a:r>
                      <a:endParaRPr lang="it-IT" sz="20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3042745" y="5533696"/>
            <a:ext cx="7608237" cy="52322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</a:tabLst>
            </a:pPr>
            <a:r>
              <a:rPr lang="it-IT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IVA da versare = t x </a:t>
            </a:r>
            <a:r>
              <a:rPr lang="it-IT" sz="28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valoreC</a:t>
            </a:r>
            <a:r>
              <a:rPr lang="it-IT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= 0,1 x 500 = 50</a:t>
            </a: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425669"/>
            <a:ext cx="11998712" cy="1280890"/>
          </a:xfrm>
        </p:spPr>
        <p:txBody>
          <a:bodyPr/>
          <a:lstStyle/>
          <a:p>
            <a:pPr algn="r"/>
            <a:r>
              <a:rPr lang="it-IT" dirty="0"/>
              <a:t>Esempio. </a:t>
            </a:r>
            <a:r>
              <a:rPr lang="it-IT" dirty="0" smtClean="0"/>
              <a:t>Scelta della base imponibile Iva</a:t>
            </a:r>
            <a:br>
              <a:rPr lang="it-IT" dirty="0" smtClean="0"/>
            </a:br>
            <a:r>
              <a:rPr lang="it-IT" dirty="0" smtClean="0"/>
              <a:t>IMPOSTA TIPO REDDITO CONSUMO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97005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egnaposto contenuto 3" title="Esempio. Scelta della base imponibile IVA - IMPOSTA TIPO REDDITO NETT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85210758"/>
              </p:ext>
            </p:extLst>
          </p:nvPr>
        </p:nvGraphicFramePr>
        <p:xfrm>
          <a:off x="685838" y="2112858"/>
          <a:ext cx="11506162" cy="2820066"/>
        </p:xfrm>
        <a:graphic>
          <a:graphicData uri="http://schemas.openxmlformats.org/drawingml/2006/table">
            <a:tbl>
              <a:tblPr firstRow="1" lastRow="1" bandRow="1">
                <a:tableStyleId>{1FECB4D8-DB02-4DC6-A0A2-4F2EBAE1DC90}</a:tableStyleId>
              </a:tblPr>
              <a:tblGrid>
                <a:gridCol w="75615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64139"/>
                <a:gridCol w="1924367"/>
                <a:gridCol w="1783080"/>
                <a:gridCol w="2138203"/>
                <a:gridCol w="213439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00581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906372">
                <a:tc gridSpan="2"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Fatturato</a:t>
                      </a:r>
                      <a:endParaRPr lang="it-IT" sz="2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1" dirty="0" err="1" smtClean="0"/>
                        <a:t>VAl</a:t>
                      </a:r>
                      <a:endParaRPr lang="it-IT" sz="24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1" dirty="0" err="1" smtClean="0"/>
                        <a:t>VAn</a:t>
                      </a:r>
                      <a:endParaRPr lang="it-IT" sz="24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Iva a debito</a:t>
                      </a:r>
                      <a:endParaRPr lang="it-IT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Iva</a:t>
                      </a:r>
                      <a:r>
                        <a:rPr lang="it-IT" sz="2400" baseline="0" dirty="0" smtClean="0"/>
                        <a:t> a credito</a:t>
                      </a:r>
                      <a:endParaRPr lang="it-IT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/>
                        <a:t>Iva da versare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19426">
                <a:tc>
                  <a:txBody>
                    <a:bodyPr/>
                    <a:lstStyle/>
                    <a:p>
                      <a:r>
                        <a:rPr lang="it-IT" sz="2000" dirty="0" smtClean="0"/>
                        <a:t>A </a:t>
                      </a:r>
                      <a:endParaRPr lang="it-IT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i="0" dirty="0" smtClean="0"/>
                        <a:t>100</a:t>
                      </a:r>
                      <a:endParaRPr lang="it-IT" sz="2000" i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i="1" dirty="0" smtClean="0"/>
                        <a:t>100</a:t>
                      </a:r>
                      <a:endParaRPr lang="it-IT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i="1" dirty="0" smtClean="0"/>
                        <a:t>100</a:t>
                      </a:r>
                      <a:endParaRPr lang="it-IT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dirty="0" smtClean="0"/>
                        <a:t>10=(0,1 x 100) </a:t>
                      </a:r>
                      <a:endParaRPr lang="it-IT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dirty="0" smtClean="0"/>
                        <a:t>0</a:t>
                      </a:r>
                      <a:endParaRPr lang="it-IT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dirty="0" smtClean="0"/>
                        <a:t>10=(10-0)</a:t>
                      </a:r>
                      <a:endParaRPr lang="it-IT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64756">
                <a:tc>
                  <a:txBody>
                    <a:bodyPr/>
                    <a:lstStyle/>
                    <a:p>
                      <a:r>
                        <a:rPr lang="it-IT" sz="2000" dirty="0"/>
                        <a:t>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i="0" dirty="0" smtClean="0"/>
                        <a:t>300</a:t>
                      </a:r>
                      <a:endParaRPr lang="it-IT" sz="2000" i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i="1" dirty="0" smtClean="0"/>
                        <a:t>300</a:t>
                      </a:r>
                      <a:endParaRPr lang="it-IT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i="1" dirty="0" smtClean="0"/>
                        <a:t>250=(300-50)</a:t>
                      </a:r>
                      <a:endParaRPr lang="it-IT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dirty="0" smtClean="0"/>
                        <a:t>30=(0,1 x 300)</a:t>
                      </a:r>
                      <a:endParaRPr lang="it-IT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b="1" dirty="0" smtClean="0">
                          <a:solidFill>
                            <a:srgbClr val="C00000"/>
                          </a:solidFill>
                        </a:rPr>
                        <a:t>5=(0,1 x 50)</a:t>
                      </a:r>
                      <a:endParaRPr lang="it-IT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dirty="0" smtClean="0"/>
                        <a:t>25</a:t>
                      </a:r>
                      <a:r>
                        <a:rPr lang="it-IT" sz="2000" baseline="0" dirty="0" smtClean="0"/>
                        <a:t>=(30-5)</a:t>
                      </a:r>
                      <a:endParaRPr lang="it-IT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64756">
                <a:tc>
                  <a:txBody>
                    <a:bodyPr/>
                    <a:lstStyle/>
                    <a:p>
                      <a:r>
                        <a:rPr lang="it-IT" sz="2000" dirty="0" smtClean="0"/>
                        <a:t>C</a:t>
                      </a:r>
                      <a:endParaRPr lang="it-IT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i="0" dirty="0" smtClean="0"/>
                        <a:t>500</a:t>
                      </a:r>
                      <a:endParaRPr lang="it-IT" sz="2000" i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i="1" dirty="0" smtClean="0"/>
                        <a:t>200=(500-300)</a:t>
                      </a:r>
                      <a:endParaRPr lang="it-IT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i="1" dirty="0" smtClean="0"/>
                        <a:t>200</a:t>
                      </a:r>
                      <a:endParaRPr lang="it-IT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dirty="0" smtClean="0"/>
                        <a:t>50=(0,1 x 500)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dirty="0" smtClean="0"/>
                        <a:t>30=(0,1 x 300)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dirty="0" smtClean="0"/>
                        <a:t>20=(50-30)</a:t>
                      </a:r>
                      <a:endParaRPr lang="it-IT" sz="2000" dirty="0"/>
                    </a:p>
                  </a:txBody>
                  <a:tcPr anchor="ctr"/>
                </a:tc>
              </a:tr>
              <a:tr h="464756">
                <a:tc>
                  <a:txBody>
                    <a:bodyPr/>
                    <a:lstStyle/>
                    <a:p>
                      <a:r>
                        <a:rPr lang="it-IT" sz="2000" dirty="0" smtClean="0"/>
                        <a:t>TOT</a:t>
                      </a:r>
                      <a:endParaRPr lang="it-IT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i="0" dirty="0" smtClean="0"/>
                        <a:t>900</a:t>
                      </a:r>
                      <a:endParaRPr lang="it-IT" sz="2000" i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i="1" dirty="0" smtClean="0"/>
                        <a:t>600</a:t>
                      </a:r>
                      <a:endParaRPr lang="it-IT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i="1" dirty="0" smtClean="0"/>
                        <a:t>550</a:t>
                      </a:r>
                      <a:endParaRPr lang="it-IT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dirty="0" smtClean="0"/>
                        <a:t>90</a:t>
                      </a:r>
                      <a:endParaRPr lang="it-IT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dirty="0" smtClean="0"/>
                        <a:t>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dirty="0" smtClean="0"/>
                        <a:t>55</a:t>
                      </a:r>
                      <a:endParaRPr lang="it-IT" sz="20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3042745" y="5533696"/>
            <a:ext cx="6980437" cy="52322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</a:tabLst>
            </a:pPr>
            <a:r>
              <a:rPr lang="it-IT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IVA da versare = t x </a:t>
            </a:r>
            <a:r>
              <a:rPr lang="it-IT" sz="28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VAn</a:t>
            </a:r>
            <a:r>
              <a:rPr lang="it-IT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= 0,1 x 550 = 55</a:t>
            </a: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425669"/>
            <a:ext cx="11998712" cy="1280890"/>
          </a:xfrm>
        </p:spPr>
        <p:txBody>
          <a:bodyPr/>
          <a:lstStyle/>
          <a:p>
            <a:pPr algn="r"/>
            <a:r>
              <a:rPr lang="it-IT" dirty="0"/>
              <a:t>Esempio. </a:t>
            </a:r>
            <a:r>
              <a:rPr lang="it-IT" dirty="0" smtClean="0"/>
              <a:t>Scelta della base imponibile Iva</a:t>
            </a:r>
            <a:br>
              <a:rPr lang="it-IT" dirty="0" smtClean="0"/>
            </a:br>
            <a:r>
              <a:rPr lang="it-IT" dirty="0" smtClean="0"/>
              <a:t>IMPOSTA TIPO REDDITO NETTO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97005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egnaposto contenuto 3" title="Esempio. Scelta della base imponibile IVA  -  IMPOSTA TIPO REDDITO LOR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72294431"/>
              </p:ext>
            </p:extLst>
          </p:nvPr>
        </p:nvGraphicFramePr>
        <p:xfrm>
          <a:off x="685838" y="2098110"/>
          <a:ext cx="11506162" cy="2820066"/>
        </p:xfrm>
        <a:graphic>
          <a:graphicData uri="http://schemas.openxmlformats.org/drawingml/2006/table">
            <a:tbl>
              <a:tblPr firstRow="1" lastRow="1" bandRow="1">
                <a:tableStyleId>{1FECB4D8-DB02-4DC6-A0A2-4F2EBAE1DC90}</a:tableStyleId>
              </a:tblPr>
              <a:tblGrid>
                <a:gridCol w="75615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64139"/>
                <a:gridCol w="1924367"/>
                <a:gridCol w="1783080"/>
                <a:gridCol w="2138203"/>
                <a:gridCol w="213439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00581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906372">
                <a:tc gridSpan="2"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Fatturato</a:t>
                      </a:r>
                      <a:endParaRPr lang="it-IT" sz="2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1" dirty="0" err="1" smtClean="0"/>
                        <a:t>VAl</a:t>
                      </a:r>
                      <a:endParaRPr lang="it-IT" sz="24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1" dirty="0" err="1" smtClean="0"/>
                        <a:t>VAn</a:t>
                      </a:r>
                      <a:endParaRPr lang="it-IT" sz="24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Iva a debito</a:t>
                      </a:r>
                      <a:endParaRPr lang="it-IT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Iva</a:t>
                      </a:r>
                      <a:r>
                        <a:rPr lang="it-IT" sz="2400" baseline="0" dirty="0" smtClean="0"/>
                        <a:t> a credito</a:t>
                      </a:r>
                      <a:endParaRPr lang="it-IT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/>
                        <a:t>Iva da versare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19426">
                <a:tc>
                  <a:txBody>
                    <a:bodyPr/>
                    <a:lstStyle/>
                    <a:p>
                      <a:r>
                        <a:rPr lang="it-IT" sz="2000" dirty="0" smtClean="0"/>
                        <a:t>A </a:t>
                      </a:r>
                      <a:endParaRPr lang="it-IT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i="0" dirty="0" smtClean="0"/>
                        <a:t>100</a:t>
                      </a:r>
                      <a:endParaRPr lang="it-IT" sz="2000" i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i="1" dirty="0" smtClean="0"/>
                        <a:t>100</a:t>
                      </a:r>
                      <a:endParaRPr lang="it-IT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i="1" dirty="0" smtClean="0"/>
                        <a:t>100</a:t>
                      </a:r>
                      <a:endParaRPr lang="it-IT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dirty="0" smtClean="0"/>
                        <a:t>10=(0,1 x 100) </a:t>
                      </a:r>
                      <a:endParaRPr lang="it-IT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dirty="0" smtClean="0"/>
                        <a:t>0</a:t>
                      </a:r>
                      <a:endParaRPr lang="it-IT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dirty="0" smtClean="0"/>
                        <a:t>10=(10-0)</a:t>
                      </a:r>
                      <a:endParaRPr lang="it-IT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64756">
                <a:tc>
                  <a:txBody>
                    <a:bodyPr/>
                    <a:lstStyle/>
                    <a:p>
                      <a:r>
                        <a:rPr lang="it-IT" sz="2000" dirty="0"/>
                        <a:t>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i="0" dirty="0" smtClean="0"/>
                        <a:t>300</a:t>
                      </a:r>
                      <a:endParaRPr lang="it-IT" sz="2000" i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i="1" dirty="0" smtClean="0"/>
                        <a:t>300</a:t>
                      </a:r>
                      <a:endParaRPr lang="it-IT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i="1" dirty="0" smtClean="0"/>
                        <a:t>250=(300-50)</a:t>
                      </a:r>
                      <a:endParaRPr lang="it-IT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dirty="0" smtClean="0"/>
                        <a:t>30=(0,1 x 300)</a:t>
                      </a:r>
                      <a:endParaRPr lang="it-IT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b="1" dirty="0" smtClean="0">
                          <a:solidFill>
                            <a:srgbClr val="C00000"/>
                          </a:solidFill>
                        </a:rPr>
                        <a:t>0</a:t>
                      </a:r>
                      <a:endParaRPr lang="it-IT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baseline="0" dirty="0" smtClean="0"/>
                        <a:t>30=(30-0)</a:t>
                      </a:r>
                      <a:endParaRPr lang="it-IT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64756">
                <a:tc>
                  <a:txBody>
                    <a:bodyPr/>
                    <a:lstStyle/>
                    <a:p>
                      <a:r>
                        <a:rPr lang="it-IT" sz="2000" dirty="0" smtClean="0"/>
                        <a:t>C</a:t>
                      </a:r>
                      <a:endParaRPr lang="it-IT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i="0" dirty="0" smtClean="0"/>
                        <a:t>500</a:t>
                      </a:r>
                      <a:endParaRPr lang="it-IT" sz="2000" i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i="1" dirty="0" smtClean="0"/>
                        <a:t>200=(500-300)</a:t>
                      </a:r>
                      <a:endParaRPr lang="it-IT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i="1" dirty="0" smtClean="0"/>
                        <a:t>200</a:t>
                      </a:r>
                      <a:endParaRPr lang="it-IT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dirty="0" smtClean="0"/>
                        <a:t>50=(0,1 x 500)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dirty="0" smtClean="0"/>
                        <a:t>30=(0,1 x 300)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dirty="0" smtClean="0"/>
                        <a:t>20=(50-30)</a:t>
                      </a:r>
                      <a:endParaRPr lang="it-IT" sz="2000" dirty="0"/>
                    </a:p>
                  </a:txBody>
                  <a:tcPr anchor="ctr"/>
                </a:tc>
              </a:tr>
              <a:tr h="464756">
                <a:tc>
                  <a:txBody>
                    <a:bodyPr/>
                    <a:lstStyle/>
                    <a:p>
                      <a:r>
                        <a:rPr lang="it-IT" sz="2000" dirty="0" smtClean="0"/>
                        <a:t>TOT</a:t>
                      </a:r>
                      <a:endParaRPr lang="it-IT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i="0" dirty="0" smtClean="0"/>
                        <a:t>900</a:t>
                      </a:r>
                      <a:endParaRPr lang="it-IT" sz="2000" i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i="1" dirty="0" smtClean="0"/>
                        <a:t>600</a:t>
                      </a:r>
                      <a:endParaRPr lang="it-IT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i="1" dirty="0" smtClean="0"/>
                        <a:t>550</a:t>
                      </a:r>
                      <a:endParaRPr lang="it-IT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dirty="0" smtClean="0"/>
                        <a:t>90</a:t>
                      </a:r>
                      <a:endParaRPr lang="it-IT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dirty="0" smtClean="0"/>
                        <a:t>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000" dirty="0" smtClean="0"/>
                        <a:t>60</a:t>
                      </a:r>
                      <a:endParaRPr lang="it-IT" sz="20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3042745" y="5533696"/>
            <a:ext cx="6860211" cy="52322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</a:tabLst>
            </a:pPr>
            <a:r>
              <a:rPr lang="it-IT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IVA da versare = t x </a:t>
            </a:r>
            <a:r>
              <a:rPr lang="it-IT" sz="28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VAl</a:t>
            </a:r>
            <a:r>
              <a:rPr lang="it-IT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= 0,1 x 600 = 60</a:t>
            </a: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425669"/>
            <a:ext cx="11998712" cy="1280890"/>
          </a:xfrm>
        </p:spPr>
        <p:txBody>
          <a:bodyPr/>
          <a:lstStyle/>
          <a:p>
            <a:pPr algn="r"/>
            <a:r>
              <a:rPr lang="it-IT" dirty="0"/>
              <a:t>Esempio. </a:t>
            </a:r>
            <a:r>
              <a:rPr lang="it-IT" dirty="0" smtClean="0"/>
              <a:t>Scelta della base imponibile Iva</a:t>
            </a:r>
            <a:br>
              <a:rPr lang="it-IT" dirty="0" smtClean="0"/>
            </a:br>
            <a:r>
              <a:rPr lang="it-IT" dirty="0" smtClean="0"/>
              <a:t>IMPOSTA TIPO REDDITO LORDO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97005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Imposte indirette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89212" y="448235"/>
            <a:ext cx="8915400" cy="6409765"/>
          </a:xfrm>
        </p:spPr>
        <p:txBody>
          <a:bodyPr>
            <a:noAutofit/>
          </a:bodyPr>
          <a:lstStyle/>
          <a:p>
            <a:r>
              <a:rPr lang="it-IT" sz="2800" dirty="0" smtClean="0"/>
              <a:t>IMPOSTE INDIRETTE: tributi che colpiscono manifestazioni </a:t>
            </a:r>
            <a:r>
              <a:rPr lang="it-IT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mediate</a:t>
            </a:r>
            <a:r>
              <a:rPr lang="it-IT" sz="2800" dirty="0" smtClean="0"/>
              <a:t> della </a:t>
            </a:r>
            <a:r>
              <a:rPr lang="it-IT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capacità contributiva </a:t>
            </a:r>
          </a:p>
          <a:p>
            <a:pPr lvl="1"/>
            <a:r>
              <a:rPr lang="it-IT" sz="2600" dirty="0" smtClean="0"/>
              <a:t>Può essere rilevata al momento dello scambio di un bene (consumo) o del trasferimento di un’attività patrimoniale.</a:t>
            </a:r>
          </a:p>
          <a:p>
            <a:r>
              <a:rPr lang="it-IT" sz="2800" dirty="0" smtClean="0"/>
              <a:t>TIPOLOGIE DI IMPOSTE INDIRETTE:</a:t>
            </a:r>
          </a:p>
          <a:p>
            <a:pPr lvl="1"/>
            <a:r>
              <a:rPr lang="it-IT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Imposte sugli affari</a:t>
            </a:r>
            <a:r>
              <a:rPr lang="it-IT" sz="2400" dirty="0" smtClean="0"/>
              <a:t>:                                                   Imposta di Registro, Imposta di Bollo, sulle Assicurazioni</a:t>
            </a:r>
          </a:p>
          <a:p>
            <a:pPr lvl="1"/>
            <a:r>
              <a:rPr lang="it-IT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Imposte sul movimento e scambio di merci e servizi</a:t>
            </a:r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it-IT" sz="2400" dirty="0" smtClean="0"/>
              <a:t>Iva, Imposte sugli Oli minerali</a:t>
            </a:r>
          </a:p>
          <a:p>
            <a:pPr lvl="1"/>
            <a:r>
              <a:rPr lang="it-IT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Imposte sui consumi, monopoli, lotto e lotterie</a:t>
            </a:r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it-IT" sz="2400" dirty="0" smtClean="0"/>
              <a:t>Tabacchi, lotterie, accise sugli spiriti e sulla </a:t>
            </a:r>
            <a:r>
              <a:rPr lang="it-IT" sz="2400" dirty="0" smtClean="0">
                <a:hlinkClick r:id="rId2" action="ppaction://hlinksldjump"/>
              </a:rPr>
              <a:t>birra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44696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164480" y="465084"/>
            <a:ext cx="8911687" cy="701107"/>
          </a:xfrm>
        </p:spPr>
        <p:txBody>
          <a:bodyPr/>
          <a:lstStyle/>
          <a:p>
            <a:pPr algn="ctr"/>
            <a:r>
              <a:rPr lang="it-IT" dirty="0"/>
              <a:t>Come si calcola la base imponibile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478156" y="1338469"/>
            <a:ext cx="8284334" cy="4916557"/>
          </a:xfrm>
        </p:spPr>
        <p:txBody>
          <a:bodyPr>
            <a:noAutofit/>
          </a:bodyPr>
          <a:lstStyle/>
          <a:p>
            <a:endParaRPr lang="it-IT" sz="2800" b="1" dirty="0"/>
          </a:p>
          <a:p>
            <a:pPr marL="0" indent="0"/>
            <a:r>
              <a:rPr lang="it-IT" sz="3200" b="1" dirty="0"/>
              <a:t>Base finanziaria: </a:t>
            </a:r>
            <a:r>
              <a:rPr lang="it-IT" sz="3200" dirty="0"/>
              <a:t>sono soggette a tassazione solo le operazioni che danno luogo a manifestazioni monetarie nel periodo di imposta</a:t>
            </a:r>
            <a:endParaRPr lang="it-IT" sz="3200" b="1" dirty="0"/>
          </a:p>
          <a:p>
            <a:endParaRPr lang="it-IT" sz="3200" b="1" dirty="0"/>
          </a:p>
          <a:p>
            <a:pPr marL="0" indent="0"/>
            <a:r>
              <a:rPr lang="it-IT" sz="3200" b="1" dirty="0"/>
              <a:t>Base reale: </a:t>
            </a:r>
            <a:r>
              <a:rPr lang="it-IT" sz="3200" dirty="0"/>
              <a:t>richiede il calcolo del valore aggiunto reale, con problemi di valutazione delle scorte e delle rimanenze dei prodotti</a:t>
            </a:r>
            <a:endParaRPr lang="it-IT" sz="3600" dirty="0"/>
          </a:p>
        </p:txBody>
      </p:sp>
    </p:spTree>
    <p:extLst>
      <p:ext uri="{BB962C8B-B14F-4D97-AF65-F5344CB8AC3E}">
        <p14:creationId xmlns:p14="http://schemas.microsoft.com/office/powerpoint/2010/main" val="3506888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92925" y="438477"/>
            <a:ext cx="8911687" cy="1280890"/>
          </a:xfrm>
        </p:spPr>
        <p:txBody>
          <a:bodyPr/>
          <a:lstStyle/>
          <a:p>
            <a:pPr algn="ctr"/>
            <a:r>
              <a:rPr lang="it-IT" dirty="0"/>
              <a:t>IVA in </a:t>
            </a:r>
            <a:r>
              <a:rPr lang="it-IT" dirty="0" smtClean="0"/>
              <a:t>Italia (2)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0383" y="1868918"/>
            <a:ext cx="8915400" cy="3777622"/>
          </a:xfrm>
        </p:spPr>
        <p:txBody>
          <a:bodyPr>
            <a:noAutofit/>
          </a:bodyPr>
          <a:lstStyle/>
          <a:p>
            <a:r>
              <a:rPr lang="it-IT" sz="3200" dirty="0" smtClean="0"/>
              <a:t>Imposta sul “valore aggiunto”</a:t>
            </a:r>
          </a:p>
          <a:p>
            <a:r>
              <a:rPr lang="it-IT" sz="3200" dirty="0" smtClean="0"/>
              <a:t>Base imponibile di </a:t>
            </a:r>
            <a:r>
              <a:rPr lang="it-IT" sz="3200" u="sng" dirty="0" smtClean="0"/>
              <a:t>tipo consumo</a:t>
            </a:r>
          </a:p>
          <a:p>
            <a:r>
              <a:rPr lang="it-IT" sz="3200" dirty="0" smtClean="0"/>
              <a:t>Calcolata con il metodo </a:t>
            </a:r>
            <a:r>
              <a:rPr lang="it-IT" sz="3200" u="sng" dirty="0" smtClean="0"/>
              <a:t>imposta da imposta</a:t>
            </a:r>
            <a:r>
              <a:rPr lang="it-IT" sz="3200" dirty="0" smtClean="0"/>
              <a:t>, con operazioni </a:t>
            </a:r>
            <a:r>
              <a:rPr lang="it-IT" sz="3200" u="sng" dirty="0" smtClean="0"/>
              <a:t>non imponibili </a:t>
            </a:r>
            <a:r>
              <a:rPr lang="it-IT" sz="3200" dirty="0" smtClean="0"/>
              <a:t>ed operazioni </a:t>
            </a:r>
            <a:r>
              <a:rPr lang="it-IT" sz="3200" u="sng" dirty="0" smtClean="0"/>
              <a:t>esenti</a:t>
            </a:r>
            <a:endParaRPr lang="it-IT" sz="3200" u="sng" dirty="0"/>
          </a:p>
          <a:p>
            <a:r>
              <a:rPr lang="it-IT" sz="3200" dirty="0" smtClean="0"/>
              <a:t>Su </a:t>
            </a:r>
            <a:r>
              <a:rPr lang="it-IT" sz="3200" u="sng" dirty="0" smtClean="0"/>
              <a:t>base </a:t>
            </a:r>
            <a:r>
              <a:rPr lang="it-IT" sz="3200" u="sng" dirty="0"/>
              <a:t>finanziaria</a:t>
            </a:r>
          </a:p>
          <a:p>
            <a:pPr>
              <a:buNone/>
            </a:pPr>
            <a:endParaRPr lang="it-IT" sz="2800" dirty="0" smtClean="0"/>
          </a:p>
        </p:txBody>
      </p:sp>
    </p:spTree>
    <p:extLst>
      <p:ext uri="{BB962C8B-B14F-4D97-AF65-F5344CB8AC3E}">
        <p14:creationId xmlns:p14="http://schemas.microsoft.com/office/powerpoint/2010/main" val="786605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2270975" y="1990455"/>
            <a:ext cx="9144000" cy="2286471"/>
          </a:xfrm>
        </p:spPr>
        <p:txBody>
          <a:bodyPr>
            <a:normAutofit/>
          </a:bodyPr>
          <a:lstStyle/>
          <a:p>
            <a:pPr algn="ctr"/>
            <a:r>
              <a:rPr lang="it-IT" sz="4400" dirty="0" smtClean="0"/>
              <a:t>L’Imposta regionale sulle attività produttive (IRAP)</a:t>
            </a:r>
            <a:endParaRPr lang="it-IT" dirty="0"/>
          </a:p>
        </p:txBody>
      </p:sp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000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92925" y="531345"/>
            <a:ext cx="8911687" cy="767368"/>
          </a:xfrm>
        </p:spPr>
        <p:txBody>
          <a:bodyPr>
            <a:normAutofit/>
          </a:bodyPr>
          <a:lstStyle/>
          <a:p>
            <a:r>
              <a:rPr lang="it-IT" sz="3800" dirty="0"/>
              <a:t>L’ IRAP</a:t>
            </a:r>
            <a:endParaRPr lang="en-US" sz="3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27522" y="1127144"/>
            <a:ext cx="10077090" cy="4876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800" b="1" i="1" dirty="0"/>
              <a:t>Imposta regionale sulle attività produttive</a:t>
            </a:r>
          </a:p>
          <a:p>
            <a:pPr marL="0" indent="0">
              <a:buNone/>
            </a:pPr>
            <a:r>
              <a:rPr lang="it-IT" sz="2800" dirty="0"/>
              <a:t>• </a:t>
            </a:r>
            <a:r>
              <a:rPr lang="it-IT" sz="2800" b="1" dirty="0"/>
              <a:t>Presupposto: </a:t>
            </a:r>
            <a:r>
              <a:rPr lang="it-IT" sz="2800" dirty="0"/>
              <a:t>esercizio abituale di un’attività diretta alla produzione o allo scambio di beni e </a:t>
            </a:r>
            <a:r>
              <a:rPr lang="it-IT" sz="2800" dirty="0" smtClean="0"/>
              <a:t>alla prestazione di servizi.</a:t>
            </a:r>
          </a:p>
          <a:p>
            <a:pPr marL="0" indent="0">
              <a:buNone/>
            </a:pPr>
            <a:r>
              <a:rPr lang="en-US" sz="2800" dirty="0" smtClean="0"/>
              <a:t>• </a:t>
            </a:r>
            <a:r>
              <a:rPr lang="it-IT" sz="2800" b="1" dirty="0" smtClean="0"/>
              <a:t>Soggetti passivi: </a:t>
            </a:r>
            <a:r>
              <a:rPr lang="it-IT" sz="2800" dirty="0" smtClean="0"/>
              <a:t>Imprenditori individuali</a:t>
            </a:r>
            <a:r>
              <a:rPr lang="en-US" sz="2800" dirty="0" smtClean="0"/>
              <a:t>, </a:t>
            </a:r>
            <a:r>
              <a:rPr lang="it-IT" sz="2800" dirty="0"/>
              <a:t>società, enti commerciali e non commerciali, esercenti arti e professioni, amministrazioni pubbliche, enti e società non residenti per valore aggiunto prodotto sul territorio nazionale</a:t>
            </a:r>
            <a:r>
              <a:rPr lang="it-IT" sz="2800" dirty="0" smtClean="0"/>
              <a:t>. </a:t>
            </a:r>
          </a:p>
          <a:p>
            <a:pPr marL="0" indent="0">
              <a:buNone/>
            </a:pPr>
            <a:r>
              <a:rPr lang="en-US" sz="2800" dirty="0"/>
              <a:t>• </a:t>
            </a:r>
            <a:r>
              <a:rPr lang="en-US" sz="2800" dirty="0" smtClean="0"/>
              <a:t>Il </a:t>
            </a:r>
            <a:r>
              <a:rPr lang="it-IT" sz="2800" dirty="0" smtClean="0"/>
              <a:t>gettito è di circa 24 miliardi </a:t>
            </a:r>
            <a:r>
              <a:rPr lang="en-US" sz="2800" dirty="0" smtClean="0"/>
              <a:t>di euro e </a:t>
            </a:r>
            <a:r>
              <a:rPr lang="it-IT" sz="2800" dirty="0" smtClean="0"/>
              <a:t>finanzia la </a:t>
            </a:r>
            <a:r>
              <a:rPr lang="it-IT" sz="2800" dirty="0"/>
              <a:t>spesa </a:t>
            </a:r>
            <a:r>
              <a:rPr lang="it-IT" sz="2800" dirty="0" smtClean="0"/>
              <a:t>sanitaria delle Regioni, </a:t>
            </a:r>
            <a:r>
              <a:rPr lang="it-IT" sz="2800" dirty="0"/>
              <a:t>di cui copre circa il </a:t>
            </a:r>
            <a:r>
              <a:rPr lang="it-IT" sz="2800" dirty="0" smtClean="0"/>
              <a:t>20% </a:t>
            </a:r>
            <a:r>
              <a:rPr lang="it-IT" sz="2800" dirty="0"/>
              <a:t>del </a:t>
            </a:r>
            <a:r>
              <a:rPr lang="it-IT" sz="2800" i="1" dirty="0" smtClean="0"/>
              <a:t>budget</a:t>
            </a: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2594166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IRAP (2)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89212" y="412375"/>
            <a:ext cx="8915400" cy="6275295"/>
          </a:xfrm>
        </p:spPr>
        <p:txBody>
          <a:bodyPr>
            <a:normAutofit fontScale="85000" lnSpcReduction="20000"/>
          </a:bodyPr>
          <a:lstStyle/>
          <a:p>
            <a:r>
              <a:rPr lang="it-IT" sz="2800" b="1" dirty="0" smtClean="0"/>
              <a:t>Base imponibile (settore privato)</a:t>
            </a:r>
            <a:r>
              <a:rPr lang="it-IT" sz="2800" dirty="0" smtClean="0"/>
              <a:t>: </a:t>
            </a:r>
          </a:p>
          <a:p>
            <a:pPr marL="0" indent="0">
              <a:buNone/>
            </a:pPr>
            <a:r>
              <a:rPr lang="it-IT" sz="2800" i="1" dirty="0" smtClean="0"/>
              <a:t>valore aggiunto netto su base reale prodotto nel territorio regionale</a:t>
            </a:r>
          </a:p>
          <a:p>
            <a:pPr marL="0" indent="0">
              <a:buNone/>
            </a:pPr>
            <a:r>
              <a:rPr lang="it-IT" sz="2800" dirty="0" smtClean="0"/>
              <a:t>= differenza tra il </a:t>
            </a:r>
            <a:r>
              <a:rPr lang="it-IT" sz="2800" b="1" dirty="0" smtClean="0">
                <a:solidFill>
                  <a:srgbClr val="00B050"/>
                </a:solidFill>
              </a:rPr>
              <a:t>valore della produzione </a:t>
            </a:r>
            <a:r>
              <a:rPr lang="it-IT" sz="2800" dirty="0" smtClean="0"/>
              <a:t>(ricavi e variazioni delle rimanenze) e </a:t>
            </a:r>
            <a:r>
              <a:rPr lang="it-IT" sz="2800" b="1" dirty="0" smtClean="0">
                <a:solidFill>
                  <a:srgbClr val="FF0000"/>
                </a:solidFill>
              </a:rPr>
              <a:t>costi di produzione </a:t>
            </a:r>
            <a:r>
              <a:rPr lang="it-IT" sz="2800" dirty="0" smtClean="0"/>
              <a:t>(materie prime e merci e costi di ammortamento).</a:t>
            </a:r>
          </a:p>
          <a:p>
            <a:pPr marL="0" indent="0">
              <a:buNone/>
            </a:pPr>
            <a:r>
              <a:rPr lang="it-IT" sz="2800" dirty="0" smtClean="0"/>
              <a:t>• </a:t>
            </a:r>
            <a:r>
              <a:rPr lang="it-IT" sz="2800" b="1" dirty="0" smtClean="0"/>
              <a:t>Deduzioni</a:t>
            </a:r>
            <a:r>
              <a:rPr lang="it-IT" sz="2800" dirty="0" smtClean="0"/>
              <a:t>: </a:t>
            </a:r>
          </a:p>
          <a:p>
            <a:pPr>
              <a:buFontTx/>
              <a:buChar char="-"/>
            </a:pPr>
            <a:r>
              <a:rPr lang="it-IT" sz="2800" dirty="0" smtClean="0"/>
              <a:t>per le piccole imprese (8.000 euro per contribuenti con base imponibile fino a 180.760 euro) </a:t>
            </a:r>
          </a:p>
          <a:p>
            <a:pPr>
              <a:buFontTx/>
              <a:buChar char="-"/>
            </a:pPr>
            <a:r>
              <a:rPr lang="it-IT" sz="2800" dirty="0" smtClean="0"/>
              <a:t>costo del lavoro relativo a lavoratori a tempo indeterminato </a:t>
            </a:r>
          </a:p>
          <a:p>
            <a:pPr>
              <a:buFontTx/>
              <a:buChar char="-"/>
            </a:pPr>
            <a:r>
              <a:rPr lang="it-IT" sz="2800" dirty="0"/>
              <a:t>Base </a:t>
            </a:r>
            <a:r>
              <a:rPr lang="it-IT" sz="2800" dirty="0" smtClean="0"/>
              <a:t>imponibile se si considera il valore aggiunto come somma della remunerazione dei fattori produttivi:  profitti, interessi passivi e stipendi (solo lavoratori tempo determinato)</a:t>
            </a:r>
            <a:endParaRPr lang="en-US" sz="2800" dirty="0"/>
          </a:p>
          <a:p>
            <a:r>
              <a:rPr lang="it-IT" sz="2800" dirty="0" smtClean="0"/>
              <a:t> Aliquota ordinaria: 3,9% (8,5% per la PA). </a:t>
            </a:r>
            <a:r>
              <a:rPr lang="it-IT" sz="2800" dirty="0" smtClean="0">
                <a:hlinkClick r:id="rId3" action="ppaction://hlinksldjump"/>
              </a:rPr>
              <a:t>Potere di modifiche da parte della Regione</a:t>
            </a:r>
            <a:r>
              <a:rPr lang="it-IT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91759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Aliquote IRAP – differenze regionali</a:t>
            </a:r>
            <a:endParaRPr lang="it-IT" dirty="0"/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>
          <a:xfrm>
            <a:off x="8042955" y="527818"/>
            <a:ext cx="3729945" cy="3505339"/>
          </a:xfrm>
        </p:spPr>
        <p:txBody>
          <a:bodyPr>
            <a:normAutofit/>
          </a:bodyPr>
          <a:lstStyle/>
          <a:p>
            <a:r>
              <a:rPr lang="it-IT" sz="2000" dirty="0" smtClean="0"/>
              <a:t>Aliquote ordinarie IRAP -  anno d’imposta 2018 </a:t>
            </a:r>
            <a:endParaRPr lang="it-IT" sz="2000" dirty="0"/>
          </a:p>
        </p:txBody>
      </p:sp>
      <p:pic>
        <p:nvPicPr>
          <p:cNvPr id="3" name="Immagine 2" title="Aliquote ordinarie IRAP - anno 20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3610" y="0"/>
            <a:ext cx="5319345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1759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a 3" descr="Esempio Aliquote IRAP regionali" title="Esempio Aliquote IRAP regionali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9651292"/>
              </p:ext>
            </p:extLst>
          </p:nvPr>
        </p:nvGraphicFramePr>
        <p:xfrm>
          <a:off x="1003355" y="226226"/>
          <a:ext cx="10516408" cy="5607065"/>
        </p:xfrm>
        <a:graphic>
          <a:graphicData uri="http://schemas.openxmlformats.org/drawingml/2006/table">
            <a:tbl>
              <a:tblPr firstRow="1"/>
              <a:tblGrid>
                <a:gridCol w="4843658"/>
                <a:gridCol w="1585461"/>
                <a:gridCol w="1352733"/>
                <a:gridCol w="1338187"/>
                <a:gridCol w="1396369"/>
              </a:tblGrid>
              <a:tr h="7611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500" dirty="0">
                        <a:solidFill>
                          <a:srgbClr val="333333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041" marR="6504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Lazio</a:t>
                      </a:r>
                      <a:endParaRPr lang="en-GB" sz="16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1" marR="6504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Lombardia</a:t>
                      </a:r>
                      <a:endParaRPr lang="en-GB" sz="16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1" marR="6504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Emilia</a:t>
                      </a:r>
                      <a:endParaRPr lang="en-GB" sz="16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Romagna</a:t>
                      </a:r>
                      <a:endParaRPr lang="en-GB" sz="16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1" marR="6504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Veneto</a:t>
                      </a:r>
                      <a:endParaRPr lang="en-GB" sz="16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1" marR="6504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12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b="1" noProof="0" dirty="0" smtClean="0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Aliquota ordinaria</a:t>
                      </a:r>
                      <a:endParaRPr lang="it-IT" sz="1800" b="1" noProof="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1" marR="65041" marT="0" marB="0">
                    <a:lnL>
                      <a:noFill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b="1" i="1" dirty="0" smtClean="0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4.82*</a:t>
                      </a:r>
                      <a:endParaRPr lang="en-GB" sz="1800" b="1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1" marR="65041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81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b="1" i="1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3.90</a:t>
                      </a:r>
                      <a:endParaRPr lang="en-GB" sz="1800" b="1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1" marR="65041" marT="0" marB="0" anchor="ctr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b="1" i="1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3.90</a:t>
                      </a:r>
                      <a:endParaRPr lang="en-GB" sz="1800" b="1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1" marR="65041" marT="0" marB="0" anchor="ctr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b="1" i="1" dirty="0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3.90</a:t>
                      </a:r>
                      <a:endParaRPr lang="en-GB" sz="1800" b="1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1" marR="65041" marT="0" marB="0" anchor="ctr">
                    <a:lnL>
                      <a:noFill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</a:tr>
              <a:tr h="2056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dirty="0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Concessionarie diverse da quelle di costruzione e gestione di autostrade e trafori</a:t>
                      </a:r>
                      <a:endParaRPr lang="en-GB" sz="18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1" marR="65041" marT="0" marB="0">
                    <a:lnL>
                      <a:noFill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i="1" dirty="0" smtClean="0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5.12*</a:t>
                      </a:r>
                      <a:endParaRPr lang="en-GB" sz="18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1" marR="65041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i="1" dirty="0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4.20</a:t>
                      </a:r>
                      <a:endParaRPr lang="en-GB" sz="18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1" marR="6504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i="1" dirty="0" smtClean="0">
                          <a:solidFill>
                            <a:srgbClr val="333333"/>
                          </a:solidFill>
                          <a:latin typeface="Arial"/>
                          <a:ea typeface="Calibri"/>
                          <a:cs typeface="Times New Roman"/>
                        </a:rPr>
                        <a:t>4.20</a:t>
                      </a:r>
                      <a:endParaRPr lang="en-GB" sz="18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1" marR="6504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i="1" dirty="0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4.20</a:t>
                      </a:r>
                      <a:endParaRPr lang="en-GB" sz="18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1" marR="65041" marT="0" marB="0" anchor="ctr">
                    <a:lnL>
                      <a:noFill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</a:tr>
              <a:tr h="3202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dirty="0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Banche ed altri enti e società finanziari</a:t>
                      </a:r>
                      <a:endParaRPr lang="en-GB" sz="18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1" marR="65041" marT="0" marB="0">
                    <a:lnL>
                      <a:noFill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i="1" dirty="0" smtClean="0">
                          <a:solidFill>
                            <a:srgbClr val="333333"/>
                          </a:solidFill>
                          <a:latin typeface="Arial"/>
                          <a:ea typeface="Calibri"/>
                          <a:cs typeface="Times New Roman"/>
                        </a:rPr>
                        <a:t>5.57*</a:t>
                      </a:r>
                      <a:endParaRPr lang="en-GB" sz="18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1" marR="65041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i="1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5.57</a:t>
                      </a:r>
                      <a:endParaRPr lang="en-GB"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1" marR="6504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i="1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4.65</a:t>
                      </a:r>
                      <a:endParaRPr lang="en-GB"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1" marR="6504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i="1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5.57</a:t>
                      </a:r>
                      <a:endParaRPr lang="en-GB"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1" marR="65041" marT="0" marB="0" anchor="ctr">
                    <a:lnL>
                      <a:noFill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27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dirty="0" smtClean="0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Imprese </a:t>
                      </a:r>
                      <a:r>
                        <a:rPr lang="it-IT" sz="1800" dirty="0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di assicurazione</a:t>
                      </a:r>
                      <a:endParaRPr lang="en-GB" sz="18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1" marR="65041" marT="0" marB="0">
                    <a:lnL>
                      <a:noFill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i="1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</a:t>
                      </a:r>
                      <a:endParaRPr lang="en-GB"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1" marR="65041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i="1" dirty="0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6.82</a:t>
                      </a:r>
                      <a:endParaRPr lang="en-GB" sz="18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1" marR="6504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i="1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6.82</a:t>
                      </a:r>
                      <a:endParaRPr lang="en-GB"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1" marR="6504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i="1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6.82</a:t>
                      </a:r>
                      <a:endParaRPr lang="en-GB"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1" marR="65041" marT="0" marB="0" anchor="ctr">
                    <a:lnL>
                      <a:noFill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</a:tr>
              <a:tr h="3413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dirty="0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Onlus</a:t>
                      </a:r>
                      <a:endParaRPr lang="en-GB" sz="18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1" marR="65041" marT="0" marB="0">
                    <a:lnL>
                      <a:noFill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i="1" dirty="0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</a:t>
                      </a:r>
                      <a:endParaRPr lang="en-GB" sz="18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1" marR="65041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i="1" dirty="0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esenti</a:t>
                      </a:r>
                      <a:endParaRPr lang="en-GB" sz="18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1" marR="6504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i="1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3.21</a:t>
                      </a:r>
                      <a:endParaRPr lang="en-GB"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1" marR="6504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i="1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2.35</a:t>
                      </a:r>
                      <a:endParaRPr lang="en-GB"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1" marR="65041" marT="0" marB="0" anchor="ctr">
                    <a:lnL>
                      <a:noFill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Cooperative sociali</a:t>
                      </a:r>
                      <a:endParaRPr lang="en-GB"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1" marR="65041" marT="0" marB="0">
                    <a:lnL>
                      <a:noFill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i="1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</a:t>
                      </a:r>
                      <a:endParaRPr lang="en-GB"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1" marR="65041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i="1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</a:t>
                      </a:r>
                      <a:endParaRPr lang="en-GB"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1" marR="6504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i="1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3.21</a:t>
                      </a:r>
                      <a:endParaRPr lang="en-GB"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1" marR="6504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i="1" dirty="0" smtClean="0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2.35</a:t>
                      </a:r>
                      <a:endParaRPr lang="en-GB" sz="18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1" marR="65041" marT="0" marB="0" anchor="ctr">
                    <a:lnL>
                      <a:noFill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</a:tr>
              <a:tr h="3004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Agevolazioni scuole dell'infanzia autonome</a:t>
                      </a:r>
                      <a:endParaRPr lang="en-GB"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1" marR="65041" marT="0" marB="0">
                    <a:lnL>
                      <a:noFill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i="1" dirty="0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</a:t>
                      </a:r>
                      <a:endParaRPr lang="en-GB" sz="18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1" marR="65041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i="1" dirty="0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2.98</a:t>
                      </a:r>
                      <a:endParaRPr lang="en-GB" sz="18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1" marR="6504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i="1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</a:t>
                      </a:r>
                      <a:endParaRPr lang="en-GB"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1" marR="6504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i="1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</a:t>
                      </a:r>
                      <a:endParaRPr lang="en-GB"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1" marR="65041" marT="0" marB="0" anchor="ctr">
                    <a:lnL>
                      <a:noFill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46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dirty="0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Esercizi nei quali </a:t>
                      </a:r>
                      <a:r>
                        <a:rPr lang="it-IT" sz="1800" dirty="0" smtClean="0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sono </a:t>
                      </a:r>
                      <a:r>
                        <a:rPr lang="it-IT" sz="1800" dirty="0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installati apparecchi da gioco</a:t>
                      </a:r>
                      <a:endParaRPr lang="en-GB" sz="18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1" marR="65041" marT="0" marB="0">
                    <a:lnL>
                      <a:noFill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i="1" dirty="0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</a:t>
                      </a:r>
                      <a:endParaRPr lang="en-GB" sz="18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1" marR="65041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i="1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4.82</a:t>
                      </a:r>
                      <a:endParaRPr lang="en-GB"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1" marR="6504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i="1" dirty="0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</a:t>
                      </a:r>
                      <a:endParaRPr lang="en-GB" sz="18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1" marR="6504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i="1" dirty="0" smtClean="0">
                          <a:solidFill>
                            <a:srgbClr val="333333"/>
                          </a:solidFill>
                          <a:latin typeface="Arial"/>
                          <a:ea typeface="Calibri"/>
                          <a:cs typeface="Times New Roman"/>
                        </a:rPr>
                        <a:t>4.20</a:t>
                      </a:r>
                      <a:endParaRPr lang="en-GB" sz="18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1" marR="65041" marT="0" marB="0" anchor="ctr">
                    <a:lnL>
                      <a:noFill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</a:tr>
              <a:tr h="190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Esercizi</a:t>
                      </a:r>
                      <a:r>
                        <a:rPr lang="it-IT" sz="1800" baseline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che hanno disinstallato </a:t>
                      </a:r>
                      <a:r>
                        <a:rPr lang="it-IT" sz="180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apparecchi da gioco</a:t>
                      </a:r>
                      <a:endParaRPr lang="en-GB" sz="180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5041" marR="65041" marT="0" marB="0">
                    <a:lnL>
                      <a:noFill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i="1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</a:t>
                      </a:r>
                      <a:endParaRPr lang="en-GB"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1" marR="65041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i="1" dirty="0" smtClean="0">
                          <a:solidFill>
                            <a:srgbClr val="333333"/>
                          </a:solidFill>
                          <a:latin typeface="Arial"/>
                          <a:ea typeface="Calibri"/>
                          <a:cs typeface="Times New Roman"/>
                        </a:rPr>
                        <a:t>2.98</a:t>
                      </a:r>
                      <a:endParaRPr lang="en-GB" sz="18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1" marR="6504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i="1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</a:t>
                      </a:r>
                      <a:endParaRPr lang="en-GB"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1" marR="6504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i="1" dirty="0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2.35</a:t>
                      </a:r>
                      <a:endParaRPr lang="en-GB" sz="18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1" marR="65041" marT="0" marB="0" anchor="ctr">
                    <a:lnL>
                      <a:noFill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dirty="0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Nuove imprese giovanili </a:t>
                      </a:r>
                      <a:r>
                        <a:rPr lang="it-IT" sz="1800" dirty="0" smtClean="0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costituite</a:t>
                      </a:r>
                      <a:r>
                        <a:rPr lang="it-IT" sz="1800" baseline="0" dirty="0" smtClean="0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it-IT" sz="1800" dirty="0" smtClean="0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2012-2014</a:t>
                      </a:r>
                      <a:endParaRPr lang="en-GB" sz="18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1" marR="65041" marT="0" marB="0">
                    <a:lnL>
                      <a:noFill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i="1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</a:t>
                      </a:r>
                      <a:endParaRPr lang="en-GB"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1" marR="65041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i="1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</a:t>
                      </a:r>
                      <a:endParaRPr lang="en-GB"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1" marR="6504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i="1" dirty="0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</a:t>
                      </a:r>
                      <a:endParaRPr lang="en-GB" sz="18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1" marR="6504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i="1" dirty="0" smtClean="0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2.90</a:t>
                      </a:r>
                      <a:endParaRPr lang="en-GB" sz="18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1" marR="65041" marT="0" marB="0" anchor="ctr">
                    <a:lnL>
                      <a:noFill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</a:tr>
              <a:tr h="190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dirty="0" smtClean="0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Nuove </a:t>
                      </a:r>
                      <a:r>
                        <a:rPr lang="it-IT" sz="1800" dirty="0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imprese femminili costituite </a:t>
                      </a:r>
                      <a:r>
                        <a:rPr lang="it-IT" sz="1800" dirty="0" smtClean="0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2012-2014</a:t>
                      </a:r>
                      <a:endParaRPr lang="en-GB" sz="18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1" marR="65041" marT="0" marB="0">
                    <a:lnL>
                      <a:noFill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i="1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</a:t>
                      </a:r>
                      <a:endParaRPr lang="en-GB"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1" marR="65041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i="1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</a:t>
                      </a:r>
                      <a:endParaRPr lang="en-GB"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1" marR="6504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i="1" dirty="0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</a:t>
                      </a:r>
                      <a:endParaRPr lang="en-GB" sz="18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1" marR="6504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i="1" dirty="0" smtClean="0">
                          <a:solidFill>
                            <a:srgbClr val="333333"/>
                          </a:solidFill>
                          <a:latin typeface="Arial"/>
                          <a:ea typeface="Calibri"/>
                          <a:cs typeface="Times New Roman"/>
                        </a:rPr>
                        <a:t>2.90</a:t>
                      </a:r>
                      <a:endParaRPr lang="en-GB" sz="18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1" marR="65041" marT="0" marB="0" anchor="ctr">
                    <a:lnL>
                      <a:noFill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86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dirty="0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Organizzazione non governative</a:t>
                      </a:r>
                      <a:endParaRPr lang="en-GB" sz="18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1" marR="65041" marT="0" marB="0">
                    <a:lnL>
                      <a:noFill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i="1" dirty="0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</a:t>
                      </a:r>
                      <a:endParaRPr lang="en-GB" sz="18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1" marR="65041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i="1" dirty="0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</a:t>
                      </a:r>
                      <a:endParaRPr lang="en-GB" sz="18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1" marR="6504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i="1" dirty="0">
                          <a:solidFill>
                            <a:srgbClr val="333333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2.98</a:t>
                      </a:r>
                      <a:endParaRPr lang="en-GB" sz="18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1" marR="6504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8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41" marR="65041" marT="0" marB="0" anchor="ctr">
                    <a:lnL>
                      <a:noFill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</a:tr>
            </a:tbl>
          </a:graphicData>
        </a:graphic>
      </p:graphicFrame>
      <p:sp>
        <p:nvSpPr>
          <p:cNvPr id="5" name="Rettangolo 4"/>
          <p:cNvSpPr/>
          <p:nvPr/>
        </p:nvSpPr>
        <p:spPr>
          <a:xfrm>
            <a:off x="1396284" y="5978724"/>
            <a:ext cx="973054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400" i="1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*in base ad un </a:t>
            </a:r>
            <a:r>
              <a:rPr lang="it-IT" sz="1400" i="1" dirty="0" smtClean="0"/>
              <a:t>accordo </a:t>
            </a:r>
            <a:r>
              <a:rPr lang="it-IT" sz="1400" i="1" dirty="0"/>
              <a:t>con il Governo sulla copertura dei disavanzi di gestione del servizio sanitario regionale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400" i="1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Fonte: Agenzia delle Entrate (2018)</a:t>
            </a:r>
            <a:endParaRPr lang="en-GB" sz="1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olo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Aliquote IRAP – differenze regionali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1825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2270975" y="1990455"/>
            <a:ext cx="9144000" cy="2286471"/>
          </a:xfrm>
        </p:spPr>
        <p:txBody>
          <a:bodyPr>
            <a:normAutofit fontScale="90000"/>
          </a:bodyPr>
          <a:lstStyle/>
          <a:p>
            <a:pPr algn="ctr"/>
            <a:r>
              <a:rPr lang="it-IT" sz="4400" dirty="0"/>
              <a:t>La tassazione dei redditi di impresa:</a:t>
            </a:r>
            <a:br>
              <a:rPr lang="it-IT" sz="4400" dirty="0"/>
            </a:br>
            <a:r>
              <a:rPr lang="it-IT" sz="4400" dirty="0" smtClean="0"/>
              <a:t>l’Imposta sul Reddito delle Società (IRES) </a:t>
            </a:r>
            <a:endParaRPr lang="it-IT" dirty="0"/>
          </a:p>
        </p:txBody>
      </p:sp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000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89212" y="502024"/>
            <a:ext cx="8915400" cy="6096000"/>
          </a:xfrm>
        </p:spPr>
        <p:txBody>
          <a:bodyPr>
            <a:normAutofit/>
          </a:bodyPr>
          <a:lstStyle/>
          <a:p>
            <a:r>
              <a:rPr lang="it-IT" sz="3200" dirty="0" smtClean="0"/>
              <a:t>Redditi derivanti da imprese individuali e società di persone:</a:t>
            </a:r>
          </a:p>
          <a:p>
            <a:pPr marL="457200" lvl="1" indent="0">
              <a:buNone/>
            </a:pPr>
            <a:r>
              <a:rPr lang="it-IT" sz="2800" dirty="0" smtClean="0"/>
              <a:t>	tassati in capo alle persone fisiche in 			relazione alla quota di partecipazione 		alla società e indipendentemente dalla 	reale distribuzione</a:t>
            </a:r>
          </a:p>
          <a:p>
            <a:r>
              <a:rPr lang="it-IT" sz="3200" dirty="0" smtClean="0"/>
              <a:t>Redditi derivanti da società di capitali:</a:t>
            </a:r>
          </a:p>
          <a:p>
            <a:pPr marL="0" indent="0">
              <a:buNone/>
            </a:pPr>
            <a:r>
              <a:rPr lang="it-IT" sz="3200" dirty="0"/>
              <a:t>	</a:t>
            </a:r>
            <a:r>
              <a:rPr lang="it-IT" sz="3200" dirty="0" smtClean="0"/>
              <a:t>		</a:t>
            </a:r>
            <a:r>
              <a:rPr lang="it-IT" sz="2800" dirty="0" smtClean="0"/>
              <a:t>tassati tipicamente in capo alla 							società, autonoma rispetto 									all’eventuale tassazione personale 						dei soci.</a:t>
            </a:r>
            <a:endParaRPr lang="it-IT" sz="2800" dirty="0"/>
          </a:p>
        </p:txBody>
      </p:sp>
      <p:sp>
        <p:nvSpPr>
          <p:cNvPr id="2" name="Freccia a destra 1" title="Freccia - società di persone"/>
          <p:cNvSpPr/>
          <p:nvPr/>
        </p:nvSpPr>
        <p:spPr>
          <a:xfrm>
            <a:off x="2652891" y="2240082"/>
            <a:ext cx="772510" cy="551793"/>
          </a:xfrm>
          <a:prstGeom prst="righ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Freccia a destra 3" title="Freccia viola - società di capitali"/>
          <p:cNvSpPr/>
          <p:nvPr/>
        </p:nvSpPr>
        <p:spPr>
          <a:xfrm>
            <a:off x="2850930" y="4529933"/>
            <a:ext cx="772510" cy="551793"/>
          </a:xfrm>
          <a:prstGeom prst="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Titolo 5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Tassazione delle diverse tipologie di reddito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44560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L’IRES 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89212" y="1497496"/>
            <a:ext cx="8915400" cy="4413726"/>
          </a:xfrm>
        </p:spPr>
        <p:txBody>
          <a:bodyPr>
            <a:normAutofit fontScale="92500"/>
          </a:bodyPr>
          <a:lstStyle/>
          <a:p>
            <a:r>
              <a:rPr lang="it-IT" sz="2800" b="1" dirty="0" smtClean="0"/>
              <a:t>Base imponibile</a:t>
            </a:r>
            <a:r>
              <a:rPr lang="it-IT" sz="2800" dirty="0"/>
              <a:t>: Reddito complessivo d’impresa, costituito dagli utili netti conseguiti nel periodo di imposta corretto </a:t>
            </a:r>
            <a:r>
              <a:rPr lang="it-IT" sz="2800" dirty="0" smtClean="0"/>
              <a:t>per le variazioni previste </a:t>
            </a:r>
            <a:r>
              <a:rPr lang="it-IT" sz="2800" dirty="0"/>
              <a:t>dalla normativa fiscale</a:t>
            </a:r>
          </a:p>
          <a:p>
            <a:r>
              <a:rPr lang="it-IT" sz="2800" b="1" dirty="0" smtClean="0"/>
              <a:t>Soggetto </a:t>
            </a:r>
            <a:r>
              <a:rPr lang="it-IT" sz="2800" b="1" dirty="0"/>
              <a:t>passivo</a:t>
            </a:r>
            <a:r>
              <a:rPr lang="it-IT" sz="2800" dirty="0"/>
              <a:t>: società di </a:t>
            </a:r>
            <a:r>
              <a:rPr lang="it-IT" sz="2800" dirty="0" smtClean="0"/>
              <a:t>capitali (spa, sapa, </a:t>
            </a:r>
            <a:r>
              <a:rPr lang="it-IT" sz="2800" dirty="0" err="1" smtClean="0"/>
              <a:t>srl</a:t>
            </a:r>
            <a:r>
              <a:rPr lang="it-IT" sz="2800" dirty="0" smtClean="0"/>
              <a:t>), enti commerciali e non commerciali e società e altri enti con residenza fuori territorio Stato</a:t>
            </a:r>
            <a:endParaRPr lang="it-IT" sz="2800" dirty="0"/>
          </a:p>
          <a:p>
            <a:r>
              <a:rPr lang="it-IT" sz="2800" b="1" dirty="0"/>
              <a:t>Aliquota</a:t>
            </a:r>
            <a:r>
              <a:rPr lang="it-IT" sz="2800" dirty="0"/>
              <a:t>: unica </a:t>
            </a:r>
            <a:r>
              <a:rPr lang="it-IT" sz="2800" dirty="0">
                <a:solidFill>
                  <a:schemeClr val="accent3">
                    <a:lumMod val="75000"/>
                  </a:schemeClr>
                </a:solidFill>
              </a:rPr>
              <a:t>d</a:t>
            </a:r>
            <a:r>
              <a:rPr lang="it-IT" sz="2800" dirty="0" smtClean="0">
                <a:solidFill>
                  <a:schemeClr val="accent3">
                    <a:lumMod val="75000"/>
                  </a:schemeClr>
                </a:solidFill>
              </a:rPr>
              <a:t>al </a:t>
            </a:r>
            <a:r>
              <a:rPr lang="it-IT" sz="2800" dirty="0">
                <a:solidFill>
                  <a:schemeClr val="accent3">
                    <a:lumMod val="75000"/>
                  </a:schemeClr>
                </a:solidFill>
              </a:rPr>
              <a:t>2017 al 24</a:t>
            </a:r>
            <a:r>
              <a:rPr lang="it-IT" sz="2800" dirty="0" smtClean="0">
                <a:solidFill>
                  <a:schemeClr val="accent3">
                    <a:lumMod val="75000"/>
                  </a:schemeClr>
                </a:solidFill>
              </a:rPr>
              <a:t>% (</a:t>
            </a:r>
            <a:r>
              <a:rPr lang="it-IT" sz="2800" dirty="0" smtClean="0"/>
              <a:t>27,5</a:t>
            </a:r>
            <a:r>
              <a:rPr lang="it-IT" sz="2800" dirty="0"/>
              <a:t>% </a:t>
            </a:r>
            <a:r>
              <a:rPr lang="it-IT" sz="2800" dirty="0" smtClean="0"/>
              <a:t>nel 2016) (aliquota ridotta per ONLUS) -&gt; imposta proporzionale</a:t>
            </a:r>
            <a:r>
              <a:rPr lang="it-IT" sz="280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8900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2385849" y="733246"/>
            <a:ext cx="9806151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3200" dirty="0" smtClean="0"/>
          </a:p>
          <a:p>
            <a:r>
              <a:rPr lang="it-IT" sz="2800" dirty="0" smtClean="0"/>
              <a:t>Accisa sulla produzione della birra è passata dal 2,35€ nel 2013 a 3,04€ per </a:t>
            </a:r>
            <a:r>
              <a:rPr lang="it-IT" sz="2800" i="1" u="sng" dirty="0" smtClean="0"/>
              <a:t>ettolitro grado</a:t>
            </a:r>
            <a:r>
              <a:rPr lang="it-IT" sz="2800" dirty="0" smtClean="0"/>
              <a:t>, nel 2015.</a:t>
            </a:r>
          </a:p>
          <a:p>
            <a:endParaRPr lang="it-IT" sz="2800" dirty="0" smtClean="0"/>
          </a:p>
          <a:p>
            <a:r>
              <a:rPr lang="it-IT" sz="2800" dirty="0" smtClean="0"/>
              <a:t>Ad esempio per una birra da 75cl di 14 Grado </a:t>
            </a:r>
            <a:r>
              <a:rPr lang="it-IT" sz="2800" dirty="0" err="1" smtClean="0"/>
              <a:t>Plato</a:t>
            </a:r>
            <a:r>
              <a:rPr lang="it-IT" sz="2800" dirty="0" smtClean="0"/>
              <a:t>:</a:t>
            </a:r>
          </a:p>
          <a:p>
            <a:endParaRPr lang="it-IT" sz="2400" dirty="0" smtClean="0"/>
          </a:p>
          <a:p>
            <a:r>
              <a:rPr lang="it-IT" sz="2400" dirty="0" smtClean="0"/>
              <a:t>75 cl = 0,75 l = </a:t>
            </a:r>
            <a:r>
              <a:rPr lang="en-GB" sz="2400" dirty="0" smtClean="0"/>
              <a:t>0,0075 </a:t>
            </a:r>
            <a:r>
              <a:rPr lang="en-GB" sz="2400" dirty="0" err="1" smtClean="0"/>
              <a:t>ettolitri</a:t>
            </a:r>
            <a:endParaRPr lang="en-GB" sz="2400" dirty="0" smtClean="0"/>
          </a:p>
          <a:p>
            <a:r>
              <a:rPr lang="en-GB" sz="2400" dirty="0" smtClean="0"/>
              <a:t>0,0075 </a:t>
            </a:r>
            <a:r>
              <a:rPr lang="en-GB" sz="2400" dirty="0" err="1" smtClean="0"/>
              <a:t>ettolitri</a:t>
            </a:r>
            <a:r>
              <a:rPr lang="en-GB" sz="2400" dirty="0" smtClean="0"/>
              <a:t> x 14  </a:t>
            </a:r>
            <a:r>
              <a:rPr lang="en-GB" sz="2400" dirty="0" err="1" smtClean="0"/>
              <a:t>gradi</a:t>
            </a:r>
            <a:r>
              <a:rPr lang="en-GB" sz="2400" dirty="0" smtClean="0"/>
              <a:t> = 0,105 </a:t>
            </a:r>
            <a:r>
              <a:rPr lang="en-GB" sz="2400" dirty="0" err="1" smtClean="0"/>
              <a:t>ettolitri</a:t>
            </a:r>
            <a:r>
              <a:rPr lang="en-GB" sz="2400" dirty="0" smtClean="0"/>
              <a:t> </a:t>
            </a:r>
            <a:r>
              <a:rPr lang="en-GB" sz="2400" dirty="0" err="1" smtClean="0"/>
              <a:t>grado</a:t>
            </a:r>
            <a:endParaRPr lang="en-GB" sz="2400" dirty="0" smtClean="0"/>
          </a:p>
          <a:p>
            <a:endParaRPr lang="en-GB" sz="2400" dirty="0" smtClean="0"/>
          </a:p>
          <a:p>
            <a:r>
              <a:rPr lang="it-IT" sz="2400" dirty="0" smtClean="0"/>
              <a:t>Nel 2013: </a:t>
            </a:r>
            <a:r>
              <a:rPr lang="en-GB" sz="2400" dirty="0" smtClean="0"/>
              <a:t>0,105 x 2,35€ = 0,24675 € </a:t>
            </a:r>
          </a:p>
          <a:p>
            <a:r>
              <a:rPr lang="it-IT" sz="2400" dirty="0" smtClean="0"/>
              <a:t>Nel 2015: </a:t>
            </a:r>
            <a:r>
              <a:rPr lang="en-GB" sz="2400" dirty="0" smtClean="0"/>
              <a:t>0,105 x 3,04€ = 0,3192 € </a:t>
            </a:r>
          </a:p>
          <a:p>
            <a:endParaRPr lang="it-IT" sz="2400" dirty="0" smtClean="0"/>
          </a:p>
          <a:p>
            <a:r>
              <a:rPr lang="it-IT" sz="2400" dirty="0" smtClean="0"/>
              <a:t>=&gt; Aumento di 7,245 centesimi di euro</a:t>
            </a:r>
            <a:r>
              <a:rPr lang="en-GB" sz="2800" dirty="0" smtClean="0">
                <a:solidFill>
                  <a:srgbClr val="000000"/>
                </a:solidFill>
                <a:latin typeface="Calibri"/>
              </a:rPr>
              <a:t> </a:t>
            </a:r>
            <a:r>
              <a:rPr lang="en-GB" sz="2400" dirty="0"/>
              <a:t>a </a:t>
            </a:r>
            <a:r>
              <a:rPr lang="en-GB" sz="2400" dirty="0" err="1" smtClean="0"/>
              <a:t>bottiglia</a:t>
            </a:r>
            <a:r>
              <a:rPr lang="en-GB" sz="2400" dirty="0" smtClean="0"/>
              <a:t> (75 cl)</a:t>
            </a:r>
            <a:endParaRPr lang="en-GB" sz="2400" dirty="0"/>
          </a:p>
          <a:p>
            <a:r>
              <a:rPr lang="it-IT" dirty="0" smtClean="0"/>
              <a:t/>
            </a:r>
            <a:br>
              <a:rPr lang="it-IT" dirty="0" smtClean="0"/>
            </a:br>
            <a:endParaRPr lang="en-GB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92924" y="450574"/>
            <a:ext cx="8911687" cy="954156"/>
          </a:xfrm>
        </p:spPr>
        <p:txBody>
          <a:bodyPr>
            <a:normAutofit fontScale="90000"/>
          </a:bodyPr>
          <a:lstStyle/>
          <a:p>
            <a:pPr algn="ctr"/>
            <a:r>
              <a:rPr lang="it-IT" sz="4000" dirty="0" smtClean="0"/>
              <a:t>IMPOSTA INDIRETTA + accisa: esempio</a:t>
            </a:r>
            <a:endParaRPr lang="it-IT" sz="4000" dirty="0"/>
          </a:p>
        </p:txBody>
      </p:sp>
    </p:spTree>
    <p:extLst>
      <p:ext uri="{BB962C8B-B14F-4D97-AF65-F5344CB8AC3E}">
        <p14:creationId xmlns:p14="http://schemas.microsoft.com/office/powerpoint/2010/main" val="1651209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Andamento aliquote IRPEF – 2000/2016</a:t>
            </a:r>
            <a:endParaRPr lang="it-IT" dirty="0"/>
          </a:p>
        </p:txBody>
      </p:sp>
      <p:pic>
        <p:nvPicPr>
          <p:cNvPr id="9" name="Immagine 8" title="Aliquota unica  IRES - anni 2004-20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8774" y="555171"/>
            <a:ext cx="9293883" cy="5736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8900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23427"/>
          </a:xfrm>
        </p:spPr>
        <p:txBody>
          <a:bodyPr/>
          <a:lstStyle/>
          <a:p>
            <a:pPr algn="ctr"/>
            <a:r>
              <a:rPr lang="it-IT" dirty="0" smtClean="0"/>
              <a:t>Calcolo Base </a:t>
            </a:r>
            <a:r>
              <a:rPr lang="it-IT" dirty="0"/>
              <a:t>imponibile IRES</a:t>
            </a:r>
          </a:p>
        </p:txBody>
      </p:sp>
      <p:graphicFrame>
        <p:nvGraphicFramePr>
          <p:cNvPr id="5" name="Tabella 4" title="Tabelle calcolo base imponibile IRES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708018"/>
              </p:ext>
            </p:extLst>
          </p:nvPr>
        </p:nvGraphicFramePr>
        <p:xfrm>
          <a:off x="1988766" y="1454103"/>
          <a:ext cx="9882104" cy="5019009"/>
        </p:xfrm>
        <a:graphic>
          <a:graphicData uri="http://schemas.openxmlformats.org/drawingml/2006/table">
            <a:tbl>
              <a:tblPr firstRow="1" lastRow="1">
                <a:tableStyleId>{F2DE63D5-997A-4646-A377-4702673A728D}</a:tableStyleId>
              </a:tblPr>
              <a:tblGrid>
                <a:gridCol w="4215857"/>
                <a:gridCol w="652939"/>
                <a:gridCol w="4217170"/>
                <a:gridCol w="796138"/>
              </a:tblGrid>
              <a:tr h="3678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28750" algn="l"/>
                        </a:tabLst>
                      </a:pPr>
                      <a:r>
                        <a:rPr lang="it-IT" sz="2400" dirty="0" smtClean="0">
                          <a:effectLst/>
                        </a:rPr>
                        <a:t>Componente </a:t>
                      </a:r>
                      <a:r>
                        <a:rPr lang="it-IT" sz="2400" dirty="0">
                          <a:effectLst/>
                        </a:rPr>
                        <a:t>POSITIVA</a:t>
                      </a:r>
                      <a:endParaRPr lang="it-IT" sz="2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28750" algn="l"/>
                        </a:tabLst>
                      </a:pPr>
                      <a:r>
                        <a:rPr lang="it-IT" sz="2400">
                          <a:effectLst/>
                        </a:rPr>
                        <a:t> </a:t>
                      </a:r>
                      <a:endParaRPr lang="it-IT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28750" algn="l"/>
                        </a:tabLst>
                      </a:pPr>
                      <a:r>
                        <a:rPr lang="it-IT" sz="2400" dirty="0" smtClean="0">
                          <a:effectLst/>
                        </a:rPr>
                        <a:t>Componente </a:t>
                      </a:r>
                      <a:r>
                        <a:rPr lang="it-IT" sz="2400" dirty="0">
                          <a:effectLst/>
                        </a:rPr>
                        <a:t>NEGATIVA</a:t>
                      </a:r>
                      <a:endParaRPr lang="it-IT" sz="2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28750" algn="l"/>
                        </a:tabLst>
                      </a:pPr>
                      <a:r>
                        <a:rPr lang="it-IT" sz="2400">
                          <a:effectLst/>
                        </a:rPr>
                        <a:t> </a:t>
                      </a:r>
                      <a:endParaRPr lang="it-IT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477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28750" algn="l"/>
                        </a:tabLst>
                      </a:pPr>
                      <a:r>
                        <a:rPr lang="it-IT" sz="2400">
                          <a:effectLst/>
                        </a:rPr>
                        <a:t>Ricavi</a:t>
                      </a:r>
                      <a:endParaRPr lang="it-IT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28750" algn="l"/>
                        </a:tabLst>
                      </a:pPr>
                      <a:r>
                        <a:rPr lang="it-IT" sz="2400">
                          <a:effectLst/>
                        </a:rPr>
                        <a:t>+</a:t>
                      </a:r>
                      <a:endParaRPr lang="it-IT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28750" algn="l"/>
                        </a:tabLst>
                      </a:pPr>
                      <a:r>
                        <a:rPr lang="it-IT" sz="2400" dirty="0">
                          <a:effectLst/>
                        </a:rPr>
                        <a:t>Costi del lavoro (es. salari)</a:t>
                      </a:r>
                      <a:endParaRPr lang="it-IT" sz="2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28750" algn="l"/>
                        </a:tabLst>
                      </a:pPr>
                      <a:r>
                        <a:rPr lang="it-IT" sz="2400">
                          <a:effectLst/>
                        </a:rPr>
                        <a:t>+</a:t>
                      </a:r>
                      <a:endParaRPr lang="it-IT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356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28750" algn="l"/>
                        </a:tabLst>
                      </a:pPr>
                      <a:r>
                        <a:rPr lang="it-IT" sz="2400" dirty="0">
                          <a:effectLst/>
                        </a:rPr>
                        <a:t>Interessi attivi</a:t>
                      </a:r>
                      <a:endParaRPr lang="it-IT" sz="2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28750" algn="l"/>
                        </a:tabLst>
                      </a:pPr>
                      <a:r>
                        <a:rPr lang="it-IT" sz="2400">
                          <a:effectLst/>
                        </a:rPr>
                        <a:t>+</a:t>
                      </a:r>
                      <a:endParaRPr lang="it-IT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28750" algn="l"/>
                        </a:tabLst>
                      </a:pPr>
                      <a:r>
                        <a:rPr lang="it-IT" sz="2400">
                          <a:effectLst/>
                        </a:rPr>
                        <a:t>Costi variabili (es. materie prime, servizi …)</a:t>
                      </a:r>
                      <a:endParaRPr lang="it-IT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28750" algn="l"/>
                        </a:tabLst>
                      </a:pPr>
                      <a:r>
                        <a:rPr lang="it-IT" sz="2400">
                          <a:effectLst/>
                        </a:rPr>
                        <a:t>+</a:t>
                      </a:r>
                      <a:endParaRPr lang="it-IT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394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28750" algn="l"/>
                        </a:tabLst>
                      </a:pPr>
                      <a:r>
                        <a:rPr lang="it-IT" sz="2400" dirty="0">
                          <a:effectLst/>
                          <a:hlinkClick r:id="rId3" action="ppaction://hlinksldjump"/>
                        </a:rPr>
                        <a:t>Dividendi</a:t>
                      </a:r>
                      <a:r>
                        <a:rPr lang="it-IT" sz="2400" dirty="0" smtClean="0">
                          <a:effectLst/>
                        </a:rPr>
                        <a:t>*</a:t>
                      </a:r>
                      <a:endParaRPr lang="it-IT" sz="2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28750" algn="l"/>
                        </a:tabLst>
                      </a:pPr>
                      <a:r>
                        <a:rPr lang="it-IT" sz="2400">
                          <a:effectLst/>
                        </a:rPr>
                        <a:t>+</a:t>
                      </a:r>
                      <a:endParaRPr lang="it-IT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28750" algn="l"/>
                        </a:tabLst>
                      </a:pPr>
                      <a:r>
                        <a:rPr lang="it-IT" sz="2400" dirty="0">
                          <a:effectLst/>
                          <a:hlinkClick r:id="rId4" action="ppaction://hlinksldjump"/>
                        </a:rPr>
                        <a:t>Interessi passivi deducibili</a:t>
                      </a:r>
                      <a:r>
                        <a:rPr lang="it-IT" sz="2400" dirty="0" smtClean="0">
                          <a:effectLst/>
                        </a:rPr>
                        <a:t>**</a:t>
                      </a:r>
                      <a:endParaRPr lang="it-IT" sz="2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28750" algn="l"/>
                        </a:tabLst>
                      </a:pPr>
                      <a:r>
                        <a:rPr lang="it-IT" sz="2400">
                          <a:effectLst/>
                        </a:rPr>
                        <a:t>+</a:t>
                      </a:r>
                      <a:endParaRPr lang="it-IT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78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28750" algn="l"/>
                        </a:tabLst>
                      </a:pPr>
                      <a:r>
                        <a:rPr lang="it-IT" sz="2400">
                          <a:effectLst/>
                        </a:rPr>
                        <a:t> </a:t>
                      </a:r>
                      <a:endParaRPr lang="it-IT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28750" algn="l"/>
                        </a:tabLst>
                      </a:pPr>
                      <a:r>
                        <a:rPr lang="it-IT" sz="2400">
                          <a:effectLst/>
                        </a:rPr>
                        <a:t> </a:t>
                      </a:r>
                      <a:endParaRPr lang="it-IT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28750" algn="l"/>
                        </a:tabLst>
                      </a:pPr>
                      <a:r>
                        <a:rPr lang="it-IT" sz="2400" dirty="0">
                          <a:effectLst/>
                          <a:hlinkClick r:id="rId5" action="ppaction://hlinksldjump"/>
                        </a:rPr>
                        <a:t>Ammortamenti</a:t>
                      </a:r>
                      <a:r>
                        <a:rPr lang="it-IT" sz="2400" dirty="0" smtClean="0">
                          <a:effectLst/>
                        </a:rPr>
                        <a:t>***</a:t>
                      </a:r>
                      <a:endParaRPr lang="it-IT" sz="2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28750" algn="l"/>
                        </a:tabLst>
                      </a:pPr>
                      <a:r>
                        <a:rPr lang="it-IT" sz="2400">
                          <a:effectLst/>
                        </a:rPr>
                        <a:t>+</a:t>
                      </a:r>
                      <a:endParaRPr lang="it-IT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628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28750" algn="l"/>
                        </a:tabLst>
                      </a:pPr>
                      <a:r>
                        <a:rPr lang="it-IT" sz="2400">
                          <a:effectLst/>
                        </a:rPr>
                        <a:t>Var. positiva delle scorte</a:t>
                      </a:r>
                      <a:endParaRPr lang="it-IT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28750" algn="l"/>
                        </a:tabLst>
                      </a:pPr>
                      <a:r>
                        <a:rPr lang="it-IT" sz="2400">
                          <a:effectLst/>
                        </a:rPr>
                        <a:t>+</a:t>
                      </a:r>
                      <a:endParaRPr lang="it-IT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28750" algn="l"/>
                        </a:tabLst>
                      </a:pPr>
                      <a:r>
                        <a:rPr lang="it-IT" sz="2400" dirty="0">
                          <a:effectLst/>
                        </a:rPr>
                        <a:t>Var. negativa delle scorte</a:t>
                      </a:r>
                      <a:endParaRPr lang="it-IT" sz="2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28750" algn="l"/>
                        </a:tabLst>
                      </a:pPr>
                      <a:r>
                        <a:rPr lang="it-IT" sz="2400">
                          <a:effectLst/>
                        </a:rPr>
                        <a:t>+</a:t>
                      </a:r>
                      <a:endParaRPr lang="it-IT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990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28750" algn="l"/>
                        </a:tabLst>
                      </a:pPr>
                      <a:r>
                        <a:rPr lang="it-IT" sz="2400">
                          <a:effectLst/>
                        </a:rPr>
                        <a:t>Plusvalenze patrimoniali</a:t>
                      </a:r>
                      <a:endParaRPr lang="it-IT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28750" algn="l"/>
                        </a:tabLst>
                      </a:pPr>
                      <a:r>
                        <a:rPr lang="it-IT" sz="2400">
                          <a:effectLst/>
                        </a:rPr>
                        <a:t>=</a:t>
                      </a:r>
                      <a:endParaRPr lang="it-IT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28750" algn="l"/>
                        </a:tabLst>
                      </a:pPr>
                      <a:r>
                        <a:rPr lang="it-IT" sz="2400" dirty="0">
                          <a:effectLst/>
                        </a:rPr>
                        <a:t>Minusvalenze patrimoniali</a:t>
                      </a:r>
                      <a:endParaRPr lang="it-IT" sz="2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28750" algn="l"/>
                        </a:tabLst>
                      </a:pPr>
                      <a:r>
                        <a:rPr lang="it-IT" sz="2400">
                          <a:effectLst/>
                        </a:rPr>
                        <a:t>=</a:t>
                      </a:r>
                      <a:endParaRPr lang="it-IT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78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28750" algn="l"/>
                        </a:tabLst>
                      </a:pPr>
                      <a:r>
                        <a:rPr lang="it-IT" sz="2400" b="1" dirty="0" smtClean="0">
                          <a:effectLst/>
                        </a:rPr>
                        <a:t>Componente </a:t>
                      </a:r>
                      <a:r>
                        <a:rPr lang="it-IT" sz="2400" b="1" dirty="0">
                          <a:effectLst/>
                        </a:rPr>
                        <a:t>ATTIVA</a:t>
                      </a:r>
                      <a:endParaRPr lang="it-IT" sz="24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28750" algn="l"/>
                        </a:tabLst>
                      </a:pPr>
                      <a:r>
                        <a:rPr lang="it-IT" sz="2400" b="1">
                          <a:effectLst/>
                        </a:rPr>
                        <a:t>(A)</a:t>
                      </a:r>
                      <a:endParaRPr lang="it-IT" sz="24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28750" algn="l"/>
                        </a:tabLst>
                      </a:pPr>
                      <a:r>
                        <a:rPr lang="it-IT" sz="2400" b="1" dirty="0" smtClean="0">
                          <a:effectLst/>
                        </a:rPr>
                        <a:t>Componente </a:t>
                      </a:r>
                      <a:r>
                        <a:rPr lang="it-IT" sz="2400" b="1" dirty="0">
                          <a:effectLst/>
                        </a:rPr>
                        <a:t>NEGATIVA</a:t>
                      </a:r>
                      <a:endParaRPr lang="it-IT" sz="24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28750" algn="l"/>
                        </a:tabLst>
                      </a:pPr>
                      <a:r>
                        <a:rPr lang="it-IT" sz="2400" b="1" dirty="0">
                          <a:effectLst/>
                        </a:rPr>
                        <a:t>(B)</a:t>
                      </a:r>
                      <a:endParaRPr lang="it-IT" sz="24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67848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28750" algn="l"/>
                        </a:tabLst>
                      </a:pPr>
                      <a:r>
                        <a:rPr lang="it-IT" sz="2800" dirty="0">
                          <a:effectLst/>
                          <a:hlinkClick r:id="rId6" action="ppaction://hlinksldjump"/>
                        </a:rPr>
                        <a:t>BASE IMPONIBILE IRES = (A) – (B)****</a:t>
                      </a:r>
                      <a:endParaRPr lang="it-IT" sz="2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67848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28750" algn="l"/>
                        </a:tabLst>
                      </a:pPr>
                      <a:r>
                        <a:rPr lang="it-IT" sz="28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DEBITO</a:t>
                      </a:r>
                      <a:r>
                        <a:rPr lang="it-IT" sz="2800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D’IMPOSTA</a:t>
                      </a:r>
                      <a:r>
                        <a:rPr lang="it-IT" sz="2800" baseline="-250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IRES</a:t>
                      </a:r>
                      <a:r>
                        <a:rPr lang="it-IT" sz="2800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 aliquota*BI</a:t>
                      </a:r>
                      <a:r>
                        <a:rPr lang="it-IT" sz="2800" baseline="-250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IRES</a:t>
                      </a:r>
                      <a:endParaRPr lang="it-IT" sz="2800" baseline="-25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2968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41915" y="1323161"/>
            <a:ext cx="8915400" cy="4824544"/>
          </a:xfrm>
        </p:spPr>
        <p:txBody>
          <a:bodyPr>
            <a:normAutofit/>
          </a:bodyPr>
          <a:lstStyle/>
          <a:p>
            <a:r>
              <a:rPr lang="it-IT" sz="2400" dirty="0" smtClean="0"/>
              <a:t>la </a:t>
            </a:r>
            <a:r>
              <a:rPr lang="it-IT" sz="2400" dirty="0"/>
              <a:t>definizione di dividendo è contenuta all’interno dell’art. 44 comma 1 </a:t>
            </a:r>
            <a:r>
              <a:rPr lang="it-IT" sz="2400" dirty="0" err="1"/>
              <a:t>lett</a:t>
            </a:r>
            <a:r>
              <a:rPr lang="it-IT" sz="2400" dirty="0"/>
              <a:t>. e) del TUIR, secondo cui rientrano tra i redditi di capitale “</a:t>
            </a:r>
            <a:r>
              <a:rPr lang="it-IT" sz="2400" i="1" dirty="0"/>
              <a:t>gli utili derivanti dalla partecipazione al capitale o al patrimonio di società ed enti assoggettati all’imposta sul reddito delle società</a:t>
            </a:r>
            <a:r>
              <a:rPr lang="it-IT" sz="2400" dirty="0" smtClean="0"/>
              <a:t>”.</a:t>
            </a:r>
          </a:p>
          <a:p>
            <a:r>
              <a:rPr lang="it-IT" sz="2400" dirty="0" smtClean="0"/>
              <a:t>Entrano a far parte della componente positiva della base imponibile unicamente </a:t>
            </a:r>
            <a:r>
              <a:rPr lang="it-IT" sz="2400" dirty="0"/>
              <a:t>il 5% degli “</a:t>
            </a:r>
            <a:r>
              <a:rPr lang="it-IT" sz="2400" i="1" dirty="0"/>
              <a:t>utili distribuiti</a:t>
            </a:r>
            <a:r>
              <a:rPr lang="it-IT" sz="2400" dirty="0" smtClean="0"/>
              <a:t>”</a:t>
            </a:r>
            <a:endParaRPr lang="it-IT" sz="2400" dirty="0"/>
          </a:p>
        </p:txBody>
      </p:sp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23427"/>
          </a:xfrm>
        </p:spPr>
        <p:txBody>
          <a:bodyPr/>
          <a:lstStyle/>
          <a:p>
            <a:pPr algn="ctr"/>
            <a:r>
              <a:rPr lang="it-IT" dirty="0" smtClean="0"/>
              <a:t>*Dividendi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31404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41915" y="1323161"/>
            <a:ext cx="8915400" cy="4824544"/>
          </a:xfrm>
        </p:spPr>
        <p:txBody>
          <a:bodyPr>
            <a:normAutofit fontScale="92500"/>
          </a:bodyPr>
          <a:lstStyle/>
          <a:p>
            <a:r>
              <a:rPr lang="it-IT" sz="3000" dirty="0" smtClean="0"/>
              <a:t>gli </a:t>
            </a:r>
            <a:r>
              <a:rPr lang="it-IT" sz="3000" u="sng" dirty="0"/>
              <a:t>interessi passivi </a:t>
            </a:r>
            <a:r>
              <a:rPr lang="it-IT" sz="3000" dirty="0"/>
              <a:t>sono </a:t>
            </a:r>
            <a:r>
              <a:rPr lang="it-IT" sz="3000" dirty="0" smtClean="0"/>
              <a:t>deducibili </a:t>
            </a:r>
            <a:r>
              <a:rPr lang="it-IT" sz="3000" dirty="0"/>
              <a:t>fino a </a:t>
            </a:r>
            <a:r>
              <a:rPr lang="it-IT" sz="3000" u="sng" dirty="0"/>
              <a:t>concorrenza degli interessi attivi</a:t>
            </a:r>
            <a:r>
              <a:rPr lang="it-IT" sz="3000" dirty="0"/>
              <a:t>; </a:t>
            </a:r>
          </a:p>
          <a:p>
            <a:r>
              <a:rPr lang="it-IT" sz="3000" dirty="0"/>
              <a:t>l’eccedenza è deducibile nel limite del 30% del R</a:t>
            </a:r>
            <a:r>
              <a:rPr lang="it-IT" sz="3000" dirty="0" smtClean="0"/>
              <a:t>isultato </a:t>
            </a:r>
            <a:r>
              <a:rPr lang="it-IT" sz="3000" dirty="0"/>
              <a:t>O</a:t>
            </a:r>
            <a:r>
              <a:rPr lang="it-IT" sz="3000" dirty="0" smtClean="0"/>
              <a:t>perativo Lordo </a:t>
            </a:r>
            <a:r>
              <a:rPr lang="it-IT" sz="3000" dirty="0"/>
              <a:t>(</a:t>
            </a:r>
            <a:r>
              <a:rPr lang="it-IT" sz="3000" dirty="0" smtClean="0"/>
              <a:t>ROL) = differenza </a:t>
            </a:r>
            <a:r>
              <a:rPr lang="it-IT" sz="3000" dirty="0"/>
              <a:t>fra il valore della produzione e i costi della produzione al lordo degli ammortamenti e dei canoni di leasing dei beni </a:t>
            </a:r>
            <a:r>
              <a:rPr lang="it-IT" sz="3000" dirty="0" smtClean="0"/>
              <a:t>strumentali; </a:t>
            </a:r>
            <a:endParaRPr lang="it-IT" sz="3000" dirty="0"/>
          </a:p>
          <a:p>
            <a:r>
              <a:rPr lang="it-IT" sz="3000" dirty="0"/>
              <a:t> Gli interessi che superano tale valore sono deducibili nei successivi periodi </a:t>
            </a:r>
            <a:r>
              <a:rPr lang="it-IT" sz="3000" dirty="0" smtClean="0"/>
              <a:t>d’imposta (sempre limite 30%).</a:t>
            </a:r>
            <a:endParaRPr lang="it-IT" sz="3000" dirty="0"/>
          </a:p>
          <a:p>
            <a:endParaRPr lang="it-IT" dirty="0"/>
          </a:p>
        </p:txBody>
      </p:sp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23427"/>
          </a:xfrm>
        </p:spPr>
        <p:txBody>
          <a:bodyPr/>
          <a:lstStyle/>
          <a:p>
            <a:pPr algn="ctr"/>
            <a:r>
              <a:rPr lang="it-IT" dirty="0" smtClean="0"/>
              <a:t>**Deducibilità Interessi passivi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39915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89212" y="1165411"/>
            <a:ext cx="8915400" cy="5450541"/>
          </a:xfrm>
        </p:spPr>
        <p:txBody>
          <a:bodyPr/>
          <a:lstStyle/>
          <a:p>
            <a:r>
              <a:rPr lang="it-IT" sz="2400" dirty="0" smtClean="0"/>
              <a:t>Società di capitali con interessi passivi 2.000, ha registrato interessi attivi per 500, il valore della produzione nel periodo osservato è pari a 12.000, i costi della produzione sono pari a 9.000, gli ammortamenti 900 e i canoni dei leasing sui macchinari pari a 100. </a:t>
            </a:r>
            <a:endParaRPr lang="en-GB" sz="2400" dirty="0" smtClean="0"/>
          </a:p>
          <a:p>
            <a:r>
              <a:rPr lang="it-IT" sz="2400" dirty="0" smtClean="0"/>
              <a:t>ROL = valore produzione – costi produzione + ammortamenti + canoni leasing = </a:t>
            </a:r>
            <a:endParaRPr lang="en-GB" sz="2400" dirty="0" smtClean="0"/>
          </a:p>
          <a:p>
            <a:r>
              <a:rPr lang="it-IT" sz="2400" dirty="0" smtClean="0"/>
              <a:t>		= 12.000 - 9.000 + 900 + 100 = 4.000 </a:t>
            </a:r>
            <a:endParaRPr lang="en-GB" sz="2400" dirty="0" smtClean="0"/>
          </a:p>
          <a:p>
            <a:r>
              <a:rPr lang="it-IT" sz="2400" dirty="0" smtClean="0"/>
              <a:t>Gli interessi passivi indeducibili nell’anno di imposta sono quindi pari a (2.000 – 1.700) = 300.</a:t>
            </a:r>
            <a:endParaRPr lang="en-GB" sz="2400" dirty="0" smtClean="0"/>
          </a:p>
          <a:p>
            <a:endParaRPr lang="it-IT" dirty="0"/>
          </a:p>
        </p:txBody>
      </p:sp>
      <p:pic>
        <p:nvPicPr>
          <p:cNvPr id="6147" name="Picture 3" title="Calcolo interessi deducibili/indeducibil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2911" y="5376042"/>
            <a:ext cx="11219903" cy="989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541302"/>
          </a:xfrm>
        </p:spPr>
        <p:txBody>
          <a:bodyPr>
            <a:normAutofit fontScale="90000"/>
          </a:bodyPr>
          <a:lstStyle/>
          <a:p>
            <a:r>
              <a:rPr lang="it-IT" sz="2400" b="1" dirty="0">
                <a:solidFill>
                  <a:schemeClr val="tx1"/>
                </a:solidFill>
              </a:rPr>
              <a:t>ESEMPIO</a:t>
            </a:r>
            <a:r>
              <a:rPr lang="it-IT" b="1" dirty="0"/>
              <a:t/>
            </a:r>
            <a:br>
              <a:rPr lang="it-IT" b="1" dirty="0"/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96547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>
          <a:xfrm>
            <a:off x="2987372" y="283452"/>
            <a:ext cx="8911687" cy="828172"/>
          </a:xfrm>
        </p:spPr>
        <p:txBody>
          <a:bodyPr/>
          <a:lstStyle/>
          <a:p>
            <a:r>
              <a:rPr lang="it-IT" dirty="0" smtClean="0">
                <a:solidFill>
                  <a:srgbClr val="31B4E6">
                    <a:lumMod val="75000"/>
                  </a:srgbClr>
                </a:solidFill>
              </a:rPr>
              <a:t>***Deducibilità Ammortamenti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89212" y="824753"/>
            <a:ext cx="8915400" cy="5145742"/>
          </a:xfrm>
        </p:spPr>
        <p:txBody>
          <a:bodyPr>
            <a:noAutofit/>
          </a:bodyPr>
          <a:lstStyle/>
          <a:p>
            <a:r>
              <a:rPr lang="it-IT" sz="2000" dirty="0" smtClean="0"/>
              <a:t>sono ammessi in deduzione gli ammortamenti, cioè la quota </a:t>
            </a:r>
            <a:r>
              <a:rPr lang="it-IT" sz="2000" dirty="0"/>
              <a:t>di pertinenza dell’esercizio del costo </a:t>
            </a:r>
            <a:r>
              <a:rPr lang="it-IT" sz="2000" dirty="0" smtClean="0"/>
              <a:t>di acquisto dei </a:t>
            </a:r>
            <a:r>
              <a:rPr lang="it-IT" sz="2000" dirty="0"/>
              <a:t>beni strumentali per attività d’impresa di durata pluriennale</a:t>
            </a:r>
          </a:p>
          <a:p>
            <a:r>
              <a:rPr lang="it-IT" sz="2000" dirty="0" smtClean="0"/>
              <a:t> Come sono calcolati ammortamenti ammessi?</a:t>
            </a:r>
          </a:p>
          <a:p>
            <a:pPr lvl="1"/>
            <a:r>
              <a:rPr lang="it-IT" sz="2000" b="1" dirty="0"/>
              <a:t>AMMORTAMENTO ORDINARIO: </a:t>
            </a:r>
            <a:r>
              <a:rPr lang="it-IT" sz="2000" dirty="0"/>
              <a:t>applicazione dei coefficienti definiti dal MEF, ridotti della metà per il primo esercizio di </a:t>
            </a:r>
            <a:r>
              <a:rPr lang="it-IT" sz="2000" dirty="0" smtClean="0"/>
              <a:t>utilizzo;</a:t>
            </a:r>
          </a:p>
          <a:p>
            <a:pPr lvl="1"/>
            <a:r>
              <a:rPr lang="it-IT" sz="2000" b="1" dirty="0"/>
              <a:t>SUPERAMMORTAMENTO</a:t>
            </a:r>
            <a:r>
              <a:rPr lang="it-IT" sz="2000" dirty="0"/>
              <a:t>:  </a:t>
            </a:r>
            <a:r>
              <a:rPr lang="it-IT" sz="2000" dirty="0" smtClean="0"/>
              <a:t>si </a:t>
            </a:r>
            <a:r>
              <a:rPr lang="it-IT" sz="2000" dirty="0"/>
              <a:t>applica sugli investimenti (acquisto o leasing) in beni materiali nuovi (mai usati) effettuati </a:t>
            </a:r>
            <a:r>
              <a:rPr lang="it-IT" sz="2000" dirty="0" smtClean="0"/>
              <a:t>in un specifico arco temporale [tra </a:t>
            </a:r>
            <a:r>
              <a:rPr lang="it-IT" sz="2000" dirty="0"/>
              <a:t>il 15 ottobre 2015 e il 31 dicembre </a:t>
            </a:r>
            <a:r>
              <a:rPr lang="it-IT" sz="2000" dirty="0" smtClean="0"/>
              <a:t>2016] </a:t>
            </a:r>
            <a:r>
              <a:rPr lang="it-IT" sz="2000" dirty="0"/>
              <a:t>(poi entro il 31/12/2017, poi </a:t>
            </a:r>
            <a:r>
              <a:rPr lang="it-IT" sz="2000" dirty="0" smtClean="0"/>
              <a:t>31/12/2018), prevede maggiorazione </a:t>
            </a:r>
            <a:r>
              <a:rPr lang="it-IT" sz="2000" dirty="0"/>
              <a:t>del 30% del valore ammortizzabile dei beni rispetto al loro costo di </a:t>
            </a:r>
            <a:r>
              <a:rPr lang="it-IT" sz="2000" dirty="0" smtClean="0"/>
              <a:t>acquisto;</a:t>
            </a:r>
          </a:p>
          <a:p>
            <a:pPr lvl="1"/>
            <a:r>
              <a:rPr lang="it-IT" sz="2000" b="1" dirty="0"/>
              <a:t>IPER AMMORTAMENTO</a:t>
            </a:r>
            <a:r>
              <a:rPr lang="it-IT" sz="2000" dirty="0"/>
              <a:t>: dal </a:t>
            </a:r>
            <a:r>
              <a:rPr lang="it-IT" sz="2000" dirty="0" smtClean="0"/>
              <a:t>2017 sugli </a:t>
            </a:r>
            <a:r>
              <a:rPr lang="it-IT" sz="2000" dirty="0"/>
              <a:t>investimenti in beni funzionali alla trasformazione tecnologica e/o digitale di una </a:t>
            </a:r>
            <a:r>
              <a:rPr lang="it-IT" sz="2000" dirty="0" smtClean="0"/>
              <a:t>società, prevede maggiorazione </a:t>
            </a:r>
            <a:r>
              <a:rPr lang="it-IT" sz="2000" dirty="0"/>
              <a:t>del 50% del valore ammortizzabile dei beni rispetto al loro costo di </a:t>
            </a:r>
            <a:r>
              <a:rPr lang="it-IT" sz="2000" dirty="0" smtClean="0"/>
              <a:t>acquisto</a:t>
            </a:r>
            <a:r>
              <a:rPr lang="it-IT" sz="2200" dirty="0" smtClean="0"/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4049915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****Base imponibile IRES negativa</a:t>
            </a:r>
            <a:endParaRPr lang="it-IT" dirty="0"/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2800" dirty="0"/>
              <a:t>La </a:t>
            </a:r>
            <a:r>
              <a:rPr lang="it-IT" sz="2800" b="1" dirty="0"/>
              <a:t>perdita</a:t>
            </a:r>
            <a:r>
              <a:rPr lang="it-IT" sz="2800" dirty="0"/>
              <a:t> può essere portata in diminuzione delle basi imponibili dei periodi d’imposta successivi in misura non superiore all’80% della base imponibile di ciascun periodo e senza alcun limite di tempo</a:t>
            </a:r>
          </a:p>
          <a:p>
            <a:r>
              <a:rPr lang="it-IT" sz="2800" dirty="0" smtClean="0"/>
              <a:t>Le </a:t>
            </a:r>
            <a:r>
              <a:rPr lang="it-IT" sz="2800" b="1" dirty="0"/>
              <a:t>perdite realizzate nei primi tre anni </a:t>
            </a:r>
            <a:r>
              <a:rPr lang="it-IT" sz="2800" dirty="0"/>
              <a:t>di attività possono essere riportate in avanti entro il limite del 100% del reddito imponibile di ciascun periodo d’imposta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51395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 descr="logo-salva-la-tua-birra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8482" y="2333297"/>
            <a:ext cx="4289284" cy="364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CasellaDiTesto 8"/>
          <p:cNvSpPr txBox="1"/>
          <p:nvPr/>
        </p:nvSpPr>
        <p:spPr>
          <a:xfrm>
            <a:off x="1072055" y="5896301"/>
            <a:ext cx="36891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err="1" smtClean="0"/>
              <a:t>#salvalaturabirra</a:t>
            </a:r>
            <a:endParaRPr lang="en-GB" i="1" dirty="0"/>
          </a:p>
        </p:txBody>
      </p:sp>
      <p:graphicFrame>
        <p:nvGraphicFramePr>
          <p:cNvPr id="10" name="Tabella 9" descr="Imposta indiretta - esempio" title="Imposta indiretta - esempi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0919063"/>
              </p:ext>
            </p:extLst>
          </p:nvPr>
        </p:nvGraphicFramePr>
        <p:xfrm>
          <a:off x="4873307" y="1434663"/>
          <a:ext cx="6279014" cy="4615812"/>
        </p:xfrm>
        <a:graphic>
          <a:graphicData uri="http://schemas.openxmlformats.org/drawingml/2006/table">
            <a:tbl>
              <a:tblPr firstRow="1"/>
              <a:tblGrid>
                <a:gridCol w="2661285"/>
                <a:gridCol w="3617729"/>
              </a:tblGrid>
              <a:tr h="41292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b="1" dirty="0">
                          <a:solidFill>
                            <a:srgbClr val="000000"/>
                          </a:solidFill>
                          <a:latin typeface="Calli"/>
                          <a:ea typeface="Times New Roman"/>
                          <a:cs typeface="Calibri"/>
                        </a:rPr>
                        <a:t>PAESE</a:t>
                      </a:r>
                      <a:endParaRPr lang="en-GB" sz="2400" dirty="0">
                        <a:solidFill>
                          <a:srgbClr val="76923C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b="1" dirty="0">
                          <a:solidFill>
                            <a:srgbClr val="000000"/>
                          </a:solidFill>
                          <a:latin typeface="Calli"/>
                          <a:ea typeface="Times New Roman"/>
                          <a:cs typeface="Calibri"/>
                        </a:rPr>
                        <a:t>VALORE</a:t>
                      </a:r>
                      <a:endParaRPr lang="en-GB" sz="2400" dirty="0">
                        <a:solidFill>
                          <a:srgbClr val="76923C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449">
                <a:tc>
                  <a:txBody>
                    <a:bodyPr/>
                    <a:lstStyle/>
                    <a:p>
                      <a:endParaRPr lang="en-GB" sz="2400" dirty="0">
                        <a:solidFill>
                          <a:srgbClr val="76923C"/>
                        </a:solidFill>
                        <a:latin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000000"/>
                          </a:solidFill>
                          <a:latin typeface="Calli"/>
                          <a:ea typeface="Times New Roman"/>
                          <a:cs typeface="Calibri"/>
                        </a:rPr>
                        <a:t>(€ per hl/12° </a:t>
                      </a:r>
                      <a:r>
                        <a:rPr lang="en-GB" sz="2000" dirty="0" err="1">
                          <a:solidFill>
                            <a:srgbClr val="000000"/>
                          </a:solidFill>
                          <a:latin typeface="Calli"/>
                          <a:ea typeface="Times New Roman"/>
                          <a:cs typeface="Calibri"/>
                        </a:rPr>
                        <a:t>plato</a:t>
                      </a:r>
                      <a:r>
                        <a:rPr lang="en-GB" sz="2000" dirty="0">
                          <a:solidFill>
                            <a:srgbClr val="000000"/>
                          </a:solidFill>
                          <a:latin typeface="Calli"/>
                          <a:ea typeface="Times New Roman"/>
                          <a:cs typeface="Calibri"/>
                        </a:rPr>
                        <a:t>)</a:t>
                      </a:r>
                      <a:endParaRPr lang="en-GB" sz="2000" dirty="0">
                        <a:solidFill>
                          <a:srgbClr val="76923C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971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b="1" dirty="0" err="1">
                          <a:solidFill>
                            <a:srgbClr val="000000"/>
                          </a:solidFill>
                          <a:latin typeface="Calli"/>
                          <a:ea typeface="Times New Roman"/>
                          <a:cs typeface="Calibri"/>
                        </a:rPr>
                        <a:t>Finlandia</a:t>
                      </a:r>
                      <a:endParaRPr lang="en-GB" sz="2400" dirty="0">
                        <a:solidFill>
                          <a:srgbClr val="76923C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000000"/>
                          </a:solidFill>
                          <a:latin typeface="Calli"/>
                          <a:ea typeface="Times New Roman"/>
                          <a:cs typeface="Calibri"/>
                        </a:rPr>
                        <a:t>153.8</a:t>
                      </a:r>
                      <a:endParaRPr lang="en-GB" sz="2400" dirty="0">
                        <a:solidFill>
                          <a:srgbClr val="76923C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71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b="1" dirty="0">
                          <a:solidFill>
                            <a:srgbClr val="000000"/>
                          </a:solidFill>
                          <a:latin typeface="Calli"/>
                          <a:ea typeface="Times New Roman"/>
                          <a:cs typeface="Calibri"/>
                        </a:rPr>
                        <a:t>Gran </a:t>
                      </a:r>
                      <a:r>
                        <a:rPr lang="en-GB" sz="2400" b="1" dirty="0" err="1">
                          <a:solidFill>
                            <a:srgbClr val="000000"/>
                          </a:solidFill>
                          <a:latin typeface="Calli"/>
                          <a:ea typeface="Times New Roman"/>
                          <a:cs typeface="Calibri"/>
                        </a:rPr>
                        <a:t>Bretagna</a:t>
                      </a:r>
                      <a:endParaRPr lang="en-GB" sz="2400" dirty="0">
                        <a:solidFill>
                          <a:srgbClr val="76923C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000000"/>
                          </a:solidFill>
                          <a:latin typeface="Calli"/>
                          <a:ea typeface="Times New Roman"/>
                          <a:cs typeface="Calibri"/>
                        </a:rPr>
                        <a:t>115</a:t>
                      </a:r>
                      <a:endParaRPr lang="en-GB" sz="2400" dirty="0">
                        <a:solidFill>
                          <a:srgbClr val="76923C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</a:tr>
              <a:tr h="3971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b="1">
                          <a:solidFill>
                            <a:srgbClr val="000000"/>
                          </a:solidFill>
                          <a:latin typeface="Calli"/>
                          <a:ea typeface="Times New Roman"/>
                          <a:cs typeface="Calibri"/>
                        </a:rPr>
                        <a:t>Irlanda</a:t>
                      </a:r>
                      <a:endParaRPr lang="en-GB" sz="2400">
                        <a:solidFill>
                          <a:srgbClr val="76923C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000000"/>
                          </a:solidFill>
                          <a:latin typeface="Calli"/>
                          <a:ea typeface="Times New Roman"/>
                          <a:cs typeface="Calibri"/>
                        </a:rPr>
                        <a:t>110.4</a:t>
                      </a:r>
                      <a:endParaRPr lang="en-GB" sz="2400" dirty="0">
                        <a:solidFill>
                          <a:srgbClr val="76923C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71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b="1" dirty="0" err="1">
                          <a:solidFill>
                            <a:srgbClr val="000000"/>
                          </a:solidFill>
                          <a:latin typeface="Calli"/>
                          <a:ea typeface="Times New Roman"/>
                          <a:cs typeface="Calibri"/>
                        </a:rPr>
                        <a:t>Francia</a:t>
                      </a:r>
                      <a:endParaRPr lang="en-GB" sz="2400" dirty="0">
                        <a:solidFill>
                          <a:srgbClr val="76923C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000000"/>
                          </a:solidFill>
                          <a:latin typeface="Calli"/>
                          <a:ea typeface="Times New Roman"/>
                          <a:cs typeface="Calibri"/>
                        </a:rPr>
                        <a:t>35.2</a:t>
                      </a:r>
                      <a:endParaRPr lang="en-GB" sz="2400" dirty="0">
                        <a:solidFill>
                          <a:srgbClr val="76923C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</a:tr>
              <a:tr h="3971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b="1" dirty="0">
                          <a:solidFill>
                            <a:srgbClr val="00B050"/>
                          </a:solidFill>
                          <a:latin typeface="Calli"/>
                          <a:ea typeface="Times New Roman"/>
                          <a:cs typeface="Calibri"/>
                        </a:rPr>
                        <a:t>Italia</a:t>
                      </a:r>
                      <a:endParaRPr lang="en-GB" sz="2400" dirty="0">
                        <a:solidFill>
                          <a:srgbClr val="00B05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00B050"/>
                          </a:solidFill>
                          <a:latin typeface="Calli"/>
                          <a:ea typeface="Times New Roman"/>
                          <a:cs typeface="Calibri"/>
                        </a:rPr>
                        <a:t>36.5</a:t>
                      </a:r>
                      <a:endParaRPr lang="en-GB" sz="2400" dirty="0">
                        <a:solidFill>
                          <a:srgbClr val="00B05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71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b="1" dirty="0" err="1" smtClean="0">
                          <a:solidFill>
                            <a:srgbClr val="000000"/>
                          </a:solidFill>
                          <a:latin typeface="Calli"/>
                          <a:ea typeface="Times New Roman"/>
                          <a:cs typeface="Calibri"/>
                        </a:rPr>
                        <a:t>Belgio</a:t>
                      </a:r>
                      <a:endParaRPr lang="en-GB" sz="2400" dirty="0">
                        <a:solidFill>
                          <a:srgbClr val="76923C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000000"/>
                          </a:solidFill>
                          <a:latin typeface="Calli"/>
                          <a:ea typeface="Times New Roman"/>
                          <a:cs typeface="Calibri"/>
                        </a:rPr>
                        <a:t>22.2</a:t>
                      </a:r>
                      <a:endParaRPr lang="en-GB" sz="2400" dirty="0">
                        <a:solidFill>
                          <a:srgbClr val="76923C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</a:tr>
              <a:tr h="4377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b="1" dirty="0" err="1">
                          <a:solidFill>
                            <a:srgbClr val="000000"/>
                          </a:solidFill>
                          <a:latin typeface="Calli"/>
                          <a:ea typeface="Times New Roman"/>
                          <a:cs typeface="Calibri"/>
                        </a:rPr>
                        <a:t>Repubblica</a:t>
                      </a:r>
                      <a:r>
                        <a:rPr lang="en-GB" sz="2400" b="1" dirty="0">
                          <a:solidFill>
                            <a:srgbClr val="000000"/>
                          </a:solidFill>
                          <a:latin typeface="Calli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en-GB" sz="2400" b="1" dirty="0" err="1">
                          <a:solidFill>
                            <a:srgbClr val="000000"/>
                          </a:solidFill>
                          <a:latin typeface="Calli"/>
                          <a:ea typeface="Times New Roman"/>
                          <a:cs typeface="Calibri"/>
                        </a:rPr>
                        <a:t>Ceca</a:t>
                      </a:r>
                      <a:endParaRPr lang="en-GB" sz="2400" dirty="0">
                        <a:solidFill>
                          <a:srgbClr val="76923C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000000"/>
                          </a:solidFill>
                          <a:latin typeface="Calli"/>
                          <a:ea typeface="Times New Roman"/>
                          <a:cs typeface="Calibri"/>
                        </a:rPr>
                        <a:t>15</a:t>
                      </a:r>
                      <a:endParaRPr lang="en-GB" sz="2400" dirty="0">
                        <a:solidFill>
                          <a:srgbClr val="76923C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71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b="1">
                          <a:solidFill>
                            <a:srgbClr val="000000"/>
                          </a:solidFill>
                          <a:latin typeface="Calli"/>
                          <a:ea typeface="Times New Roman"/>
                          <a:cs typeface="Calibri"/>
                        </a:rPr>
                        <a:t>Spagna</a:t>
                      </a:r>
                      <a:endParaRPr lang="en-GB" sz="2400">
                        <a:solidFill>
                          <a:srgbClr val="76923C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000000"/>
                          </a:solidFill>
                          <a:latin typeface="Calli"/>
                          <a:ea typeface="Times New Roman"/>
                          <a:cs typeface="Calibri"/>
                        </a:rPr>
                        <a:t>9.9</a:t>
                      </a:r>
                      <a:endParaRPr lang="en-GB" sz="2400" dirty="0">
                        <a:solidFill>
                          <a:srgbClr val="76923C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</a:tr>
              <a:tr h="3971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b="1">
                          <a:solidFill>
                            <a:srgbClr val="000000"/>
                          </a:solidFill>
                          <a:latin typeface="Calli"/>
                          <a:ea typeface="Times New Roman"/>
                          <a:cs typeface="Calibri"/>
                        </a:rPr>
                        <a:t>Germania</a:t>
                      </a:r>
                      <a:endParaRPr lang="en-GB" sz="2400">
                        <a:solidFill>
                          <a:srgbClr val="76923C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000000"/>
                          </a:solidFill>
                          <a:latin typeface="Calli"/>
                          <a:ea typeface="Times New Roman"/>
                          <a:cs typeface="Calibri"/>
                        </a:rPr>
                        <a:t>9.4</a:t>
                      </a:r>
                      <a:endParaRPr lang="en-GB" sz="2400" dirty="0">
                        <a:solidFill>
                          <a:srgbClr val="76923C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2" name="CasellaDiTesto 11" descr="Fonte: Commissione Europea&#10;"/>
          <p:cNvSpPr txBox="1"/>
          <p:nvPr/>
        </p:nvSpPr>
        <p:spPr>
          <a:xfrm>
            <a:off x="6243144" y="6085490"/>
            <a:ext cx="37364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 smtClean="0"/>
              <a:t>Fonte: Commissione Europea</a:t>
            </a:r>
            <a:endParaRPr lang="en-GB" sz="160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92924" y="450574"/>
            <a:ext cx="8911687" cy="954156"/>
          </a:xfrm>
        </p:spPr>
        <p:txBody>
          <a:bodyPr>
            <a:normAutofit/>
          </a:bodyPr>
          <a:lstStyle/>
          <a:p>
            <a:pPr algn="ctr"/>
            <a:r>
              <a:rPr lang="it-IT" sz="3200" dirty="0" smtClean="0"/>
              <a:t>IMPOSTA INDIRETTA + accisa: esempio (2)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1651209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9" name="Picture 3" title="Imposta indiretta - esempio (2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05100" y="1295400"/>
            <a:ext cx="94869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92924" y="450574"/>
            <a:ext cx="8911687" cy="954156"/>
          </a:xfrm>
        </p:spPr>
        <p:txBody>
          <a:bodyPr>
            <a:normAutofit/>
          </a:bodyPr>
          <a:lstStyle/>
          <a:p>
            <a:pPr algn="ctr"/>
            <a:r>
              <a:rPr lang="it-IT" sz="3200" dirty="0" smtClean="0"/>
              <a:t>IMPOSTA INDIRETTA + accisa: esempio (3)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1651209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Gettito tributario – anno 2018</a:t>
            </a:r>
            <a:endParaRPr lang="en-GB" dirty="0"/>
          </a:p>
        </p:txBody>
      </p:sp>
      <p:graphicFrame>
        <p:nvGraphicFramePr>
          <p:cNvPr id="5" name="Gra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51635659"/>
              </p:ext>
            </p:extLst>
          </p:nvPr>
        </p:nvGraphicFramePr>
        <p:xfrm>
          <a:off x="108154" y="1673704"/>
          <a:ext cx="6233651" cy="41481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Gra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58426593"/>
              </p:ext>
            </p:extLst>
          </p:nvPr>
        </p:nvGraphicFramePr>
        <p:xfrm>
          <a:off x="6341805" y="1673704"/>
          <a:ext cx="5738084" cy="40339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CasellaDiTesto 7"/>
          <p:cNvSpPr txBox="1"/>
          <p:nvPr/>
        </p:nvSpPr>
        <p:spPr>
          <a:xfrm>
            <a:off x="4763730" y="6091084"/>
            <a:ext cx="49259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Fonte: </a:t>
            </a:r>
            <a:r>
              <a:rPr lang="it-IT" sz="1400" dirty="0" smtClean="0"/>
              <a:t>MEF (dati in milioni di euro).</a:t>
            </a:r>
            <a:endParaRPr lang="it-IT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92924" y="450574"/>
            <a:ext cx="8911687" cy="954156"/>
          </a:xfrm>
        </p:spPr>
        <p:txBody>
          <a:bodyPr>
            <a:normAutofit/>
          </a:bodyPr>
          <a:lstStyle/>
          <a:p>
            <a:pPr algn="ctr"/>
            <a:r>
              <a:rPr lang="it-IT" sz="4000" dirty="0" smtClean="0"/>
              <a:t>IVA</a:t>
            </a:r>
            <a:endParaRPr lang="it-IT" sz="4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333297" y="1194610"/>
            <a:ext cx="8580887" cy="5663390"/>
          </a:xfrm>
        </p:spPr>
        <p:txBody>
          <a:bodyPr>
            <a:noAutofit/>
          </a:bodyPr>
          <a:lstStyle/>
          <a:p>
            <a:r>
              <a:rPr lang="it-IT" sz="2800" dirty="0" smtClean="0"/>
              <a:t>Sottopone </a:t>
            </a:r>
            <a:r>
              <a:rPr lang="it-IT" sz="2800" dirty="0"/>
              <a:t>a tassazione in modo indiretto e generale il valore degli scambi di merci e delle prestazioni di servizi effettuati in un dato periodo di tempo</a:t>
            </a:r>
            <a:r>
              <a:rPr lang="it-IT" sz="2800" dirty="0" smtClean="0"/>
              <a:t>.</a:t>
            </a:r>
          </a:p>
          <a:p>
            <a:r>
              <a:rPr lang="it-IT" sz="2800" u="sng" dirty="0" smtClean="0"/>
              <a:t>Base imponibile</a:t>
            </a:r>
            <a:r>
              <a:rPr lang="it-IT" sz="2800" dirty="0" smtClean="0"/>
              <a:t>: ammontare complessivo dei corrispettivi dovuti al cedente o al prestatore in base a quanto previsto dalle condizioni contrattuali.</a:t>
            </a:r>
          </a:p>
          <a:p>
            <a:r>
              <a:rPr lang="it-IT" sz="2800" dirty="0" smtClean="0"/>
              <a:t>Al </a:t>
            </a:r>
            <a:r>
              <a:rPr lang="it-IT" sz="2800" dirty="0" smtClean="0">
                <a:hlinkClick r:id="rId2" action="ppaction://hlinksldjump"/>
              </a:rPr>
              <a:t>secondo posto </a:t>
            </a:r>
            <a:r>
              <a:rPr lang="it-IT" sz="2800" dirty="0" smtClean="0"/>
              <a:t>in termini di gettito dopo l’IRPEF.</a:t>
            </a:r>
          </a:p>
          <a:p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1651209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IVA in ITALIA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017986" y="1336431"/>
            <a:ext cx="9853448" cy="5334000"/>
          </a:xfrm>
        </p:spPr>
        <p:txBody>
          <a:bodyPr>
            <a:normAutofit fontScale="92500" lnSpcReduction="10000"/>
          </a:bodyPr>
          <a:lstStyle/>
          <a:p>
            <a:r>
              <a:rPr lang="it-IT" sz="2800" dirty="0" smtClean="0"/>
              <a:t>Aliquote Iva:</a:t>
            </a:r>
          </a:p>
          <a:p>
            <a:pPr lvl="1"/>
            <a:r>
              <a:rPr lang="it-IT" sz="2400" i="1" dirty="0" smtClean="0"/>
              <a:t>l'aliquota ordinaria:</a:t>
            </a:r>
            <a:r>
              <a:rPr lang="it-IT" sz="2400" dirty="0" smtClean="0"/>
              <a:t> </a:t>
            </a:r>
            <a:r>
              <a:rPr lang="it-IT" sz="2400" b="1" dirty="0" smtClean="0"/>
              <a:t>22 per cento</a:t>
            </a:r>
            <a:endParaRPr lang="it-IT" sz="2400" dirty="0" smtClean="0"/>
          </a:p>
          <a:p>
            <a:pPr lvl="1"/>
            <a:r>
              <a:rPr lang="it-IT" sz="2400" i="1" dirty="0" smtClean="0"/>
              <a:t>aliquota minima (super ridotta): </a:t>
            </a:r>
            <a:r>
              <a:rPr lang="it-IT" sz="2400" b="1" dirty="0" smtClean="0"/>
              <a:t>4 per cento</a:t>
            </a:r>
            <a:r>
              <a:rPr lang="it-IT" sz="2400" dirty="0" smtClean="0"/>
              <a:t> - vendite prima necessità</a:t>
            </a:r>
          </a:p>
          <a:p>
            <a:pPr lvl="1"/>
            <a:r>
              <a:rPr lang="it-IT" sz="2400" i="1" dirty="0" smtClean="0"/>
              <a:t>aliquote ridotte: </a:t>
            </a:r>
            <a:r>
              <a:rPr lang="it-IT" sz="2400" b="1" dirty="0" smtClean="0"/>
              <a:t>10 per cento</a:t>
            </a:r>
            <a:r>
              <a:rPr lang="it-IT" sz="2400" dirty="0" smtClean="0"/>
              <a:t> - servizi turistici, determinati prodotti alimentari e particolari operazioni di recupero edilizio; </a:t>
            </a:r>
            <a:r>
              <a:rPr lang="it-IT" sz="2400" b="1" dirty="0" smtClean="0"/>
              <a:t>5 per cento </a:t>
            </a:r>
            <a:r>
              <a:rPr lang="it-IT" sz="2400" dirty="0" smtClean="0"/>
              <a:t>– prestazioni socio sanitarie, educative ed assistenziali rese da cooperative sociali e loro consorzi</a:t>
            </a:r>
          </a:p>
          <a:p>
            <a:r>
              <a:rPr lang="it-IT" sz="2800" dirty="0" smtClean="0"/>
              <a:t>La Legge di Bilancio 2019 ha previsto la sterilizzazione degli aumenti delle aliquote IVA </a:t>
            </a:r>
            <a:r>
              <a:rPr lang="it-IT" sz="2800" u="sng" dirty="0" smtClean="0"/>
              <a:t>solo per l’anno 2019,</a:t>
            </a:r>
          </a:p>
          <a:p>
            <a:r>
              <a:rPr lang="it-IT" sz="2800" u="sng" dirty="0" smtClean="0"/>
              <a:t>Attuali aliquote IVA previste per il 2020:</a:t>
            </a:r>
            <a:endParaRPr lang="it-IT" sz="2800" dirty="0" smtClean="0"/>
          </a:p>
          <a:p>
            <a:pPr lvl="1"/>
            <a:r>
              <a:rPr lang="it-IT" sz="2200" dirty="0" smtClean="0"/>
              <a:t>Aliquota IVA ridotta dal 10% al </a:t>
            </a:r>
            <a:r>
              <a:rPr lang="it-IT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13%</a:t>
            </a:r>
            <a:r>
              <a:rPr lang="it-IT" sz="2200" dirty="0" smtClean="0"/>
              <a:t>.</a:t>
            </a:r>
          </a:p>
          <a:p>
            <a:pPr lvl="1"/>
            <a:r>
              <a:rPr lang="it-IT" sz="2200" dirty="0" smtClean="0"/>
              <a:t>Aliquota IVA ordinaria dal 22% al </a:t>
            </a:r>
            <a:r>
              <a:rPr lang="it-IT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25,2</a:t>
            </a:r>
            <a:r>
              <a:rPr lang="it-IT" sz="2200" dirty="0" smtClean="0"/>
              <a:t>%.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4977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164480" y="465084"/>
            <a:ext cx="8911687" cy="701107"/>
          </a:xfrm>
        </p:spPr>
        <p:txBody>
          <a:bodyPr/>
          <a:lstStyle/>
          <a:p>
            <a:pPr algn="ctr"/>
            <a:r>
              <a:rPr lang="it-IT" dirty="0"/>
              <a:t>Come si applica l’imposta</a:t>
            </a:r>
          </a:p>
        </p:txBody>
      </p:sp>
      <p:sp>
        <p:nvSpPr>
          <p:cNvPr id="5" name="Segnaposto contenuto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1325218" y="1417982"/>
            <a:ext cx="10590212" cy="4916557"/>
          </a:xfrm>
          <a:blipFill>
            <a:blip r:embed="rId2"/>
            <a:stretch>
              <a:fillRect l="-1036" t="-1365" r="-1381"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631636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lo">
  <a:themeElements>
    <a:clrScheme name="Filo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Filo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il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11300</TotalTime>
  <Words>2191</Words>
  <Application>Microsoft Office PowerPoint</Application>
  <PresentationFormat>Widescreen</PresentationFormat>
  <Paragraphs>443</Paragraphs>
  <Slides>36</Slides>
  <Notes>9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36</vt:i4>
      </vt:variant>
    </vt:vector>
  </HeadingPairs>
  <TitlesOfParts>
    <vt:vector size="44" baseType="lpstr">
      <vt:lpstr>Arial</vt:lpstr>
      <vt:lpstr>Calibri</vt:lpstr>
      <vt:lpstr>Calli</vt:lpstr>
      <vt:lpstr>Cambria Math</vt:lpstr>
      <vt:lpstr>Century Gothic</vt:lpstr>
      <vt:lpstr>Times New Roman</vt:lpstr>
      <vt:lpstr>Wingdings 3</vt:lpstr>
      <vt:lpstr>Filo</vt:lpstr>
      <vt:lpstr>           L’imposta sul valore aggiunto e  la tassazione dei redditi d’impresa in Italia</vt:lpstr>
      <vt:lpstr>Imposte indirette</vt:lpstr>
      <vt:lpstr>IMPOSTA INDIRETTA + accisa: esempio</vt:lpstr>
      <vt:lpstr>IMPOSTA INDIRETTA + accisa: esempio (2)</vt:lpstr>
      <vt:lpstr>IMPOSTA INDIRETTA + accisa: esempio (3)</vt:lpstr>
      <vt:lpstr>Gettito tributario – anno 2018</vt:lpstr>
      <vt:lpstr>IVA</vt:lpstr>
      <vt:lpstr>IVA in ITALIA</vt:lpstr>
      <vt:lpstr>Come si applica l’imposta</vt:lpstr>
      <vt:lpstr>Esempio 1: metodo base da base con aliquota costante</vt:lpstr>
      <vt:lpstr>Esempio 2: metodo imposta da imposta con aliquota costante</vt:lpstr>
      <vt:lpstr>Esempio 3: aliquota diversa nelle diverse fasi e metodo base da base</vt:lpstr>
      <vt:lpstr>Esempio 4: aliquota diversa nelle diverse fasi e metodo imposta da imposta</vt:lpstr>
      <vt:lpstr>Metodo imposta da imposta</vt:lpstr>
      <vt:lpstr>Classificazione delle operazioni</vt:lpstr>
      <vt:lpstr>Scelta della base imponibile</vt:lpstr>
      <vt:lpstr>Esempio. Scelta della base imponibile Iva IMPOSTA TIPO REDDITO CONSUMO</vt:lpstr>
      <vt:lpstr>Esempio. Scelta della base imponibile Iva IMPOSTA TIPO REDDITO NETTO</vt:lpstr>
      <vt:lpstr>Esempio. Scelta della base imponibile Iva IMPOSTA TIPO REDDITO LORDO</vt:lpstr>
      <vt:lpstr>Come si calcola la base imponibile</vt:lpstr>
      <vt:lpstr>IVA in Italia (2)</vt:lpstr>
      <vt:lpstr>L’Imposta regionale sulle attività produttive (IRAP)</vt:lpstr>
      <vt:lpstr>L’ IRAP</vt:lpstr>
      <vt:lpstr>IRAP (2)</vt:lpstr>
      <vt:lpstr>Aliquote IRAP – differenze regionali</vt:lpstr>
      <vt:lpstr>Aliquote IRAP – differenze regionali</vt:lpstr>
      <vt:lpstr>La tassazione dei redditi di impresa: l’Imposta sul Reddito delle Società (IRES) </vt:lpstr>
      <vt:lpstr>Tassazione delle diverse tipologie di reddito</vt:lpstr>
      <vt:lpstr>L’IRES </vt:lpstr>
      <vt:lpstr>Andamento aliquote IRPEF – 2000/2016</vt:lpstr>
      <vt:lpstr>Calcolo Base imponibile IRES</vt:lpstr>
      <vt:lpstr>*Dividendi </vt:lpstr>
      <vt:lpstr>**Deducibilità Interessi passivi</vt:lpstr>
      <vt:lpstr>ESEMPIO </vt:lpstr>
      <vt:lpstr>***Deducibilità Ammortamenti</vt:lpstr>
      <vt:lpstr>****Base imponibile IRES negativa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Lezione 1 – 16 aprile 2015  I sistemi di tassazione: Le imposte</dc:title>
  <dc:creator>Francesca Nordi</dc:creator>
  <cp:lastModifiedBy>user</cp:lastModifiedBy>
  <cp:revision>340</cp:revision>
  <cp:lastPrinted>2018-05-09T08:56:01Z</cp:lastPrinted>
  <dcterms:created xsi:type="dcterms:W3CDTF">2015-03-23T18:30:57Z</dcterms:created>
  <dcterms:modified xsi:type="dcterms:W3CDTF">2019-05-03T13:41:48Z</dcterms:modified>
</cp:coreProperties>
</file>