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91" r:id="rId2"/>
    <p:sldId id="292" r:id="rId3"/>
    <p:sldId id="293" r:id="rId4"/>
    <p:sldId id="294" r:id="rId5"/>
    <p:sldId id="295" r:id="rId6"/>
    <p:sldId id="296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26" r:id="rId22"/>
    <p:sldId id="313" r:id="rId23"/>
    <p:sldId id="314" r:id="rId24"/>
    <p:sldId id="315" r:id="rId25"/>
    <p:sldId id="316" r:id="rId26"/>
    <p:sldId id="319" r:id="rId27"/>
    <p:sldId id="320" r:id="rId28"/>
    <p:sldId id="324" r:id="rId29"/>
    <p:sldId id="325" r:id="rId30"/>
    <p:sldId id="322" r:id="rId31"/>
    <p:sldId id="323" r:id="rId32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2" autoAdjust="0"/>
  </p:normalViewPr>
  <p:slideViewPr>
    <p:cSldViewPr>
      <p:cViewPr varScale="1">
        <p:scale>
          <a:sx n="113" d="100"/>
          <a:sy n="113" d="100"/>
        </p:scale>
        <p:origin x="16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 noProof="0"/>
              <a:t>Haga clic para modificar el estilo de texto del patrón</a:t>
            </a:r>
          </a:p>
          <a:p>
            <a:pPr lvl="1"/>
            <a:r>
              <a:rPr lang="es-ES" altLang="it-IT" noProof="0"/>
              <a:t>Segundo nivel</a:t>
            </a:r>
          </a:p>
          <a:p>
            <a:pPr lvl="2"/>
            <a:r>
              <a:rPr lang="es-ES" altLang="it-IT" noProof="0"/>
              <a:t>Tercer nivel</a:t>
            </a:r>
          </a:p>
          <a:p>
            <a:pPr lvl="3"/>
            <a:r>
              <a:rPr lang="es-ES" altLang="it-IT" noProof="0"/>
              <a:t>Cuarto nivel</a:t>
            </a:r>
          </a:p>
          <a:p>
            <a:pPr lvl="4"/>
            <a:r>
              <a:rPr lang="es-ES" altLang="it-IT" noProof="0"/>
              <a:t>Quinto nivel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2D677599-53C2-4C1D-96AD-09CBA4AEC730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27919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8E60C03-68AE-4A2B-9F24-89CBC2A30103}" type="slidenum">
              <a:rPr lang="es-ES" altLang="it-IT" sz="1300"/>
              <a:pPr eaLnBrk="1" hangingPunct="1">
                <a:spcBef>
                  <a:spcPct val="0"/>
                </a:spcBef>
              </a:pPr>
              <a:t>8</a:t>
            </a:fld>
            <a:endParaRPr lang="es-ES" altLang="it-IT" sz="1300"/>
          </a:p>
        </p:txBody>
      </p:sp>
      <p:sp>
        <p:nvSpPr>
          <p:cNvPr id="33795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29FDEB0-F1A6-4572-B6C0-5C91C95438D1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8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978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2E849F-30A4-47AE-929F-1AD247D02703}" type="slidenum">
              <a:rPr lang="es-ES" altLang="it-IT" sz="1300"/>
              <a:pPr eaLnBrk="1" hangingPunct="1">
                <a:spcBef>
                  <a:spcPct val="0"/>
                </a:spcBef>
              </a:pPr>
              <a:t>21</a:t>
            </a:fld>
            <a:endParaRPr lang="es-ES" altLang="it-IT" sz="130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A2B3C03-6135-4B47-9690-E10C1E6F1F3D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21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</p:spPr>
        <p:txBody>
          <a:bodyPr lIns="96450" tIns="48225" rIns="96450" bIns="48225"/>
          <a:lstStyle/>
          <a:p>
            <a:pPr eaLnBrk="1" hangingPunct="1"/>
            <a:r>
              <a:rPr lang="it-IT" altLang="it-IT" sz="1900">
                <a:latin typeface="Arial" panose="020B0604020202020204" pitchFamily="34" charset="0"/>
                <a:cs typeface="Arial" panose="020B0604020202020204" pitchFamily="34" charset="0"/>
              </a:rPr>
              <a:t>Ricorda</a:t>
            </a:r>
          </a:p>
          <a:p>
            <a:pPr eaLnBrk="1" hangingPunct="1"/>
            <a:r>
              <a:rPr lang="it-IT" altLang="it-IT" sz="1900">
                <a:latin typeface="Arial" panose="020B0604020202020204" pitchFamily="34" charset="0"/>
                <a:cs typeface="Arial" panose="020B0604020202020204" pitchFamily="34" charset="0"/>
              </a:rPr>
              <a:t>Anche le detrazioni per carichi familiari e per redditi di lavoro sono state indicizzate per alcuni anni per fiscal drag</a:t>
            </a:r>
          </a:p>
        </p:txBody>
      </p:sp>
    </p:spTree>
    <p:extLst>
      <p:ext uri="{BB962C8B-B14F-4D97-AF65-F5344CB8AC3E}">
        <p14:creationId xmlns:p14="http://schemas.microsoft.com/office/powerpoint/2010/main" val="4052487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A510E9-4D62-462D-8EF6-9D145999A561}" type="slidenum">
              <a:rPr lang="es-ES" altLang="it-IT" sz="1300"/>
              <a:pPr eaLnBrk="1" hangingPunct="1">
                <a:spcBef>
                  <a:spcPct val="0"/>
                </a:spcBef>
              </a:pPr>
              <a:t>22</a:t>
            </a:fld>
            <a:endParaRPr lang="es-ES" altLang="it-IT" sz="130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87460A9-C9F4-4634-B324-41E20B342676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22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377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A34C95-6F5B-447E-980D-EF064FF15F51}" type="slidenum">
              <a:rPr lang="es-ES" altLang="it-IT" sz="1300"/>
              <a:pPr eaLnBrk="1" hangingPunct="1">
                <a:spcBef>
                  <a:spcPct val="0"/>
                </a:spcBef>
              </a:pPr>
              <a:t>26</a:t>
            </a:fld>
            <a:endParaRPr lang="es-ES" altLang="it-IT" sz="1300"/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30E6051-672C-4E61-9994-7973E9B1E3FB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26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854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2E849F-30A4-47AE-929F-1AD247D02703}" type="slidenum">
              <a:rPr lang="es-ES" altLang="it-IT" sz="1300"/>
              <a:pPr eaLnBrk="1" hangingPunct="1">
                <a:spcBef>
                  <a:spcPct val="0"/>
                </a:spcBef>
              </a:pPr>
              <a:t>27</a:t>
            </a:fld>
            <a:endParaRPr lang="es-ES" altLang="it-IT" sz="130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A2B3C03-6135-4B47-9690-E10C1E6F1F3D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27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</p:spPr>
        <p:txBody>
          <a:bodyPr lIns="96450" tIns="48225" rIns="96450" bIns="48225"/>
          <a:lstStyle/>
          <a:p>
            <a:pPr eaLnBrk="1" hangingPunct="1"/>
            <a:r>
              <a:rPr lang="it-IT" altLang="it-IT" sz="1900">
                <a:latin typeface="Arial" panose="020B0604020202020204" pitchFamily="34" charset="0"/>
                <a:cs typeface="Arial" panose="020B0604020202020204" pitchFamily="34" charset="0"/>
              </a:rPr>
              <a:t>Ricorda</a:t>
            </a:r>
          </a:p>
          <a:p>
            <a:pPr eaLnBrk="1" hangingPunct="1"/>
            <a:r>
              <a:rPr lang="it-IT" altLang="it-IT" sz="1900">
                <a:latin typeface="Arial" panose="020B0604020202020204" pitchFamily="34" charset="0"/>
                <a:cs typeface="Arial" panose="020B0604020202020204" pitchFamily="34" charset="0"/>
              </a:rPr>
              <a:t>Anche le detrazioni per carichi familiari e per redditi di lavoro sono state indicizzate per alcuni anni per fiscal drag</a:t>
            </a:r>
          </a:p>
        </p:txBody>
      </p:sp>
    </p:spTree>
    <p:extLst>
      <p:ext uri="{BB962C8B-B14F-4D97-AF65-F5344CB8AC3E}">
        <p14:creationId xmlns:p14="http://schemas.microsoft.com/office/powerpoint/2010/main" val="2826484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D35C6E-F034-4C2E-BE57-1E974504257D}" type="slidenum">
              <a:rPr lang="es-ES" altLang="it-IT" sz="1300"/>
              <a:pPr eaLnBrk="1" hangingPunct="1">
                <a:spcBef>
                  <a:spcPct val="0"/>
                </a:spcBef>
              </a:pPr>
              <a:t>30</a:t>
            </a:fld>
            <a:endParaRPr lang="es-ES" altLang="it-IT" sz="1300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C8B5722-2012-435A-A558-8595115034B4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30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</p:spPr>
        <p:txBody>
          <a:bodyPr lIns="96450" tIns="48225" rIns="96450" bIns="48225"/>
          <a:lstStyle/>
          <a:p>
            <a:pPr eaLnBrk="1" hangingPunct="1"/>
            <a:endParaRPr lang="it-IT" altLang="it-IT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336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78B978-A598-48E4-A57C-000EAFA1B02C}" type="slidenum">
              <a:rPr lang="es-ES" altLang="it-IT" sz="1300"/>
              <a:pPr eaLnBrk="1" hangingPunct="1">
                <a:spcBef>
                  <a:spcPct val="0"/>
                </a:spcBef>
              </a:pPr>
              <a:t>31</a:t>
            </a:fld>
            <a:endParaRPr lang="es-ES" altLang="it-IT" sz="130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276DE0A-C98F-493F-93FC-A0550ABC9C3D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31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</p:spPr>
        <p:txBody>
          <a:bodyPr lIns="96450" tIns="48225" rIns="96450" bIns="48225"/>
          <a:lstStyle/>
          <a:p>
            <a:pPr eaLnBrk="1" hangingPunct="1"/>
            <a:endParaRPr lang="it-IT" altLang="it-IT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655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5E557A3-B8DA-4CD1-A447-D67E12FE1F68}" type="slidenum">
              <a:rPr lang="es-ES" altLang="it-IT" sz="1300"/>
              <a:pPr eaLnBrk="1" hangingPunct="1">
                <a:spcBef>
                  <a:spcPct val="0"/>
                </a:spcBef>
              </a:pPr>
              <a:t>9</a:t>
            </a:fld>
            <a:endParaRPr lang="es-ES" altLang="it-IT" sz="1300"/>
          </a:p>
        </p:txBody>
      </p:sp>
      <p:sp>
        <p:nvSpPr>
          <p:cNvPr id="34819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D8C0266-9778-495D-8B43-B3B3DD2FE329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9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52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7E8272-99ED-452D-A47C-CF9211755A02}" type="slidenum">
              <a:rPr lang="es-ES" altLang="it-IT" sz="1300"/>
              <a:pPr eaLnBrk="1" hangingPunct="1">
                <a:spcBef>
                  <a:spcPct val="0"/>
                </a:spcBef>
              </a:pPr>
              <a:t>10</a:t>
            </a:fld>
            <a:endParaRPr lang="es-ES" altLang="it-IT" sz="1300"/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2B788E4-C632-4E7B-BBEF-26FBA36EF962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10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234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0BB97FE-D041-4EAE-8634-833CC202DF72}" type="slidenum">
              <a:rPr lang="es-ES" altLang="it-IT" sz="1300"/>
              <a:pPr eaLnBrk="1" hangingPunct="1">
                <a:spcBef>
                  <a:spcPct val="0"/>
                </a:spcBef>
              </a:pPr>
              <a:t>11</a:t>
            </a:fld>
            <a:endParaRPr lang="es-ES" altLang="it-IT" sz="1300"/>
          </a:p>
        </p:txBody>
      </p:sp>
      <p:sp>
        <p:nvSpPr>
          <p:cNvPr id="36867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FA59C37D-EBAD-4C22-AD21-75ED508CDCF0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11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219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0623BF-F8F1-449F-A269-E961AF8CA5AA}" type="slidenum">
              <a:rPr lang="es-ES" altLang="it-IT" sz="1300"/>
              <a:pPr eaLnBrk="1" hangingPunct="1">
                <a:spcBef>
                  <a:spcPct val="0"/>
                </a:spcBef>
              </a:pPr>
              <a:t>12</a:t>
            </a:fld>
            <a:endParaRPr lang="es-ES" altLang="it-IT" sz="130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55DD621-65AE-415F-91AB-80E90A571833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12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293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39F239-650E-44DE-BEE4-349CE74F9DE9}" type="slidenum">
              <a:rPr lang="es-ES" altLang="it-IT" sz="1300"/>
              <a:pPr eaLnBrk="1" hangingPunct="1">
                <a:spcBef>
                  <a:spcPct val="0"/>
                </a:spcBef>
              </a:pPr>
              <a:t>13</a:t>
            </a:fld>
            <a:endParaRPr lang="es-ES" altLang="it-IT" sz="130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DDCCDBF-5F51-4B07-B846-3CE2479B9F32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13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947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A21B3A-E2ED-4BA3-90C1-C5E918CEE246}" type="slidenum">
              <a:rPr lang="es-ES" altLang="it-IT" sz="1300"/>
              <a:pPr eaLnBrk="1" hangingPunct="1">
                <a:spcBef>
                  <a:spcPct val="0"/>
                </a:spcBef>
              </a:pPr>
              <a:t>14</a:t>
            </a:fld>
            <a:endParaRPr lang="es-ES" altLang="it-IT" sz="1300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1CB2EDC-68AD-4C36-9065-ED83B1DF6770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14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660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4F4314-D9C8-4F9E-8CE6-0DF87287E6A3}" type="slidenum">
              <a:rPr lang="es-ES" altLang="it-IT" sz="1300"/>
              <a:pPr eaLnBrk="1" hangingPunct="1">
                <a:spcBef>
                  <a:spcPct val="0"/>
                </a:spcBef>
              </a:pPr>
              <a:t>16</a:t>
            </a:fld>
            <a:endParaRPr lang="es-ES" altLang="it-IT" sz="1300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9FFD10C-E2F3-453E-B556-3F30712866DE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16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940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3275" indent="-307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66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19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7263" indent="-2460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44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6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88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6063" indent="-2460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B31475-7192-4512-9E40-E24CD5DF2A34}" type="slidenum">
              <a:rPr lang="es-ES" altLang="it-IT" sz="1300"/>
              <a:pPr eaLnBrk="1" hangingPunct="1">
                <a:spcBef>
                  <a:spcPct val="0"/>
                </a:spcBef>
              </a:pPr>
              <a:t>17</a:t>
            </a:fld>
            <a:endParaRPr lang="es-ES" altLang="it-IT" sz="130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50" tIns="48225" rIns="96450" bIns="48225" anchor="b"/>
          <a:lstStyle>
            <a:lvl1pPr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63525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688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6375" indent="-209550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8650" indent="-211138" defTabSz="8905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558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130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2702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27450" indent="-211138" defTabSz="8905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D154D8E-F68D-4F1C-8E79-99FF88238711}" type="slidenum">
              <a:rPr lang="it-IT" altLang="it-IT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17</a:t>
            </a:fld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450" tIns="48225" rIns="96450" bIns="48225"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18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D808F3-DA71-40C2-8B0F-221ACB758317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36038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44D95-01F6-4FD5-AA4A-17AEE0BFDF34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18857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758CFB-7B66-410B-9660-94BD1FD3B447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34210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0B763-DF9D-4028-AEE6-37F99AF17566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844999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601D0-A602-4D98-849E-9F57D6E0E577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300839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9F927-EA6B-4DFC-838D-B08585130EE5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49190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CBF10F-EDB5-498B-91B2-5D02D9BB2B75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71549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05D7D-808D-4F76-95BB-A2F3DAFB0FB0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77520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F47B4-6D0E-4A50-A977-6F67B3987265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205195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209FC-8159-41E8-85EB-253BF0B913FB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38443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B4CF9-B85B-49DA-B7A4-9894C4A34CE2}" type="slidenum">
              <a:rPr lang="es-ES" altLang="it-IT"/>
              <a:pPr/>
              <a:t>‹N›</a:t>
            </a:fld>
            <a:endParaRPr lang="es-ES" altLang="it-IT"/>
          </a:p>
        </p:txBody>
      </p:sp>
    </p:spTree>
    <p:extLst>
      <p:ext uri="{BB962C8B-B14F-4D97-AF65-F5344CB8AC3E}">
        <p14:creationId xmlns:p14="http://schemas.microsoft.com/office/powerpoint/2010/main" val="109275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t-IT"/>
              <a:t>Haga clic para modificar el estilo de texto del patrón</a:t>
            </a:r>
          </a:p>
          <a:p>
            <a:pPr lvl="1"/>
            <a:r>
              <a:rPr lang="es-ES" altLang="it-IT"/>
              <a:t>Segundo nivel</a:t>
            </a:r>
          </a:p>
          <a:p>
            <a:pPr lvl="2"/>
            <a:r>
              <a:rPr lang="es-ES" altLang="it-IT"/>
              <a:t>Tercer nivel</a:t>
            </a:r>
          </a:p>
          <a:p>
            <a:pPr lvl="3"/>
            <a:r>
              <a:rPr lang="es-ES" altLang="it-IT"/>
              <a:t>Cuarto nivel</a:t>
            </a:r>
          </a:p>
          <a:p>
            <a:pPr lvl="4"/>
            <a:r>
              <a:rPr lang="es-ES" altLang="it-IT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DA9393-2B4D-4896-B80D-B77F7193272F}" type="slidenum">
              <a:rPr lang="es-ES" altLang="it-IT"/>
              <a:pPr/>
              <a:t>‹N›</a:t>
            </a:fld>
            <a:endParaRPr lang="es-E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752600" y="2057400"/>
            <a:ext cx="5486400" cy="22875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4800" b="1" dirty="0">
                <a:solidFill>
                  <a:srgbClr val="CA6500"/>
                </a:solidFill>
                <a:latin typeface="Verdana" panose="020B0604030504040204" pitchFamily="34" charset="0"/>
              </a:rPr>
              <a:t>L’imposta sul reddito in Italia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352800" y="533400"/>
            <a:ext cx="2179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3600" b="1">
                <a:latin typeface="Verdana" panose="020B0604030504040204" pitchFamily="34" charset="0"/>
              </a:rPr>
              <a:t>L’IRPEF</a:t>
            </a:r>
          </a:p>
        </p:txBody>
      </p:sp>
      <p:sp>
        <p:nvSpPr>
          <p:cNvPr id="2053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80AA87D-F43B-4B33-BD75-2AEAADB4C5E5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L’IRPEF – L’imposta sul reddito in Italia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Line 3" title="freccia"/>
          <p:cNvSpPr>
            <a:spLocks noChangeShapeType="1"/>
          </p:cNvSpPr>
          <p:nvPr/>
        </p:nvSpPr>
        <p:spPr bwMode="auto">
          <a:xfrm>
            <a:off x="4572000" y="3071813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56356" name="Line 4" title="freccia"/>
          <p:cNvSpPr>
            <a:spLocks noChangeShapeType="1"/>
          </p:cNvSpPr>
          <p:nvPr/>
        </p:nvSpPr>
        <p:spPr bwMode="auto">
          <a:xfrm>
            <a:off x="4572000" y="5072063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56357" name="Rectangle 5"/>
          <p:cNvSpPr>
            <a:spLocks noChangeArrowheads="1"/>
          </p:cNvSpPr>
          <p:nvPr/>
        </p:nvSpPr>
        <p:spPr bwMode="auto">
          <a:xfrm>
            <a:off x="0" y="1270000"/>
            <a:ext cx="88931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SzPct val="130000"/>
            </a:pPr>
            <a:r>
              <a:rPr lang="it-IT" altLang="it-IT"/>
              <a:t> Liberalità </a:t>
            </a:r>
            <a:r>
              <a:rPr lang="it-IT" altLang="it-IT" sz="2800"/>
              <a:t>(entro limiti stabiliti per legge: clero, organizzazioni non governative, ecc.)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SzPct val="130000"/>
            </a:pPr>
            <a:endParaRPr lang="it-IT" altLang="it-IT"/>
          </a:p>
        </p:txBody>
      </p:sp>
      <p:sp>
        <p:nvSpPr>
          <p:cNvPr id="356358" name="Rectangle 6"/>
          <p:cNvSpPr>
            <a:spLocks noChangeArrowheads="1"/>
          </p:cNvSpPr>
          <p:nvPr/>
        </p:nvSpPr>
        <p:spPr bwMode="auto">
          <a:xfrm>
            <a:off x="-36513" y="4214813"/>
            <a:ext cx="9144001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SzPct val="130000"/>
            </a:pPr>
            <a:r>
              <a:rPr lang="it-IT" altLang="it-IT" sz="2800"/>
              <a:t> Spese mediche e di assistenza</a:t>
            </a:r>
            <a:br>
              <a:rPr lang="it-IT" altLang="it-IT" sz="2800"/>
            </a:br>
            <a:r>
              <a:rPr lang="it-IT" altLang="it-IT" sz="2800"/>
              <a:t>specifica per portatori di </a:t>
            </a:r>
            <a:r>
              <a:rPr lang="it-IT" altLang="it-IT" sz="2800" u="sng"/>
              <a:t>handicap</a:t>
            </a:r>
            <a:endParaRPr lang="it-IT" altLang="it-IT" sz="2800"/>
          </a:p>
        </p:txBody>
      </p:sp>
      <p:sp>
        <p:nvSpPr>
          <p:cNvPr id="356359" name="Rectangle 7"/>
          <p:cNvSpPr>
            <a:spLocks noChangeArrowheads="1"/>
          </p:cNvSpPr>
          <p:nvPr/>
        </p:nvSpPr>
        <p:spPr bwMode="auto">
          <a:xfrm>
            <a:off x="914400" y="5715000"/>
            <a:ext cx="7315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>
                <a:solidFill>
                  <a:srgbClr val="FF0000"/>
                </a:solidFill>
              </a:rPr>
              <a:t>personalizzazione dell’imposta</a:t>
            </a:r>
            <a:r>
              <a:rPr lang="it-IT" altLang="it-IT"/>
              <a:t> </a:t>
            </a:r>
          </a:p>
        </p:txBody>
      </p:sp>
      <p:sp>
        <p:nvSpPr>
          <p:cNvPr id="356360" name="Rectangle 8"/>
          <p:cNvSpPr>
            <a:spLocks noChangeArrowheads="1"/>
          </p:cNvSpPr>
          <p:nvPr/>
        </p:nvSpPr>
        <p:spPr bwMode="auto">
          <a:xfrm>
            <a:off x="838200" y="3717925"/>
            <a:ext cx="7391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>
                <a:solidFill>
                  <a:srgbClr val="FF0000"/>
                </a:solidFill>
              </a:rPr>
              <a:t>tax expenditures</a:t>
            </a:r>
            <a:r>
              <a:rPr lang="it-IT" altLang="it-IT"/>
              <a:t> </a:t>
            </a:r>
          </a:p>
        </p:txBody>
      </p:sp>
      <p:sp>
        <p:nvSpPr>
          <p:cNvPr id="356361" name="Rectangle 9"/>
          <p:cNvSpPr>
            <a:spLocks noChangeArrowheads="1"/>
          </p:cNvSpPr>
          <p:nvPr/>
        </p:nvSpPr>
        <p:spPr bwMode="auto">
          <a:xfrm>
            <a:off x="0" y="2351088"/>
            <a:ext cx="91440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SzPct val="130000"/>
            </a:pPr>
            <a:r>
              <a:rPr lang="it-IT" altLang="it-IT" sz="2800"/>
              <a:t> Rendita catastale immobile adibito</a:t>
            </a:r>
            <a:br>
              <a:rPr lang="it-IT" altLang="it-IT" sz="2800"/>
            </a:br>
            <a:r>
              <a:rPr lang="it-IT" altLang="it-IT" sz="2800"/>
              <a:t>ad abitazione principale</a:t>
            </a:r>
          </a:p>
        </p:txBody>
      </p:sp>
      <p:sp>
        <p:nvSpPr>
          <p:cNvPr id="356363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379413" y="260350"/>
            <a:ext cx="8153400" cy="6096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it-IT" sz="4000" dirty="0">
                <a:solidFill>
                  <a:schemeClr val="accent6"/>
                </a:solidFill>
              </a:rPr>
              <a:t>1. DEDUZIONI TRADIZIONALI (2)</a:t>
            </a:r>
          </a:p>
        </p:txBody>
      </p:sp>
      <p:sp>
        <p:nvSpPr>
          <p:cNvPr id="12" name="Segnaposto numero diapositiva 11"/>
          <p:cNvSpPr txBox="1">
            <a:spLocks noGrp="1"/>
          </p:cNvSpPr>
          <p:nvPr/>
        </p:nvSpPr>
        <p:spPr bwMode="auto">
          <a:xfrm>
            <a:off x="4572000" y="6381750"/>
            <a:ext cx="64293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C6EA84FC-72D7-4B35-8C92-1BC2F7FA3DB3}" type="slidenum">
              <a:rPr lang="it-IT" altLang="it-IT" sz="1000"/>
              <a:pPr algn="ctr"/>
              <a:t>10</a:t>
            </a:fld>
            <a:endParaRPr lang="it-IT" altLang="it-IT" sz="1000"/>
          </a:p>
        </p:txBody>
      </p:sp>
      <p:sp>
        <p:nvSpPr>
          <p:cNvPr id="11275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0123C6E-1398-4BEA-97B7-C2581C4D7ACF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6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6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6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56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56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animBg="1"/>
      <p:bldP spid="356356" grpId="0" animBg="1"/>
      <p:bldP spid="356357" grpId="0" build="p" autoUpdateAnimBg="0"/>
      <p:bldP spid="356358" grpId="0" build="p" autoUpdateAnimBg="0"/>
      <p:bldP spid="356359" grpId="0" build="p" autoUpdateAnimBg="0" advAuto="0"/>
      <p:bldP spid="356360" grpId="0" build="p" autoUpdateAnimBg="0" advAuto="0"/>
      <p:bldP spid="35636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900113" y="1066800"/>
            <a:ext cx="7315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85800" indent="-6858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4400" dirty="0"/>
              <a:t>Reddito imponibile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4400" dirty="0">
                <a:solidFill>
                  <a:srgbClr val="FF0000"/>
                </a:solidFill>
              </a:rPr>
              <a:t>Applicazione della scala delle aliquote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4400" dirty="0">
                <a:solidFill>
                  <a:srgbClr val="FF0000"/>
                </a:solidFill>
              </a:rPr>
              <a:t>=</a:t>
            </a:r>
            <a:r>
              <a:rPr lang="it-IT" altLang="it-IT" sz="4400" dirty="0">
                <a:solidFill>
                  <a:srgbClr val="00FF00"/>
                </a:solidFill>
              </a:rPr>
              <a:t> </a:t>
            </a:r>
            <a:r>
              <a:rPr lang="it-IT" altLang="it-IT" sz="4400" dirty="0"/>
              <a:t>Imposta lorda</a:t>
            </a:r>
          </a:p>
        </p:txBody>
      </p:sp>
      <p:sp>
        <p:nvSpPr>
          <p:cNvPr id="12291" name="Line 3" title="freccia"/>
          <p:cNvSpPr>
            <a:spLocks noChangeShapeType="1"/>
          </p:cNvSpPr>
          <p:nvPr/>
        </p:nvSpPr>
        <p:spPr bwMode="auto">
          <a:xfrm>
            <a:off x="4572000" y="1857375"/>
            <a:ext cx="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292" name="Line 4" title="freccia"/>
          <p:cNvSpPr>
            <a:spLocks noChangeShapeType="1"/>
          </p:cNvSpPr>
          <p:nvPr/>
        </p:nvSpPr>
        <p:spPr bwMode="auto">
          <a:xfrm>
            <a:off x="4572000" y="3929063"/>
            <a:ext cx="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294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302B173-326A-48D7-A73B-CF5E995DCDA6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Definizione Imposta lorda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28688" y="762000"/>
            <a:ext cx="7315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chemeClr val="accent6"/>
                </a:solidFill>
              </a:rPr>
              <a:t>SCALA DELLE ALIQUOTE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81075" y="1981200"/>
            <a:ext cx="7162800" cy="3657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it-IT" altLang="it-IT"/>
              <a:t>Al reddito imponibile si applica la scala delle aliquote che disegna una </a:t>
            </a:r>
            <a:r>
              <a:rPr lang="it-IT" altLang="it-IT">
                <a:solidFill>
                  <a:srgbClr val="FF0000"/>
                </a:solidFill>
              </a:rPr>
              <a:t>progressività per scaglioni</a:t>
            </a:r>
          </a:p>
        </p:txBody>
      </p:sp>
      <p:sp>
        <p:nvSpPr>
          <p:cNvPr id="6" name="Segnaposto numero diapositiva 5"/>
          <p:cNvSpPr txBox="1">
            <a:spLocks noGrp="1"/>
          </p:cNvSpPr>
          <p:nvPr/>
        </p:nvSpPr>
        <p:spPr bwMode="auto">
          <a:xfrm>
            <a:off x="4572000" y="6381750"/>
            <a:ext cx="64293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0ED1B1CD-9E7A-4550-8615-D5F28B90DC9B}" type="slidenum">
              <a:rPr lang="it-IT" altLang="it-IT" sz="1000"/>
              <a:pPr algn="ctr"/>
              <a:t>12</a:t>
            </a:fld>
            <a:endParaRPr lang="it-IT" altLang="it-IT" sz="1000"/>
          </a:p>
        </p:txBody>
      </p:sp>
      <p:sp>
        <p:nvSpPr>
          <p:cNvPr id="13317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B74FA1F-2B8B-452A-BAD1-B4983672B009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s-ES" altLang="it-IT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14400" y="-100013"/>
            <a:ext cx="7315200" cy="1143001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 dirty="0">
                <a:solidFill>
                  <a:schemeClr val="accent6"/>
                </a:solidFill>
              </a:rPr>
              <a:t>SCALA DELLE ALIQUOTE (2)</a:t>
            </a:r>
          </a:p>
        </p:txBody>
      </p:sp>
      <p:sp>
        <p:nvSpPr>
          <p:cNvPr id="361476" name="Rectangle 4"/>
          <p:cNvSpPr>
            <a:spLocks noChangeArrowheads="1"/>
          </p:cNvSpPr>
          <p:nvPr/>
        </p:nvSpPr>
        <p:spPr bwMode="auto">
          <a:xfrm>
            <a:off x="4038600" y="1347788"/>
            <a:ext cx="4038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/>
              <a:t>32 scaglioni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/>
              <a:t>t</a:t>
            </a:r>
            <a:r>
              <a:rPr lang="it-IT" altLang="it-IT" baseline="-25000"/>
              <a:t>m</a:t>
            </a:r>
            <a:r>
              <a:rPr lang="it-IT" altLang="it-IT"/>
              <a:t> 10 - 82%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/>
          </a:p>
        </p:txBody>
      </p:sp>
      <p:sp>
        <p:nvSpPr>
          <p:cNvPr id="361477" name="Text Box 5"/>
          <p:cNvSpPr txBox="1">
            <a:spLocks noChangeArrowheads="1"/>
          </p:cNvSpPr>
          <p:nvPr/>
        </p:nvSpPr>
        <p:spPr bwMode="auto">
          <a:xfrm>
            <a:off x="1298575" y="1263650"/>
            <a:ext cx="1879600" cy="10064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it-IT" sz="6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1974</a:t>
            </a:r>
          </a:p>
        </p:txBody>
      </p:sp>
      <p:sp>
        <p:nvSpPr>
          <p:cNvPr id="361480" name="Rectangle 8" title="scala delle aliquote 1874"/>
          <p:cNvSpPr>
            <a:spLocks noChangeArrowheads="1"/>
          </p:cNvSpPr>
          <p:nvPr/>
        </p:nvSpPr>
        <p:spPr bwMode="auto">
          <a:xfrm>
            <a:off x="1219200" y="1271588"/>
            <a:ext cx="6553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1482" name="Rectangle 10" title="ultima scala delle aliquote"/>
          <p:cNvSpPr>
            <a:spLocks noChangeArrowheads="1"/>
          </p:cNvSpPr>
          <p:nvPr/>
        </p:nvSpPr>
        <p:spPr bwMode="auto">
          <a:xfrm>
            <a:off x="1187450" y="4292600"/>
            <a:ext cx="6553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361483" name="Rectangle 11"/>
          <p:cNvSpPr>
            <a:spLocks noChangeArrowheads="1"/>
          </p:cNvSpPr>
          <p:nvPr/>
        </p:nvSpPr>
        <p:spPr bwMode="auto">
          <a:xfrm>
            <a:off x="4456113" y="4370388"/>
            <a:ext cx="3429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/>
              <a:t>5 scaglioni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/>
              <a:t>t</a:t>
            </a:r>
            <a:r>
              <a:rPr lang="it-IT" altLang="it-IT" baseline="-25000"/>
              <a:t>m</a:t>
            </a:r>
            <a:r>
              <a:rPr lang="it-IT" altLang="it-IT"/>
              <a:t> </a:t>
            </a:r>
            <a:r>
              <a:rPr lang="it-IT" altLang="it-IT">
                <a:solidFill>
                  <a:srgbClr val="CD3838"/>
                </a:solidFill>
              </a:rPr>
              <a:t>23</a:t>
            </a:r>
            <a:r>
              <a:rPr lang="it-IT" altLang="it-IT"/>
              <a:t> - 43%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/>
          </a:p>
        </p:txBody>
      </p:sp>
      <p:sp>
        <p:nvSpPr>
          <p:cNvPr id="361484" name="Text Box 12"/>
          <p:cNvSpPr txBox="1">
            <a:spLocks noChangeArrowheads="1"/>
          </p:cNvSpPr>
          <p:nvPr/>
        </p:nvSpPr>
        <p:spPr bwMode="auto">
          <a:xfrm>
            <a:off x="1323975" y="4505325"/>
            <a:ext cx="2109788" cy="1016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  <a:defRPr/>
            </a:pPr>
            <a:r>
              <a:rPr lang="it-IT" altLang="it-IT" sz="6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2017</a:t>
            </a:r>
          </a:p>
        </p:txBody>
      </p:sp>
      <p:sp>
        <p:nvSpPr>
          <p:cNvPr id="14346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FCE22AF-EE07-4F1C-9DE7-D8936923332B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3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3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3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361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6" grpId="0" autoUpdateAnimBg="0"/>
      <p:bldP spid="361477" grpId="0" autoUpdateAnimBg="0"/>
      <p:bldP spid="361480" grpId="0" animBg="1"/>
      <p:bldP spid="361482" grpId="0" animBg="1"/>
      <p:bldP spid="361483" grpId="0" autoUpdateAnimBg="0"/>
      <p:bldP spid="36148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14400" y="457200"/>
            <a:ext cx="7315200" cy="5334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dirty="0">
                <a:solidFill>
                  <a:srgbClr val="2D2D8A"/>
                </a:solidFill>
              </a:rPr>
              <a:t>SCALA DELLE ALIQUOTE </a:t>
            </a:r>
            <a:br>
              <a:rPr lang="it-IT" altLang="it-IT" dirty="0">
                <a:solidFill>
                  <a:srgbClr val="2D2D8A"/>
                </a:solidFill>
              </a:rPr>
            </a:br>
            <a:r>
              <a:rPr lang="it-IT" altLang="it-IT" dirty="0">
                <a:solidFill>
                  <a:srgbClr val="2D2D8A"/>
                </a:solidFill>
              </a:rPr>
              <a:t>redditi 2017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42938" y="1447800"/>
            <a:ext cx="7867650" cy="4191000"/>
          </a:xfrm>
        </p:spPr>
        <p:txBody>
          <a:bodyPr/>
          <a:lstStyle/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>
                <a:solidFill>
                  <a:srgbClr val="FF0000"/>
                </a:solidFill>
              </a:rPr>
              <a:t>Scaglioni		              Al.legale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 sz="2800"/>
              <a:t>       EURO	 	                            (%)</a:t>
            </a:r>
            <a:endParaRPr lang="it-IT" altLang="it-IT"/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/>
              <a:t>      0    -  15.000		 	23,0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/>
              <a:t>15.001 -  28.000 			27,0 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/>
              <a:t>28.001 -  55.000		 	38,0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/>
              <a:t>55.001 -  75.000                       41,0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/>
              <a:t>Oltre       75.000 			43,0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endParaRPr lang="it-IT" altLang="it-IT"/>
          </a:p>
        </p:txBody>
      </p:sp>
      <p:sp>
        <p:nvSpPr>
          <p:cNvPr id="15365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1665EB1-2C5D-4A0B-9C90-E7C052D6F2CC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s-ES" altLang="it-IT"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4" title="Aliquote legali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988726"/>
              </p:ext>
            </p:extLst>
          </p:nvPr>
        </p:nvGraphicFramePr>
        <p:xfrm>
          <a:off x="396875" y="357188"/>
          <a:ext cx="8318500" cy="568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Grafico" r:id="rId3" imgW="5981677" imgH="3781507" progId="Excel.Chart.8">
                  <p:embed/>
                </p:oleObj>
              </mc:Choice>
              <mc:Fallback>
                <p:oleObj name="Grafico" r:id="rId3" imgW="5981677" imgH="3781507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357188"/>
                        <a:ext cx="8318500" cy="568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34DB130-6638-4675-B809-8FB582F29079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Aliquote legali dell’IRPEF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C54CC41-2306-46A3-A866-D2BC884CC6CC}" type="slidenum">
              <a:rPr lang="es-ES" altLang="it-IT" sz="1400" smtClean="0"/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s-ES" altLang="it-IT" sz="140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752600" y="1524000"/>
            <a:ext cx="7391400" cy="2819400"/>
          </a:xfrm>
        </p:spPr>
        <p:txBody>
          <a:bodyPr/>
          <a:lstStyle/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r>
              <a:rPr lang="it-IT" altLang="it-IT" sz="4400" dirty="0"/>
              <a:t>Imposta lorda</a:t>
            </a:r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r>
              <a:rPr lang="it-IT" altLang="it-IT" sz="4400" i="1" dirty="0"/>
              <a:t>meno</a:t>
            </a:r>
            <a:r>
              <a:rPr lang="it-IT" altLang="it-IT" sz="4400" dirty="0"/>
              <a:t> Detrazioni</a:t>
            </a:r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r>
              <a:rPr lang="it-IT" altLang="it-IT" sz="4400" dirty="0"/>
              <a:t>=</a:t>
            </a:r>
            <a:r>
              <a:rPr lang="it-IT" altLang="it-IT" sz="4400" dirty="0">
                <a:solidFill>
                  <a:srgbClr val="00FF00"/>
                </a:solidFill>
              </a:rPr>
              <a:t> </a:t>
            </a:r>
            <a:r>
              <a:rPr lang="it-IT" altLang="it-IT" sz="4400" dirty="0"/>
              <a:t>Imposta</a:t>
            </a:r>
            <a:r>
              <a:rPr lang="it-IT" altLang="it-IT" sz="4400" dirty="0">
                <a:solidFill>
                  <a:srgbClr val="00FF00"/>
                </a:solidFill>
              </a:rPr>
              <a:t> </a:t>
            </a:r>
            <a:r>
              <a:rPr lang="it-IT" altLang="it-IT" sz="4400" dirty="0"/>
              <a:t>netta</a:t>
            </a:r>
            <a:endParaRPr lang="it-IT" altLang="it-IT" sz="4400" dirty="0">
              <a:solidFill>
                <a:srgbClr val="00FF00"/>
              </a:solidFill>
            </a:endParaRPr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endParaRPr lang="it-IT" altLang="it-IT" sz="4400" dirty="0"/>
          </a:p>
          <a:p>
            <a:pPr marL="685800" indent="-685800" algn="ctr" eaLnBrk="1" hangingPunct="1">
              <a:spcBef>
                <a:spcPct val="0"/>
              </a:spcBef>
              <a:buFontTx/>
              <a:buNone/>
            </a:pPr>
            <a:endParaRPr lang="it-IT" altLang="it-IT" sz="4400" dirty="0"/>
          </a:p>
        </p:txBody>
      </p:sp>
      <p:sp>
        <p:nvSpPr>
          <p:cNvPr id="8" name="Titolo 7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Definizione Imposta</a:t>
            </a:r>
            <a:r>
              <a:rPr lang="it-IT" altLang="it-IT" dirty="0">
                <a:solidFill>
                  <a:srgbClr val="00FF00"/>
                </a:solidFill>
              </a:rPr>
              <a:t> </a:t>
            </a:r>
            <a:r>
              <a:rPr lang="it-IT" altLang="it-IT" dirty="0"/>
              <a:t>netta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28688" y="457200"/>
            <a:ext cx="7315200" cy="5334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>
                <a:solidFill>
                  <a:schemeClr val="accent6"/>
                </a:solidFill>
              </a:rPr>
              <a:t>TIPOLOGIE DI DETRAZIONI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42875" y="2006600"/>
            <a:ext cx="8943975" cy="4446588"/>
          </a:xfrm>
        </p:spPr>
        <p:txBody>
          <a:bodyPr/>
          <a:lstStyle/>
          <a:p>
            <a:pPr marL="685800" indent="-685800" eaLnBrk="1" hangingPunct="1">
              <a:lnSpc>
                <a:spcPct val="70000"/>
              </a:lnSpc>
              <a:spcBef>
                <a:spcPct val="50000"/>
              </a:spcBef>
              <a:buFontTx/>
              <a:buAutoNum type="alphaLcParenR"/>
            </a:pPr>
            <a:r>
              <a:rPr lang="it-IT" altLang="it-IT" sz="3600"/>
              <a:t>Detrazioni per fonte di reddito</a:t>
            </a:r>
          </a:p>
          <a:p>
            <a:pPr marL="685800" indent="-685800" eaLnBrk="1" hangingPunct="1">
              <a:lnSpc>
                <a:spcPct val="70000"/>
              </a:lnSpc>
              <a:spcBef>
                <a:spcPct val="50000"/>
              </a:spcBef>
              <a:buFontTx/>
              <a:buAutoNum type="alphaLcParenR"/>
            </a:pPr>
            <a:r>
              <a:rPr lang="it-IT" altLang="it-IT" sz="3600"/>
              <a:t>Detrazioni per carichi di famiglia</a:t>
            </a:r>
          </a:p>
          <a:p>
            <a:pPr marL="685800" indent="-685800" eaLnBrk="1" hangingPunct="1">
              <a:lnSpc>
                <a:spcPct val="70000"/>
              </a:lnSpc>
              <a:spcBef>
                <a:spcPct val="50000"/>
              </a:spcBef>
              <a:buFontTx/>
              <a:buAutoNum type="alphaLcParenR"/>
            </a:pPr>
            <a:r>
              <a:rPr lang="it-IT" altLang="it-IT" sz="3600"/>
              <a:t>Detrazioni per oneri personali(19% della spesa)</a:t>
            </a:r>
          </a:p>
          <a:p>
            <a:pPr marL="685800" indent="-685800" eaLnBrk="1" hangingPunct="1">
              <a:lnSpc>
                <a:spcPct val="70000"/>
              </a:lnSpc>
              <a:spcBef>
                <a:spcPct val="50000"/>
              </a:spcBef>
              <a:buFontTx/>
              <a:buAutoNum type="alphaLcParenR"/>
            </a:pPr>
            <a:r>
              <a:rPr lang="it-IT" altLang="it-IT" sz="3600"/>
              <a:t>Detrazioni con finalità incentivanti</a:t>
            </a:r>
          </a:p>
        </p:txBody>
      </p:sp>
      <p:sp>
        <p:nvSpPr>
          <p:cNvPr id="18437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BF8F019-85D3-4FD3-916C-2404BFCAB49E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6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it-IT" altLang="it-IT" sz="4000">
                <a:solidFill>
                  <a:srgbClr val="2D2D8A"/>
                </a:solidFill>
              </a:rPr>
              <a:t>a) </a:t>
            </a:r>
            <a:r>
              <a:rPr lang="it-IT" altLang="it-IT" sz="3600">
                <a:solidFill>
                  <a:srgbClr val="2D2D8A"/>
                </a:solidFill>
              </a:rPr>
              <a:t>DETRAZIONI PER FONTE DI REDDITO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it-IT" altLang="it-IT"/>
              <a:t>Decrescenti al crescere del reddito complessivo</a:t>
            </a:r>
          </a:p>
          <a:p>
            <a:pPr eaLnBrk="1" hangingPunct="1">
              <a:buFontTx/>
              <a:buNone/>
            </a:pPr>
            <a:endParaRPr lang="it-IT" altLang="it-IT"/>
          </a:p>
          <a:p>
            <a:pPr eaLnBrk="1" hangingPunct="1">
              <a:buFontTx/>
              <a:buNone/>
            </a:pPr>
            <a:r>
              <a:rPr lang="it-IT" altLang="it-IT"/>
              <a:t>Differenziate per</a:t>
            </a:r>
          </a:p>
          <a:p>
            <a:pPr lvl="1" eaLnBrk="1" hangingPunct="1"/>
            <a:r>
              <a:rPr lang="it-IT" altLang="it-IT"/>
              <a:t>lavoratore dipendente</a:t>
            </a:r>
          </a:p>
          <a:p>
            <a:pPr lvl="1" eaLnBrk="1" hangingPunct="1"/>
            <a:r>
              <a:rPr lang="it-IT" altLang="it-IT"/>
              <a:t>pensionato </a:t>
            </a:r>
          </a:p>
          <a:p>
            <a:pPr lvl="1" eaLnBrk="1" hangingPunct="1"/>
            <a:r>
              <a:rPr lang="it-IT" altLang="it-IT"/>
              <a:t>pensionato ultra 75 enne</a:t>
            </a:r>
          </a:p>
          <a:p>
            <a:pPr lvl="1" eaLnBrk="1" hangingPunct="1"/>
            <a:r>
              <a:rPr lang="it-IT" altLang="it-IT"/>
              <a:t>lavoratore autonomo</a:t>
            </a:r>
          </a:p>
          <a:p>
            <a:pPr eaLnBrk="1" hangingPunct="1">
              <a:buFontTx/>
              <a:buNone/>
            </a:pPr>
            <a:endParaRPr lang="it-IT" altLang="it-IT"/>
          </a:p>
          <a:p>
            <a:pPr eaLnBrk="1" hangingPunct="1">
              <a:buFontTx/>
              <a:buNone/>
            </a:pPr>
            <a:endParaRPr lang="it-IT" altLang="it-IT"/>
          </a:p>
        </p:txBody>
      </p:sp>
      <p:sp>
        <p:nvSpPr>
          <p:cNvPr id="19461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B78A7E6-206B-44E9-A440-5021946549AA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s-ES" altLang="it-IT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85750" y="2277973"/>
            <a:ext cx="86439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dirty="0"/>
              <a:t>Le detrazioni per tipi di reddito presentano andamento decrescente, ma non sempre in modo lineare.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dirty="0"/>
              <a:t>Si applicano secondo formule particolari. 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Le detrazioni per tipi di reddito</a:t>
            </a:r>
            <a:endParaRPr lang="it-IT" dirty="0"/>
          </a:p>
        </p:txBody>
      </p:sp>
      <p:sp>
        <p:nvSpPr>
          <p:cNvPr id="20484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295E929-DB57-4B07-9F52-918D6261AB27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s-ES" altLang="it-IT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90600" y="1600200"/>
            <a:ext cx="7162800" cy="1066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b="1">
                <a:solidFill>
                  <a:srgbClr val="D26900"/>
                </a:solidFill>
                <a:latin typeface="Verdana" panose="020B0604030504040204" pitchFamily="34" charset="0"/>
              </a:rPr>
              <a:t>Imposta personale e progressiva</a:t>
            </a:r>
          </a:p>
        </p:txBody>
      </p:sp>
      <p:grpSp>
        <p:nvGrpSpPr>
          <p:cNvPr id="3075" name="Group 3" title="IRPEF"/>
          <p:cNvGrpSpPr>
            <a:grpSpLocks/>
          </p:cNvGrpSpPr>
          <p:nvPr/>
        </p:nvGrpSpPr>
        <p:grpSpPr bwMode="auto">
          <a:xfrm>
            <a:off x="914400" y="3048000"/>
            <a:ext cx="6629400" cy="609600"/>
            <a:chOff x="576" y="1920"/>
            <a:chExt cx="4176" cy="384"/>
          </a:xfrm>
        </p:grpSpPr>
        <p:sp>
          <p:nvSpPr>
            <p:cNvPr id="3085" name="AutoShape 4"/>
            <p:cNvSpPr>
              <a:spLocks noChangeArrowheads="1"/>
            </p:cNvSpPr>
            <p:nvPr/>
          </p:nvSpPr>
          <p:spPr bwMode="auto">
            <a:xfrm>
              <a:off x="576" y="1920"/>
              <a:ext cx="576" cy="384"/>
            </a:xfrm>
            <a:prstGeom prst="rightArrow">
              <a:avLst>
                <a:gd name="adj1" fmla="val 50000"/>
                <a:gd name="adj2" fmla="val 375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E7B7"/>
                </a:gs>
              </a:gsLst>
              <a:lin ang="0" scaled="1"/>
            </a:gradFill>
            <a:ln w="38100">
              <a:solidFill>
                <a:srgbClr val="D26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3086" name="Text Box 5"/>
            <p:cNvSpPr txBox="1">
              <a:spLocks noChangeArrowheads="1"/>
            </p:cNvSpPr>
            <p:nvPr/>
          </p:nvSpPr>
          <p:spPr bwMode="auto">
            <a:xfrm>
              <a:off x="1200" y="1920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Assicura un gettito elevato</a:t>
              </a:r>
            </a:p>
          </p:txBody>
        </p:sp>
      </p:grpSp>
      <p:grpSp>
        <p:nvGrpSpPr>
          <p:cNvPr id="3076" name="Group 6" title="IRPEF (2)"/>
          <p:cNvGrpSpPr>
            <a:grpSpLocks/>
          </p:cNvGrpSpPr>
          <p:nvPr/>
        </p:nvGrpSpPr>
        <p:grpSpPr bwMode="auto">
          <a:xfrm>
            <a:off x="914400" y="4876800"/>
            <a:ext cx="7391400" cy="946150"/>
            <a:chOff x="576" y="3072"/>
            <a:chExt cx="4656" cy="596"/>
          </a:xfrm>
        </p:grpSpPr>
        <p:sp>
          <p:nvSpPr>
            <p:cNvPr id="3083" name="AutoShape 7"/>
            <p:cNvSpPr>
              <a:spLocks noChangeArrowheads="1"/>
            </p:cNvSpPr>
            <p:nvPr/>
          </p:nvSpPr>
          <p:spPr bwMode="auto">
            <a:xfrm>
              <a:off x="576" y="3072"/>
              <a:ext cx="576" cy="384"/>
            </a:xfrm>
            <a:prstGeom prst="rightArrow">
              <a:avLst>
                <a:gd name="adj1" fmla="val 50000"/>
                <a:gd name="adj2" fmla="val 375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E7B7"/>
                </a:gs>
              </a:gsLst>
              <a:lin ang="0" scaled="1"/>
            </a:gradFill>
            <a:ln w="38100">
              <a:solidFill>
                <a:srgbClr val="D26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3084" name="Text Box 8"/>
            <p:cNvSpPr txBox="1">
              <a:spLocks noChangeArrowheads="1"/>
            </p:cNvSpPr>
            <p:nvPr/>
          </p:nvSpPr>
          <p:spPr bwMode="auto">
            <a:xfrm>
              <a:off x="1200" y="3072"/>
              <a:ext cx="4032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E’ uno strumento di stabilizzazione dell’economia</a:t>
              </a:r>
            </a:p>
          </p:txBody>
        </p:sp>
      </p:grpSp>
      <p:grpSp>
        <p:nvGrpSpPr>
          <p:cNvPr id="3077" name="Group 9" title="IRPEF (3)"/>
          <p:cNvGrpSpPr>
            <a:grpSpLocks/>
          </p:cNvGrpSpPr>
          <p:nvPr/>
        </p:nvGrpSpPr>
        <p:grpSpPr bwMode="auto">
          <a:xfrm>
            <a:off x="914400" y="3810000"/>
            <a:ext cx="7924800" cy="946150"/>
            <a:chOff x="576" y="2400"/>
            <a:chExt cx="4992" cy="596"/>
          </a:xfrm>
        </p:grpSpPr>
        <p:sp>
          <p:nvSpPr>
            <p:cNvPr id="3081" name="AutoShape 10"/>
            <p:cNvSpPr>
              <a:spLocks noChangeArrowheads="1"/>
            </p:cNvSpPr>
            <p:nvPr/>
          </p:nvSpPr>
          <p:spPr bwMode="auto">
            <a:xfrm>
              <a:off x="576" y="2448"/>
              <a:ext cx="576" cy="384"/>
            </a:xfrm>
            <a:prstGeom prst="rightArrow">
              <a:avLst>
                <a:gd name="adj1" fmla="val 50000"/>
                <a:gd name="adj2" fmla="val 375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E7B7"/>
                </a:gs>
              </a:gsLst>
              <a:lin ang="0" scaled="1"/>
            </a:gradFill>
            <a:ln w="38100">
              <a:solidFill>
                <a:srgbClr val="D26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sp>
          <p:nvSpPr>
            <p:cNvPr id="3082" name="Text Box 11"/>
            <p:cNvSpPr txBox="1">
              <a:spLocks noChangeArrowheads="1"/>
            </p:cNvSpPr>
            <p:nvPr/>
          </p:nvSpPr>
          <p:spPr bwMode="auto">
            <a:xfrm>
              <a:off x="1200" y="2400"/>
              <a:ext cx="436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Permette di realizzare obiettivi di redistribuzione del reddito</a:t>
              </a:r>
            </a:p>
          </p:txBody>
        </p:sp>
      </p:grpSp>
      <p:sp>
        <p:nvSpPr>
          <p:cNvPr id="3078" name="Text Box 12"/>
          <p:cNvSpPr txBox="1">
            <a:spLocks noChangeArrowheads="1"/>
          </p:cNvSpPr>
          <p:nvPr/>
        </p:nvSpPr>
        <p:spPr bwMode="auto">
          <a:xfrm>
            <a:off x="3352800" y="533400"/>
            <a:ext cx="31886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3600" b="1" dirty="0">
                <a:latin typeface="Verdana" panose="020B0604030504040204" pitchFamily="34" charset="0"/>
              </a:rPr>
              <a:t>L’IRPEF (2)</a:t>
            </a:r>
          </a:p>
        </p:txBody>
      </p:sp>
      <p:sp>
        <p:nvSpPr>
          <p:cNvPr id="3080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8069386-A63B-4780-8049-11C22FD4895E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L’IRPEF: imposta personale e progressiva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748" name="Group 4" title="Le detrazioni per fonte del reddit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432209"/>
              </p:ext>
            </p:extLst>
          </p:nvPr>
        </p:nvGraphicFramePr>
        <p:xfrm>
          <a:off x="214313" y="142871"/>
          <a:ext cx="8748712" cy="6119200"/>
        </p:xfrm>
        <a:graphic>
          <a:graphicData uri="http://schemas.openxmlformats.org/drawingml/2006/table">
            <a:tbl>
              <a:tblPr firstRow="1"/>
              <a:tblGrid>
                <a:gridCol w="5411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6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Le detrazioni per fonte del reddito (dal 2017)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Redditi di lavoro dipendente e assimilati 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fino a 8.000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1880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8.001-28.000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978 + 902 (28000-RC) / 20000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28.001-55.000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978(55000-RC) / 27000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Reddito di pensione 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fino a 8.000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1880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8.001-15.000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1297 + 583 (15000-RC) / 7000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15.001-55.000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1297(55000-RC) / 40000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Redditi di lavoro autonomo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fino a 4.800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1104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60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4.801-55.000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1104 (55000-RC) / 50200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1535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7D7B1AA-43A7-4A64-A8E0-9613AFD49B25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  <a:cs typeface="Times New Roman" pitchFamily="18" charset="0"/>
              </a:rPr>
              <a:t>Le detrazioni per fonte del reddito</a:t>
            </a:r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914400"/>
            <a:ext cx="7315200" cy="5334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dirty="0">
                <a:solidFill>
                  <a:srgbClr val="2D2D8A"/>
                </a:solidFill>
              </a:rPr>
              <a:t>Bonus Renzi</a:t>
            </a:r>
            <a:endParaRPr lang="it-IT" altLang="it-IT" sz="4000" dirty="0">
              <a:solidFill>
                <a:srgbClr val="2D2D8A"/>
              </a:solidFill>
            </a:endParaRP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2071688"/>
            <a:ext cx="7743825" cy="4419600"/>
          </a:xfrm>
        </p:spPr>
        <p:txBody>
          <a:bodyPr/>
          <a:lstStyle/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FontTx/>
              <a:buNone/>
            </a:pPr>
            <a:endParaRPr lang="it-IT" altLang="it-IT" dirty="0"/>
          </a:p>
          <a:p>
            <a:pPr marL="685800" indent="-685800" eaLnBrk="1" hangingPunct="1">
              <a:lnSpc>
                <a:spcPct val="85000"/>
              </a:lnSpc>
              <a:spcBef>
                <a:spcPct val="5000"/>
              </a:spcBef>
              <a:buFontTx/>
              <a:buNone/>
            </a:pPr>
            <a:r>
              <a:rPr lang="it-IT" altLang="it-IT" dirty="0"/>
              <a:t>Percepito solo se reddito è superiore a 8145,4</a:t>
            </a:r>
          </a:p>
          <a:p>
            <a:pPr marL="685800" indent="-685800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r>
              <a:rPr lang="it-IT" altLang="it-IT" dirty="0"/>
              <a:t>960 se RC&lt;=24600</a:t>
            </a:r>
          </a:p>
          <a:p>
            <a:pPr marL="685800" indent="-685800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r>
              <a:rPr lang="it-IT" altLang="it-IT" dirty="0"/>
              <a:t>960*(26600-RC)/2000 se 24600&lt;RC&lt;=26600</a:t>
            </a:r>
          </a:p>
          <a:p>
            <a:pPr marL="685800" indent="-685800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r>
              <a:rPr lang="it-IT" altLang="it-IT" dirty="0"/>
              <a:t>=0 se RC&gt;26600</a:t>
            </a:r>
          </a:p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endParaRPr lang="it-IT" altLang="it-IT" dirty="0"/>
          </a:p>
          <a:p>
            <a:pPr marL="0" indent="0" algn="ctr" eaLnBrk="1" hangingPunct="1">
              <a:lnSpc>
                <a:spcPct val="85000"/>
              </a:lnSpc>
              <a:spcBef>
                <a:spcPct val="5000"/>
              </a:spcBef>
              <a:buSzPct val="130000"/>
              <a:buNone/>
            </a:pPr>
            <a:endParaRPr lang="it-IT" altLang="it-IT" dirty="0"/>
          </a:p>
        </p:txBody>
      </p:sp>
      <p:sp>
        <p:nvSpPr>
          <p:cNvPr id="27653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E8AD8B6-C690-4B1C-B12F-010AC5FE52DB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s-ES" altLang="it-IT" sz="1400" dirty="0"/>
          </a:p>
        </p:txBody>
      </p:sp>
    </p:spTree>
    <p:extLst>
      <p:ext uri="{BB962C8B-B14F-4D97-AF65-F5344CB8AC3E}">
        <p14:creationId xmlns:p14="http://schemas.microsoft.com/office/powerpoint/2010/main" val="377240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5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71500" y="404813"/>
            <a:ext cx="8066088" cy="5334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 sz="3200">
                <a:solidFill>
                  <a:srgbClr val="2D2D8A"/>
                </a:solidFill>
              </a:rPr>
              <a:t>b) DETRAZIONI PER CARICHI DI FAMIGLIA</a:t>
            </a:r>
          </a:p>
        </p:txBody>
      </p:sp>
      <p:sp>
        <p:nvSpPr>
          <p:cNvPr id="598019" name="Text Box 3"/>
          <p:cNvSpPr txBox="1">
            <a:spLocks noChangeArrowheads="1"/>
          </p:cNvSpPr>
          <p:nvPr/>
        </p:nvSpPr>
        <p:spPr bwMode="auto">
          <a:xfrm>
            <a:off x="571500" y="2914650"/>
            <a:ext cx="1936750" cy="97155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coniuge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carico</a:t>
            </a:r>
          </a:p>
        </p:txBody>
      </p:sp>
      <p:sp>
        <p:nvSpPr>
          <p:cNvPr id="598020" name="Text Box 4"/>
          <p:cNvSpPr txBox="1">
            <a:spLocks noChangeArrowheads="1"/>
          </p:cNvSpPr>
          <p:nvPr/>
        </p:nvSpPr>
        <p:spPr bwMode="auto">
          <a:xfrm>
            <a:off x="5780088" y="2990850"/>
            <a:ext cx="2935287" cy="16541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it-IT" sz="36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  </a:t>
            </a: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figli a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 carico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(e altre persone 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carico)</a:t>
            </a:r>
          </a:p>
        </p:txBody>
      </p:sp>
      <p:sp>
        <p:nvSpPr>
          <p:cNvPr id="598021" name="Text Box 5"/>
          <p:cNvSpPr txBox="1">
            <a:spLocks noChangeArrowheads="1"/>
          </p:cNvSpPr>
          <p:nvPr/>
        </p:nvSpPr>
        <p:spPr bwMode="auto">
          <a:xfrm>
            <a:off x="3373438" y="3714750"/>
            <a:ext cx="2341562" cy="145732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it-IT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decrescenti 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al crescere 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del reddito</a:t>
            </a:r>
          </a:p>
          <a:p>
            <a:pPr algn="ctr" eaLnBrk="0" hangingPunct="0">
              <a:lnSpc>
                <a:spcPct val="80000"/>
              </a:lnSpc>
              <a:defRPr/>
            </a:pPr>
            <a:r>
              <a:rPr lang="it-IT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complessivo</a:t>
            </a:r>
          </a:p>
        </p:txBody>
      </p:sp>
      <p:sp>
        <p:nvSpPr>
          <p:cNvPr id="598022" name="Text Box 6"/>
          <p:cNvSpPr txBox="1">
            <a:spLocks noChangeArrowheads="1"/>
          </p:cNvSpPr>
          <p:nvPr/>
        </p:nvSpPr>
        <p:spPr bwMode="auto">
          <a:xfrm>
            <a:off x="2438400" y="1946275"/>
            <a:ext cx="3679825" cy="87312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Personalizzazione</a:t>
            </a:r>
          </a:p>
          <a:p>
            <a:pPr eaLnBrk="0" hangingPunct="0">
              <a:lnSpc>
                <a:spcPct val="80000"/>
              </a:lnSpc>
              <a:defRPr/>
            </a:pPr>
            <a:r>
              <a:rPr lang="it-IT" sz="3200" b="1" dirty="0">
                <a:solidFill>
                  <a:srgbClr val="75C0F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Equità orizzontale</a:t>
            </a:r>
          </a:p>
        </p:txBody>
      </p:sp>
      <p:sp>
        <p:nvSpPr>
          <p:cNvPr id="598023" name="Text Box 7"/>
          <p:cNvSpPr txBox="1">
            <a:spLocks noChangeArrowheads="1"/>
          </p:cNvSpPr>
          <p:nvPr/>
        </p:nvSpPr>
        <p:spPr bwMode="auto">
          <a:xfrm>
            <a:off x="2960688" y="5857875"/>
            <a:ext cx="3182937" cy="4826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  <a:defRPr/>
            </a:pPr>
            <a:r>
              <a:rPr lang="it-IT" sz="3200" b="1" dirty="0">
                <a:solidFill>
                  <a:srgbClr val="75C0F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Equità verticale</a:t>
            </a:r>
          </a:p>
        </p:txBody>
      </p:sp>
      <p:sp>
        <p:nvSpPr>
          <p:cNvPr id="598024" name="Line 8" title="freccia"/>
          <p:cNvSpPr>
            <a:spLocks noChangeShapeType="1"/>
          </p:cNvSpPr>
          <p:nvPr/>
        </p:nvSpPr>
        <p:spPr bwMode="auto">
          <a:xfrm flipV="1">
            <a:off x="1524000" y="2362200"/>
            <a:ext cx="762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98025" name="Line 9" title="freccia"/>
          <p:cNvSpPr>
            <a:spLocks noChangeShapeType="1"/>
          </p:cNvSpPr>
          <p:nvPr/>
        </p:nvSpPr>
        <p:spPr bwMode="auto">
          <a:xfrm flipH="1" flipV="1">
            <a:off x="6172200" y="2362200"/>
            <a:ext cx="762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98026" name="Line 10" title="freccia"/>
          <p:cNvSpPr>
            <a:spLocks noChangeShapeType="1"/>
          </p:cNvSpPr>
          <p:nvPr/>
        </p:nvSpPr>
        <p:spPr bwMode="auto">
          <a:xfrm>
            <a:off x="6934200" y="236220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98027" name="Line 11" title="freccia"/>
          <p:cNvSpPr>
            <a:spLocks noChangeShapeType="1"/>
          </p:cNvSpPr>
          <p:nvPr/>
        </p:nvSpPr>
        <p:spPr bwMode="auto">
          <a:xfrm>
            <a:off x="1524000" y="236220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98028" name="Line 12" title="freccia"/>
          <p:cNvSpPr>
            <a:spLocks noChangeShapeType="1"/>
          </p:cNvSpPr>
          <p:nvPr/>
        </p:nvSpPr>
        <p:spPr bwMode="auto">
          <a:xfrm flipH="1">
            <a:off x="4572000" y="5214938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" name="Segnaposto numero diapositiva 14"/>
          <p:cNvSpPr txBox="1">
            <a:spLocks noGrp="1"/>
          </p:cNvSpPr>
          <p:nvPr/>
        </p:nvSpPr>
        <p:spPr bwMode="auto">
          <a:xfrm>
            <a:off x="4572000" y="6381750"/>
            <a:ext cx="64293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DF224836-9EA6-4587-AD8F-3F338E3FD4EA}" type="slidenum">
              <a:rPr lang="it-IT" altLang="it-IT" sz="1000"/>
              <a:pPr algn="ctr"/>
              <a:t>22</a:t>
            </a:fld>
            <a:endParaRPr lang="it-IT" altLang="it-IT" sz="1000"/>
          </a:p>
        </p:txBody>
      </p:sp>
      <p:sp>
        <p:nvSpPr>
          <p:cNvPr id="22542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73FD439-4EE1-4016-83FD-EB5EC6FC2B85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8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9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98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98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98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98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9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98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98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9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19" grpId="0" autoUpdateAnimBg="0"/>
      <p:bldP spid="598020" grpId="0" autoUpdateAnimBg="0"/>
      <p:bldP spid="598021" grpId="0" autoUpdateAnimBg="0"/>
      <p:bldP spid="598022" grpId="0" autoUpdateAnimBg="0"/>
      <p:bldP spid="598023" grpId="0" autoUpdateAnimBg="0"/>
      <p:bldP spid="598024" grpId="0" animBg="1"/>
      <p:bldP spid="598025" grpId="0" animBg="1"/>
      <p:bldP spid="598026" grpId="0" animBg="1"/>
      <p:bldP spid="598027" grpId="0" animBg="1"/>
      <p:bldP spid="5980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772" name="Group 4" title="le detrazioni per coniugi a car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12325"/>
              </p:ext>
            </p:extLst>
          </p:nvPr>
        </p:nvGraphicFramePr>
        <p:xfrm>
          <a:off x="755650" y="908050"/>
          <a:ext cx="7345363" cy="5856605"/>
        </p:xfrm>
        <a:graphic>
          <a:graphicData uri="http://schemas.openxmlformats.org/drawingml/2006/table">
            <a:tbl>
              <a:tblPr firstRow="1"/>
              <a:tblGrid>
                <a:gridCol w="526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4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5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 detrazioni per coniuge a carico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fino a 15000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800 - 110 RC / 15000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15001-29000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29001-29200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29201-34700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34701-35000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720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35001-35100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35101-35200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35201-40000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690</a:t>
                      </a:r>
                      <a:endParaRPr kumimoji="0" lang="it-IT" alt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40001-80000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690 (80000-RC) / 40000</a:t>
                      </a:r>
                      <a:endParaRPr kumimoji="0" lang="it-IT" alt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02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3594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8291B42-35F9-40AA-87F7-74FE03378283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  <a:cs typeface="Times New Roman" pitchFamily="18" charset="0"/>
              </a:rPr>
              <a:t>Le detrazioni per coniuge a carico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1116013" y="1125538"/>
            <a:ext cx="6327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La detrazione per ciascun figlio a carico è:</a:t>
            </a:r>
            <a:endParaRPr lang="it-IT" altLang="it-IT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b="1" dirty="0">
              <a:solidFill>
                <a:schemeClr val="accent2"/>
              </a:solidFill>
            </a:endParaRPr>
          </a:p>
        </p:txBody>
      </p:sp>
      <p:graphicFrame>
        <p:nvGraphicFramePr>
          <p:cNvPr id="24579" name="Object 5" title="formula per detrazioni per ciacun figlio a caric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344417"/>
              </p:ext>
            </p:extLst>
          </p:nvPr>
        </p:nvGraphicFramePr>
        <p:xfrm>
          <a:off x="685800" y="1752600"/>
          <a:ext cx="7629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Equazione" r:id="rId3" imgW="2959100" imgH="419100" progId="Equation.3">
                  <p:embed/>
                </p:oleObj>
              </mc:Choice>
              <mc:Fallback>
                <p:oleObj name="Equazione" r:id="rId3" imgW="29591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52600"/>
                        <a:ext cx="76295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395288" y="4435475"/>
            <a:ext cx="826452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accent2"/>
                </a:solidFill>
                <a:cs typeface="Times New Roman" panose="02020603050405020304" pitchFamily="18" charset="0"/>
              </a:rPr>
              <a:t>dove </a:t>
            </a:r>
            <a:endParaRPr lang="it-IT" altLang="it-IT" sz="1800" b="1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accent2"/>
                </a:solidFill>
                <a:cs typeface="Times New Roman" panose="02020603050405020304" pitchFamily="18" charset="0"/>
              </a:rPr>
              <a:t>k= 950 se il figlio ha più di tre anni </a:t>
            </a:r>
            <a:endParaRPr lang="it-IT" altLang="it-IT" sz="1800" b="1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accent2"/>
                </a:solidFill>
                <a:cs typeface="Times New Roman" panose="02020603050405020304" pitchFamily="18" charset="0"/>
              </a:rPr>
              <a:t>k= 1220 se il figlio ha meno di tre anni </a:t>
            </a:r>
            <a:endParaRPr lang="it-IT" altLang="it-IT" sz="1800" b="1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accent2"/>
                </a:solidFill>
                <a:cs typeface="Times New Roman" panose="02020603050405020304" pitchFamily="18" charset="0"/>
              </a:rPr>
              <a:t>a=200 per ciascun figlio se in famiglia ci sono più di tre figli, altrimenti a=0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chemeClr val="accent2"/>
                </a:solidFill>
                <a:cs typeface="Times New Roman" panose="02020603050405020304" pitchFamily="18" charset="0"/>
              </a:rPr>
              <a:t>Ulteriore detrazione di 1200 se in famiglia ci sono almeno quattro figli</a:t>
            </a:r>
            <a:endParaRPr lang="it-IT" altLang="it-IT" sz="1800" b="1">
              <a:solidFill>
                <a:schemeClr val="accent2"/>
              </a:solidFill>
            </a:endParaRPr>
          </a:p>
        </p:txBody>
      </p:sp>
      <p:sp>
        <p:nvSpPr>
          <p:cNvPr id="24581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749E609-149D-4374-8DE8-E185EA762C7C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s-ES" altLang="it-IT" sz="1400"/>
          </a:p>
        </p:txBody>
      </p:sp>
      <p:graphicFrame>
        <p:nvGraphicFramePr>
          <p:cNvPr id="24582" name="Oggetto 3" title="formula detrazione per ciascun figlio a carico (2)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991934"/>
              </p:ext>
            </p:extLst>
          </p:nvPr>
        </p:nvGraphicFramePr>
        <p:xfrm>
          <a:off x="639763" y="3124200"/>
          <a:ext cx="7924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Equazione" r:id="rId5" imgW="3073400" imgH="419100" progId="Equation.3">
                  <p:embed/>
                </p:oleObj>
              </mc:Choice>
              <mc:Fallback>
                <p:oleObj name="Equazione" r:id="rId5" imgW="3073400" imgH="41910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3" y="3124200"/>
                        <a:ext cx="7924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chemeClr val="accent2"/>
                </a:solidFill>
                <a:cs typeface="Times New Roman" panose="02020603050405020304" pitchFamily="18" charset="0"/>
              </a:rPr>
              <a:t>La detrazione per figli a carico</a:t>
            </a:r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2890838"/>
            <a:ext cx="9144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/>
              <a:t>Anche queste detrazioni hanno un andamento decrescente con il reddito </a:t>
            </a:r>
          </a:p>
        </p:txBody>
      </p:sp>
      <p:sp>
        <p:nvSpPr>
          <p:cNvPr id="25604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FC231EE-54CB-40B2-BEF7-E56DB3B71030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chemeClr val="accent2"/>
                </a:solidFill>
                <a:cs typeface="Times New Roman" panose="02020603050405020304" pitchFamily="18" charset="0"/>
              </a:rPr>
              <a:t>La detrazione per figli a carico (2)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11188" y="620713"/>
            <a:ext cx="7961312" cy="246062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br>
              <a:rPr lang="it-IT" altLang="it-IT" sz="3600">
                <a:solidFill>
                  <a:srgbClr val="2D2D8A"/>
                </a:solidFill>
              </a:rPr>
            </a:br>
            <a:r>
              <a:rPr lang="it-IT" altLang="it-IT" sz="3600">
                <a:solidFill>
                  <a:srgbClr val="2D2D8A"/>
                </a:solidFill>
              </a:rPr>
              <a:t>c)</a:t>
            </a:r>
            <a:r>
              <a:rPr lang="it-IT" altLang="it-IT" sz="3200">
                <a:solidFill>
                  <a:srgbClr val="2D2D8A"/>
                </a:solidFill>
              </a:rPr>
              <a:t> DETRAZIONI PER ONERI PERSONALI</a:t>
            </a:r>
            <a:br>
              <a:rPr lang="it-IT" altLang="it-IT" sz="3200">
                <a:solidFill>
                  <a:srgbClr val="2D2D8A"/>
                </a:solidFill>
              </a:rPr>
            </a:br>
            <a:r>
              <a:rPr lang="it-IT" altLang="it-IT" sz="3600">
                <a:solidFill>
                  <a:srgbClr val="2D2D8A"/>
                </a:solidFill>
              </a:rPr>
              <a:t>(pari al 19% della spesa)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1568450"/>
            <a:ext cx="8497888" cy="5029200"/>
          </a:xfrm>
        </p:spPr>
        <p:txBody>
          <a:bodyPr/>
          <a:lstStyle/>
          <a:p>
            <a:pPr marL="685800" indent="-685800" algn="ctr" eaLnBrk="1" hangingPunct="1">
              <a:lnSpc>
                <a:spcPct val="80000"/>
              </a:lnSpc>
              <a:buClr>
                <a:srgbClr val="00FF00"/>
              </a:buClr>
              <a:buFontTx/>
              <a:buNone/>
            </a:pPr>
            <a:endParaRPr lang="it-IT" altLang="it-IT"/>
          </a:p>
          <a:p>
            <a:pPr marL="685800" indent="-685800" algn="ctr" eaLnBrk="1" hangingPunct="1">
              <a:lnSpc>
                <a:spcPct val="80000"/>
              </a:lnSpc>
              <a:buClr>
                <a:srgbClr val="00FF00"/>
              </a:buClr>
              <a:buFontTx/>
              <a:buNone/>
            </a:pPr>
            <a:r>
              <a:rPr lang="it-IT" altLang="it-IT"/>
              <a:t>Diverse finalità e tetti diversi</a:t>
            </a:r>
          </a:p>
          <a:p>
            <a:pPr marL="685800" indent="-685800" algn="ctr" eaLnBrk="1" hangingPunct="1">
              <a:buClr>
                <a:srgbClr val="00FF00"/>
              </a:buClr>
              <a:buSzPct val="130000"/>
              <a:buFontTx/>
              <a:buAutoNum type="arabicPeriod"/>
            </a:pPr>
            <a:r>
              <a:rPr lang="it-IT" altLang="it-IT"/>
              <a:t> Personalizzazione del prelievo:</a:t>
            </a:r>
            <a:br>
              <a:rPr lang="it-IT" altLang="it-IT"/>
            </a:br>
            <a:r>
              <a:rPr lang="it-IT" altLang="it-IT"/>
              <a:t>spese mediche generiche e specialistiche</a:t>
            </a:r>
            <a:br>
              <a:rPr lang="it-IT" altLang="it-IT"/>
            </a:br>
            <a:r>
              <a:rPr lang="it-IT" altLang="it-IT" sz="2000"/>
              <a:t>(franchigia di 129,11 €)</a:t>
            </a:r>
            <a:endParaRPr lang="it-IT" altLang="it-IT"/>
          </a:p>
          <a:p>
            <a:pPr marL="685800" indent="-685800" algn="ctr" eaLnBrk="1" hangingPunct="1">
              <a:lnSpc>
                <a:spcPct val="80000"/>
              </a:lnSpc>
              <a:buClr>
                <a:srgbClr val="00FF00"/>
              </a:buClr>
              <a:buSzPct val="130000"/>
              <a:buFontTx/>
              <a:buAutoNum type="arabicPeriod"/>
            </a:pPr>
            <a:endParaRPr lang="it-IT" altLang="it-IT"/>
          </a:p>
          <a:p>
            <a:pPr marL="685800" indent="-685800" algn="ctr" eaLnBrk="1" hangingPunct="1">
              <a:buClr>
                <a:srgbClr val="00FF00"/>
              </a:buClr>
              <a:buSzPct val="130000"/>
              <a:buFontTx/>
              <a:buAutoNum type="arabicPeriod"/>
            </a:pPr>
            <a:r>
              <a:rPr lang="it-IT" altLang="it-IT"/>
              <a:t>Tax expenditures </a:t>
            </a:r>
            <a:r>
              <a:rPr lang="it-IT" altLang="it-IT" sz="2000"/>
              <a:t>(con limiti sull’importo massimo)</a:t>
            </a:r>
            <a:r>
              <a:rPr lang="it-IT" altLang="it-IT"/>
              <a:t>: interessi passivi per abitazione principale, assicurazioni sulla vita, spese scolastiche, liberalità a Onlus, ecc. </a:t>
            </a:r>
          </a:p>
        </p:txBody>
      </p:sp>
      <p:sp>
        <p:nvSpPr>
          <p:cNvPr id="26629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ADB2615-2C2E-4EB1-BEE9-2AF2F367CEF5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3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93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3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914400"/>
            <a:ext cx="7315200" cy="5334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it-IT" altLang="it-IT">
                <a:solidFill>
                  <a:srgbClr val="2D2D8A"/>
                </a:solidFill>
              </a:rPr>
              <a:t>d) </a:t>
            </a:r>
            <a:r>
              <a:rPr lang="it-IT" altLang="it-IT" sz="4000">
                <a:solidFill>
                  <a:srgbClr val="2D2D8A"/>
                </a:solidFill>
              </a:rPr>
              <a:t>DETRAZIONI CON FINALITA’ INCENTIVANTI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2071688"/>
            <a:ext cx="7743825" cy="4419600"/>
          </a:xfrm>
        </p:spPr>
        <p:txBody>
          <a:bodyPr/>
          <a:lstStyle/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FontTx/>
              <a:buNone/>
            </a:pPr>
            <a:r>
              <a:rPr lang="it-IT" altLang="it-IT" dirty="0"/>
              <a:t>Esempio:</a:t>
            </a:r>
          </a:p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FontTx/>
              <a:buNone/>
            </a:pPr>
            <a:endParaRPr lang="it-IT" altLang="it-IT" dirty="0"/>
          </a:p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r>
              <a:rPr lang="it-IT" altLang="it-IT" dirty="0"/>
              <a:t>detrazioni per ristrutturazioni edilizie</a:t>
            </a:r>
          </a:p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endParaRPr lang="it-IT" altLang="it-IT" dirty="0"/>
          </a:p>
          <a:p>
            <a:pPr marL="685800" indent="-685800" algn="ctr" eaLnBrk="1" hangingPunct="1">
              <a:lnSpc>
                <a:spcPct val="85000"/>
              </a:lnSpc>
              <a:spcBef>
                <a:spcPct val="5000"/>
              </a:spcBef>
              <a:buSzPct val="130000"/>
            </a:pPr>
            <a:r>
              <a:rPr lang="it-IT" altLang="it-IT" dirty="0"/>
              <a:t>detrazione per canoni di locazione</a:t>
            </a:r>
          </a:p>
        </p:txBody>
      </p:sp>
      <p:sp>
        <p:nvSpPr>
          <p:cNvPr id="27653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E8AD8B6-C690-4B1C-B12F-010AC5FE52DB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295400" y="304800"/>
            <a:ext cx="73850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b="1" dirty="0">
                <a:latin typeface="Verdana" panose="020B0604030504040204" pitchFamily="34" charset="0"/>
              </a:rPr>
              <a:t>IL FISCAL DRAG</a:t>
            </a:r>
            <a:endParaRPr lang="it-IT" altLang="it-IT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grpSp>
        <p:nvGrpSpPr>
          <p:cNvPr id="28675" name="Group 3" title="il fiscal drag"/>
          <p:cNvGrpSpPr>
            <a:grpSpLocks/>
          </p:cNvGrpSpPr>
          <p:nvPr/>
        </p:nvGrpSpPr>
        <p:grpSpPr bwMode="auto">
          <a:xfrm>
            <a:off x="1219200" y="914400"/>
            <a:ext cx="6858000" cy="3606800"/>
            <a:chOff x="672" y="1488"/>
            <a:chExt cx="4320" cy="2272"/>
          </a:xfrm>
        </p:grpSpPr>
        <p:sp>
          <p:nvSpPr>
            <p:cNvPr id="28678" name="Text Box 4"/>
            <p:cNvSpPr txBox="1">
              <a:spLocks noChangeArrowheads="1"/>
            </p:cNvSpPr>
            <p:nvPr/>
          </p:nvSpPr>
          <p:spPr bwMode="auto">
            <a:xfrm>
              <a:off x="672" y="2064"/>
              <a:ext cx="4320" cy="169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CC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tx1">
                  <a:alpha val="50000"/>
                </a:schemeClr>
              </a:outerShdw>
            </a:effec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Con imposta progressiva un aumento solo </a:t>
              </a:r>
              <a:r>
                <a:rPr lang="it-IT" altLang="it-IT" sz="2800" b="1">
                  <a:solidFill>
                    <a:srgbClr val="FF0000"/>
                  </a:solidFill>
                  <a:latin typeface="Verdana" panose="020B0604030504040204" pitchFamily="34" charset="0"/>
                </a:rPr>
                <a:t>nominale </a:t>
              </a:r>
              <a:r>
                <a:rPr lang="it-IT" altLang="it-IT" sz="2800" b="1">
                  <a:latin typeface="Verdana" panose="020B0604030504040204" pitchFamily="34" charset="0"/>
                </a:rPr>
                <a:t>della base imponibile si traduce in un aumento </a:t>
              </a:r>
              <a:r>
                <a:rPr lang="it-IT" altLang="it-IT" sz="2800" b="1">
                  <a:solidFill>
                    <a:srgbClr val="FF0000"/>
                  </a:solidFill>
                  <a:latin typeface="Verdana" panose="020B0604030504040204" pitchFamily="34" charset="0"/>
                </a:rPr>
                <a:t>reale</a:t>
              </a:r>
              <a:r>
                <a:rPr lang="it-IT" altLang="it-IT" sz="2800" b="1">
                  <a:latin typeface="Verdana" panose="020B0604030504040204" pitchFamily="34" charset="0"/>
                </a:rPr>
                <a:t> del debito di imposta (aumento dell’aliquota media)</a:t>
              </a:r>
            </a:p>
          </p:txBody>
        </p:sp>
        <p:sp>
          <p:nvSpPr>
            <p:cNvPr id="28679" name="Line 5"/>
            <p:cNvSpPr>
              <a:spLocks noChangeShapeType="1"/>
            </p:cNvSpPr>
            <p:nvPr/>
          </p:nvSpPr>
          <p:spPr bwMode="auto">
            <a:xfrm>
              <a:off x="2784" y="1488"/>
              <a:ext cx="0" cy="552"/>
            </a:xfrm>
            <a:prstGeom prst="line">
              <a:avLst/>
            </a:prstGeom>
            <a:noFill/>
            <a:ln w="38100">
              <a:solidFill>
                <a:srgbClr val="CA6500"/>
              </a:solidFill>
              <a:round/>
              <a:headEnd type="oval" w="med" len="med"/>
              <a:tailEnd type="oval" w="med" len="med"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</p:grpSp>
      <p:sp>
        <p:nvSpPr>
          <p:cNvPr id="28677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500156F-727F-4D4D-A605-DC06F2F54489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s-ES" altLang="it-IT" sz="1400"/>
          </a:p>
        </p:txBody>
      </p:sp>
      <p:sp>
        <p:nvSpPr>
          <p:cNvPr id="3" name="Titolo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latin typeface="Verdana" panose="020B0604030504040204" pitchFamily="34" charset="0"/>
              </a:rPr>
              <a:t>IL FISCAL DRAG</a:t>
            </a:r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914400" y="838200"/>
            <a:ext cx="7543800" cy="2265363"/>
          </a:xfrm>
          <a:prstGeom prst="rect">
            <a:avLst/>
          </a:prstGeom>
          <a:solidFill>
            <a:schemeClr val="bg1"/>
          </a:solidFill>
          <a:ln w="38100">
            <a:solidFill>
              <a:srgbClr val="CA65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Per tenere conto degli effetti dell’inflazione, bisognerebbe misurare la capacità contributiva in base al potere d’acquisto dei redditi dei contribuenti. 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838200" y="3810000"/>
            <a:ext cx="7543800" cy="1838325"/>
          </a:xfrm>
          <a:prstGeom prst="rect">
            <a:avLst/>
          </a:prstGeom>
          <a:solidFill>
            <a:schemeClr val="bg1"/>
          </a:solidFill>
          <a:ln w="38100">
            <a:solidFill>
              <a:srgbClr val="CA65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Questo implicherebbe forme di indicizzazione del sistema tributario, per tutte le imposte dirette. </a:t>
            </a:r>
          </a:p>
        </p:txBody>
      </p:sp>
      <p:sp>
        <p:nvSpPr>
          <p:cNvPr id="29701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A10F6A0-7670-4DA9-9856-AAEB5F9BC277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FISCAL DRAG (2)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09600" y="2590800"/>
            <a:ext cx="7924800" cy="1554163"/>
          </a:xfrm>
          <a:prstGeom prst="rect">
            <a:avLst/>
          </a:prstGeom>
          <a:gradFill rotWithShape="0">
            <a:gsLst>
              <a:gs pos="0">
                <a:srgbClr val="FFCC99"/>
              </a:gs>
              <a:gs pos="100000">
                <a:srgbClr val="FFFFFF"/>
              </a:gs>
            </a:gsLst>
            <a:path path="rect">
              <a:fillToRect t="100000" r="100000"/>
            </a:path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1">
                <a:latin typeface="Verdana" panose="020B0604030504040204" pitchFamily="34" charset="0"/>
              </a:rPr>
              <a:t>Il </a:t>
            </a:r>
            <a:r>
              <a:rPr lang="it-IT" altLang="it-IT" b="1" u="sng">
                <a:solidFill>
                  <a:schemeClr val="accent2"/>
                </a:solidFill>
                <a:latin typeface="Verdana" panose="020B0604030504040204" pitchFamily="34" charset="0"/>
              </a:rPr>
              <a:t>presupposto</a:t>
            </a:r>
            <a:r>
              <a:rPr lang="it-IT" altLang="it-IT" b="1">
                <a:latin typeface="Verdana" panose="020B0604030504040204" pitchFamily="34" charset="0"/>
              </a:rPr>
              <a:t> dell’imposizione è il </a:t>
            </a:r>
            <a:r>
              <a:rPr lang="it-IT" altLang="it-IT" b="1">
                <a:solidFill>
                  <a:srgbClr val="CA6500"/>
                </a:solidFill>
                <a:latin typeface="Verdana" panose="020B0604030504040204" pitchFamily="34" charset="0"/>
              </a:rPr>
              <a:t>percepimento di un reddito</a:t>
            </a:r>
            <a:r>
              <a:rPr lang="it-IT" altLang="it-IT" b="1">
                <a:latin typeface="Verdana" panose="020B0604030504040204" pitchFamily="34" charset="0"/>
              </a:rPr>
              <a:t>, in denaro o in natura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52600" y="533400"/>
            <a:ext cx="5521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1" dirty="0">
                <a:latin typeface="Verdana" panose="020B0604030504040204" pitchFamily="34" charset="0"/>
              </a:rPr>
              <a:t>L’IRPEF: il presupposto</a:t>
            </a:r>
          </a:p>
        </p:txBody>
      </p:sp>
      <p:sp>
        <p:nvSpPr>
          <p:cNvPr id="4101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1262838-63AF-404A-81B4-B34211B507E8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latin typeface="Verdana" panose="020B0604030504040204" pitchFamily="34" charset="0"/>
              </a:rPr>
              <a:t>L’IRPEF: il presupposto</a:t>
            </a:r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04875" y="404813"/>
            <a:ext cx="7239000" cy="4572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it-IT" sz="3600" dirty="0">
                <a:solidFill>
                  <a:schemeClr val="accent6"/>
                </a:solidFill>
              </a:rPr>
              <a:t>ESEMPIO</a:t>
            </a:r>
            <a:br>
              <a:rPr lang="it-IT" sz="3600" dirty="0">
                <a:solidFill>
                  <a:schemeClr val="accent6"/>
                </a:solidFill>
              </a:rPr>
            </a:br>
            <a:r>
              <a:rPr lang="it-IT" sz="3600" dirty="0">
                <a:solidFill>
                  <a:schemeClr val="accent6"/>
                </a:solidFill>
              </a:rPr>
              <a:t>lavoratore dipendente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814388" y="1066800"/>
            <a:ext cx="7543800" cy="1752600"/>
          </a:xfrm>
        </p:spPr>
        <p:txBody>
          <a:bodyPr/>
          <a:lstStyle/>
          <a:p>
            <a:pPr marL="0" indent="0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>
                <a:solidFill>
                  <a:schemeClr val="accent2"/>
                </a:solidFill>
              </a:rPr>
              <a:t>anno t</a:t>
            </a:r>
          </a:p>
          <a:p>
            <a:pPr marL="0" indent="0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reddito        			30000</a:t>
            </a:r>
          </a:p>
          <a:p>
            <a:pPr marL="0" indent="0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 err="1"/>
              <a:t>irpef</a:t>
            </a:r>
            <a:r>
              <a:rPr lang="it-IT" altLang="it-IT" sz="2800" dirty="0"/>
              <a:t>  dovuta 			6814,4 euro</a:t>
            </a:r>
          </a:p>
          <a:p>
            <a:pPr marL="0" indent="0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aliquota media 		</a:t>
            </a:r>
            <a:r>
              <a:rPr lang="it-IT" altLang="it-IT" sz="2800" dirty="0">
                <a:solidFill>
                  <a:srgbClr val="CD3838"/>
                </a:solidFill>
              </a:rPr>
              <a:t>22,7%</a:t>
            </a:r>
          </a:p>
        </p:txBody>
      </p:sp>
      <p:sp>
        <p:nvSpPr>
          <p:cNvPr id="610308" name="Rectangle 4"/>
          <p:cNvSpPr>
            <a:spLocks noChangeArrowheads="1"/>
          </p:cNvSpPr>
          <p:nvPr/>
        </p:nvSpPr>
        <p:spPr bwMode="auto">
          <a:xfrm>
            <a:off x="285750" y="2819400"/>
            <a:ext cx="8643938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35000"/>
              </a:lnSpc>
              <a:spcBef>
                <a:spcPct val="0"/>
              </a:spcBef>
              <a:buFontTx/>
              <a:buNone/>
            </a:pPr>
            <a:endParaRPr lang="it-IT" altLang="it-IT" sz="2800" dirty="0"/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Inflazione di 2% e reddito completamente indicizzato</a:t>
            </a:r>
          </a:p>
          <a:p>
            <a:pPr algn="ctr" eaLnBrk="1" hangingPunct="1">
              <a:lnSpc>
                <a:spcPct val="35000"/>
              </a:lnSpc>
              <a:spcBef>
                <a:spcPct val="0"/>
              </a:spcBef>
              <a:buFontTx/>
              <a:buNone/>
            </a:pPr>
            <a:endParaRPr lang="it-IT" altLang="it-IT" sz="2800" dirty="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>
                <a:solidFill>
                  <a:schemeClr val="accent2"/>
                </a:solidFill>
              </a:rPr>
              <a:t>anno t+1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reddito 30000(1+0,02) 	 30600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 err="1"/>
              <a:t>irpef</a:t>
            </a:r>
            <a:r>
              <a:rPr lang="it-IT" altLang="it-IT" sz="2800" dirty="0"/>
              <a:t> dovuta                     7064,2 euro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aliquota media 		 </a:t>
            </a:r>
            <a:r>
              <a:rPr lang="it-IT" altLang="it-IT" sz="2800" dirty="0">
                <a:solidFill>
                  <a:srgbClr val="CD3838"/>
                </a:solidFill>
              </a:rPr>
              <a:t>23,1%</a:t>
            </a:r>
            <a:r>
              <a:rPr lang="it-IT" altLang="it-IT" sz="2800" dirty="0"/>
              <a:t> </a:t>
            </a:r>
          </a:p>
          <a:p>
            <a:pPr eaLnBrk="1" hangingPunct="1">
              <a:lnSpc>
                <a:spcPct val="25000"/>
              </a:lnSpc>
              <a:spcBef>
                <a:spcPct val="0"/>
              </a:spcBef>
              <a:buFontTx/>
              <a:buNone/>
            </a:pPr>
            <a:endParaRPr lang="it-IT" altLang="it-IT" sz="2800" dirty="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incremento imposta           249,7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 dirty="0"/>
              <a:t>Aumento  aliquota media        0,4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it-IT" altLang="it-IT" sz="2800" dirty="0"/>
          </a:p>
        </p:txBody>
      </p:sp>
      <p:sp>
        <p:nvSpPr>
          <p:cNvPr id="30726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EDE08E2-2BE3-4042-9BBD-19A7CB020F2D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autoUpdateAnimBg="0"/>
      <p:bldP spid="610308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28688" y="404813"/>
            <a:ext cx="7239000" cy="4572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it-IT" sz="3600" dirty="0">
                <a:solidFill>
                  <a:schemeClr val="accent6"/>
                </a:solidFill>
              </a:rPr>
              <a:t>ESEMPIO</a:t>
            </a:r>
            <a:br>
              <a:rPr lang="it-IT" sz="3600" dirty="0">
                <a:solidFill>
                  <a:schemeClr val="accent6"/>
                </a:solidFill>
              </a:rPr>
            </a:br>
            <a:r>
              <a:rPr lang="it-IT" sz="3600" dirty="0">
                <a:solidFill>
                  <a:schemeClr val="accent6"/>
                </a:solidFill>
              </a:rPr>
              <a:t>lavoratore dipendente (2)</a:t>
            </a:r>
          </a:p>
        </p:txBody>
      </p:sp>
      <p:sp>
        <p:nvSpPr>
          <p:cNvPr id="612355" name="Rectangle 3"/>
          <p:cNvSpPr>
            <a:spLocks noChangeArrowheads="1"/>
          </p:cNvSpPr>
          <p:nvPr/>
        </p:nvSpPr>
        <p:spPr bwMode="auto">
          <a:xfrm>
            <a:off x="357188" y="1341438"/>
            <a:ext cx="8458200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35000"/>
              </a:lnSpc>
              <a:spcBef>
                <a:spcPct val="0"/>
              </a:spcBef>
            </a:pPr>
            <a:endParaRPr lang="it-IT" altLang="it-IT" sz="2800"/>
          </a:p>
          <a:p>
            <a:pPr eaLnBrk="1" hangingPunct="1">
              <a:lnSpc>
                <a:spcPct val="25000"/>
              </a:lnSpc>
              <a:spcBef>
                <a:spcPct val="0"/>
              </a:spcBef>
            </a:pPr>
            <a:endParaRPr lang="it-IT" altLang="it-IT" sz="2800"/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/>
              <a:t>L’incremento dell’imposta di 249,7 euro</a:t>
            </a:r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/>
              <a:t>è dovuto</a:t>
            </a:r>
          </a:p>
          <a:p>
            <a:pPr algn="ctr"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it-IT" altLang="it-IT" sz="280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/>
              <a:t>per 228 = 0,38*600 all’effetto dell’aliquota marginale sull’incremento nominale di reddito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it-IT" altLang="it-IT" sz="2800"/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it-IT" altLang="it-IT" sz="2800"/>
              <a:t>per 21,7 alla diminuzione della detrazione per lavoro dipendente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</a:pPr>
            <a:endParaRPr lang="it-IT" altLang="it-IT" sz="2800"/>
          </a:p>
        </p:txBody>
      </p:sp>
      <p:sp>
        <p:nvSpPr>
          <p:cNvPr id="31749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C79C06F-A76C-4255-BECA-7E290E713F4F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143000" y="1447800"/>
            <a:ext cx="6858000" cy="1800225"/>
          </a:xfrm>
          <a:prstGeom prst="rect">
            <a:avLst/>
          </a:prstGeom>
          <a:gradFill rotWithShape="0">
            <a:gsLst>
              <a:gs pos="0">
                <a:srgbClr val="FFCC99"/>
              </a:gs>
              <a:gs pos="100000">
                <a:srgbClr val="FFFFFF"/>
              </a:gs>
            </a:gsLst>
            <a:path path="rect">
              <a:fillToRect t="100000" r="100000"/>
            </a:path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I </a:t>
            </a:r>
            <a:r>
              <a:rPr lang="it-IT" altLang="it-IT" sz="2800" b="1" u="sng">
                <a:solidFill>
                  <a:schemeClr val="accent2"/>
                </a:solidFill>
                <a:latin typeface="Verdana" panose="020B0604030504040204" pitchFamily="34" charset="0"/>
              </a:rPr>
              <a:t>soggetti passivi</a:t>
            </a:r>
            <a:r>
              <a:rPr lang="it-IT" altLang="it-IT" sz="2800" b="1">
                <a:latin typeface="Verdana" panose="020B0604030504040204" pitchFamily="34" charset="0"/>
              </a:rPr>
              <a:t> sono i residenti per i redditi prodotti all’interno e all’estero e i non residenti per i redditi prodotti in Italia</a:t>
            </a:r>
            <a:endParaRPr lang="it-IT" altLang="it-IT" sz="2400" b="1">
              <a:latin typeface="Times" panose="02020603050405020304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752600" y="533400"/>
            <a:ext cx="61911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1" dirty="0">
                <a:latin typeface="Verdana" panose="020B0604030504040204" pitchFamily="34" charset="0"/>
              </a:rPr>
              <a:t>L’IRPEF: i soggetti passivi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3581400"/>
            <a:ext cx="6858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b="1" u="sng">
                <a:solidFill>
                  <a:srgbClr val="CA6500"/>
                </a:solidFill>
                <a:latin typeface="Verdana" panose="020B0604030504040204" pitchFamily="34" charset="0"/>
              </a:rPr>
              <a:t>Due principi di tassazione</a:t>
            </a:r>
            <a:r>
              <a:rPr lang="it-IT" altLang="it-IT" b="1">
                <a:solidFill>
                  <a:srgbClr val="CA6500"/>
                </a:solidFill>
                <a:latin typeface="Verdana" panose="020B0604030504040204" pitchFamily="34" charset="0"/>
              </a:rPr>
              <a:t>:</a:t>
            </a:r>
            <a:endParaRPr lang="it-IT" altLang="it-IT" b="1">
              <a:latin typeface="Times" panose="02020603050405020304" pitchFamily="18" charset="0"/>
            </a:endParaRPr>
          </a:p>
        </p:txBody>
      </p:sp>
      <p:grpSp>
        <p:nvGrpSpPr>
          <p:cNvPr id="5125" name="Group 5" title="A) della residenza del percettore"/>
          <p:cNvGrpSpPr>
            <a:grpSpLocks/>
          </p:cNvGrpSpPr>
          <p:nvPr/>
        </p:nvGrpSpPr>
        <p:grpSpPr bwMode="auto">
          <a:xfrm>
            <a:off x="609600" y="4495800"/>
            <a:ext cx="7467600" cy="685800"/>
            <a:chOff x="336" y="2832"/>
            <a:chExt cx="4704" cy="432"/>
          </a:xfrm>
        </p:grpSpPr>
        <p:sp>
          <p:nvSpPr>
            <p:cNvPr id="5133" name="AutoShape 6"/>
            <p:cNvSpPr>
              <a:spLocks noChangeArrowheads="1"/>
            </p:cNvSpPr>
            <p:nvPr/>
          </p:nvSpPr>
          <p:spPr bwMode="auto">
            <a:xfrm>
              <a:off x="793" y="2865"/>
              <a:ext cx="4247" cy="381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CA65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 della residenza del percettore</a:t>
              </a:r>
            </a:p>
          </p:txBody>
        </p:sp>
        <p:grpSp>
          <p:nvGrpSpPr>
            <p:cNvPr id="5134" name="Group 7"/>
            <p:cNvGrpSpPr>
              <a:grpSpLocks/>
            </p:cNvGrpSpPr>
            <p:nvPr/>
          </p:nvGrpSpPr>
          <p:grpSpPr bwMode="auto">
            <a:xfrm>
              <a:off x="336" y="2832"/>
              <a:ext cx="480" cy="432"/>
              <a:chOff x="471" y="603"/>
              <a:chExt cx="480" cy="450"/>
            </a:xfrm>
          </p:grpSpPr>
          <p:pic>
            <p:nvPicPr>
              <p:cNvPr id="5135" name="Picture 8" title="a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36" name="Rectangle 9"/>
              <p:cNvSpPr>
                <a:spLocks noChangeArrowheads="1"/>
              </p:cNvSpPr>
              <p:nvPr/>
            </p:nvSpPr>
            <p:spPr bwMode="auto">
              <a:xfrm>
                <a:off x="576" y="624"/>
                <a:ext cx="335" cy="36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45791" dir="12821404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a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</p:grpSp>
      <p:grpSp>
        <p:nvGrpSpPr>
          <p:cNvPr id="5126" name="Group 10" title="della fonte del reddito"/>
          <p:cNvGrpSpPr>
            <a:grpSpLocks/>
          </p:cNvGrpSpPr>
          <p:nvPr/>
        </p:nvGrpSpPr>
        <p:grpSpPr bwMode="auto">
          <a:xfrm>
            <a:off x="609600" y="5486400"/>
            <a:ext cx="7467600" cy="685800"/>
            <a:chOff x="336" y="3456"/>
            <a:chExt cx="4704" cy="432"/>
          </a:xfrm>
        </p:grpSpPr>
        <p:sp>
          <p:nvSpPr>
            <p:cNvPr id="5129" name="AutoShape 11"/>
            <p:cNvSpPr>
              <a:spLocks noChangeArrowheads="1"/>
            </p:cNvSpPr>
            <p:nvPr/>
          </p:nvSpPr>
          <p:spPr bwMode="auto">
            <a:xfrm>
              <a:off x="768" y="3504"/>
              <a:ext cx="4272" cy="381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CA65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 della fonte del reddito</a:t>
              </a:r>
            </a:p>
          </p:txBody>
        </p:sp>
        <p:grpSp>
          <p:nvGrpSpPr>
            <p:cNvPr id="5130" name="Group 12"/>
            <p:cNvGrpSpPr>
              <a:grpSpLocks/>
            </p:cNvGrpSpPr>
            <p:nvPr/>
          </p:nvGrpSpPr>
          <p:grpSpPr bwMode="auto">
            <a:xfrm>
              <a:off x="336" y="3456"/>
              <a:ext cx="480" cy="432"/>
              <a:chOff x="471" y="603"/>
              <a:chExt cx="480" cy="450"/>
            </a:xfrm>
          </p:grpSpPr>
          <p:pic>
            <p:nvPicPr>
              <p:cNvPr id="5131" name="Picture 13" title="b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32" name="Rectangle 14"/>
              <p:cNvSpPr>
                <a:spLocks noChangeArrowheads="1"/>
              </p:cNvSpPr>
              <p:nvPr/>
            </p:nvSpPr>
            <p:spPr bwMode="auto">
              <a:xfrm>
                <a:off x="576" y="624"/>
                <a:ext cx="335" cy="36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45791" dir="12821404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b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</p:grpSp>
      <p:sp>
        <p:nvSpPr>
          <p:cNvPr id="5128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F314C19-69A8-4289-9AB2-F91EDA2740A5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latin typeface="Verdana" panose="020B0604030504040204" pitchFamily="34" charset="0"/>
              </a:rPr>
              <a:t>L’</a:t>
            </a:r>
            <a:r>
              <a:rPr lang="it-IT" altLang="it-IT" b="1" dirty="0" err="1">
                <a:latin typeface="Verdana" panose="020B0604030504040204" pitchFamily="34" charset="0"/>
              </a:rPr>
              <a:t>IRPEF:i</a:t>
            </a:r>
            <a:r>
              <a:rPr lang="it-IT" altLang="it-IT" b="1" dirty="0">
                <a:latin typeface="Verdana" panose="020B0604030504040204" pitchFamily="34" charset="0"/>
              </a:rPr>
              <a:t> soggetti passivi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90600" y="2057400"/>
            <a:ext cx="6858000" cy="946150"/>
          </a:xfrm>
          <a:prstGeom prst="rect">
            <a:avLst/>
          </a:prstGeom>
          <a:gradFill rotWithShape="0">
            <a:gsLst>
              <a:gs pos="0">
                <a:srgbClr val="FFCC99"/>
              </a:gs>
              <a:gs pos="100000">
                <a:srgbClr val="FFFFFF"/>
              </a:gs>
            </a:gsLst>
            <a:path path="rect">
              <a:fillToRect t="100000" r="100000"/>
            </a:path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La </a:t>
            </a:r>
            <a:r>
              <a:rPr lang="it-IT" altLang="it-IT" sz="2800" b="1" u="sng">
                <a:solidFill>
                  <a:schemeClr val="accent2"/>
                </a:solidFill>
                <a:latin typeface="Verdana" panose="020B0604030504040204" pitchFamily="34" charset="0"/>
              </a:rPr>
              <a:t>base imponibile</a:t>
            </a:r>
            <a:r>
              <a:rPr lang="it-IT" altLang="it-IT" sz="2800" b="1">
                <a:latin typeface="Verdana" panose="020B0604030504040204" pitchFamily="34" charset="0"/>
              </a:rPr>
              <a:t> è la somma dei redditi individuali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52600" y="533400"/>
            <a:ext cx="64764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1" dirty="0">
                <a:latin typeface="Verdana" panose="020B0604030504040204" pitchFamily="34" charset="0"/>
              </a:rPr>
              <a:t>L’IRPEF: la base imponibile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905000" y="4114800"/>
            <a:ext cx="486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Non è il reddito entrata</a:t>
            </a:r>
            <a:endParaRPr lang="it-IT" altLang="it-IT" sz="2200" b="1">
              <a:latin typeface="Times New Roman" panose="02020603050405020304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905000" y="4724400"/>
            <a:ext cx="5126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Non è il reddito prodotto</a:t>
            </a:r>
            <a:endParaRPr lang="it-IT" altLang="it-IT" sz="2800" b="1">
              <a:latin typeface="Times New Roman" panose="02020603050405020304" pitchFamily="18" charset="0"/>
            </a:endParaRPr>
          </a:p>
        </p:txBody>
      </p:sp>
      <p:sp>
        <p:nvSpPr>
          <p:cNvPr id="6150" name="AutoShape 6" title="freccia"/>
          <p:cNvSpPr>
            <a:spLocks noChangeArrowheads="1"/>
          </p:cNvSpPr>
          <p:nvPr/>
        </p:nvSpPr>
        <p:spPr bwMode="auto">
          <a:xfrm rot="10800000" flipH="1">
            <a:off x="3810000" y="3352800"/>
            <a:ext cx="1219200" cy="609600"/>
          </a:xfrm>
          <a:prstGeom prst="triangle">
            <a:avLst>
              <a:gd name="adj" fmla="val 50000"/>
            </a:avLst>
          </a:prstGeom>
          <a:solidFill>
            <a:srgbClr val="FFCC99"/>
          </a:solidFill>
          <a:ln w="38100">
            <a:solidFill>
              <a:srgbClr val="CA65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6152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61EA0C7-B449-4FF2-9052-02A163731439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latin typeface="Verdana" panose="020B0604030504040204" pitchFamily="34" charset="0"/>
              </a:rPr>
              <a:t>L’</a:t>
            </a:r>
            <a:r>
              <a:rPr lang="it-IT" altLang="it-IT" b="1" dirty="0" err="1">
                <a:latin typeface="Verdana" panose="020B0604030504040204" pitchFamily="34" charset="0"/>
              </a:rPr>
              <a:t>IRPEF:la</a:t>
            </a:r>
            <a:r>
              <a:rPr lang="it-IT" altLang="it-IT" b="1" dirty="0">
                <a:latin typeface="Verdana" panose="020B0604030504040204" pitchFamily="34" charset="0"/>
              </a:rPr>
              <a:t> base imponibile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 title="redditi fondiari"/>
          <p:cNvGrpSpPr>
            <a:grpSpLocks/>
          </p:cNvGrpSpPr>
          <p:nvPr/>
        </p:nvGrpSpPr>
        <p:grpSpPr bwMode="auto">
          <a:xfrm>
            <a:off x="1066800" y="1600200"/>
            <a:ext cx="6858000" cy="717550"/>
            <a:chOff x="576" y="652"/>
            <a:chExt cx="4320" cy="452"/>
          </a:xfrm>
        </p:grpSpPr>
        <p:sp>
          <p:nvSpPr>
            <p:cNvPr id="7204" name="AutoShape 3"/>
            <p:cNvSpPr>
              <a:spLocks noChangeArrowheads="1"/>
            </p:cNvSpPr>
            <p:nvPr/>
          </p:nvSpPr>
          <p:spPr bwMode="auto">
            <a:xfrm>
              <a:off x="807" y="669"/>
              <a:ext cx="4089" cy="43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205" name="Group 4"/>
            <p:cNvGrpSpPr>
              <a:grpSpLocks/>
            </p:cNvGrpSpPr>
            <p:nvPr/>
          </p:nvGrpSpPr>
          <p:grpSpPr bwMode="auto">
            <a:xfrm>
              <a:off x="576" y="652"/>
              <a:ext cx="480" cy="450"/>
              <a:chOff x="471" y="603"/>
              <a:chExt cx="480" cy="450"/>
            </a:xfrm>
          </p:grpSpPr>
          <p:pic>
            <p:nvPicPr>
              <p:cNvPr id="7207" name="Picture 5" title="1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7208" name="Text Box 6"/>
              <p:cNvSpPr txBox="1">
                <a:spLocks noChangeArrowheads="1"/>
              </p:cNvSpPr>
              <p:nvPr/>
            </p:nvSpPr>
            <p:spPr bwMode="auto">
              <a:xfrm>
                <a:off x="576" y="624"/>
                <a:ext cx="3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45791" dir="12821404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1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206" name="Text Box 7"/>
            <p:cNvSpPr txBox="1">
              <a:spLocks noChangeArrowheads="1"/>
            </p:cNvSpPr>
            <p:nvPr/>
          </p:nvSpPr>
          <p:spPr bwMode="auto">
            <a:xfrm>
              <a:off x="1134" y="700"/>
              <a:ext cx="35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redditi fondiari</a:t>
              </a:r>
            </a:p>
          </p:txBody>
        </p:sp>
      </p:grpSp>
      <p:grpSp>
        <p:nvGrpSpPr>
          <p:cNvPr id="7171" name="Group 8" title="redditi da capitali"/>
          <p:cNvGrpSpPr>
            <a:grpSpLocks/>
          </p:cNvGrpSpPr>
          <p:nvPr/>
        </p:nvGrpSpPr>
        <p:grpSpPr bwMode="auto">
          <a:xfrm>
            <a:off x="1066800" y="2438400"/>
            <a:ext cx="7131050" cy="717550"/>
            <a:chOff x="576" y="1228"/>
            <a:chExt cx="4492" cy="452"/>
          </a:xfrm>
        </p:grpSpPr>
        <p:sp>
          <p:nvSpPr>
            <p:cNvPr id="7199" name="AutoShape 9"/>
            <p:cNvSpPr>
              <a:spLocks noChangeArrowheads="1"/>
            </p:cNvSpPr>
            <p:nvPr/>
          </p:nvSpPr>
          <p:spPr bwMode="auto">
            <a:xfrm>
              <a:off x="807" y="1245"/>
              <a:ext cx="4089" cy="43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200" name="Group 10"/>
            <p:cNvGrpSpPr>
              <a:grpSpLocks/>
            </p:cNvGrpSpPr>
            <p:nvPr/>
          </p:nvGrpSpPr>
          <p:grpSpPr bwMode="auto">
            <a:xfrm>
              <a:off x="576" y="1228"/>
              <a:ext cx="480" cy="450"/>
              <a:chOff x="471" y="603"/>
              <a:chExt cx="480" cy="450"/>
            </a:xfrm>
          </p:grpSpPr>
          <p:pic>
            <p:nvPicPr>
              <p:cNvPr id="7202" name="Picture 11" title="2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7203" name="Text Box 12"/>
              <p:cNvSpPr txBox="1">
                <a:spLocks noChangeArrowheads="1"/>
              </p:cNvSpPr>
              <p:nvPr/>
            </p:nvSpPr>
            <p:spPr bwMode="auto">
              <a:xfrm>
                <a:off x="576" y="624"/>
                <a:ext cx="3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45791" dir="12821404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2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201" name="Text Box 13"/>
            <p:cNvSpPr txBox="1">
              <a:spLocks noChangeArrowheads="1"/>
            </p:cNvSpPr>
            <p:nvPr/>
          </p:nvSpPr>
          <p:spPr bwMode="auto">
            <a:xfrm>
              <a:off x="1132" y="1276"/>
              <a:ext cx="39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redditi da capitali</a:t>
              </a:r>
            </a:p>
          </p:txBody>
        </p:sp>
      </p:grpSp>
      <p:grpSp>
        <p:nvGrpSpPr>
          <p:cNvPr id="7172" name="Group 14" title="redditi da lavoro dipendente"/>
          <p:cNvGrpSpPr>
            <a:grpSpLocks/>
          </p:cNvGrpSpPr>
          <p:nvPr/>
        </p:nvGrpSpPr>
        <p:grpSpPr bwMode="auto">
          <a:xfrm>
            <a:off x="1066800" y="3276600"/>
            <a:ext cx="6858000" cy="717550"/>
            <a:chOff x="576" y="1852"/>
            <a:chExt cx="4320" cy="452"/>
          </a:xfrm>
        </p:grpSpPr>
        <p:sp>
          <p:nvSpPr>
            <p:cNvPr id="7194" name="AutoShape 15"/>
            <p:cNvSpPr>
              <a:spLocks noChangeArrowheads="1"/>
            </p:cNvSpPr>
            <p:nvPr/>
          </p:nvSpPr>
          <p:spPr bwMode="auto">
            <a:xfrm>
              <a:off x="807" y="1869"/>
              <a:ext cx="4089" cy="43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95" name="Group 16"/>
            <p:cNvGrpSpPr>
              <a:grpSpLocks/>
            </p:cNvGrpSpPr>
            <p:nvPr/>
          </p:nvGrpSpPr>
          <p:grpSpPr bwMode="auto">
            <a:xfrm>
              <a:off x="576" y="1852"/>
              <a:ext cx="480" cy="450"/>
              <a:chOff x="471" y="603"/>
              <a:chExt cx="480" cy="450"/>
            </a:xfrm>
          </p:grpSpPr>
          <p:pic>
            <p:nvPicPr>
              <p:cNvPr id="7197" name="Picture 17" title="3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7198" name="Text Box 18"/>
              <p:cNvSpPr txBox="1">
                <a:spLocks noChangeArrowheads="1"/>
              </p:cNvSpPr>
              <p:nvPr/>
            </p:nvSpPr>
            <p:spPr bwMode="auto">
              <a:xfrm>
                <a:off x="576" y="624"/>
                <a:ext cx="3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45791" dir="12821404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3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96" name="Text Box 19"/>
            <p:cNvSpPr txBox="1">
              <a:spLocks noChangeArrowheads="1"/>
            </p:cNvSpPr>
            <p:nvPr/>
          </p:nvSpPr>
          <p:spPr bwMode="auto">
            <a:xfrm>
              <a:off x="1122" y="1900"/>
              <a:ext cx="37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redditi da lavoro dipendente</a:t>
              </a:r>
            </a:p>
          </p:txBody>
        </p:sp>
      </p:grpSp>
      <p:grpSp>
        <p:nvGrpSpPr>
          <p:cNvPr id="7173" name="Group 20" title="redditi da lavoro autonomo"/>
          <p:cNvGrpSpPr>
            <a:grpSpLocks/>
          </p:cNvGrpSpPr>
          <p:nvPr/>
        </p:nvGrpSpPr>
        <p:grpSpPr bwMode="auto">
          <a:xfrm>
            <a:off x="1066800" y="4114800"/>
            <a:ext cx="6858000" cy="717550"/>
            <a:chOff x="576" y="2476"/>
            <a:chExt cx="4320" cy="452"/>
          </a:xfrm>
        </p:grpSpPr>
        <p:sp>
          <p:nvSpPr>
            <p:cNvPr id="7189" name="AutoShape 21"/>
            <p:cNvSpPr>
              <a:spLocks noChangeArrowheads="1"/>
            </p:cNvSpPr>
            <p:nvPr/>
          </p:nvSpPr>
          <p:spPr bwMode="auto">
            <a:xfrm>
              <a:off x="807" y="2493"/>
              <a:ext cx="4089" cy="43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90" name="Group 22"/>
            <p:cNvGrpSpPr>
              <a:grpSpLocks/>
            </p:cNvGrpSpPr>
            <p:nvPr/>
          </p:nvGrpSpPr>
          <p:grpSpPr bwMode="auto">
            <a:xfrm>
              <a:off x="576" y="2476"/>
              <a:ext cx="480" cy="450"/>
              <a:chOff x="471" y="603"/>
              <a:chExt cx="480" cy="450"/>
            </a:xfrm>
          </p:grpSpPr>
          <p:pic>
            <p:nvPicPr>
              <p:cNvPr id="7192" name="Picture 23" title="4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7193" name="Text Box 24"/>
              <p:cNvSpPr txBox="1">
                <a:spLocks noChangeArrowheads="1"/>
              </p:cNvSpPr>
              <p:nvPr/>
            </p:nvSpPr>
            <p:spPr bwMode="auto">
              <a:xfrm>
                <a:off x="576" y="624"/>
                <a:ext cx="3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45791" dir="12821404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4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91" name="Text Box 25"/>
            <p:cNvSpPr txBox="1">
              <a:spLocks noChangeArrowheads="1"/>
            </p:cNvSpPr>
            <p:nvPr/>
          </p:nvSpPr>
          <p:spPr bwMode="auto">
            <a:xfrm>
              <a:off x="1132" y="2514"/>
              <a:ext cx="35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redditi da lavoro autonomo</a:t>
              </a:r>
            </a:p>
          </p:txBody>
        </p:sp>
      </p:grpSp>
      <p:grpSp>
        <p:nvGrpSpPr>
          <p:cNvPr id="7174" name="Group 26" title="redditi d'impresa"/>
          <p:cNvGrpSpPr>
            <a:grpSpLocks/>
          </p:cNvGrpSpPr>
          <p:nvPr/>
        </p:nvGrpSpPr>
        <p:grpSpPr bwMode="auto">
          <a:xfrm>
            <a:off x="1066800" y="4953000"/>
            <a:ext cx="6858000" cy="717550"/>
            <a:chOff x="576" y="3148"/>
            <a:chExt cx="4320" cy="452"/>
          </a:xfrm>
        </p:grpSpPr>
        <p:sp>
          <p:nvSpPr>
            <p:cNvPr id="7184" name="AutoShape 27"/>
            <p:cNvSpPr>
              <a:spLocks noChangeArrowheads="1"/>
            </p:cNvSpPr>
            <p:nvPr/>
          </p:nvSpPr>
          <p:spPr bwMode="auto">
            <a:xfrm>
              <a:off x="807" y="3165"/>
              <a:ext cx="4089" cy="43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85" name="Group 28"/>
            <p:cNvGrpSpPr>
              <a:grpSpLocks/>
            </p:cNvGrpSpPr>
            <p:nvPr/>
          </p:nvGrpSpPr>
          <p:grpSpPr bwMode="auto">
            <a:xfrm>
              <a:off x="576" y="3148"/>
              <a:ext cx="480" cy="450"/>
              <a:chOff x="471" y="603"/>
              <a:chExt cx="480" cy="450"/>
            </a:xfrm>
          </p:grpSpPr>
          <p:pic>
            <p:nvPicPr>
              <p:cNvPr id="7187" name="Picture 29" title="5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7188" name="Text Box 30"/>
              <p:cNvSpPr txBox="1">
                <a:spLocks noChangeArrowheads="1"/>
              </p:cNvSpPr>
              <p:nvPr/>
            </p:nvSpPr>
            <p:spPr bwMode="auto">
              <a:xfrm>
                <a:off x="576" y="624"/>
                <a:ext cx="3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45791" dir="12821404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5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86" name="Text Box 31"/>
            <p:cNvSpPr txBox="1">
              <a:spLocks noChangeArrowheads="1"/>
            </p:cNvSpPr>
            <p:nvPr/>
          </p:nvSpPr>
          <p:spPr bwMode="auto">
            <a:xfrm>
              <a:off x="1132" y="3196"/>
              <a:ext cx="36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redditi d’impresa</a:t>
              </a:r>
            </a:p>
          </p:txBody>
        </p:sp>
      </p:grpSp>
      <p:grpSp>
        <p:nvGrpSpPr>
          <p:cNvPr id="7175" name="Group 32" title="redditi diversi"/>
          <p:cNvGrpSpPr>
            <a:grpSpLocks/>
          </p:cNvGrpSpPr>
          <p:nvPr/>
        </p:nvGrpSpPr>
        <p:grpSpPr bwMode="auto">
          <a:xfrm>
            <a:off x="1066800" y="5791200"/>
            <a:ext cx="6858000" cy="717550"/>
            <a:chOff x="576" y="3264"/>
            <a:chExt cx="4320" cy="452"/>
          </a:xfrm>
        </p:grpSpPr>
        <p:sp>
          <p:nvSpPr>
            <p:cNvPr id="7179" name="AutoShape 33"/>
            <p:cNvSpPr>
              <a:spLocks noChangeArrowheads="1"/>
            </p:cNvSpPr>
            <p:nvPr/>
          </p:nvSpPr>
          <p:spPr bwMode="auto">
            <a:xfrm>
              <a:off x="807" y="3281"/>
              <a:ext cx="4089" cy="43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800"/>
            </a:p>
          </p:txBody>
        </p:sp>
        <p:grpSp>
          <p:nvGrpSpPr>
            <p:cNvPr id="7180" name="Group 34"/>
            <p:cNvGrpSpPr>
              <a:grpSpLocks/>
            </p:cNvGrpSpPr>
            <p:nvPr/>
          </p:nvGrpSpPr>
          <p:grpSpPr bwMode="auto">
            <a:xfrm>
              <a:off x="576" y="3264"/>
              <a:ext cx="480" cy="450"/>
              <a:chOff x="471" y="603"/>
              <a:chExt cx="480" cy="450"/>
            </a:xfrm>
          </p:grpSpPr>
          <p:pic>
            <p:nvPicPr>
              <p:cNvPr id="7182" name="Picture 35" title="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000066"/>
                  </a:clrFrom>
                  <a:clrTo>
                    <a:srgbClr val="000066">
                      <a:alpha val="0"/>
                    </a:srgbClr>
                  </a:clrTo>
                </a:clrChange>
                <a:lum bright="-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1" y="603"/>
                <a:ext cx="480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7183" name="Text Box 36"/>
              <p:cNvSpPr txBox="1">
                <a:spLocks noChangeArrowheads="1"/>
              </p:cNvSpPr>
              <p:nvPr/>
            </p:nvSpPr>
            <p:spPr bwMode="auto">
              <a:xfrm>
                <a:off x="576" y="624"/>
                <a:ext cx="3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45791" dir="12821404" algn="ctr" rotWithShape="0">
                        <a:schemeClr val="tx1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>
                    <a:srgbClr val="FFCC00"/>
                  </a:buClr>
                  <a:buSzPct val="140000"/>
                  <a:buFont typeface="Wingdings 2" panose="05020102010507070707" pitchFamily="18" charset="2"/>
                  <a:buNone/>
                </a:pPr>
                <a:r>
                  <a:rPr lang="it-IT" altLang="it-IT" sz="3000" b="1">
                    <a:solidFill>
                      <a:srgbClr val="FFCC00"/>
                    </a:solidFill>
                    <a:latin typeface="Verdana" panose="020B0604030504040204" pitchFamily="34" charset="0"/>
                  </a:rPr>
                  <a:t>6</a:t>
                </a:r>
                <a:endParaRPr lang="it-IT" altLang="it-IT" sz="3000">
                  <a:solidFill>
                    <a:srgbClr val="FFCC00"/>
                  </a:solidFill>
                  <a:latin typeface="Verdana" panose="020B0604030504040204" pitchFamily="34" charset="0"/>
                </a:endParaRPr>
              </a:p>
            </p:txBody>
          </p:sp>
        </p:grpSp>
        <p:sp>
          <p:nvSpPr>
            <p:cNvPr id="7181" name="Text Box 37"/>
            <p:cNvSpPr txBox="1">
              <a:spLocks noChangeArrowheads="1"/>
            </p:cNvSpPr>
            <p:nvPr/>
          </p:nvSpPr>
          <p:spPr bwMode="auto">
            <a:xfrm>
              <a:off x="1132" y="3302"/>
              <a:ext cx="31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it-IT" altLang="it-IT" sz="2800" b="1">
                  <a:latin typeface="Verdana" panose="020B0604030504040204" pitchFamily="34" charset="0"/>
                </a:rPr>
                <a:t>redditi diversi</a:t>
              </a:r>
            </a:p>
          </p:txBody>
        </p:sp>
      </p:grpSp>
      <p:sp>
        <p:nvSpPr>
          <p:cNvPr id="7176" name="Text Box 38"/>
          <p:cNvSpPr txBox="1">
            <a:spLocks noChangeArrowheads="1"/>
          </p:cNvSpPr>
          <p:nvPr/>
        </p:nvSpPr>
        <p:spPr bwMode="auto">
          <a:xfrm>
            <a:off x="1752600" y="533400"/>
            <a:ext cx="73548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1" dirty="0">
                <a:latin typeface="Verdana" panose="020B0604030504040204" pitchFamily="34" charset="0"/>
              </a:rPr>
              <a:t>L’IRPEF: la base imponibile (2)</a:t>
            </a:r>
          </a:p>
        </p:txBody>
      </p:sp>
      <p:sp>
        <p:nvSpPr>
          <p:cNvPr id="7178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E8AEB58-1147-41D4-BDF7-A22CE85ADBCF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s-ES" altLang="it-IT" sz="1400"/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latin typeface="Verdana" panose="020B0604030504040204" pitchFamily="34" charset="0"/>
              </a:rPr>
              <a:t>L’IRPEF: la base imponibile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52600" y="533400"/>
            <a:ext cx="73548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1" dirty="0">
                <a:latin typeface="Verdana" panose="020B0604030504040204" pitchFamily="34" charset="0"/>
              </a:rPr>
              <a:t>L’IRPEF: la base imponibile (3)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752600" y="1752600"/>
            <a:ext cx="5730875" cy="946150"/>
          </a:xfrm>
          <a:prstGeom prst="rect">
            <a:avLst/>
          </a:prstGeom>
          <a:gradFill rotWithShape="0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Sono comunque esclusi dalla base imponibile:</a:t>
            </a:r>
            <a:endParaRPr lang="it-IT" altLang="it-IT" sz="2800" b="1">
              <a:latin typeface="Times New Roman" panose="02020603050405020304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00113" y="3200400"/>
            <a:ext cx="833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i redditi sottoposti a regimi sostitutivi</a:t>
            </a:r>
            <a:endParaRPr lang="it-IT" altLang="it-IT" sz="2800" b="1">
              <a:latin typeface="Times New Roman" panose="02020603050405020304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62000" y="3962400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 i redditi soggetti a tassazione separata</a:t>
            </a:r>
            <a:endParaRPr lang="it-IT" altLang="it-IT" sz="2800" b="1">
              <a:latin typeface="Times New Roman" panose="02020603050405020304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95350" y="4724400"/>
            <a:ext cx="5807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2"/>
              </a:buClr>
              <a:buFontTx/>
              <a:buNone/>
            </a:pPr>
            <a:r>
              <a:rPr lang="it-IT" altLang="it-IT" sz="2800" b="1">
                <a:latin typeface="Verdana" panose="020B0604030504040204" pitchFamily="34" charset="0"/>
              </a:rPr>
              <a:t>i redditi esenti</a:t>
            </a:r>
            <a:endParaRPr lang="it-IT" altLang="it-IT" sz="2800" b="1">
              <a:latin typeface="Times New Roman" panose="02020603050405020304" pitchFamily="18" charset="0"/>
            </a:endParaRPr>
          </a:p>
        </p:txBody>
      </p:sp>
      <p:grpSp>
        <p:nvGrpSpPr>
          <p:cNvPr id="8199" name="Group 7" title="1"/>
          <p:cNvGrpSpPr>
            <a:grpSpLocks/>
          </p:cNvGrpSpPr>
          <p:nvPr/>
        </p:nvGrpSpPr>
        <p:grpSpPr bwMode="auto">
          <a:xfrm>
            <a:off x="228600" y="3048000"/>
            <a:ext cx="685800" cy="685800"/>
            <a:chOff x="471" y="603"/>
            <a:chExt cx="480" cy="450"/>
          </a:xfrm>
        </p:grpSpPr>
        <p:pic>
          <p:nvPicPr>
            <p:cNvPr id="8208" name="Picture 8" title="1_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66"/>
                </a:clrFrom>
                <a:clrTo>
                  <a:srgbClr val="000066">
                    <a:alpha val="0"/>
                  </a:srgbClr>
                </a:clrTo>
              </a:clrChange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" y="603"/>
              <a:ext cx="480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9" name="Rectangle 9"/>
            <p:cNvSpPr>
              <a:spLocks noChangeArrowheads="1"/>
            </p:cNvSpPr>
            <p:nvPr/>
          </p:nvSpPr>
          <p:spPr bwMode="auto">
            <a:xfrm>
              <a:off x="576" y="623"/>
              <a:ext cx="336" cy="360"/>
            </a:xfrm>
            <a:prstGeom prst="rect">
              <a:avLst/>
            </a:prstGeom>
            <a:noFill/>
            <a:ln>
              <a:noFill/>
            </a:ln>
            <a:effectLst>
              <a:outerShdw dist="45791" dir="12821404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>
                  <a:srgbClr val="FFCC00"/>
                </a:buClr>
                <a:buSzPct val="140000"/>
                <a:buFont typeface="Wingdings 2" panose="05020102010507070707" pitchFamily="18" charset="2"/>
                <a:buNone/>
              </a:pPr>
              <a:r>
                <a:rPr lang="it-IT" altLang="it-IT" sz="3000" b="1">
                  <a:solidFill>
                    <a:srgbClr val="FFCC00"/>
                  </a:solidFill>
                  <a:latin typeface="Verdana" panose="020B0604030504040204" pitchFamily="34" charset="0"/>
                </a:rPr>
                <a:t>1</a:t>
              </a:r>
              <a:endParaRPr lang="it-IT" altLang="it-IT" sz="3000">
                <a:solidFill>
                  <a:srgbClr val="FFCC00"/>
                </a:solidFill>
                <a:latin typeface="Verdana" panose="020B0604030504040204" pitchFamily="34" charset="0"/>
              </a:endParaRPr>
            </a:p>
          </p:txBody>
        </p:sp>
      </p:grpSp>
      <p:grpSp>
        <p:nvGrpSpPr>
          <p:cNvPr id="8200" name="Group 10" title="2"/>
          <p:cNvGrpSpPr>
            <a:grpSpLocks/>
          </p:cNvGrpSpPr>
          <p:nvPr/>
        </p:nvGrpSpPr>
        <p:grpSpPr bwMode="auto">
          <a:xfrm>
            <a:off x="228600" y="3886200"/>
            <a:ext cx="685800" cy="685800"/>
            <a:chOff x="471" y="603"/>
            <a:chExt cx="480" cy="450"/>
          </a:xfrm>
        </p:grpSpPr>
        <p:pic>
          <p:nvPicPr>
            <p:cNvPr id="8206" name="Picture 11" title="2_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66"/>
                </a:clrFrom>
                <a:clrTo>
                  <a:srgbClr val="000066">
                    <a:alpha val="0"/>
                  </a:srgbClr>
                </a:clrTo>
              </a:clrChange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" y="603"/>
              <a:ext cx="480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7" name="Rectangle 12"/>
            <p:cNvSpPr>
              <a:spLocks noChangeArrowheads="1"/>
            </p:cNvSpPr>
            <p:nvPr/>
          </p:nvSpPr>
          <p:spPr bwMode="auto">
            <a:xfrm>
              <a:off x="576" y="623"/>
              <a:ext cx="336" cy="360"/>
            </a:xfrm>
            <a:prstGeom prst="rect">
              <a:avLst/>
            </a:prstGeom>
            <a:noFill/>
            <a:ln>
              <a:noFill/>
            </a:ln>
            <a:effectLst>
              <a:outerShdw dist="45791" dir="12821404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>
                  <a:srgbClr val="FFCC00"/>
                </a:buClr>
                <a:buSzPct val="140000"/>
                <a:buFont typeface="Wingdings 2" panose="05020102010507070707" pitchFamily="18" charset="2"/>
                <a:buNone/>
              </a:pPr>
              <a:r>
                <a:rPr lang="it-IT" altLang="it-IT" sz="3000" b="1">
                  <a:solidFill>
                    <a:srgbClr val="FFCC00"/>
                  </a:solidFill>
                  <a:latin typeface="Verdana" panose="020B0604030504040204" pitchFamily="34" charset="0"/>
                </a:rPr>
                <a:t>2</a:t>
              </a:r>
              <a:endParaRPr lang="it-IT" altLang="it-IT" sz="3000">
                <a:solidFill>
                  <a:srgbClr val="FFCC00"/>
                </a:solidFill>
                <a:latin typeface="Verdana" panose="020B0604030504040204" pitchFamily="34" charset="0"/>
              </a:endParaRPr>
            </a:p>
          </p:txBody>
        </p:sp>
      </p:grpSp>
      <p:grpSp>
        <p:nvGrpSpPr>
          <p:cNvPr id="8201" name="Group 13" title="3"/>
          <p:cNvGrpSpPr>
            <a:grpSpLocks/>
          </p:cNvGrpSpPr>
          <p:nvPr/>
        </p:nvGrpSpPr>
        <p:grpSpPr bwMode="auto">
          <a:xfrm>
            <a:off x="228600" y="4724400"/>
            <a:ext cx="685800" cy="685800"/>
            <a:chOff x="471" y="603"/>
            <a:chExt cx="480" cy="450"/>
          </a:xfrm>
        </p:grpSpPr>
        <p:pic>
          <p:nvPicPr>
            <p:cNvPr id="8204" name="Picture 14" title="3_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66"/>
                </a:clrFrom>
                <a:clrTo>
                  <a:srgbClr val="000066">
                    <a:alpha val="0"/>
                  </a:srgbClr>
                </a:clrTo>
              </a:clrChange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" y="603"/>
              <a:ext cx="480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5" name="Rectangle 15"/>
            <p:cNvSpPr>
              <a:spLocks noChangeArrowheads="1"/>
            </p:cNvSpPr>
            <p:nvPr/>
          </p:nvSpPr>
          <p:spPr bwMode="auto">
            <a:xfrm>
              <a:off x="576" y="623"/>
              <a:ext cx="336" cy="360"/>
            </a:xfrm>
            <a:prstGeom prst="rect">
              <a:avLst/>
            </a:prstGeom>
            <a:noFill/>
            <a:ln>
              <a:noFill/>
            </a:ln>
            <a:effectLst>
              <a:outerShdw dist="45791" dir="12821404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>
                  <a:srgbClr val="FFCC00"/>
                </a:buClr>
                <a:buSzPct val="140000"/>
                <a:buFont typeface="Wingdings 2" panose="05020102010507070707" pitchFamily="18" charset="2"/>
                <a:buNone/>
              </a:pPr>
              <a:r>
                <a:rPr lang="it-IT" altLang="it-IT" sz="3000" b="1">
                  <a:solidFill>
                    <a:srgbClr val="FFCC00"/>
                  </a:solidFill>
                  <a:latin typeface="Verdana" panose="020B0604030504040204" pitchFamily="34" charset="0"/>
                </a:rPr>
                <a:t>3</a:t>
              </a:r>
              <a:endParaRPr lang="it-IT" altLang="it-IT" sz="3000">
                <a:solidFill>
                  <a:srgbClr val="FFCC00"/>
                </a:solidFill>
                <a:latin typeface="Verdana" panose="020B0604030504040204" pitchFamily="34" charset="0"/>
              </a:endParaRPr>
            </a:p>
          </p:txBody>
        </p:sp>
      </p:grpSp>
      <p:sp>
        <p:nvSpPr>
          <p:cNvPr id="8203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97080C1-559D-4901-9E84-1290A9AFAE90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s-ES" altLang="it-IT" sz="1400"/>
          </a:p>
        </p:txBody>
      </p:sp>
      <p:sp>
        <p:nvSpPr>
          <p:cNvPr id="4" name="Titolo 3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latin typeface="Verdana" panose="020B0604030504040204" pitchFamily="34" charset="0"/>
              </a:rPr>
              <a:t>L’IRPEF: la base imponibile (3)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115888"/>
            <a:ext cx="7620000" cy="609600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it-IT" altLang="it-IT" sz="3200">
                <a:solidFill>
                  <a:srgbClr val="2D2D8A"/>
                </a:solidFill>
              </a:rPr>
              <a:t>DETERMINAZIONE DELL’IMPOSTA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-73025" y="836613"/>
            <a:ext cx="9359900" cy="2374900"/>
          </a:xfrm>
        </p:spPr>
        <p:txBody>
          <a:bodyPr/>
          <a:lstStyle/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/>
              <a:t>Reddito </a:t>
            </a:r>
            <a:r>
              <a:rPr lang="it-IT" altLang="it-IT" sz="2400">
                <a:solidFill>
                  <a:srgbClr val="508ED2"/>
                </a:solidFill>
              </a:rPr>
              <a:t>complessivo</a:t>
            </a:r>
          </a:p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508ED2"/>
              </a:solidFill>
            </a:endParaRPr>
          </a:p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 i="1">
                <a:solidFill>
                  <a:srgbClr val="FF0000"/>
                </a:solidFill>
              </a:rPr>
              <a:t>meno</a:t>
            </a:r>
            <a:r>
              <a:rPr lang="it-IT" altLang="it-IT" sz="2400"/>
              <a:t> Deduzioni tradizionali</a:t>
            </a:r>
          </a:p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chemeClr val="tx2"/>
                </a:solidFill>
              </a:rPr>
              <a:t>= </a:t>
            </a:r>
            <a:r>
              <a:rPr lang="it-IT" altLang="it-IT" sz="2400"/>
              <a:t>Reddito </a:t>
            </a:r>
            <a:r>
              <a:rPr lang="it-IT" altLang="it-IT" sz="2400">
                <a:solidFill>
                  <a:srgbClr val="508ED2"/>
                </a:solidFill>
              </a:rPr>
              <a:t>imponibile </a:t>
            </a:r>
          </a:p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508ED2"/>
              </a:solidFill>
            </a:endParaRPr>
          </a:p>
          <a:p>
            <a:pPr marL="685800" indent="-68580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508ED2"/>
              </a:solidFill>
            </a:endParaRPr>
          </a:p>
        </p:txBody>
      </p:sp>
      <p:sp>
        <p:nvSpPr>
          <p:cNvPr id="350212" name="Line 4" title="freccia"/>
          <p:cNvSpPr>
            <a:spLocks noChangeShapeType="1"/>
          </p:cNvSpPr>
          <p:nvPr/>
        </p:nvSpPr>
        <p:spPr bwMode="auto">
          <a:xfrm>
            <a:off x="4572000" y="3284538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50214" name="Rectangle 6"/>
          <p:cNvSpPr>
            <a:spLocks noChangeArrowheads="1"/>
          </p:cNvSpPr>
          <p:nvPr/>
        </p:nvSpPr>
        <p:spPr bwMode="auto">
          <a:xfrm>
            <a:off x="892175" y="2781300"/>
            <a:ext cx="73152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85800" indent="-6858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/>
              <a:t>Applicazione della scala delle aliquote</a:t>
            </a:r>
          </a:p>
        </p:txBody>
      </p:sp>
      <p:sp>
        <p:nvSpPr>
          <p:cNvPr id="350215" name="Rectangle 7"/>
          <p:cNvSpPr>
            <a:spLocks noChangeArrowheads="1"/>
          </p:cNvSpPr>
          <p:nvPr/>
        </p:nvSpPr>
        <p:spPr bwMode="auto">
          <a:xfrm>
            <a:off x="968375" y="3933825"/>
            <a:ext cx="72040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85800" indent="-6858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0000"/>
                </a:solidFill>
              </a:rPr>
              <a:t>=</a:t>
            </a:r>
            <a:r>
              <a:rPr lang="it-IT" altLang="it-IT" sz="2400">
                <a:solidFill>
                  <a:srgbClr val="00FF00"/>
                </a:solidFill>
              </a:rPr>
              <a:t> </a:t>
            </a:r>
            <a:r>
              <a:rPr lang="it-IT" altLang="it-IT" sz="2400"/>
              <a:t>Imposta lorda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 i="1">
                <a:solidFill>
                  <a:srgbClr val="FF0000"/>
                </a:solidFill>
              </a:rPr>
              <a:t>meno</a:t>
            </a:r>
            <a:r>
              <a:rPr lang="it-IT" altLang="it-IT" sz="2400"/>
              <a:t> Detrazioni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FF0000"/>
                </a:solidFill>
              </a:rPr>
              <a:t>= </a:t>
            </a:r>
            <a:r>
              <a:rPr lang="it-IT" altLang="it-IT" sz="2400"/>
              <a:t>Imposta netta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9" name="Segnaposto numero diapositiva 8"/>
          <p:cNvSpPr txBox="1">
            <a:spLocks noGrp="1"/>
          </p:cNvSpPr>
          <p:nvPr/>
        </p:nvSpPr>
        <p:spPr bwMode="auto">
          <a:xfrm>
            <a:off x="4572000" y="6381750"/>
            <a:ext cx="64293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D435D0B2-5B1E-4548-927F-3110DE4EB82F}" type="slidenum">
              <a:rPr lang="it-IT" altLang="it-IT" sz="1000"/>
              <a:pPr algn="ctr"/>
              <a:t>8</a:t>
            </a:fld>
            <a:endParaRPr lang="it-IT" altLang="it-IT" sz="1000"/>
          </a:p>
        </p:txBody>
      </p:sp>
      <p:sp>
        <p:nvSpPr>
          <p:cNvPr id="9224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3191D48-2272-46CF-86E3-6A9B4847BF62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0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50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50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0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 build="p" autoUpdateAnimBg="0"/>
      <p:bldP spid="350212" grpId="0" animBg="1"/>
      <p:bldP spid="350214" grpId="0" build="p" autoUpdateAnimBg="0"/>
      <p:bldP spid="3502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95288" y="298450"/>
            <a:ext cx="8153400" cy="6096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it-IT" sz="4000" dirty="0">
                <a:solidFill>
                  <a:schemeClr val="accent6"/>
                </a:solidFill>
              </a:rPr>
              <a:t>1. DEDUZIONI TRADIZIONALI</a:t>
            </a:r>
          </a:p>
        </p:txBody>
      </p:sp>
      <p:sp>
        <p:nvSpPr>
          <p:cNvPr id="354308" name="Line 4" title="freccia"/>
          <p:cNvSpPr>
            <a:spLocks noChangeShapeType="1"/>
          </p:cNvSpPr>
          <p:nvPr/>
        </p:nvSpPr>
        <p:spPr bwMode="auto">
          <a:xfrm>
            <a:off x="4572000" y="3214688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54309" name="Rectangle 5"/>
          <p:cNvSpPr>
            <a:spLocks noChangeArrowheads="1"/>
          </p:cNvSpPr>
          <p:nvPr/>
        </p:nvSpPr>
        <p:spPr bwMode="auto">
          <a:xfrm>
            <a:off x="-76200" y="4143375"/>
            <a:ext cx="937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it-IT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+mn-cs"/>
              </a:rPr>
              <a:t>Coerenti con un modello di tassazione sul reddito consumo.</a:t>
            </a:r>
          </a:p>
        </p:txBody>
      </p:sp>
      <p:sp>
        <p:nvSpPr>
          <p:cNvPr id="354311" name="Rectangle 7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393825"/>
            <a:ext cx="9144000" cy="1752600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SzPct val="125000"/>
            </a:pPr>
            <a:r>
              <a:rPr lang="it-IT" altLang="it-IT"/>
              <a:t> Contributi previdenziali e assistenziali obbligatori</a:t>
            </a:r>
          </a:p>
        </p:txBody>
      </p:sp>
      <p:sp>
        <p:nvSpPr>
          <p:cNvPr id="8" name="Segnaposto numero diapositiva 7"/>
          <p:cNvSpPr txBox="1">
            <a:spLocks noGrp="1"/>
          </p:cNvSpPr>
          <p:nvPr/>
        </p:nvSpPr>
        <p:spPr bwMode="auto">
          <a:xfrm>
            <a:off x="4572000" y="6381750"/>
            <a:ext cx="64293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D7E41C7-B5F8-42F6-9D37-1E74FA95675E}" type="slidenum">
              <a:rPr lang="it-IT" altLang="it-IT" sz="1000"/>
              <a:pPr algn="ctr"/>
              <a:t>9</a:t>
            </a:fld>
            <a:endParaRPr lang="it-IT" altLang="it-IT" sz="1000"/>
          </a:p>
        </p:txBody>
      </p:sp>
      <p:sp>
        <p:nvSpPr>
          <p:cNvPr id="10247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41CBEA1-ADB0-43FE-8BE6-3E4D53C44A40}" type="slidenum">
              <a:rPr lang="es-ES" altLang="it-IT" sz="140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s-ES" altLang="it-IT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4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54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4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8" grpId="0" animBg="1"/>
      <p:bldP spid="354309" grpId="0" build="p" autoUpdateAnimBg="0"/>
      <p:bldP spid="354311" grpId="0" build="p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4590</TotalTime>
  <Words>991</Words>
  <Application>Microsoft Macintosh PowerPoint</Application>
  <PresentationFormat>Presentazione su schermo (4:3)</PresentationFormat>
  <Paragraphs>307</Paragraphs>
  <Slides>31</Slides>
  <Notes>15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31</vt:i4>
      </vt:variant>
    </vt:vector>
  </HeadingPairs>
  <TitlesOfParts>
    <vt:vector size="39" baseType="lpstr">
      <vt:lpstr>Arial</vt:lpstr>
      <vt:lpstr>Times</vt:lpstr>
      <vt:lpstr>Times New Roman</vt:lpstr>
      <vt:lpstr>Verdana</vt:lpstr>
      <vt:lpstr>Wingdings 2</vt:lpstr>
      <vt:lpstr>Diseño predeterminado</vt:lpstr>
      <vt:lpstr>Grafico</vt:lpstr>
      <vt:lpstr>Equazione</vt:lpstr>
      <vt:lpstr>L’IRPEF – L’imposta sul reddito in Italia</vt:lpstr>
      <vt:lpstr>L’IRPEF: imposta personale e progressiva</vt:lpstr>
      <vt:lpstr>L’IRPEF: il presupposto</vt:lpstr>
      <vt:lpstr>L’IRPEF:i soggetti passivi</vt:lpstr>
      <vt:lpstr>L’IRPEF:la base imponibile</vt:lpstr>
      <vt:lpstr>L’IRPEF: la base imponibile</vt:lpstr>
      <vt:lpstr>L’IRPEF: la base imponibile (3)</vt:lpstr>
      <vt:lpstr>DETERMINAZIONE DELL’IMPOSTA</vt:lpstr>
      <vt:lpstr>1. DEDUZIONI TRADIZIONALI</vt:lpstr>
      <vt:lpstr>1. DEDUZIONI TRADIZIONALI (2)</vt:lpstr>
      <vt:lpstr>Definizione Imposta lorda</vt:lpstr>
      <vt:lpstr>SCALA DELLE ALIQUOTE</vt:lpstr>
      <vt:lpstr>SCALA DELLE ALIQUOTE (2)</vt:lpstr>
      <vt:lpstr>SCALA DELLE ALIQUOTE  redditi 2017</vt:lpstr>
      <vt:lpstr>Aliquote legali dell’IRPEF</vt:lpstr>
      <vt:lpstr>Definizione Imposta netta</vt:lpstr>
      <vt:lpstr>TIPOLOGIE DI DETRAZIONI</vt:lpstr>
      <vt:lpstr>a) DETRAZIONI PER FONTE DI REDDITO</vt:lpstr>
      <vt:lpstr>Le detrazioni per tipi di reddito</vt:lpstr>
      <vt:lpstr>Le detrazioni per fonte del reddito</vt:lpstr>
      <vt:lpstr>Bonus Renzi</vt:lpstr>
      <vt:lpstr>b) DETRAZIONI PER CARICHI DI FAMIGLIA</vt:lpstr>
      <vt:lpstr>Le detrazioni per coniuge a carico</vt:lpstr>
      <vt:lpstr>La detrazione per figli a carico</vt:lpstr>
      <vt:lpstr>La detrazione per figli a carico (2)</vt:lpstr>
      <vt:lpstr> c) DETRAZIONI PER ONERI PERSONALI (pari al 19% della spesa)</vt:lpstr>
      <vt:lpstr>d) DETRAZIONI CON FINALITA’ INCENTIVANTI</vt:lpstr>
      <vt:lpstr>IL FISCAL DRAG</vt:lpstr>
      <vt:lpstr>IL FISCAL DRAG (2)</vt:lpstr>
      <vt:lpstr>ESEMPIO lavoratore dipendente</vt:lpstr>
      <vt:lpstr>ESEMPIO lavoratore dipendente (2)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imposte sui redditi degli individui</dc:title>
  <dc:creator>Leo</dc:creator>
  <cp:lastModifiedBy>Microsoft Office User</cp:lastModifiedBy>
  <cp:revision>62</cp:revision>
  <cp:lastPrinted>2015-04-19T17:49:43Z</cp:lastPrinted>
  <dcterms:created xsi:type="dcterms:W3CDTF">2006-05-01T16:42:29Z</dcterms:created>
  <dcterms:modified xsi:type="dcterms:W3CDTF">2019-04-06T10:39:23Z</dcterms:modified>
</cp:coreProperties>
</file>