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60" r:id="rId3"/>
    <p:sldId id="261" r:id="rId4"/>
    <p:sldId id="322" r:id="rId5"/>
    <p:sldId id="323" r:id="rId6"/>
    <p:sldId id="319" r:id="rId7"/>
    <p:sldId id="265" r:id="rId8"/>
    <p:sldId id="266" r:id="rId9"/>
    <p:sldId id="267" r:id="rId10"/>
    <p:sldId id="268" r:id="rId11"/>
    <p:sldId id="269" r:id="rId12"/>
    <p:sldId id="270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8" r:id="rId24"/>
    <p:sldId id="321" r:id="rId25"/>
    <p:sldId id="289" r:id="rId26"/>
    <p:sldId id="290" r:id="rId27"/>
    <p:sldId id="291" r:id="rId28"/>
    <p:sldId id="292" r:id="rId29"/>
    <p:sldId id="324" r:id="rId30"/>
    <p:sldId id="325" r:id="rId31"/>
  </p:sldIdLst>
  <p:sldSz cx="9144000" cy="6858000" type="screen4x3"/>
  <p:notesSz cx="7102475" cy="1023461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2" autoAdjust="0"/>
    <p:restoredTop sz="94737" autoAdjust="0"/>
  </p:normalViewPr>
  <p:slideViewPr>
    <p:cSldViewPr>
      <p:cViewPr varScale="1">
        <p:scale>
          <a:sx n="103" d="100"/>
          <a:sy n="103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66" tIns="49533" rIns="99066" bIns="49533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8163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66" tIns="49533" rIns="99066" bIns="49533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3250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66" tIns="49533" rIns="99066" bIns="495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it-IT" noProof="0" smtClean="0"/>
              <a:t>Haga clic para modificar el estilo de texto del patrón</a:t>
            </a:r>
          </a:p>
          <a:p>
            <a:pPr lvl="1"/>
            <a:r>
              <a:rPr lang="es-ES" altLang="it-IT" noProof="0" smtClean="0"/>
              <a:t>Segundo nivel</a:t>
            </a:r>
          </a:p>
          <a:p>
            <a:pPr lvl="2"/>
            <a:r>
              <a:rPr lang="es-ES" altLang="it-IT" noProof="0" smtClean="0"/>
              <a:t>Tercer nivel</a:t>
            </a:r>
          </a:p>
          <a:p>
            <a:pPr lvl="3"/>
            <a:r>
              <a:rPr lang="es-ES" altLang="it-IT" noProof="0" smtClean="0"/>
              <a:t>Cuarto nivel</a:t>
            </a:r>
          </a:p>
          <a:p>
            <a:pPr lvl="4"/>
            <a:r>
              <a:rPr lang="es-ES" altLang="it-IT" noProof="0" smtClean="0"/>
              <a:t>Quinto nivel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66" tIns="49533" rIns="99066" bIns="49533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1850"/>
            <a:ext cx="3078163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66" tIns="49533" rIns="99066" bIns="49533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A6A390F3-BF08-4BEC-9BE0-9C87C7A31164}" type="slidenum">
              <a:rPr lang="es-ES" altLang="it-IT"/>
              <a:pPr/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15512682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2496B39-0D39-4685-91F2-92D2E976C94A}" type="slidenum">
              <a:rPr lang="es-ES" altLang="it-IT" sz="130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5</a:t>
            </a:fld>
            <a:endParaRPr lang="es-ES" altLang="it-IT" sz="1300">
              <a:solidFill>
                <a:srgbClr val="000000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22400" y="830263"/>
            <a:ext cx="4449763" cy="3336925"/>
          </a:xfrm>
          <a:ln w="12700"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738" y="4860925"/>
            <a:ext cx="5207000" cy="4605338"/>
          </a:xfrm>
          <a:noFill/>
        </p:spPr>
        <p:txBody>
          <a:bodyPr lIns="99754" tIns="49876" rIns="99754" bIns="49876"/>
          <a:lstStyle/>
          <a:p>
            <a:pPr eaLnBrk="1" hangingPunct="1"/>
            <a:endParaRPr lang="it-IT" altLang="it-IT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8064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6421800-21E3-4211-9631-EC37BFC7C9A2}" type="slidenum">
              <a:rPr lang="es-ES" altLang="it-IT" sz="1300"/>
              <a:pPr eaLnBrk="1" hangingPunct="1">
                <a:spcBef>
                  <a:spcPct val="0"/>
                </a:spcBef>
              </a:pPr>
              <a:t>24</a:t>
            </a:fld>
            <a:endParaRPr lang="es-ES" altLang="it-IT" sz="1300"/>
          </a:p>
        </p:txBody>
      </p:sp>
      <p:sp>
        <p:nvSpPr>
          <p:cNvPr id="43011" name="Rectangle 7"/>
          <p:cNvSpPr txBox="1">
            <a:spLocks noGrp="1" noChangeArrowheads="1"/>
          </p:cNvSpPr>
          <p:nvPr/>
        </p:nvSpPr>
        <p:spPr bwMode="auto">
          <a:xfrm>
            <a:off x="4024313" y="9723438"/>
            <a:ext cx="3078162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56" tIns="49529" rIns="99056" bIns="49529" anchor="b"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7013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5A08EAA5-28C7-42AA-A670-B1D113DC6CAB}" type="slidenum">
              <a:rPr lang="it-IT" altLang="it-IT" sz="130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24</a:t>
            </a:fld>
            <a:endParaRPr lang="it-IT" altLang="it-IT" sz="1300">
              <a:latin typeface="Times New Roman" panose="02020603050405020304" pitchFamily="18" charset="0"/>
            </a:endParaRPr>
          </a:p>
        </p:txBody>
      </p:sp>
      <p:sp>
        <p:nvSpPr>
          <p:cNvPr id="430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427038"/>
            <a:ext cx="5114925" cy="3836987"/>
          </a:xfrm>
          <a:ln/>
        </p:spPr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738" y="4860925"/>
            <a:ext cx="5207000" cy="4605338"/>
          </a:xfrm>
          <a:noFill/>
        </p:spPr>
        <p:txBody>
          <a:bodyPr lIns="99056" tIns="49529" rIns="99056" bIns="49529"/>
          <a:lstStyle/>
          <a:p>
            <a:pPr eaLnBrk="1" hangingPunct="1"/>
            <a:endParaRPr lang="it-IT" altLang="it-IT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6405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786A100-BA4F-4C0E-8402-265770DA1D87}" type="slidenum">
              <a:rPr lang="es-ES" altLang="it-IT" sz="1300"/>
              <a:pPr eaLnBrk="1" hangingPunct="1">
                <a:spcBef>
                  <a:spcPct val="0"/>
                </a:spcBef>
              </a:pPr>
              <a:t>25</a:t>
            </a:fld>
            <a:endParaRPr lang="es-ES" altLang="it-IT" sz="1300"/>
          </a:p>
        </p:txBody>
      </p:sp>
      <p:sp>
        <p:nvSpPr>
          <p:cNvPr id="44035" name="Rectangle 7"/>
          <p:cNvSpPr txBox="1">
            <a:spLocks noGrp="1" noChangeArrowheads="1"/>
          </p:cNvSpPr>
          <p:nvPr/>
        </p:nvSpPr>
        <p:spPr bwMode="auto">
          <a:xfrm>
            <a:off x="4024313" y="9723438"/>
            <a:ext cx="3078162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56" tIns="49529" rIns="99056" bIns="49529" anchor="b"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7013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82941BAD-619E-434E-B6F5-F5B047613236}" type="slidenum">
              <a:rPr lang="it-IT" altLang="it-IT" sz="130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25</a:t>
            </a:fld>
            <a:endParaRPr lang="it-IT" altLang="it-IT" sz="1300">
              <a:latin typeface="Times New Roman" panose="02020603050405020304" pitchFamily="18" charset="0"/>
            </a:endParaRPr>
          </a:p>
        </p:txBody>
      </p:sp>
      <p:sp>
        <p:nvSpPr>
          <p:cNvPr id="440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341313"/>
            <a:ext cx="5118100" cy="3838575"/>
          </a:xfrm>
          <a:ln/>
        </p:spPr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738" y="4860925"/>
            <a:ext cx="5207000" cy="4605338"/>
          </a:xfrm>
          <a:noFill/>
        </p:spPr>
        <p:txBody>
          <a:bodyPr lIns="99056" tIns="49529" rIns="99056" bIns="49529"/>
          <a:lstStyle/>
          <a:p>
            <a:pPr eaLnBrk="1" hangingPunct="1"/>
            <a:endParaRPr lang="it-IT" altLang="it-IT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6739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B13AEDF-CE85-44E5-888B-EBD0C12C103C}" type="slidenum">
              <a:rPr lang="es-ES" altLang="it-IT" sz="1300"/>
              <a:pPr eaLnBrk="1" hangingPunct="1">
                <a:spcBef>
                  <a:spcPct val="0"/>
                </a:spcBef>
              </a:pPr>
              <a:t>26</a:t>
            </a:fld>
            <a:endParaRPr lang="es-ES" altLang="it-IT" sz="1300"/>
          </a:p>
        </p:txBody>
      </p:sp>
      <p:sp>
        <p:nvSpPr>
          <p:cNvPr id="45059" name="Rectangle 7"/>
          <p:cNvSpPr txBox="1">
            <a:spLocks noGrp="1" noChangeArrowheads="1"/>
          </p:cNvSpPr>
          <p:nvPr/>
        </p:nvSpPr>
        <p:spPr bwMode="auto">
          <a:xfrm>
            <a:off x="4024313" y="9723438"/>
            <a:ext cx="3078162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56" tIns="49529" rIns="99056" bIns="49529" anchor="b"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7013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5AB96552-A01D-4A68-AD27-D1369712858E}" type="slidenum">
              <a:rPr lang="it-IT" altLang="it-IT" sz="130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26</a:t>
            </a:fld>
            <a:endParaRPr lang="it-IT" altLang="it-IT" sz="1300">
              <a:latin typeface="Times New Roman" panose="02020603050405020304" pitchFamily="18" charset="0"/>
            </a:endParaRPr>
          </a:p>
        </p:txBody>
      </p:sp>
      <p:sp>
        <p:nvSpPr>
          <p:cNvPr id="450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427038"/>
            <a:ext cx="5114925" cy="3836987"/>
          </a:xfrm>
          <a:ln/>
        </p:spPr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738" y="4860925"/>
            <a:ext cx="5207000" cy="4605338"/>
          </a:xfrm>
          <a:noFill/>
        </p:spPr>
        <p:txBody>
          <a:bodyPr lIns="99056" tIns="49529" rIns="99056" bIns="49529"/>
          <a:lstStyle/>
          <a:p>
            <a:pPr eaLnBrk="1" hangingPunct="1"/>
            <a:endParaRPr lang="it-IT" altLang="it-IT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50920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0688CD4-8F0D-4A19-82BE-646915E611F2}" type="slidenum">
              <a:rPr lang="es-ES" altLang="it-IT" sz="1300"/>
              <a:pPr eaLnBrk="1" hangingPunct="1">
                <a:spcBef>
                  <a:spcPct val="0"/>
                </a:spcBef>
              </a:pPr>
              <a:t>27</a:t>
            </a:fld>
            <a:endParaRPr lang="es-ES" altLang="it-IT" sz="1300"/>
          </a:p>
        </p:txBody>
      </p:sp>
      <p:sp>
        <p:nvSpPr>
          <p:cNvPr id="46083" name="Rectangle 7"/>
          <p:cNvSpPr txBox="1">
            <a:spLocks noGrp="1" noChangeArrowheads="1"/>
          </p:cNvSpPr>
          <p:nvPr/>
        </p:nvSpPr>
        <p:spPr bwMode="auto">
          <a:xfrm>
            <a:off x="4024313" y="9723438"/>
            <a:ext cx="3078162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56" tIns="49529" rIns="99056" bIns="49529" anchor="b"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7013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8C91E167-6940-4770-9D47-8DB8B9E32603}" type="slidenum">
              <a:rPr lang="it-IT" altLang="it-IT" sz="130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27</a:t>
            </a:fld>
            <a:endParaRPr lang="it-IT" altLang="it-IT" sz="1300">
              <a:latin typeface="Times New Roman" panose="02020603050405020304" pitchFamily="18" charset="0"/>
            </a:endParaRPr>
          </a:p>
        </p:txBody>
      </p:sp>
      <p:sp>
        <p:nvSpPr>
          <p:cNvPr id="4608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427038"/>
            <a:ext cx="5114925" cy="3836987"/>
          </a:xfrm>
          <a:ln/>
        </p:spPr>
      </p:sp>
      <p:sp>
        <p:nvSpPr>
          <p:cNvPr id="4608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47738" y="4860925"/>
            <a:ext cx="5207000" cy="4605338"/>
          </a:xfrm>
          <a:noFill/>
        </p:spPr>
        <p:txBody>
          <a:bodyPr lIns="99056" tIns="49529" rIns="99056" bIns="49529"/>
          <a:lstStyle/>
          <a:p>
            <a:pPr eaLnBrk="1" hangingPunct="1"/>
            <a:endParaRPr lang="it-IT" altLang="it-IT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9165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3FE9327-A70E-418F-9281-C0803DBFD7DD}" type="slidenum">
              <a:rPr lang="es-ES" altLang="it-IT" sz="1300"/>
              <a:pPr eaLnBrk="1" hangingPunct="1">
                <a:spcBef>
                  <a:spcPct val="0"/>
                </a:spcBef>
              </a:pPr>
              <a:t>28</a:t>
            </a:fld>
            <a:endParaRPr lang="es-ES" altLang="it-IT" sz="1300"/>
          </a:p>
        </p:txBody>
      </p:sp>
      <p:sp>
        <p:nvSpPr>
          <p:cNvPr id="47107" name="Rectangle 7"/>
          <p:cNvSpPr txBox="1">
            <a:spLocks noGrp="1" noChangeArrowheads="1"/>
          </p:cNvSpPr>
          <p:nvPr/>
        </p:nvSpPr>
        <p:spPr bwMode="auto">
          <a:xfrm>
            <a:off x="4024313" y="9723438"/>
            <a:ext cx="3078162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56" tIns="49529" rIns="99056" bIns="49529" anchor="b"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7013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8468A382-AD02-49D6-815C-7671F7342F4C}" type="slidenum">
              <a:rPr lang="it-IT" altLang="it-IT" sz="130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28</a:t>
            </a:fld>
            <a:endParaRPr lang="it-IT" altLang="it-IT" sz="1300">
              <a:latin typeface="Times New Roman" panose="02020603050405020304" pitchFamily="18" charset="0"/>
            </a:endParaRPr>
          </a:p>
        </p:txBody>
      </p:sp>
      <p:sp>
        <p:nvSpPr>
          <p:cNvPr id="471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341313"/>
            <a:ext cx="5118100" cy="3838575"/>
          </a:xfrm>
          <a:ln/>
        </p:spPr>
      </p:sp>
      <p:sp>
        <p:nvSpPr>
          <p:cNvPr id="471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738" y="4862513"/>
            <a:ext cx="5207000" cy="4603750"/>
          </a:xfrm>
          <a:noFill/>
        </p:spPr>
        <p:txBody>
          <a:bodyPr lIns="99056" tIns="49529" rIns="99056" bIns="49529"/>
          <a:lstStyle/>
          <a:p>
            <a:pPr eaLnBrk="1" hangingPunct="1"/>
            <a:endParaRPr lang="it-IT" altLang="it-IT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3450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3F0721B-5FE4-49AB-93D6-05F7D7A92252}" type="slidenum">
              <a:rPr lang="es-ES" altLang="it-IT" sz="1300"/>
              <a:pPr eaLnBrk="1" hangingPunct="1">
                <a:spcBef>
                  <a:spcPct val="0"/>
                </a:spcBef>
              </a:pPr>
              <a:t>6</a:t>
            </a:fld>
            <a:endParaRPr lang="es-ES" altLang="it-IT" sz="13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22400" y="830263"/>
            <a:ext cx="4449763" cy="3336925"/>
          </a:xfrm>
          <a:ln w="12700"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738" y="4860925"/>
            <a:ext cx="5207000" cy="4605338"/>
          </a:xfrm>
          <a:noFill/>
        </p:spPr>
        <p:txBody>
          <a:bodyPr lIns="99754" tIns="49876" rIns="99754" bIns="49876"/>
          <a:lstStyle/>
          <a:p>
            <a:pPr eaLnBrk="1" hangingPunct="1"/>
            <a:endParaRPr lang="it-IT" altLang="it-IT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1211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48B4D29-0D13-44F2-9786-30613E0F8FA9}" type="slidenum">
              <a:rPr lang="es-ES" altLang="it-IT" sz="1300"/>
              <a:pPr eaLnBrk="1" hangingPunct="1">
                <a:spcBef>
                  <a:spcPct val="0"/>
                </a:spcBef>
              </a:pPr>
              <a:t>10</a:t>
            </a:fld>
            <a:endParaRPr lang="es-ES" altLang="it-IT" sz="13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738" y="4860925"/>
            <a:ext cx="5207000" cy="4605338"/>
          </a:xfrm>
          <a:noFill/>
        </p:spPr>
        <p:txBody>
          <a:bodyPr/>
          <a:lstStyle/>
          <a:p>
            <a:pPr eaLnBrk="1" hangingPunct="1"/>
            <a:endParaRPr lang="it-IT" altLang="it-IT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022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62E4A90-CF83-4CEC-A7D4-9C504FA3BE5B}" type="slidenum">
              <a:rPr lang="es-ES" altLang="it-IT" sz="1300"/>
              <a:pPr eaLnBrk="1" hangingPunct="1">
                <a:spcBef>
                  <a:spcPct val="0"/>
                </a:spcBef>
              </a:pPr>
              <a:t>11</a:t>
            </a:fld>
            <a:endParaRPr lang="es-ES" altLang="it-IT" sz="130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738" y="4860925"/>
            <a:ext cx="5207000" cy="4605338"/>
          </a:xfrm>
          <a:noFill/>
        </p:spPr>
        <p:txBody>
          <a:bodyPr/>
          <a:lstStyle/>
          <a:p>
            <a:pPr eaLnBrk="1" hangingPunct="1"/>
            <a:endParaRPr lang="it-IT" altLang="it-IT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4642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8249E12-2B73-4557-9682-5D4FB9492D4C}" type="slidenum">
              <a:rPr lang="es-ES" altLang="it-IT" sz="1300"/>
              <a:pPr eaLnBrk="1" hangingPunct="1">
                <a:spcBef>
                  <a:spcPct val="0"/>
                </a:spcBef>
              </a:pPr>
              <a:t>12</a:t>
            </a:fld>
            <a:endParaRPr lang="es-ES" altLang="it-IT" sz="130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738" y="4860925"/>
            <a:ext cx="5207000" cy="4605338"/>
          </a:xfrm>
          <a:noFill/>
        </p:spPr>
        <p:txBody>
          <a:bodyPr/>
          <a:lstStyle/>
          <a:p>
            <a:pPr eaLnBrk="1" hangingPunct="1"/>
            <a:endParaRPr lang="it-IT" altLang="it-IT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96196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5578086-862E-4531-94EE-80731B1712B3}" type="slidenum">
              <a:rPr lang="es-ES" altLang="it-IT" sz="1300"/>
              <a:pPr eaLnBrk="1" hangingPunct="1">
                <a:spcBef>
                  <a:spcPct val="0"/>
                </a:spcBef>
              </a:pPr>
              <a:t>13</a:t>
            </a:fld>
            <a:endParaRPr lang="es-ES" altLang="it-IT" sz="13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738" y="4860925"/>
            <a:ext cx="5207000" cy="4605338"/>
          </a:xfrm>
          <a:noFill/>
        </p:spPr>
        <p:txBody>
          <a:bodyPr/>
          <a:lstStyle/>
          <a:p>
            <a:pPr eaLnBrk="1" hangingPunct="1"/>
            <a:endParaRPr lang="it-IT" altLang="it-IT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9280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656A776-8DF6-4C29-9A49-C63BD62565AE}" type="slidenum">
              <a:rPr lang="es-ES" altLang="it-IT" sz="1300"/>
              <a:pPr eaLnBrk="1" hangingPunct="1">
                <a:spcBef>
                  <a:spcPct val="0"/>
                </a:spcBef>
              </a:pPr>
              <a:t>15</a:t>
            </a:fld>
            <a:endParaRPr lang="es-ES" altLang="it-IT" sz="130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738" y="4860925"/>
            <a:ext cx="5207000" cy="4605338"/>
          </a:xfrm>
          <a:noFill/>
        </p:spPr>
        <p:txBody>
          <a:bodyPr/>
          <a:lstStyle/>
          <a:p>
            <a:pPr eaLnBrk="1" hangingPunct="1"/>
            <a:endParaRPr lang="it-IT" altLang="it-IT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76570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DA98965-1A3D-41F7-B0F8-FC5950D6DB0A}" type="slidenum">
              <a:rPr lang="es-ES" altLang="it-IT" sz="1300"/>
              <a:pPr eaLnBrk="1" hangingPunct="1">
                <a:spcBef>
                  <a:spcPct val="0"/>
                </a:spcBef>
              </a:pPr>
              <a:t>16</a:t>
            </a:fld>
            <a:endParaRPr lang="es-ES" altLang="it-IT" sz="130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738" y="4860925"/>
            <a:ext cx="5207000" cy="4605338"/>
          </a:xfrm>
          <a:noFill/>
        </p:spPr>
        <p:txBody>
          <a:bodyPr/>
          <a:lstStyle/>
          <a:p>
            <a:pPr eaLnBrk="1" hangingPunct="1"/>
            <a:endParaRPr lang="it-IT" altLang="it-IT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2120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F76CD3A-3932-4313-A0BF-D4DAFFD1D1CD}" type="slidenum">
              <a:rPr lang="es-ES" altLang="it-IT" sz="1300"/>
              <a:pPr eaLnBrk="1" hangingPunct="1">
                <a:spcBef>
                  <a:spcPct val="0"/>
                </a:spcBef>
              </a:pPr>
              <a:t>23</a:t>
            </a:fld>
            <a:endParaRPr lang="es-ES" altLang="it-IT" sz="1300"/>
          </a:p>
        </p:txBody>
      </p:sp>
      <p:sp>
        <p:nvSpPr>
          <p:cNvPr id="41987" name="Rectangle 7"/>
          <p:cNvSpPr txBox="1">
            <a:spLocks noGrp="1" noChangeArrowheads="1"/>
          </p:cNvSpPr>
          <p:nvPr/>
        </p:nvSpPr>
        <p:spPr bwMode="auto">
          <a:xfrm>
            <a:off x="4024313" y="9723438"/>
            <a:ext cx="3078162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56" tIns="49529" rIns="99056" bIns="49529" anchor="b"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7013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22680BA6-5292-4125-BB2C-CB6D86147B2B}" type="slidenum">
              <a:rPr lang="it-IT" altLang="it-IT" sz="130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23</a:t>
            </a:fld>
            <a:endParaRPr lang="it-IT" altLang="it-IT" sz="1300">
              <a:latin typeface="Times New Roman" panose="02020603050405020304" pitchFamily="18" charset="0"/>
            </a:endParaRPr>
          </a:p>
        </p:txBody>
      </p:sp>
      <p:sp>
        <p:nvSpPr>
          <p:cNvPr id="419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427038"/>
            <a:ext cx="5114925" cy="3836987"/>
          </a:xfrm>
          <a:ln/>
        </p:spPr>
      </p:sp>
      <p:sp>
        <p:nvSpPr>
          <p:cNvPr id="419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738" y="4860925"/>
            <a:ext cx="5207000" cy="4605338"/>
          </a:xfrm>
          <a:noFill/>
        </p:spPr>
        <p:txBody>
          <a:bodyPr lIns="99056" tIns="49529" rIns="99056" bIns="49529"/>
          <a:lstStyle/>
          <a:p>
            <a:pPr eaLnBrk="1" hangingPunct="1"/>
            <a:endParaRPr lang="it-IT" altLang="it-IT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088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090F88-ECAA-4377-A772-FF602043012D}" type="slidenum">
              <a:rPr lang="es-ES" altLang="it-IT"/>
              <a:pPr/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309356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6FEE33-1E3C-48E2-9931-69774261868D}" type="slidenum">
              <a:rPr lang="es-ES" altLang="it-IT"/>
              <a:pPr/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3340305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6047E6-B5E6-4695-85BF-25A76A2B3E41}" type="slidenum">
              <a:rPr lang="es-ES" altLang="it-IT"/>
              <a:pPr/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1346246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E3F50D-59F3-4B6E-9911-5225225FB306}" type="slidenum">
              <a:rPr lang="es-ES" altLang="it-IT"/>
              <a:pPr/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526430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172147-500B-4F97-89A1-7645437FC632}" type="slidenum">
              <a:rPr lang="es-ES" altLang="it-IT"/>
              <a:pPr/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928697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BADDB2-732D-4CFD-A1B5-5E2ACCCC62A5}" type="slidenum">
              <a:rPr lang="es-ES" altLang="it-IT"/>
              <a:pPr/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2731038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3E213C-330E-4A3F-936D-2C550EC9FC1A}" type="slidenum">
              <a:rPr lang="es-ES" altLang="it-IT"/>
              <a:pPr/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3069582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ADA329-353C-4533-AF1A-B4F25373D43C}" type="slidenum">
              <a:rPr lang="es-ES" altLang="it-IT"/>
              <a:pPr/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87161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4EF8F1-B9A3-4D59-850F-F4C2BC719DE8}" type="slidenum">
              <a:rPr lang="es-ES" altLang="it-IT"/>
              <a:pPr/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1538733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D66BE9-7B1E-4682-A456-F11B712B9D91}" type="slidenum">
              <a:rPr lang="es-ES" altLang="it-IT"/>
              <a:pPr/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1429976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DC9EAD-01FF-489E-B41B-A18E755B1048}" type="slidenum">
              <a:rPr lang="es-ES" altLang="it-IT"/>
              <a:pPr/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2885716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it-IT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it-IT" smtClean="0"/>
              <a:t>Haga clic para modificar el estilo de texto del patrón</a:t>
            </a:r>
          </a:p>
          <a:p>
            <a:pPr lvl="1"/>
            <a:r>
              <a:rPr lang="es-ES" altLang="it-IT" smtClean="0"/>
              <a:t>Segundo nivel</a:t>
            </a:r>
          </a:p>
          <a:p>
            <a:pPr lvl="2"/>
            <a:r>
              <a:rPr lang="es-ES" altLang="it-IT" smtClean="0"/>
              <a:t>Tercer nivel</a:t>
            </a:r>
          </a:p>
          <a:p>
            <a:pPr lvl="3"/>
            <a:r>
              <a:rPr lang="es-ES" altLang="it-IT" smtClean="0"/>
              <a:t>Cuarto nivel</a:t>
            </a:r>
          </a:p>
          <a:p>
            <a:pPr lvl="4"/>
            <a:r>
              <a:rPr lang="es-ES" altLang="it-IT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45CED71-2FE9-4C4E-8721-2D18E9E213C5}" type="slidenum">
              <a:rPr lang="es-ES" altLang="it-IT"/>
              <a:pPr/>
              <a:t>‹N›</a:t>
            </a:fld>
            <a:endParaRPr lang="es-ES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s-ES" altLang="it-IT" sz="4000" dirty="0" smtClean="0"/>
              <a:t>Classificazione entrate pubbliche e tassonomia delle imposte</a:t>
            </a:r>
          </a:p>
        </p:txBody>
      </p:sp>
      <p:sp>
        <p:nvSpPr>
          <p:cNvPr id="2051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77851EE-EC04-4BD3-912B-57E3BDF7286D}" type="slidenum">
              <a:rPr lang="es-ES" altLang="it-IT"/>
              <a:pPr eaLnBrk="1" hangingPunct="1"/>
              <a:t>1</a:t>
            </a:fld>
            <a:endParaRPr lang="es-ES" alt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AutoShape 3"/>
          <p:cNvSpPr>
            <a:spLocks noChangeArrowheads="1"/>
          </p:cNvSpPr>
          <p:nvPr/>
        </p:nvSpPr>
        <p:spPr bwMode="auto">
          <a:xfrm>
            <a:off x="1371600" y="2209800"/>
            <a:ext cx="6618288" cy="7397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F47A00"/>
            </a:solidFill>
            <a:round/>
            <a:headEnd/>
            <a:tailEnd/>
          </a:ln>
          <a:effectLst>
            <a:outerShdw dist="107763" dir="2700000" algn="ctr" rotWithShape="0">
              <a:schemeClr val="folHlink"/>
            </a:outerShdw>
          </a:effec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it-IT" altLang="it-IT" sz="3600" b="1">
                <a:latin typeface="Verdana" pitchFamily="34" charset="0"/>
                <a:cs typeface="Arial" charset="0"/>
              </a:rPr>
              <a:t>Rispetto al </a:t>
            </a:r>
            <a:r>
              <a:rPr lang="it-IT" altLang="it-IT" sz="3600" b="1">
                <a:solidFill>
                  <a:srgbClr val="D86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Arial" charset="0"/>
              </a:rPr>
              <a:t>presupposto</a:t>
            </a:r>
            <a:r>
              <a:rPr lang="it-IT" altLang="it-IT" sz="3600" b="1">
                <a:latin typeface="Verdana" pitchFamily="34" charset="0"/>
                <a:cs typeface="Arial" charset="0"/>
              </a:rPr>
              <a:t>:</a:t>
            </a:r>
            <a:endParaRPr lang="it-IT" altLang="it-IT" sz="3600" b="1">
              <a:solidFill>
                <a:schemeClr val="bg1"/>
              </a:solidFill>
              <a:latin typeface="Verdana" pitchFamily="34" charset="0"/>
              <a:cs typeface="Arial" charset="0"/>
            </a:endParaRPr>
          </a:p>
        </p:txBody>
      </p:sp>
      <p:grpSp>
        <p:nvGrpSpPr>
          <p:cNvPr id="18437" name="Group 5" title="Le imposte si dividono in dirette ed indirette"/>
          <p:cNvGrpSpPr>
            <a:grpSpLocks/>
          </p:cNvGrpSpPr>
          <p:nvPr/>
        </p:nvGrpSpPr>
        <p:grpSpPr bwMode="auto">
          <a:xfrm>
            <a:off x="1371600" y="3200400"/>
            <a:ext cx="6629400" cy="2133600"/>
            <a:chOff x="864" y="2016"/>
            <a:chExt cx="4176" cy="1344"/>
          </a:xfrm>
        </p:grpSpPr>
        <p:sp>
          <p:nvSpPr>
            <p:cNvPr id="11272" name="AutoShape 6"/>
            <p:cNvSpPr>
              <a:spLocks noChangeArrowheads="1"/>
            </p:cNvSpPr>
            <p:nvPr/>
          </p:nvSpPr>
          <p:spPr bwMode="auto">
            <a:xfrm>
              <a:off x="864" y="2352"/>
              <a:ext cx="4176" cy="100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F47A00"/>
              </a:solidFill>
              <a:round/>
              <a:headEnd/>
              <a:tailEnd/>
            </a:ln>
            <a:effectLst>
              <a:outerShdw dist="107763" dir="2700000" algn="ctr" rotWithShape="0">
                <a:schemeClr val="folHlink"/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it-IT" altLang="it-IT" sz="3600" b="1">
                  <a:latin typeface="Verdana" panose="020B0604030504040204" pitchFamily="34" charset="0"/>
                </a:rPr>
                <a:t>Le imposte si dividono </a:t>
              </a:r>
              <a:br>
                <a:rPr lang="it-IT" altLang="it-IT" sz="3600" b="1">
                  <a:latin typeface="Verdana" panose="020B0604030504040204" pitchFamily="34" charset="0"/>
                </a:rPr>
              </a:br>
              <a:r>
                <a:rPr lang="it-IT" altLang="it-IT" sz="3600" b="1">
                  <a:latin typeface="Verdana" panose="020B0604030504040204" pitchFamily="34" charset="0"/>
                </a:rPr>
                <a:t>in: </a:t>
              </a:r>
              <a:r>
                <a:rPr lang="it-IT" altLang="it-IT" sz="3600" b="1" u="sng">
                  <a:solidFill>
                    <a:schemeClr val="accent2"/>
                  </a:solidFill>
                  <a:latin typeface="Verdana" panose="020B0604030504040204" pitchFamily="34" charset="0"/>
                </a:rPr>
                <a:t>dirette</a:t>
              </a:r>
              <a:r>
                <a:rPr lang="it-IT" altLang="it-IT" sz="3600" b="1" i="1" u="sng">
                  <a:solidFill>
                    <a:schemeClr val="accent2"/>
                  </a:solidFill>
                  <a:latin typeface="Verdana" panose="020B0604030504040204" pitchFamily="34" charset="0"/>
                </a:rPr>
                <a:t> </a:t>
              </a:r>
              <a:r>
                <a:rPr lang="it-IT" altLang="it-IT" sz="3600" b="1" u="sng">
                  <a:solidFill>
                    <a:schemeClr val="accent2"/>
                  </a:solidFill>
                  <a:latin typeface="Verdana" panose="020B0604030504040204" pitchFamily="34" charset="0"/>
                </a:rPr>
                <a:t>ed indirette</a:t>
              </a:r>
              <a:endParaRPr lang="it-IT" altLang="it-IT" sz="3600" b="1">
                <a:latin typeface="Verdana" panose="020B0604030504040204" pitchFamily="34" charset="0"/>
              </a:endParaRPr>
            </a:p>
          </p:txBody>
        </p:sp>
        <p:sp>
          <p:nvSpPr>
            <p:cNvPr id="11273" name="AutoShape 7"/>
            <p:cNvSpPr>
              <a:spLocks noChangeArrowheads="1"/>
            </p:cNvSpPr>
            <p:nvPr/>
          </p:nvSpPr>
          <p:spPr bwMode="auto">
            <a:xfrm>
              <a:off x="2400" y="2016"/>
              <a:ext cx="1248" cy="384"/>
            </a:xfrm>
            <a:prstGeom prst="downArrow">
              <a:avLst>
                <a:gd name="adj1" fmla="val 50000"/>
                <a:gd name="adj2" fmla="val 25000"/>
              </a:avLst>
            </a:prstGeom>
            <a:gradFill rotWithShape="0">
              <a:gsLst>
                <a:gs pos="0">
                  <a:srgbClr val="FFE8BB"/>
                </a:gs>
                <a:gs pos="100000">
                  <a:srgbClr val="D86C00"/>
                </a:gs>
              </a:gsLst>
              <a:lin ang="5400000" scaled="1"/>
            </a:gradFill>
            <a:ln w="38100">
              <a:solidFill>
                <a:srgbClr val="D86C00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800"/>
            </a:p>
          </p:txBody>
        </p:sp>
      </p:grpSp>
      <p:sp>
        <p:nvSpPr>
          <p:cNvPr id="11271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2F4DC1B-3557-4A83-99ED-82A26AA30C2C}" type="slidenum">
              <a:rPr lang="es-ES" altLang="it-IT"/>
              <a:pPr eaLnBrk="1" hangingPunct="1"/>
              <a:t>10</a:t>
            </a:fld>
            <a:endParaRPr lang="es-ES" alt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 smtClean="0">
                <a:solidFill>
                  <a:schemeClr val="tx2"/>
                </a:solidFill>
                <a:latin typeface="Verdana" panose="020B0604030504040204" pitchFamily="34" charset="0"/>
              </a:rPr>
              <a:t>Presupposto: imposte dirette vs indirette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5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3A3E340-A399-4FB8-9665-DECFE6D38AAF}" type="slidenum">
              <a:rPr lang="es-ES" altLang="it-IT"/>
              <a:pPr eaLnBrk="1" hangingPunct="1"/>
              <a:t>11</a:t>
            </a:fld>
            <a:endParaRPr lang="es-ES" altLang="it-IT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1219200" y="1828800"/>
            <a:ext cx="6611938" cy="671513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E8BB"/>
              </a:gs>
              <a:gs pos="100000">
                <a:srgbClr val="FFFFFF"/>
              </a:gs>
            </a:gsLst>
            <a:lin ang="5400000" scaled="1"/>
          </a:gradFill>
          <a:ln w="38100">
            <a:solidFill>
              <a:srgbClr val="F47A00"/>
            </a:solidFill>
            <a:round/>
            <a:headEnd/>
            <a:tailEnd/>
          </a:ln>
          <a:effectLst>
            <a:outerShdw dist="107763" dir="2700000" algn="ctr" rotWithShape="0">
              <a:schemeClr val="folHlink"/>
            </a:outerShdw>
          </a:effec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it-IT" altLang="it-IT" b="1">
                <a:solidFill>
                  <a:schemeClr val="accent2"/>
                </a:solidFill>
                <a:latin typeface="Verdana" panose="020B0604030504040204" pitchFamily="34" charset="0"/>
              </a:rPr>
              <a:t>Imposte</a:t>
            </a:r>
            <a:r>
              <a:rPr lang="it-IT" altLang="it-IT" b="1">
                <a:latin typeface="Verdana" panose="020B0604030504040204" pitchFamily="34" charset="0"/>
              </a:rPr>
              <a:t> </a:t>
            </a:r>
            <a:r>
              <a:rPr lang="it-IT" altLang="it-IT" b="1">
                <a:solidFill>
                  <a:schemeClr val="accent2"/>
                </a:solidFill>
                <a:latin typeface="Verdana" panose="020B0604030504040204" pitchFamily="34" charset="0"/>
              </a:rPr>
              <a:t>dirette</a:t>
            </a:r>
          </a:p>
        </p:txBody>
      </p:sp>
      <p:grpSp>
        <p:nvGrpSpPr>
          <p:cNvPr id="20485" name="Group 5" title="Defizione imposte dirette"/>
          <p:cNvGrpSpPr>
            <a:grpSpLocks/>
          </p:cNvGrpSpPr>
          <p:nvPr/>
        </p:nvGrpSpPr>
        <p:grpSpPr bwMode="auto">
          <a:xfrm>
            <a:off x="685800" y="2895600"/>
            <a:ext cx="7696200" cy="3409950"/>
            <a:chOff x="432" y="1824"/>
            <a:chExt cx="4848" cy="2148"/>
          </a:xfrm>
        </p:grpSpPr>
        <p:grpSp>
          <p:nvGrpSpPr>
            <p:cNvPr id="12296" name="Group 6"/>
            <p:cNvGrpSpPr>
              <a:grpSpLocks/>
            </p:cNvGrpSpPr>
            <p:nvPr/>
          </p:nvGrpSpPr>
          <p:grpSpPr bwMode="auto">
            <a:xfrm>
              <a:off x="432" y="2256"/>
              <a:ext cx="4848" cy="1716"/>
              <a:chOff x="432" y="2412"/>
              <a:chExt cx="4848" cy="1716"/>
            </a:xfrm>
          </p:grpSpPr>
          <p:sp>
            <p:nvSpPr>
              <p:cNvPr id="12298" name="AutoShape 7"/>
              <p:cNvSpPr>
                <a:spLocks noChangeArrowheads="1"/>
              </p:cNvSpPr>
              <p:nvPr/>
            </p:nvSpPr>
            <p:spPr bwMode="auto">
              <a:xfrm>
                <a:off x="432" y="2412"/>
                <a:ext cx="4848" cy="1716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38100">
                <a:solidFill>
                  <a:srgbClr val="F47A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07763" dir="2700000" algn="ctr" rotWithShape="0">
                        <a:schemeClr val="folHlink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FontTx/>
                  <a:buNone/>
                </a:pPr>
                <a:endParaRPr lang="it-IT" altLang="it-IT" sz="3600" b="1">
                  <a:latin typeface="Verdana" panose="020B0604030504040204" pitchFamily="34" charset="0"/>
                </a:endParaRPr>
              </a:p>
            </p:txBody>
          </p:sp>
          <p:sp>
            <p:nvSpPr>
              <p:cNvPr id="20488" name="Rectangle 8"/>
              <p:cNvSpPr>
                <a:spLocks noChangeArrowheads="1"/>
              </p:cNvSpPr>
              <p:nvPr/>
            </p:nvSpPr>
            <p:spPr bwMode="auto">
              <a:xfrm>
                <a:off x="480" y="2448"/>
                <a:ext cx="4656" cy="159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tx1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it-IT" altLang="it-IT" sz="3200" b="1">
                    <a:latin typeface="Verdana" pitchFamily="34" charset="0"/>
                    <a:cs typeface="Arial" charset="0"/>
                  </a:rPr>
                  <a:t>il loro </a:t>
                </a:r>
                <a:r>
                  <a:rPr lang="it-IT" altLang="it-IT" sz="3200" b="1">
                    <a:solidFill>
                      <a:srgbClr val="D86C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itchFamily="34" charset="0"/>
                    <a:cs typeface="Arial" charset="0"/>
                  </a:rPr>
                  <a:t>presupposto è  una manifestazione immediata </a:t>
                </a:r>
                <a:br>
                  <a:rPr lang="it-IT" altLang="it-IT" sz="3200" b="1">
                    <a:solidFill>
                      <a:srgbClr val="D86C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itchFamily="34" charset="0"/>
                    <a:cs typeface="Arial" charset="0"/>
                  </a:rPr>
                </a:br>
                <a:r>
                  <a:rPr lang="it-IT" altLang="it-IT" sz="3200" b="1">
                    <a:solidFill>
                      <a:srgbClr val="D86C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itchFamily="34" charset="0"/>
                    <a:cs typeface="Arial" charset="0"/>
                  </a:rPr>
                  <a:t>di capacità contributiva</a:t>
                </a:r>
                <a:r>
                  <a:rPr lang="it-IT" altLang="it-IT" sz="3200" b="1">
                    <a:latin typeface="Verdana" pitchFamily="34" charset="0"/>
                    <a:cs typeface="Arial" charset="0"/>
                  </a:rPr>
                  <a:t>, come il possesso di un patrimonio o il percepimento di un reddito</a:t>
                </a:r>
              </a:p>
            </p:txBody>
          </p:sp>
        </p:grpSp>
        <p:sp>
          <p:nvSpPr>
            <p:cNvPr id="12297" name="AutoShape 9"/>
            <p:cNvSpPr>
              <a:spLocks noChangeArrowheads="1"/>
            </p:cNvSpPr>
            <p:nvPr/>
          </p:nvSpPr>
          <p:spPr bwMode="auto">
            <a:xfrm>
              <a:off x="2160" y="1824"/>
              <a:ext cx="1449" cy="453"/>
            </a:xfrm>
            <a:prstGeom prst="downArrow">
              <a:avLst>
                <a:gd name="adj1" fmla="val 50000"/>
                <a:gd name="adj2" fmla="val 25000"/>
              </a:avLst>
            </a:prstGeom>
            <a:gradFill rotWithShape="0">
              <a:gsLst>
                <a:gs pos="0">
                  <a:srgbClr val="FFE8BB"/>
                </a:gs>
                <a:gs pos="100000">
                  <a:srgbClr val="D86C00"/>
                </a:gs>
              </a:gsLst>
              <a:lin ang="5400000" scaled="1"/>
            </a:gradFill>
            <a:ln w="38100">
              <a:solidFill>
                <a:srgbClr val="D86C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tx1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800"/>
            </a:p>
          </p:txBody>
        </p:sp>
      </p:grp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>
                <a:solidFill>
                  <a:srgbClr val="000000"/>
                </a:solidFill>
                <a:latin typeface="Verdana" panose="020B0604030504040204" pitchFamily="34" charset="0"/>
              </a:rPr>
              <a:t>Presupposto: imposte dirette vs </a:t>
            </a:r>
            <a:r>
              <a:rPr lang="it-IT" altLang="it-IT" b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indirette (2)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9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6F7512D-1393-40A3-849C-25B1B875F8A8}" type="slidenum">
              <a:rPr lang="es-ES" altLang="it-IT"/>
              <a:pPr eaLnBrk="1" hangingPunct="1"/>
              <a:t>12</a:t>
            </a:fld>
            <a:endParaRPr lang="es-ES" altLang="it-IT"/>
          </a:p>
        </p:txBody>
      </p:sp>
      <p:sp>
        <p:nvSpPr>
          <p:cNvPr id="22531" name="AutoShape 3"/>
          <p:cNvSpPr>
            <a:spLocks noChangeArrowheads="1"/>
          </p:cNvSpPr>
          <p:nvPr/>
        </p:nvSpPr>
        <p:spPr bwMode="auto">
          <a:xfrm>
            <a:off x="1219200" y="1828800"/>
            <a:ext cx="6611938" cy="671513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E8BB"/>
              </a:gs>
              <a:gs pos="100000">
                <a:srgbClr val="FFFFFF"/>
              </a:gs>
            </a:gsLst>
            <a:lin ang="5400000" scaled="1"/>
          </a:gradFill>
          <a:ln w="38100">
            <a:solidFill>
              <a:srgbClr val="F47A00"/>
            </a:solidFill>
            <a:round/>
            <a:headEnd/>
            <a:tailEnd/>
          </a:ln>
          <a:effectLst>
            <a:outerShdw dist="107763" dir="2700000" algn="ctr" rotWithShape="0">
              <a:schemeClr val="folHlink"/>
            </a:outerShdw>
          </a:effec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it-IT" altLang="it-IT" sz="3200" b="1">
                <a:solidFill>
                  <a:schemeClr val="accent2"/>
                </a:solidFill>
                <a:latin typeface="Verdana" pitchFamily="34" charset="0"/>
                <a:cs typeface="Arial" charset="0"/>
              </a:rPr>
              <a:t>Imposte</a:t>
            </a:r>
            <a:r>
              <a:rPr lang="it-IT" altLang="it-IT" sz="3200" b="1">
                <a:latin typeface="Verdana" pitchFamily="34" charset="0"/>
                <a:cs typeface="Arial" charset="0"/>
              </a:rPr>
              <a:t> </a:t>
            </a:r>
            <a:r>
              <a:rPr lang="it-IT" altLang="it-IT" sz="3200" b="1">
                <a:solidFill>
                  <a:schemeClr val="accent2"/>
                </a:solidFill>
                <a:latin typeface="Verdana" pitchFamily="34" charset="0"/>
                <a:cs typeface="Arial" charset="0"/>
              </a:rPr>
              <a:t>indirette</a:t>
            </a:r>
            <a:endParaRPr lang="it-IT" altLang="it-IT" sz="3200" b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  <a:cs typeface="Arial" charset="0"/>
            </a:endParaRPr>
          </a:p>
        </p:txBody>
      </p:sp>
      <p:grpSp>
        <p:nvGrpSpPr>
          <p:cNvPr id="22533" name="Group 5" title="Definizione imposte indirette"/>
          <p:cNvGrpSpPr>
            <a:grpSpLocks/>
          </p:cNvGrpSpPr>
          <p:nvPr/>
        </p:nvGrpSpPr>
        <p:grpSpPr bwMode="auto">
          <a:xfrm>
            <a:off x="914400" y="2971800"/>
            <a:ext cx="7239000" cy="2819400"/>
            <a:chOff x="432" y="1824"/>
            <a:chExt cx="4848" cy="2148"/>
          </a:xfrm>
        </p:grpSpPr>
        <p:grpSp>
          <p:nvGrpSpPr>
            <p:cNvPr id="13320" name="Group 6"/>
            <p:cNvGrpSpPr>
              <a:grpSpLocks/>
            </p:cNvGrpSpPr>
            <p:nvPr/>
          </p:nvGrpSpPr>
          <p:grpSpPr bwMode="auto">
            <a:xfrm>
              <a:off x="432" y="2256"/>
              <a:ext cx="4848" cy="1716"/>
              <a:chOff x="432" y="2412"/>
              <a:chExt cx="4848" cy="1716"/>
            </a:xfrm>
          </p:grpSpPr>
          <p:sp>
            <p:nvSpPr>
              <p:cNvPr id="13322" name="AutoShape 7"/>
              <p:cNvSpPr>
                <a:spLocks noChangeArrowheads="1"/>
              </p:cNvSpPr>
              <p:nvPr/>
            </p:nvSpPr>
            <p:spPr bwMode="auto">
              <a:xfrm>
                <a:off x="432" y="2412"/>
                <a:ext cx="4848" cy="1716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38100">
                <a:solidFill>
                  <a:srgbClr val="F47A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07763" dir="2700000" algn="ctr" rotWithShape="0">
                        <a:schemeClr val="folHlink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FontTx/>
                  <a:buNone/>
                </a:pPr>
                <a:endParaRPr lang="it-IT" altLang="it-IT" sz="3600" b="1">
                  <a:latin typeface="Verdana" panose="020B0604030504040204" pitchFamily="34" charset="0"/>
                </a:endParaRPr>
              </a:p>
            </p:txBody>
          </p:sp>
          <p:sp>
            <p:nvSpPr>
              <p:cNvPr id="22536" name="Rectangle 8"/>
              <p:cNvSpPr>
                <a:spLocks noChangeArrowheads="1"/>
              </p:cNvSpPr>
              <p:nvPr/>
            </p:nvSpPr>
            <p:spPr bwMode="auto">
              <a:xfrm>
                <a:off x="480" y="2448"/>
                <a:ext cx="4657" cy="1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tx1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it-IT" altLang="it-IT" sz="3200" b="1">
                    <a:latin typeface="Verdana" pitchFamily="34" charset="0"/>
                    <a:cs typeface="Arial" charset="0"/>
                  </a:rPr>
                  <a:t>il </a:t>
                </a:r>
                <a:r>
                  <a:rPr lang="it-IT" altLang="it-IT" sz="3200" b="1">
                    <a:solidFill>
                      <a:srgbClr val="D86C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itchFamily="34" charset="0"/>
                    <a:cs typeface="Arial" charset="0"/>
                  </a:rPr>
                  <a:t>presupposto è una manifestazione mediata di capacità contributiva</a:t>
                </a:r>
                <a:r>
                  <a:rPr lang="it-IT" altLang="it-IT" sz="3200" b="1">
                    <a:latin typeface="Verdana" pitchFamily="34" charset="0"/>
                    <a:cs typeface="Arial" charset="0"/>
                  </a:rPr>
                  <a:t>, come una transazione</a:t>
                </a:r>
              </a:p>
            </p:txBody>
          </p:sp>
        </p:grpSp>
        <p:sp>
          <p:nvSpPr>
            <p:cNvPr id="13321" name="AutoShape 9"/>
            <p:cNvSpPr>
              <a:spLocks noChangeArrowheads="1"/>
            </p:cNvSpPr>
            <p:nvPr/>
          </p:nvSpPr>
          <p:spPr bwMode="auto">
            <a:xfrm>
              <a:off x="2160" y="1824"/>
              <a:ext cx="1449" cy="453"/>
            </a:xfrm>
            <a:prstGeom prst="downArrow">
              <a:avLst>
                <a:gd name="adj1" fmla="val 50000"/>
                <a:gd name="adj2" fmla="val 25000"/>
              </a:avLst>
            </a:prstGeom>
            <a:gradFill rotWithShape="0">
              <a:gsLst>
                <a:gs pos="0">
                  <a:srgbClr val="FFE8BB"/>
                </a:gs>
                <a:gs pos="100000">
                  <a:srgbClr val="D86C00"/>
                </a:gs>
              </a:gsLst>
              <a:lin ang="5400000" scaled="1"/>
            </a:gradFill>
            <a:ln w="38100">
              <a:solidFill>
                <a:srgbClr val="D86C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tx1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800"/>
            </a:p>
          </p:txBody>
        </p:sp>
      </p:grp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>
                <a:solidFill>
                  <a:srgbClr val="000000"/>
                </a:solidFill>
                <a:latin typeface="Verdana" panose="020B0604030504040204" pitchFamily="34" charset="0"/>
              </a:rPr>
              <a:t>Presupposto: imposte dirette vs </a:t>
            </a:r>
            <a:r>
              <a:rPr lang="it-IT" altLang="it-IT" b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indirette (3)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4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F0B5A5B-3BA0-4327-B378-CB8DCC8AFAD9}" type="slidenum">
              <a:rPr lang="es-ES" altLang="it-IT"/>
              <a:pPr eaLnBrk="1" hangingPunct="1"/>
              <a:t>13</a:t>
            </a:fld>
            <a:endParaRPr lang="es-ES" altLang="it-IT"/>
          </a:p>
        </p:txBody>
      </p:sp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1219200" y="1828800"/>
            <a:ext cx="6611938" cy="671513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E8BB"/>
              </a:gs>
              <a:gs pos="100000">
                <a:srgbClr val="FFFFFF"/>
              </a:gs>
            </a:gsLst>
            <a:lin ang="5400000" scaled="1"/>
          </a:gradFill>
          <a:ln w="38100">
            <a:solidFill>
              <a:srgbClr val="F47A00"/>
            </a:solidFill>
            <a:round/>
            <a:headEnd/>
            <a:tailEnd/>
          </a:ln>
          <a:effectLst>
            <a:outerShdw dist="107763" dir="2700000" algn="ctr" rotWithShape="0">
              <a:schemeClr val="folHlink"/>
            </a:outerShdw>
          </a:effec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it-IT" altLang="it-IT" sz="3200" b="1">
                <a:solidFill>
                  <a:schemeClr val="accent2"/>
                </a:solidFill>
                <a:latin typeface="Verdana" pitchFamily="34" charset="0"/>
                <a:cs typeface="Arial" charset="0"/>
              </a:rPr>
              <a:t>Imposte</a:t>
            </a:r>
            <a:r>
              <a:rPr lang="it-IT" altLang="it-IT" sz="3200" b="1">
                <a:latin typeface="Verdana" pitchFamily="34" charset="0"/>
                <a:cs typeface="Arial" charset="0"/>
              </a:rPr>
              <a:t> </a:t>
            </a:r>
            <a:r>
              <a:rPr lang="it-IT" altLang="it-IT" sz="3200" b="1">
                <a:solidFill>
                  <a:schemeClr val="accent2"/>
                </a:solidFill>
                <a:latin typeface="Verdana" pitchFamily="34" charset="0"/>
                <a:cs typeface="Arial" charset="0"/>
              </a:rPr>
              <a:t>reali</a:t>
            </a:r>
            <a:endParaRPr lang="it-IT" altLang="it-IT" sz="3200" b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  <a:cs typeface="Arial" charset="0"/>
            </a:endParaRPr>
          </a:p>
        </p:txBody>
      </p:sp>
      <p:grpSp>
        <p:nvGrpSpPr>
          <p:cNvPr id="27652" name="Group 4" title="Definizione di imposte reali"/>
          <p:cNvGrpSpPr>
            <a:grpSpLocks/>
          </p:cNvGrpSpPr>
          <p:nvPr/>
        </p:nvGrpSpPr>
        <p:grpSpPr bwMode="auto">
          <a:xfrm>
            <a:off x="914400" y="2590800"/>
            <a:ext cx="7239000" cy="2219325"/>
            <a:chOff x="432" y="1824"/>
            <a:chExt cx="4848" cy="2234"/>
          </a:xfrm>
        </p:grpSpPr>
        <p:grpSp>
          <p:nvGrpSpPr>
            <p:cNvPr id="14345" name="Group 5"/>
            <p:cNvGrpSpPr>
              <a:grpSpLocks/>
            </p:cNvGrpSpPr>
            <p:nvPr/>
          </p:nvGrpSpPr>
          <p:grpSpPr bwMode="auto">
            <a:xfrm>
              <a:off x="432" y="2256"/>
              <a:ext cx="4848" cy="1802"/>
              <a:chOff x="432" y="2412"/>
              <a:chExt cx="4848" cy="1802"/>
            </a:xfrm>
          </p:grpSpPr>
          <p:sp>
            <p:nvSpPr>
              <p:cNvPr id="14347" name="AutoShape 6"/>
              <p:cNvSpPr>
                <a:spLocks noChangeArrowheads="1"/>
              </p:cNvSpPr>
              <p:nvPr/>
            </p:nvSpPr>
            <p:spPr bwMode="auto">
              <a:xfrm>
                <a:off x="432" y="2412"/>
                <a:ext cx="4848" cy="1716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38100">
                <a:solidFill>
                  <a:srgbClr val="F47A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07763" dir="2700000" algn="ctr" rotWithShape="0">
                        <a:schemeClr val="folHlink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FontTx/>
                  <a:buNone/>
                </a:pPr>
                <a:endParaRPr lang="it-IT" altLang="it-IT" sz="3600" b="1">
                  <a:latin typeface="Verdana" panose="020B0604030504040204" pitchFamily="34" charset="0"/>
                </a:endParaRPr>
              </a:p>
            </p:txBody>
          </p:sp>
          <p:sp>
            <p:nvSpPr>
              <p:cNvPr id="27655" name="Rectangle 7"/>
              <p:cNvSpPr>
                <a:spLocks noChangeArrowheads="1"/>
              </p:cNvSpPr>
              <p:nvPr/>
            </p:nvSpPr>
            <p:spPr bwMode="auto">
              <a:xfrm>
                <a:off x="480" y="2448"/>
                <a:ext cx="4657" cy="17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tx1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it-IT" altLang="it-IT" sz="2700" b="1" dirty="0">
                    <a:latin typeface="Verdana" pitchFamily="34" charset="0"/>
                    <a:cs typeface="Arial" charset="0"/>
                  </a:rPr>
                  <a:t> il </a:t>
                </a:r>
                <a:r>
                  <a:rPr lang="it-IT" altLang="it-IT" sz="2700" b="1" dirty="0">
                    <a:solidFill>
                      <a:srgbClr val="D86C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itchFamily="34" charset="0"/>
                    <a:cs typeface="Arial" charset="0"/>
                  </a:rPr>
                  <a:t>debito d'imposta</a:t>
                </a:r>
                <a:r>
                  <a:rPr lang="it-IT" altLang="it-IT" sz="2700" b="1" dirty="0">
                    <a:latin typeface="Verdana" pitchFamily="34" charset="0"/>
                    <a:cs typeface="Arial" charset="0"/>
                  </a:rPr>
                  <a:t> di un contribuente </a:t>
                </a:r>
                <a:r>
                  <a:rPr lang="it-IT" altLang="it-IT" sz="2700" b="1" dirty="0">
                    <a:solidFill>
                      <a:srgbClr val="D86C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itchFamily="34" charset="0"/>
                    <a:cs typeface="Arial" charset="0"/>
                  </a:rPr>
                  <a:t>non dipende dalle sue caratteristiche personali (IRAP ed IMU)</a:t>
                </a:r>
              </a:p>
            </p:txBody>
          </p:sp>
        </p:grpSp>
        <p:sp>
          <p:nvSpPr>
            <p:cNvPr id="14346" name="AutoShape 8"/>
            <p:cNvSpPr>
              <a:spLocks noChangeArrowheads="1"/>
            </p:cNvSpPr>
            <p:nvPr/>
          </p:nvSpPr>
          <p:spPr bwMode="auto">
            <a:xfrm>
              <a:off x="2160" y="1824"/>
              <a:ext cx="1449" cy="453"/>
            </a:xfrm>
            <a:prstGeom prst="downArrow">
              <a:avLst>
                <a:gd name="adj1" fmla="val 50000"/>
                <a:gd name="adj2" fmla="val 25000"/>
              </a:avLst>
            </a:prstGeom>
            <a:gradFill rotWithShape="0">
              <a:gsLst>
                <a:gs pos="0">
                  <a:srgbClr val="FFE8BB"/>
                </a:gs>
                <a:gs pos="100000">
                  <a:srgbClr val="D86C00"/>
                </a:gs>
              </a:gsLst>
              <a:lin ang="5400000" scaled="1"/>
            </a:gradFill>
            <a:ln w="38100">
              <a:solidFill>
                <a:srgbClr val="D86C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tx1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800"/>
            </a:p>
          </p:txBody>
        </p:sp>
      </p:grpSp>
      <p:sp>
        <p:nvSpPr>
          <p:cNvPr id="27657" name="AutoShape 9"/>
          <p:cNvSpPr>
            <a:spLocks noChangeArrowheads="1"/>
          </p:cNvSpPr>
          <p:nvPr/>
        </p:nvSpPr>
        <p:spPr bwMode="auto">
          <a:xfrm>
            <a:off x="1219200" y="5029200"/>
            <a:ext cx="6653213" cy="10795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E8BB"/>
              </a:gs>
              <a:gs pos="100000">
                <a:srgbClr val="FFFFFF"/>
              </a:gs>
            </a:gsLst>
            <a:lin ang="5400000" scaled="1"/>
          </a:gradFill>
          <a:ln w="38100">
            <a:solidFill>
              <a:srgbClr val="F47A00"/>
            </a:solidFill>
            <a:round/>
            <a:headEnd/>
            <a:tailEnd/>
          </a:ln>
          <a:effectLst>
            <a:outerShdw dist="107763" dir="2700000" algn="ctr" rotWithShape="0">
              <a:schemeClr val="folHlink"/>
            </a:outerShdw>
          </a:effec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it-IT" altLang="it-IT" sz="2800" b="1">
                <a:latin typeface="Verdana" panose="020B0604030504040204" pitchFamily="34" charset="0"/>
              </a:rPr>
              <a:t>Le imposte sono dette </a:t>
            </a:r>
            <a:r>
              <a:rPr lang="it-IT" altLang="it-IT" sz="2800" b="1">
                <a:solidFill>
                  <a:schemeClr val="accent2"/>
                </a:solidFill>
                <a:latin typeface="Verdana" panose="020B0604030504040204" pitchFamily="34" charset="0"/>
              </a:rPr>
              <a:t>personali</a:t>
            </a:r>
            <a:r>
              <a:rPr lang="it-IT" altLang="it-IT" sz="2800" b="1" i="1">
                <a:latin typeface="Verdana" panose="020B0604030504040204" pitchFamily="34" charset="0"/>
              </a:rPr>
              <a:t> </a:t>
            </a:r>
            <a:r>
              <a:rPr lang="it-IT" altLang="it-IT" sz="2800" b="1">
                <a:latin typeface="Verdana" panose="020B0604030504040204" pitchFamily="34" charset="0"/>
              </a:rPr>
              <a:t>nel caso contrario</a:t>
            </a:r>
            <a:endParaRPr lang="it-IT" altLang="it-IT" b="1">
              <a:latin typeface="Verdana" panose="020B0604030504040204" pitchFamily="34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 smtClean="0">
                <a:solidFill>
                  <a:schemeClr val="tx2"/>
                </a:solidFill>
                <a:latin typeface="Verdana" panose="020B0604030504040204" pitchFamily="34" charset="0"/>
              </a:rPr>
              <a:t>Imposte dirette:  reali vs personali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7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3A2D852-F7B7-41B5-B900-8B2FD0F6D45B}" type="slidenum">
              <a:rPr lang="es-ES" altLang="it-IT"/>
              <a:pPr eaLnBrk="1" hangingPunct="1"/>
              <a:t>14</a:t>
            </a:fld>
            <a:endParaRPr lang="es-ES" altLang="it-IT"/>
          </a:p>
        </p:txBody>
      </p:sp>
      <p:grpSp>
        <p:nvGrpSpPr>
          <p:cNvPr id="15362" name="Group 2" title="IRPEF è un'imposta personale"/>
          <p:cNvGrpSpPr>
            <a:grpSpLocks/>
          </p:cNvGrpSpPr>
          <p:nvPr/>
        </p:nvGrpSpPr>
        <p:grpSpPr bwMode="auto">
          <a:xfrm>
            <a:off x="914400" y="1600200"/>
            <a:ext cx="7620000" cy="3124200"/>
            <a:chOff x="624" y="816"/>
            <a:chExt cx="4800" cy="1968"/>
          </a:xfrm>
        </p:grpSpPr>
        <p:sp>
          <p:nvSpPr>
            <p:cNvPr id="15366" name="AutoShape 3"/>
            <p:cNvSpPr>
              <a:spLocks noChangeArrowheads="1"/>
            </p:cNvSpPr>
            <p:nvPr/>
          </p:nvSpPr>
          <p:spPr bwMode="auto">
            <a:xfrm>
              <a:off x="624" y="816"/>
              <a:ext cx="4800" cy="1968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FE8BB"/>
                </a:gs>
              </a:gsLst>
              <a:lin ang="5400000" scaled="1"/>
            </a:gradFill>
            <a:ln w="57150">
              <a:solidFill>
                <a:srgbClr val="D86C00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>
                  <a:srgbClr val="D86C00"/>
                </a:buClr>
              </a:pPr>
              <a:endParaRPr lang="it-IT" altLang="it-IT" sz="2200" b="1">
                <a:latin typeface="Times New Roman" panose="02020603050405020304" pitchFamily="18" charset="0"/>
              </a:endParaRPr>
            </a:p>
          </p:txBody>
        </p:sp>
        <p:sp>
          <p:nvSpPr>
            <p:cNvPr id="29700" name="Text Box 4"/>
            <p:cNvSpPr txBox="1">
              <a:spLocks noChangeArrowheads="1"/>
            </p:cNvSpPr>
            <p:nvPr/>
          </p:nvSpPr>
          <p:spPr bwMode="auto">
            <a:xfrm>
              <a:off x="672" y="912"/>
              <a:ext cx="4704" cy="18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81000" indent="-3810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666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0" hangingPunct="0">
                <a:buClr>
                  <a:srgbClr val="D86C00"/>
                </a:buClr>
                <a:buFont typeface="Wingdings" pitchFamily="2" charset="2"/>
                <a:buChar char="è"/>
                <a:defRPr/>
              </a:pPr>
              <a:r>
                <a:rPr lang="it-IT" altLang="it-IT" sz="2600" b="1" smtClean="0">
                  <a:latin typeface="Verdana" pitchFamily="34" charset="0"/>
                </a:rPr>
                <a:t>L’</a:t>
              </a:r>
              <a:r>
                <a:rPr lang="it-IT" altLang="it-IT" sz="2600" b="1" smtClean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Irpef</a:t>
              </a:r>
              <a:r>
                <a:rPr lang="it-IT" altLang="it-IT" sz="2600" b="1" smtClean="0">
                  <a:solidFill>
                    <a:schemeClr val="accent2"/>
                  </a:solidFill>
                  <a:latin typeface="Verdana" pitchFamily="34" charset="0"/>
                </a:rPr>
                <a:t> </a:t>
              </a:r>
              <a:r>
                <a:rPr lang="it-IT" altLang="it-IT" sz="2600" b="1" smtClean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è un'imposta personale</a:t>
              </a:r>
              <a:r>
                <a:rPr lang="it-IT" altLang="it-IT" sz="2600" b="1" smtClean="0">
                  <a:latin typeface="Verdana" pitchFamily="34" charset="0"/>
                </a:rPr>
                <a:t> perché il debito d'imposta di un contribuente non dipende solo dall’ammontare dei redditi, ma anche dalle caratteristiche personali </a:t>
              </a:r>
              <a:br>
                <a:rPr lang="it-IT" altLang="it-IT" sz="2600" b="1" smtClean="0">
                  <a:latin typeface="Verdana" pitchFamily="34" charset="0"/>
                </a:rPr>
              </a:br>
              <a:r>
                <a:rPr lang="it-IT" altLang="it-IT" sz="2600" b="1" smtClean="0">
                  <a:latin typeface="Verdana" pitchFamily="34" charset="0"/>
                </a:rPr>
                <a:t>del contribuente, attraverso gli oneri deducibili e le detrazioni d'imposta</a:t>
              </a:r>
            </a:p>
          </p:txBody>
        </p:sp>
      </p:grp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>
                <a:solidFill>
                  <a:srgbClr val="000000"/>
                </a:solidFill>
                <a:latin typeface="Verdana" panose="020B0604030504040204" pitchFamily="34" charset="0"/>
              </a:rPr>
              <a:t>Imposte dirette:  reali vs </a:t>
            </a:r>
            <a:r>
              <a:rPr lang="it-IT" altLang="it-IT" b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personali (2)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1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AC8A5C7-58C0-4D1B-B9FD-0F73101A4205}" type="slidenum">
              <a:rPr lang="es-ES" altLang="it-IT"/>
              <a:pPr eaLnBrk="1" hangingPunct="1"/>
              <a:t>15</a:t>
            </a:fld>
            <a:endParaRPr lang="es-ES" altLang="it-IT"/>
          </a:p>
        </p:txBody>
      </p:sp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1227138" y="1706563"/>
            <a:ext cx="6613525" cy="671512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E8BB"/>
              </a:gs>
              <a:gs pos="100000">
                <a:srgbClr val="FFFFFF"/>
              </a:gs>
            </a:gsLst>
            <a:lin ang="5400000" scaled="1"/>
          </a:gradFill>
          <a:ln w="38100">
            <a:solidFill>
              <a:srgbClr val="F47A00"/>
            </a:solidFill>
            <a:round/>
            <a:headEnd/>
            <a:tailEnd/>
          </a:ln>
          <a:effectLst>
            <a:outerShdw dist="107763" dir="2700000" algn="ctr" rotWithShape="0">
              <a:schemeClr val="folHlink"/>
            </a:outerShdw>
          </a:effec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it-IT" altLang="it-IT" sz="3200" b="1">
                <a:solidFill>
                  <a:schemeClr val="accent2"/>
                </a:solidFill>
                <a:latin typeface="Verdana" pitchFamily="34" charset="0"/>
                <a:cs typeface="Arial" charset="0"/>
              </a:rPr>
              <a:t>Imposte</a:t>
            </a:r>
            <a:r>
              <a:rPr lang="it-IT" altLang="it-IT" sz="3200" b="1">
                <a:latin typeface="Verdana" pitchFamily="34" charset="0"/>
                <a:cs typeface="Arial" charset="0"/>
              </a:rPr>
              <a:t> </a:t>
            </a:r>
            <a:r>
              <a:rPr lang="it-IT" altLang="it-IT" sz="3200" b="1">
                <a:solidFill>
                  <a:schemeClr val="accent2"/>
                </a:solidFill>
                <a:latin typeface="Verdana" pitchFamily="34" charset="0"/>
                <a:cs typeface="Arial" charset="0"/>
              </a:rPr>
              <a:t>ad valorem</a:t>
            </a:r>
            <a:endParaRPr lang="it-IT" altLang="it-IT" sz="3200" b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  <a:cs typeface="Arial" charset="0"/>
            </a:endParaRPr>
          </a:p>
        </p:txBody>
      </p:sp>
      <p:grpSp>
        <p:nvGrpSpPr>
          <p:cNvPr id="30724" name="Group 4" title="Definizione Imposte ad valorem"/>
          <p:cNvGrpSpPr>
            <a:grpSpLocks/>
          </p:cNvGrpSpPr>
          <p:nvPr/>
        </p:nvGrpSpPr>
        <p:grpSpPr bwMode="auto">
          <a:xfrm>
            <a:off x="914400" y="2522538"/>
            <a:ext cx="7239000" cy="2133600"/>
            <a:chOff x="432" y="1824"/>
            <a:chExt cx="4848" cy="2148"/>
          </a:xfrm>
        </p:grpSpPr>
        <p:grpSp>
          <p:nvGrpSpPr>
            <p:cNvPr id="16392" name="Group 5"/>
            <p:cNvGrpSpPr>
              <a:grpSpLocks/>
            </p:cNvGrpSpPr>
            <p:nvPr/>
          </p:nvGrpSpPr>
          <p:grpSpPr bwMode="auto">
            <a:xfrm>
              <a:off x="432" y="2256"/>
              <a:ext cx="4848" cy="1716"/>
              <a:chOff x="432" y="2412"/>
              <a:chExt cx="4848" cy="1716"/>
            </a:xfrm>
          </p:grpSpPr>
          <p:sp>
            <p:nvSpPr>
              <p:cNvPr id="16394" name="AutoShape 6"/>
              <p:cNvSpPr>
                <a:spLocks noChangeArrowheads="1"/>
              </p:cNvSpPr>
              <p:nvPr/>
            </p:nvSpPr>
            <p:spPr bwMode="auto">
              <a:xfrm>
                <a:off x="432" y="2412"/>
                <a:ext cx="4848" cy="1716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38100">
                <a:solidFill>
                  <a:srgbClr val="F47A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07763" dir="2700000" algn="ctr" rotWithShape="0">
                        <a:schemeClr val="folHlink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FontTx/>
                  <a:buNone/>
                </a:pPr>
                <a:endParaRPr lang="it-IT" altLang="it-IT" sz="3600" b="1">
                  <a:latin typeface="Verdana" panose="020B0604030504040204" pitchFamily="34" charset="0"/>
                </a:endParaRPr>
              </a:p>
            </p:txBody>
          </p:sp>
          <p:sp>
            <p:nvSpPr>
              <p:cNvPr id="30727" name="Rectangle 7"/>
              <p:cNvSpPr>
                <a:spLocks noChangeArrowheads="1"/>
              </p:cNvSpPr>
              <p:nvPr/>
            </p:nvSpPr>
            <p:spPr bwMode="auto">
              <a:xfrm>
                <a:off x="480" y="2448"/>
                <a:ext cx="4657" cy="13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tx1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it-IT" altLang="it-IT" sz="2800" b="1">
                    <a:latin typeface="Verdana" pitchFamily="34" charset="0"/>
                    <a:cs typeface="Arial" charset="0"/>
                  </a:rPr>
                  <a:t>la </a:t>
                </a:r>
                <a:r>
                  <a:rPr lang="it-IT" altLang="it-IT" sz="2800" b="1">
                    <a:solidFill>
                      <a:srgbClr val="D86C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itchFamily="34" charset="0"/>
                    <a:cs typeface="Arial" charset="0"/>
                  </a:rPr>
                  <a:t>base imponibile è definita </a:t>
                </a:r>
                <a:br>
                  <a:rPr lang="it-IT" altLang="it-IT" sz="2800" b="1">
                    <a:solidFill>
                      <a:srgbClr val="D86C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itchFamily="34" charset="0"/>
                    <a:cs typeface="Arial" charset="0"/>
                  </a:rPr>
                </a:br>
                <a:r>
                  <a:rPr lang="it-IT" altLang="it-IT" sz="2800" b="1">
                    <a:solidFill>
                      <a:srgbClr val="D86C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itchFamily="34" charset="0"/>
                    <a:cs typeface="Arial" charset="0"/>
                  </a:rPr>
                  <a:t>in termini monetari</a:t>
                </a:r>
                <a:r>
                  <a:rPr lang="it-IT" altLang="it-IT" sz="2800" b="1" i="1">
                    <a:solidFill>
                      <a:srgbClr val="D86C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itchFamily="34" charset="0"/>
                    <a:cs typeface="Arial" charset="0"/>
                  </a:rPr>
                  <a:t> </a:t>
                </a:r>
                <a:r>
                  <a:rPr lang="it-IT" altLang="it-IT" sz="2800" b="1">
                    <a:solidFill>
                      <a:srgbClr val="D86C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itchFamily="34" charset="0"/>
                    <a:cs typeface="Arial" charset="0"/>
                  </a:rPr>
                  <a:t>e l'aliquota </a:t>
                </a:r>
                <a:br>
                  <a:rPr lang="it-IT" altLang="it-IT" sz="2800" b="1">
                    <a:solidFill>
                      <a:srgbClr val="D86C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itchFamily="34" charset="0"/>
                    <a:cs typeface="Arial" charset="0"/>
                  </a:rPr>
                </a:br>
                <a:r>
                  <a:rPr lang="it-IT" altLang="it-IT" sz="2800" b="1">
                    <a:solidFill>
                      <a:srgbClr val="D86C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itchFamily="34" charset="0"/>
                    <a:cs typeface="Arial" charset="0"/>
                  </a:rPr>
                  <a:t>in termini percentuali</a:t>
                </a:r>
              </a:p>
            </p:txBody>
          </p:sp>
        </p:grpSp>
        <p:sp>
          <p:nvSpPr>
            <p:cNvPr id="16393" name="AutoShape 8"/>
            <p:cNvSpPr>
              <a:spLocks noChangeArrowheads="1"/>
            </p:cNvSpPr>
            <p:nvPr/>
          </p:nvSpPr>
          <p:spPr bwMode="auto">
            <a:xfrm>
              <a:off x="2160" y="1824"/>
              <a:ext cx="1449" cy="453"/>
            </a:xfrm>
            <a:prstGeom prst="downArrow">
              <a:avLst>
                <a:gd name="adj1" fmla="val 50000"/>
                <a:gd name="adj2" fmla="val 25000"/>
              </a:avLst>
            </a:prstGeom>
            <a:gradFill rotWithShape="0">
              <a:gsLst>
                <a:gs pos="0">
                  <a:srgbClr val="FFE8BB"/>
                </a:gs>
                <a:gs pos="100000">
                  <a:srgbClr val="D86C00"/>
                </a:gs>
              </a:gsLst>
              <a:lin ang="5400000" scaled="1"/>
            </a:gradFill>
            <a:ln w="38100">
              <a:solidFill>
                <a:srgbClr val="D86C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tx1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800"/>
            </a:p>
          </p:txBody>
        </p:sp>
      </p:grp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 smtClean="0">
                <a:solidFill>
                  <a:schemeClr val="tx2"/>
                </a:solidFill>
                <a:latin typeface="Verdana" panose="020B0604030504040204" pitchFamily="34" charset="0"/>
              </a:rPr>
              <a:t>Basi imponibili: monetarie vs fisiche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5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8367BFB-51C0-46CC-8F65-6053C4C0998B}" type="slidenum">
              <a:rPr lang="es-ES" altLang="it-IT"/>
              <a:pPr eaLnBrk="1" hangingPunct="1"/>
              <a:t>16</a:t>
            </a:fld>
            <a:endParaRPr lang="es-ES" altLang="it-IT"/>
          </a:p>
        </p:txBody>
      </p:sp>
      <p:sp>
        <p:nvSpPr>
          <p:cNvPr id="32770" name="AutoShape 2"/>
          <p:cNvSpPr>
            <a:spLocks noChangeArrowheads="1"/>
          </p:cNvSpPr>
          <p:nvPr/>
        </p:nvSpPr>
        <p:spPr bwMode="auto">
          <a:xfrm>
            <a:off x="1219200" y="1706563"/>
            <a:ext cx="6611938" cy="671512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E8BB"/>
              </a:gs>
              <a:gs pos="100000">
                <a:srgbClr val="FFFFFF"/>
              </a:gs>
            </a:gsLst>
            <a:lin ang="5400000" scaled="1"/>
          </a:gradFill>
          <a:ln w="38100">
            <a:solidFill>
              <a:srgbClr val="F47A00"/>
            </a:solidFill>
            <a:round/>
            <a:headEnd/>
            <a:tailEnd/>
          </a:ln>
          <a:effectLst>
            <a:outerShdw dist="107763" dir="2700000" algn="ctr" rotWithShape="0">
              <a:schemeClr val="folHlink"/>
            </a:outerShdw>
          </a:effec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it-IT" altLang="it-IT" sz="3200" b="1">
                <a:solidFill>
                  <a:schemeClr val="accent2"/>
                </a:solidFill>
                <a:latin typeface="Verdana" pitchFamily="34" charset="0"/>
                <a:cs typeface="Arial" charset="0"/>
              </a:rPr>
              <a:t>Accise (imposte specifiche)</a:t>
            </a:r>
            <a:endParaRPr lang="it-IT" altLang="it-IT" sz="3200" b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  <a:cs typeface="Arial" charset="0"/>
            </a:endParaRPr>
          </a:p>
        </p:txBody>
      </p:sp>
      <p:grpSp>
        <p:nvGrpSpPr>
          <p:cNvPr id="32772" name="Group 4" title="Definizione di accise"/>
          <p:cNvGrpSpPr>
            <a:grpSpLocks/>
          </p:cNvGrpSpPr>
          <p:nvPr/>
        </p:nvGrpSpPr>
        <p:grpSpPr bwMode="auto">
          <a:xfrm>
            <a:off x="914400" y="2516188"/>
            <a:ext cx="7239000" cy="2438400"/>
            <a:chOff x="576" y="1968"/>
            <a:chExt cx="4560" cy="1440"/>
          </a:xfrm>
        </p:grpSpPr>
        <p:sp>
          <p:nvSpPr>
            <p:cNvPr id="17416" name="AutoShape 5"/>
            <p:cNvSpPr>
              <a:spLocks noChangeArrowheads="1"/>
            </p:cNvSpPr>
            <p:nvPr/>
          </p:nvSpPr>
          <p:spPr bwMode="auto">
            <a:xfrm>
              <a:off x="576" y="2304"/>
              <a:ext cx="4560" cy="110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F47A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folHlink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endParaRPr lang="it-IT" altLang="it-IT" sz="3600" b="1">
                <a:latin typeface="Verdana" panose="020B0604030504040204" pitchFamily="34" charset="0"/>
              </a:endParaRPr>
            </a:p>
          </p:txBody>
        </p:sp>
        <p:sp>
          <p:nvSpPr>
            <p:cNvPr id="32774" name="Rectangle 6"/>
            <p:cNvSpPr>
              <a:spLocks noChangeArrowheads="1"/>
            </p:cNvSpPr>
            <p:nvPr/>
          </p:nvSpPr>
          <p:spPr bwMode="auto">
            <a:xfrm>
              <a:off x="624" y="2496"/>
              <a:ext cx="4380" cy="8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it-IT" altLang="it-IT" sz="2800" b="1">
                  <a:latin typeface="Verdana" pitchFamily="34" charset="0"/>
                  <a:cs typeface="Arial" charset="0"/>
                </a:rPr>
                <a:t>la </a:t>
              </a:r>
              <a:r>
                <a:rPr lang="it-IT" altLang="it-IT" sz="2800" b="1">
                  <a:solidFill>
                    <a:srgbClr val="D86C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  <a:cs typeface="Arial" charset="0"/>
                </a:rPr>
                <a:t>base imponibile è definita in termini fisici e l'aliquota in termini monetari</a:t>
              </a:r>
            </a:p>
          </p:txBody>
        </p:sp>
        <p:sp>
          <p:nvSpPr>
            <p:cNvPr id="17418" name="AutoShape 7"/>
            <p:cNvSpPr>
              <a:spLocks noChangeArrowheads="1"/>
            </p:cNvSpPr>
            <p:nvPr/>
          </p:nvSpPr>
          <p:spPr bwMode="auto">
            <a:xfrm>
              <a:off x="2201" y="1968"/>
              <a:ext cx="1363" cy="354"/>
            </a:xfrm>
            <a:prstGeom prst="downArrow">
              <a:avLst>
                <a:gd name="adj1" fmla="val 50000"/>
                <a:gd name="adj2" fmla="val 25000"/>
              </a:avLst>
            </a:prstGeom>
            <a:gradFill rotWithShape="0">
              <a:gsLst>
                <a:gs pos="0">
                  <a:srgbClr val="FFE8BB"/>
                </a:gs>
                <a:gs pos="100000">
                  <a:srgbClr val="D86C00"/>
                </a:gs>
              </a:gsLst>
              <a:lin ang="5400000" scaled="1"/>
            </a:gradFill>
            <a:ln w="38100">
              <a:solidFill>
                <a:srgbClr val="D86C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tx1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800"/>
            </a:p>
          </p:txBody>
        </p:sp>
      </p:grp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>
                <a:solidFill>
                  <a:srgbClr val="000000"/>
                </a:solidFill>
                <a:latin typeface="Verdana" panose="020B0604030504040204" pitchFamily="34" charset="0"/>
              </a:rPr>
              <a:t>Basi imponibili: monetarie vs </a:t>
            </a:r>
            <a:r>
              <a:rPr lang="it-IT" altLang="it-IT" b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fisiche (2)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1664CD7-7D20-417C-B6AA-CF2610E4BEE7}" type="slidenum">
              <a:rPr lang="es-ES" altLang="it-IT"/>
              <a:pPr eaLnBrk="1" hangingPunct="1"/>
              <a:t>17</a:t>
            </a:fld>
            <a:endParaRPr lang="es-ES" altLang="it-IT"/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1023938" y="1557338"/>
            <a:ext cx="7086600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79425" indent="-479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540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0445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0" hangingPunct="0">
              <a:buClr>
                <a:srgbClr val="D86C00"/>
              </a:buClr>
              <a:buFont typeface="Monotype Sorts" pitchFamily="2" charset="2"/>
              <a:buChar char="Ô"/>
              <a:defRPr/>
            </a:pPr>
            <a:r>
              <a:rPr lang="it-IT" altLang="it-IT" sz="2800" b="1" dirty="0" smtClean="0">
                <a:latin typeface="Verdana" pitchFamily="34" charset="0"/>
              </a:rPr>
              <a:t>Le </a:t>
            </a:r>
            <a:r>
              <a:rPr lang="it-IT" altLang="it-IT" sz="2800" b="1" dirty="0" smtClean="0">
                <a:solidFill>
                  <a:srgbClr val="D86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imposte ad valorem</a:t>
            </a:r>
            <a:r>
              <a:rPr lang="it-IT" altLang="it-IT" sz="2800" b="1" dirty="0" smtClean="0">
                <a:latin typeface="Verdana" pitchFamily="34" charset="0"/>
              </a:rPr>
              <a:t> variano automaticamente al variare dell'inflazione</a:t>
            </a:r>
            <a:endParaRPr lang="it-IT" altLang="it-IT" sz="2400" b="1" dirty="0" smtClean="0">
              <a:latin typeface="Verdana" pitchFamily="34" charset="0"/>
            </a:endParaRP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1176338" y="3430588"/>
            <a:ext cx="7086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79425" indent="-479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540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0445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0" hangingPunct="0">
              <a:buClr>
                <a:srgbClr val="D86C00"/>
              </a:buClr>
              <a:buFont typeface="Monotype Sorts" pitchFamily="2" charset="2"/>
              <a:buChar char="Ô"/>
              <a:defRPr/>
            </a:pPr>
            <a:r>
              <a:rPr lang="it-IT" altLang="it-IT" sz="2800" b="1" dirty="0" smtClean="0">
                <a:latin typeface="Verdana" pitchFamily="34" charset="0"/>
              </a:rPr>
              <a:t>Il valore delle  </a:t>
            </a:r>
            <a:r>
              <a:rPr lang="it-IT" altLang="it-IT" sz="2800" b="1" dirty="0" smtClean="0">
                <a:solidFill>
                  <a:srgbClr val="D86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imposte specifiche (accise)</a:t>
            </a:r>
            <a:r>
              <a:rPr lang="it-IT" altLang="it-IT" sz="2800" b="1" dirty="0" smtClean="0">
                <a:latin typeface="Verdana" pitchFamily="34" charset="0"/>
              </a:rPr>
              <a:t> non dipende dal tasso di inflazione</a:t>
            </a:r>
            <a:endParaRPr lang="it-IT" altLang="it-IT" sz="2400" b="1" dirty="0" smtClean="0">
              <a:latin typeface="Verdana" pitchFamily="34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>
                <a:solidFill>
                  <a:srgbClr val="000000"/>
                </a:solidFill>
                <a:latin typeface="Verdana" panose="020B0604030504040204" pitchFamily="34" charset="0"/>
              </a:rPr>
              <a:t>Basi imponibili: monetarie vs </a:t>
            </a:r>
            <a:r>
              <a:rPr lang="it-IT" altLang="it-IT" b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fisiche (3)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814388" y="2212975"/>
            <a:ext cx="7453312" cy="337185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DDBB"/>
              </a:gs>
              <a:gs pos="100000">
                <a:srgbClr val="FFFFFF"/>
              </a:gs>
            </a:gsLst>
            <a:lin ang="5400000" scaled="1"/>
          </a:gradFill>
          <a:ln w="57150">
            <a:solidFill>
              <a:srgbClr val="D86C00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defRPr/>
            </a:pPr>
            <a:r>
              <a:rPr lang="it-IT" altLang="it-IT" sz="3200" b="1" dirty="0">
                <a:latin typeface="Verdana" pitchFamily="34" charset="0"/>
                <a:cs typeface="Arial" charset="0"/>
              </a:rPr>
              <a:t>Le imposte si dividono in </a:t>
            </a:r>
            <a:r>
              <a:rPr lang="it-IT" altLang="it-IT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  <a:cs typeface="Arial" charset="0"/>
              </a:rPr>
              <a:t>proporzionali, </a:t>
            </a:r>
            <a:r>
              <a:rPr lang="it-IT" altLang="it-IT" sz="3200" b="1" dirty="0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  <a:cs typeface="Arial" charset="0"/>
              </a:rPr>
              <a:t>progressive</a:t>
            </a:r>
            <a:r>
              <a:rPr lang="it-IT" altLang="it-IT" sz="3200" b="1" i="1" dirty="0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  <a:cs typeface="Arial" charset="0"/>
              </a:rPr>
              <a:t> e </a:t>
            </a:r>
            <a:r>
              <a:rPr lang="it-IT" altLang="it-IT" sz="3200" b="1" dirty="0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  <a:cs typeface="Arial" charset="0"/>
              </a:rPr>
              <a:t>regressive</a:t>
            </a:r>
            <a:r>
              <a:rPr lang="it-IT" altLang="it-IT" sz="3200" b="1" i="1" dirty="0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  <a:cs typeface="Arial" charset="0"/>
              </a:rPr>
              <a:t> </a:t>
            </a:r>
            <a:r>
              <a:rPr lang="it-IT" altLang="it-IT" sz="3200" b="1" dirty="0">
                <a:latin typeface="Verdana" pitchFamily="34" charset="0"/>
                <a:cs typeface="Arial" charset="0"/>
              </a:rPr>
              <a:t>rispetto alla </a:t>
            </a:r>
            <a:r>
              <a:rPr lang="it-IT" altLang="it-IT" sz="3200" b="1" dirty="0">
                <a:solidFill>
                  <a:srgbClr val="D86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  <a:cs typeface="Arial" charset="0"/>
              </a:rPr>
              <a:t>variazione del debito d'imposta al crescere della base imponibile</a:t>
            </a:r>
            <a:endParaRPr lang="it-IT" altLang="it-IT" sz="2200" b="1" dirty="0">
              <a:solidFill>
                <a:srgbClr val="D86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charset="0"/>
              <a:cs typeface="Arial" charset="0"/>
            </a:endParaRPr>
          </a:p>
        </p:txBody>
      </p:sp>
      <p:sp>
        <p:nvSpPr>
          <p:cNvPr id="19461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6308307-1F28-401D-B007-F0EE5EAB6BD7}" type="slidenum">
              <a:rPr lang="es-ES" altLang="it-IT" smtClean="0"/>
              <a:pPr/>
              <a:t>18</a:t>
            </a:fld>
            <a:endParaRPr lang="es-ES" altLang="it-IT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 smtClean="0">
                <a:solidFill>
                  <a:schemeClr val="tx2"/>
                </a:solidFill>
                <a:latin typeface="Verdana" panose="020B0604030504040204" pitchFamily="34" charset="0"/>
              </a:rPr>
              <a:t>Aliquote e debito d’imposta</a:t>
            </a:r>
            <a:endParaRPr lang="it-IT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3" name="Group 3" title="Definizione aliquota media"/>
          <p:cNvGrpSpPr>
            <a:grpSpLocks/>
          </p:cNvGrpSpPr>
          <p:nvPr/>
        </p:nvGrpSpPr>
        <p:grpSpPr bwMode="auto">
          <a:xfrm>
            <a:off x="889000" y="2176463"/>
            <a:ext cx="7402513" cy="2700337"/>
            <a:chOff x="560" y="1371"/>
            <a:chExt cx="4663" cy="1701"/>
          </a:xfrm>
        </p:grpSpPr>
        <p:sp>
          <p:nvSpPr>
            <p:cNvPr id="36868" name="AutoShape 4"/>
            <p:cNvSpPr>
              <a:spLocks noChangeArrowheads="1"/>
            </p:cNvSpPr>
            <p:nvPr/>
          </p:nvSpPr>
          <p:spPr bwMode="auto">
            <a:xfrm>
              <a:off x="560" y="1371"/>
              <a:ext cx="4663" cy="1115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FFDDBB"/>
                </a:gs>
                <a:gs pos="100000">
                  <a:srgbClr val="FFFFFF"/>
                </a:gs>
              </a:gsLst>
              <a:lin ang="5400000" scaled="1"/>
            </a:gradFill>
            <a:ln w="57150">
              <a:solidFill>
                <a:srgbClr val="D86C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anchor="ctr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it-IT" altLang="it-IT" sz="3200" b="1">
                  <a:latin typeface="Verdana" pitchFamily="34" charset="0"/>
                  <a:cs typeface="Arial" charset="0"/>
                </a:rPr>
                <a:t>L'</a:t>
              </a:r>
              <a:r>
                <a:rPr lang="it-IT" altLang="it-IT" sz="3200" b="1">
                  <a:solidFill>
                    <a:schemeClr val="accent2"/>
                  </a:solidFill>
                  <a:latin typeface="Verdana" pitchFamily="34" charset="0"/>
                  <a:cs typeface="Arial" charset="0"/>
                </a:rPr>
                <a:t>aliquota media</a:t>
              </a:r>
              <a:r>
                <a:rPr lang="it-IT" altLang="it-IT" sz="3200" b="1" i="1">
                  <a:latin typeface="Verdana" pitchFamily="34" charset="0"/>
                  <a:cs typeface="Arial" charset="0"/>
                </a:rPr>
                <a:t> </a:t>
              </a:r>
              <a:r>
                <a:rPr lang="it-IT" altLang="it-IT" sz="3200" b="1">
                  <a:latin typeface="Verdana" pitchFamily="34" charset="0"/>
                  <a:cs typeface="Arial" charset="0"/>
                </a:rPr>
                <a:t>misura </a:t>
              </a:r>
              <a:br>
                <a:rPr lang="it-IT" altLang="it-IT" sz="3200" b="1">
                  <a:latin typeface="Verdana" pitchFamily="34" charset="0"/>
                  <a:cs typeface="Arial" charset="0"/>
                </a:rPr>
              </a:br>
              <a:r>
                <a:rPr lang="it-IT" altLang="it-IT" sz="3200" b="1">
                  <a:latin typeface="Verdana" pitchFamily="34" charset="0"/>
                  <a:cs typeface="Arial" charset="0"/>
                </a:rPr>
                <a:t>il rapporto tra l’imposta pagata e la base imponibile</a:t>
              </a:r>
              <a:endParaRPr lang="it-IT" altLang="it-IT" sz="2200" b="1">
                <a:solidFill>
                  <a:srgbClr val="D86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cs typeface="Arial" charset="0"/>
              </a:endParaRPr>
            </a:p>
          </p:txBody>
        </p:sp>
        <p:sp>
          <p:nvSpPr>
            <p:cNvPr id="20490" name="AutoShape 5"/>
            <p:cNvSpPr>
              <a:spLocks noChangeArrowheads="1"/>
            </p:cNvSpPr>
            <p:nvPr/>
          </p:nvSpPr>
          <p:spPr bwMode="auto">
            <a:xfrm>
              <a:off x="2256" y="2640"/>
              <a:ext cx="1344" cy="432"/>
            </a:xfrm>
            <a:prstGeom prst="downArrow">
              <a:avLst>
                <a:gd name="adj1" fmla="val 50000"/>
                <a:gd name="adj2" fmla="val 25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FE8BB"/>
                </a:gs>
              </a:gsLst>
              <a:lin ang="5400000" scaled="1"/>
            </a:gradFill>
            <a:ln w="38100">
              <a:solidFill>
                <a:srgbClr val="D86C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800"/>
            </a:p>
          </p:txBody>
        </p:sp>
      </p:grpSp>
      <p:grpSp>
        <p:nvGrpSpPr>
          <p:cNvPr id="20484" name="Group 6" title="Formula aliquota media"/>
          <p:cNvGrpSpPr>
            <a:grpSpLocks/>
          </p:cNvGrpSpPr>
          <p:nvPr/>
        </p:nvGrpSpPr>
        <p:grpSpPr bwMode="auto">
          <a:xfrm>
            <a:off x="3330575" y="5076825"/>
            <a:ext cx="2657475" cy="1047750"/>
            <a:chOff x="2098" y="3198"/>
            <a:chExt cx="1674" cy="660"/>
          </a:xfrm>
        </p:grpSpPr>
        <p:sp>
          <p:nvSpPr>
            <p:cNvPr id="20487" name="AutoShape 7"/>
            <p:cNvSpPr>
              <a:spLocks noChangeArrowheads="1"/>
            </p:cNvSpPr>
            <p:nvPr/>
          </p:nvSpPr>
          <p:spPr bwMode="auto">
            <a:xfrm>
              <a:off x="2098" y="3198"/>
              <a:ext cx="1660" cy="660"/>
            </a:xfrm>
            <a:prstGeom prst="roundRect">
              <a:avLst>
                <a:gd name="adj" fmla="val 16667"/>
              </a:avLst>
            </a:prstGeom>
            <a:noFill/>
            <a:ln w="57150">
              <a:solidFill>
                <a:srgbClr val="D86C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800"/>
            </a:p>
          </p:txBody>
        </p:sp>
        <p:sp>
          <p:nvSpPr>
            <p:cNvPr id="20488" name="Rectangle 8"/>
            <p:cNvSpPr>
              <a:spLocks noChangeArrowheads="1"/>
            </p:cNvSpPr>
            <p:nvPr/>
          </p:nvSpPr>
          <p:spPr bwMode="auto">
            <a:xfrm>
              <a:off x="2112" y="3312"/>
              <a:ext cx="166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it-IT" altLang="it-IT" b="1">
                  <a:latin typeface="Verdana" panose="020B0604030504040204" pitchFamily="34" charset="0"/>
                </a:rPr>
                <a:t>t </a:t>
              </a:r>
              <a:r>
                <a:rPr lang="it-IT" altLang="it-IT" b="1" baseline="-25000">
                  <a:latin typeface="Verdana" panose="020B0604030504040204" pitchFamily="34" charset="0"/>
                </a:rPr>
                <a:t>media</a:t>
              </a:r>
              <a:r>
                <a:rPr lang="it-IT" altLang="it-IT" b="1">
                  <a:latin typeface="Verdana" panose="020B0604030504040204" pitchFamily="34" charset="0"/>
                </a:rPr>
                <a:t>=T/Y</a:t>
              </a:r>
            </a:p>
          </p:txBody>
        </p:sp>
      </p:grpSp>
      <p:sp>
        <p:nvSpPr>
          <p:cNvPr id="20486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D9D9458-43A4-4474-82B2-8B57FA642C78}" type="slidenum">
              <a:rPr lang="es-ES" altLang="it-IT"/>
              <a:pPr eaLnBrk="1" hangingPunct="1"/>
              <a:t>19</a:t>
            </a:fld>
            <a:endParaRPr lang="es-ES" alt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 smtClean="0">
                <a:solidFill>
                  <a:schemeClr val="tx2"/>
                </a:solidFill>
                <a:latin typeface="Verdana" panose="020B0604030504040204" pitchFamily="34" charset="0"/>
              </a:rPr>
              <a:t>Aliquote e debito d’imposta (2)</a:t>
            </a:r>
            <a:endParaRPr lang="it-IT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365850B-0089-4B1A-A0AF-C2F300A5E586}" type="slidenum">
              <a:rPr lang="es-ES" altLang="it-IT"/>
              <a:pPr eaLnBrk="1" hangingPunct="1"/>
              <a:t>2</a:t>
            </a:fld>
            <a:endParaRPr lang="es-ES" altLang="it-IT"/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143000" y="2514600"/>
            <a:ext cx="7086600" cy="1117600"/>
          </a:xfrm>
          <a:prstGeom prst="rect">
            <a:avLst/>
          </a:prstGeom>
          <a:gradFill rotWithShape="0">
            <a:gsLst>
              <a:gs pos="0">
                <a:srgbClr val="FFE8BB"/>
              </a:gs>
              <a:gs pos="100000">
                <a:srgbClr val="FFFFFF"/>
              </a:gs>
            </a:gsLst>
            <a:lin ang="5400000" scaled="1"/>
          </a:gradFill>
          <a:ln w="38100">
            <a:solidFill>
              <a:schemeClr val="accent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it-IT" altLang="it-IT" sz="3600" b="1">
                <a:latin typeface="Verdana" panose="020B0604030504040204" pitchFamily="34" charset="0"/>
              </a:rPr>
              <a:t>Necessità di prelevare risorse dalla collettività </a:t>
            </a:r>
            <a:endParaRPr lang="it-IT" altLang="it-IT" sz="3600" b="1">
              <a:latin typeface="Times" panose="02020603050405020304" pitchFamily="18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57200" y="228600"/>
            <a:ext cx="868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b="1">
                <a:solidFill>
                  <a:schemeClr val="tx2"/>
                </a:solidFill>
                <a:latin typeface="Verdana" panose="020B0604030504040204" pitchFamily="34" charset="0"/>
              </a:rPr>
              <a:t>Finanziamento dell’attività del Settore pubblico</a:t>
            </a:r>
            <a:endParaRPr lang="it-IT" altLang="it-IT" sz="4400">
              <a:solidFill>
                <a:schemeClr val="tx2"/>
              </a:solidFill>
              <a:latin typeface="Verdana" panose="020B0604030504040204" pitchFamily="34" charset="0"/>
            </a:endParaRPr>
          </a:p>
        </p:txBody>
      </p:sp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Finanziamento dell’attività del settore pubblico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7" name="Group 3" title="Definizione aliquota marginale"/>
          <p:cNvGrpSpPr>
            <a:grpSpLocks/>
          </p:cNvGrpSpPr>
          <p:nvPr/>
        </p:nvGrpSpPr>
        <p:grpSpPr bwMode="auto">
          <a:xfrm>
            <a:off x="914400" y="1903413"/>
            <a:ext cx="7351713" cy="2973387"/>
            <a:chOff x="576" y="1199"/>
            <a:chExt cx="4631" cy="1873"/>
          </a:xfrm>
        </p:grpSpPr>
        <p:sp>
          <p:nvSpPr>
            <p:cNvPr id="37892" name="AutoShape 4"/>
            <p:cNvSpPr>
              <a:spLocks noChangeArrowheads="1"/>
            </p:cNvSpPr>
            <p:nvPr/>
          </p:nvSpPr>
          <p:spPr bwMode="auto">
            <a:xfrm>
              <a:off x="576" y="1199"/>
              <a:ext cx="4631" cy="1456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FFDDBB"/>
                </a:gs>
                <a:gs pos="100000">
                  <a:srgbClr val="FFFFFF"/>
                </a:gs>
              </a:gsLst>
              <a:lin ang="5400000" scaled="1"/>
            </a:gradFill>
            <a:ln w="57150">
              <a:solidFill>
                <a:srgbClr val="D86C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anchor="ctr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it-IT" altLang="it-IT" sz="3200" b="1">
                  <a:latin typeface="Verdana" pitchFamily="34" charset="0"/>
                  <a:cs typeface="Arial" charset="0"/>
                </a:rPr>
                <a:t>L'</a:t>
              </a:r>
              <a:r>
                <a:rPr lang="it-IT" altLang="it-IT" sz="3200" b="1">
                  <a:solidFill>
                    <a:schemeClr val="accent2"/>
                  </a:solidFill>
                  <a:latin typeface="Verdana" pitchFamily="34" charset="0"/>
                  <a:cs typeface="Arial" charset="0"/>
                </a:rPr>
                <a:t>aliquota marginale</a:t>
              </a:r>
              <a:r>
                <a:rPr lang="it-IT" altLang="it-IT" sz="3200" b="1">
                  <a:latin typeface="Verdana" pitchFamily="34" charset="0"/>
                  <a:cs typeface="Arial" charset="0"/>
                </a:rPr>
                <a:t> misura </a:t>
              </a:r>
              <a:br>
                <a:rPr lang="it-IT" altLang="it-IT" sz="3200" b="1">
                  <a:latin typeface="Verdana" pitchFamily="34" charset="0"/>
                  <a:cs typeface="Arial" charset="0"/>
                </a:rPr>
              </a:br>
              <a:r>
                <a:rPr lang="it-IT" altLang="it-IT" sz="3200" b="1">
                  <a:latin typeface="Verdana" pitchFamily="34" charset="0"/>
                  <a:cs typeface="Arial" charset="0"/>
                </a:rPr>
                <a:t>il rapporto tra incremento del prelievo e incremento della base imponibile </a:t>
              </a:r>
              <a:endParaRPr lang="it-IT" altLang="it-IT" sz="2200" b="1">
                <a:solidFill>
                  <a:srgbClr val="D86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cs typeface="Arial" charset="0"/>
              </a:endParaRPr>
            </a:p>
          </p:txBody>
        </p:sp>
        <p:sp>
          <p:nvSpPr>
            <p:cNvPr id="21514" name="AutoShape 5"/>
            <p:cNvSpPr>
              <a:spLocks noChangeArrowheads="1"/>
            </p:cNvSpPr>
            <p:nvPr/>
          </p:nvSpPr>
          <p:spPr bwMode="auto">
            <a:xfrm>
              <a:off x="2256" y="2640"/>
              <a:ext cx="1344" cy="432"/>
            </a:xfrm>
            <a:prstGeom prst="downArrow">
              <a:avLst>
                <a:gd name="adj1" fmla="val 50000"/>
                <a:gd name="adj2" fmla="val 25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FE8BB"/>
                </a:gs>
              </a:gsLst>
              <a:lin ang="5400000" scaled="1"/>
            </a:gradFill>
            <a:ln w="38100">
              <a:solidFill>
                <a:srgbClr val="D86C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800"/>
            </a:p>
          </p:txBody>
        </p:sp>
      </p:grpSp>
      <p:grpSp>
        <p:nvGrpSpPr>
          <p:cNvPr id="21508" name="Group 6" title="Formula aliquota marginale"/>
          <p:cNvGrpSpPr>
            <a:grpSpLocks/>
          </p:cNvGrpSpPr>
          <p:nvPr/>
        </p:nvGrpSpPr>
        <p:grpSpPr bwMode="auto">
          <a:xfrm>
            <a:off x="2438400" y="5105400"/>
            <a:ext cx="4305300" cy="1095375"/>
            <a:chOff x="1464" y="3198"/>
            <a:chExt cx="2712" cy="690"/>
          </a:xfrm>
        </p:grpSpPr>
        <p:sp>
          <p:nvSpPr>
            <p:cNvPr id="21511" name="AutoShape 7"/>
            <p:cNvSpPr>
              <a:spLocks noChangeArrowheads="1"/>
            </p:cNvSpPr>
            <p:nvPr/>
          </p:nvSpPr>
          <p:spPr bwMode="auto">
            <a:xfrm>
              <a:off x="1536" y="3198"/>
              <a:ext cx="2640" cy="690"/>
            </a:xfrm>
            <a:prstGeom prst="roundRect">
              <a:avLst>
                <a:gd name="adj" fmla="val 16667"/>
              </a:avLst>
            </a:prstGeom>
            <a:noFill/>
            <a:ln w="57150">
              <a:solidFill>
                <a:srgbClr val="D86C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800"/>
            </a:p>
          </p:txBody>
        </p:sp>
        <p:sp>
          <p:nvSpPr>
            <p:cNvPr id="21512" name="Rectangle 8"/>
            <p:cNvSpPr>
              <a:spLocks noChangeArrowheads="1"/>
            </p:cNvSpPr>
            <p:nvPr/>
          </p:nvSpPr>
          <p:spPr bwMode="auto">
            <a:xfrm>
              <a:off x="1464" y="3314"/>
              <a:ext cx="269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it-IT" altLang="it-IT" b="1">
                  <a:latin typeface="Verdana" panose="020B0604030504040204" pitchFamily="34" charset="0"/>
                </a:rPr>
                <a:t>t </a:t>
              </a:r>
              <a:r>
                <a:rPr lang="it-IT" altLang="it-IT" b="1" baseline="-25000">
                  <a:latin typeface="Verdana" panose="020B0604030504040204" pitchFamily="34" charset="0"/>
                </a:rPr>
                <a:t>marginale</a:t>
              </a:r>
              <a:r>
                <a:rPr lang="it-IT" altLang="it-IT" b="1">
                  <a:latin typeface="Verdana" panose="020B0604030504040204" pitchFamily="34" charset="0"/>
                </a:rPr>
                <a:t>= </a:t>
              </a:r>
              <a:r>
                <a:rPr lang="it-IT" altLang="it-IT" b="1">
                  <a:latin typeface="Verdana" panose="020B0604030504040204" pitchFamily="34" charset="0"/>
                  <a:sym typeface="Symbol" panose="05050102010706020507" pitchFamily="18" charset="2"/>
                </a:rPr>
                <a:t></a:t>
              </a:r>
              <a:r>
                <a:rPr lang="it-IT" altLang="it-IT" b="1">
                  <a:latin typeface="Verdana" panose="020B0604030504040204" pitchFamily="34" charset="0"/>
                </a:rPr>
                <a:t>T/</a:t>
              </a:r>
              <a:r>
                <a:rPr lang="it-IT" altLang="it-IT" b="1">
                  <a:latin typeface="Verdana" panose="020B0604030504040204" pitchFamily="34" charset="0"/>
                  <a:sym typeface="Symbol" panose="05050102010706020507" pitchFamily="18" charset="2"/>
                </a:rPr>
                <a:t></a:t>
              </a:r>
              <a:r>
                <a:rPr lang="it-IT" altLang="it-IT" b="1">
                  <a:latin typeface="Verdana" panose="020B0604030504040204" pitchFamily="34" charset="0"/>
                </a:rPr>
                <a:t>Y</a:t>
              </a:r>
            </a:p>
          </p:txBody>
        </p:sp>
      </p:grp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 smtClean="0">
                <a:solidFill>
                  <a:schemeClr val="tx2"/>
                </a:solidFill>
                <a:latin typeface="Verdana" panose="020B0604030504040204" pitchFamily="34" charset="0"/>
              </a:rPr>
              <a:t>Aliquote e debito d’imposta (3)</a:t>
            </a:r>
            <a:endParaRPr lang="it-IT" dirty="0"/>
          </a:p>
        </p:txBody>
      </p:sp>
      <p:sp>
        <p:nvSpPr>
          <p:cNvPr id="21510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4ECEA63-0EE3-47F9-85E0-798DD5A1610C}" type="slidenum">
              <a:rPr lang="es-ES" altLang="it-IT"/>
              <a:pPr eaLnBrk="1" hangingPunct="1"/>
              <a:t>20</a:t>
            </a:fld>
            <a:endParaRPr lang="es-ES" altLang="it-IT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5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BBF8880-EC79-4A4D-81E0-E0A59EFCE90E}" type="slidenum">
              <a:rPr lang="es-ES" altLang="it-IT"/>
              <a:pPr eaLnBrk="1" hangingPunct="1"/>
              <a:t>21</a:t>
            </a:fld>
            <a:endParaRPr lang="es-ES" altLang="it-IT"/>
          </a:p>
        </p:txBody>
      </p:sp>
      <p:grpSp>
        <p:nvGrpSpPr>
          <p:cNvPr id="22530" name="Group 2" title="Imposte proporzionali"/>
          <p:cNvGrpSpPr>
            <a:grpSpLocks/>
          </p:cNvGrpSpPr>
          <p:nvPr/>
        </p:nvGrpSpPr>
        <p:grpSpPr bwMode="auto">
          <a:xfrm>
            <a:off x="1524000" y="1825625"/>
            <a:ext cx="6248400" cy="2212975"/>
            <a:chOff x="960" y="1150"/>
            <a:chExt cx="3936" cy="1394"/>
          </a:xfrm>
        </p:grpSpPr>
        <p:sp>
          <p:nvSpPr>
            <p:cNvPr id="22536" name="AutoShape 3"/>
            <p:cNvSpPr>
              <a:spLocks noChangeArrowheads="1"/>
            </p:cNvSpPr>
            <p:nvPr/>
          </p:nvSpPr>
          <p:spPr bwMode="auto">
            <a:xfrm rot="-8116173">
              <a:off x="2352" y="1536"/>
              <a:ext cx="1008" cy="1008"/>
            </a:xfrm>
            <a:custGeom>
              <a:avLst/>
              <a:gdLst>
                <a:gd name="T0" fmla="*/ 34 w 21600"/>
                <a:gd name="T1" fmla="*/ 0 h 21600"/>
                <a:gd name="T2" fmla="*/ 20 w 21600"/>
                <a:gd name="T3" fmla="*/ 13 h 21600"/>
                <a:gd name="T4" fmla="*/ 13 w 21600"/>
                <a:gd name="T5" fmla="*/ 20 h 21600"/>
                <a:gd name="T6" fmla="*/ 0 w 21600"/>
                <a:gd name="T7" fmla="*/ 34 h 21600"/>
                <a:gd name="T8" fmla="*/ 13 w 21600"/>
                <a:gd name="T9" fmla="*/ 47 h 21600"/>
                <a:gd name="T10" fmla="*/ 27 w 21600"/>
                <a:gd name="T11" fmla="*/ 40 h 21600"/>
                <a:gd name="T12" fmla="*/ 40 w 21600"/>
                <a:gd name="T13" fmla="*/ 27 h 21600"/>
                <a:gd name="T14" fmla="*/ 47 w 21600"/>
                <a:gd name="T15" fmla="*/ 13 h 21600"/>
                <a:gd name="T16" fmla="*/ 17694720 60000 65536"/>
                <a:gd name="T17" fmla="*/ 11796480 60000 65536"/>
                <a:gd name="T18" fmla="*/ 17694720 60000 65536"/>
                <a:gd name="T19" fmla="*/ 11796480 60000 65536"/>
                <a:gd name="T20" fmla="*/ 5898240 60000 65536"/>
                <a:gd name="T21" fmla="*/ 5898240 60000 65536"/>
                <a:gd name="T22" fmla="*/ 0 60000 65536"/>
                <a:gd name="T23" fmla="*/ 0 60000 65536"/>
                <a:gd name="T24" fmla="*/ 3086 w 21600"/>
                <a:gd name="T25" fmla="*/ 12343 h 21600"/>
                <a:gd name="T26" fmla="*/ 18514 w 21600"/>
                <a:gd name="T27" fmla="*/ 18514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15429" y="0"/>
                  </a:moveTo>
                  <a:lnTo>
                    <a:pt x="9257" y="6171"/>
                  </a:lnTo>
                  <a:lnTo>
                    <a:pt x="12343" y="6171"/>
                  </a:lnTo>
                  <a:lnTo>
                    <a:pt x="12343" y="12343"/>
                  </a:lnTo>
                  <a:lnTo>
                    <a:pt x="6171" y="12343"/>
                  </a:lnTo>
                  <a:lnTo>
                    <a:pt x="6171" y="9257"/>
                  </a:lnTo>
                  <a:lnTo>
                    <a:pt x="0" y="15429"/>
                  </a:lnTo>
                  <a:lnTo>
                    <a:pt x="6171" y="21600"/>
                  </a:lnTo>
                  <a:lnTo>
                    <a:pt x="6171" y="18514"/>
                  </a:lnTo>
                  <a:lnTo>
                    <a:pt x="18514" y="18514"/>
                  </a:lnTo>
                  <a:lnTo>
                    <a:pt x="18514" y="6171"/>
                  </a:lnTo>
                  <a:lnTo>
                    <a:pt x="21600" y="6171"/>
                  </a:lnTo>
                  <a:lnTo>
                    <a:pt x="15429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E8BB"/>
                </a:gs>
              </a:gsLst>
              <a:lin ang="5400000" scaled="1"/>
            </a:gradFill>
            <a:ln w="57150">
              <a:solidFill>
                <a:srgbClr val="D86C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>
              <a:spAutoFit/>
            </a:bodyPr>
            <a:lstStyle/>
            <a:p>
              <a:endParaRPr lang="it-IT"/>
            </a:p>
          </p:txBody>
        </p:sp>
        <p:sp>
          <p:nvSpPr>
            <p:cNvPr id="38916" name="AutoShape 4"/>
            <p:cNvSpPr>
              <a:spLocks noChangeArrowheads="1"/>
            </p:cNvSpPr>
            <p:nvPr/>
          </p:nvSpPr>
          <p:spPr bwMode="auto">
            <a:xfrm>
              <a:off x="960" y="1150"/>
              <a:ext cx="3936" cy="435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FFDDBB"/>
                </a:gs>
                <a:gs pos="100000">
                  <a:srgbClr val="FFFFFF"/>
                </a:gs>
              </a:gsLst>
              <a:lin ang="5400000" scaled="1"/>
            </a:gradFill>
            <a:ln w="57150">
              <a:solidFill>
                <a:srgbClr val="D86C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anchor="ctr">
              <a:spAutoFit/>
            </a:bodyPr>
            <a:lstStyle/>
            <a:p>
              <a:pPr algn="ctr" eaLnBrk="0" hangingPunct="0">
                <a:defRPr/>
              </a:pPr>
              <a:r>
                <a:rPr lang="it-IT" altLang="it-IT" sz="3200" b="1">
                  <a:latin typeface="Verdana" pitchFamily="34" charset="0"/>
                  <a:cs typeface="Arial" charset="0"/>
                </a:rPr>
                <a:t>Imposte </a:t>
              </a:r>
              <a:r>
                <a:rPr lang="it-IT" altLang="it-IT" sz="3200" b="1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erdana" pitchFamily="34" charset="0"/>
                  <a:cs typeface="Arial" charset="0"/>
                </a:rPr>
                <a:t>proporzionali</a:t>
              </a:r>
              <a:endParaRPr lang="it-IT" altLang="it-IT" sz="2200" b="1">
                <a:solidFill>
                  <a:srgbClr val="D86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cs typeface="Arial" charset="0"/>
              </a:endParaRPr>
            </a:p>
          </p:txBody>
        </p:sp>
      </p:grpSp>
      <p:sp>
        <p:nvSpPr>
          <p:cNvPr id="38918" name="AutoShape 6"/>
          <p:cNvSpPr>
            <a:spLocks noChangeArrowheads="1"/>
          </p:cNvSpPr>
          <p:nvPr/>
        </p:nvSpPr>
        <p:spPr bwMode="auto">
          <a:xfrm>
            <a:off x="228600" y="3733800"/>
            <a:ext cx="4259263" cy="22352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7150">
            <a:solidFill>
              <a:srgbClr val="D86C00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>
            <a:spAutoFit/>
          </a:bodyPr>
          <a:lstStyle/>
          <a:p>
            <a:pPr eaLnBrk="0" hangingPunct="0">
              <a:lnSpc>
                <a:spcPct val="110000"/>
              </a:lnSpc>
              <a:spcBef>
                <a:spcPct val="50000"/>
              </a:spcBef>
              <a:defRPr/>
            </a:pPr>
            <a:r>
              <a:rPr lang="it-IT" altLang="it-IT" sz="2800" b="1" u="sng">
                <a:latin typeface="Verdana" pitchFamily="34" charset="0"/>
                <a:cs typeface="Arial" charset="0"/>
              </a:rPr>
              <a:t>l'aliquota media</a:t>
            </a:r>
            <a:r>
              <a:rPr lang="it-IT" altLang="it-IT" sz="2800" b="1">
                <a:latin typeface="Verdana" pitchFamily="34" charset="0"/>
                <a:cs typeface="Arial" charset="0"/>
              </a:rPr>
              <a:t> è </a:t>
            </a:r>
            <a:r>
              <a:rPr lang="it-IT" altLang="it-IT" sz="2800" b="1">
                <a:solidFill>
                  <a:srgbClr val="D86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Arial" charset="0"/>
              </a:rPr>
              <a:t>costante</a:t>
            </a:r>
            <a:r>
              <a:rPr lang="it-IT" altLang="it-IT" sz="2800" b="1" i="1">
                <a:latin typeface="Verdana" pitchFamily="34" charset="0"/>
                <a:cs typeface="Arial" charset="0"/>
              </a:rPr>
              <a:t> </a:t>
            </a:r>
            <a:r>
              <a:rPr lang="it-IT" altLang="it-IT" sz="2800" b="1">
                <a:latin typeface="Verdana" pitchFamily="34" charset="0"/>
                <a:cs typeface="Arial" charset="0"/>
              </a:rPr>
              <a:t>al </a:t>
            </a:r>
            <a:r>
              <a:rPr lang="it-IT" altLang="it-IT" sz="2800" b="1" u="sng">
                <a:latin typeface="Verdana" pitchFamily="34" charset="0"/>
                <a:cs typeface="Arial" charset="0"/>
              </a:rPr>
              <a:t>crescere della base imponibile</a:t>
            </a:r>
            <a:endParaRPr lang="it-IT" altLang="it-IT" sz="2200" b="1" u="sng">
              <a:solidFill>
                <a:srgbClr val="D86C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  <a:cs typeface="Arial" charset="0"/>
            </a:endParaRPr>
          </a:p>
        </p:txBody>
      </p:sp>
      <p:sp>
        <p:nvSpPr>
          <p:cNvPr id="38919" name="AutoShape 7"/>
          <p:cNvSpPr>
            <a:spLocks noChangeArrowheads="1"/>
          </p:cNvSpPr>
          <p:nvPr/>
        </p:nvSpPr>
        <p:spPr bwMode="auto">
          <a:xfrm>
            <a:off x="4672013" y="3733800"/>
            <a:ext cx="4219575" cy="22352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7150">
            <a:solidFill>
              <a:srgbClr val="D86C00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10000"/>
              </a:lnSpc>
              <a:spcBef>
                <a:spcPct val="50000"/>
              </a:spcBef>
              <a:buFontTx/>
              <a:buNone/>
            </a:pPr>
            <a:r>
              <a:rPr lang="it-IT" altLang="it-IT" sz="2800" b="1">
                <a:latin typeface="Verdana" panose="020B0604030504040204" pitchFamily="34" charset="0"/>
              </a:rPr>
              <a:t>Equivalentemente, </a:t>
            </a:r>
            <a:r>
              <a:rPr lang="it-IT" altLang="it-IT" sz="2800" b="1" u="sng">
                <a:latin typeface="Verdana" panose="020B0604030504040204" pitchFamily="34" charset="0"/>
              </a:rPr>
              <a:t>aliquota media e aliquota marginale</a:t>
            </a:r>
            <a:r>
              <a:rPr lang="it-IT" altLang="it-IT" sz="2800" b="1">
                <a:latin typeface="Verdana" panose="020B0604030504040204" pitchFamily="34" charset="0"/>
              </a:rPr>
              <a:t> </a:t>
            </a:r>
            <a:r>
              <a:rPr lang="it-IT" altLang="it-IT" sz="2800" b="1" u="sng">
                <a:latin typeface="Verdana" panose="020B0604030504040204" pitchFamily="34" charset="0"/>
              </a:rPr>
              <a:t>coincidono</a:t>
            </a:r>
            <a:endParaRPr lang="it-IT" altLang="it-IT" sz="2400" b="1" i="1" u="sng">
              <a:latin typeface="Verdana" panose="020B0604030504040204" pitchFamily="34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 smtClean="0">
                <a:solidFill>
                  <a:schemeClr val="tx2"/>
                </a:solidFill>
                <a:latin typeface="Verdana" panose="020B0604030504040204" pitchFamily="34" charset="0"/>
              </a:rPr>
              <a:t>Imposte proporzionali</a:t>
            </a:r>
            <a:endParaRPr lang="it-IT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8" grpId="0" animBg="1" autoUpdateAnimBg="0"/>
      <p:bldP spid="38919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9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E9139CA-4511-4E60-A32E-82391B8F6D3C}" type="slidenum">
              <a:rPr lang="es-ES" altLang="it-IT" smtClean="0"/>
              <a:pPr/>
              <a:t>22</a:t>
            </a:fld>
            <a:endParaRPr lang="es-ES" altLang="it-IT"/>
          </a:p>
        </p:txBody>
      </p:sp>
      <p:grpSp>
        <p:nvGrpSpPr>
          <p:cNvPr id="23554" name="Group 2" title="Imposte progressive"/>
          <p:cNvGrpSpPr>
            <a:grpSpLocks/>
          </p:cNvGrpSpPr>
          <p:nvPr/>
        </p:nvGrpSpPr>
        <p:grpSpPr bwMode="auto">
          <a:xfrm>
            <a:off x="1524000" y="1825625"/>
            <a:ext cx="6248400" cy="2212975"/>
            <a:chOff x="960" y="1150"/>
            <a:chExt cx="3936" cy="1394"/>
          </a:xfrm>
        </p:grpSpPr>
        <p:sp>
          <p:nvSpPr>
            <p:cNvPr id="23560" name="AutoShape 3"/>
            <p:cNvSpPr>
              <a:spLocks noChangeArrowheads="1"/>
            </p:cNvSpPr>
            <p:nvPr/>
          </p:nvSpPr>
          <p:spPr bwMode="auto">
            <a:xfrm rot="-8116173">
              <a:off x="2352" y="1536"/>
              <a:ext cx="1008" cy="1008"/>
            </a:xfrm>
            <a:custGeom>
              <a:avLst/>
              <a:gdLst>
                <a:gd name="T0" fmla="*/ 34 w 21600"/>
                <a:gd name="T1" fmla="*/ 0 h 21600"/>
                <a:gd name="T2" fmla="*/ 20 w 21600"/>
                <a:gd name="T3" fmla="*/ 13 h 21600"/>
                <a:gd name="T4" fmla="*/ 13 w 21600"/>
                <a:gd name="T5" fmla="*/ 20 h 21600"/>
                <a:gd name="T6" fmla="*/ 0 w 21600"/>
                <a:gd name="T7" fmla="*/ 34 h 21600"/>
                <a:gd name="T8" fmla="*/ 13 w 21600"/>
                <a:gd name="T9" fmla="*/ 47 h 21600"/>
                <a:gd name="T10" fmla="*/ 27 w 21600"/>
                <a:gd name="T11" fmla="*/ 40 h 21600"/>
                <a:gd name="T12" fmla="*/ 40 w 21600"/>
                <a:gd name="T13" fmla="*/ 27 h 21600"/>
                <a:gd name="T14" fmla="*/ 47 w 21600"/>
                <a:gd name="T15" fmla="*/ 13 h 21600"/>
                <a:gd name="T16" fmla="*/ 17694720 60000 65536"/>
                <a:gd name="T17" fmla="*/ 11796480 60000 65536"/>
                <a:gd name="T18" fmla="*/ 17694720 60000 65536"/>
                <a:gd name="T19" fmla="*/ 11796480 60000 65536"/>
                <a:gd name="T20" fmla="*/ 5898240 60000 65536"/>
                <a:gd name="T21" fmla="*/ 5898240 60000 65536"/>
                <a:gd name="T22" fmla="*/ 0 60000 65536"/>
                <a:gd name="T23" fmla="*/ 0 60000 65536"/>
                <a:gd name="T24" fmla="*/ 3086 w 21600"/>
                <a:gd name="T25" fmla="*/ 12343 h 21600"/>
                <a:gd name="T26" fmla="*/ 18514 w 21600"/>
                <a:gd name="T27" fmla="*/ 18514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15429" y="0"/>
                  </a:moveTo>
                  <a:lnTo>
                    <a:pt x="9257" y="6171"/>
                  </a:lnTo>
                  <a:lnTo>
                    <a:pt x="12343" y="6171"/>
                  </a:lnTo>
                  <a:lnTo>
                    <a:pt x="12343" y="12343"/>
                  </a:lnTo>
                  <a:lnTo>
                    <a:pt x="6171" y="12343"/>
                  </a:lnTo>
                  <a:lnTo>
                    <a:pt x="6171" y="9257"/>
                  </a:lnTo>
                  <a:lnTo>
                    <a:pt x="0" y="15429"/>
                  </a:lnTo>
                  <a:lnTo>
                    <a:pt x="6171" y="21600"/>
                  </a:lnTo>
                  <a:lnTo>
                    <a:pt x="6171" y="18514"/>
                  </a:lnTo>
                  <a:lnTo>
                    <a:pt x="18514" y="18514"/>
                  </a:lnTo>
                  <a:lnTo>
                    <a:pt x="18514" y="6171"/>
                  </a:lnTo>
                  <a:lnTo>
                    <a:pt x="21600" y="6171"/>
                  </a:lnTo>
                  <a:lnTo>
                    <a:pt x="15429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E8BB"/>
                </a:gs>
              </a:gsLst>
              <a:lin ang="5400000" scaled="1"/>
            </a:gradFill>
            <a:ln w="57150">
              <a:solidFill>
                <a:srgbClr val="D86C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>
              <a:spAutoFit/>
            </a:bodyPr>
            <a:lstStyle/>
            <a:p>
              <a:endParaRPr lang="it-IT"/>
            </a:p>
          </p:txBody>
        </p:sp>
        <p:sp>
          <p:nvSpPr>
            <p:cNvPr id="39940" name="AutoShape 4"/>
            <p:cNvSpPr>
              <a:spLocks noChangeArrowheads="1"/>
            </p:cNvSpPr>
            <p:nvPr/>
          </p:nvSpPr>
          <p:spPr bwMode="auto">
            <a:xfrm>
              <a:off x="960" y="1150"/>
              <a:ext cx="3936" cy="435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FFDDBB"/>
                </a:gs>
                <a:gs pos="100000">
                  <a:srgbClr val="FFFFFF"/>
                </a:gs>
              </a:gsLst>
              <a:lin ang="5400000" scaled="1"/>
            </a:gradFill>
            <a:ln w="57150">
              <a:solidFill>
                <a:srgbClr val="D86C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anchor="ctr">
              <a:spAutoFit/>
            </a:bodyPr>
            <a:lstStyle/>
            <a:p>
              <a:pPr algn="ctr" eaLnBrk="0" hangingPunct="0">
                <a:defRPr/>
              </a:pPr>
              <a:r>
                <a:rPr lang="it-IT" altLang="it-IT" sz="3200" b="1">
                  <a:latin typeface="Verdana" pitchFamily="34" charset="0"/>
                  <a:cs typeface="Arial" charset="0"/>
                </a:rPr>
                <a:t>Imposte </a:t>
              </a:r>
              <a:r>
                <a:rPr lang="it-IT" altLang="it-IT" sz="3200" b="1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erdana" pitchFamily="34" charset="0"/>
                  <a:cs typeface="Arial" charset="0"/>
                </a:rPr>
                <a:t>progressive</a:t>
              </a:r>
              <a:endParaRPr lang="it-IT" altLang="it-IT" sz="2200" b="1">
                <a:solidFill>
                  <a:srgbClr val="D86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cs typeface="Arial" charset="0"/>
              </a:endParaRPr>
            </a:p>
          </p:txBody>
        </p:sp>
      </p:grpSp>
      <p:sp>
        <p:nvSpPr>
          <p:cNvPr id="39941" name="AutoShape 5"/>
          <p:cNvSpPr>
            <a:spLocks noChangeArrowheads="1"/>
          </p:cNvSpPr>
          <p:nvPr/>
        </p:nvSpPr>
        <p:spPr bwMode="auto">
          <a:xfrm>
            <a:off x="228600" y="3962400"/>
            <a:ext cx="4351338" cy="22352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7150">
            <a:solidFill>
              <a:srgbClr val="D86C00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>
            <a:spAutoFit/>
          </a:bodyPr>
          <a:lstStyle/>
          <a:p>
            <a:pPr eaLnBrk="0" hangingPunct="0">
              <a:lnSpc>
                <a:spcPct val="110000"/>
              </a:lnSpc>
              <a:spcBef>
                <a:spcPct val="50000"/>
              </a:spcBef>
              <a:defRPr/>
            </a:pPr>
            <a:r>
              <a:rPr lang="it-IT" altLang="it-IT" sz="2800" b="1" u="sng">
                <a:latin typeface="Verdana" pitchFamily="34" charset="0"/>
                <a:cs typeface="Arial" charset="0"/>
              </a:rPr>
              <a:t>l'aliquota media</a:t>
            </a:r>
            <a:r>
              <a:rPr lang="it-IT" altLang="it-IT" sz="2800" b="1">
                <a:latin typeface="Verdana" pitchFamily="34" charset="0"/>
                <a:cs typeface="Arial" charset="0"/>
              </a:rPr>
              <a:t> è </a:t>
            </a:r>
            <a:r>
              <a:rPr lang="it-IT" altLang="it-IT" sz="2800" b="1">
                <a:solidFill>
                  <a:srgbClr val="D86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Arial" charset="0"/>
              </a:rPr>
              <a:t>crescente</a:t>
            </a:r>
            <a:r>
              <a:rPr lang="it-IT" altLang="it-IT" sz="2800" b="1" i="1">
                <a:latin typeface="Verdana" pitchFamily="34" charset="0"/>
                <a:cs typeface="Arial" charset="0"/>
              </a:rPr>
              <a:t> </a:t>
            </a:r>
            <a:r>
              <a:rPr lang="it-IT" altLang="it-IT" sz="2800" b="1">
                <a:latin typeface="Verdana" pitchFamily="34" charset="0"/>
                <a:cs typeface="Arial" charset="0"/>
              </a:rPr>
              <a:t>al </a:t>
            </a:r>
            <a:r>
              <a:rPr lang="it-IT" altLang="it-IT" sz="2800" b="1" u="sng">
                <a:latin typeface="Verdana" pitchFamily="34" charset="0"/>
                <a:cs typeface="Arial" charset="0"/>
              </a:rPr>
              <a:t>crescere della base imponibile</a:t>
            </a:r>
            <a:endParaRPr lang="it-IT" altLang="it-IT" sz="2800" b="1">
              <a:latin typeface="Verdana" pitchFamily="34" charset="0"/>
              <a:cs typeface="Arial" charset="0"/>
            </a:endParaRPr>
          </a:p>
        </p:txBody>
      </p:sp>
      <p:sp>
        <p:nvSpPr>
          <p:cNvPr id="39942" name="AutoShape 6"/>
          <p:cNvSpPr>
            <a:spLocks noChangeArrowheads="1"/>
          </p:cNvSpPr>
          <p:nvPr/>
        </p:nvSpPr>
        <p:spPr bwMode="auto">
          <a:xfrm>
            <a:off x="4724400" y="3962400"/>
            <a:ext cx="4114800" cy="22352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7150">
            <a:solidFill>
              <a:srgbClr val="D86C00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>
            <a:spAutoFit/>
          </a:bodyPr>
          <a:lstStyle/>
          <a:p>
            <a:pPr eaLnBrk="0" hangingPunct="0">
              <a:lnSpc>
                <a:spcPct val="110000"/>
              </a:lnSpc>
              <a:spcBef>
                <a:spcPct val="50000"/>
              </a:spcBef>
              <a:defRPr/>
            </a:pPr>
            <a:r>
              <a:rPr lang="it-IT" altLang="it-IT" sz="2800" b="1">
                <a:latin typeface="Verdana" pitchFamily="34" charset="0"/>
                <a:cs typeface="Arial" charset="0"/>
              </a:rPr>
              <a:t>l’</a:t>
            </a:r>
            <a:r>
              <a:rPr lang="it-IT" altLang="it-IT" sz="2800" b="1" u="sng">
                <a:latin typeface="Verdana" pitchFamily="34" charset="0"/>
                <a:cs typeface="Arial" charset="0"/>
              </a:rPr>
              <a:t>aliquota media è sempre </a:t>
            </a:r>
            <a:r>
              <a:rPr lang="it-IT" altLang="it-IT" sz="2800" b="1" u="sng">
                <a:solidFill>
                  <a:srgbClr val="D86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Arial" charset="0"/>
              </a:rPr>
              <a:t>minore </a:t>
            </a:r>
            <a:r>
              <a:rPr lang="it-IT" altLang="it-IT" sz="2800" b="1" u="sng">
                <a:latin typeface="Verdana" pitchFamily="34" charset="0"/>
                <a:cs typeface="Arial" charset="0"/>
              </a:rPr>
              <a:t>dell’aliquota marginale</a:t>
            </a:r>
            <a:endParaRPr lang="it-IT" altLang="it-IT" sz="2400" b="1" i="1" u="sng">
              <a:latin typeface="Verdana" pitchFamily="34" charset="0"/>
              <a:cs typeface="Arial" charset="0"/>
            </a:endParaRP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 smtClean="0">
                <a:solidFill>
                  <a:schemeClr val="tx2"/>
                </a:solidFill>
                <a:latin typeface="Verdana" panose="020B0604030504040204" pitchFamily="34" charset="0"/>
              </a:rPr>
              <a:t>Imposte progressive</a:t>
            </a:r>
            <a:endParaRPr lang="it-IT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 animBg="1" autoUpdateAnimBg="0"/>
      <p:bldP spid="39942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7388" y="1412875"/>
            <a:ext cx="7772400" cy="2133600"/>
          </a:xfrm>
        </p:spPr>
        <p:txBody>
          <a:bodyPr/>
          <a:lstStyle/>
          <a:p>
            <a:pPr eaLnBrk="1" hangingPunct="1"/>
            <a:r>
              <a:rPr lang="it-IT" altLang="it-IT" sz="4000" smtClean="0">
                <a:solidFill>
                  <a:schemeClr val="accent2"/>
                </a:solidFill>
              </a:rPr>
              <a:t>Quattro tecniche</a:t>
            </a:r>
            <a:br>
              <a:rPr lang="it-IT" altLang="it-IT" sz="4000" smtClean="0">
                <a:solidFill>
                  <a:schemeClr val="accent2"/>
                </a:solidFill>
              </a:rPr>
            </a:br>
            <a:r>
              <a:rPr lang="it-IT" altLang="it-IT" sz="4000" smtClean="0">
                <a:solidFill>
                  <a:schemeClr val="accent2"/>
                </a:solidFill>
              </a:rPr>
              <a:t>per ottenere la progressività</a:t>
            </a:r>
          </a:p>
        </p:txBody>
      </p:sp>
      <p:sp>
        <p:nvSpPr>
          <p:cNvPr id="24579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56D2A66-7D1A-40DD-BE9F-97282DF79EC4}" type="slidenum">
              <a:rPr lang="es-ES" altLang="it-IT"/>
              <a:pPr eaLnBrk="1" hangingPunct="1"/>
              <a:t>23</a:t>
            </a:fld>
            <a:endParaRPr lang="es-ES" alt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7388" y="1412875"/>
            <a:ext cx="7772400" cy="2133600"/>
          </a:xfrm>
        </p:spPr>
        <p:txBody>
          <a:bodyPr/>
          <a:lstStyle/>
          <a:p>
            <a:pPr algn="l" eaLnBrk="1" hangingPunct="1"/>
            <a:r>
              <a:rPr lang="it-IT" altLang="it-IT" sz="4000" smtClean="0">
                <a:solidFill>
                  <a:schemeClr val="accent2"/>
                </a:solidFill>
              </a:rPr>
              <a:t/>
            </a:r>
            <a:br>
              <a:rPr lang="it-IT" altLang="it-IT" sz="4000" smtClean="0">
                <a:solidFill>
                  <a:schemeClr val="accent2"/>
                </a:solidFill>
              </a:rPr>
            </a:br>
            <a:r>
              <a:rPr lang="it-IT" altLang="it-IT" sz="4000" smtClean="0">
                <a:solidFill>
                  <a:schemeClr val="accent2"/>
                </a:solidFill>
              </a:rPr>
              <a:t/>
            </a:r>
            <a:br>
              <a:rPr lang="it-IT" altLang="it-IT" sz="4000" smtClean="0">
                <a:solidFill>
                  <a:schemeClr val="accent2"/>
                </a:solidFill>
              </a:rPr>
            </a:br>
            <a:r>
              <a:rPr lang="it-IT" altLang="it-IT" sz="4000" smtClean="0">
                <a:solidFill>
                  <a:schemeClr val="accent2"/>
                </a:solidFill>
              </a:rPr>
              <a:t/>
            </a:r>
            <a:br>
              <a:rPr lang="it-IT" altLang="it-IT" sz="4000" smtClean="0">
                <a:solidFill>
                  <a:schemeClr val="accent2"/>
                </a:solidFill>
              </a:rPr>
            </a:br>
            <a:r>
              <a:rPr lang="it-IT" altLang="it-IT" sz="4000" smtClean="0">
                <a:solidFill>
                  <a:schemeClr val="accent2"/>
                </a:solidFill>
              </a:rPr>
              <a:t/>
            </a:r>
            <a:br>
              <a:rPr lang="it-IT" altLang="it-IT" sz="4000" smtClean="0">
                <a:solidFill>
                  <a:schemeClr val="accent2"/>
                </a:solidFill>
              </a:rPr>
            </a:br>
            <a:r>
              <a:rPr lang="it-IT" altLang="it-IT" sz="4000" smtClean="0">
                <a:solidFill>
                  <a:schemeClr val="accent2"/>
                </a:solidFill>
              </a:rPr>
              <a:t>Definizioni</a:t>
            </a:r>
            <a:br>
              <a:rPr lang="it-IT" altLang="it-IT" sz="4000" smtClean="0">
                <a:solidFill>
                  <a:schemeClr val="accent2"/>
                </a:solidFill>
              </a:rPr>
            </a:br>
            <a:r>
              <a:rPr lang="it-IT" altLang="it-IT" sz="2000" b="1" smtClean="0">
                <a:solidFill>
                  <a:schemeClr val="accent2"/>
                </a:solidFill>
              </a:rPr>
              <a:t>Reddito complessivo (RC):</a:t>
            </a:r>
            <a:r>
              <a:rPr lang="it-IT" altLang="it-IT" sz="2000" smtClean="0">
                <a:solidFill>
                  <a:schemeClr val="accent2"/>
                </a:solidFill>
              </a:rPr>
              <a:t> somma dei redditi del contribuente rilevanti ai fini dell’applicazione dell’imposta.</a:t>
            </a:r>
            <a:br>
              <a:rPr lang="it-IT" altLang="it-IT" sz="2000" smtClean="0">
                <a:solidFill>
                  <a:schemeClr val="accent2"/>
                </a:solidFill>
              </a:rPr>
            </a:br>
            <a:r>
              <a:rPr lang="it-IT" altLang="it-IT" sz="2000" b="1" smtClean="0">
                <a:solidFill>
                  <a:schemeClr val="accent2"/>
                </a:solidFill>
              </a:rPr>
              <a:t>Deduzione (D):</a:t>
            </a:r>
            <a:r>
              <a:rPr lang="it-IT" altLang="it-IT" sz="2000" smtClean="0">
                <a:solidFill>
                  <a:schemeClr val="accent2"/>
                </a:solidFill>
              </a:rPr>
              <a:t> è una riduzione  del reddito complessivo che deve essere operata per ottenere il </a:t>
            </a:r>
            <a:r>
              <a:rPr lang="it-IT" altLang="it-IT" sz="2000" b="1" smtClean="0">
                <a:solidFill>
                  <a:schemeClr val="accent2"/>
                </a:solidFill>
              </a:rPr>
              <a:t>reddito imponibile (RI) </a:t>
            </a:r>
            <a:r>
              <a:rPr lang="it-IT" altLang="it-IT" sz="2000" smtClean="0">
                <a:solidFill>
                  <a:schemeClr val="accent2"/>
                </a:solidFill>
              </a:rPr>
              <a:t>a cui va applicata l’aliquota.</a:t>
            </a:r>
            <a:br>
              <a:rPr lang="it-IT" altLang="it-IT" sz="2000" smtClean="0">
                <a:solidFill>
                  <a:schemeClr val="accent2"/>
                </a:solidFill>
              </a:rPr>
            </a:br>
            <a:r>
              <a:rPr lang="it-IT" altLang="it-IT" sz="2000" b="1" smtClean="0">
                <a:solidFill>
                  <a:schemeClr val="accent2"/>
                </a:solidFill>
              </a:rPr>
              <a:t>Reddito complessivo (RC) </a:t>
            </a:r>
            <a:r>
              <a:rPr lang="it-IT" altLang="it-IT" sz="2000" smtClean="0">
                <a:solidFill>
                  <a:schemeClr val="accent2"/>
                </a:solidFill>
              </a:rPr>
              <a:t>e </a:t>
            </a:r>
            <a:r>
              <a:rPr lang="it-IT" altLang="it-IT" sz="2000" b="1" smtClean="0">
                <a:solidFill>
                  <a:schemeClr val="accent2"/>
                </a:solidFill>
              </a:rPr>
              <a:t>reddito imponibile (RI) </a:t>
            </a:r>
            <a:r>
              <a:rPr lang="it-IT" altLang="it-IT" sz="2000" smtClean="0">
                <a:solidFill>
                  <a:schemeClr val="accent2"/>
                </a:solidFill>
              </a:rPr>
              <a:t>coincidono quando non sono previste deduzioni.</a:t>
            </a:r>
            <a:br>
              <a:rPr lang="it-IT" altLang="it-IT" sz="2000" smtClean="0">
                <a:solidFill>
                  <a:schemeClr val="accent2"/>
                </a:solidFill>
              </a:rPr>
            </a:br>
            <a:r>
              <a:rPr lang="it-IT" altLang="it-IT" sz="2000" b="1" smtClean="0">
                <a:solidFill>
                  <a:schemeClr val="accent2"/>
                </a:solidFill>
              </a:rPr>
              <a:t>Detrazione (d): </a:t>
            </a:r>
            <a:r>
              <a:rPr lang="it-IT" altLang="it-IT" sz="2000" smtClean="0">
                <a:solidFill>
                  <a:schemeClr val="accent2"/>
                </a:solidFill>
              </a:rPr>
              <a:t>abbattimento di imposta. </a:t>
            </a:r>
            <a:br>
              <a:rPr lang="it-IT" altLang="it-IT" sz="2000" smtClean="0">
                <a:solidFill>
                  <a:schemeClr val="accent2"/>
                </a:solidFill>
              </a:rPr>
            </a:br>
            <a:r>
              <a:rPr lang="it-IT" altLang="it-IT" sz="2000" smtClean="0">
                <a:solidFill>
                  <a:schemeClr val="accent2"/>
                </a:solidFill>
              </a:rPr>
              <a:t>Possiamo distinguere tra:</a:t>
            </a:r>
            <a:br>
              <a:rPr lang="it-IT" altLang="it-IT" sz="2000" smtClean="0">
                <a:solidFill>
                  <a:schemeClr val="accent2"/>
                </a:solidFill>
              </a:rPr>
            </a:br>
            <a:r>
              <a:rPr lang="it-IT" altLang="it-IT" sz="2000" b="1" smtClean="0">
                <a:solidFill>
                  <a:schemeClr val="accent2"/>
                </a:solidFill>
              </a:rPr>
              <a:t>imposta lorda</a:t>
            </a:r>
            <a:r>
              <a:rPr lang="it-IT" altLang="it-IT" sz="2000" smtClean="0">
                <a:solidFill>
                  <a:schemeClr val="accent2"/>
                </a:solidFill>
              </a:rPr>
              <a:t> – pari all’aliquota legale, </a:t>
            </a:r>
            <a:r>
              <a:rPr lang="it-IT" altLang="it-IT" sz="2000" b="1" smtClean="0">
                <a:solidFill>
                  <a:schemeClr val="accent2"/>
                </a:solidFill>
              </a:rPr>
              <a:t>t</a:t>
            </a:r>
            <a:r>
              <a:rPr lang="it-IT" altLang="it-IT" sz="2000" smtClean="0">
                <a:solidFill>
                  <a:schemeClr val="accent2"/>
                </a:solidFill>
              </a:rPr>
              <a:t>, per il reddito imponibile</a:t>
            </a:r>
            <a:br>
              <a:rPr lang="it-IT" altLang="it-IT" sz="2000" smtClean="0">
                <a:solidFill>
                  <a:schemeClr val="accent2"/>
                </a:solidFill>
              </a:rPr>
            </a:br>
            <a:r>
              <a:rPr lang="it-IT" altLang="it-IT" sz="2000" b="1" smtClean="0">
                <a:solidFill>
                  <a:schemeClr val="accent2"/>
                </a:solidFill>
              </a:rPr>
              <a:t>imposta netta </a:t>
            </a:r>
            <a:r>
              <a:rPr lang="it-IT" altLang="it-IT" sz="2000" smtClean="0">
                <a:solidFill>
                  <a:schemeClr val="accent2"/>
                </a:solidFill>
              </a:rPr>
              <a:t>– pari all’imposta lorda al netto della detrazione</a:t>
            </a:r>
            <a:br>
              <a:rPr lang="it-IT" altLang="it-IT" sz="2000" smtClean="0">
                <a:solidFill>
                  <a:schemeClr val="accent2"/>
                </a:solidFill>
              </a:rPr>
            </a:br>
            <a:r>
              <a:rPr lang="it-IT" altLang="it-IT" sz="2000" b="1" smtClean="0">
                <a:solidFill>
                  <a:schemeClr val="accent2"/>
                </a:solidFill>
              </a:rPr>
              <a:t>Aliquota legale:</a:t>
            </a:r>
            <a:r>
              <a:rPr lang="it-IT" altLang="it-IT" sz="2000" smtClean="0">
                <a:solidFill>
                  <a:schemeClr val="accent2"/>
                </a:solidFill>
              </a:rPr>
              <a:t> quanto è dovuto dal contribuente per ogni unità di reddito imponibile.</a:t>
            </a:r>
            <a:br>
              <a:rPr lang="it-IT" altLang="it-IT" sz="2000" smtClean="0">
                <a:solidFill>
                  <a:schemeClr val="accent2"/>
                </a:solidFill>
              </a:rPr>
            </a:br>
            <a:r>
              <a:rPr lang="it-IT" altLang="it-IT" sz="2000" b="1" smtClean="0">
                <a:solidFill>
                  <a:schemeClr val="accent2"/>
                </a:solidFill>
              </a:rPr>
              <a:t>Aliquota effettiva: </a:t>
            </a:r>
            <a:r>
              <a:rPr lang="it-IT" altLang="it-IT" sz="2000" smtClean="0">
                <a:solidFill>
                  <a:schemeClr val="accent2"/>
                </a:solidFill>
              </a:rPr>
              <a:t>quanto è dovuto dal contribuente per ogni unità di reddito complessivo.</a:t>
            </a:r>
            <a:br>
              <a:rPr lang="it-IT" altLang="it-IT" sz="2000" smtClean="0">
                <a:solidFill>
                  <a:schemeClr val="accent2"/>
                </a:solidFill>
              </a:rPr>
            </a:br>
            <a:r>
              <a:rPr lang="it-IT" altLang="it-IT" sz="2000" smtClean="0">
                <a:solidFill>
                  <a:schemeClr val="accent2"/>
                </a:solidFill>
              </a:rPr>
              <a:t/>
            </a:r>
            <a:br>
              <a:rPr lang="it-IT" altLang="it-IT" sz="2000" smtClean="0">
                <a:solidFill>
                  <a:schemeClr val="accent2"/>
                </a:solidFill>
              </a:rPr>
            </a:br>
            <a:endParaRPr lang="it-IT" altLang="it-IT" sz="2000" smtClean="0">
              <a:solidFill>
                <a:schemeClr val="accent2"/>
              </a:solidFill>
            </a:endParaRPr>
          </a:p>
        </p:txBody>
      </p:sp>
      <p:sp>
        <p:nvSpPr>
          <p:cNvPr id="25603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9D331F1-C8AD-42AF-8845-2C58B35043B1}" type="slidenum">
              <a:rPr lang="es-ES" altLang="it-IT"/>
              <a:pPr eaLnBrk="1" hangingPunct="1"/>
              <a:t>24</a:t>
            </a:fld>
            <a:endParaRPr lang="es-ES" alt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6B723D4-A8B2-49CC-8273-1CB518E0048F}" type="slidenum">
              <a:rPr lang="es-ES" altLang="it-IT"/>
              <a:pPr eaLnBrk="1" hangingPunct="1"/>
              <a:t>25</a:t>
            </a:fld>
            <a:endParaRPr lang="es-ES" altLang="it-IT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14375" y="274638"/>
            <a:ext cx="7745413" cy="106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sz="3200" b="1" smtClean="0">
                <a:solidFill>
                  <a:schemeClr val="accent2"/>
                </a:solidFill>
              </a:rPr>
              <a:t>i) Progressività per </a:t>
            </a:r>
            <a:r>
              <a:rPr lang="it-IT" altLang="it-IT" sz="3200" b="1" u="sng" smtClean="0">
                <a:solidFill>
                  <a:schemeClr val="accent2"/>
                </a:solidFill>
              </a:rPr>
              <a:t>classi</a:t>
            </a:r>
            <a:r>
              <a:rPr lang="it-IT" altLang="it-IT" sz="3200" b="1" smtClean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908175" y="1700213"/>
            <a:ext cx="5256213" cy="21605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it-IT" altLang="it-IT" sz="2800" dirty="0" smtClean="0">
                <a:solidFill>
                  <a:schemeClr val="accent2"/>
                </a:solidFill>
              </a:rPr>
              <a:t>classi			aliquote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it-IT" altLang="it-IT" sz="2800" dirty="0" smtClean="0">
                <a:solidFill>
                  <a:schemeClr val="accent2"/>
                </a:solidFill>
              </a:rPr>
              <a:t>]0 – 15]		10%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it-IT" altLang="it-IT" sz="2800" dirty="0" smtClean="0">
                <a:solidFill>
                  <a:schemeClr val="accent2"/>
                </a:solidFill>
              </a:rPr>
              <a:t>]</a:t>
            </a:r>
            <a:r>
              <a:rPr lang="it-IT" altLang="it-IT" sz="2800" dirty="0" smtClean="0">
                <a:solidFill>
                  <a:schemeClr val="accent2"/>
                </a:solidFill>
              </a:rPr>
              <a:t>15 </a:t>
            </a:r>
            <a:r>
              <a:rPr lang="it-IT" altLang="it-IT" sz="2800" dirty="0" smtClean="0">
                <a:solidFill>
                  <a:schemeClr val="accent2"/>
                </a:solidFill>
              </a:rPr>
              <a:t>– 40]		15%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it-IT" altLang="it-IT" sz="2800" dirty="0" smtClean="0">
                <a:solidFill>
                  <a:schemeClr val="accent2"/>
                </a:solidFill>
              </a:rPr>
              <a:t>]</a:t>
            </a:r>
            <a:r>
              <a:rPr lang="it-IT" altLang="it-IT" sz="2800" dirty="0" smtClean="0">
                <a:solidFill>
                  <a:schemeClr val="accent2"/>
                </a:solidFill>
              </a:rPr>
              <a:t>40 </a:t>
            </a:r>
            <a:r>
              <a:rPr lang="it-IT" altLang="it-IT" sz="2800" dirty="0" smtClean="0">
                <a:solidFill>
                  <a:schemeClr val="accent2"/>
                </a:solidFill>
              </a:rPr>
              <a:t>- </a:t>
            </a:r>
            <a:r>
              <a:rPr lang="it-IT" altLang="it-IT" sz="2800" dirty="0" smtClean="0">
                <a:solidFill>
                  <a:schemeClr val="accent2"/>
                </a:solidFill>
                <a:sym typeface="Symbol" panose="05050102010706020507" pitchFamily="18" charset="2"/>
              </a:rPr>
              <a:t>		30%</a:t>
            </a:r>
            <a:endParaRPr lang="it-IT" altLang="it-IT" sz="2800" dirty="0" smtClean="0">
              <a:solidFill>
                <a:schemeClr val="accent2"/>
              </a:solidFill>
            </a:endParaRPr>
          </a:p>
        </p:txBody>
      </p:sp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533400" y="4149725"/>
            <a:ext cx="7710488" cy="144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it-IT" altLang="it-IT" sz="2800">
                <a:solidFill>
                  <a:schemeClr val="accent2"/>
                </a:solidFill>
              </a:rPr>
              <a:t>reddito di 20 paga:</a:t>
            </a:r>
          </a:p>
          <a:p>
            <a:pPr algn="ctr" eaLnBrk="1" hangingPunct="1">
              <a:buFontTx/>
              <a:buNone/>
            </a:pPr>
            <a:r>
              <a:rPr lang="it-IT" altLang="it-IT" sz="2800">
                <a:solidFill>
                  <a:schemeClr val="accent2"/>
                </a:solidFill>
              </a:rPr>
              <a:t>20*0,15 =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9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build="p" autoUpdateAnimBg="0"/>
      <p:bldP spid="81924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9422FBC-67A7-46CD-81FD-937E50A0BB36}" type="slidenum">
              <a:rPr lang="es-ES" altLang="it-IT"/>
              <a:pPr eaLnBrk="1" hangingPunct="1"/>
              <a:t>26</a:t>
            </a:fld>
            <a:endParaRPr lang="es-ES" altLang="it-IT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274638"/>
            <a:ext cx="7745412" cy="106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sz="3200" b="1" smtClean="0">
                <a:solidFill>
                  <a:schemeClr val="accent2"/>
                </a:solidFill>
              </a:rPr>
              <a:t>ii) Progressività per </a:t>
            </a:r>
            <a:r>
              <a:rPr lang="it-IT" altLang="it-IT" sz="3200" b="1" u="sng" smtClean="0">
                <a:solidFill>
                  <a:schemeClr val="accent2"/>
                </a:solidFill>
              </a:rPr>
              <a:t>scaglioni</a:t>
            </a:r>
            <a:r>
              <a:rPr lang="it-IT" altLang="it-IT" sz="2800" u="sng" smtClean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269316" name="Rectangle 4"/>
          <p:cNvSpPr>
            <a:spLocks noChangeArrowheads="1"/>
          </p:cNvSpPr>
          <p:nvPr/>
        </p:nvSpPr>
        <p:spPr bwMode="auto">
          <a:xfrm>
            <a:off x="533400" y="4437063"/>
            <a:ext cx="7391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60000"/>
              </a:lnSpc>
              <a:buFontTx/>
              <a:buNone/>
            </a:pPr>
            <a:r>
              <a:rPr lang="it-IT" altLang="it-IT" sz="2800">
                <a:solidFill>
                  <a:schemeClr val="accent2"/>
                </a:solidFill>
              </a:rPr>
              <a:t>reddito di 20 paga:</a:t>
            </a:r>
          </a:p>
          <a:p>
            <a:pPr algn="ctr" eaLnBrk="1" hangingPunct="1">
              <a:lnSpc>
                <a:spcPct val="40000"/>
              </a:lnSpc>
              <a:buFontTx/>
              <a:buNone/>
            </a:pPr>
            <a:endParaRPr lang="it-IT" altLang="it-IT" sz="2800">
              <a:solidFill>
                <a:schemeClr val="accent2"/>
              </a:solidFill>
            </a:endParaRPr>
          </a:p>
          <a:p>
            <a:pPr algn="ctr" eaLnBrk="1" hangingPunct="1">
              <a:lnSpc>
                <a:spcPct val="60000"/>
              </a:lnSpc>
              <a:buFontTx/>
              <a:buNone/>
            </a:pPr>
            <a:r>
              <a:rPr lang="it-IT" altLang="it-IT" sz="2800">
                <a:solidFill>
                  <a:schemeClr val="accent2"/>
                </a:solidFill>
              </a:rPr>
              <a:t>15*0,10 + 5*0,15 = 2,25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908175" y="1700213"/>
            <a:ext cx="5256213" cy="2160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it-IT" altLang="it-IT" sz="2800" kern="0" dirty="0" smtClean="0">
                <a:solidFill>
                  <a:schemeClr val="accent2"/>
                </a:solidFill>
              </a:rPr>
              <a:t>scaglioni		aliquote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it-IT" altLang="it-IT" sz="2800" kern="0" dirty="0" smtClean="0">
                <a:solidFill>
                  <a:schemeClr val="accent2"/>
                </a:solidFill>
              </a:rPr>
              <a:t>]0 – 15]		10%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it-IT" altLang="it-IT" sz="2800" kern="0" dirty="0" smtClean="0">
                <a:solidFill>
                  <a:schemeClr val="accent2"/>
                </a:solidFill>
              </a:rPr>
              <a:t>]15 – 40]		15%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it-IT" altLang="it-IT" sz="2800" kern="0" smtClean="0">
                <a:solidFill>
                  <a:schemeClr val="accent2"/>
                </a:solidFill>
              </a:rPr>
              <a:t>]</a:t>
            </a:r>
            <a:r>
              <a:rPr lang="it-IT" altLang="it-IT" sz="2800" kern="0" smtClean="0">
                <a:solidFill>
                  <a:schemeClr val="accent2"/>
                </a:solidFill>
              </a:rPr>
              <a:t>40 </a:t>
            </a:r>
            <a:r>
              <a:rPr lang="it-IT" altLang="it-IT" sz="2800" kern="0" dirty="0" smtClean="0">
                <a:solidFill>
                  <a:schemeClr val="accent2"/>
                </a:solidFill>
              </a:rPr>
              <a:t>- </a:t>
            </a:r>
            <a:r>
              <a:rPr lang="it-IT" altLang="it-IT" sz="2800" kern="0" dirty="0" smtClean="0">
                <a:solidFill>
                  <a:schemeClr val="accent2"/>
                </a:solidFill>
                <a:sym typeface="Symbol" pitchFamily="18" charset="2"/>
              </a:rPr>
              <a:t>		30%</a:t>
            </a:r>
            <a:endParaRPr lang="it-IT" altLang="it-IT" sz="2800" kern="0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9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9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9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9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9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9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316" grpId="0" uiExpand="1" build="p" autoUpdateAnimBg="0"/>
      <p:bldP spid="7" grpId="0" uiExpand="1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2325B04-C6AB-4C5B-9AF8-2AB7214A930E}" type="slidenum">
              <a:rPr lang="es-ES" altLang="it-IT"/>
              <a:pPr eaLnBrk="1" hangingPunct="1"/>
              <a:t>27</a:t>
            </a:fld>
            <a:endParaRPr lang="es-ES" altLang="it-IT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827088" y="333375"/>
            <a:ext cx="7467600" cy="114300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it-IT" altLang="it-IT" sz="3200" b="1" smtClean="0">
                <a:solidFill>
                  <a:schemeClr val="accent2"/>
                </a:solidFill>
              </a:rPr>
              <a:t>iii) Progressività per </a:t>
            </a:r>
            <a:r>
              <a:rPr lang="it-IT" altLang="it-IT" sz="3200" b="1" u="sng" smtClean="0">
                <a:solidFill>
                  <a:schemeClr val="accent2"/>
                </a:solidFill>
              </a:rPr>
              <a:t>deduzioni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914400" y="3276600"/>
            <a:ext cx="7834313" cy="2816225"/>
          </a:xfrm>
        </p:spPr>
        <p:txBody>
          <a:bodyPr/>
          <a:lstStyle/>
          <a:p>
            <a:pPr marL="0" indent="0" algn="ctr" eaLnBrk="1" hangingPunct="1">
              <a:lnSpc>
                <a:spcPct val="75000"/>
              </a:lnSpc>
              <a:buFontTx/>
              <a:buNone/>
            </a:pPr>
            <a:r>
              <a:rPr lang="it-IT" altLang="it-IT" sz="2400" smtClean="0">
                <a:solidFill>
                  <a:schemeClr val="accent2"/>
                </a:solidFill>
              </a:rPr>
              <a:t>    </a:t>
            </a:r>
            <a:r>
              <a:rPr lang="it-IT" altLang="it-IT" sz="2800" smtClean="0">
                <a:solidFill>
                  <a:schemeClr val="accent2"/>
                </a:solidFill>
              </a:rPr>
              <a:t>y compl   y impo       	   T		t</a:t>
            </a:r>
            <a:r>
              <a:rPr lang="it-IT" altLang="it-IT" sz="2800" baseline="-25000" smtClean="0">
                <a:solidFill>
                  <a:schemeClr val="accent2"/>
                </a:solidFill>
              </a:rPr>
              <a:t>a </a:t>
            </a:r>
            <a:r>
              <a:rPr lang="it-IT" altLang="it-IT" sz="2800" smtClean="0">
                <a:solidFill>
                  <a:schemeClr val="accent2"/>
                </a:solidFill>
              </a:rPr>
              <a:t>effett</a:t>
            </a:r>
          </a:p>
          <a:p>
            <a:pPr marL="0" indent="0" eaLnBrk="1" hangingPunct="1">
              <a:lnSpc>
                <a:spcPct val="75000"/>
              </a:lnSpc>
              <a:buFontTx/>
              <a:buNone/>
            </a:pPr>
            <a:r>
              <a:rPr lang="it-IT" altLang="it-IT" sz="2800" smtClean="0">
                <a:solidFill>
                  <a:schemeClr val="accent2"/>
                </a:solidFill>
              </a:rPr>
              <a:t>		      (Y - D)</a:t>
            </a:r>
          </a:p>
          <a:p>
            <a:pPr marL="0" indent="0" eaLnBrk="1" hangingPunct="1">
              <a:lnSpc>
                <a:spcPct val="45000"/>
              </a:lnSpc>
              <a:buFontTx/>
              <a:buNone/>
            </a:pPr>
            <a:r>
              <a:rPr lang="it-IT" altLang="it-IT" sz="2800" smtClean="0">
                <a:solidFill>
                  <a:schemeClr val="accent2"/>
                </a:solidFill>
              </a:rPr>
              <a:t> </a:t>
            </a:r>
          </a:p>
          <a:p>
            <a:pPr marL="0" indent="0" eaLnBrk="1" hangingPunct="1">
              <a:lnSpc>
                <a:spcPct val="75000"/>
              </a:lnSpc>
              <a:buFontTx/>
              <a:buNone/>
            </a:pPr>
            <a:r>
              <a:rPr lang="it-IT" altLang="it-IT" sz="2800" smtClean="0">
                <a:solidFill>
                  <a:schemeClr val="accent2"/>
                </a:solidFill>
              </a:rPr>
              <a:t> 	  0		0		0		 0</a:t>
            </a:r>
          </a:p>
          <a:p>
            <a:pPr marL="0" indent="0" eaLnBrk="1" hangingPunct="1">
              <a:lnSpc>
                <a:spcPct val="75000"/>
              </a:lnSpc>
              <a:buFontTx/>
              <a:buNone/>
            </a:pPr>
            <a:r>
              <a:rPr lang="it-IT" altLang="it-IT" sz="2800" smtClean="0">
                <a:solidFill>
                  <a:schemeClr val="accent2"/>
                </a:solidFill>
              </a:rPr>
              <a:t> 	  1		0		0		 0</a:t>
            </a:r>
          </a:p>
          <a:p>
            <a:pPr marL="0" indent="0" eaLnBrk="1" hangingPunct="1">
              <a:lnSpc>
                <a:spcPct val="75000"/>
              </a:lnSpc>
              <a:buFontTx/>
              <a:buNone/>
            </a:pPr>
            <a:r>
              <a:rPr lang="it-IT" altLang="it-IT" sz="2800" smtClean="0">
                <a:solidFill>
                  <a:schemeClr val="accent2"/>
                </a:solidFill>
              </a:rPr>
              <a:t>  	  2		1		0,1		5%</a:t>
            </a:r>
          </a:p>
          <a:p>
            <a:pPr marL="0" indent="0" eaLnBrk="1" hangingPunct="1">
              <a:lnSpc>
                <a:spcPct val="75000"/>
              </a:lnSpc>
              <a:buFontTx/>
              <a:buNone/>
            </a:pPr>
            <a:r>
              <a:rPr lang="it-IT" altLang="it-IT" sz="2800" smtClean="0">
                <a:solidFill>
                  <a:schemeClr val="accent2"/>
                </a:solidFill>
              </a:rPr>
              <a:t>	10		9		0,9		9%</a:t>
            </a:r>
          </a:p>
          <a:p>
            <a:pPr marL="0" indent="0" algn="ctr" eaLnBrk="1" hangingPunct="1">
              <a:lnSpc>
                <a:spcPct val="75000"/>
              </a:lnSpc>
              <a:buFontTx/>
              <a:buNone/>
            </a:pPr>
            <a:endParaRPr lang="it-IT" altLang="it-IT" sz="2800" smtClean="0">
              <a:solidFill>
                <a:schemeClr val="accent2"/>
              </a:solidFill>
            </a:endParaRPr>
          </a:p>
        </p:txBody>
      </p:sp>
      <p:sp>
        <p:nvSpPr>
          <p:cNvPr id="107524" name="Text Box 4"/>
          <p:cNvSpPr txBox="1">
            <a:spLocks noChangeArrowheads="1"/>
          </p:cNvSpPr>
          <p:nvPr/>
        </p:nvSpPr>
        <p:spPr bwMode="auto">
          <a:xfrm>
            <a:off x="990600" y="1927225"/>
            <a:ext cx="72390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lnSpc>
                <a:spcPct val="80000"/>
              </a:lnSpc>
              <a:defRPr/>
            </a:pPr>
            <a:r>
              <a:rPr lang="it-IT" sz="2800">
                <a:solidFill>
                  <a:schemeClr val="accent2"/>
                </a:solidFill>
                <a:latin typeface="Arial" charset="0"/>
                <a:cs typeface="+mn-cs"/>
              </a:rPr>
              <a:t>D = 1 </a:t>
            </a:r>
          </a:p>
          <a:p>
            <a:pPr algn="ctr" eaLnBrk="0" hangingPunct="0">
              <a:lnSpc>
                <a:spcPct val="80000"/>
              </a:lnSpc>
              <a:defRPr/>
            </a:pPr>
            <a:r>
              <a:rPr lang="it-IT" sz="2800">
                <a:solidFill>
                  <a:schemeClr val="accent2"/>
                </a:solidFill>
                <a:latin typeface="Arial" charset="0"/>
                <a:cs typeface="+mn-cs"/>
              </a:rPr>
              <a:t>t = 10%</a:t>
            </a:r>
            <a:r>
              <a:rPr lang="it-IT" sz="24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7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7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75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75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5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7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7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build="p" autoUpdateAnimBg="0"/>
      <p:bldP spid="107524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876CB62-869C-4B5C-BDBD-51F673C058C4}" type="slidenum">
              <a:rPr lang="es-ES" altLang="it-IT"/>
              <a:pPr eaLnBrk="1" hangingPunct="1"/>
              <a:t>28</a:t>
            </a:fld>
            <a:endParaRPr lang="es-ES" altLang="it-IT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it-IT" altLang="it-IT" sz="3200" b="1" smtClean="0">
                <a:solidFill>
                  <a:schemeClr val="accent2"/>
                </a:solidFill>
              </a:rPr>
              <a:t>iv) Progressività per </a:t>
            </a:r>
            <a:r>
              <a:rPr lang="it-IT" altLang="it-IT" sz="3200" b="1" u="sng" smtClean="0">
                <a:solidFill>
                  <a:schemeClr val="accent2"/>
                </a:solidFill>
              </a:rPr>
              <a:t>detrazioni </a:t>
            </a:r>
            <a:endParaRPr lang="it-IT" altLang="it-IT" sz="3200" u="sng" smtClean="0">
              <a:solidFill>
                <a:srgbClr val="FF0000"/>
              </a:solidFill>
            </a:endParaRPr>
          </a:p>
        </p:txBody>
      </p:sp>
      <p:sp>
        <p:nvSpPr>
          <p:cNvPr id="674819" name="Rectangle 3"/>
          <p:cNvSpPr>
            <a:spLocks noChangeArrowheads="1"/>
          </p:cNvSpPr>
          <p:nvPr/>
        </p:nvSpPr>
        <p:spPr bwMode="auto">
          <a:xfrm>
            <a:off x="914400" y="2057400"/>
            <a:ext cx="7315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it-IT" altLang="it-IT" sz="2400">
                <a:solidFill>
                  <a:srgbClr val="FF0000"/>
                </a:solidFill>
              </a:rPr>
              <a:t>d</a:t>
            </a:r>
            <a:r>
              <a:rPr lang="it-IT" altLang="it-IT" sz="2400"/>
              <a:t> = 0,1 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it-IT" altLang="it-IT" sz="2400"/>
              <a:t>t = 10%   </a:t>
            </a:r>
          </a:p>
        </p:txBody>
      </p:sp>
      <p:sp>
        <p:nvSpPr>
          <p:cNvPr id="674820" name="Rectangle 4"/>
          <p:cNvSpPr>
            <a:spLocks noGrp="1" noChangeArrowheads="1"/>
          </p:cNvSpPr>
          <p:nvPr>
            <p:ph type="subTitle" idx="4294967295"/>
          </p:nvPr>
        </p:nvSpPr>
        <p:spPr>
          <a:xfrm>
            <a:off x="762000" y="3213100"/>
            <a:ext cx="7315200" cy="3048000"/>
          </a:xfrm>
        </p:spPr>
        <p:txBody>
          <a:bodyPr/>
          <a:lstStyle/>
          <a:p>
            <a:pPr marL="0" indent="0" eaLnBrk="1" hangingPunct="1">
              <a:lnSpc>
                <a:spcPct val="75000"/>
              </a:lnSpc>
              <a:buFontTx/>
              <a:buNone/>
            </a:pPr>
            <a:r>
              <a:rPr lang="it-IT" altLang="it-IT" sz="2400" smtClean="0"/>
              <a:t>        y comp</a:t>
            </a:r>
            <a:r>
              <a:rPr lang="it-IT" altLang="it-IT" sz="1800" smtClean="0"/>
              <a:t>  		</a:t>
            </a:r>
            <a:r>
              <a:rPr lang="it-IT" altLang="it-IT" sz="2400" smtClean="0"/>
              <a:t> T lorda       T netta                t</a:t>
            </a:r>
            <a:r>
              <a:rPr lang="it-IT" altLang="it-IT" sz="2400" baseline="-25000" smtClean="0"/>
              <a:t>a</a:t>
            </a:r>
            <a:endParaRPr lang="it-IT" altLang="it-IT" sz="2400" smtClean="0"/>
          </a:p>
          <a:p>
            <a:pPr marL="0" indent="0" algn="ctr" eaLnBrk="1" hangingPunct="1">
              <a:lnSpc>
                <a:spcPct val="75000"/>
              </a:lnSpc>
              <a:buFontTx/>
              <a:buNone/>
            </a:pPr>
            <a:r>
              <a:rPr lang="it-IT" altLang="it-IT" sz="2400" smtClean="0"/>
              <a:t>	                     (T - </a:t>
            </a:r>
            <a:r>
              <a:rPr lang="it-IT" altLang="it-IT" sz="2400" smtClean="0">
                <a:solidFill>
                  <a:srgbClr val="FF0000"/>
                </a:solidFill>
              </a:rPr>
              <a:t>d</a:t>
            </a:r>
            <a:r>
              <a:rPr lang="it-IT" altLang="it-IT" sz="2400" smtClean="0"/>
              <a:t>)</a:t>
            </a:r>
          </a:p>
          <a:p>
            <a:pPr marL="0" indent="0" algn="ctr" eaLnBrk="1" hangingPunct="1">
              <a:lnSpc>
                <a:spcPct val="35000"/>
              </a:lnSpc>
              <a:buFontTx/>
              <a:buNone/>
            </a:pPr>
            <a:r>
              <a:rPr lang="it-IT" altLang="it-IT" sz="2400" smtClean="0"/>
              <a:t>  </a:t>
            </a:r>
          </a:p>
          <a:p>
            <a:pPr marL="0" indent="0" algn="ctr" eaLnBrk="1" hangingPunct="1">
              <a:lnSpc>
                <a:spcPct val="75000"/>
              </a:lnSpc>
              <a:buFontTx/>
              <a:buNone/>
            </a:pPr>
            <a:r>
              <a:rPr lang="it-IT" altLang="it-IT" sz="2400" smtClean="0"/>
              <a:t>	 0		0		0		 0</a:t>
            </a:r>
          </a:p>
          <a:p>
            <a:pPr marL="0" indent="0" algn="ctr" eaLnBrk="1" hangingPunct="1">
              <a:lnSpc>
                <a:spcPct val="75000"/>
              </a:lnSpc>
              <a:buFontTx/>
              <a:buNone/>
            </a:pPr>
            <a:r>
              <a:rPr lang="it-IT" altLang="it-IT" sz="2400" smtClean="0"/>
              <a:t>  	 1		0,1		0		 0</a:t>
            </a:r>
          </a:p>
          <a:p>
            <a:pPr marL="0" indent="0" algn="ctr" eaLnBrk="1" hangingPunct="1">
              <a:lnSpc>
                <a:spcPct val="75000"/>
              </a:lnSpc>
              <a:buFontTx/>
              <a:buNone/>
            </a:pPr>
            <a:r>
              <a:rPr lang="it-IT" altLang="it-IT" sz="2400" smtClean="0"/>
              <a:t>  	  2		 0,2		0,1		5%</a:t>
            </a:r>
          </a:p>
          <a:p>
            <a:pPr marL="0" indent="0" algn="ctr" eaLnBrk="1" hangingPunct="1">
              <a:lnSpc>
                <a:spcPct val="75000"/>
              </a:lnSpc>
              <a:buFontTx/>
              <a:buNone/>
            </a:pPr>
            <a:r>
              <a:rPr lang="it-IT" altLang="it-IT" sz="2400" smtClean="0"/>
              <a:t>	10		 1		0,9		9%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7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7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7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74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8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748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8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6748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8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6748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8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6748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8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6748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4819" grpId="0" build="p" autoUpdateAnimBg="0"/>
      <p:bldP spid="674820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5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6A6D66E-50D1-4A90-8210-C685C7FDD5AB}" type="slidenum">
              <a:rPr lang="es-ES" altLang="it-IT"/>
              <a:pPr eaLnBrk="1" hangingPunct="1"/>
              <a:t>29</a:t>
            </a:fld>
            <a:endParaRPr lang="es-ES" altLang="it-IT"/>
          </a:p>
        </p:txBody>
      </p:sp>
      <p:grpSp>
        <p:nvGrpSpPr>
          <p:cNvPr id="30722" name="Group 2" title="Progressività per scaglioni"/>
          <p:cNvGrpSpPr>
            <a:grpSpLocks/>
          </p:cNvGrpSpPr>
          <p:nvPr/>
        </p:nvGrpSpPr>
        <p:grpSpPr bwMode="auto">
          <a:xfrm>
            <a:off x="971550" y="1700213"/>
            <a:ext cx="7315200" cy="4321175"/>
            <a:chOff x="624" y="1200"/>
            <a:chExt cx="4608" cy="1584"/>
          </a:xfrm>
        </p:grpSpPr>
        <p:sp>
          <p:nvSpPr>
            <p:cNvPr id="30726" name="AutoShape 3"/>
            <p:cNvSpPr>
              <a:spLocks noChangeArrowheads="1"/>
            </p:cNvSpPr>
            <p:nvPr/>
          </p:nvSpPr>
          <p:spPr bwMode="auto">
            <a:xfrm>
              <a:off x="624" y="1200"/>
              <a:ext cx="4608" cy="1584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FFE8BB"/>
                </a:gs>
                <a:gs pos="100000">
                  <a:srgbClr val="FFFFFF"/>
                </a:gs>
              </a:gsLst>
              <a:path path="rect">
                <a:fillToRect r="100000" b="100000"/>
              </a:path>
            </a:gradFill>
            <a:ln w="57150">
              <a:solidFill>
                <a:schemeClr val="accent2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41988" name="Text Box 4"/>
            <p:cNvSpPr txBox="1">
              <a:spLocks noChangeArrowheads="1"/>
            </p:cNvSpPr>
            <p:nvPr/>
          </p:nvSpPr>
          <p:spPr bwMode="auto">
            <a:xfrm>
              <a:off x="720" y="1366"/>
              <a:ext cx="4416" cy="1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D86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it-IT" altLang="it-IT" sz="2400" b="1" dirty="0">
                  <a:solidFill>
                    <a:srgbClr val="D86C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  <a:cs typeface="Arial" charset="0"/>
                </a:rPr>
                <a:t>La progressività applicata nel nostro ordinamento è la progressività per scaglioni</a:t>
              </a:r>
              <a:r>
                <a:rPr lang="it-IT" altLang="it-IT" sz="2400" b="1" dirty="0">
                  <a:solidFill>
                    <a:srgbClr val="000000"/>
                  </a:solidFill>
                  <a:latin typeface="Verdana" pitchFamily="34" charset="0"/>
                  <a:cs typeface="Arial" charset="0"/>
                </a:rPr>
                <a:t>: la base imponibile è suddivisa in intervalli (scaglioni) e </a:t>
              </a:r>
              <a:r>
                <a:rPr lang="it-IT" altLang="it-IT" sz="2400" b="1" dirty="0">
                  <a:solidFill>
                    <a:srgbClr val="333399"/>
                  </a:solidFill>
                  <a:latin typeface="Verdana" pitchFamily="34" charset="0"/>
                  <a:cs typeface="Arial" charset="0"/>
                </a:rPr>
                <a:t>sulla parte di reddito che ricade in ogni intervallo si applica un'aliquota costante all’interno dello scaglione e crescente nel passaggio allo scaglione successivo. </a:t>
              </a:r>
              <a:endParaRPr lang="it-IT" altLang="it-IT" sz="2400" dirty="0">
                <a:solidFill>
                  <a:srgbClr val="333399"/>
                </a:solidFill>
                <a:latin typeface="Times" pitchFamily="18" charset="0"/>
                <a:cs typeface="Arial" charset="0"/>
              </a:endParaRPr>
            </a:p>
          </p:txBody>
        </p:sp>
      </p:grp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>
                <a:solidFill>
                  <a:srgbClr val="000000"/>
                </a:solidFill>
                <a:latin typeface="Verdana" panose="020B0604030504040204" pitchFamily="34" charset="0"/>
              </a:rPr>
              <a:t>Progressività per </a:t>
            </a:r>
            <a:r>
              <a:rPr lang="it-IT" altLang="it-IT" b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scaglioni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E20C6CFF-F3BA-4344-B20F-BCD35381E5FE}" type="slidenum">
              <a:rPr lang="es-ES" altLang="it-IT" sz="1400"/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es-ES" altLang="it-IT" sz="1400"/>
          </a:p>
        </p:txBody>
      </p:sp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1566863" y="1414463"/>
            <a:ext cx="6200775" cy="4878387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E8BB"/>
              </a:gs>
              <a:gs pos="50000">
                <a:srgbClr val="FFFFFF"/>
              </a:gs>
              <a:gs pos="100000">
                <a:srgbClr val="FFE8BB"/>
              </a:gs>
            </a:gsLst>
            <a:lin ang="5400000" scaled="1"/>
          </a:gradFill>
          <a:ln w="57150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it-IT" altLang="it-IT" sz="4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cs typeface="Arial" charset="0"/>
              </a:rPr>
              <a:t>In relazione alle diverse </a:t>
            </a:r>
            <a:r>
              <a:rPr lang="it-IT" altLang="it-IT" sz="4000" b="1" i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cs typeface="Arial" charset="0"/>
              </a:rPr>
              <a:t>tipologie</a:t>
            </a:r>
            <a:r>
              <a:rPr lang="it-IT" altLang="it-IT" sz="40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cs typeface="Arial" charset="0"/>
              </a:rPr>
              <a:t> e </a:t>
            </a:r>
            <a:r>
              <a:rPr lang="it-IT" altLang="it-IT" sz="4000" b="1" i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cs typeface="Arial" charset="0"/>
              </a:rPr>
              <a:t>finalità</a:t>
            </a:r>
            <a:r>
              <a:rPr lang="it-IT" altLang="it-IT" sz="40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cs typeface="Arial" charset="0"/>
              </a:rPr>
              <a:t> dell’attività pubblica</a:t>
            </a:r>
            <a:r>
              <a:rPr lang="it-IT" altLang="it-IT" sz="4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cs typeface="Arial" charset="0"/>
              </a:rPr>
              <a:t> è possibile classificare le </a:t>
            </a:r>
            <a:r>
              <a:rPr lang="it-IT" altLang="it-IT" sz="40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cs typeface="Arial" charset="0"/>
              </a:rPr>
              <a:t>entrate pubbliche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686800" cy="1066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it-IT" altLang="it-IT" sz="3200" b="1" smtClean="0">
                <a:latin typeface="Verdana" panose="020B0604030504040204" pitchFamily="34" charset="0"/>
              </a:rPr>
              <a:t>Classificazione delle entrate pubbliche</a:t>
            </a:r>
            <a:endParaRPr lang="it-IT" altLang="it-IT" smtClean="0">
              <a:latin typeface="Verdana" panose="020B060403050404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2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0488F76-8C24-4FF8-83FC-F32DE7B4DE50}" type="slidenum">
              <a:rPr lang="es-ES" altLang="it-IT"/>
              <a:pPr eaLnBrk="1" hangingPunct="1"/>
              <a:t>30</a:t>
            </a:fld>
            <a:endParaRPr lang="es-ES" altLang="it-IT"/>
          </a:p>
        </p:txBody>
      </p:sp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685800" y="1676400"/>
            <a:ext cx="4332288" cy="18335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>
                <a:solidFill>
                  <a:srgbClr val="D86C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Scaglioni di reddito 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     0 - 1000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1001 - 2000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2001</a:t>
            </a:r>
            <a:endParaRPr lang="it-IT" altLang="it-IT" sz="280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4811713" y="1676400"/>
            <a:ext cx="4332287" cy="18335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>
                <a:solidFill>
                  <a:srgbClr val="D86C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Aliquote 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5%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6%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7%</a:t>
            </a:r>
            <a:endParaRPr lang="it-IT" altLang="it-IT" sz="2800" b="1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31749" name="AutoShape 5"/>
          <p:cNvSpPr>
            <a:spLocks noChangeArrowheads="1"/>
          </p:cNvSpPr>
          <p:nvPr/>
        </p:nvSpPr>
        <p:spPr bwMode="auto">
          <a:xfrm>
            <a:off x="708025" y="3751263"/>
            <a:ext cx="4338638" cy="18319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>
                <a:solidFill>
                  <a:srgbClr val="D86C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Reddito</a:t>
            </a:r>
            <a:r>
              <a:rPr lang="it-IT" altLang="it-IT" sz="2400" i="1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it-IT" altLang="it-IT" sz="2400" dirty="0" err="1">
                <a:solidFill>
                  <a:srgbClr val="000000"/>
                </a:solidFill>
                <a:latin typeface="Verdana" panose="020B0604030504040204" pitchFamily="34" charset="0"/>
              </a:rPr>
              <a:t>compl</a:t>
            </a: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.</a:t>
            </a:r>
            <a:r>
              <a:rPr lang="it-IT" altLang="it-IT" sz="2400" i="1">
                <a:solidFill>
                  <a:srgbClr val="000000"/>
                </a:solidFill>
                <a:latin typeface="Verdana" panose="020B0604030504040204" pitchFamily="34" charset="0"/>
              </a:rPr>
              <a:t>= </a:t>
            </a: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2.500 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1.000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1.000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500</a:t>
            </a:r>
          </a:p>
        </p:txBody>
      </p:sp>
      <p:sp>
        <p:nvSpPr>
          <p:cNvPr id="31750" name="AutoShape 6"/>
          <p:cNvSpPr>
            <a:spLocks noChangeArrowheads="1"/>
          </p:cNvSpPr>
          <p:nvPr/>
        </p:nvSpPr>
        <p:spPr bwMode="auto">
          <a:xfrm>
            <a:off x="4713288" y="3657600"/>
            <a:ext cx="4430712" cy="231933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>
                <a:solidFill>
                  <a:srgbClr val="D86C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Imposta 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5% su 1000 = 50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6% su 1000 = 60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7% su   500 = 35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Imposta totale = 145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3200" b="1" dirty="0">
                <a:solidFill>
                  <a:srgbClr val="000000"/>
                </a:solidFill>
                <a:latin typeface="Verdana" pitchFamily="34" charset="0"/>
                <a:cs typeface="Arial" charset="0"/>
              </a:rPr>
              <a:t>Esempio di imposta </a:t>
            </a:r>
            <a:r>
              <a:rPr lang="it-IT" altLang="it-IT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Arial" charset="0"/>
              </a:rPr>
              <a:t>progressiva per </a:t>
            </a:r>
            <a:r>
              <a:rPr lang="it-IT" altLang="it-IT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Arial" charset="0"/>
              </a:rPr>
              <a:t>scaglioni</a:t>
            </a:r>
            <a:endParaRPr lang="it-IT" sz="32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FB27715-ADDF-4D61-AC5A-D0C76011D496}" type="slidenum">
              <a:rPr lang="es-ES" altLang="it-IT" sz="140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es-ES" altLang="it-IT" sz="1400">
              <a:solidFill>
                <a:srgbClr val="000000"/>
              </a:solidFill>
            </a:endParaRPr>
          </a:p>
        </p:txBody>
      </p:sp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1566863" y="2439988"/>
            <a:ext cx="6200775" cy="2827337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E8BB"/>
              </a:gs>
              <a:gs pos="50000">
                <a:srgbClr val="FFFFFF"/>
              </a:gs>
              <a:gs pos="100000">
                <a:srgbClr val="FFE8BB"/>
              </a:gs>
            </a:gsLst>
            <a:lin ang="5400000" scaled="1"/>
          </a:gradFill>
          <a:ln w="57150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it-IT" altLang="it-IT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cs typeface="Arial" charset="0"/>
              </a:rPr>
              <a:t>Prezzo Privato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lang="it-IT" altLang="it-IT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cs typeface="Arial" charset="0"/>
              </a:rPr>
              <a:t>Prezzo Pubblico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lang="it-IT" altLang="it-IT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cs typeface="Arial" charset="0"/>
              </a:rPr>
              <a:t>Tassa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99591"/>
            <a:ext cx="8686800" cy="1077218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it-IT" altLang="it-IT" sz="3200" b="1" dirty="0" smtClean="0">
                <a:latin typeface="Verdana" panose="020B0604030504040204" pitchFamily="34" charset="0"/>
              </a:rPr>
              <a:t>Classificazione delle entrate pubbliche (2)</a:t>
            </a:r>
            <a:endParaRPr lang="it-IT" altLang="it-IT" dirty="0" smtClean="0">
              <a:latin typeface="Verdana" panose="020B060403050404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1231DB0-AD39-4992-8719-A8FE00D06491}" type="slidenum">
              <a:rPr lang="es-ES" altLang="it-IT"/>
              <a:pPr eaLnBrk="1" hangingPunct="1"/>
              <a:t>5</a:t>
            </a:fld>
            <a:endParaRPr lang="es-ES" altLang="it-IT"/>
          </a:p>
        </p:txBody>
      </p:sp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1363663" y="2427288"/>
            <a:ext cx="6607175" cy="2852737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E8BB"/>
              </a:gs>
              <a:gs pos="100000">
                <a:srgbClr val="FFFFFF"/>
              </a:gs>
            </a:gsLst>
            <a:lin ang="5400000" scaled="1"/>
          </a:gradFill>
          <a:ln w="57150">
            <a:solidFill>
              <a:schemeClr val="accent2"/>
            </a:solidFill>
            <a:round/>
            <a:headEnd/>
            <a:tailEnd/>
          </a:ln>
          <a:effectLst>
            <a:outerShdw dist="107763" dir="2700000" algn="ctr" rotWithShape="0">
              <a:schemeClr val="tx1">
                <a:alpha val="50000"/>
              </a:schemeClr>
            </a:outerShdw>
          </a:effectLst>
        </p:spPr>
        <p:txBody>
          <a:bodyPr anchor="ctr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it-IT" altLang="it-IT" sz="3200" b="1" dirty="0">
                <a:solidFill>
                  <a:srgbClr val="000000"/>
                </a:solidFill>
                <a:latin typeface="Verdana" pitchFamily="34" charset="0"/>
                <a:cs typeface="Arial" charset="0"/>
              </a:rPr>
              <a:t>Le </a:t>
            </a:r>
            <a:r>
              <a:rPr lang="it-IT" altLang="it-IT" sz="3200" b="1" u="sng" dirty="0">
                <a:solidFill>
                  <a:srgbClr val="000000"/>
                </a:solidFill>
                <a:latin typeface="Verdana" pitchFamily="34" charset="0"/>
                <a:cs typeface="Arial" charset="0"/>
              </a:rPr>
              <a:t>imposte</a:t>
            </a:r>
            <a:r>
              <a:rPr lang="it-IT" altLang="it-IT" sz="3200" b="1" dirty="0">
                <a:solidFill>
                  <a:srgbClr val="000000"/>
                </a:solidFill>
                <a:latin typeface="Verdana" pitchFamily="34" charset="0"/>
                <a:cs typeface="Arial" charset="0"/>
              </a:rPr>
              <a:t> sono prelievi monetari </a:t>
            </a:r>
            <a:r>
              <a:rPr lang="it-IT" altLang="it-IT" sz="3200" b="1" dirty="0">
                <a:solidFill>
                  <a:srgbClr val="D86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  <a:cs typeface="Arial" charset="0"/>
              </a:rPr>
              <a:t>coercitivi</a:t>
            </a:r>
            <a:r>
              <a:rPr lang="it-IT" altLang="it-IT" sz="3200" b="1" i="1" dirty="0">
                <a:solidFill>
                  <a:srgbClr val="FF99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  <a:cs typeface="Arial" charset="0"/>
              </a:rPr>
              <a:t> </a:t>
            </a:r>
            <a:r>
              <a:rPr lang="it-IT" altLang="it-IT" sz="3200" b="1" dirty="0">
                <a:solidFill>
                  <a:srgbClr val="000000"/>
                </a:solidFill>
                <a:latin typeface="Verdana" pitchFamily="34" charset="0"/>
                <a:cs typeface="Arial" charset="0"/>
              </a:rPr>
              <a:t>che il Settore pubblico esige allo </a:t>
            </a:r>
            <a:r>
              <a:rPr lang="it-IT" altLang="it-IT" sz="3200" b="1" dirty="0">
                <a:solidFill>
                  <a:srgbClr val="D86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  <a:cs typeface="Arial" charset="0"/>
              </a:rPr>
              <a:t>scopo di finanziare la propria spesa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147638"/>
            <a:ext cx="7772400" cy="10763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it-IT" altLang="it-IT" sz="3200" b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Classificazione delle entrate pubbliche (3)</a:t>
            </a:r>
            <a:endParaRPr lang="it-IT" altLang="it-IT" dirty="0" smtClean="0">
              <a:latin typeface="Verdana" panose="020B060403050404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6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57181C8-FCB5-46CD-AD74-27E000A43433}" type="slidenum">
              <a:rPr lang="es-ES" altLang="it-IT"/>
              <a:pPr eaLnBrk="1" hangingPunct="1"/>
              <a:t>6</a:t>
            </a:fld>
            <a:endParaRPr lang="es-ES" altLang="it-IT"/>
          </a:p>
        </p:txBody>
      </p:sp>
      <p:grpSp>
        <p:nvGrpSpPr>
          <p:cNvPr id="7170" name="Group 2" title="A"/>
          <p:cNvGrpSpPr>
            <a:grpSpLocks/>
          </p:cNvGrpSpPr>
          <p:nvPr/>
        </p:nvGrpSpPr>
        <p:grpSpPr bwMode="auto">
          <a:xfrm>
            <a:off x="1066800" y="1524000"/>
            <a:ext cx="7091363" cy="1082675"/>
            <a:chOff x="672" y="912"/>
            <a:chExt cx="4467" cy="682"/>
          </a:xfrm>
        </p:grpSpPr>
        <p:sp>
          <p:nvSpPr>
            <p:cNvPr id="7192" name="AutoShape 3"/>
            <p:cNvSpPr>
              <a:spLocks noChangeArrowheads="1"/>
            </p:cNvSpPr>
            <p:nvPr/>
          </p:nvSpPr>
          <p:spPr bwMode="auto">
            <a:xfrm>
              <a:off x="672" y="912"/>
              <a:ext cx="4395" cy="67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FFDDBB"/>
                </a:gs>
                <a:gs pos="50000">
                  <a:srgbClr val="FFFFFF"/>
                </a:gs>
                <a:gs pos="100000">
                  <a:srgbClr val="FFDDBB"/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800"/>
            </a:p>
          </p:txBody>
        </p:sp>
        <p:grpSp>
          <p:nvGrpSpPr>
            <p:cNvPr id="7193" name="Group 4"/>
            <p:cNvGrpSpPr>
              <a:grpSpLocks/>
            </p:cNvGrpSpPr>
            <p:nvPr/>
          </p:nvGrpSpPr>
          <p:grpSpPr bwMode="auto">
            <a:xfrm>
              <a:off x="696" y="924"/>
              <a:ext cx="534" cy="492"/>
              <a:chOff x="936" y="1719"/>
              <a:chExt cx="534" cy="492"/>
            </a:xfrm>
          </p:grpSpPr>
          <p:pic>
            <p:nvPicPr>
              <p:cNvPr id="7195" name="Picture 5" title="A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00026D"/>
                  </a:clrFrom>
                  <a:clrTo>
                    <a:srgbClr val="00026D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8515" t="25604" r="72665" b="62350"/>
              <a:stretch>
                <a:fillRect/>
              </a:stretch>
            </p:blipFill>
            <p:spPr bwMode="auto">
              <a:xfrm>
                <a:off x="936" y="1719"/>
                <a:ext cx="480" cy="4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196" name="Text Box 6"/>
              <p:cNvSpPr txBox="1">
                <a:spLocks noChangeArrowheads="1"/>
              </p:cNvSpPr>
              <p:nvPr/>
            </p:nvSpPr>
            <p:spPr bwMode="auto">
              <a:xfrm>
                <a:off x="1029" y="1776"/>
                <a:ext cx="441" cy="327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it-IT" altLang="it-IT" sz="2800" b="1">
                    <a:solidFill>
                      <a:srgbClr val="FFCC00"/>
                    </a:solidFill>
                    <a:latin typeface="Verdana" panose="020B0604030504040204" pitchFamily="34" charset="0"/>
                  </a:rPr>
                  <a:t>A</a:t>
                </a:r>
                <a:endParaRPr lang="it-IT" altLang="it-IT" sz="2400" b="1">
                  <a:solidFill>
                    <a:schemeClr val="bg1"/>
                  </a:solidFill>
                  <a:latin typeface="Verdana" panose="020B0604030504040204" pitchFamily="34" charset="0"/>
                </a:endParaRPr>
              </a:p>
            </p:txBody>
          </p:sp>
        </p:grpSp>
        <p:sp>
          <p:nvSpPr>
            <p:cNvPr id="7194" name="Text Box 7" title="A"/>
            <p:cNvSpPr txBox="1">
              <a:spLocks noChangeArrowheads="1"/>
            </p:cNvSpPr>
            <p:nvPr/>
          </p:nvSpPr>
          <p:spPr bwMode="auto">
            <a:xfrm>
              <a:off x="1227" y="960"/>
              <a:ext cx="3912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it-IT" altLang="it-IT" sz="2000" b="1" dirty="0">
                  <a:latin typeface="Verdana" panose="020B0604030504040204" pitchFamily="34" charset="0"/>
                </a:rPr>
                <a:t>Produzione di beni e servizi per la collettività: beni pubblici, servizi collettivi, servizi di pubblica utilità </a:t>
              </a:r>
            </a:p>
          </p:txBody>
        </p:sp>
      </p:grpSp>
      <p:grpSp>
        <p:nvGrpSpPr>
          <p:cNvPr id="7171" name="Group 8" title="C"/>
          <p:cNvGrpSpPr>
            <a:grpSpLocks/>
          </p:cNvGrpSpPr>
          <p:nvPr/>
        </p:nvGrpSpPr>
        <p:grpSpPr bwMode="auto">
          <a:xfrm>
            <a:off x="1066800" y="4114800"/>
            <a:ext cx="6977063" cy="1066800"/>
            <a:chOff x="672" y="2496"/>
            <a:chExt cx="4395" cy="672"/>
          </a:xfrm>
        </p:grpSpPr>
        <p:sp>
          <p:nvSpPr>
            <p:cNvPr id="7187" name="AutoShape 9"/>
            <p:cNvSpPr>
              <a:spLocks noChangeArrowheads="1"/>
            </p:cNvSpPr>
            <p:nvPr/>
          </p:nvSpPr>
          <p:spPr bwMode="auto">
            <a:xfrm>
              <a:off x="672" y="2496"/>
              <a:ext cx="4395" cy="67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FFDDBB"/>
                </a:gs>
                <a:gs pos="50000">
                  <a:srgbClr val="FFFFFF"/>
                </a:gs>
                <a:gs pos="100000">
                  <a:srgbClr val="FFDDBB"/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800"/>
            </a:p>
          </p:txBody>
        </p:sp>
        <p:grpSp>
          <p:nvGrpSpPr>
            <p:cNvPr id="7188" name="Group 10"/>
            <p:cNvGrpSpPr>
              <a:grpSpLocks/>
            </p:cNvGrpSpPr>
            <p:nvPr/>
          </p:nvGrpSpPr>
          <p:grpSpPr bwMode="auto">
            <a:xfrm>
              <a:off x="717" y="2580"/>
              <a:ext cx="534" cy="492"/>
              <a:chOff x="936" y="1719"/>
              <a:chExt cx="534" cy="492"/>
            </a:xfrm>
          </p:grpSpPr>
          <p:pic>
            <p:nvPicPr>
              <p:cNvPr id="7190" name="Picture 11" title="C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00026D"/>
                  </a:clrFrom>
                  <a:clrTo>
                    <a:srgbClr val="00026D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8515" t="25604" r="72665" b="62350"/>
              <a:stretch>
                <a:fillRect/>
              </a:stretch>
            </p:blipFill>
            <p:spPr bwMode="auto">
              <a:xfrm>
                <a:off x="936" y="1719"/>
                <a:ext cx="480" cy="4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DDBB"/>
                        </a:gs>
                        <a:gs pos="50000">
                          <a:srgbClr val="FFFFFF"/>
                        </a:gs>
                        <a:gs pos="100000">
                          <a:srgbClr val="FFDDBB"/>
                        </a:gs>
                      </a:gsLst>
                      <a:lin ang="54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7191" name="Text Box 12"/>
              <p:cNvSpPr txBox="1">
                <a:spLocks noChangeArrowheads="1"/>
              </p:cNvSpPr>
              <p:nvPr/>
            </p:nvSpPr>
            <p:spPr bwMode="auto">
              <a:xfrm>
                <a:off x="1029" y="1776"/>
                <a:ext cx="441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DDBB"/>
                        </a:gs>
                        <a:gs pos="50000">
                          <a:srgbClr val="FFFFFF"/>
                        </a:gs>
                        <a:gs pos="100000">
                          <a:srgbClr val="FFDDBB"/>
                        </a:gs>
                      </a:gsLst>
                      <a:lin ang="54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it-IT" altLang="it-IT" sz="2800" b="1">
                    <a:solidFill>
                      <a:srgbClr val="FFCC00"/>
                    </a:solidFill>
                    <a:latin typeface="Verdana" panose="020B0604030504040204" pitchFamily="34" charset="0"/>
                  </a:rPr>
                  <a:t>C</a:t>
                </a:r>
                <a:endParaRPr lang="it-IT" altLang="it-IT" sz="2400" b="1">
                  <a:solidFill>
                    <a:schemeClr val="bg1"/>
                  </a:solidFill>
                  <a:latin typeface="Verdana" panose="020B0604030504040204" pitchFamily="34" charset="0"/>
                </a:endParaRPr>
              </a:p>
            </p:txBody>
          </p:sp>
        </p:grpSp>
        <p:sp>
          <p:nvSpPr>
            <p:cNvPr id="7189" name="Text Box 13"/>
            <p:cNvSpPr txBox="1">
              <a:spLocks noChangeArrowheads="1"/>
            </p:cNvSpPr>
            <p:nvPr/>
          </p:nvSpPr>
          <p:spPr bwMode="auto">
            <a:xfrm>
              <a:off x="1245" y="2628"/>
              <a:ext cx="369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DDBB"/>
                      </a:gs>
                      <a:gs pos="50000">
                        <a:srgbClr val="FFFFFF"/>
                      </a:gs>
                      <a:gs pos="100000">
                        <a:srgbClr val="FFDDBB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it-IT" altLang="it-IT" sz="2000" b="1">
                  <a:latin typeface="Verdana" panose="020B0604030504040204" pitchFamily="34" charset="0"/>
                </a:rPr>
                <a:t>Redistribuzione del reddito</a:t>
              </a:r>
            </a:p>
          </p:txBody>
        </p:sp>
      </p:grpSp>
      <p:sp>
        <p:nvSpPr>
          <p:cNvPr id="7172" name="Rectangle 14"/>
          <p:cNvSpPr>
            <a:spLocks noGrp="1" noChangeArrowheads="1"/>
          </p:cNvSpPr>
          <p:nvPr>
            <p:ph type="title"/>
          </p:nvPr>
        </p:nvSpPr>
        <p:spPr>
          <a:xfrm>
            <a:off x="457200" y="69850"/>
            <a:ext cx="8686800" cy="1201738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it-IT" altLang="it-IT" sz="3600" b="1" smtClean="0">
                <a:latin typeface="Verdana" panose="020B0604030504040204" pitchFamily="34" charset="0"/>
              </a:rPr>
              <a:t>Imposte e finanziamento di attività pubblica</a:t>
            </a:r>
            <a:endParaRPr lang="it-IT" altLang="it-IT" sz="3600" smtClean="0">
              <a:latin typeface="Verdana" panose="020B0604030504040204" pitchFamily="34" charset="0"/>
            </a:endParaRPr>
          </a:p>
        </p:txBody>
      </p:sp>
      <p:grpSp>
        <p:nvGrpSpPr>
          <p:cNvPr id="7173" name="Group 15" title="D"/>
          <p:cNvGrpSpPr>
            <a:grpSpLocks/>
          </p:cNvGrpSpPr>
          <p:nvPr/>
        </p:nvGrpSpPr>
        <p:grpSpPr bwMode="auto">
          <a:xfrm>
            <a:off x="1066800" y="5410200"/>
            <a:ext cx="6977063" cy="1066800"/>
            <a:chOff x="672" y="3360"/>
            <a:chExt cx="4395" cy="672"/>
          </a:xfrm>
        </p:grpSpPr>
        <p:sp>
          <p:nvSpPr>
            <p:cNvPr id="7182" name="AutoShape 16"/>
            <p:cNvSpPr>
              <a:spLocks noChangeArrowheads="1"/>
            </p:cNvSpPr>
            <p:nvPr/>
          </p:nvSpPr>
          <p:spPr bwMode="auto">
            <a:xfrm>
              <a:off x="672" y="3360"/>
              <a:ext cx="4395" cy="67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FFDDBB"/>
                </a:gs>
                <a:gs pos="50000">
                  <a:srgbClr val="FFFFFF"/>
                </a:gs>
                <a:gs pos="100000">
                  <a:srgbClr val="FFDDBB"/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800"/>
            </a:p>
          </p:txBody>
        </p:sp>
        <p:grpSp>
          <p:nvGrpSpPr>
            <p:cNvPr id="7183" name="Group 17"/>
            <p:cNvGrpSpPr>
              <a:grpSpLocks/>
            </p:cNvGrpSpPr>
            <p:nvPr/>
          </p:nvGrpSpPr>
          <p:grpSpPr bwMode="auto">
            <a:xfrm>
              <a:off x="720" y="3456"/>
              <a:ext cx="534" cy="492"/>
              <a:chOff x="936" y="1719"/>
              <a:chExt cx="534" cy="492"/>
            </a:xfrm>
          </p:grpSpPr>
          <p:pic>
            <p:nvPicPr>
              <p:cNvPr id="7185" name="Picture 18" title="D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00026D"/>
                  </a:clrFrom>
                  <a:clrTo>
                    <a:srgbClr val="00026D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8515" t="25604" r="72665" b="62350"/>
              <a:stretch>
                <a:fillRect/>
              </a:stretch>
            </p:blipFill>
            <p:spPr bwMode="auto">
              <a:xfrm>
                <a:off x="936" y="1719"/>
                <a:ext cx="480" cy="4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DDBB"/>
                        </a:gs>
                        <a:gs pos="50000">
                          <a:srgbClr val="FFFFFF"/>
                        </a:gs>
                        <a:gs pos="100000">
                          <a:srgbClr val="FFDDBB"/>
                        </a:gs>
                      </a:gsLst>
                      <a:lin ang="54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186" name="Text Box 19"/>
              <p:cNvSpPr txBox="1">
                <a:spLocks noChangeArrowheads="1"/>
              </p:cNvSpPr>
              <p:nvPr/>
            </p:nvSpPr>
            <p:spPr bwMode="auto">
              <a:xfrm>
                <a:off x="1029" y="1776"/>
                <a:ext cx="441" cy="327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DDBB"/>
                        </a:gs>
                        <a:gs pos="50000">
                          <a:srgbClr val="FFFFFF"/>
                        </a:gs>
                        <a:gs pos="100000">
                          <a:srgbClr val="FFDDBB"/>
                        </a:gs>
                      </a:gsLst>
                      <a:lin ang="54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it-IT" altLang="it-IT" sz="2800" b="1">
                    <a:solidFill>
                      <a:srgbClr val="FFCC00"/>
                    </a:solidFill>
                    <a:latin typeface="Verdana" panose="020B0604030504040204" pitchFamily="34" charset="0"/>
                  </a:rPr>
                  <a:t>D</a:t>
                </a:r>
                <a:endParaRPr lang="it-IT" altLang="it-IT" sz="2400" b="1">
                  <a:solidFill>
                    <a:schemeClr val="bg1"/>
                  </a:solidFill>
                  <a:latin typeface="Verdana" panose="020B0604030504040204" pitchFamily="34" charset="0"/>
                </a:endParaRPr>
              </a:p>
            </p:txBody>
          </p:sp>
        </p:grpSp>
        <p:sp>
          <p:nvSpPr>
            <p:cNvPr id="7184" name="Text Box 20"/>
            <p:cNvSpPr txBox="1">
              <a:spLocks noChangeArrowheads="1"/>
            </p:cNvSpPr>
            <p:nvPr/>
          </p:nvSpPr>
          <p:spPr bwMode="auto">
            <a:xfrm>
              <a:off x="1248" y="3552"/>
              <a:ext cx="369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DDBB"/>
                      </a:gs>
                      <a:gs pos="50000">
                        <a:srgbClr val="FFFFFF"/>
                      </a:gs>
                      <a:gs pos="100000">
                        <a:srgbClr val="FFDDBB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it-IT" altLang="it-IT" sz="2000" b="1">
                  <a:latin typeface="Verdana" panose="020B0604030504040204" pitchFamily="34" charset="0"/>
                </a:rPr>
                <a:t>Stabilizzazione dell’economia</a:t>
              </a:r>
              <a:endParaRPr lang="it-IT" altLang="it-IT" sz="2400" b="1">
                <a:latin typeface="Verdana" panose="020B0604030504040204" pitchFamily="34" charset="0"/>
              </a:endParaRPr>
            </a:p>
          </p:txBody>
        </p:sp>
      </p:grpSp>
      <p:grpSp>
        <p:nvGrpSpPr>
          <p:cNvPr id="7174" name="Group 21" title="B"/>
          <p:cNvGrpSpPr>
            <a:grpSpLocks/>
          </p:cNvGrpSpPr>
          <p:nvPr/>
        </p:nvGrpSpPr>
        <p:grpSpPr bwMode="auto">
          <a:xfrm>
            <a:off x="1066800" y="2819400"/>
            <a:ext cx="6977063" cy="1066800"/>
            <a:chOff x="672" y="1728"/>
            <a:chExt cx="4395" cy="672"/>
          </a:xfrm>
        </p:grpSpPr>
        <p:sp>
          <p:nvSpPr>
            <p:cNvPr id="7177" name="AutoShape 22"/>
            <p:cNvSpPr>
              <a:spLocks noChangeArrowheads="1"/>
            </p:cNvSpPr>
            <p:nvPr/>
          </p:nvSpPr>
          <p:spPr bwMode="auto">
            <a:xfrm>
              <a:off x="672" y="1728"/>
              <a:ext cx="4395" cy="67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FFDDBB"/>
                </a:gs>
                <a:gs pos="50000">
                  <a:srgbClr val="FFFFFF"/>
                </a:gs>
                <a:gs pos="100000">
                  <a:srgbClr val="FFDDBB"/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800"/>
            </a:p>
          </p:txBody>
        </p:sp>
        <p:grpSp>
          <p:nvGrpSpPr>
            <p:cNvPr id="7178" name="Group 23"/>
            <p:cNvGrpSpPr>
              <a:grpSpLocks/>
            </p:cNvGrpSpPr>
            <p:nvPr/>
          </p:nvGrpSpPr>
          <p:grpSpPr bwMode="auto">
            <a:xfrm>
              <a:off x="717" y="1812"/>
              <a:ext cx="534" cy="492"/>
              <a:chOff x="936" y="1719"/>
              <a:chExt cx="534" cy="492"/>
            </a:xfrm>
          </p:grpSpPr>
          <p:pic>
            <p:nvPicPr>
              <p:cNvPr id="7180" name="Picture 24" title="B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00026D"/>
                  </a:clrFrom>
                  <a:clrTo>
                    <a:srgbClr val="00026D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8515" t="25604" r="72665" b="62350"/>
              <a:stretch>
                <a:fillRect/>
              </a:stretch>
            </p:blipFill>
            <p:spPr bwMode="auto">
              <a:xfrm>
                <a:off x="936" y="1719"/>
                <a:ext cx="480" cy="4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DDBB"/>
                        </a:gs>
                        <a:gs pos="50000">
                          <a:srgbClr val="FFFFFF"/>
                        </a:gs>
                        <a:gs pos="100000">
                          <a:srgbClr val="FFDDBB"/>
                        </a:gs>
                      </a:gsLst>
                      <a:lin ang="54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7181" name="Text Box 25"/>
              <p:cNvSpPr txBox="1">
                <a:spLocks noChangeArrowheads="1"/>
              </p:cNvSpPr>
              <p:nvPr/>
            </p:nvSpPr>
            <p:spPr bwMode="auto">
              <a:xfrm>
                <a:off x="1029" y="1776"/>
                <a:ext cx="441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DDBB"/>
                        </a:gs>
                        <a:gs pos="50000">
                          <a:srgbClr val="FFFFFF"/>
                        </a:gs>
                        <a:gs pos="100000">
                          <a:srgbClr val="FFDDBB"/>
                        </a:gs>
                      </a:gsLst>
                      <a:lin ang="54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it-IT" altLang="it-IT" sz="2800" b="1">
                    <a:solidFill>
                      <a:srgbClr val="FFCC00"/>
                    </a:solidFill>
                    <a:latin typeface="Verdana" panose="020B0604030504040204" pitchFamily="34" charset="0"/>
                  </a:rPr>
                  <a:t>B</a:t>
                </a:r>
                <a:endParaRPr lang="it-IT" altLang="it-IT" sz="2400" b="1">
                  <a:solidFill>
                    <a:schemeClr val="bg1"/>
                  </a:solidFill>
                  <a:latin typeface="Verdana" panose="020B0604030504040204" pitchFamily="34" charset="0"/>
                </a:endParaRPr>
              </a:p>
            </p:txBody>
          </p:sp>
        </p:grpSp>
        <p:sp>
          <p:nvSpPr>
            <p:cNvPr id="7179" name="Text Box 26"/>
            <p:cNvSpPr txBox="1">
              <a:spLocks noChangeArrowheads="1"/>
            </p:cNvSpPr>
            <p:nvPr/>
          </p:nvSpPr>
          <p:spPr bwMode="auto">
            <a:xfrm>
              <a:off x="1245" y="1860"/>
              <a:ext cx="369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DDBB"/>
                      </a:gs>
                      <a:gs pos="50000">
                        <a:srgbClr val="FFFFFF"/>
                      </a:gs>
                      <a:gs pos="100000">
                        <a:srgbClr val="FFDDBB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it-IT" altLang="it-IT" sz="2000" b="1">
                  <a:latin typeface="Verdana" panose="020B0604030504040204" pitchFamily="34" charset="0"/>
                </a:rPr>
                <a:t>Regolamentazione e sostegno della produzione privata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64CE986-FCFD-492D-9A2E-A8450070456E}" type="slidenum">
              <a:rPr lang="es-ES" altLang="it-IT"/>
              <a:pPr eaLnBrk="1" hangingPunct="1"/>
              <a:t>7</a:t>
            </a:fld>
            <a:endParaRPr lang="es-ES" altLang="it-IT"/>
          </a:p>
        </p:txBody>
      </p:sp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839788" y="2473325"/>
            <a:ext cx="7402512" cy="2852738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DDBB"/>
              </a:gs>
              <a:gs pos="100000">
                <a:srgbClr val="FFFFFF"/>
              </a:gs>
            </a:gsLst>
            <a:lin ang="5400000" scaled="1"/>
          </a:gradFill>
          <a:ln w="57150">
            <a:solidFill>
              <a:srgbClr val="D86C00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it-IT" altLang="it-IT" sz="3200" b="1">
                <a:latin typeface="Verdana" pitchFamily="34" charset="0"/>
                <a:cs typeface="Arial" charset="0"/>
              </a:rPr>
              <a:t>Le imposte si suddividono sulla base delle seguenti caratteristiche: </a:t>
            </a:r>
            <a:br>
              <a:rPr lang="it-IT" altLang="it-IT" sz="3200" b="1">
                <a:latin typeface="Verdana" pitchFamily="34" charset="0"/>
                <a:cs typeface="Arial" charset="0"/>
              </a:rPr>
            </a:br>
            <a:r>
              <a:rPr lang="it-IT" altLang="it-IT" sz="3200" b="1">
                <a:solidFill>
                  <a:srgbClr val="D86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  <a:cs typeface="Arial" charset="0"/>
              </a:rPr>
              <a:t>il presupposto,</a:t>
            </a:r>
            <a:r>
              <a:rPr lang="it-IT" altLang="it-IT" sz="3200" b="1" i="1">
                <a:solidFill>
                  <a:srgbClr val="D86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  <a:cs typeface="Arial" charset="0"/>
              </a:rPr>
              <a:t> </a:t>
            </a:r>
            <a:r>
              <a:rPr lang="it-IT" altLang="it-IT" sz="3200" b="1">
                <a:solidFill>
                  <a:srgbClr val="D86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  <a:cs typeface="Arial" charset="0"/>
              </a:rPr>
              <a:t>la base imponibile, l’aliquota</a:t>
            </a:r>
            <a:endParaRPr lang="it-IT" altLang="it-IT" sz="2200" b="1">
              <a:latin typeface="Times New Roman" charset="0"/>
              <a:cs typeface="Arial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 smtClean="0">
                <a:solidFill>
                  <a:schemeClr val="tx2"/>
                </a:solidFill>
                <a:latin typeface="Verdana" panose="020B0604030504040204" pitchFamily="34" charset="0"/>
              </a:rPr>
              <a:t>Tassonomia delle imposte</a:t>
            </a:r>
            <a:endParaRPr lang="it-IT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6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6CFEFF5-5CD4-4AAD-85BA-7D60014279EE}" type="slidenum">
              <a:rPr lang="es-ES" altLang="it-IT"/>
              <a:pPr eaLnBrk="1" hangingPunct="1"/>
              <a:t>8</a:t>
            </a:fld>
            <a:endParaRPr lang="es-ES" altLang="it-IT"/>
          </a:p>
        </p:txBody>
      </p:sp>
      <p:grpSp>
        <p:nvGrpSpPr>
          <p:cNvPr id="9218" name="Group 2" title="Il presupposto"/>
          <p:cNvGrpSpPr>
            <a:grpSpLocks/>
          </p:cNvGrpSpPr>
          <p:nvPr/>
        </p:nvGrpSpPr>
        <p:grpSpPr bwMode="auto">
          <a:xfrm>
            <a:off x="1066800" y="1752600"/>
            <a:ext cx="7010400" cy="1482725"/>
            <a:chOff x="672" y="528"/>
            <a:chExt cx="4416" cy="934"/>
          </a:xfrm>
        </p:grpSpPr>
        <p:sp>
          <p:nvSpPr>
            <p:cNvPr id="9231" name="Rectangle 3"/>
            <p:cNvSpPr>
              <a:spLocks noChangeArrowheads="1"/>
            </p:cNvSpPr>
            <p:nvPr/>
          </p:nvSpPr>
          <p:spPr bwMode="auto">
            <a:xfrm>
              <a:off x="672" y="528"/>
              <a:ext cx="4416" cy="934"/>
            </a:xfrm>
            <a:prstGeom prst="rect">
              <a:avLst/>
            </a:prstGeom>
            <a:gradFill rotWithShape="0">
              <a:gsLst>
                <a:gs pos="0">
                  <a:srgbClr val="FFE8BB"/>
                </a:gs>
                <a:gs pos="100000">
                  <a:srgbClr val="FFFFFF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800"/>
            </a:p>
          </p:txBody>
        </p:sp>
        <p:sp>
          <p:nvSpPr>
            <p:cNvPr id="16388" name="Text Box 4"/>
            <p:cNvSpPr txBox="1">
              <a:spLocks noChangeArrowheads="1"/>
            </p:cNvSpPr>
            <p:nvPr/>
          </p:nvSpPr>
          <p:spPr bwMode="auto">
            <a:xfrm>
              <a:off x="720" y="566"/>
              <a:ext cx="4320" cy="808"/>
            </a:xfrm>
            <a:prstGeom prst="rect">
              <a:avLst/>
            </a:prstGeom>
            <a:gradFill rotWithShape="0">
              <a:gsLst>
                <a:gs pos="0">
                  <a:srgbClr val="FFE8BB"/>
                </a:gs>
                <a:gs pos="100000">
                  <a:srgbClr val="FFFFFF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it-IT" altLang="it-IT" sz="2600" b="1">
                  <a:latin typeface="Verdana" pitchFamily="34" charset="0"/>
                  <a:cs typeface="Arial" charset="0"/>
                </a:rPr>
                <a:t>Il </a:t>
              </a:r>
              <a:r>
                <a:rPr lang="it-IT" altLang="it-IT" sz="2600" b="1">
                  <a:solidFill>
                    <a:srgbClr val="D86C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erdana" pitchFamily="34" charset="0"/>
                  <a:cs typeface="Arial" charset="0"/>
                </a:rPr>
                <a:t>presupposto</a:t>
              </a:r>
              <a:r>
                <a:rPr lang="it-IT" altLang="it-IT" sz="2600" b="1">
                  <a:latin typeface="Verdana" pitchFamily="34" charset="0"/>
                  <a:cs typeface="Arial" charset="0"/>
                </a:rPr>
                <a:t> identifica </a:t>
              </a:r>
              <a:br>
                <a:rPr lang="it-IT" altLang="it-IT" sz="2600" b="1">
                  <a:latin typeface="Verdana" pitchFamily="34" charset="0"/>
                  <a:cs typeface="Arial" charset="0"/>
                </a:rPr>
              </a:br>
              <a:r>
                <a:rPr lang="it-IT" altLang="it-IT" sz="2600" b="1">
                  <a:latin typeface="Verdana" pitchFamily="34" charset="0"/>
                  <a:cs typeface="Arial" charset="0"/>
                </a:rPr>
                <a:t>la fattispecie giuridica </a:t>
              </a:r>
              <a:br>
                <a:rPr lang="it-IT" altLang="it-IT" sz="2600" b="1">
                  <a:latin typeface="Verdana" pitchFamily="34" charset="0"/>
                  <a:cs typeface="Arial" charset="0"/>
                </a:rPr>
              </a:br>
              <a:r>
                <a:rPr lang="it-IT" altLang="it-IT" sz="2600" b="1">
                  <a:latin typeface="Verdana" pitchFamily="34" charset="0"/>
                  <a:cs typeface="Arial" charset="0"/>
                </a:rPr>
                <a:t>che giustifica il prelievo fiscale</a:t>
              </a:r>
              <a:endParaRPr lang="it-IT" altLang="it-IT" sz="2600">
                <a:latin typeface="Times" pitchFamily="18" charset="0"/>
                <a:cs typeface="Arial" charset="0"/>
              </a:endParaRPr>
            </a:p>
          </p:txBody>
        </p:sp>
      </p:grpSp>
      <p:grpSp>
        <p:nvGrpSpPr>
          <p:cNvPr id="9219" name="Group 5" title="La base imponibile"/>
          <p:cNvGrpSpPr>
            <a:grpSpLocks/>
          </p:cNvGrpSpPr>
          <p:nvPr/>
        </p:nvGrpSpPr>
        <p:grpSpPr bwMode="auto">
          <a:xfrm>
            <a:off x="1066800" y="3276600"/>
            <a:ext cx="7010400" cy="1489075"/>
            <a:chOff x="672" y="1574"/>
            <a:chExt cx="4416" cy="1152"/>
          </a:xfrm>
        </p:grpSpPr>
        <p:sp>
          <p:nvSpPr>
            <p:cNvPr id="9229" name="Rectangle 6"/>
            <p:cNvSpPr>
              <a:spLocks noChangeArrowheads="1"/>
            </p:cNvSpPr>
            <p:nvPr/>
          </p:nvSpPr>
          <p:spPr bwMode="auto">
            <a:xfrm>
              <a:off x="672" y="1574"/>
              <a:ext cx="4416" cy="1152"/>
            </a:xfrm>
            <a:prstGeom prst="rect">
              <a:avLst/>
            </a:prstGeom>
            <a:gradFill rotWithShape="0">
              <a:gsLst>
                <a:gs pos="0">
                  <a:srgbClr val="FFE8BB"/>
                </a:gs>
                <a:gs pos="50000">
                  <a:srgbClr val="FFFFFF"/>
                </a:gs>
                <a:gs pos="100000">
                  <a:srgbClr val="FFE8BB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800"/>
            </a:p>
          </p:txBody>
        </p:sp>
        <p:sp>
          <p:nvSpPr>
            <p:cNvPr id="16391" name="Text Box 7"/>
            <p:cNvSpPr txBox="1">
              <a:spLocks noChangeArrowheads="1"/>
            </p:cNvSpPr>
            <p:nvPr/>
          </p:nvSpPr>
          <p:spPr bwMode="auto">
            <a:xfrm>
              <a:off x="672" y="1592"/>
              <a:ext cx="4416" cy="991"/>
            </a:xfrm>
            <a:prstGeom prst="rect">
              <a:avLst/>
            </a:prstGeom>
            <a:gradFill rotWithShape="0">
              <a:gsLst>
                <a:gs pos="0">
                  <a:srgbClr val="FFE8BB"/>
                </a:gs>
                <a:gs pos="50000">
                  <a:srgbClr val="FFFFFF"/>
                </a:gs>
                <a:gs pos="100000">
                  <a:srgbClr val="FFE8BB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it-IT" altLang="it-IT" sz="2600" b="1">
                  <a:latin typeface="Verdana" pitchFamily="34" charset="0"/>
                  <a:cs typeface="Arial" charset="0"/>
                </a:rPr>
                <a:t>La </a:t>
              </a:r>
              <a:r>
                <a:rPr lang="it-IT" altLang="it-IT" sz="2600" b="1">
                  <a:solidFill>
                    <a:srgbClr val="D86C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erdana" pitchFamily="34" charset="0"/>
                  <a:cs typeface="Arial" charset="0"/>
                </a:rPr>
                <a:t>base imponibile</a:t>
              </a:r>
              <a:r>
                <a:rPr lang="it-IT" altLang="it-IT" sz="2600" b="1">
                  <a:latin typeface="Verdana" pitchFamily="34" charset="0"/>
                  <a:cs typeface="Arial" charset="0"/>
                </a:rPr>
                <a:t> traduce </a:t>
              </a:r>
              <a:br>
                <a:rPr lang="it-IT" altLang="it-IT" sz="2600" b="1">
                  <a:latin typeface="Verdana" pitchFamily="34" charset="0"/>
                  <a:cs typeface="Arial" charset="0"/>
                </a:rPr>
              </a:br>
              <a:r>
                <a:rPr lang="it-IT" altLang="it-IT" sz="2600" b="1">
                  <a:latin typeface="Verdana" pitchFamily="34" charset="0"/>
                  <a:cs typeface="Arial" charset="0"/>
                </a:rPr>
                <a:t>il presupposto in una quantità misurabile in modo oggettivo</a:t>
              </a:r>
              <a:endParaRPr lang="it-IT" altLang="it-IT" sz="2600">
                <a:latin typeface="Times" pitchFamily="18" charset="0"/>
                <a:cs typeface="Arial" charset="0"/>
              </a:endParaRPr>
            </a:p>
          </p:txBody>
        </p:sp>
      </p:grpSp>
      <p:grpSp>
        <p:nvGrpSpPr>
          <p:cNvPr id="9220" name="Group 8" title="L'aliquota"/>
          <p:cNvGrpSpPr>
            <a:grpSpLocks/>
          </p:cNvGrpSpPr>
          <p:nvPr/>
        </p:nvGrpSpPr>
        <p:grpSpPr bwMode="auto">
          <a:xfrm>
            <a:off x="1066800" y="4800600"/>
            <a:ext cx="7010400" cy="1447800"/>
            <a:chOff x="672" y="2832"/>
            <a:chExt cx="4416" cy="912"/>
          </a:xfrm>
        </p:grpSpPr>
        <p:sp>
          <p:nvSpPr>
            <p:cNvPr id="9227" name="Rectangle 9"/>
            <p:cNvSpPr>
              <a:spLocks noChangeArrowheads="1"/>
            </p:cNvSpPr>
            <p:nvPr/>
          </p:nvSpPr>
          <p:spPr bwMode="auto">
            <a:xfrm>
              <a:off x="672" y="2832"/>
              <a:ext cx="4416" cy="912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FFE8BB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800"/>
            </a:p>
          </p:txBody>
        </p:sp>
        <p:sp>
          <p:nvSpPr>
            <p:cNvPr id="16394" name="Text Box 10"/>
            <p:cNvSpPr txBox="1">
              <a:spLocks noChangeArrowheads="1"/>
            </p:cNvSpPr>
            <p:nvPr/>
          </p:nvSpPr>
          <p:spPr bwMode="auto">
            <a:xfrm>
              <a:off x="740" y="2880"/>
              <a:ext cx="4272" cy="808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FFE8BB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it-IT" altLang="it-IT" sz="2600" b="1" dirty="0">
                  <a:solidFill>
                    <a:srgbClr val="D86C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erdana" pitchFamily="34" charset="0"/>
                  <a:cs typeface="Arial" charset="0"/>
                </a:rPr>
                <a:t>L’aliquota</a:t>
              </a:r>
              <a:r>
                <a:rPr lang="it-IT" altLang="it-IT" sz="2600" b="1" dirty="0">
                  <a:latin typeface="Verdana" pitchFamily="34" charset="0"/>
                  <a:cs typeface="Arial" charset="0"/>
                </a:rPr>
                <a:t> identifica la parte </a:t>
              </a:r>
              <a:br>
                <a:rPr lang="it-IT" altLang="it-IT" sz="2600" b="1" dirty="0">
                  <a:latin typeface="Verdana" pitchFamily="34" charset="0"/>
                  <a:cs typeface="Arial" charset="0"/>
                </a:rPr>
              </a:br>
              <a:r>
                <a:rPr lang="it-IT" altLang="it-IT" sz="2600" b="1" dirty="0">
                  <a:latin typeface="Verdana" pitchFamily="34" charset="0"/>
                  <a:cs typeface="Arial" charset="0"/>
                </a:rPr>
                <a:t>di base imponibile che deve essere trasferita al settore pubblico</a:t>
              </a:r>
            </a:p>
          </p:txBody>
        </p:sp>
      </p:grp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 smtClean="0">
                <a:solidFill>
                  <a:schemeClr val="tx2"/>
                </a:solidFill>
                <a:latin typeface="Verdana" panose="020B0604030504040204" pitchFamily="34" charset="0"/>
              </a:rPr>
              <a:t>Tassonomia delle imposte (2)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53675E5-CA23-47F7-8573-ACFBBCB4BED2}" type="slidenum">
              <a:rPr lang="es-ES" altLang="it-IT"/>
              <a:pPr eaLnBrk="1" hangingPunct="1"/>
              <a:t>9</a:t>
            </a:fld>
            <a:endParaRPr lang="es-ES" altLang="it-IT"/>
          </a:p>
        </p:txBody>
      </p:sp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1370013" y="2308225"/>
            <a:ext cx="6403975" cy="27178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FFE8BB"/>
              </a:gs>
            </a:gsLst>
            <a:path path="shape">
              <a:fillToRect l="50000" t="50000" r="50000" b="50000"/>
            </a:path>
          </a:gradFill>
          <a:ln w="57150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it-IT" altLang="it-IT" sz="3800" b="1">
                <a:latin typeface="Verdana" pitchFamily="34" charset="0"/>
                <a:cs typeface="Arial" charset="0"/>
              </a:rPr>
              <a:t>Il </a:t>
            </a:r>
            <a:r>
              <a:rPr lang="it-IT" altLang="it-IT" sz="3800" b="1">
                <a:solidFill>
                  <a:srgbClr val="D86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  <a:cs typeface="Arial" charset="0"/>
              </a:rPr>
              <a:t>prodotto</a:t>
            </a:r>
            <a:r>
              <a:rPr lang="it-IT" altLang="it-IT" sz="3800" b="1">
                <a:latin typeface="Verdana" pitchFamily="34" charset="0"/>
                <a:cs typeface="Arial" charset="0"/>
              </a:rPr>
              <a:t> tra la </a:t>
            </a:r>
            <a:r>
              <a:rPr lang="it-IT" altLang="it-IT" sz="3800" b="1">
                <a:solidFill>
                  <a:srgbClr val="D86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  <a:cs typeface="Arial" charset="0"/>
              </a:rPr>
              <a:t>base imponibile</a:t>
            </a:r>
            <a:r>
              <a:rPr lang="it-IT" altLang="it-IT" sz="3800" b="1">
                <a:latin typeface="Verdana" pitchFamily="34" charset="0"/>
                <a:cs typeface="Arial" charset="0"/>
              </a:rPr>
              <a:t> e l'</a:t>
            </a:r>
            <a:r>
              <a:rPr lang="it-IT" altLang="it-IT" sz="3800" b="1">
                <a:solidFill>
                  <a:srgbClr val="D86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  <a:cs typeface="Arial" charset="0"/>
              </a:rPr>
              <a:t>aliquota </a:t>
            </a:r>
            <a:r>
              <a:rPr lang="it-IT" altLang="it-IT" sz="3800" b="1">
                <a:latin typeface="Verdana" pitchFamily="34" charset="0"/>
                <a:cs typeface="Arial" charset="0"/>
              </a:rPr>
              <a:t>costituisce</a:t>
            </a:r>
            <a:r>
              <a:rPr lang="it-IT" altLang="it-IT" sz="3800" b="1">
                <a:solidFill>
                  <a:schemeClr val="accent2"/>
                </a:solidFill>
                <a:latin typeface="Verdana" pitchFamily="34" charset="0"/>
                <a:cs typeface="Arial" charset="0"/>
              </a:rPr>
              <a:t> </a:t>
            </a:r>
            <a:r>
              <a:rPr lang="it-IT" altLang="it-IT" sz="3800" b="1" u="sng">
                <a:solidFill>
                  <a:schemeClr val="accent2"/>
                </a:solidFill>
                <a:latin typeface="Verdana" pitchFamily="34" charset="0"/>
                <a:cs typeface="Arial" charset="0"/>
              </a:rPr>
              <a:t>il debito d'imposta</a:t>
            </a:r>
            <a:endParaRPr lang="it-IT" altLang="it-IT" sz="2400">
              <a:latin typeface="Times" pitchFamily="18" charset="0"/>
              <a:cs typeface="Arial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625475"/>
            <a:ext cx="8229600" cy="1143000"/>
          </a:xfrm>
        </p:spPr>
        <p:txBody>
          <a:bodyPr/>
          <a:lstStyle/>
          <a:p>
            <a:r>
              <a:rPr lang="it-IT" altLang="it-IT" b="1" dirty="0" smtClean="0">
                <a:solidFill>
                  <a:schemeClr val="tx2"/>
                </a:solidFill>
                <a:latin typeface="Verdana" panose="020B0604030504040204" pitchFamily="34" charset="0"/>
              </a:rPr>
              <a:t>Il debito d’imposta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824</TotalTime>
  <Words>673</Words>
  <Application>Microsoft Office PowerPoint</Application>
  <PresentationFormat>Presentazione su schermo (4:3)</PresentationFormat>
  <Paragraphs>176</Paragraphs>
  <Slides>30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30</vt:i4>
      </vt:variant>
    </vt:vector>
  </HeadingPairs>
  <TitlesOfParts>
    <vt:vector size="31" baseType="lpstr">
      <vt:lpstr>Diseño predeterminado</vt:lpstr>
      <vt:lpstr>Classificazione entrate pubbliche e tassonomia delle imposte</vt:lpstr>
      <vt:lpstr>Finanziamento dell’attività del settore pubblico</vt:lpstr>
      <vt:lpstr>Classificazione delle entrate pubbliche</vt:lpstr>
      <vt:lpstr>Classificazione delle entrate pubbliche (2)</vt:lpstr>
      <vt:lpstr>Classificazione delle entrate pubbliche (3)</vt:lpstr>
      <vt:lpstr>Imposte e finanziamento di attività pubblica</vt:lpstr>
      <vt:lpstr>Tassonomia delle imposte</vt:lpstr>
      <vt:lpstr>Tassonomia delle imposte (2)</vt:lpstr>
      <vt:lpstr>Il debito d’imposta</vt:lpstr>
      <vt:lpstr>Presupposto: imposte dirette vs indirette</vt:lpstr>
      <vt:lpstr>Presupposto: imposte dirette vs indirette (2)</vt:lpstr>
      <vt:lpstr>Presupposto: imposte dirette vs indirette (3)</vt:lpstr>
      <vt:lpstr>Imposte dirette:  reali vs personali</vt:lpstr>
      <vt:lpstr>Imposte dirette:  reali vs personali (2)</vt:lpstr>
      <vt:lpstr>Basi imponibili: monetarie vs fisiche</vt:lpstr>
      <vt:lpstr>Basi imponibili: monetarie vs fisiche (2)</vt:lpstr>
      <vt:lpstr>Basi imponibili: monetarie vs fisiche (3)</vt:lpstr>
      <vt:lpstr>Aliquote e debito d’imposta</vt:lpstr>
      <vt:lpstr>Aliquote e debito d’imposta (2)</vt:lpstr>
      <vt:lpstr>Aliquote e debito d’imposta (3)</vt:lpstr>
      <vt:lpstr>Imposte proporzionali</vt:lpstr>
      <vt:lpstr>Imposte progressive</vt:lpstr>
      <vt:lpstr>Quattro tecniche per ottenere la progressività</vt:lpstr>
      <vt:lpstr>    Definizioni Reddito complessivo (RC): somma dei redditi del contribuente rilevanti ai fini dell’applicazione dell’imposta. Deduzione (D): è una riduzione  del reddito complessivo che deve essere operata per ottenere il reddito imponibile (RI) a cui va applicata l’aliquota. Reddito complessivo (RC) e reddito imponibile (RI) coincidono quando non sono previste deduzioni. Detrazione (d): abbattimento di imposta.  Possiamo distinguere tra: imposta lorda – pari all’aliquota legale, t, per il reddito imponibile imposta netta – pari all’imposta lorda al netto della detrazione Aliquota legale: quanto è dovuto dal contribuente per ogni unità di reddito imponibile. Aliquota effettiva: quanto è dovuto dal contribuente per ogni unità di reddito complessivo.  </vt:lpstr>
      <vt:lpstr>i) Progressività per classi </vt:lpstr>
      <vt:lpstr>ii) Progressività per scaglioni </vt:lpstr>
      <vt:lpstr>iii) Progressività per deduzioni</vt:lpstr>
      <vt:lpstr>iv) Progressività per detrazioni </vt:lpstr>
      <vt:lpstr>Progressività per scaglioni</vt:lpstr>
      <vt:lpstr>Esempio di imposta progressiva per scaglioni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Classificazione entrate pubbliche e tassonomia delle imposte</dc:title>
  <dc:creator>Leo</dc:creator>
  <cp:lastModifiedBy>user</cp:lastModifiedBy>
  <cp:revision>41</cp:revision>
  <dcterms:created xsi:type="dcterms:W3CDTF">2006-03-12T17:14:36Z</dcterms:created>
  <dcterms:modified xsi:type="dcterms:W3CDTF">2019-03-22T08:55:06Z</dcterms:modified>
</cp:coreProperties>
</file>