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9"/>
  </p:notesMasterIdLst>
  <p:handoutMasterIdLst>
    <p:handoutMasterId r:id="rId30"/>
  </p:handoutMasterIdLst>
  <p:sldIdLst>
    <p:sldId id="345" r:id="rId2"/>
    <p:sldId id="378" r:id="rId3"/>
    <p:sldId id="484" r:id="rId4"/>
    <p:sldId id="423" r:id="rId5"/>
    <p:sldId id="498" r:id="rId6"/>
    <p:sldId id="496" r:id="rId7"/>
    <p:sldId id="497" r:id="rId8"/>
    <p:sldId id="448" r:id="rId9"/>
    <p:sldId id="499" r:id="rId10"/>
    <p:sldId id="500" r:id="rId11"/>
    <p:sldId id="501" r:id="rId12"/>
    <p:sldId id="459" r:id="rId13"/>
    <p:sldId id="502" r:id="rId14"/>
    <p:sldId id="490" r:id="rId15"/>
    <p:sldId id="491" r:id="rId16"/>
    <p:sldId id="462" r:id="rId17"/>
    <p:sldId id="493" r:id="rId18"/>
    <p:sldId id="494" r:id="rId19"/>
    <p:sldId id="495" r:id="rId20"/>
    <p:sldId id="466" r:id="rId21"/>
    <p:sldId id="470" r:id="rId22"/>
    <p:sldId id="482" r:id="rId23"/>
    <p:sldId id="471" r:id="rId24"/>
    <p:sldId id="479" r:id="rId25"/>
    <p:sldId id="503" r:id="rId26"/>
    <p:sldId id="437" r:id="rId27"/>
    <p:sldId id="29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ato Medium"/>
        <a:cs typeface="Lato Medium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ato Medium"/>
        <a:cs typeface="Lato Medium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ato Medium"/>
        <a:cs typeface="Lato Medium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ato Medium"/>
        <a:cs typeface="Lato Medium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lthard, Su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445"/>
    <a:srgbClr val="868780"/>
    <a:srgbClr val="54505D"/>
    <a:srgbClr val="67604A"/>
    <a:srgbClr val="003057"/>
    <a:srgbClr val="D4EAE4"/>
    <a:srgbClr val="007FA2"/>
    <a:srgbClr val="007FA3"/>
    <a:srgbClr val="444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7783" autoAdjust="0"/>
    <p:restoredTop sz="93184" autoAdjust="0"/>
  </p:normalViewPr>
  <p:slideViewPr>
    <p:cSldViewPr snapToGrid="0">
      <p:cViewPr varScale="1">
        <p:scale>
          <a:sx n="70" d="100"/>
          <a:sy n="70" d="100"/>
        </p:scale>
        <p:origin x="666" y="54"/>
      </p:cViewPr>
      <p:guideLst>
        <p:guide orient="horz" pos="89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50A8A6-18A4-46B4-A8FC-B21EFB40870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CA1B7B-20AD-45FD-92EC-9E4532ED6EA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9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5538" y="4343400"/>
            <a:ext cx="4606925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975" y="8686800"/>
            <a:ext cx="8350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3F47BD-16DF-4D1E-8A96-3CC97CA991E3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2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5CD002-0D17-463E-89EF-D62B516436F3}" type="slidenum">
              <a:rPr lang="en-GB" smtClean="0">
                <a:latin typeface="Arial" charset="0"/>
                <a:ea typeface="Lato Medium"/>
                <a:cs typeface="Lato Mediu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>
              <a:latin typeface="Arial" charset="0"/>
              <a:ea typeface="Lato Medium"/>
              <a:cs typeface="La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2026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0375" y="409575"/>
            <a:ext cx="11445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/>
          <a:lstStyle>
            <a:lvl1pPr algn="l">
              <a:lnSpc>
                <a:spcPts val="4200"/>
              </a:lnSpc>
              <a:defRPr sz="3600" spc="20" baseline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Image  Option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376988"/>
            <a:ext cx="917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Imag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376988"/>
            <a:ext cx="917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 t="5771" b="5310"/>
          <a:stretch>
            <a:fillRect/>
          </a:stretch>
        </p:blipFill>
        <p:spPr bwMode="auto">
          <a:xfrm>
            <a:off x="889000" y="0"/>
            <a:ext cx="7550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376988"/>
            <a:ext cx="917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/>
          <a:lstStyle>
            <a:lvl1pPr algn="ctr">
              <a:lnSpc>
                <a:spcPts val="3600"/>
              </a:lnSpc>
              <a:defRPr sz="34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00363" y="3559175"/>
            <a:ext cx="3381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1338" y="417513"/>
            <a:ext cx="5983287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04975"/>
            <a:ext cx="600075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imes New Roman" pitchFamily="18" charset="0"/>
        </a:defRPr>
      </a:lvl9pPr>
    </p:titleStyle>
    <p:bodyStyle>
      <a:lvl1pPr algn="l" rtl="0" eaLnBrk="0" fontAlgn="base" hangingPunct="0">
        <a:lnSpc>
          <a:spcPts val="1900"/>
        </a:lnSpc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bg2"/>
          </a:solidFill>
          <a:latin typeface="Arial" charset="0"/>
          <a:ea typeface="+mn-ea"/>
          <a:cs typeface="+mn-cs"/>
        </a:defRPr>
      </a:lvl1pPr>
      <a:lvl2pPr marL="180975" indent="-180975" algn="l" rtl="0" eaLnBrk="0" fontAlgn="base" hangingPunct="0">
        <a:lnSpc>
          <a:spcPts val="19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•"/>
        <a:defRPr sz="1600" kern="1200">
          <a:solidFill>
            <a:schemeClr val="bg2"/>
          </a:solidFill>
          <a:latin typeface="Arial" charset="0"/>
          <a:ea typeface="+mn-ea"/>
          <a:cs typeface="+mn-cs"/>
        </a:defRPr>
      </a:lvl2pPr>
      <a:lvl3pPr marL="352425" indent="-171450" algn="l" rtl="0" eaLnBrk="0" fontAlgn="base" hangingPunct="0">
        <a:lnSpc>
          <a:spcPts val="1900"/>
        </a:lnSpc>
        <a:spcBef>
          <a:spcPct val="0"/>
        </a:spcBef>
        <a:spcAft>
          <a:spcPct val="0"/>
        </a:spcAft>
        <a:buClr>
          <a:srgbClr val="505759"/>
        </a:buClr>
        <a:buFont typeface="Arial" charset="0"/>
        <a:buChar char="‒"/>
        <a:defRPr sz="1600" kern="1200">
          <a:solidFill>
            <a:schemeClr val="bg2"/>
          </a:solidFill>
          <a:latin typeface="Arial" charset="0"/>
          <a:ea typeface="+mn-ea"/>
          <a:cs typeface="+mn-cs"/>
        </a:defRPr>
      </a:lvl3pPr>
      <a:lvl4pPr marL="781050" algn="l" rtl="0" eaLnBrk="0" fontAlgn="base" hangingPunct="0">
        <a:lnSpc>
          <a:spcPts val="1500"/>
        </a:lnSpc>
        <a:spcBef>
          <a:spcPct val="0"/>
        </a:spcBef>
        <a:spcAft>
          <a:spcPts val="850"/>
        </a:spcAft>
        <a:buClr>
          <a:schemeClr val="tx1"/>
        </a:buClr>
        <a:buFont typeface="Arial" charset="0"/>
        <a:defRPr sz="1200" kern="1200">
          <a:solidFill>
            <a:schemeClr val="bg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son.i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it.pearson.com/supporto.html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Lauren_Rolwing_ipad_ipad_graduation_RG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33875" y="0"/>
            <a:ext cx="5383213" cy="6938963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70" y="2079637"/>
            <a:ext cx="3683000" cy="2244725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dirty="0" err="1" smtClean="0">
                <a:solidFill>
                  <a:srgbClr val="D4EAE4"/>
                </a:solidFill>
                <a:latin typeface="Times New Roman" pitchFamily="18" charset="0"/>
              </a:rPr>
              <a:t>MyLab</a:t>
            </a:r>
            <a: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it-IT" alt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alt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piattaforma digitale per </a:t>
            </a:r>
            <a:r>
              <a:rPr lang="it-IT" alt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l’apprendimento personalizzato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endParaRPr lang="en-US" sz="1800" dirty="0" smtClean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307" y="6046320"/>
            <a:ext cx="3962400" cy="812273"/>
          </a:xfrm>
        </p:spPr>
        <p:txBody>
          <a:bodyPr/>
          <a:lstStyle/>
          <a:p>
            <a:pPr eaLnBrk="1" hangingPunct="1">
              <a:spcAft>
                <a:spcPct val="0"/>
              </a:spcAft>
              <a:defRPr/>
            </a:pPr>
            <a:r>
              <a:rPr lang="it-IT" sz="1600" b="1" dirty="0" smtClean="0">
                <a:latin typeface="Arial" charset="0"/>
              </a:rPr>
              <a:t>Università di Ferrara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it-IT" sz="1600" b="1" dirty="0" err="1" smtClean="0">
                <a:latin typeface="Arial" charset="0"/>
              </a:rPr>
              <a:t>a.a</a:t>
            </a:r>
            <a:r>
              <a:rPr lang="it-IT" sz="1600" b="1" dirty="0" smtClean="0">
                <a:latin typeface="Arial" charset="0"/>
              </a:rPr>
              <a:t>. 2018-19</a:t>
            </a:r>
            <a:endParaRPr lang="it-IT" sz="1400" dirty="0">
              <a:latin typeface="Arial" charset="0"/>
            </a:endParaRPr>
          </a:p>
          <a:p>
            <a:pPr eaLnBrk="1" hangingPunct="1">
              <a:spcAft>
                <a:spcPct val="0"/>
              </a:spcAft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292"/>
            <a:ext cx="9144000" cy="4934028"/>
          </a:xfrm>
          <a:prstGeom prst="rect">
            <a:avLst/>
          </a:prstGeom>
        </p:spPr>
      </p:pic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71664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9" name="Rettangolo 5"/>
          <p:cNvSpPr>
            <a:spLocks noChangeArrowheads="1"/>
          </p:cNvSpPr>
          <p:nvPr/>
        </p:nvSpPr>
        <p:spPr bwMode="auto">
          <a:xfrm>
            <a:off x="5031740" y="4546307"/>
            <a:ext cx="2808288" cy="1368425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it-IT" altLang="it-IT" sz="1000">
              <a:ea typeface="ＭＳ Ｐゴシック" panose="020B0600070205080204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3531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Inserisci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e Password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7257664" y="3997877"/>
            <a:ext cx="367103" cy="413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7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71664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38421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Attiva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nuovo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prodotto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410"/>
            <a:ext cx="9144000" cy="4143305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6441440" y="1406771"/>
            <a:ext cx="873760" cy="3853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310904" y="5462150"/>
            <a:ext cx="4097323" cy="11745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 smtClean="0">
                <a:solidFill>
                  <a:schemeClr val="tx1"/>
                </a:solidFill>
                <a:latin typeface="Gill Sans MT" pitchFamily="34" charset="0"/>
              </a:rPr>
              <a:t>Inserisci il </a:t>
            </a:r>
            <a:r>
              <a:rPr lang="it-IT" b="1" dirty="0" smtClean="0">
                <a:solidFill>
                  <a:schemeClr val="tx1"/>
                </a:solidFill>
                <a:latin typeface="Gill Sans MT" pitchFamily="34" charset="0"/>
              </a:rPr>
              <a:t>CODICE STUDENTE</a:t>
            </a:r>
            <a:r>
              <a:rPr lang="it-IT" dirty="0" smtClean="0">
                <a:solidFill>
                  <a:schemeClr val="tx1"/>
                </a:solidFill>
                <a:latin typeface="Gill Sans MT" pitchFamily="34" charset="0"/>
              </a:rPr>
              <a:t> presente sulla </a:t>
            </a:r>
            <a:r>
              <a:rPr lang="it-IT" b="1" dirty="0" smtClean="0">
                <a:solidFill>
                  <a:schemeClr val="tx1"/>
                </a:solidFill>
                <a:latin typeface="Gill Sans MT" pitchFamily="34" charset="0"/>
              </a:rPr>
              <a:t>copertina del libro</a:t>
            </a:r>
            <a:endParaRPr lang="it-IT" b="1" dirty="0">
              <a:solidFill>
                <a:schemeClr val="bg2">
                  <a:lumMod val="50000"/>
                  <a:lumOff val="50000"/>
                </a:schemeClr>
              </a:solidFill>
              <a:latin typeface="Gill Sans MT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 flipV="1">
            <a:off x="2664823" y="2933756"/>
            <a:ext cx="783771" cy="2528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7131648" y="945072"/>
            <a:ext cx="367103" cy="413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0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earson.it/views/catalogo/actions/image.action.php?type=opera&amp;id=6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45" y="2268508"/>
            <a:ext cx="3104169" cy="41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310510" y="2268508"/>
            <a:ext cx="494932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1600" i="1" dirty="0"/>
              <a:t>Frederic S. </a:t>
            </a:r>
            <a:r>
              <a:rPr lang="it-IT" sz="1600" i="1" dirty="0" err="1"/>
              <a:t>Mishkin</a:t>
            </a:r>
            <a:r>
              <a:rPr lang="it-IT" sz="1600" i="1" dirty="0"/>
              <a:t> - Stanley G. </a:t>
            </a:r>
            <a:r>
              <a:rPr lang="it-IT" sz="1600" i="1" dirty="0" err="1"/>
              <a:t>Eakins</a:t>
            </a:r>
            <a:r>
              <a:rPr lang="it-IT" sz="1600" i="1" dirty="0"/>
              <a:t> - Giancarlo Forestieri</a:t>
            </a:r>
          </a:p>
          <a:p>
            <a:pPr>
              <a:lnSpc>
                <a:spcPct val="150000"/>
              </a:lnSpc>
            </a:pPr>
            <a:endParaRPr lang="it-IT" sz="1600" dirty="0" smtClean="0"/>
          </a:p>
          <a:p>
            <a:pPr>
              <a:lnSpc>
                <a:spcPct val="150000"/>
              </a:lnSpc>
            </a:pPr>
            <a:r>
              <a:rPr lang="it-IT" sz="1600" b="1" dirty="0" smtClean="0"/>
              <a:t>Istituzioni </a:t>
            </a:r>
            <a:r>
              <a:rPr lang="it-IT" sz="1600" b="1" dirty="0"/>
              <a:t>e mercati finanziari 8/Ed. </a:t>
            </a:r>
            <a:endParaRPr lang="it-IT" sz="1600" b="1" dirty="0" smtClean="0"/>
          </a:p>
          <a:p>
            <a:pPr>
              <a:lnSpc>
                <a:spcPct val="150000"/>
              </a:lnSpc>
            </a:pPr>
            <a:r>
              <a:rPr lang="it-IT" sz="1600" dirty="0" smtClean="0"/>
              <a:t>libro </a:t>
            </a:r>
            <a:r>
              <a:rPr lang="it-IT" sz="1600" dirty="0"/>
              <a:t>+ </a:t>
            </a:r>
            <a:r>
              <a:rPr lang="it-IT" sz="1600" dirty="0" err="1"/>
              <a:t>MyLab</a:t>
            </a:r>
            <a:r>
              <a:rPr lang="it-IT" sz="1600" dirty="0"/>
              <a:t> + </a:t>
            </a:r>
            <a:r>
              <a:rPr lang="it-IT" sz="1600" dirty="0" err="1" smtClean="0"/>
              <a:t>eText</a:t>
            </a:r>
            <a:endParaRPr lang="it-IT" sz="1600" dirty="0"/>
          </a:p>
          <a:p>
            <a:pPr>
              <a:lnSpc>
                <a:spcPct val="150000"/>
              </a:lnSpc>
            </a:pPr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600" b="1" dirty="0" smtClean="0"/>
              <a:t>ISBN </a:t>
            </a:r>
            <a:r>
              <a:rPr lang="it-IT" sz="1600" dirty="0" smtClean="0"/>
              <a:t>9788865188989</a:t>
            </a:r>
            <a:endParaRPr lang="it-IT" sz="1600" dirty="0"/>
          </a:p>
          <a:p>
            <a:pPr>
              <a:lnSpc>
                <a:spcPct val="150000"/>
              </a:lnSpc>
            </a:pPr>
            <a:r>
              <a:rPr lang="it-IT" sz="1600" b="1" dirty="0" smtClean="0"/>
              <a:t>Euro </a:t>
            </a:r>
            <a:r>
              <a:rPr lang="it-IT" sz="1600" dirty="0" smtClean="0"/>
              <a:t>44,00</a:t>
            </a:r>
            <a:endParaRPr lang="it-IT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325654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Dove </a:t>
            </a:r>
            <a:r>
              <a:rPr lang="en-GB" altLang="it-IT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trovo</a:t>
            </a:r>
            <a:r>
              <a:rPr lang="en-GB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</a:t>
            </a:r>
            <a:r>
              <a:rPr lang="en-GB" altLang="it-IT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il</a:t>
            </a:r>
            <a:r>
              <a:rPr lang="en-GB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</a:t>
            </a:r>
            <a:r>
              <a:rPr lang="en-GB" altLang="it-IT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codice</a:t>
            </a:r>
            <a:r>
              <a:rPr lang="en-GB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di </a:t>
            </a:r>
            <a:r>
              <a:rPr lang="en-GB" altLang="it-IT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accesso</a:t>
            </a:r>
            <a:r>
              <a:rPr lang="en-GB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a </a:t>
            </a:r>
            <a:r>
              <a:rPr lang="en-GB" altLang="it-IT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MyLab</a:t>
            </a:r>
            <a:r>
              <a:rPr lang="en-GB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/>
            </a:r>
            <a:br>
              <a:rPr lang="en-GB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</a:br>
            <a:r>
              <a:rPr lang="en-GB" altLang="it-IT" sz="2400" b="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ACQUISTANDO LIBRO DI TESTO CARTACEO</a:t>
            </a:r>
            <a:r>
              <a:rPr lang="en-GB" altLang="it-IT" sz="24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it-IT" sz="24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5526245" y="4804013"/>
            <a:ext cx="1679777" cy="5979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>
            <a:stCxn id="13" idx="3"/>
            <a:endCxn id="11" idx="1"/>
          </p:cNvCxnSpPr>
          <p:nvPr/>
        </p:nvCxnSpPr>
        <p:spPr>
          <a:xfrm flipV="1">
            <a:off x="4554056" y="5102965"/>
            <a:ext cx="972189" cy="919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ttangolo arrotondato 12"/>
          <p:cNvSpPr/>
          <p:nvPr/>
        </p:nvSpPr>
        <p:spPr>
          <a:xfrm>
            <a:off x="1016290" y="5783093"/>
            <a:ext cx="3537766" cy="4786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 smtClean="0">
                <a:solidFill>
                  <a:schemeClr val="tx1"/>
                </a:solidFill>
                <a:latin typeface="Gill Sans MT" pitchFamily="34" charset="0"/>
              </a:rPr>
              <a:t>CODICE STUDENTE MONOUSO</a:t>
            </a:r>
            <a:endParaRPr lang="it-IT" b="1" dirty="0">
              <a:solidFill>
                <a:schemeClr val="bg2">
                  <a:lumMod val="50000"/>
                  <a:lumOff val="50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71664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608012" y="2429300"/>
            <a:ext cx="7889876" cy="14057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chemeClr val="tx1"/>
                </a:solidFill>
              </a:rPr>
              <a:t>Istituzioni e mercati finanziari 8/Ed. 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   </a:t>
            </a:r>
            <a:r>
              <a:rPr lang="it-IT" b="1" dirty="0" err="1" smtClean="0">
                <a:solidFill>
                  <a:schemeClr val="tx1"/>
                </a:solidFill>
              </a:rPr>
              <a:t>MyLab</a:t>
            </a:r>
            <a:r>
              <a:rPr lang="it-IT" b="1" dirty="0" smtClean="0">
                <a:solidFill>
                  <a:schemeClr val="tx1"/>
                </a:solidFill>
              </a:rPr>
              <a:t> + </a:t>
            </a:r>
            <a:r>
              <a:rPr lang="it-IT" b="1" dirty="0" err="1">
                <a:solidFill>
                  <a:schemeClr val="tx1"/>
                </a:solidFill>
              </a:rPr>
              <a:t>eText</a:t>
            </a:r>
            <a:r>
              <a:rPr lang="it-IT" b="1" dirty="0">
                <a:solidFill>
                  <a:schemeClr val="tx1"/>
                </a:solidFill>
              </a:rPr>
              <a:t> - accesso </a:t>
            </a:r>
            <a:r>
              <a:rPr lang="it-IT" b="1" dirty="0" smtClean="0">
                <a:solidFill>
                  <a:schemeClr val="tx1"/>
                </a:solidFill>
              </a:rPr>
              <a:t>studente</a:t>
            </a:r>
          </a:p>
          <a:p>
            <a:pPr>
              <a:lnSpc>
                <a:spcPct val="150000"/>
              </a:lnSpc>
            </a:pPr>
            <a:r>
              <a:rPr lang="it-IT" i="1" dirty="0" smtClean="0">
                <a:solidFill>
                  <a:schemeClr val="tx1"/>
                </a:solidFill>
              </a:rPr>
              <a:t>Frederic </a:t>
            </a:r>
            <a:r>
              <a:rPr lang="it-IT" i="1" dirty="0">
                <a:solidFill>
                  <a:schemeClr val="tx1"/>
                </a:solidFill>
              </a:rPr>
              <a:t>S. </a:t>
            </a:r>
            <a:r>
              <a:rPr lang="it-IT" i="1" dirty="0" err="1">
                <a:solidFill>
                  <a:schemeClr val="tx1"/>
                </a:solidFill>
              </a:rPr>
              <a:t>Mishkin</a:t>
            </a:r>
            <a:r>
              <a:rPr lang="it-IT" i="1" dirty="0">
                <a:solidFill>
                  <a:schemeClr val="tx1"/>
                </a:solidFill>
              </a:rPr>
              <a:t> - Stanley G. </a:t>
            </a:r>
            <a:r>
              <a:rPr lang="it-IT" i="1" dirty="0" err="1">
                <a:solidFill>
                  <a:schemeClr val="tx1"/>
                </a:solidFill>
              </a:rPr>
              <a:t>Eakins</a:t>
            </a:r>
            <a:r>
              <a:rPr lang="it-IT" i="1" dirty="0">
                <a:solidFill>
                  <a:schemeClr val="tx1"/>
                </a:solidFill>
              </a:rPr>
              <a:t> - Giancarlo Forestieri</a:t>
            </a:r>
          </a:p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chemeClr val="tx1"/>
                </a:solidFill>
              </a:rPr>
              <a:t>ISBN </a:t>
            </a:r>
            <a:r>
              <a:rPr lang="it-IT" dirty="0" smtClean="0">
                <a:solidFill>
                  <a:schemeClr val="tx1"/>
                </a:solidFill>
              </a:rPr>
              <a:t>9788865189115</a:t>
            </a:r>
            <a:endParaRPr lang="it-IT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chemeClr val="tx1"/>
                </a:solidFill>
              </a:rPr>
              <a:t>Euro </a:t>
            </a:r>
            <a:r>
              <a:rPr lang="it-IT" dirty="0" smtClean="0">
                <a:solidFill>
                  <a:schemeClr val="tx1"/>
                </a:solidFill>
              </a:rPr>
              <a:t>30,80</a:t>
            </a:r>
            <a:endParaRPr lang="it-IT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it-IT" altLang="it-IT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77" y="4069705"/>
            <a:ext cx="6502472" cy="2253775"/>
          </a:xfrm>
          <a:prstGeom prst="rect">
            <a:avLst/>
          </a:prstGeom>
        </p:spPr>
      </p:pic>
      <p:sp>
        <p:nvSpPr>
          <p:cNvPr id="12" name="Rettangolo 5"/>
          <p:cNvSpPr>
            <a:spLocks noChangeArrowheads="1"/>
          </p:cNvSpPr>
          <p:nvPr/>
        </p:nvSpPr>
        <p:spPr bwMode="auto">
          <a:xfrm>
            <a:off x="3084394" y="5800299"/>
            <a:ext cx="1596788" cy="536829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it-IT" altLang="it-IT" sz="1000">
              <a:ea typeface="ＭＳ Ｐゴシック" panose="020B0600070205080204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489783"/>
            <a:ext cx="9143999" cy="4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Dove </a:t>
            </a:r>
            <a:r>
              <a:rPr lang="en-GB" altLang="it-IT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trovo</a:t>
            </a:r>
            <a:r>
              <a:rPr lang="en-GB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</a:t>
            </a:r>
            <a:r>
              <a:rPr lang="en-GB" altLang="it-IT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il</a:t>
            </a:r>
            <a:r>
              <a:rPr lang="en-GB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</a:t>
            </a:r>
            <a:r>
              <a:rPr lang="en-GB" altLang="it-IT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codice</a:t>
            </a:r>
            <a:r>
              <a:rPr lang="en-GB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di </a:t>
            </a:r>
            <a:r>
              <a:rPr lang="en-GB" altLang="it-IT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accesso</a:t>
            </a:r>
            <a:r>
              <a:rPr lang="en-GB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a </a:t>
            </a:r>
            <a:r>
              <a:rPr lang="en-GB" altLang="it-IT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MyLab</a:t>
            </a:r>
            <a:endParaRPr lang="en-GB" altLang="it-IT" sz="1000" dirty="0" smtClean="0">
              <a:solidFill>
                <a:schemeClr val="tx1"/>
              </a:solidFill>
              <a:latin typeface="Times New Roman" panose="02020603050405020304" pitchFamily="18" charset="0"/>
              <a:ea typeface="Lato Medium"/>
              <a:cs typeface="Times New Roman" panose="02020603050405020304" pitchFamily="18" charset="0"/>
            </a:endParaRPr>
          </a:p>
          <a:p>
            <a:pPr algn="ctr"/>
            <a:r>
              <a:rPr lang="en-GB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57887" y="1756068"/>
            <a:ext cx="8140204" cy="4786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 smtClean="0">
                <a:solidFill>
                  <a:schemeClr val="tx1"/>
                </a:solidFill>
                <a:latin typeface="Gill Sans MT" pitchFamily="34" charset="0"/>
              </a:rPr>
              <a:t>da </a:t>
            </a:r>
            <a:r>
              <a:rPr lang="it-IT" sz="2000" b="1" dirty="0" smtClean="0">
                <a:solidFill>
                  <a:schemeClr val="tx1"/>
                </a:solidFill>
                <a:latin typeface="Gill Sans MT" pitchFamily="34" charset="0"/>
                <a:hlinkClick r:id="rId3"/>
              </a:rPr>
              <a:t>www.pearson.it</a:t>
            </a:r>
            <a:r>
              <a:rPr lang="it-IT" sz="2000" dirty="0" smtClean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Gill Sans MT" pitchFamily="34" charset="0"/>
              </a:rPr>
              <a:t>sezione </a:t>
            </a:r>
            <a:r>
              <a:rPr lang="it-IT" sz="2000" b="1" dirty="0" smtClean="0">
                <a:solidFill>
                  <a:schemeClr val="tx1"/>
                </a:solidFill>
                <a:latin typeface="Gill Sans MT" pitchFamily="34" charset="0"/>
              </a:rPr>
              <a:t>Acquisto prodotti digitali </a:t>
            </a:r>
            <a:r>
              <a:rPr lang="it-IT" dirty="0" smtClean="0">
                <a:solidFill>
                  <a:schemeClr val="tx1"/>
                </a:solidFill>
                <a:latin typeface="Gill Sans MT" pitchFamily="34" charset="0"/>
              </a:rPr>
              <a:t>(in fondo alla pagina)</a:t>
            </a:r>
            <a:endParaRPr lang="it-IT" b="1" dirty="0">
              <a:solidFill>
                <a:schemeClr val="bg2">
                  <a:lumMod val="50000"/>
                  <a:lumOff val="50000"/>
                </a:schemeClr>
              </a:solidFill>
              <a:latin typeface="Gill Sans MT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3902650" y="5294372"/>
            <a:ext cx="367103" cy="413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52437" y="1146366"/>
            <a:ext cx="8691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it-IT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ACQUISTANDO </a:t>
            </a:r>
            <a:r>
              <a:rPr lang="en-GB" altLang="it-IT" u="sng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l’edizione</a:t>
            </a:r>
            <a:r>
              <a:rPr lang="en-GB" altLang="it-IT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altLang="it-IT" u="sng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digitale</a:t>
            </a:r>
            <a:r>
              <a:rPr lang="en-GB" altLang="it-IT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del </a:t>
            </a:r>
            <a:r>
              <a:rPr lang="en-GB" altLang="it-IT" u="sng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testo</a:t>
            </a:r>
            <a:r>
              <a:rPr lang="en-GB" altLang="it-IT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GB" altLang="it-IT" u="sng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accesso</a:t>
            </a:r>
            <a:r>
              <a:rPr lang="en-GB" altLang="it-IT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GB" altLang="it-IT" u="sng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MyLab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5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0" y="488664"/>
            <a:ext cx="9144000" cy="575859"/>
          </a:xfrm>
        </p:spPr>
        <p:txBody>
          <a:bodyPr/>
          <a:lstStyle/>
          <a:p>
            <a:pPr algn="ctr"/>
            <a:r>
              <a:rPr lang="it-IT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Torna </a:t>
            </a:r>
            <a:r>
              <a:rPr lang="it-IT" altLang="it-IT" sz="3200" dirty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in homepage e seleziona </a:t>
            </a:r>
            <a:r>
              <a:rPr lang="it-IT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Prodotti</a:t>
            </a:r>
            <a:endParaRPr lang="it-IT" altLang="it-IT" sz="3200" dirty="0">
              <a:solidFill>
                <a:schemeClr val="tx1"/>
              </a:solidFill>
              <a:latin typeface="Times New Roman" panose="02020603050405020304" pitchFamily="18" charset="0"/>
              <a:ea typeface="Lato Medium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933"/>
            <a:ext cx="9144000" cy="4305163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4650377" y="1546260"/>
            <a:ext cx="700932" cy="401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3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-6" y="4204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Clicca su </a:t>
            </a:r>
            <a:r>
              <a:rPr lang="it-IT" altLang="it-IT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MyLab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9" y="1379732"/>
            <a:ext cx="8028656" cy="4458024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457200" y="3853543"/>
            <a:ext cx="3892731" cy="21423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4266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Seleziona il </a:t>
            </a:r>
            <a:r>
              <a:rPr lang="it-IT" alt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tuo manuale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8102"/>
            <a:ext cx="7477443" cy="418666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302702" y="3166898"/>
            <a:ext cx="4603065" cy="43088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Istituzioni e mercati </a:t>
            </a:r>
            <a:r>
              <a:rPr lang="it-IT" sz="1400" dirty="0" smtClean="0">
                <a:solidFill>
                  <a:schemeClr val="bg2"/>
                </a:solidFill>
              </a:rPr>
              <a:t>finanziari 8/Ed.</a:t>
            </a:r>
          </a:p>
          <a:p>
            <a:r>
              <a:rPr lang="it-IT" sz="1400" dirty="0" smtClean="0">
                <a:solidFill>
                  <a:schemeClr val="bg2"/>
                </a:solidFill>
              </a:rPr>
              <a:t> </a:t>
            </a:r>
            <a:r>
              <a:rPr lang="it-IT" sz="1400" dirty="0">
                <a:solidFill>
                  <a:schemeClr val="bg2"/>
                </a:solidFill>
              </a:rPr>
              <a:t>• Con </a:t>
            </a:r>
            <a:r>
              <a:rPr lang="it-IT" sz="1400" dirty="0" err="1">
                <a:solidFill>
                  <a:schemeClr val="bg2"/>
                </a:solidFill>
              </a:rPr>
              <a:t>MyLab</a:t>
            </a:r>
            <a:r>
              <a:rPr lang="it-IT" sz="1400" dirty="0">
                <a:solidFill>
                  <a:schemeClr val="bg2"/>
                </a:solidFill>
              </a:rPr>
              <a:t> + </a:t>
            </a:r>
            <a:r>
              <a:rPr lang="it-IT" sz="1400" dirty="0" err="1">
                <a:solidFill>
                  <a:schemeClr val="bg2"/>
                </a:solidFill>
              </a:rPr>
              <a:t>Pearson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 smtClean="0">
                <a:solidFill>
                  <a:schemeClr val="bg2"/>
                </a:solidFill>
              </a:rPr>
              <a:t>eText</a:t>
            </a:r>
            <a:endParaRPr lang="it-IT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36223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Seleziona </a:t>
            </a:r>
            <a:r>
              <a:rPr lang="it-IT" alt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DOCENTE</a:t>
            </a:r>
            <a:endParaRPr lang="it-IT" alt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alt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inserisci 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l’ID </a:t>
            </a:r>
            <a:r>
              <a:rPr lang="it-IT" alt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 del tuo professore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678411"/>
            <a:ext cx="7445829" cy="4258492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1634497" y="3650331"/>
            <a:ext cx="1378039" cy="252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>
            <a:off x="1269242" y="4135272"/>
            <a:ext cx="3652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634497" y="3054474"/>
            <a:ext cx="4603065" cy="43088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Istituzioni e mercati </a:t>
            </a:r>
            <a:r>
              <a:rPr lang="it-IT" sz="1400" dirty="0" smtClean="0">
                <a:solidFill>
                  <a:schemeClr val="bg2"/>
                </a:solidFill>
              </a:rPr>
              <a:t>finanziari 8/Ed</a:t>
            </a:r>
            <a:r>
              <a:rPr lang="it-IT" sz="1400" dirty="0">
                <a:solidFill>
                  <a:schemeClr val="bg2"/>
                </a:solidFill>
              </a:rPr>
              <a:t>. </a:t>
            </a:r>
            <a:endParaRPr lang="it-IT" sz="1400" dirty="0" smtClean="0">
              <a:solidFill>
                <a:schemeClr val="bg2"/>
              </a:solidFill>
            </a:endParaRPr>
          </a:p>
          <a:p>
            <a:r>
              <a:rPr lang="it-IT" sz="1400" dirty="0" smtClean="0">
                <a:solidFill>
                  <a:schemeClr val="bg2"/>
                </a:solidFill>
              </a:rPr>
              <a:t>• </a:t>
            </a:r>
            <a:r>
              <a:rPr lang="it-IT" sz="1400" dirty="0">
                <a:solidFill>
                  <a:schemeClr val="bg2"/>
                </a:solidFill>
              </a:rPr>
              <a:t>Con </a:t>
            </a:r>
            <a:r>
              <a:rPr lang="it-IT" sz="1400" dirty="0" err="1">
                <a:solidFill>
                  <a:schemeClr val="bg2"/>
                </a:solidFill>
              </a:rPr>
              <a:t>MyLab</a:t>
            </a:r>
            <a:r>
              <a:rPr lang="it-IT" sz="1400" dirty="0">
                <a:solidFill>
                  <a:schemeClr val="bg2"/>
                </a:solidFill>
              </a:rPr>
              <a:t> + </a:t>
            </a:r>
            <a:r>
              <a:rPr lang="it-IT" sz="1400" dirty="0" err="1">
                <a:solidFill>
                  <a:schemeClr val="bg2"/>
                </a:solidFill>
              </a:rPr>
              <a:t>Pearson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 smtClean="0">
                <a:solidFill>
                  <a:schemeClr val="bg2"/>
                </a:solidFill>
              </a:rPr>
              <a:t>eText</a:t>
            </a:r>
            <a:endParaRPr lang="it-IT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0910" y="1641651"/>
            <a:ext cx="8309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 classe 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Jacopo Mattei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2746717" y="3342013"/>
            <a:ext cx="3667731" cy="57290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79388" indent="-17780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350838" indent="-169863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541338" indent="-188913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it-IT" sz="3600" b="1" dirty="0" smtClean="0"/>
              <a:t>Mattei-edd5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7659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36222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Conferma 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partecipazione 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classe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436914"/>
            <a:ext cx="7406640" cy="453281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050867" y="3364712"/>
            <a:ext cx="4789547" cy="27699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404445"/>
                </a:solidFill>
              </a:rPr>
              <a:t>EIF_ Ferrara 18</a:t>
            </a:r>
            <a:endParaRPr lang="it-IT" sz="1200" b="1" dirty="0">
              <a:solidFill>
                <a:srgbClr val="404445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116184" y="3690203"/>
            <a:ext cx="1123406" cy="4507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8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300288" y="2697340"/>
            <a:ext cx="4514850" cy="1263474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imes New Roman" pitchFamily="18" charset="0"/>
              </a:rPr>
              <a:t/>
            </a:r>
            <a:br>
              <a:rPr lang="en-GB" sz="3600" dirty="0">
                <a:latin typeface="Times New Roman" pitchFamily="18" charset="0"/>
              </a:rPr>
            </a:br>
            <a:r>
              <a:rPr lang="en-GB" sz="3600" dirty="0" smtClean="0">
                <a:latin typeface="Times New Roman" pitchFamily="18" charset="0"/>
              </a:rPr>
              <a:t>1. </a:t>
            </a:r>
            <a:r>
              <a:rPr lang="en-GB" sz="3600" dirty="0" err="1" smtClean="0">
                <a:latin typeface="Times New Roman" pitchFamily="18" charset="0"/>
              </a:rPr>
              <a:t>Che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</a:rPr>
              <a:t>cos’è</a:t>
            </a:r>
            <a:r>
              <a:rPr lang="en-GB" sz="3600" dirty="0" smtClean="0">
                <a:latin typeface="Times New Roman" pitchFamily="18" charset="0"/>
              </a:rPr>
              <a:t> </a:t>
            </a:r>
            <a:br>
              <a:rPr lang="en-GB" sz="3600" dirty="0" smtClean="0">
                <a:latin typeface="Times New Roman" pitchFamily="18" charset="0"/>
              </a:rPr>
            </a:br>
            <a:r>
              <a:rPr lang="en-GB" sz="3600" dirty="0" err="1" smtClean="0">
                <a:latin typeface="Times New Roman" pitchFamily="18" charset="0"/>
              </a:rPr>
              <a:t>MyLab</a:t>
            </a:r>
            <a:r>
              <a:rPr lang="en-GB" sz="3600" dirty="0" smtClean="0">
                <a:latin typeface="Times New Roman" pitchFamily="18" charset="0"/>
              </a:rPr>
              <a:t>?</a:t>
            </a:r>
            <a:r>
              <a:rPr lang="en-GB" sz="3600" dirty="0">
                <a:latin typeface="Times New Roman" pitchFamily="18" charset="0"/>
              </a:rPr>
              <a:t/>
            </a:r>
            <a:br>
              <a:rPr lang="en-GB" sz="3600" dirty="0">
                <a:latin typeface="Times New Roman" pitchFamily="18" charset="0"/>
              </a:rPr>
            </a:br>
            <a:endParaRPr lang="en-US" sz="36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28398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 registrato al </a:t>
            </a:r>
            <a:r>
              <a:rPr lang="it-IT" alt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corso!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424"/>
            <a:ext cx="9144000" cy="44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216"/>
            <a:ext cx="9144000" cy="447356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0993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MyLab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Home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14825" y="4148920"/>
            <a:ext cx="1213028" cy="15305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20080" y="2743200"/>
            <a:ext cx="1821285" cy="29362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>
            <a:off x="3396093" y="4983303"/>
            <a:ext cx="117590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16" idx="3"/>
          </p:cNvCxnSpPr>
          <p:nvPr/>
        </p:nvCxnSpPr>
        <p:spPr>
          <a:xfrm flipV="1">
            <a:off x="1841365" y="3125002"/>
            <a:ext cx="2730635" cy="10863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10"/>
          <p:cNvSpPr/>
          <p:nvPr/>
        </p:nvSpPr>
        <p:spPr>
          <a:xfrm>
            <a:off x="4670947" y="4883031"/>
            <a:ext cx="757452" cy="17667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FF0000"/>
                </a:solidFill>
                <a:latin typeface="+mj-lt"/>
              </a:rPr>
              <a:t>e-Text</a:t>
            </a:r>
            <a:endParaRPr lang="it-IT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4572000" y="2949677"/>
            <a:ext cx="1651378" cy="18614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FF0000"/>
                </a:solidFill>
                <a:latin typeface="+mj-lt"/>
              </a:rPr>
              <a:t>Risorse digitali</a:t>
            </a:r>
            <a:endParaRPr lang="it-IT" sz="1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25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193386"/>
            <a:ext cx="9144000" cy="601310"/>
          </a:xfrm>
        </p:spPr>
        <p:txBody>
          <a:bodyPr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it-IT" alt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Schede di approfondimento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830917"/>
            <a:ext cx="7958139" cy="3779661"/>
          </a:xfrm>
        </p:spPr>
        <p:txBody>
          <a:bodyPr>
            <a:noAutofit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Char char="•"/>
              <a:defRPr/>
            </a:pPr>
            <a:endParaRPr lang="en-GB" dirty="0" smtClean="0">
              <a:latin typeface="Arial" charset="0"/>
            </a:endParaRPr>
          </a:p>
          <a:p>
            <a:endParaRPr lang="en-GB" b="1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solidFill>
                <a:srgbClr val="4A56A0"/>
              </a:solidFill>
              <a:latin typeface="Gill Sans MT" pitchFamily="34" charset="0"/>
            </a:endParaRPr>
          </a:p>
          <a:p>
            <a:pPr algn="ctr" eaLnBrk="1" hangingPunct="1">
              <a:spcAft>
                <a:spcPct val="0"/>
              </a:spcAft>
              <a:buClrTx/>
              <a:buFont typeface="Arial" charset="0"/>
              <a:buNone/>
              <a:defRPr/>
            </a:pPr>
            <a:endParaRPr lang="en-US" dirty="0" smtClean="0">
              <a:solidFill>
                <a:srgbClr val="4A56A0"/>
              </a:solidFill>
              <a:latin typeface="Gill Sans MT" pitchFamily="34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938"/>
            <a:ext cx="9144000" cy="45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5544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Articoli di finanza</a:t>
            </a:r>
            <a:endParaRPr lang="it-IT" sz="2400" u="sng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659"/>
            <a:ext cx="9144000" cy="44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14179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Risorse digitali riferite a </a:t>
            </a:r>
          </a:p>
          <a:p>
            <a:pPr algn="ctr"/>
            <a:r>
              <a:rPr lang="it-IT" alt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ciascun singolo capitolo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02"/>
            <a:ext cx="9144000" cy="4463627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2197290" y="4531057"/>
            <a:ext cx="5308979" cy="116005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6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14179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d’esame</a:t>
            </a:r>
          </a:p>
          <a:p>
            <a:pPr algn="ctr"/>
            <a:r>
              <a:rPr lang="it-IT" alt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it-IT" alt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autovalutazione</a:t>
            </a:r>
            <a:endParaRPr lang="it-IT" sz="2400" u="sng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675"/>
            <a:ext cx="9144000" cy="44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975557" y="299327"/>
            <a:ext cx="5305778" cy="4707466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713"/>
              </a:spcBef>
              <a:defRPr/>
            </a:pPr>
            <a:r>
              <a:rPr lang="it-IT" alt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Cosa fare </a:t>
            </a:r>
            <a:r>
              <a:rPr lang="it-IT" alt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caso </a:t>
            </a:r>
            <a:r>
              <a:rPr lang="it-IT" alt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alt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alt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problemi?</a:t>
            </a:r>
            <a:br>
              <a:rPr lang="it-IT" alt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alt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pearson.it/supporto</a:t>
            </a:r>
            <a:r>
              <a:rPr lang="it-IT" altLang="it-IT" sz="28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it-IT" altLang="it-IT" sz="28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122">
            <a:off x="3776669" y="3536945"/>
            <a:ext cx="170815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7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510348"/>
            <a:ext cx="9144000" cy="689120"/>
          </a:xfrm>
        </p:spPr>
        <p:txBody>
          <a:bodyPr/>
          <a:lstStyle/>
          <a:p>
            <a:pPr algn="ctr" eaLnBrk="1" hangingPunct="1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Cosa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c’è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su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MyLab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Lato Medium"/>
              <a:cs typeface="Times New Roman" panose="02020603050405020304" pitchFamily="18" charset="0"/>
            </a:endParaRPr>
          </a:p>
        </p:txBody>
      </p:sp>
      <p:sp>
        <p:nvSpPr>
          <p:cNvPr id="7" name="Rettangolo 1"/>
          <p:cNvSpPr>
            <a:spLocks noChangeArrowheads="1"/>
          </p:cNvSpPr>
          <p:nvPr/>
        </p:nvSpPr>
        <p:spPr bwMode="auto">
          <a:xfrm>
            <a:off x="805218" y="1290043"/>
            <a:ext cx="756086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1800" dirty="0"/>
              <a:t>- </a:t>
            </a:r>
            <a:r>
              <a:rPr lang="it-IT" sz="1800" b="1" dirty="0" err="1"/>
              <a:t>Pearson</a:t>
            </a:r>
            <a:r>
              <a:rPr lang="it-IT" sz="1800" b="1" dirty="0"/>
              <a:t> </a:t>
            </a:r>
            <a:r>
              <a:rPr lang="it-IT" sz="1800" b="1" dirty="0" err="1"/>
              <a:t>eText</a:t>
            </a:r>
            <a:r>
              <a:rPr lang="it-IT" sz="1800" dirty="0"/>
              <a:t>: la versione digitale del libro</a:t>
            </a:r>
          </a:p>
          <a:p>
            <a:pPr>
              <a:lnSpc>
                <a:spcPct val="150000"/>
              </a:lnSpc>
            </a:pPr>
            <a:r>
              <a:rPr lang="it-IT" sz="1800" dirty="0"/>
              <a:t>- oltre </a:t>
            </a:r>
            <a:r>
              <a:rPr lang="it-IT" sz="1800" b="1" dirty="0"/>
              <a:t>300 esercizi interattivi </a:t>
            </a:r>
            <a:r>
              <a:rPr lang="it-IT" sz="1800" dirty="0"/>
              <a:t>con domande a risposta multipla</a:t>
            </a:r>
          </a:p>
          <a:p>
            <a:pPr>
              <a:lnSpc>
                <a:spcPct val="150000"/>
              </a:lnSpc>
            </a:pPr>
            <a:r>
              <a:rPr lang="it-IT" sz="1800" dirty="0"/>
              <a:t>- le </a:t>
            </a:r>
            <a:r>
              <a:rPr lang="it-IT" sz="1800" b="1" dirty="0"/>
              <a:t>risposte </a:t>
            </a:r>
            <a:r>
              <a:rPr lang="it-IT" sz="1800" dirty="0"/>
              <a:t>alle domande di fine capitolo e le </a:t>
            </a:r>
            <a:r>
              <a:rPr lang="it-IT" sz="1800" b="1" dirty="0"/>
              <a:t>soluzioni </a:t>
            </a:r>
            <a:r>
              <a:rPr lang="it-IT" sz="1800" dirty="0"/>
              <a:t>ai problemi quantitativi</a:t>
            </a:r>
          </a:p>
          <a:p>
            <a:pPr marL="0" indent="0">
              <a:lnSpc>
                <a:spcPct val="150000"/>
              </a:lnSpc>
            </a:pPr>
            <a:r>
              <a:rPr lang="it-IT" sz="1800" dirty="0" smtClean="0"/>
              <a:t>- i </a:t>
            </a:r>
            <a:r>
              <a:rPr lang="it-IT" sz="1800" b="1" dirty="0"/>
              <a:t>web </a:t>
            </a:r>
            <a:r>
              <a:rPr lang="it-IT" sz="1800" b="1" dirty="0" err="1"/>
              <a:t>exercises</a:t>
            </a:r>
            <a:r>
              <a:rPr lang="it-IT" sz="1800" b="1" dirty="0"/>
              <a:t> </a:t>
            </a:r>
            <a:r>
              <a:rPr lang="it-IT" sz="1800" dirty="0"/>
              <a:t>(in inglese</a:t>
            </a:r>
            <a:r>
              <a:rPr lang="it-IT" sz="1800" dirty="0" smtClean="0"/>
              <a:t>)</a:t>
            </a:r>
          </a:p>
          <a:p>
            <a:pPr marL="0" indent="0">
              <a:lnSpc>
                <a:spcPct val="150000"/>
              </a:lnSpc>
            </a:pPr>
            <a:r>
              <a:rPr lang="it-IT" sz="1800" dirty="0" smtClean="0"/>
              <a:t>- </a:t>
            </a:r>
            <a:r>
              <a:rPr lang="it-IT" sz="1800" dirty="0"/>
              <a:t>una raccolta di </a:t>
            </a:r>
            <a:r>
              <a:rPr lang="it-IT" sz="1800" b="1" dirty="0"/>
              <a:t>mini-</a:t>
            </a:r>
            <a:r>
              <a:rPr lang="it-IT" sz="1800" b="1" dirty="0" err="1"/>
              <a:t>cases</a:t>
            </a:r>
            <a:r>
              <a:rPr lang="it-IT" sz="1800" dirty="0"/>
              <a:t> (in inglese) 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800" dirty="0" smtClean="0"/>
              <a:t>un </a:t>
            </a:r>
            <a:r>
              <a:rPr lang="it-IT" sz="1800" dirty="0"/>
              <a:t>set di </a:t>
            </a:r>
            <a:r>
              <a:rPr lang="it-IT" sz="1800" b="1" dirty="0"/>
              <a:t>grafici animati </a:t>
            </a:r>
            <a:r>
              <a:rPr lang="it-IT" sz="1800" dirty="0"/>
              <a:t>narrati (in inglese) </a:t>
            </a:r>
            <a:endParaRPr lang="it-IT" sz="18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800" dirty="0" smtClean="0"/>
              <a:t>una </a:t>
            </a:r>
            <a:r>
              <a:rPr lang="it-IT" sz="1800" b="1" dirty="0" smtClean="0"/>
              <a:t>guida</a:t>
            </a:r>
            <a:r>
              <a:rPr lang="it-IT" sz="1800" dirty="0" smtClean="0"/>
              <a:t> alla lettura e all’analisi della stampa finanziaria internazionale (in inglese)</a:t>
            </a:r>
          </a:p>
          <a:p>
            <a:pPr>
              <a:lnSpc>
                <a:spcPct val="150000"/>
              </a:lnSpc>
            </a:pPr>
            <a:r>
              <a:rPr lang="it-IT" sz="1800" dirty="0" smtClean="0"/>
              <a:t>- </a:t>
            </a:r>
            <a:r>
              <a:rPr lang="it-IT" sz="1800" dirty="0"/>
              <a:t>una raccolta di </a:t>
            </a:r>
            <a:r>
              <a:rPr lang="it-IT" sz="1800" b="1" dirty="0"/>
              <a:t>schede di approfondimento </a:t>
            </a:r>
            <a:r>
              <a:rPr lang="it-IT" sz="1800" dirty="0"/>
              <a:t>sulle crisi finanziarie e le dinamiche seguite a tali crisi.</a:t>
            </a:r>
          </a:p>
        </p:txBody>
      </p:sp>
    </p:spTree>
    <p:extLst>
      <p:ext uri="{BB962C8B-B14F-4D97-AF65-F5344CB8AC3E}">
        <p14:creationId xmlns:p14="http://schemas.microsoft.com/office/powerpoint/2010/main" val="13165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122311" y="2754490"/>
            <a:ext cx="4944533" cy="1263474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imes New Roman" pitchFamily="18" charset="0"/>
              </a:rPr>
              <a:t/>
            </a:r>
            <a:br>
              <a:rPr lang="en-GB" sz="3600" dirty="0">
                <a:latin typeface="Times New Roman" pitchFamily="18" charset="0"/>
              </a:rPr>
            </a:br>
            <a:r>
              <a:rPr lang="en-GB" sz="3600" dirty="0">
                <a:latin typeface="Times New Roman" pitchFamily="18" charset="0"/>
              </a:rPr>
              <a:t>2</a:t>
            </a:r>
            <a:r>
              <a:rPr lang="en-GB" sz="3600" dirty="0" smtClean="0">
                <a:latin typeface="Times New Roman" pitchFamily="18" charset="0"/>
              </a:rPr>
              <a:t>. Come </a:t>
            </a:r>
            <a:r>
              <a:rPr lang="en-GB" sz="3600" dirty="0" err="1" smtClean="0">
                <a:latin typeface="Times New Roman" pitchFamily="18" charset="0"/>
              </a:rPr>
              <a:t>registrarsi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</a:rPr>
              <a:t>su</a:t>
            </a:r>
            <a:r>
              <a:rPr lang="en-GB" sz="3600" dirty="0" smtClean="0">
                <a:latin typeface="Times New Roman" pitchFamily="18" charset="0"/>
              </a:rPr>
              <a:t> Pearson.it</a:t>
            </a:r>
            <a:endParaRPr lang="en-US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" y="1678649"/>
            <a:ext cx="9125152" cy="4480540"/>
          </a:xfrm>
          <a:prstGeom prst="rect">
            <a:avLst/>
          </a:prstGeom>
        </p:spPr>
      </p:pic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204640"/>
            <a:ext cx="9144000" cy="1146175"/>
          </a:xfrm>
        </p:spPr>
        <p:txBody>
          <a:bodyPr/>
          <a:lstStyle/>
          <a:p>
            <a:pPr algn="ctr" eaLnBrk="1" hangingPunct="1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Come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registrarsi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su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Pearson.it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Lato Medium"/>
              <a:cs typeface="Times New Roman" panose="02020603050405020304" pitchFamily="18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18849" y="936956"/>
            <a:ext cx="9125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600" dirty="0" smtClean="0">
                <a:solidFill>
                  <a:srgbClr val="007F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 ACCEDERE AI SERVIZI E AI PRODOTTI DIGITALI PEARSON È NECESSARIO ESSERE REGISTRATI AL SITO PEARSON ITALIA</a:t>
            </a:r>
            <a:endParaRPr lang="it-IT" altLang="it-IT" sz="1600" dirty="0">
              <a:solidFill>
                <a:srgbClr val="007FA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2074461" y="2715904"/>
            <a:ext cx="2920620" cy="11464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solidFill>
                  <a:schemeClr val="tx1"/>
                </a:solidFill>
                <a:latin typeface="Gill Sans MT" pitchFamily="34" charset="0"/>
              </a:rPr>
              <a:t>Dalla homepage </a:t>
            </a:r>
            <a:r>
              <a:rPr lang="it-IT" b="1" dirty="0">
                <a:solidFill>
                  <a:schemeClr val="tx1"/>
                </a:solidFill>
                <a:latin typeface="Gill Sans MT" pitchFamily="34" charset="0"/>
              </a:rPr>
              <a:t>www.pearson.it </a:t>
            </a:r>
            <a:r>
              <a:rPr lang="it-IT" dirty="0">
                <a:solidFill>
                  <a:schemeClr val="tx1"/>
                </a:solidFill>
                <a:latin typeface="Gill Sans MT" pitchFamily="34" charset="0"/>
              </a:rPr>
              <a:t>clicca su </a:t>
            </a:r>
            <a:r>
              <a:rPr lang="it-IT" b="1" dirty="0">
                <a:solidFill>
                  <a:schemeClr val="bg2">
                    <a:lumMod val="50000"/>
                    <a:lumOff val="50000"/>
                  </a:schemeClr>
                </a:solidFill>
                <a:latin typeface="Gill Sans MT" pitchFamily="34" charset="0"/>
              </a:rPr>
              <a:t>REGISTRATI</a:t>
            </a:r>
          </a:p>
        </p:txBody>
      </p:sp>
      <p:cxnSp>
        <p:nvCxnSpPr>
          <p:cNvPr id="24" name="Connettore diritto 23"/>
          <p:cNvCxnSpPr>
            <a:stCxn id="3" idx="3"/>
          </p:cNvCxnSpPr>
          <p:nvPr/>
        </p:nvCxnSpPr>
        <p:spPr>
          <a:xfrm flipV="1">
            <a:off x="4995081" y="1857376"/>
            <a:ext cx="2265528" cy="1431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511"/>
            <a:ext cx="9144001" cy="42497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849" y="223740"/>
            <a:ext cx="9125151" cy="6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Come </a:t>
            </a: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registrarsi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su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Pearson.it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Lato Medium"/>
              <a:cs typeface="Times New Roman" panose="02020603050405020304" pitchFamily="18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695091" y="3660835"/>
            <a:ext cx="1195755" cy="13295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18849" y="936956"/>
            <a:ext cx="9125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600" dirty="0" smtClean="0">
                <a:solidFill>
                  <a:srgbClr val="007F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Scegli di registrarti come </a:t>
            </a:r>
            <a:r>
              <a:rPr lang="it-IT" altLang="it-IT" sz="1600" b="1" dirty="0" smtClean="0">
                <a:solidFill>
                  <a:srgbClr val="007F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studente</a:t>
            </a:r>
            <a:endParaRPr lang="it-IT" altLang="it-IT" sz="1600" b="1" dirty="0">
              <a:solidFill>
                <a:srgbClr val="007FA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066184"/>
            <a:ext cx="5617028" cy="3342461"/>
          </a:xfrm>
          <a:prstGeom prst="rect">
            <a:avLst/>
          </a:prstGeom>
          <a:effectLst>
            <a:glow rad="241300">
              <a:schemeClr val="accent1">
                <a:alpha val="40000"/>
              </a:schemeClr>
            </a:glo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573" y="3810957"/>
            <a:ext cx="4328161" cy="2389411"/>
          </a:xfrm>
          <a:prstGeom prst="rect">
            <a:avLst/>
          </a:prstGeom>
          <a:effectLst>
            <a:glow rad="127000">
              <a:schemeClr val="accent1">
                <a:alpha val="40000"/>
              </a:schemeClr>
            </a:glow>
            <a:softEdge rad="0"/>
          </a:effectLst>
        </p:spPr>
      </p:pic>
      <p:sp>
        <p:nvSpPr>
          <p:cNvPr id="6" name="Rettangolo arrotondato 5"/>
          <p:cNvSpPr/>
          <p:nvPr/>
        </p:nvSpPr>
        <p:spPr>
          <a:xfrm>
            <a:off x="6428834" y="1270089"/>
            <a:ext cx="2258298" cy="117457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 smtClean="0">
                <a:solidFill>
                  <a:schemeClr val="tx1"/>
                </a:solidFill>
                <a:latin typeface="Gill Sans MT" pitchFamily="34" charset="0"/>
              </a:rPr>
              <a:t>Compila tutti i campi ed immetti un </a:t>
            </a:r>
            <a:r>
              <a:rPr lang="it-IT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Gill Sans MT" pitchFamily="34" charset="0"/>
              </a:rPr>
              <a:t>INDIRIZZO EMAIL VALIDO</a:t>
            </a:r>
            <a:endParaRPr lang="it-IT" dirty="0">
              <a:solidFill>
                <a:schemeClr val="bg2">
                  <a:lumMod val="50000"/>
                  <a:lumOff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976787" y="4839959"/>
            <a:ext cx="2559012" cy="9253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it-IT" dirty="0" smtClean="0">
                <a:solidFill>
                  <a:schemeClr val="tx1"/>
                </a:solidFill>
                <a:latin typeface="Gill Sans MT" pitchFamily="34" charset="0"/>
              </a:rPr>
              <a:t>Specifica che sei uno studente universitario e </a:t>
            </a:r>
            <a:r>
              <a:rPr lang="it-IT" dirty="0">
                <a:solidFill>
                  <a:schemeClr val="bg2">
                    <a:lumMod val="50000"/>
                    <a:lumOff val="50000"/>
                  </a:schemeClr>
                </a:solidFill>
                <a:latin typeface="Gill Sans MT" pitchFamily="34" charset="0"/>
              </a:rPr>
              <a:t>REGISTRATI</a:t>
            </a:r>
          </a:p>
        </p:txBody>
      </p:sp>
      <p:cxnSp>
        <p:nvCxnSpPr>
          <p:cNvPr id="10" name="Connettore 1 6"/>
          <p:cNvCxnSpPr>
            <a:endCxn id="6" idx="1"/>
          </p:cNvCxnSpPr>
          <p:nvPr/>
        </p:nvCxnSpPr>
        <p:spPr>
          <a:xfrm flipV="1">
            <a:off x="5187464" y="1857376"/>
            <a:ext cx="1241370" cy="10909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6"/>
          <p:cNvCxnSpPr/>
          <p:nvPr/>
        </p:nvCxnSpPr>
        <p:spPr>
          <a:xfrm flipV="1">
            <a:off x="3535799" y="4471964"/>
            <a:ext cx="561072" cy="727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3995491" y="4072652"/>
            <a:ext cx="1728302" cy="3084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04640"/>
            <a:ext cx="9144000" cy="1146175"/>
          </a:xfrm>
        </p:spPr>
        <p:txBody>
          <a:bodyPr/>
          <a:lstStyle/>
          <a:p>
            <a:pPr algn="ctr" eaLnBrk="1" hangingPunct="1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Come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registrarsi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su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ea typeface="Lato Medium"/>
                <a:cs typeface="Times New Roman" panose="02020603050405020304" pitchFamily="18" charset="0"/>
              </a:rPr>
              <a:t> Pearson.it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Lato Mediu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122311" y="2740202"/>
            <a:ext cx="4944533" cy="1263474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imes New Roman" pitchFamily="18" charset="0"/>
              </a:rPr>
              <a:t/>
            </a:r>
            <a:br>
              <a:rPr lang="en-GB" sz="3600" dirty="0">
                <a:latin typeface="Times New Roman" pitchFamily="18" charset="0"/>
              </a:rPr>
            </a:br>
            <a:r>
              <a:rPr lang="en-GB" sz="3600" dirty="0" smtClean="0">
                <a:latin typeface="Times New Roman" pitchFamily="18" charset="0"/>
              </a:rPr>
              <a:t>3. Come </a:t>
            </a:r>
            <a:r>
              <a:rPr lang="en-GB" sz="3600" dirty="0" err="1" smtClean="0">
                <a:latin typeface="Times New Roman" pitchFamily="18" charset="0"/>
              </a:rPr>
              <a:t>accedere</a:t>
            </a:r>
            <a:r>
              <a:rPr lang="en-GB" sz="3600" dirty="0" smtClean="0">
                <a:latin typeface="Times New Roman" pitchFamily="18" charset="0"/>
              </a:rPr>
              <a:t> a </a:t>
            </a:r>
            <a:r>
              <a:rPr lang="en-GB" sz="3600" dirty="0" err="1" smtClean="0">
                <a:latin typeface="Times New Roman" pitchFamily="18" charset="0"/>
              </a:rPr>
              <a:t>MyLab</a:t>
            </a:r>
            <a:endParaRPr lang="en-US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035"/>
            <a:ext cx="9144000" cy="4388717"/>
          </a:xfrm>
          <a:prstGeom prst="rect">
            <a:avLst/>
          </a:prstGeom>
        </p:spPr>
      </p:pic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71664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8" name="Rettangolo 5"/>
          <p:cNvSpPr>
            <a:spLocks noChangeArrowheads="1"/>
          </p:cNvSpPr>
          <p:nvPr/>
        </p:nvSpPr>
        <p:spPr bwMode="auto">
          <a:xfrm>
            <a:off x="6078830" y="3120112"/>
            <a:ext cx="2794714" cy="720368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it-IT" altLang="it-IT" sz="1000">
              <a:ea typeface="ＭＳ Ｐゴシック" panose="020B0600070205080204" pitchFamily="34" charset="-128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46581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Accedi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My Pearson Place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8130785" y="2642447"/>
            <a:ext cx="367103" cy="413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0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Pearson">
      <a:majorFont>
        <a:latin typeface=""/>
        <a:ea typeface=""/>
        <a:cs typeface=""/>
      </a:majorFont>
      <a:minorFont>
        <a:latin typeface=""/>
        <a:ea typeface="Lato Medium"/>
        <a:cs typeface="Lato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5628</TotalTime>
  <Words>333</Words>
  <Application>Microsoft Office PowerPoint</Application>
  <PresentationFormat>Presentazione su schermo (4:3)</PresentationFormat>
  <Paragraphs>92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Gill Sans MT</vt:lpstr>
      <vt:lpstr>Lato Medium</vt:lpstr>
      <vt:lpstr>Times New Roman</vt:lpstr>
      <vt:lpstr>Verdana</vt:lpstr>
      <vt:lpstr>Pearson</vt:lpstr>
      <vt:lpstr>MyLab  La piattaforma digitale per l’apprendimento personalizzato </vt:lpstr>
      <vt:lpstr> 1. Che cos’è  MyLab? </vt:lpstr>
      <vt:lpstr>Cosa c’è su MyLab?</vt:lpstr>
      <vt:lpstr> 2. Come registrarsi su Pearson.it</vt:lpstr>
      <vt:lpstr>Come registrarsi su Pearson.it</vt:lpstr>
      <vt:lpstr>Presentazione standard di PowerPoint</vt:lpstr>
      <vt:lpstr>Come registrarsi su Pearson.it</vt:lpstr>
      <vt:lpstr> 3. Come accedere a MyLab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Torna in homepage e seleziona Prodotti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Schede di approfondimento</vt:lpstr>
      <vt:lpstr>Presentazione standard di PowerPoint</vt:lpstr>
      <vt:lpstr>Presentazione standard di PowerPoint</vt:lpstr>
      <vt:lpstr>Presentazione standard di PowerPoint</vt:lpstr>
      <vt:lpstr>Cosa fare in caso  di problemi?  pearson.it/supporto 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Cattaneo Donatella</cp:lastModifiedBy>
  <cp:revision>458</cp:revision>
  <dcterms:created xsi:type="dcterms:W3CDTF">2015-06-15T13:50:26Z</dcterms:created>
  <dcterms:modified xsi:type="dcterms:W3CDTF">2018-10-10T11:01:34Z</dcterms:modified>
</cp:coreProperties>
</file>