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7" r:id="rId2"/>
  </p:sldMasterIdLst>
  <p:notesMasterIdLst>
    <p:notesMasterId r:id="rId17"/>
  </p:notesMasterIdLst>
  <p:sldIdLst>
    <p:sldId id="273" r:id="rId3"/>
    <p:sldId id="272" r:id="rId4"/>
    <p:sldId id="261" r:id="rId5"/>
    <p:sldId id="262" r:id="rId6"/>
    <p:sldId id="263" r:id="rId7"/>
    <p:sldId id="268" r:id="rId8"/>
    <p:sldId id="265" r:id="rId9"/>
    <p:sldId id="264" r:id="rId10"/>
    <p:sldId id="267" r:id="rId11"/>
    <p:sldId id="266" r:id="rId12"/>
    <p:sldId id="269" r:id="rId13"/>
    <p:sldId id="270" r:id="rId14"/>
    <p:sldId id="271" r:id="rId15"/>
    <p:sldId id="260" r:id="rId16"/>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9" autoAdjust="0"/>
    <p:restoredTop sz="94705" autoAdjust="0"/>
  </p:normalViewPr>
  <p:slideViewPr>
    <p:cSldViewPr>
      <p:cViewPr>
        <p:scale>
          <a:sx n="91" d="100"/>
          <a:sy n="91" d="100"/>
        </p:scale>
        <p:origin x="-1214" y="8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AC4641C-F137-4078-AC22-6DE848B430B7}" type="doc">
      <dgm:prSet loTypeId="urn:microsoft.com/office/officeart/2005/8/layout/chevron1" loCatId="process" qsTypeId="urn:microsoft.com/office/officeart/2005/8/quickstyle/simple4" qsCatId="simple" csTypeId="urn:microsoft.com/office/officeart/2005/8/colors/accent2_3" csCatId="accent2" phldr="1"/>
      <dgm:spPr/>
    </dgm:pt>
    <dgm:pt modelId="{218D478D-B0AA-4E67-A1B1-99E4EA05E696}">
      <dgm:prSet phldrT="[Testo]"/>
      <dgm:spPr/>
      <dgm:t>
        <a:bodyPr/>
        <a:lstStyle/>
        <a:p>
          <a:r>
            <a:rPr lang="it-IT" dirty="0" smtClean="0">
              <a:effectLst>
                <a:outerShdw blurRad="38100" dist="38100" dir="2700000" algn="tl">
                  <a:srgbClr val="000000">
                    <a:alpha val="43137"/>
                  </a:srgbClr>
                </a:outerShdw>
              </a:effectLst>
            </a:rPr>
            <a:t>Stampa del libro</a:t>
          </a:r>
          <a:endParaRPr lang="it-IT" dirty="0">
            <a:effectLst>
              <a:outerShdw blurRad="38100" dist="38100" dir="2700000" algn="tl">
                <a:srgbClr val="000000">
                  <a:alpha val="43137"/>
                </a:srgbClr>
              </a:outerShdw>
            </a:effectLst>
          </a:endParaRPr>
        </a:p>
      </dgm:t>
    </dgm:pt>
    <dgm:pt modelId="{4190AD12-5D2B-447C-9897-0ABCB9BEE7AE}" type="parTrans" cxnId="{1C59E6B1-2D4B-4B47-9DA7-F1ACC3F76054}">
      <dgm:prSet/>
      <dgm:spPr/>
      <dgm:t>
        <a:bodyPr/>
        <a:lstStyle/>
        <a:p>
          <a:endParaRPr lang="it-IT"/>
        </a:p>
      </dgm:t>
    </dgm:pt>
    <dgm:pt modelId="{7F3FDC7B-B938-49C6-B45E-3660E8FC8C3C}" type="sibTrans" cxnId="{1C59E6B1-2D4B-4B47-9DA7-F1ACC3F76054}">
      <dgm:prSet/>
      <dgm:spPr/>
      <dgm:t>
        <a:bodyPr/>
        <a:lstStyle/>
        <a:p>
          <a:endParaRPr lang="it-IT"/>
        </a:p>
      </dgm:t>
    </dgm:pt>
    <dgm:pt modelId="{526076AC-FF9D-4748-A470-5B0498B9DF57}">
      <dgm:prSet phldrT="[Testo]"/>
      <dgm:spPr/>
      <dgm:t>
        <a:bodyPr/>
        <a:lstStyle/>
        <a:p>
          <a:r>
            <a:rPr lang="it-IT" dirty="0" smtClean="0">
              <a:effectLst>
                <a:outerShdw blurRad="38100" dist="38100" dir="2700000" algn="tl">
                  <a:srgbClr val="000000">
                    <a:alpha val="43137"/>
                  </a:srgbClr>
                </a:outerShdw>
              </a:effectLst>
            </a:rPr>
            <a:t>Romanzo</a:t>
          </a:r>
        </a:p>
      </dgm:t>
    </dgm:pt>
    <dgm:pt modelId="{EE640EDA-3C94-4877-8596-C4B3192AC992}" type="parTrans" cxnId="{55FEFE66-E371-42C0-8465-B8EE3B96FD4E}">
      <dgm:prSet/>
      <dgm:spPr/>
      <dgm:t>
        <a:bodyPr/>
        <a:lstStyle/>
        <a:p>
          <a:endParaRPr lang="it-IT"/>
        </a:p>
      </dgm:t>
    </dgm:pt>
    <dgm:pt modelId="{C5895264-0329-4361-9014-DF6288EDA27D}" type="sibTrans" cxnId="{55FEFE66-E371-42C0-8465-B8EE3B96FD4E}">
      <dgm:prSet/>
      <dgm:spPr/>
      <dgm:t>
        <a:bodyPr/>
        <a:lstStyle/>
        <a:p>
          <a:endParaRPr lang="it-IT"/>
        </a:p>
      </dgm:t>
    </dgm:pt>
    <dgm:pt modelId="{4FC07C40-4D78-491F-8A80-EE98C53BBA2D}" type="pres">
      <dgm:prSet presAssocID="{9AC4641C-F137-4078-AC22-6DE848B430B7}" presName="Name0" presStyleCnt="0">
        <dgm:presLayoutVars>
          <dgm:dir/>
          <dgm:animLvl val="lvl"/>
          <dgm:resizeHandles val="exact"/>
        </dgm:presLayoutVars>
      </dgm:prSet>
      <dgm:spPr/>
    </dgm:pt>
    <dgm:pt modelId="{AE51B17E-2BCF-48C9-A5A5-811A706FC1D9}" type="pres">
      <dgm:prSet presAssocID="{218D478D-B0AA-4E67-A1B1-99E4EA05E696}" presName="parTxOnly" presStyleLbl="node1" presStyleIdx="0" presStyleCnt="2">
        <dgm:presLayoutVars>
          <dgm:chMax val="0"/>
          <dgm:chPref val="0"/>
          <dgm:bulletEnabled val="1"/>
        </dgm:presLayoutVars>
      </dgm:prSet>
      <dgm:spPr/>
      <dgm:t>
        <a:bodyPr/>
        <a:lstStyle/>
        <a:p>
          <a:endParaRPr lang="it-IT"/>
        </a:p>
      </dgm:t>
    </dgm:pt>
    <dgm:pt modelId="{171A2607-FC04-4063-BA7B-AC46CC0BAFCC}" type="pres">
      <dgm:prSet presAssocID="{7F3FDC7B-B938-49C6-B45E-3660E8FC8C3C}" presName="parTxOnlySpace" presStyleCnt="0"/>
      <dgm:spPr/>
    </dgm:pt>
    <dgm:pt modelId="{E0A81B1D-E6C6-4A45-970C-3C1682A0C8A7}" type="pres">
      <dgm:prSet presAssocID="{526076AC-FF9D-4748-A470-5B0498B9DF57}" presName="parTxOnly" presStyleLbl="node1" presStyleIdx="1" presStyleCnt="2">
        <dgm:presLayoutVars>
          <dgm:chMax val="0"/>
          <dgm:chPref val="0"/>
          <dgm:bulletEnabled val="1"/>
        </dgm:presLayoutVars>
      </dgm:prSet>
      <dgm:spPr/>
      <dgm:t>
        <a:bodyPr/>
        <a:lstStyle/>
        <a:p>
          <a:endParaRPr lang="it-IT"/>
        </a:p>
      </dgm:t>
    </dgm:pt>
  </dgm:ptLst>
  <dgm:cxnLst>
    <dgm:cxn modelId="{1C59E6B1-2D4B-4B47-9DA7-F1ACC3F76054}" srcId="{9AC4641C-F137-4078-AC22-6DE848B430B7}" destId="{218D478D-B0AA-4E67-A1B1-99E4EA05E696}" srcOrd="0" destOrd="0" parTransId="{4190AD12-5D2B-447C-9897-0ABCB9BEE7AE}" sibTransId="{7F3FDC7B-B938-49C6-B45E-3660E8FC8C3C}"/>
    <dgm:cxn modelId="{55FEFE66-E371-42C0-8465-B8EE3B96FD4E}" srcId="{9AC4641C-F137-4078-AC22-6DE848B430B7}" destId="{526076AC-FF9D-4748-A470-5B0498B9DF57}" srcOrd="1" destOrd="0" parTransId="{EE640EDA-3C94-4877-8596-C4B3192AC992}" sibTransId="{C5895264-0329-4361-9014-DF6288EDA27D}"/>
    <dgm:cxn modelId="{16FCD9E4-CD75-4780-A928-1033EDEE088F}" type="presOf" srcId="{526076AC-FF9D-4748-A470-5B0498B9DF57}" destId="{E0A81B1D-E6C6-4A45-970C-3C1682A0C8A7}" srcOrd="0" destOrd="0" presId="urn:microsoft.com/office/officeart/2005/8/layout/chevron1"/>
    <dgm:cxn modelId="{DC2FC827-363C-44AC-97A4-D7595170CA27}" type="presOf" srcId="{218D478D-B0AA-4E67-A1B1-99E4EA05E696}" destId="{AE51B17E-2BCF-48C9-A5A5-811A706FC1D9}" srcOrd="0" destOrd="0" presId="urn:microsoft.com/office/officeart/2005/8/layout/chevron1"/>
    <dgm:cxn modelId="{3F37EA8F-2900-4B3B-B1B9-3A3333111212}" type="presOf" srcId="{9AC4641C-F137-4078-AC22-6DE848B430B7}" destId="{4FC07C40-4D78-491F-8A80-EE98C53BBA2D}" srcOrd="0" destOrd="0" presId="urn:microsoft.com/office/officeart/2005/8/layout/chevron1"/>
    <dgm:cxn modelId="{FE101D3B-E1AD-4B1A-B55F-4C475FC20131}" type="presParOf" srcId="{4FC07C40-4D78-491F-8A80-EE98C53BBA2D}" destId="{AE51B17E-2BCF-48C9-A5A5-811A706FC1D9}" srcOrd="0" destOrd="0" presId="urn:microsoft.com/office/officeart/2005/8/layout/chevron1"/>
    <dgm:cxn modelId="{31D3D13F-A12A-4DFE-A06D-309F57175F21}" type="presParOf" srcId="{4FC07C40-4D78-491F-8A80-EE98C53BBA2D}" destId="{171A2607-FC04-4063-BA7B-AC46CC0BAFCC}" srcOrd="1" destOrd="0" presId="urn:microsoft.com/office/officeart/2005/8/layout/chevron1"/>
    <dgm:cxn modelId="{4E99805B-7EA7-4F42-B448-D842E3370851}" type="presParOf" srcId="{4FC07C40-4D78-491F-8A80-EE98C53BBA2D}" destId="{E0A81B1D-E6C6-4A45-970C-3C1682A0C8A7}" srcOrd="2"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51B17E-2BCF-48C9-A5A5-811A706FC1D9}">
      <dsp:nvSpPr>
        <dsp:cNvPr id="0" name=""/>
        <dsp:cNvSpPr/>
      </dsp:nvSpPr>
      <dsp:spPr>
        <a:xfrm>
          <a:off x="2552" y="458826"/>
          <a:ext cx="1525725" cy="610290"/>
        </a:xfrm>
        <a:prstGeom prst="chevron">
          <a:avLst/>
        </a:prstGeom>
        <a:gradFill rotWithShape="0">
          <a:gsLst>
            <a:gs pos="0">
              <a:schemeClr val="accent2">
                <a:shade val="80000"/>
                <a:hueOff val="0"/>
                <a:satOff val="0"/>
                <a:lumOff val="0"/>
                <a:alphaOff val="0"/>
                <a:tint val="96000"/>
                <a:lumMod val="100000"/>
              </a:schemeClr>
            </a:gs>
            <a:gs pos="78000">
              <a:schemeClr val="accent2">
                <a:shade val="80000"/>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it-IT" sz="1600" kern="1200" dirty="0" smtClean="0">
              <a:effectLst>
                <a:outerShdw blurRad="38100" dist="38100" dir="2700000" algn="tl">
                  <a:srgbClr val="000000">
                    <a:alpha val="43137"/>
                  </a:srgbClr>
                </a:outerShdw>
              </a:effectLst>
            </a:rPr>
            <a:t>Stampa del libro</a:t>
          </a:r>
          <a:endParaRPr lang="it-IT" sz="1600" kern="1200" dirty="0">
            <a:effectLst>
              <a:outerShdw blurRad="38100" dist="38100" dir="2700000" algn="tl">
                <a:srgbClr val="000000">
                  <a:alpha val="43137"/>
                </a:srgbClr>
              </a:outerShdw>
            </a:effectLst>
          </a:endParaRPr>
        </a:p>
      </dsp:txBody>
      <dsp:txXfrm>
        <a:off x="307697" y="458826"/>
        <a:ext cx="915435" cy="610290"/>
      </dsp:txXfrm>
    </dsp:sp>
    <dsp:sp modelId="{E0A81B1D-E6C6-4A45-970C-3C1682A0C8A7}">
      <dsp:nvSpPr>
        <dsp:cNvPr id="0" name=""/>
        <dsp:cNvSpPr/>
      </dsp:nvSpPr>
      <dsp:spPr>
        <a:xfrm>
          <a:off x="1375705" y="458826"/>
          <a:ext cx="1525725" cy="610290"/>
        </a:xfrm>
        <a:prstGeom prst="chevron">
          <a:avLst/>
        </a:prstGeom>
        <a:gradFill rotWithShape="0">
          <a:gsLst>
            <a:gs pos="0">
              <a:schemeClr val="accent2">
                <a:shade val="80000"/>
                <a:hueOff val="550423"/>
                <a:satOff val="-39989"/>
                <a:lumOff val="33909"/>
                <a:alphaOff val="0"/>
                <a:tint val="96000"/>
                <a:lumMod val="100000"/>
              </a:schemeClr>
            </a:gs>
            <a:gs pos="78000">
              <a:schemeClr val="accent2">
                <a:shade val="80000"/>
                <a:hueOff val="550423"/>
                <a:satOff val="-39989"/>
                <a:lumOff val="33909"/>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it-IT" sz="1600" kern="1200" dirty="0" smtClean="0">
              <a:effectLst>
                <a:outerShdw blurRad="38100" dist="38100" dir="2700000" algn="tl">
                  <a:srgbClr val="000000">
                    <a:alpha val="43137"/>
                  </a:srgbClr>
                </a:outerShdw>
              </a:effectLst>
            </a:rPr>
            <a:t>Romanzo</a:t>
          </a:r>
        </a:p>
      </dsp:txBody>
      <dsp:txXfrm>
        <a:off x="1680850" y="458826"/>
        <a:ext cx="915435" cy="610290"/>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70FFAB-5A8A-48B6-B71C-F9815F01A39F}" type="datetimeFigureOut">
              <a:rPr lang="it-IT" smtClean="0"/>
              <a:t>14/04/2020</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C200AF-7F6C-46A4-8E41-BAADFCFEF716}" type="slidenum">
              <a:rPr lang="it-IT" smtClean="0"/>
              <a:t>‹N›</a:t>
            </a:fld>
            <a:endParaRPr lang="it-IT"/>
          </a:p>
        </p:txBody>
      </p:sp>
    </p:spTree>
    <p:extLst>
      <p:ext uri="{BB962C8B-B14F-4D97-AF65-F5344CB8AC3E}">
        <p14:creationId xmlns:p14="http://schemas.microsoft.com/office/powerpoint/2010/main" val="3208418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09F5D991-6E7A-4AA6-9CB3-D0AC2FAD73B9}" type="datetimeFigureOut">
              <a:rPr lang="it-IT" smtClean="0"/>
              <a:t>14/04/2020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C68139F-16BE-4E69-AE54-397EE2CADD73}" type="slidenum">
              <a:rPr lang="it-IT" smtClean="0"/>
              <a:t>‹N›</a:t>
            </a:fld>
            <a:endParaRPr lang="it-IT"/>
          </a:p>
        </p:txBody>
      </p:sp>
    </p:spTree>
    <p:extLst>
      <p:ext uri="{BB962C8B-B14F-4D97-AF65-F5344CB8AC3E}">
        <p14:creationId xmlns:p14="http://schemas.microsoft.com/office/powerpoint/2010/main" val="3350619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09F5D991-6E7A-4AA6-9CB3-D0AC2FAD73B9}" type="datetimeFigureOut">
              <a:rPr lang="it-IT" smtClean="0"/>
              <a:t>14/04/2020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C68139F-16BE-4E69-AE54-397EE2CADD73}" type="slidenum">
              <a:rPr lang="it-IT" smtClean="0"/>
              <a:t>‹N›</a:t>
            </a:fld>
            <a:endParaRPr lang="it-IT"/>
          </a:p>
        </p:txBody>
      </p:sp>
    </p:spTree>
    <p:extLst>
      <p:ext uri="{BB962C8B-B14F-4D97-AF65-F5344CB8AC3E}">
        <p14:creationId xmlns:p14="http://schemas.microsoft.com/office/powerpoint/2010/main" val="3180509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it-IT" smtClean="0"/>
              <a:t>Fare clic per modificare lo stile del titolo</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09F5D991-6E7A-4AA6-9CB3-D0AC2FAD73B9}" type="datetimeFigureOut">
              <a:rPr lang="it-IT" smtClean="0"/>
              <a:t>14/04/2020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C68139F-16BE-4E69-AE54-397EE2CADD73}" type="slidenum">
              <a:rPr lang="it-IT" smtClean="0"/>
              <a:t>‹N›</a:t>
            </a:fld>
            <a:endParaRPr lang="it-IT"/>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781531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09F5D991-6E7A-4AA6-9CB3-D0AC2FAD73B9}" type="datetimeFigureOut">
              <a:rPr lang="it-IT" smtClean="0"/>
              <a:t>14/04/2020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C68139F-16BE-4E69-AE54-397EE2CADD73}" type="slidenum">
              <a:rPr lang="it-IT" smtClean="0"/>
              <a:t>‹N›</a:t>
            </a:fld>
            <a:endParaRPr lang="it-IT"/>
          </a:p>
        </p:txBody>
      </p:sp>
    </p:spTree>
    <p:extLst>
      <p:ext uri="{BB962C8B-B14F-4D97-AF65-F5344CB8AC3E}">
        <p14:creationId xmlns:p14="http://schemas.microsoft.com/office/powerpoint/2010/main" val="4735693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it-IT" smtClean="0"/>
              <a:t>Fare clic per modificare lo stile del titolo</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09F5D991-6E7A-4AA6-9CB3-D0AC2FAD73B9}" type="datetimeFigureOut">
              <a:rPr lang="it-IT" smtClean="0"/>
              <a:t>14/04/2020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C68139F-16BE-4E69-AE54-397EE2CADD73}" type="slidenum">
              <a:rPr lang="it-IT" smtClean="0"/>
              <a:t>‹N›</a:t>
            </a:fld>
            <a:endParaRPr lang="it-IT"/>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846189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it-IT" smtClean="0"/>
              <a:t>Fare clic per modificare lo stile del titolo</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09F5D991-6E7A-4AA6-9CB3-D0AC2FAD73B9}" type="datetimeFigureOut">
              <a:rPr lang="it-IT" smtClean="0"/>
              <a:t>14/04/2020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C68139F-16BE-4E69-AE54-397EE2CADD73}" type="slidenum">
              <a:rPr lang="it-IT" smtClean="0"/>
              <a:t>‹N›</a:t>
            </a:fld>
            <a:endParaRPr lang="it-IT"/>
          </a:p>
        </p:txBody>
      </p:sp>
    </p:spTree>
    <p:extLst>
      <p:ext uri="{BB962C8B-B14F-4D97-AF65-F5344CB8AC3E}">
        <p14:creationId xmlns:p14="http://schemas.microsoft.com/office/powerpoint/2010/main" val="42872925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09F5D991-6E7A-4AA6-9CB3-D0AC2FAD73B9}" type="datetimeFigureOut">
              <a:rPr lang="it-IT" smtClean="0"/>
              <a:t>14/04/2020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C68139F-16BE-4E69-AE54-397EE2CADD73}" type="slidenum">
              <a:rPr lang="it-IT" smtClean="0"/>
              <a:t>‹N›</a:t>
            </a:fld>
            <a:endParaRPr lang="it-IT"/>
          </a:p>
        </p:txBody>
      </p:sp>
    </p:spTree>
    <p:extLst>
      <p:ext uri="{BB962C8B-B14F-4D97-AF65-F5344CB8AC3E}">
        <p14:creationId xmlns:p14="http://schemas.microsoft.com/office/powerpoint/2010/main" val="37290042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09F5D991-6E7A-4AA6-9CB3-D0AC2FAD73B9}" type="datetimeFigureOut">
              <a:rPr lang="it-IT" smtClean="0"/>
              <a:t>14/04/2020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C68139F-16BE-4E69-AE54-397EE2CADD73}" type="slidenum">
              <a:rPr lang="it-IT" smtClean="0"/>
              <a:t>‹N›</a:t>
            </a:fld>
            <a:endParaRPr lang="it-IT"/>
          </a:p>
        </p:txBody>
      </p:sp>
    </p:spTree>
    <p:extLst>
      <p:ext uri="{BB962C8B-B14F-4D97-AF65-F5344CB8AC3E}">
        <p14:creationId xmlns:p14="http://schemas.microsoft.com/office/powerpoint/2010/main" val="32100813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09F5D991-6E7A-4AA6-9CB3-D0AC2FAD73B9}" type="datetimeFigureOut">
              <a:rPr lang="it-IT" smtClean="0">
                <a:solidFill>
                  <a:prstClr val="black">
                    <a:tint val="75000"/>
                  </a:prstClr>
                </a:solidFill>
              </a:rPr>
              <a:pPr/>
              <a:t>14/04/2020</a:t>
            </a:fld>
            <a:endParaRPr lang="it-IT">
              <a:solidFill>
                <a:prstClr val="black">
                  <a:tint val="75000"/>
                </a:prstClr>
              </a:solidFill>
            </a:endParaRPr>
          </a:p>
        </p:txBody>
      </p:sp>
      <p:sp>
        <p:nvSpPr>
          <p:cNvPr id="5" name="Footer Placeholder 4"/>
          <p:cNvSpPr>
            <a:spLocks noGrp="1"/>
          </p:cNvSpPr>
          <p:nvPr>
            <p:ph type="ftr" sz="quarter" idx="11"/>
          </p:nvPr>
        </p:nvSpPr>
        <p:spPr/>
        <p:txBody>
          <a:bodyPr/>
          <a:lstStyle/>
          <a:p>
            <a:endParaRPr lang="it-IT">
              <a:solidFill>
                <a:prstClr val="black">
                  <a:tint val="75000"/>
                </a:prstClr>
              </a:solidFill>
            </a:endParaRPr>
          </a:p>
        </p:txBody>
      </p:sp>
      <p:sp>
        <p:nvSpPr>
          <p:cNvPr id="6" name="Slide Number Placeholder 5"/>
          <p:cNvSpPr>
            <a:spLocks noGrp="1"/>
          </p:cNvSpPr>
          <p:nvPr>
            <p:ph type="sldNum" sz="quarter" idx="12"/>
          </p:nvPr>
        </p:nvSpPr>
        <p:spPr/>
        <p:txBody>
          <a:bodyPr/>
          <a:lstStyle/>
          <a:p>
            <a:fld id="{3C68139F-16BE-4E69-AE54-397EE2CADD73}" type="slidenum">
              <a:rPr lang="it-IT" smtClean="0">
                <a:solidFill>
                  <a:srgbClr val="90C226"/>
                </a:solidFill>
              </a:rPr>
              <a:pPr/>
              <a:t>‹N›</a:t>
            </a:fld>
            <a:endParaRPr lang="it-IT">
              <a:solidFill>
                <a:srgbClr val="90C226"/>
              </a:solidFill>
            </a:endParaRPr>
          </a:p>
        </p:txBody>
      </p:sp>
    </p:spTree>
    <p:extLst>
      <p:ext uri="{BB962C8B-B14F-4D97-AF65-F5344CB8AC3E}">
        <p14:creationId xmlns:p14="http://schemas.microsoft.com/office/powerpoint/2010/main" val="18356618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09F5D991-6E7A-4AA6-9CB3-D0AC2FAD73B9}" type="datetimeFigureOut">
              <a:rPr lang="it-IT" smtClean="0">
                <a:solidFill>
                  <a:prstClr val="black">
                    <a:tint val="75000"/>
                  </a:prstClr>
                </a:solidFill>
              </a:rPr>
              <a:pPr/>
              <a:t>14/04/2020</a:t>
            </a:fld>
            <a:endParaRPr lang="it-IT">
              <a:solidFill>
                <a:prstClr val="black">
                  <a:tint val="75000"/>
                </a:prstClr>
              </a:solidFill>
            </a:endParaRPr>
          </a:p>
        </p:txBody>
      </p:sp>
      <p:sp>
        <p:nvSpPr>
          <p:cNvPr id="5" name="Footer Placeholder 4"/>
          <p:cNvSpPr>
            <a:spLocks noGrp="1"/>
          </p:cNvSpPr>
          <p:nvPr>
            <p:ph type="ftr" sz="quarter" idx="11"/>
          </p:nvPr>
        </p:nvSpPr>
        <p:spPr/>
        <p:txBody>
          <a:bodyPr/>
          <a:lstStyle/>
          <a:p>
            <a:endParaRPr lang="it-IT">
              <a:solidFill>
                <a:prstClr val="black">
                  <a:tint val="75000"/>
                </a:prstClr>
              </a:solidFill>
            </a:endParaRPr>
          </a:p>
        </p:txBody>
      </p:sp>
      <p:sp>
        <p:nvSpPr>
          <p:cNvPr id="6" name="Slide Number Placeholder 5"/>
          <p:cNvSpPr>
            <a:spLocks noGrp="1"/>
          </p:cNvSpPr>
          <p:nvPr>
            <p:ph type="sldNum" sz="quarter" idx="12"/>
          </p:nvPr>
        </p:nvSpPr>
        <p:spPr/>
        <p:txBody>
          <a:bodyPr/>
          <a:lstStyle/>
          <a:p>
            <a:fld id="{3C68139F-16BE-4E69-AE54-397EE2CADD73}" type="slidenum">
              <a:rPr lang="it-IT" smtClean="0">
                <a:solidFill>
                  <a:srgbClr val="90C226"/>
                </a:solidFill>
              </a:rPr>
              <a:pPr/>
              <a:t>‹N›</a:t>
            </a:fld>
            <a:endParaRPr lang="it-IT">
              <a:solidFill>
                <a:srgbClr val="90C226"/>
              </a:solidFill>
            </a:endParaRPr>
          </a:p>
        </p:txBody>
      </p:sp>
    </p:spTree>
    <p:extLst>
      <p:ext uri="{BB962C8B-B14F-4D97-AF65-F5344CB8AC3E}">
        <p14:creationId xmlns:p14="http://schemas.microsoft.com/office/powerpoint/2010/main" val="23374050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09F5D991-6E7A-4AA6-9CB3-D0AC2FAD73B9}" type="datetimeFigureOut">
              <a:rPr lang="it-IT" smtClean="0">
                <a:solidFill>
                  <a:prstClr val="black">
                    <a:tint val="75000"/>
                  </a:prstClr>
                </a:solidFill>
              </a:rPr>
              <a:pPr/>
              <a:t>14/04/2020</a:t>
            </a:fld>
            <a:endParaRPr lang="it-IT">
              <a:solidFill>
                <a:prstClr val="black">
                  <a:tint val="75000"/>
                </a:prstClr>
              </a:solidFill>
            </a:endParaRPr>
          </a:p>
        </p:txBody>
      </p:sp>
      <p:sp>
        <p:nvSpPr>
          <p:cNvPr id="5" name="Footer Placeholder 4"/>
          <p:cNvSpPr>
            <a:spLocks noGrp="1"/>
          </p:cNvSpPr>
          <p:nvPr>
            <p:ph type="ftr" sz="quarter" idx="11"/>
          </p:nvPr>
        </p:nvSpPr>
        <p:spPr/>
        <p:txBody>
          <a:bodyPr/>
          <a:lstStyle/>
          <a:p>
            <a:endParaRPr lang="it-IT">
              <a:solidFill>
                <a:prstClr val="black">
                  <a:tint val="75000"/>
                </a:prstClr>
              </a:solidFill>
            </a:endParaRPr>
          </a:p>
        </p:txBody>
      </p:sp>
      <p:sp>
        <p:nvSpPr>
          <p:cNvPr id="6" name="Slide Number Placeholder 5"/>
          <p:cNvSpPr>
            <a:spLocks noGrp="1"/>
          </p:cNvSpPr>
          <p:nvPr>
            <p:ph type="sldNum" sz="quarter" idx="12"/>
          </p:nvPr>
        </p:nvSpPr>
        <p:spPr/>
        <p:txBody>
          <a:bodyPr/>
          <a:lstStyle/>
          <a:p>
            <a:fld id="{3C68139F-16BE-4E69-AE54-397EE2CADD73}" type="slidenum">
              <a:rPr lang="it-IT" smtClean="0">
                <a:solidFill>
                  <a:srgbClr val="90C226"/>
                </a:solidFill>
              </a:rPr>
              <a:pPr/>
              <a:t>‹N›</a:t>
            </a:fld>
            <a:endParaRPr lang="it-IT">
              <a:solidFill>
                <a:srgbClr val="90C226"/>
              </a:solidFill>
            </a:endParaRPr>
          </a:p>
        </p:txBody>
      </p:sp>
    </p:spTree>
    <p:extLst>
      <p:ext uri="{BB962C8B-B14F-4D97-AF65-F5344CB8AC3E}">
        <p14:creationId xmlns:p14="http://schemas.microsoft.com/office/powerpoint/2010/main" val="3561301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09F5D991-6E7A-4AA6-9CB3-D0AC2FAD73B9}" type="datetimeFigureOut">
              <a:rPr lang="it-IT" smtClean="0"/>
              <a:t>14/04/2020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C68139F-16BE-4E69-AE54-397EE2CADD73}" type="slidenum">
              <a:rPr lang="it-IT" smtClean="0"/>
              <a:t>‹N›</a:t>
            </a:fld>
            <a:endParaRPr lang="it-IT"/>
          </a:p>
        </p:txBody>
      </p:sp>
    </p:spTree>
    <p:extLst>
      <p:ext uri="{BB962C8B-B14F-4D97-AF65-F5344CB8AC3E}">
        <p14:creationId xmlns:p14="http://schemas.microsoft.com/office/powerpoint/2010/main" val="32142868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09F5D991-6E7A-4AA6-9CB3-D0AC2FAD73B9}" type="datetimeFigureOut">
              <a:rPr lang="it-IT" smtClean="0">
                <a:solidFill>
                  <a:prstClr val="black">
                    <a:tint val="75000"/>
                  </a:prstClr>
                </a:solidFill>
              </a:rPr>
              <a:pPr/>
              <a:t>14/04/2020</a:t>
            </a:fld>
            <a:endParaRPr lang="it-IT">
              <a:solidFill>
                <a:prstClr val="black">
                  <a:tint val="75000"/>
                </a:prstClr>
              </a:solidFill>
            </a:endParaRPr>
          </a:p>
        </p:txBody>
      </p:sp>
      <p:sp>
        <p:nvSpPr>
          <p:cNvPr id="6" name="Footer Placeholder 5"/>
          <p:cNvSpPr>
            <a:spLocks noGrp="1"/>
          </p:cNvSpPr>
          <p:nvPr>
            <p:ph type="ftr" sz="quarter" idx="11"/>
          </p:nvPr>
        </p:nvSpPr>
        <p:spPr/>
        <p:txBody>
          <a:bodyPr/>
          <a:lstStyle/>
          <a:p>
            <a:endParaRPr lang="it-IT">
              <a:solidFill>
                <a:prstClr val="black">
                  <a:tint val="75000"/>
                </a:prstClr>
              </a:solidFill>
            </a:endParaRPr>
          </a:p>
        </p:txBody>
      </p:sp>
      <p:sp>
        <p:nvSpPr>
          <p:cNvPr id="7" name="Slide Number Placeholder 6"/>
          <p:cNvSpPr>
            <a:spLocks noGrp="1"/>
          </p:cNvSpPr>
          <p:nvPr>
            <p:ph type="sldNum" sz="quarter" idx="12"/>
          </p:nvPr>
        </p:nvSpPr>
        <p:spPr/>
        <p:txBody>
          <a:bodyPr/>
          <a:lstStyle/>
          <a:p>
            <a:fld id="{3C68139F-16BE-4E69-AE54-397EE2CADD73}" type="slidenum">
              <a:rPr lang="it-IT" smtClean="0">
                <a:solidFill>
                  <a:srgbClr val="90C226"/>
                </a:solidFill>
              </a:rPr>
              <a:pPr/>
              <a:t>‹N›</a:t>
            </a:fld>
            <a:endParaRPr lang="it-IT">
              <a:solidFill>
                <a:srgbClr val="90C226"/>
              </a:solidFill>
            </a:endParaRPr>
          </a:p>
        </p:txBody>
      </p:sp>
    </p:spTree>
    <p:extLst>
      <p:ext uri="{BB962C8B-B14F-4D97-AF65-F5344CB8AC3E}">
        <p14:creationId xmlns:p14="http://schemas.microsoft.com/office/powerpoint/2010/main" val="17830365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09F5D991-6E7A-4AA6-9CB3-D0AC2FAD73B9}" type="datetimeFigureOut">
              <a:rPr lang="it-IT" smtClean="0">
                <a:solidFill>
                  <a:prstClr val="black">
                    <a:tint val="75000"/>
                  </a:prstClr>
                </a:solidFill>
              </a:rPr>
              <a:pPr/>
              <a:t>14/04/2020</a:t>
            </a:fld>
            <a:endParaRPr lang="it-IT">
              <a:solidFill>
                <a:prstClr val="black">
                  <a:tint val="75000"/>
                </a:prstClr>
              </a:solidFill>
            </a:endParaRPr>
          </a:p>
        </p:txBody>
      </p:sp>
      <p:sp>
        <p:nvSpPr>
          <p:cNvPr id="8" name="Footer Placeholder 7"/>
          <p:cNvSpPr>
            <a:spLocks noGrp="1"/>
          </p:cNvSpPr>
          <p:nvPr>
            <p:ph type="ftr" sz="quarter" idx="11"/>
          </p:nvPr>
        </p:nvSpPr>
        <p:spPr/>
        <p:txBody>
          <a:bodyPr/>
          <a:lstStyle/>
          <a:p>
            <a:endParaRPr lang="it-IT">
              <a:solidFill>
                <a:prstClr val="black">
                  <a:tint val="75000"/>
                </a:prstClr>
              </a:solidFill>
            </a:endParaRPr>
          </a:p>
        </p:txBody>
      </p:sp>
      <p:sp>
        <p:nvSpPr>
          <p:cNvPr id="9" name="Slide Number Placeholder 8"/>
          <p:cNvSpPr>
            <a:spLocks noGrp="1"/>
          </p:cNvSpPr>
          <p:nvPr>
            <p:ph type="sldNum" sz="quarter" idx="12"/>
          </p:nvPr>
        </p:nvSpPr>
        <p:spPr/>
        <p:txBody>
          <a:bodyPr/>
          <a:lstStyle/>
          <a:p>
            <a:fld id="{3C68139F-16BE-4E69-AE54-397EE2CADD73}" type="slidenum">
              <a:rPr lang="it-IT" smtClean="0">
                <a:solidFill>
                  <a:srgbClr val="90C226"/>
                </a:solidFill>
              </a:rPr>
              <a:pPr/>
              <a:t>‹N›</a:t>
            </a:fld>
            <a:endParaRPr lang="it-IT">
              <a:solidFill>
                <a:srgbClr val="90C226"/>
              </a:solidFill>
            </a:endParaRPr>
          </a:p>
        </p:txBody>
      </p:sp>
    </p:spTree>
    <p:extLst>
      <p:ext uri="{BB962C8B-B14F-4D97-AF65-F5344CB8AC3E}">
        <p14:creationId xmlns:p14="http://schemas.microsoft.com/office/powerpoint/2010/main" val="95824826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09F5D991-6E7A-4AA6-9CB3-D0AC2FAD73B9}" type="datetimeFigureOut">
              <a:rPr lang="it-IT" smtClean="0">
                <a:solidFill>
                  <a:prstClr val="black">
                    <a:tint val="75000"/>
                  </a:prstClr>
                </a:solidFill>
              </a:rPr>
              <a:pPr/>
              <a:t>14/04/2020</a:t>
            </a:fld>
            <a:endParaRPr lang="it-IT">
              <a:solidFill>
                <a:prstClr val="black">
                  <a:tint val="75000"/>
                </a:prstClr>
              </a:solidFill>
            </a:endParaRPr>
          </a:p>
        </p:txBody>
      </p:sp>
      <p:sp>
        <p:nvSpPr>
          <p:cNvPr id="4" name="Footer Placeholder 3"/>
          <p:cNvSpPr>
            <a:spLocks noGrp="1"/>
          </p:cNvSpPr>
          <p:nvPr>
            <p:ph type="ftr" sz="quarter" idx="11"/>
          </p:nvPr>
        </p:nvSpPr>
        <p:spPr/>
        <p:txBody>
          <a:bodyPr/>
          <a:lstStyle/>
          <a:p>
            <a:endParaRPr lang="it-IT">
              <a:solidFill>
                <a:prstClr val="black">
                  <a:tint val="75000"/>
                </a:prstClr>
              </a:solidFill>
            </a:endParaRPr>
          </a:p>
        </p:txBody>
      </p:sp>
      <p:sp>
        <p:nvSpPr>
          <p:cNvPr id="5" name="Slide Number Placeholder 4"/>
          <p:cNvSpPr>
            <a:spLocks noGrp="1"/>
          </p:cNvSpPr>
          <p:nvPr>
            <p:ph type="sldNum" sz="quarter" idx="12"/>
          </p:nvPr>
        </p:nvSpPr>
        <p:spPr/>
        <p:txBody>
          <a:bodyPr/>
          <a:lstStyle/>
          <a:p>
            <a:fld id="{3C68139F-16BE-4E69-AE54-397EE2CADD73}" type="slidenum">
              <a:rPr lang="it-IT" smtClean="0">
                <a:solidFill>
                  <a:srgbClr val="90C226"/>
                </a:solidFill>
              </a:rPr>
              <a:pPr/>
              <a:t>‹N›</a:t>
            </a:fld>
            <a:endParaRPr lang="it-IT">
              <a:solidFill>
                <a:srgbClr val="90C226"/>
              </a:solidFill>
            </a:endParaRPr>
          </a:p>
        </p:txBody>
      </p:sp>
    </p:spTree>
    <p:extLst>
      <p:ext uri="{BB962C8B-B14F-4D97-AF65-F5344CB8AC3E}">
        <p14:creationId xmlns:p14="http://schemas.microsoft.com/office/powerpoint/2010/main" val="20135246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F5D991-6E7A-4AA6-9CB3-D0AC2FAD73B9}" type="datetimeFigureOut">
              <a:rPr lang="it-IT" smtClean="0">
                <a:solidFill>
                  <a:prstClr val="black">
                    <a:tint val="75000"/>
                  </a:prstClr>
                </a:solidFill>
              </a:rPr>
              <a:pPr/>
              <a:t>14/04/2020</a:t>
            </a:fld>
            <a:endParaRPr lang="it-IT">
              <a:solidFill>
                <a:prstClr val="black">
                  <a:tint val="75000"/>
                </a:prstClr>
              </a:solidFill>
            </a:endParaRPr>
          </a:p>
        </p:txBody>
      </p:sp>
      <p:sp>
        <p:nvSpPr>
          <p:cNvPr id="3" name="Footer Placeholder 2"/>
          <p:cNvSpPr>
            <a:spLocks noGrp="1"/>
          </p:cNvSpPr>
          <p:nvPr>
            <p:ph type="ftr" sz="quarter" idx="11"/>
          </p:nvPr>
        </p:nvSpPr>
        <p:spPr/>
        <p:txBody>
          <a:bodyPr/>
          <a:lstStyle/>
          <a:p>
            <a:endParaRPr lang="it-IT">
              <a:solidFill>
                <a:prstClr val="black">
                  <a:tint val="75000"/>
                </a:prstClr>
              </a:solidFill>
            </a:endParaRPr>
          </a:p>
        </p:txBody>
      </p:sp>
      <p:sp>
        <p:nvSpPr>
          <p:cNvPr id="4" name="Slide Number Placeholder 3"/>
          <p:cNvSpPr>
            <a:spLocks noGrp="1"/>
          </p:cNvSpPr>
          <p:nvPr>
            <p:ph type="sldNum" sz="quarter" idx="12"/>
          </p:nvPr>
        </p:nvSpPr>
        <p:spPr/>
        <p:txBody>
          <a:bodyPr/>
          <a:lstStyle/>
          <a:p>
            <a:fld id="{3C68139F-16BE-4E69-AE54-397EE2CADD73}" type="slidenum">
              <a:rPr lang="it-IT" smtClean="0">
                <a:solidFill>
                  <a:srgbClr val="90C226"/>
                </a:solidFill>
              </a:rPr>
              <a:pPr/>
              <a:t>‹N›</a:t>
            </a:fld>
            <a:endParaRPr lang="it-IT">
              <a:solidFill>
                <a:srgbClr val="90C226"/>
              </a:solidFill>
            </a:endParaRPr>
          </a:p>
        </p:txBody>
      </p:sp>
    </p:spTree>
    <p:extLst>
      <p:ext uri="{BB962C8B-B14F-4D97-AF65-F5344CB8AC3E}">
        <p14:creationId xmlns:p14="http://schemas.microsoft.com/office/powerpoint/2010/main" val="11293069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it-IT" smtClean="0"/>
              <a:t>Fare clic per modificare lo stile del titolo</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09F5D991-6E7A-4AA6-9CB3-D0AC2FAD73B9}" type="datetimeFigureOut">
              <a:rPr lang="it-IT" smtClean="0">
                <a:solidFill>
                  <a:prstClr val="black">
                    <a:tint val="75000"/>
                  </a:prstClr>
                </a:solidFill>
              </a:rPr>
              <a:pPr/>
              <a:t>14/04/2020</a:t>
            </a:fld>
            <a:endParaRPr lang="it-IT">
              <a:solidFill>
                <a:prstClr val="black">
                  <a:tint val="75000"/>
                </a:prstClr>
              </a:solidFill>
            </a:endParaRPr>
          </a:p>
        </p:txBody>
      </p:sp>
      <p:sp>
        <p:nvSpPr>
          <p:cNvPr id="6" name="Footer Placeholder 5"/>
          <p:cNvSpPr>
            <a:spLocks noGrp="1"/>
          </p:cNvSpPr>
          <p:nvPr>
            <p:ph type="ftr" sz="quarter" idx="11"/>
          </p:nvPr>
        </p:nvSpPr>
        <p:spPr/>
        <p:txBody>
          <a:bodyPr/>
          <a:lstStyle/>
          <a:p>
            <a:endParaRPr lang="it-IT">
              <a:solidFill>
                <a:prstClr val="black">
                  <a:tint val="75000"/>
                </a:prstClr>
              </a:solidFill>
            </a:endParaRPr>
          </a:p>
        </p:txBody>
      </p:sp>
      <p:sp>
        <p:nvSpPr>
          <p:cNvPr id="7" name="Slide Number Placeholder 6"/>
          <p:cNvSpPr>
            <a:spLocks noGrp="1"/>
          </p:cNvSpPr>
          <p:nvPr>
            <p:ph type="sldNum" sz="quarter" idx="12"/>
          </p:nvPr>
        </p:nvSpPr>
        <p:spPr/>
        <p:txBody>
          <a:bodyPr/>
          <a:lstStyle/>
          <a:p>
            <a:fld id="{3C68139F-16BE-4E69-AE54-397EE2CADD73}" type="slidenum">
              <a:rPr lang="it-IT" smtClean="0">
                <a:solidFill>
                  <a:srgbClr val="90C226"/>
                </a:solidFill>
              </a:rPr>
              <a:pPr/>
              <a:t>‹N›</a:t>
            </a:fld>
            <a:endParaRPr lang="it-IT">
              <a:solidFill>
                <a:srgbClr val="90C226"/>
              </a:solidFill>
            </a:endParaRPr>
          </a:p>
        </p:txBody>
      </p:sp>
    </p:spTree>
    <p:extLst>
      <p:ext uri="{BB962C8B-B14F-4D97-AF65-F5344CB8AC3E}">
        <p14:creationId xmlns:p14="http://schemas.microsoft.com/office/powerpoint/2010/main" val="209207665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09F5D991-6E7A-4AA6-9CB3-D0AC2FAD73B9}" type="datetimeFigureOut">
              <a:rPr lang="it-IT" smtClean="0">
                <a:solidFill>
                  <a:prstClr val="black">
                    <a:tint val="75000"/>
                  </a:prstClr>
                </a:solidFill>
              </a:rPr>
              <a:pPr/>
              <a:t>14/04/2020</a:t>
            </a:fld>
            <a:endParaRPr lang="it-IT">
              <a:solidFill>
                <a:prstClr val="black">
                  <a:tint val="75000"/>
                </a:prstClr>
              </a:solidFill>
            </a:endParaRPr>
          </a:p>
        </p:txBody>
      </p:sp>
      <p:sp>
        <p:nvSpPr>
          <p:cNvPr id="6" name="Footer Placeholder 5"/>
          <p:cNvSpPr>
            <a:spLocks noGrp="1"/>
          </p:cNvSpPr>
          <p:nvPr>
            <p:ph type="ftr" sz="quarter" idx="11"/>
          </p:nvPr>
        </p:nvSpPr>
        <p:spPr/>
        <p:txBody>
          <a:bodyPr/>
          <a:lstStyle/>
          <a:p>
            <a:endParaRPr lang="it-IT">
              <a:solidFill>
                <a:prstClr val="black">
                  <a:tint val="75000"/>
                </a:prstClr>
              </a:solidFill>
            </a:endParaRPr>
          </a:p>
        </p:txBody>
      </p:sp>
      <p:sp>
        <p:nvSpPr>
          <p:cNvPr id="7" name="Slide Number Placeholder 6"/>
          <p:cNvSpPr>
            <a:spLocks noGrp="1"/>
          </p:cNvSpPr>
          <p:nvPr>
            <p:ph type="sldNum" sz="quarter" idx="12"/>
          </p:nvPr>
        </p:nvSpPr>
        <p:spPr/>
        <p:txBody>
          <a:bodyPr/>
          <a:lstStyle/>
          <a:p>
            <a:fld id="{3C68139F-16BE-4E69-AE54-397EE2CADD73}" type="slidenum">
              <a:rPr lang="it-IT" smtClean="0">
                <a:solidFill>
                  <a:srgbClr val="90C226"/>
                </a:solidFill>
              </a:rPr>
              <a:pPr/>
              <a:t>‹N›</a:t>
            </a:fld>
            <a:endParaRPr lang="it-IT">
              <a:solidFill>
                <a:srgbClr val="90C226"/>
              </a:solidFill>
            </a:endParaRPr>
          </a:p>
        </p:txBody>
      </p:sp>
    </p:spTree>
    <p:extLst>
      <p:ext uri="{BB962C8B-B14F-4D97-AF65-F5344CB8AC3E}">
        <p14:creationId xmlns:p14="http://schemas.microsoft.com/office/powerpoint/2010/main" val="251222634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09F5D991-6E7A-4AA6-9CB3-D0AC2FAD73B9}" type="datetimeFigureOut">
              <a:rPr lang="it-IT" smtClean="0">
                <a:solidFill>
                  <a:prstClr val="black">
                    <a:tint val="75000"/>
                  </a:prstClr>
                </a:solidFill>
              </a:rPr>
              <a:pPr/>
              <a:t>14/04/2020</a:t>
            </a:fld>
            <a:endParaRPr lang="it-IT">
              <a:solidFill>
                <a:prstClr val="black">
                  <a:tint val="75000"/>
                </a:prstClr>
              </a:solidFill>
            </a:endParaRPr>
          </a:p>
        </p:txBody>
      </p:sp>
      <p:sp>
        <p:nvSpPr>
          <p:cNvPr id="5" name="Footer Placeholder 4"/>
          <p:cNvSpPr>
            <a:spLocks noGrp="1"/>
          </p:cNvSpPr>
          <p:nvPr>
            <p:ph type="ftr" sz="quarter" idx="11"/>
          </p:nvPr>
        </p:nvSpPr>
        <p:spPr/>
        <p:txBody>
          <a:bodyPr/>
          <a:lstStyle/>
          <a:p>
            <a:endParaRPr lang="it-IT">
              <a:solidFill>
                <a:prstClr val="black">
                  <a:tint val="75000"/>
                </a:prstClr>
              </a:solidFill>
            </a:endParaRPr>
          </a:p>
        </p:txBody>
      </p:sp>
      <p:sp>
        <p:nvSpPr>
          <p:cNvPr id="6" name="Slide Number Placeholder 5"/>
          <p:cNvSpPr>
            <a:spLocks noGrp="1"/>
          </p:cNvSpPr>
          <p:nvPr>
            <p:ph type="sldNum" sz="quarter" idx="12"/>
          </p:nvPr>
        </p:nvSpPr>
        <p:spPr/>
        <p:txBody>
          <a:bodyPr/>
          <a:lstStyle/>
          <a:p>
            <a:fld id="{3C68139F-16BE-4E69-AE54-397EE2CADD73}" type="slidenum">
              <a:rPr lang="it-IT" smtClean="0">
                <a:solidFill>
                  <a:srgbClr val="90C226"/>
                </a:solidFill>
              </a:rPr>
              <a:pPr/>
              <a:t>‹N›</a:t>
            </a:fld>
            <a:endParaRPr lang="it-IT">
              <a:solidFill>
                <a:srgbClr val="90C226"/>
              </a:solidFill>
            </a:endParaRPr>
          </a:p>
        </p:txBody>
      </p:sp>
    </p:spTree>
    <p:extLst>
      <p:ext uri="{BB962C8B-B14F-4D97-AF65-F5344CB8AC3E}">
        <p14:creationId xmlns:p14="http://schemas.microsoft.com/office/powerpoint/2010/main" val="11839334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it-IT" smtClean="0"/>
              <a:t>Fare clic per modificare lo stile del titolo</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09F5D991-6E7A-4AA6-9CB3-D0AC2FAD73B9}" type="datetimeFigureOut">
              <a:rPr lang="it-IT" smtClean="0">
                <a:solidFill>
                  <a:prstClr val="black">
                    <a:tint val="75000"/>
                  </a:prstClr>
                </a:solidFill>
              </a:rPr>
              <a:pPr/>
              <a:t>14/04/2020</a:t>
            </a:fld>
            <a:endParaRPr lang="it-IT">
              <a:solidFill>
                <a:prstClr val="black">
                  <a:tint val="75000"/>
                </a:prstClr>
              </a:solidFill>
            </a:endParaRPr>
          </a:p>
        </p:txBody>
      </p:sp>
      <p:sp>
        <p:nvSpPr>
          <p:cNvPr id="5" name="Footer Placeholder 4"/>
          <p:cNvSpPr>
            <a:spLocks noGrp="1"/>
          </p:cNvSpPr>
          <p:nvPr>
            <p:ph type="ftr" sz="quarter" idx="11"/>
          </p:nvPr>
        </p:nvSpPr>
        <p:spPr/>
        <p:txBody>
          <a:bodyPr/>
          <a:lstStyle/>
          <a:p>
            <a:endParaRPr lang="it-IT">
              <a:solidFill>
                <a:prstClr val="black">
                  <a:tint val="75000"/>
                </a:prstClr>
              </a:solidFill>
            </a:endParaRPr>
          </a:p>
        </p:txBody>
      </p:sp>
      <p:sp>
        <p:nvSpPr>
          <p:cNvPr id="6" name="Slide Number Placeholder 5"/>
          <p:cNvSpPr>
            <a:spLocks noGrp="1"/>
          </p:cNvSpPr>
          <p:nvPr>
            <p:ph type="sldNum" sz="quarter" idx="12"/>
          </p:nvPr>
        </p:nvSpPr>
        <p:spPr/>
        <p:txBody>
          <a:bodyPr/>
          <a:lstStyle/>
          <a:p>
            <a:fld id="{3C68139F-16BE-4E69-AE54-397EE2CADD73}" type="slidenum">
              <a:rPr lang="it-IT" smtClean="0">
                <a:solidFill>
                  <a:srgbClr val="90C226"/>
                </a:solidFill>
              </a:rPr>
              <a:pPr/>
              <a:t>‹N›</a:t>
            </a:fld>
            <a:endParaRPr lang="it-IT">
              <a:solidFill>
                <a:srgbClr val="90C226"/>
              </a:solidFill>
            </a:endParaRP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409912772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09F5D991-6E7A-4AA6-9CB3-D0AC2FAD73B9}" type="datetimeFigureOut">
              <a:rPr lang="it-IT" smtClean="0">
                <a:solidFill>
                  <a:prstClr val="black">
                    <a:tint val="75000"/>
                  </a:prstClr>
                </a:solidFill>
              </a:rPr>
              <a:pPr/>
              <a:t>14/04/2020</a:t>
            </a:fld>
            <a:endParaRPr lang="it-IT">
              <a:solidFill>
                <a:prstClr val="black">
                  <a:tint val="75000"/>
                </a:prstClr>
              </a:solidFill>
            </a:endParaRPr>
          </a:p>
        </p:txBody>
      </p:sp>
      <p:sp>
        <p:nvSpPr>
          <p:cNvPr id="5" name="Footer Placeholder 4"/>
          <p:cNvSpPr>
            <a:spLocks noGrp="1"/>
          </p:cNvSpPr>
          <p:nvPr>
            <p:ph type="ftr" sz="quarter" idx="11"/>
          </p:nvPr>
        </p:nvSpPr>
        <p:spPr/>
        <p:txBody>
          <a:bodyPr/>
          <a:lstStyle/>
          <a:p>
            <a:endParaRPr lang="it-IT">
              <a:solidFill>
                <a:prstClr val="black">
                  <a:tint val="75000"/>
                </a:prstClr>
              </a:solidFill>
            </a:endParaRPr>
          </a:p>
        </p:txBody>
      </p:sp>
      <p:sp>
        <p:nvSpPr>
          <p:cNvPr id="6" name="Slide Number Placeholder 5"/>
          <p:cNvSpPr>
            <a:spLocks noGrp="1"/>
          </p:cNvSpPr>
          <p:nvPr>
            <p:ph type="sldNum" sz="quarter" idx="12"/>
          </p:nvPr>
        </p:nvSpPr>
        <p:spPr/>
        <p:txBody>
          <a:bodyPr/>
          <a:lstStyle/>
          <a:p>
            <a:fld id="{3C68139F-16BE-4E69-AE54-397EE2CADD73}" type="slidenum">
              <a:rPr lang="it-IT" smtClean="0">
                <a:solidFill>
                  <a:srgbClr val="90C226"/>
                </a:solidFill>
              </a:rPr>
              <a:pPr/>
              <a:t>‹N›</a:t>
            </a:fld>
            <a:endParaRPr lang="it-IT">
              <a:solidFill>
                <a:srgbClr val="90C226"/>
              </a:solidFill>
            </a:endParaRPr>
          </a:p>
        </p:txBody>
      </p:sp>
    </p:spTree>
    <p:extLst>
      <p:ext uri="{BB962C8B-B14F-4D97-AF65-F5344CB8AC3E}">
        <p14:creationId xmlns:p14="http://schemas.microsoft.com/office/powerpoint/2010/main" val="41022494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it-IT" smtClean="0"/>
              <a:t>Fare clic per modificare lo stile del titolo</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09F5D991-6E7A-4AA6-9CB3-D0AC2FAD73B9}" type="datetimeFigureOut">
              <a:rPr lang="it-IT" smtClean="0">
                <a:solidFill>
                  <a:prstClr val="black">
                    <a:tint val="75000"/>
                  </a:prstClr>
                </a:solidFill>
              </a:rPr>
              <a:pPr/>
              <a:t>14/04/2020</a:t>
            </a:fld>
            <a:endParaRPr lang="it-IT">
              <a:solidFill>
                <a:prstClr val="black">
                  <a:tint val="75000"/>
                </a:prstClr>
              </a:solidFill>
            </a:endParaRPr>
          </a:p>
        </p:txBody>
      </p:sp>
      <p:sp>
        <p:nvSpPr>
          <p:cNvPr id="5" name="Footer Placeholder 4"/>
          <p:cNvSpPr>
            <a:spLocks noGrp="1"/>
          </p:cNvSpPr>
          <p:nvPr>
            <p:ph type="ftr" sz="quarter" idx="11"/>
          </p:nvPr>
        </p:nvSpPr>
        <p:spPr/>
        <p:txBody>
          <a:bodyPr/>
          <a:lstStyle/>
          <a:p>
            <a:endParaRPr lang="it-IT">
              <a:solidFill>
                <a:prstClr val="black">
                  <a:tint val="75000"/>
                </a:prstClr>
              </a:solidFill>
            </a:endParaRPr>
          </a:p>
        </p:txBody>
      </p:sp>
      <p:sp>
        <p:nvSpPr>
          <p:cNvPr id="6" name="Slide Number Placeholder 5"/>
          <p:cNvSpPr>
            <a:spLocks noGrp="1"/>
          </p:cNvSpPr>
          <p:nvPr>
            <p:ph type="sldNum" sz="quarter" idx="12"/>
          </p:nvPr>
        </p:nvSpPr>
        <p:spPr/>
        <p:txBody>
          <a:bodyPr/>
          <a:lstStyle/>
          <a:p>
            <a:fld id="{3C68139F-16BE-4E69-AE54-397EE2CADD73}" type="slidenum">
              <a:rPr lang="it-IT" smtClean="0">
                <a:solidFill>
                  <a:srgbClr val="90C226"/>
                </a:solidFill>
              </a:rPr>
              <a:pPr/>
              <a:t>‹N›</a:t>
            </a:fld>
            <a:endParaRPr lang="it-IT">
              <a:solidFill>
                <a:srgbClr val="90C226"/>
              </a:solidFill>
            </a:endParaRP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3670931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09F5D991-6E7A-4AA6-9CB3-D0AC2FAD73B9}" type="datetimeFigureOut">
              <a:rPr lang="it-IT" smtClean="0"/>
              <a:t>14/04/2020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C68139F-16BE-4E69-AE54-397EE2CADD73}" type="slidenum">
              <a:rPr lang="it-IT" smtClean="0"/>
              <a:t>‹N›</a:t>
            </a:fld>
            <a:endParaRPr lang="it-IT"/>
          </a:p>
        </p:txBody>
      </p:sp>
    </p:spTree>
    <p:extLst>
      <p:ext uri="{BB962C8B-B14F-4D97-AF65-F5344CB8AC3E}">
        <p14:creationId xmlns:p14="http://schemas.microsoft.com/office/powerpoint/2010/main" val="29234244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it-IT" smtClean="0"/>
              <a:t>Fare clic per modificare lo stile del titolo</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09F5D991-6E7A-4AA6-9CB3-D0AC2FAD73B9}" type="datetimeFigureOut">
              <a:rPr lang="it-IT" smtClean="0">
                <a:solidFill>
                  <a:prstClr val="black">
                    <a:tint val="75000"/>
                  </a:prstClr>
                </a:solidFill>
              </a:rPr>
              <a:pPr/>
              <a:t>14/04/2020</a:t>
            </a:fld>
            <a:endParaRPr lang="it-IT">
              <a:solidFill>
                <a:prstClr val="black">
                  <a:tint val="75000"/>
                </a:prstClr>
              </a:solidFill>
            </a:endParaRPr>
          </a:p>
        </p:txBody>
      </p:sp>
      <p:sp>
        <p:nvSpPr>
          <p:cNvPr id="5" name="Footer Placeholder 4"/>
          <p:cNvSpPr>
            <a:spLocks noGrp="1"/>
          </p:cNvSpPr>
          <p:nvPr>
            <p:ph type="ftr" sz="quarter" idx="11"/>
          </p:nvPr>
        </p:nvSpPr>
        <p:spPr/>
        <p:txBody>
          <a:bodyPr/>
          <a:lstStyle/>
          <a:p>
            <a:endParaRPr lang="it-IT">
              <a:solidFill>
                <a:prstClr val="black">
                  <a:tint val="75000"/>
                </a:prstClr>
              </a:solidFill>
            </a:endParaRPr>
          </a:p>
        </p:txBody>
      </p:sp>
      <p:sp>
        <p:nvSpPr>
          <p:cNvPr id="6" name="Slide Number Placeholder 5"/>
          <p:cNvSpPr>
            <a:spLocks noGrp="1"/>
          </p:cNvSpPr>
          <p:nvPr>
            <p:ph type="sldNum" sz="quarter" idx="12"/>
          </p:nvPr>
        </p:nvSpPr>
        <p:spPr/>
        <p:txBody>
          <a:bodyPr/>
          <a:lstStyle/>
          <a:p>
            <a:fld id="{3C68139F-16BE-4E69-AE54-397EE2CADD73}" type="slidenum">
              <a:rPr lang="it-IT" smtClean="0">
                <a:solidFill>
                  <a:srgbClr val="90C226"/>
                </a:solidFill>
              </a:rPr>
              <a:pPr/>
              <a:t>‹N›</a:t>
            </a:fld>
            <a:endParaRPr lang="it-IT">
              <a:solidFill>
                <a:srgbClr val="90C226"/>
              </a:solidFill>
            </a:endParaRPr>
          </a:p>
        </p:txBody>
      </p:sp>
    </p:spTree>
    <p:extLst>
      <p:ext uri="{BB962C8B-B14F-4D97-AF65-F5344CB8AC3E}">
        <p14:creationId xmlns:p14="http://schemas.microsoft.com/office/powerpoint/2010/main" val="179279701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09F5D991-6E7A-4AA6-9CB3-D0AC2FAD73B9}" type="datetimeFigureOut">
              <a:rPr lang="it-IT" smtClean="0">
                <a:solidFill>
                  <a:prstClr val="black">
                    <a:tint val="75000"/>
                  </a:prstClr>
                </a:solidFill>
              </a:rPr>
              <a:pPr/>
              <a:t>14/04/2020</a:t>
            </a:fld>
            <a:endParaRPr lang="it-IT">
              <a:solidFill>
                <a:prstClr val="black">
                  <a:tint val="75000"/>
                </a:prstClr>
              </a:solidFill>
            </a:endParaRPr>
          </a:p>
        </p:txBody>
      </p:sp>
      <p:sp>
        <p:nvSpPr>
          <p:cNvPr id="5" name="Footer Placeholder 4"/>
          <p:cNvSpPr>
            <a:spLocks noGrp="1"/>
          </p:cNvSpPr>
          <p:nvPr>
            <p:ph type="ftr" sz="quarter" idx="11"/>
          </p:nvPr>
        </p:nvSpPr>
        <p:spPr/>
        <p:txBody>
          <a:bodyPr/>
          <a:lstStyle/>
          <a:p>
            <a:endParaRPr lang="it-IT">
              <a:solidFill>
                <a:prstClr val="black">
                  <a:tint val="75000"/>
                </a:prstClr>
              </a:solidFill>
            </a:endParaRPr>
          </a:p>
        </p:txBody>
      </p:sp>
      <p:sp>
        <p:nvSpPr>
          <p:cNvPr id="6" name="Slide Number Placeholder 5"/>
          <p:cNvSpPr>
            <a:spLocks noGrp="1"/>
          </p:cNvSpPr>
          <p:nvPr>
            <p:ph type="sldNum" sz="quarter" idx="12"/>
          </p:nvPr>
        </p:nvSpPr>
        <p:spPr/>
        <p:txBody>
          <a:bodyPr/>
          <a:lstStyle/>
          <a:p>
            <a:fld id="{3C68139F-16BE-4E69-AE54-397EE2CADD73}" type="slidenum">
              <a:rPr lang="it-IT" smtClean="0">
                <a:solidFill>
                  <a:srgbClr val="90C226"/>
                </a:solidFill>
              </a:rPr>
              <a:pPr/>
              <a:t>‹N›</a:t>
            </a:fld>
            <a:endParaRPr lang="it-IT">
              <a:solidFill>
                <a:srgbClr val="90C226"/>
              </a:solidFill>
            </a:endParaRPr>
          </a:p>
        </p:txBody>
      </p:sp>
    </p:spTree>
    <p:extLst>
      <p:ext uri="{BB962C8B-B14F-4D97-AF65-F5344CB8AC3E}">
        <p14:creationId xmlns:p14="http://schemas.microsoft.com/office/powerpoint/2010/main" val="11913169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09F5D991-6E7A-4AA6-9CB3-D0AC2FAD73B9}" type="datetimeFigureOut">
              <a:rPr lang="it-IT" smtClean="0">
                <a:solidFill>
                  <a:prstClr val="black">
                    <a:tint val="75000"/>
                  </a:prstClr>
                </a:solidFill>
              </a:rPr>
              <a:pPr/>
              <a:t>14/04/2020</a:t>
            </a:fld>
            <a:endParaRPr lang="it-IT">
              <a:solidFill>
                <a:prstClr val="black">
                  <a:tint val="75000"/>
                </a:prstClr>
              </a:solidFill>
            </a:endParaRPr>
          </a:p>
        </p:txBody>
      </p:sp>
      <p:sp>
        <p:nvSpPr>
          <p:cNvPr id="5" name="Footer Placeholder 4"/>
          <p:cNvSpPr>
            <a:spLocks noGrp="1"/>
          </p:cNvSpPr>
          <p:nvPr>
            <p:ph type="ftr" sz="quarter" idx="11"/>
          </p:nvPr>
        </p:nvSpPr>
        <p:spPr/>
        <p:txBody>
          <a:bodyPr/>
          <a:lstStyle/>
          <a:p>
            <a:endParaRPr lang="it-IT">
              <a:solidFill>
                <a:prstClr val="black">
                  <a:tint val="75000"/>
                </a:prstClr>
              </a:solidFill>
            </a:endParaRPr>
          </a:p>
        </p:txBody>
      </p:sp>
      <p:sp>
        <p:nvSpPr>
          <p:cNvPr id="6" name="Slide Number Placeholder 5"/>
          <p:cNvSpPr>
            <a:spLocks noGrp="1"/>
          </p:cNvSpPr>
          <p:nvPr>
            <p:ph type="sldNum" sz="quarter" idx="12"/>
          </p:nvPr>
        </p:nvSpPr>
        <p:spPr/>
        <p:txBody>
          <a:bodyPr/>
          <a:lstStyle/>
          <a:p>
            <a:fld id="{3C68139F-16BE-4E69-AE54-397EE2CADD73}" type="slidenum">
              <a:rPr lang="it-IT" smtClean="0">
                <a:solidFill>
                  <a:srgbClr val="90C226"/>
                </a:solidFill>
              </a:rPr>
              <a:pPr/>
              <a:t>‹N›</a:t>
            </a:fld>
            <a:endParaRPr lang="it-IT">
              <a:solidFill>
                <a:srgbClr val="90C226"/>
              </a:solidFill>
            </a:endParaRPr>
          </a:p>
        </p:txBody>
      </p:sp>
    </p:spTree>
    <p:extLst>
      <p:ext uri="{BB962C8B-B14F-4D97-AF65-F5344CB8AC3E}">
        <p14:creationId xmlns:p14="http://schemas.microsoft.com/office/powerpoint/2010/main" val="2813226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09F5D991-6E7A-4AA6-9CB3-D0AC2FAD73B9}" type="datetimeFigureOut">
              <a:rPr lang="it-IT" smtClean="0"/>
              <a:t>14/04/2020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3C68139F-16BE-4E69-AE54-397EE2CADD73}" type="slidenum">
              <a:rPr lang="it-IT" smtClean="0"/>
              <a:t>‹N›</a:t>
            </a:fld>
            <a:endParaRPr lang="it-IT"/>
          </a:p>
        </p:txBody>
      </p:sp>
    </p:spTree>
    <p:extLst>
      <p:ext uri="{BB962C8B-B14F-4D97-AF65-F5344CB8AC3E}">
        <p14:creationId xmlns:p14="http://schemas.microsoft.com/office/powerpoint/2010/main" val="75514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09F5D991-6E7A-4AA6-9CB3-D0AC2FAD73B9}" type="datetimeFigureOut">
              <a:rPr lang="it-IT" smtClean="0"/>
              <a:t>14/04/2020</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3C68139F-16BE-4E69-AE54-397EE2CADD73}" type="slidenum">
              <a:rPr lang="it-IT" smtClean="0"/>
              <a:t>‹N›</a:t>
            </a:fld>
            <a:endParaRPr lang="it-IT"/>
          </a:p>
        </p:txBody>
      </p:sp>
    </p:spTree>
    <p:extLst>
      <p:ext uri="{BB962C8B-B14F-4D97-AF65-F5344CB8AC3E}">
        <p14:creationId xmlns:p14="http://schemas.microsoft.com/office/powerpoint/2010/main" val="1256725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09F5D991-6E7A-4AA6-9CB3-D0AC2FAD73B9}" type="datetimeFigureOut">
              <a:rPr lang="it-IT" smtClean="0"/>
              <a:t>14/04/2020</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3C68139F-16BE-4E69-AE54-397EE2CADD73}" type="slidenum">
              <a:rPr lang="it-IT" smtClean="0"/>
              <a:t>‹N›</a:t>
            </a:fld>
            <a:endParaRPr lang="it-IT"/>
          </a:p>
        </p:txBody>
      </p:sp>
    </p:spTree>
    <p:extLst>
      <p:ext uri="{BB962C8B-B14F-4D97-AF65-F5344CB8AC3E}">
        <p14:creationId xmlns:p14="http://schemas.microsoft.com/office/powerpoint/2010/main" val="106863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F5D991-6E7A-4AA6-9CB3-D0AC2FAD73B9}" type="datetimeFigureOut">
              <a:rPr lang="it-IT" smtClean="0"/>
              <a:t>14/04/2020</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3C68139F-16BE-4E69-AE54-397EE2CADD73}" type="slidenum">
              <a:rPr lang="it-IT" smtClean="0"/>
              <a:t>‹N›</a:t>
            </a:fld>
            <a:endParaRPr lang="it-IT"/>
          </a:p>
        </p:txBody>
      </p:sp>
    </p:spTree>
    <p:extLst>
      <p:ext uri="{BB962C8B-B14F-4D97-AF65-F5344CB8AC3E}">
        <p14:creationId xmlns:p14="http://schemas.microsoft.com/office/powerpoint/2010/main" val="4175003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it-IT" smtClean="0"/>
              <a:t>Fare clic per modificare lo stile del titolo</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09F5D991-6E7A-4AA6-9CB3-D0AC2FAD73B9}" type="datetimeFigureOut">
              <a:rPr lang="it-IT" smtClean="0"/>
              <a:t>14/04/2020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3C68139F-16BE-4E69-AE54-397EE2CADD73}" type="slidenum">
              <a:rPr lang="it-IT" smtClean="0"/>
              <a:t>‹N›</a:t>
            </a:fld>
            <a:endParaRPr lang="it-IT"/>
          </a:p>
        </p:txBody>
      </p:sp>
    </p:spTree>
    <p:extLst>
      <p:ext uri="{BB962C8B-B14F-4D97-AF65-F5344CB8AC3E}">
        <p14:creationId xmlns:p14="http://schemas.microsoft.com/office/powerpoint/2010/main" val="137021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09F5D991-6E7A-4AA6-9CB3-D0AC2FAD73B9}" type="datetimeFigureOut">
              <a:rPr lang="it-IT" smtClean="0"/>
              <a:t>14/04/2020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3C68139F-16BE-4E69-AE54-397EE2CADD73}" type="slidenum">
              <a:rPr lang="it-IT" smtClean="0"/>
              <a:t>‹N›</a:t>
            </a:fld>
            <a:endParaRPr lang="it-IT"/>
          </a:p>
        </p:txBody>
      </p:sp>
    </p:spTree>
    <p:extLst>
      <p:ext uri="{BB962C8B-B14F-4D97-AF65-F5344CB8AC3E}">
        <p14:creationId xmlns:p14="http://schemas.microsoft.com/office/powerpoint/2010/main" val="3554569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9F5D991-6E7A-4AA6-9CB3-D0AC2FAD73B9}" type="datetimeFigureOut">
              <a:rPr lang="it-IT" smtClean="0"/>
              <a:t>14/04/2020</a:t>
            </a:fld>
            <a:endParaRPr lang="it-IT"/>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3C68139F-16BE-4E69-AE54-397EE2CADD73}" type="slidenum">
              <a:rPr lang="it-IT" smtClean="0"/>
              <a:t>‹N›</a:t>
            </a:fld>
            <a:endParaRPr lang="it-IT"/>
          </a:p>
        </p:txBody>
      </p:sp>
    </p:spTree>
    <p:extLst>
      <p:ext uri="{BB962C8B-B14F-4D97-AF65-F5344CB8AC3E}">
        <p14:creationId xmlns:p14="http://schemas.microsoft.com/office/powerpoint/2010/main" val="16441275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9F5D991-6E7A-4AA6-9CB3-D0AC2FAD73B9}" type="datetimeFigureOut">
              <a:rPr lang="it-IT" smtClean="0">
                <a:solidFill>
                  <a:prstClr val="black">
                    <a:tint val="75000"/>
                  </a:prstClr>
                </a:solidFill>
              </a:rPr>
              <a:pPr/>
              <a:t>14/04/2020</a:t>
            </a:fld>
            <a:endParaRPr lang="it-IT">
              <a:solidFill>
                <a:prstClr val="black">
                  <a:tint val="75000"/>
                </a:prstClr>
              </a:solidFill>
            </a:endParaRPr>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solidFill>
                <a:prstClr val="black">
                  <a:tint val="75000"/>
                </a:prstClr>
              </a:solidFill>
            </a:endParaRP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3C68139F-16BE-4E69-AE54-397EE2CADD73}" type="slidenum">
              <a:rPr lang="it-IT" smtClean="0">
                <a:solidFill>
                  <a:srgbClr val="90C226"/>
                </a:solidFill>
              </a:rPr>
              <a:pPr/>
              <a:t>‹N›</a:t>
            </a:fld>
            <a:endParaRPr lang="it-IT">
              <a:solidFill>
                <a:srgbClr val="90C226"/>
              </a:solidFill>
            </a:endParaRPr>
          </a:p>
        </p:txBody>
      </p:sp>
    </p:spTree>
    <p:extLst>
      <p:ext uri="{BB962C8B-B14F-4D97-AF65-F5344CB8AC3E}">
        <p14:creationId xmlns:p14="http://schemas.microsoft.com/office/powerpoint/2010/main" val="225224031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11560" y="1484784"/>
            <a:ext cx="6347713" cy="2520280"/>
          </a:xfrm>
        </p:spPr>
        <p:txBody>
          <a:bodyPr/>
          <a:lstStyle/>
          <a:p>
            <a:pPr algn="ctr"/>
            <a:r>
              <a:rPr lang="it-IT" b="1" dirty="0" smtClean="0"/>
              <a:t>Diritto Commerciale</a:t>
            </a:r>
            <a:br>
              <a:rPr lang="it-IT" b="1" dirty="0" smtClean="0"/>
            </a:br>
            <a:r>
              <a:rPr lang="it-IT" sz="1600" b="1" dirty="0" smtClean="0"/>
              <a:t>A.A. 2019/2020</a:t>
            </a:r>
            <a:br>
              <a:rPr lang="it-IT" sz="1600" b="1" dirty="0" smtClean="0"/>
            </a:br>
            <a:r>
              <a:rPr lang="it-IT" sz="1600" b="1" dirty="0"/>
              <a:t/>
            </a:r>
            <a:br>
              <a:rPr lang="it-IT" sz="1600" b="1" dirty="0"/>
            </a:br>
            <a:r>
              <a:rPr lang="it-IT" sz="1600" b="1" dirty="0" smtClean="0"/>
              <a:t/>
            </a:r>
            <a:br>
              <a:rPr lang="it-IT" sz="1600" b="1" dirty="0" smtClean="0"/>
            </a:br>
            <a:r>
              <a:rPr lang="it-IT" sz="1600" b="1" dirty="0"/>
              <a:t/>
            </a:r>
            <a:br>
              <a:rPr lang="it-IT" sz="1600" b="1" dirty="0"/>
            </a:br>
            <a:r>
              <a:rPr lang="it-IT" sz="3200" b="1" dirty="0" smtClean="0"/>
              <a:t>‘Il </a:t>
            </a:r>
            <a:r>
              <a:rPr lang="it-IT" sz="3200" b="1" dirty="0" err="1" smtClean="0"/>
              <a:t>brevetto’</a:t>
            </a:r>
            <a:r>
              <a:rPr lang="it-IT" sz="3200" b="1" dirty="0" smtClean="0"/>
              <a:t/>
            </a:r>
            <a:br>
              <a:rPr lang="it-IT" sz="3200" b="1" dirty="0" smtClean="0"/>
            </a:br>
            <a:r>
              <a:rPr lang="it-IT" sz="2000" b="1" dirty="0" smtClean="0"/>
              <a:t>Parte V</a:t>
            </a:r>
            <a:endParaRPr lang="it-IT" sz="2000" b="1" dirty="0"/>
          </a:p>
        </p:txBody>
      </p:sp>
      <p:sp>
        <p:nvSpPr>
          <p:cNvPr id="3" name="Segnaposto contenuto 2"/>
          <p:cNvSpPr>
            <a:spLocks noGrp="1"/>
          </p:cNvSpPr>
          <p:nvPr>
            <p:ph idx="1"/>
          </p:nvPr>
        </p:nvSpPr>
        <p:spPr>
          <a:xfrm>
            <a:off x="323528" y="5877272"/>
            <a:ext cx="1224136" cy="2108307"/>
          </a:xfrm>
        </p:spPr>
        <p:txBody>
          <a:bodyPr>
            <a:normAutofit/>
          </a:bodyPr>
          <a:lstStyle/>
          <a:p>
            <a:pPr marL="0" indent="0" algn="just">
              <a:buNone/>
            </a:pPr>
            <a:r>
              <a:rPr lang="it-IT" sz="1500" dirty="0" smtClean="0"/>
              <a:t> </a:t>
            </a:r>
            <a:endParaRPr lang="it-IT" sz="1500"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0604" y="37270"/>
            <a:ext cx="1547813"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Immagin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7704" y="376383"/>
            <a:ext cx="3848100" cy="762000"/>
          </a:xfrm>
          <a:prstGeom prst="rect">
            <a:avLst/>
          </a:prstGeom>
        </p:spPr>
      </p:pic>
      <p:sp>
        <p:nvSpPr>
          <p:cNvPr id="5" name="CasellaDiTesto 4"/>
          <p:cNvSpPr txBox="1"/>
          <p:nvPr/>
        </p:nvSpPr>
        <p:spPr>
          <a:xfrm>
            <a:off x="1187624" y="4437112"/>
            <a:ext cx="5616624" cy="830997"/>
          </a:xfrm>
          <a:prstGeom prst="rect">
            <a:avLst/>
          </a:prstGeom>
          <a:noFill/>
        </p:spPr>
        <p:txBody>
          <a:bodyPr wrap="square" rtlCol="0">
            <a:spAutoFit/>
          </a:bodyPr>
          <a:lstStyle/>
          <a:p>
            <a:pPr algn="just"/>
            <a:r>
              <a:rPr lang="it-IT" sz="1600" b="1" dirty="0" smtClean="0">
                <a:solidFill>
                  <a:prstClr val="black">
                    <a:lumMod val="85000"/>
                    <a:lumOff val="15000"/>
                  </a:prstClr>
                </a:solidFill>
              </a:rPr>
              <a:t>Lezione a cura di: </a:t>
            </a:r>
            <a:r>
              <a:rPr lang="it-IT" sz="1600" dirty="0" smtClean="0">
                <a:solidFill>
                  <a:prstClr val="black">
                    <a:lumMod val="75000"/>
                    <a:lumOff val="25000"/>
                  </a:prstClr>
                </a:solidFill>
              </a:rPr>
              <a:t>Dott. Andrea Montera, Cultore della materia in Diritto Commerciale presso Dipartimento di Economia dell’Università degli studi di Ferrara.</a:t>
            </a:r>
            <a:endParaRPr lang="it-IT" sz="1600" dirty="0">
              <a:solidFill>
                <a:prstClr val="black">
                  <a:lumMod val="75000"/>
                  <a:lumOff val="25000"/>
                </a:prstClr>
              </a:solidFill>
            </a:endParaRPr>
          </a:p>
        </p:txBody>
      </p:sp>
    </p:spTree>
    <p:extLst>
      <p:ext uri="{BB962C8B-B14F-4D97-AF65-F5344CB8AC3E}">
        <p14:creationId xmlns:p14="http://schemas.microsoft.com/office/powerpoint/2010/main" val="23908586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73891" y="355774"/>
            <a:ext cx="6347713" cy="576064"/>
          </a:xfrm>
        </p:spPr>
        <p:txBody>
          <a:bodyPr>
            <a:normAutofit fontScale="90000"/>
          </a:bodyPr>
          <a:lstStyle/>
          <a:p>
            <a:pPr algn="ctr"/>
            <a:r>
              <a:rPr lang="it-IT" b="1" dirty="0" smtClean="0"/>
              <a:t>Trasferimento e licenza </a:t>
            </a:r>
            <a:endParaRPr lang="it-IT" b="1"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6185" y="44624"/>
            <a:ext cx="1547813"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Segnaposto contenuto 4"/>
          <p:cNvSpPr>
            <a:spLocks noGrp="1"/>
          </p:cNvSpPr>
          <p:nvPr>
            <p:ph idx="1"/>
          </p:nvPr>
        </p:nvSpPr>
        <p:spPr>
          <a:xfrm>
            <a:off x="609599" y="908720"/>
            <a:ext cx="6347714" cy="5132643"/>
          </a:xfrm>
        </p:spPr>
        <p:txBody>
          <a:bodyPr>
            <a:normAutofit lnSpcReduction="10000"/>
          </a:bodyPr>
          <a:lstStyle/>
          <a:p>
            <a:pPr marL="0" indent="0" algn="just">
              <a:buNone/>
            </a:pPr>
            <a:endParaRPr lang="it-IT" sz="1400" dirty="0" smtClean="0"/>
          </a:p>
          <a:p>
            <a:pPr marL="0" indent="0" algn="just">
              <a:buNone/>
            </a:pPr>
            <a:r>
              <a:rPr lang="it-IT" sz="1400" dirty="0" smtClean="0"/>
              <a:t>Il brevetto è </a:t>
            </a:r>
            <a:r>
              <a:rPr lang="it-IT" sz="1400" b="1" dirty="0" smtClean="0"/>
              <a:t>liberamente trasferibile </a:t>
            </a:r>
            <a:r>
              <a:rPr lang="it-IT" sz="1400" dirty="0" smtClean="0"/>
              <a:t>sia </a:t>
            </a:r>
            <a:r>
              <a:rPr lang="it-IT" sz="1400" i="1" dirty="0" smtClean="0"/>
              <a:t>inter </a:t>
            </a:r>
            <a:r>
              <a:rPr lang="it-IT" sz="1400" i="1" dirty="0" err="1" smtClean="0"/>
              <a:t>vivos</a:t>
            </a:r>
            <a:r>
              <a:rPr lang="it-IT" sz="1400" i="1" dirty="0" smtClean="0"/>
              <a:t> </a:t>
            </a:r>
            <a:r>
              <a:rPr lang="it-IT" sz="1400" dirty="0" smtClean="0"/>
              <a:t>sia </a:t>
            </a:r>
            <a:r>
              <a:rPr lang="it-IT" sz="1400" i="1" dirty="0" err="1" smtClean="0"/>
              <a:t>mortis</a:t>
            </a:r>
            <a:r>
              <a:rPr lang="it-IT" sz="1400" i="1" dirty="0" smtClean="0"/>
              <a:t> causa</a:t>
            </a:r>
            <a:r>
              <a:rPr lang="it-IT" sz="1400" dirty="0" smtClean="0"/>
              <a:t>, a prescindere dal trasferimento dell’azienda.</a:t>
            </a:r>
          </a:p>
          <a:p>
            <a:pPr marL="0" indent="0" algn="just">
              <a:buNone/>
            </a:pPr>
            <a:r>
              <a:rPr lang="it-IT" sz="1400" dirty="0" smtClean="0"/>
              <a:t>Sul brevetto possono essere costituiti </a:t>
            </a:r>
            <a:r>
              <a:rPr lang="it-IT" sz="1400" i="1" dirty="0" smtClean="0"/>
              <a:t>diritti reali di godimento o di garanzia</a:t>
            </a:r>
            <a:r>
              <a:rPr lang="it-IT" sz="1400" dirty="0" smtClean="0"/>
              <a:t>, e può divenire oggetto di un’esecuzione forzata e di espropriazione per ragioni di pubblica utilità.</a:t>
            </a:r>
          </a:p>
          <a:p>
            <a:pPr marL="0" indent="0" algn="just">
              <a:buNone/>
            </a:pPr>
            <a:r>
              <a:rPr lang="it-IT" sz="1400" dirty="0" smtClean="0"/>
              <a:t>Il titolare del brevetto può cedere la </a:t>
            </a:r>
            <a:r>
              <a:rPr lang="it-IT" sz="1400" b="1" dirty="0" smtClean="0"/>
              <a:t>licenza d’uso </a:t>
            </a:r>
            <a:r>
              <a:rPr lang="it-IT" sz="1400" dirty="0" smtClean="0"/>
              <a:t>dello stesso, la quale potrà essere:</a:t>
            </a:r>
          </a:p>
          <a:p>
            <a:pPr algn="just">
              <a:buFont typeface="Wingdings" panose="05000000000000000000" pitchFamily="2" charset="2"/>
              <a:buChar char="§"/>
            </a:pPr>
            <a:r>
              <a:rPr lang="it-IT" sz="1400" dirty="0" smtClean="0"/>
              <a:t>esclusiva;</a:t>
            </a:r>
          </a:p>
          <a:p>
            <a:pPr algn="just">
              <a:buFont typeface="Wingdings" panose="05000000000000000000" pitchFamily="2" charset="2"/>
              <a:buChar char="§"/>
            </a:pPr>
            <a:r>
              <a:rPr lang="it-IT" sz="1400" dirty="0" smtClean="0"/>
              <a:t>non esclusiva.</a:t>
            </a:r>
          </a:p>
          <a:p>
            <a:pPr marL="0" indent="0" algn="just">
              <a:buNone/>
            </a:pPr>
            <a:r>
              <a:rPr lang="it-IT" sz="1400" dirty="0" smtClean="0"/>
              <a:t>In questo caso il titolare del brevetto ricoprirà il ruolo di «licenziante», mentre colui che acquisisce la licenza in cambio di un corrispettivo è detto «licenziatario».</a:t>
            </a:r>
          </a:p>
          <a:p>
            <a:pPr marL="0" indent="0" algn="just">
              <a:buNone/>
            </a:pPr>
            <a:r>
              <a:rPr lang="it-IT" sz="1400" dirty="0"/>
              <a:t>Il corrispettivo della licenza può essere costituito </a:t>
            </a:r>
            <a:r>
              <a:rPr lang="it-IT" sz="1400" dirty="0" smtClean="0"/>
              <a:t>o da  </a:t>
            </a:r>
            <a:r>
              <a:rPr lang="it-IT" sz="1400" dirty="0"/>
              <a:t>una somma di denaro </a:t>
            </a:r>
            <a:r>
              <a:rPr lang="it-IT" sz="1400" dirty="0" smtClean="0"/>
              <a:t>oppure</a:t>
            </a:r>
            <a:r>
              <a:rPr lang="it-IT" sz="1400" i="1" dirty="0" smtClean="0"/>
              <a:t> royalties</a:t>
            </a:r>
            <a:r>
              <a:rPr lang="it-IT" sz="1400" dirty="0" smtClean="0"/>
              <a:t>, dei canoni </a:t>
            </a:r>
            <a:r>
              <a:rPr lang="it-IT" sz="1400" dirty="0"/>
              <a:t>il cui ammontare è legato percentualmente a variabili </a:t>
            </a:r>
            <a:r>
              <a:rPr lang="it-IT" sz="1400" dirty="0" smtClean="0"/>
              <a:t>(es. il fatturato del licenziatario o la </a:t>
            </a:r>
            <a:r>
              <a:rPr lang="it-IT" sz="1400" dirty="0"/>
              <a:t>quantità dei pezzi </a:t>
            </a:r>
            <a:r>
              <a:rPr lang="it-IT" sz="1400" dirty="0" smtClean="0"/>
              <a:t>da lui venduti).</a:t>
            </a:r>
          </a:p>
          <a:p>
            <a:pPr marL="0" indent="0" algn="just">
              <a:buNone/>
            </a:pPr>
            <a:r>
              <a:rPr lang="it-IT" sz="1400" dirty="0" smtClean="0"/>
              <a:t>Il legislatore riconosce anche al licenziatario la possibilità di esercitare azione di contraffazione nei confronti di chi sfrutta abusivamente l’invenzione protetta dal brevetto. </a:t>
            </a:r>
          </a:p>
          <a:p>
            <a:pPr marL="0" indent="0" algn="just">
              <a:buNone/>
            </a:pPr>
            <a:endParaRPr lang="it-IT" sz="1400" dirty="0"/>
          </a:p>
        </p:txBody>
      </p:sp>
    </p:spTree>
    <p:extLst>
      <p:ext uri="{BB962C8B-B14F-4D97-AF65-F5344CB8AC3E}">
        <p14:creationId xmlns:p14="http://schemas.microsoft.com/office/powerpoint/2010/main" val="20447138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73891" y="355774"/>
            <a:ext cx="6347713" cy="576064"/>
          </a:xfrm>
        </p:spPr>
        <p:txBody>
          <a:bodyPr>
            <a:normAutofit fontScale="90000"/>
          </a:bodyPr>
          <a:lstStyle/>
          <a:p>
            <a:pPr algn="ctr"/>
            <a:r>
              <a:rPr lang="it-IT" b="1" dirty="0" smtClean="0"/>
              <a:t>Invenzioni non brevettate</a:t>
            </a:r>
            <a:endParaRPr lang="it-IT" b="1"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6185" y="44624"/>
            <a:ext cx="1547813"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Segnaposto contenuto 4"/>
          <p:cNvSpPr>
            <a:spLocks noGrp="1"/>
          </p:cNvSpPr>
          <p:nvPr>
            <p:ph idx="1"/>
          </p:nvPr>
        </p:nvSpPr>
        <p:spPr>
          <a:xfrm>
            <a:off x="755575" y="908720"/>
            <a:ext cx="6120681" cy="5132643"/>
          </a:xfrm>
        </p:spPr>
        <p:txBody>
          <a:bodyPr>
            <a:normAutofit/>
          </a:bodyPr>
          <a:lstStyle/>
          <a:p>
            <a:pPr marL="0" indent="0" algn="just">
              <a:buNone/>
            </a:pPr>
            <a:endParaRPr lang="it-IT" sz="1400" dirty="0" smtClean="0"/>
          </a:p>
          <a:p>
            <a:pPr marL="0" indent="0" algn="just">
              <a:buNone/>
            </a:pPr>
            <a:endParaRPr lang="it-IT" sz="1400" dirty="0"/>
          </a:p>
          <a:p>
            <a:pPr marL="0" indent="0" algn="just">
              <a:buNone/>
            </a:pPr>
            <a:r>
              <a:rPr lang="it-IT" sz="1400" dirty="0" smtClean="0"/>
              <a:t>Non è obbligatorio che un inventore brevetti il proprio trovato, può limitarsi a sfruttarlo in segreto, andando in contro al rischio che un terzo giunga al medesimo risultato e lo brevetti, acquistando così il diritto di esclusiva di cui il primo avrebbe potuto godere; ciò avverrebbe poiché </a:t>
            </a:r>
            <a:r>
              <a:rPr lang="it-IT" sz="1400" b="1" dirty="0" smtClean="0"/>
              <a:t>tra due inventori prevale colui che ha depositato per primo la domanda di brevetto</a:t>
            </a:r>
            <a:r>
              <a:rPr lang="it-IT" sz="1400" dirty="0" smtClean="0"/>
              <a:t>.</a:t>
            </a:r>
          </a:p>
          <a:p>
            <a:pPr marL="0" indent="0" algn="just">
              <a:buNone/>
            </a:pPr>
            <a:endParaRPr lang="it-IT" sz="1400" dirty="0" smtClean="0"/>
          </a:p>
          <a:p>
            <a:pPr marL="0" indent="0" algn="just">
              <a:buNone/>
            </a:pPr>
            <a:r>
              <a:rPr lang="it-IT" sz="1400" dirty="0" smtClean="0"/>
              <a:t>La </a:t>
            </a:r>
            <a:r>
              <a:rPr lang="it-IT" sz="1400" b="1" dirty="0" smtClean="0"/>
              <a:t>tutela</a:t>
            </a:r>
            <a:r>
              <a:rPr lang="it-IT" sz="1400" dirty="0" smtClean="0"/>
              <a:t> riservata dal legislatore a colui che ha inventato un trovato senza brevettarlo è minima: se questi ha fatto uso dell’invenzione nella propria azienda nei dodici mesi anteriori alla data di deposito dell’altrui domanda, potrà continuare a sfruttare il trovato nei limiti del c.d. </a:t>
            </a:r>
            <a:r>
              <a:rPr lang="it-IT" sz="1400" b="1" dirty="0" smtClean="0"/>
              <a:t>«</a:t>
            </a:r>
            <a:r>
              <a:rPr lang="it-IT" sz="1400" b="1" dirty="0" err="1" smtClean="0"/>
              <a:t>preuso</a:t>
            </a:r>
            <a:r>
              <a:rPr lang="it-IT" sz="1400" b="1" dirty="0" smtClean="0"/>
              <a:t>». </a:t>
            </a:r>
            <a:r>
              <a:rPr lang="it-IT" sz="1400" dirty="0" smtClean="0"/>
              <a:t>In questa ipotesi, l’inventore che ha scelto di non registrare il trovato prende il nome di «</a:t>
            </a:r>
            <a:r>
              <a:rPr lang="it-IT" sz="1400" dirty="0" err="1" smtClean="0"/>
              <a:t>preutente</a:t>
            </a:r>
            <a:r>
              <a:rPr lang="it-IT" sz="1400" dirty="0" smtClean="0"/>
              <a:t>».</a:t>
            </a:r>
            <a:r>
              <a:rPr lang="it-IT" sz="1400" dirty="0"/>
              <a:t> </a:t>
            </a:r>
            <a:endParaRPr lang="it-IT" sz="1400" dirty="0" smtClean="0"/>
          </a:p>
          <a:p>
            <a:pPr marL="0" indent="0" algn="just">
              <a:buNone/>
            </a:pPr>
            <a:r>
              <a:rPr lang="it-IT" sz="1400" dirty="0" smtClean="0"/>
              <a:t>Questa ipotesi è valida solo in caso di </a:t>
            </a:r>
            <a:r>
              <a:rPr lang="it-IT" sz="1400" i="1" dirty="0" err="1" smtClean="0"/>
              <a:t>preuso</a:t>
            </a:r>
            <a:r>
              <a:rPr lang="it-IT" sz="1400" i="1" dirty="0" smtClean="0"/>
              <a:t> segreto</a:t>
            </a:r>
            <a:r>
              <a:rPr lang="it-IT" sz="1400" dirty="0" smtClean="0"/>
              <a:t>.</a:t>
            </a:r>
          </a:p>
        </p:txBody>
      </p:sp>
    </p:spTree>
    <p:extLst>
      <p:ext uri="{BB962C8B-B14F-4D97-AF65-F5344CB8AC3E}">
        <p14:creationId xmlns:p14="http://schemas.microsoft.com/office/powerpoint/2010/main" val="20032131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9" y="355774"/>
            <a:ext cx="6598076" cy="576064"/>
          </a:xfrm>
        </p:spPr>
        <p:txBody>
          <a:bodyPr>
            <a:normAutofit fontScale="90000"/>
          </a:bodyPr>
          <a:lstStyle/>
          <a:p>
            <a:pPr algn="ctr"/>
            <a:r>
              <a:rPr lang="it-IT" b="1" dirty="0" smtClean="0"/>
              <a:t>2) Brevetto per modelli di utilità</a:t>
            </a:r>
            <a:endParaRPr lang="it-IT" b="1"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6185" y="44624"/>
            <a:ext cx="1547813"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Segnaposto contenuto 4"/>
          <p:cNvSpPr>
            <a:spLocks noGrp="1"/>
          </p:cNvSpPr>
          <p:nvPr>
            <p:ph idx="1"/>
          </p:nvPr>
        </p:nvSpPr>
        <p:spPr>
          <a:xfrm>
            <a:off x="755577" y="1340768"/>
            <a:ext cx="5976664" cy="4844611"/>
          </a:xfrm>
        </p:spPr>
        <p:txBody>
          <a:bodyPr>
            <a:normAutofit/>
          </a:bodyPr>
          <a:lstStyle/>
          <a:p>
            <a:pPr marL="0" indent="0" algn="just">
              <a:buNone/>
            </a:pPr>
            <a:endParaRPr lang="it-IT" sz="1400" dirty="0" smtClean="0"/>
          </a:p>
          <a:p>
            <a:pPr marL="0" indent="0" algn="just">
              <a:buNone/>
            </a:pPr>
            <a:endParaRPr lang="it-IT" sz="1400" dirty="0"/>
          </a:p>
          <a:p>
            <a:pPr marL="0" indent="0" algn="just">
              <a:buNone/>
            </a:pPr>
            <a:r>
              <a:rPr lang="it-IT" sz="1400" dirty="0" smtClean="0"/>
              <a:t>I modelli industriali sono creazione intellettuali che trovano sempre applicazione in ambito industriale, ma hanno minor rilievo rispetto alle invenzioni industriali.</a:t>
            </a:r>
          </a:p>
          <a:p>
            <a:pPr marL="0" indent="0" algn="just">
              <a:buNone/>
            </a:pPr>
            <a:r>
              <a:rPr lang="it-IT" sz="1400" dirty="0" smtClean="0"/>
              <a:t>I modelli industriali possono essere distinti in </a:t>
            </a:r>
            <a:r>
              <a:rPr lang="it-IT" sz="1400" b="1" dirty="0" smtClean="0"/>
              <a:t>due categorie</a:t>
            </a:r>
            <a:r>
              <a:rPr lang="it-IT" sz="1400" dirty="0" smtClean="0"/>
              <a:t>:</a:t>
            </a:r>
          </a:p>
          <a:p>
            <a:pPr algn="just">
              <a:buFont typeface="Wingdings" panose="05000000000000000000" pitchFamily="2" charset="2"/>
              <a:buChar char="§"/>
            </a:pPr>
            <a:r>
              <a:rPr lang="it-IT" sz="1400" b="1" dirty="0" smtClean="0"/>
              <a:t>modelli di utilità: </a:t>
            </a:r>
            <a:r>
              <a:rPr lang="it-IT" sz="1400" dirty="0" smtClean="0"/>
              <a:t>nuovi trovati che conferiscono </a:t>
            </a:r>
            <a:r>
              <a:rPr lang="it-IT" sz="1400" i="1" dirty="0" smtClean="0"/>
              <a:t>funzionalit</a:t>
            </a:r>
            <a:r>
              <a:rPr lang="it-IT" sz="1400" dirty="0" smtClean="0"/>
              <a:t>à al prodotto;</a:t>
            </a:r>
          </a:p>
          <a:p>
            <a:pPr algn="just">
              <a:buFont typeface="Wingdings" panose="05000000000000000000" pitchFamily="2" charset="2"/>
              <a:buChar char="§"/>
            </a:pPr>
            <a:r>
              <a:rPr lang="it-IT" sz="1400" b="1" dirty="0" smtClean="0"/>
              <a:t>disegni e modelli: </a:t>
            </a:r>
            <a:r>
              <a:rPr lang="it-IT" sz="1400" dirty="0" smtClean="0"/>
              <a:t>nuove idee atte a migliorare l’</a:t>
            </a:r>
            <a:r>
              <a:rPr lang="it-IT" sz="1400" i="1" dirty="0" smtClean="0"/>
              <a:t>estetica </a:t>
            </a:r>
            <a:r>
              <a:rPr lang="it-IT" sz="1400" dirty="0" smtClean="0"/>
              <a:t>del prodotto (industrial design).</a:t>
            </a:r>
          </a:p>
          <a:p>
            <a:pPr algn="just">
              <a:buFont typeface="Wingdings" panose="05000000000000000000" pitchFamily="2" charset="2"/>
              <a:buChar char="§"/>
            </a:pPr>
            <a:endParaRPr lang="it-IT" sz="1400" dirty="0" smtClean="0"/>
          </a:p>
          <a:p>
            <a:pPr marL="0" indent="0" algn="just">
              <a:buNone/>
            </a:pPr>
            <a:r>
              <a:rPr lang="it-IT" sz="1400" dirty="0" smtClean="0"/>
              <a:t>Di questi due modelli industriali, sono i </a:t>
            </a:r>
            <a:r>
              <a:rPr lang="it-IT" sz="1400" i="1" dirty="0" smtClean="0"/>
              <a:t>modelli di utilità </a:t>
            </a:r>
            <a:r>
              <a:rPr lang="it-IT" sz="1400" dirty="0" smtClean="0"/>
              <a:t>ad essere tutelati tramite </a:t>
            </a:r>
            <a:r>
              <a:rPr lang="it-IT" sz="1400" dirty="0" err="1" smtClean="0"/>
              <a:t>brevettazione</a:t>
            </a:r>
            <a:r>
              <a:rPr lang="it-IT" sz="1400" dirty="0" smtClean="0"/>
              <a:t>. Il relativo brevetto </a:t>
            </a:r>
            <a:r>
              <a:rPr lang="it-IT" sz="1400" b="1" dirty="0" smtClean="0"/>
              <a:t>dura dieci anni </a:t>
            </a:r>
            <a:r>
              <a:rPr lang="it-IT" sz="1400" dirty="0" smtClean="0"/>
              <a:t>e </a:t>
            </a:r>
            <a:r>
              <a:rPr lang="it-IT" sz="1400" b="1" dirty="0" smtClean="0"/>
              <a:t>non è rinnovabile</a:t>
            </a:r>
            <a:r>
              <a:rPr lang="it-IT" sz="1400" dirty="0" smtClean="0"/>
              <a:t>. </a:t>
            </a:r>
          </a:p>
        </p:txBody>
      </p:sp>
    </p:spTree>
    <p:extLst>
      <p:ext uri="{BB962C8B-B14F-4D97-AF65-F5344CB8AC3E}">
        <p14:creationId xmlns:p14="http://schemas.microsoft.com/office/powerpoint/2010/main" val="10865225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9" y="355774"/>
            <a:ext cx="6598076" cy="576064"/>
          </a:xfrm>
        </p:spPr>
        <p:txBody>
          <a:bodyPr>
            <a:normAutofit fontScale="90000"/>
          </a:bodyPr>
          <a:lstStyle/>
          <a:p>
            <a:pPr algn="ctr"/>
            <a:r>
              <a:rPr lang="it-IT" b="1" dirty="0" smtClean="0"/>
              <a:t>D.lgs. 18/2019</a:t>
            </a:r>
            <a:endParaRPr lang="it-IT" b="1"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6185" y="44624"/>
            <a:ext cx="1547813"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Segnaposto contenuto 4"/>
          <p:cNvSpPr>
            <a:spLocks noGrp="1"/>
          </p:cNvSpPr>
          <p:nvPr>
            <p:ph idx="1"/>
          </p:nvPr>
        </p:nvSpPr>
        <p:spPr>
          <a:xfrm>
            <a:off x="467544" y="1340768"/>
            <a:ext cx="6552727" cy="4844611"/>
          </a:xfrm>
        </p:spPr>
        <p:txBody>
          <a:bodyPr>
            <a:normAutofit/>
          </a:bodyPr>
          <a:lstStyle/>
          <a:p>
            <a:pPr marL="0" indent="0" algn="just">
              <a:buNone/>
            </a:pPr>
            <a:endParaRPr lang="it-IT" sz="1400" dirty="0" smtClean="0"/>
          </a:p>
          <a:p>
            <a:pPr marL="0" indent="0" algn="just">
              <a:buNone/>
            </a:pPr>
            <a:r>
              <a:rPr lang="it-IT" sz="1400" dirty="0" smtClean="0"/>
              <a:t>Il </a:t>
            </a:r>
            <a:r>
              <a:rPr lang="it-IT" sz="1400" b="1" dirty="0" smtClean="0"/>
              <a:t>d.lgs</a:t>
            </a:r>
            <a:r>
              <a:rPr lang="it-IT" sz="1400" b="1" dirty="0"/>
              <a:t>. 18/2019 </a:t>
            </a:r>
            <a:r>
              <a:rPr lang="it-IT" sz="1400" dirty="0" smtClean="0"/>
              <a:t>adegua il nostro ordinamento a quanto disposto dal </a:t>
            </a:r>
            <a:r>
              <a:rPr lang="it-IT" sz="1400" dirty="0"/>
              <a:t>regolamento </a:t>
            </a:r>
            <a:r>
              <a:rPr lang="it-IT" sz="1400" dirty="0" smtClean="0"/>
              <a:t>UE </a:t>
            </a:r>
            <a:r>
              <a:rPr lang="it-IT" sz="1400" dirty="0"/>
              <a:t>n. </a:t>
            </a:r>
            <a:r>
              <a:rPr lang="it-IT" sz="1400" dirty="0" smtClean="0"/>
              <a:t>1257/2012, </a:t>
            </a:r>
            <a:r>
              <a:rPr lang="it-IT" sz="1400" dirty="0"/>
              <a:t>relativo </a:t>
            </a:r>
            <a:r>
              <a:rPr lang="it-IT" sz="1400" dirty="0" smtClean="0"/>
              <a:t>al «</a:t>
            </a:r>
            <a:r>
              <a:rPr lang="it-IT" sz="1400" b="1" dirty="0" smtClean="0"/>
              <a:t>brevetto </a:t>
            </a:r>
            <a:r>
              <a:rPr lang="it-IT" sz="1400" b="1" dirty="0"/>
              <a:t>europeo con effetto </a:t>
            </a:r>
            <a:r>
              <a:rPr lang="it-IT" sz="1400" b="1" dirty="0" smtClean="0"/>
              <a:t>unitario» </a:t>
            </a:r>
            <a:r>
              <a:rPr lang="it-IT" sz="1400" dirty="0" smtClean="0"/>
              <a:t>(od anche solo «brevetto unitario»), il quale sarà </a:t>
            </a:r>
            <a:r>
              <a:rPr lang="it-IT" sz="1400" dirty="0"/>
              <a:t>rilasciato </a:t>
            </a:r>
            <a:r>
              <a:rPr lang="it-IT" sz="1400" dirty="0" smtClean="0"/>
              <a:t>dall’EPO </a:t>
            </a:r>
            <a:r>
              <a:rPr lang="it-IT" sz="1400" dirty="0"/>
              <a:t>e consentirà, attraverso il pagamento di </a:t>
            </a:r>
            <a:r>
              <a:rPr lang="it-IT" sz="1400" dirty="0" smtClean="0"/>
              <a:t>un’unica </a:t>
            </a:r>
            <a:r>
              <a:rPr lang="it-IT" sz="1400" dirty="0"/>
              <a:t>tassa di rinnovo </a:t>
            </a:r>
            <a:r>
              <a:rPr lang="it-IT" sz="1400" dirty="0" smtClean="0"/>
              <a:t>da versare al citato ufficio europeo, </a:t>
            </a:r>
            <a:r>
              <a:rPr lang="it-IT" sz="1400" dirty="0"/>
              <a:t>di ottenere contemporaneamente la protezione brevettuale nei </a:t>
            </a:r>
            <a:r>
              <a:rPr lang="it-IT" sz="1400" dirty="0" smtClean="0"/>
              <a:t>ventisei </a:t>
            </a:r>
            <a:r>
              <a:rPr lang="it-IT" sz="1400" dirty="0"/>
              <a:t>paesi </a:t>
            </a:r>
            <a:r>
              <a:rPr lang="it-IT" sz="1400" dirty="0" smtClean="0"/>
              <a:t>dell’Unione Europea </a:t>
            </a:r>
            <a:r>
              <a:rPr lang="it-IT" sz="1400" dirty="0"/>
              <a:t>aderenti </a:t>
            </a:r>
            <a:r>
              <a:rPr lang="it-IT" sz="1400" dirty="0" smtClean="0"/>
              <a:t>all'iniziativa.</a:t>
            </a:r>
          </a:p>
          <a:p>
            <a:pPr marL="0" indent="0" algn="just">
              <a:buNone/>
            </a:pPr>
            <a:r>
              <a:rPr lang="it-IT" sz="1400" dirty="0" smtClean="0"/>
              <a:t>Il </a:t>
            </a:r>
            <a:r>
              <a:rPr lang="it-IT" sz="1400" dirty="0"/>
              <a:t>brevetto unitario </a:t>
            </a:r>
            <a:r>
              <a:rPr lang="it-IT" sz="1400" i="1" dirty="0" smtClean="0"/>
              <a:t>si </a:t>
            </a:r>
            <a:r>
              <a:rPr lang="it-IT" sz="1400" i="1" dirty="0"/>
              <a:t>affiancherà </a:t>
            </a:r>
            <a:r>
              <a:rPr lang="it-IT" sz="1400" dirty="0"/>
              <a:t>alla tutela brevettuale oggi esistente a livello nazionale </a:t>
            </a:r>
            <a:r>
              <a:rPr lang="it-IT" sz="1400" dirty="0" smtClean="0"/>
              <a:t>(UIBM, per l’Italia) ed </a:t>
            </a:r>
            <a:r>
              <a:rPr lang="it-IT" sz="1400" dirty="0"/>
              <a:t>a livello europeo </a:t>
            </a:r>
            <a:r>
              <a:rPr lang="it-IT" sz="1400" dirty="0" smtClean="0"/>
              <a:t>(EPO), e non la sostituirà. L’entrata in vigore è prevista solo al momento della ratifica dell’</a:t>
            </a:r>
            <a:r>
              <a:rPr lang="it-IT" sz="1400" b="1" dirty="0" smtClean="0"/>
              <a:t>Accordo </a:t>
            </a:r>
            <a:r>
              <a:rPr lang="it-IT" sz="1400" b="1" dirty="0"/>
              <a:t>internazionale sul Tribunale Unificato dei Brevetti </a:t>
            </a:r>
            <a:r>
              <a:rPr lang="it-IT" sz="1400" dirty="0"/>
              <a:t>(TUB), da parte di almeno </a:t>
            </a:r>
            <a:r>
              <a:rPr lang="it-IT" sz="1400" dirty="0" smtClean="0"/>
              <a:t>tredici stati membri.</a:t>
            </a:r>
            <a:endParaRPr lang="it-IT" sz="1400" dirty="0"/>
          </a:p>
          <a:p>
            <a:pPr marL="0" indent="0" algn="just">
              <a:buNone/>
            </a:pPr>
            <a:r>
              <a:rPr lang="it-IT" sz="1400" dirty="0" smtClean="0"/>
              <a:t>La </a:t>
            </a:r>
            <a:r>
              <a:rPr lang="it-IT" sz="1400" i="1" dirty="0" smtClean="0"/>
              <a:t>ratio </a:t>
            </a:r>
            <a:r>
              <a:rPr lang="it-IT" sz="1400" i="1" dirty="0" err="1" smtClean="0"/>
              <a:t>legis</a:t>
            </a:r>
            <a:r>
              <a:rPr lang="it-IT" sz="1400" dirty="0" smtClean="0"/>
              <a:t> è di natura pratica: rilasciare </a:t>
            </a:r>
            <a:r>
              <a:rPr lang="it-IT" sz="1400" dirty="0"/>
              <a:t>un attestato brevettuale </a:t>
            </a:r>
            <a:r>
              <a:rPr lang="it-IT" sz="1400" dirty="0" smtClean="0"/>
              <a:t>consistente in </a:t>
            </a:r>
            <a:r>
              <a:rPr lang="it-IT" sz="1400" dirty="0"/>
              <a:t>un titolo unitario ed </a:t>
            </a:r>
            <a:r>
              <a:rPr lang="it-IT" sz="1400" dirty="0" smtClean="0"/>
              <a:t>autonomo, anziché in un </a:t>
            </a:r>
            <a:r>
              <a:rPr lang="it-IT" sz="1400" dirty="0"/>
              <a:t>fascio di brevetti </a:t>
            </a:r>
            <a:r>
              <a:rPr lang="it-IT" sz="1400" dirty="0" smtClean="0"/>
              <a:t>nazionali.</a:t>
            </a:r>
          </a:p>
        </p:txBody>
      </p:sp>
    </p:spTree>
    <p:extLst>
      <p:ext uri="{BB962C8B-B14F-4D97-AF65-F5344CB8AC3E}">
        <p14:creationId xmlns:p14="http://schemas.microsoft.com/office/powerpoint/2010/main" val="32057781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09599" y="609600"/>
            <a:ext cx="6347713" cy="731168"/>
          </a:xfrm>
        </p:spPr>
        <p:txBody>
          <a:bodyPr>
            <a:normAutofit/>
          </a:bodyPr>
          <a:lstStyle/>
          <a:p>
            <a:pPr algn="ctr"/>
            <a:r>
              <a:rPr lang="it-IT" sz="2800" b="1" dirty="0" smtClean="0"/>
              <a:t>Bibliografia/</a:t>
            </a:r>
            <a:r>
              <a:rPr lang="it-IT" sz="2800" b="1" dirty="0" err="1" smtClean="0"/>
              <a:t>Sitografia</a:t>
            </a:r>
            <a:endParaRPr lang="it-IT" sz="2800" b="1" dirty="0"/>
          </a:p>
        </p:txBody>
      </p:sp>
      <p:sp>
        <p:nvSpPr>
          <p:cNvPr id="3" name="Segnaposto contenuto 2"/>
          <p:cNvSpPr>
            <a:spLocks noGrp="1"/>
          </p:cNvSpPr>
          <p:nvPr>
            <p:ph idx="1"/>
          </p:nvPr>
        </p:nvSpPr>
        <p:spPr>
          <a:xfrm>
            <a:off x="323528" y="2204864"/>
            <a:ext cx="6912768" cy="3600400"/>
          </a:xfrm>
        </p:spPr>
        <p:txBody>
          <a:bodyPr>
            <a:normAutofit/>
          </a:bodyPr>
          <a:lstStyle/>
          <a:p>
            <a:pPr>
              <a:buFont typeface="Wingdings" panose="05000000000000000000" pitchFamily="2" charset="2"/>
              <a:buChar char="Ø"/>
            </a:pPr>
            <a:r>
              <a:rPr lang="it-IT" sz="1600" dirty="0" smtClean="0"/>
              <a:t>Gian Franco Campobasso, </a:t>
            </a:r>
            <a:r>
              <a:rPr lang="it-IT" sz="1600" i="1" dirty="0" smtClean="0"/>
              <a:t>Manuale di Diritto Commerciale</a:t>
            </a:r>
            <a:r>
              <a:rPr lang="it-IT" sz="1600" dirty="0" smtClean="0"/>
              <a:t>, </a:t>
            </a:r>
            <a:r>
              <a:rPr lang="it-IT" sz="1600" dirty="0" err="1" smtClean="0"/>
              <a:t>Wolters</a:t>
            </a:r>
            <a:r>
              <a:rPr lang="it-IT" sz="1600" dirty="0" smtClean="0"/>
              <a:t> </a:t>
            </a:r>
            <a:r>
              <a:rPr lang="it-IT" sz="1600" dirty="0" err="1" smtClean="0"/>
              <a:t>Kluwer</a:t>
            </a:r>
            <a:r>
              <a:rPr lang="it-IT" sz="1600" dirty="0" smtClean="0"/>
              <a:t> Italia, Milano, 2017</a:t>
            </a:r>
          </a:p>
          <a:p>
            <a:pPr>
              <a:buFont typeface="Wingdings" panose="05000000000000000000" pitchFamily="2" charset="2"/>
              <a:buChar char="Ø"/>
            </a:pPr>
            <a:r>
              <a:rPr lang="it-IT" sz="1600" dirty="0" smtClean="0"/>
              <a:t>uibm.mise.gov.it</a:t>
            </a:r>
          </a:p>
          <a:p>
            <a:pPr>
              <a:buFont typeface="Wingdings" panose="05000000000000000000" pitchFamily="2" charset="2"/>
              <a:buChar char="Ø"/>
            </a:pPr>
            <a:r>
              <a:rPr lang="it-IT" sz="1600" dirty="0" smtClean="0"/>
              <a:t>ufficiomarchibrevetti.it</a:t>
            </a:r>
          </a:p>
          <a:p>
            <a:pPr>
              <a:buFont typeface="Wingdings" panose="05000000000000000000" pitchFamily="2" charset="2"/>
              <a:buChar char="Ø"/>
            </a:pPr>
            <a:endParaRPr lang="it-IT" sz="1600" dirty="0"/>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6187" y="20492"/>
            <a:ext cx="1547813"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716432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09599" y="609600"/>
            <a:ext cx="6347713" cy="803176"/>
          </a:xfrm>
        </p:spPr>
        <p:txBody>
          <a:bodyPr/>
          <a:lstStyle/>
          <a:p>
            <a:pPr algn="ctr"/>
            <a:r>
              <a:rPr lang="it-IT" b="1" dirty="0" smtClean="0"/>
              <a:t>Il brevetto</a:t>
            </a:r>
            <a:endParaRPr lang="it-IT" b="1" dirty="0"/>
          </a:p>
        </p:txBody>
      </p:sp>
      <p:sp>
        <p:nvSpPr>
          <p:cNvPr id="3" name="Segnaposto contenuto 2"/>
          <p:cNvSpPr>
            <a:spLocks noGrp="1"/>
          </p:cNvSpPr>
          <p:nvPr>
            <p:ph idx="1"/>
          </p:nvPr>
        </p:nvSpPr>
        <p:spPr>
          <a:xfrm>
            <a:off x="611560" y="1556792"/>
            <a:ext cx="6336704" cy="4484571"/>
          </a:xfrm>
        </p:spPr>
        <p:txBody>
          <a:bodyPr>
            <a:normAutofit/>
          </a:bodyPr>
          <a:lstStyle/>
          <a:p>
            <a:pPr marL="0" indent="0" algn="just">
              <a:buNone/>
            </a:pPr>
            <a:endParaRPr lang="it-IT" sz="1400" dirty="0" smtClean="0"/>
          </a:p>
          <a:p>
            <a:pPr marL="0" indent="0" algn="just">
              <a:buNone/>
            </a:pPr>
            <a:r>
              <a:rPr lang="it-IT" sz="1400" dirty="0" smtClean="0"/>
              <a:t>Sia i marchi che i brevetti sono </a:t>
            </a:r>
            <a:r>
              <a:rPr lang="it-IT" sz="1400" b="1" dirty="0" smtClean="0"/>
              <a:t>beni intangibili (</a:t>
            </a:r>
            <a:r>
              <a:rPr lang="it-IT" sz="1400" b="1" dirty="0" err="1" smtClean="0"/>
              <a:t>intangible</a:t>
            </a:r>
            <a:r>
              <a:rPr lang="it-IT" sz="1400" b="1" dirty="0" smtClean="0"/>
              <a:t> </a:t>
            </a:r>
            <a:r>
              <a:rPr lang="it-IT" sz="1400" b="1" dirty="0" err="1" smtClean="0"/>
              <a:t>assets</a:t>
            </a:r>
            <a:r>
              <a:rPr lang="it-IT" sz="1400" b="1" dirty="0" smtClean="0"/>
              <a:t>)</a:t>
            </a:r>
            <a:r>
              <a:rPr lang="it-IT" sz="1400" dirty="0" smtClean="0"/>
              <a:t>, ovvero </a:t>
            </a:r>
            <a:r>
              <a:rPr lang="it-IT" sz="1400" dirty="0"/>
              <a:t>risorse </a:t>
            </a:r>
            <a:r>
              <a:rPr lang="it-IT" sz="1400" dirty="0" smtClean="0"/>
              <a:t>e </a:t>
            </a:r>
            <a:r>
              <a:rPr lang="it-IT" sz="1400" dirty="0"/>
              <a:t>patrimonio non incorporati in beni fisici </a:t>
            </a:r>
            <a:r>
              <a:rPr lang="it-IT" sz="1400" dirty="0" smtClean="0"/>
              <a:t>o </a:t>
            </a:r>
            <a:r>
              <a:rPr lang="it-IT" sz="1400" dirty="0"/>
              <a:t>in attività finanziarie. </a:t>
            </a:r>
            <a:endParaRPr lang="it-IT" sz="1400" dirty="0" smtClean="0"/>
          </a:p>
          <a:p>
            <a:pPr marL="0" indent="0" algn="just">
              <a:buNone/>
            </a:pPr>
            <a:r>
              <a:rPr lang="it-IT" sz="1400" dirty="0" smtClean="0"/>
              <a:t>I capitali intangibili derivanti </a:t>
            </a:r>
            <a:r>
              <a:rPr lang="it-IT" sz="1400" dirty="0"/>
              <a:t>da protezioni </a:t>
            </a:r>
            <a:r>
              <a:rPr lang="it-IT" sz="1400" dirty="0" smtClean="0"/>
              <a:t>legali, </a:t>
            </a:r>
            <a:r>
              <a:rPr lang="it-IT" sz="1400" dirty="0"/>
              <a:t>come </a:t>
            </a:r>
            <a:r>
              <a:rPr lang="it-IT" sz="1400" dirty="0" smtClean="0"/>
              <a:t> </a:t>
            </a:r>
            <a:r>
              <a:rPr lang="it-IT" sz="1400" b="1" dirty="0" smtClean="0"/>
              <a:t>brevetti</a:t>
            </a:r>
            <a:r>
              <a:rPr lang="it-IT" sz="1400" dirty="0"/>
              <a:t>, </a:t>
            </a:r>
            <a:r>
              <a:rPr lang="it-IT" sz="1400" dirty="0" smtClean="0"/>
              <a:t>disegni o modelli, copyright e </a:t>
            </a:r>
            <a:r>
              <a:rPr lang="it-IT" sz="1400" dirty="0"/>
              <a:t>marchi </a:t>
            </a:r>
            <a:r>
              <a:rPr lang="it-IT" sz="1400" dirty="0" smtClean="0"/>
              <a:t>registrati, confluiscono in una categoria denominata </a:t>
            </a:r>
            <a:r>
              <a:rPr lang="it-IT" sz="1400" b="1" dirty="0"/>
              <a:t>proprietà </a:t>
            </a:r>
            <a:r>
              <a:rPr lang="it-IT" sz="1400" b="1" dirty="0" smtClean="0"/>
              <a:t>intellettuale (IP)</a:t>
            </a:r>
            <a:r>
              <a:rPr lang="it-IT" sz="1400" dirty="0" smtClean="0"/>
              <a:t>. Nella proprietà intellettuale ricadono dunque creazioni esclusive dell’intelletto umano, che possono essere frutto di ingegno, creatività ed inventiva.</a:t>
            </a:r>
          </a:p>
          <a:p>
            <a:pPr marL="0" indent="0" algn="just">
              <a:buNone/>
            </a:pPr>
            <a:r>
              <a:rPr lang="it-IT" sz="1400" dirty="0" smtClean="0"/>
              <a:t>Sebbene i </a:t>
            </a:r>
            <a:r>
              <a:rPr lang="it-IT" sz="1400" dirty="0"/>
              <a:t>sistemi di contabilità </a:t>
            </a:r>
            <a:r>
              <a:rPr lang="it-IT" sz="1400" dirty="0" smtClean="0"/>
              <a:t>tradizionali siano </a:t>
            </a:r>
            <a:r>
              <a:rPr lang="it-IT" sz="1400" dirty="0"/>
              <a:t>ancora </a:t>
            </a:r>
            <a:r>
              <a:rPr lang="it-IT" sz="1400" dirty="0" smtClean="0"/>
              <a:t>largamente </a:t>
            </a:r>
            <a:r>
              <a:rPr lang="it-IT" sz="1400" dirty="0"/>
              <a:t>basati sul valore degli </a:t>
            </a:r>
            <a:r>
              <a:rPr lang="it-IT" sz="1400" dirty="0" err="1" smtClean="0"/>
              <a:t>asset</a:t>
            </a:r>
            <a:r>
              <a:rPr lang="it-IT" sz="1400" dirty="0" smtClean="0"/>
              <a:t> </a:t>
            </a:r>
            <a:r>
              <a:rPr lang="it-IT" sz="1400" dirty="0"/>
              <a:t>fisici e </a:t>
            </a:r>
            <a:r>
              <a:rPr lang="it-IT" sz="1400" dirty="0" smtClean="0"/>
              <a:t>finanziari, </a:t>
            </a:r>
            <a:r>
              <a:rPr lang="it-IT" sz="1400" dirty="0" err="1" smtClean="0"/>
              <a:t>asset</a:t>
            </a:r>
            <a:r>
              <a:rPr lang="it-IT" sz="1400" dirty="0" smtClean="0"/>
              <a:t> intangibili come marchi e brevetti creano valore per l’impresa e ricoprono grande importanza rispettivamente nella disciplina dei segni distintivi e nel campo delle </a:t>
            </a:r>
            <a:r>
              <a:rPr lang="it-IT" sz="1400" b="1" dirty="0" smtClean="0"/>
              <a:t>invenzioni industriali</a:t>
            </a:r>
            <a:r>
              <a:rPr lang="it-IT" sz="1400" dirty="0" smtClean="0"/>
              <a:t>.</a:t>
            </a:r>
            <a:endParaRPr lang="it-IT" sz="1400"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0604" y="37270"/>
            <a:ext cx="1547813"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34296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10109" y="148728"/>
            <a:ext cx="6347713" cy="515615"/>
          </a:xfrm>
        </p:spPr>
        <p:txBody>
          <a:bodyPr>
            <a:normAutofit fontScale="90000"/>
          </a:bodyPr>
          <a:lstStyle/>
          <a:p>
            <a:pPr algn="ctr"/>
            <a:r>
              <a:rPr lang="it-IT" b="1" dirty="0" smtClean="0"/>
              <a:t>Il campo della tecnica</a:t>
            </a:r>
            <a:endParaRPr lang="it-IT" b="1" dirty="0"/>
          </a:p>
        </p:txBody>
      </p:sp>
      <p:sp>
        <p:nvSpPr>
          <p:cNvPr id="3" name="Segnaposto contenuto 2"/>
          <p:cNvSpPr>
            <a:spLocks noGrp="1"/>
          </p:cNvSpPr>
          <p:nvPr>
            <p:ph idx="1"/>
          </p:nvPr>
        </p:nvSpPr>
        <p:spPr>
          <a:xfrm>
            <a:off x="3335638" y="1124744"/>
            <a:ext cx="3551627" cy="5256584"/>
          </a:xfrm>
        </p:spPr>
        <p:txBody>
          <a:bodyPr>
            <a:normAutofit/>
          </a:bodyPr>
          <a:lstStyle/>
          <a:p>
            <a:pPr marL="0" indent="0" algn="just">
              <a:buNone/>
            </a:pPr>
            <a:endParaRPr lang="it-IT" sz="1600" dirty="0"/>
          </a:p>
          <a:p>
            <a:pPr algn="just">
              <a:buAutoNum type="arabicParenR"/>
            </a:pPr>
            <a:endParaRPr lang="it-IT" sz="1600" dirty="0"/>
          </a:p>
          <a:p>
            <a:pPr marL="0" indent="0" algn="just">
              <a:buNone/>
            </a:pPr>
            <a:endParaRPr lang="it-IT" dirty="0" smtClean="0"/>
          </a:p>
          <a:p>
            <a:pPr algn="just">
              <a:buFontTx/>
              <a:buChar char="-"/>
            </a:pPr>
            <a:endParaRPr lang="it-IT"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6185" y="44624"/>
            <a:ext cx="1547813"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 name="Diagramma 4"/>
          <p:cNvGraphicFramePr/>
          <p:nvPr>
            <p:extLst>
              <p:ext uri="{D42A27DB-BD31-4B8C-83A1-F6EECF244321}">
                <p14:modId xmlns:p14="http://schemas.microsoft.com/office/powerpoint/2010/main" val="1276176016"/>
              </p:ext>
            </p:extLst>
          </p:nvPr>
        </p:nvGraphicFramePr>
        <p:xfrm>
          <a:off x="290189" y="1150888"/>
          <a:ext cx="2903984" cy="15279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519" y="1916832"/>
            <a:ext cx="2981325"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518" y="2698354"/>
            <a:ext cx="2981325"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CasellaDiTesto 6"/>
          <p:cNvSpPr txBox="1"/>
          <p:nvPr/>
        </p:nvSpPr>
        <p:spPr>
          <a:xfrm>
            <a:off x="695612" y="2494166"/>
            <a:ext cx="851515" cy="369332"/>
          </a:xfrm>
          <a:prstGeom prst="rect">
            <a:avLst/>
          </a:prstGeom>
          <a:noFill/>
        </p:spPr>
        <p:txBody>
          <a:bodyPr wrap="none" rtlCol="0">
            <a:spAutoFit/>
          </a:bodyPr>
          <a:lstStyle/>
          <a:p>
            <a:r>
              <a:rPr lang="it-IT" dirty="0" smtClean="0">
                <a:solidFill>
                  <a:schemeClr val="bg1"/>
                </a:solidFill>
                <a:effectLst>
                  <a:outerShdw blurRad="38100" dist="38100" dir="2700000" algn="tl">
                    <a:srgbClr val="000000">
                      <a:alpha val="43137"/>
                    </a:srgbClr>
                  </a:outerShdw>
                </a:effectLst>
              </a:rPr>
              <a:t>Radio</a:t>
            </a:r>
            <a:r>
              <a:rPr lang="it-IT" dirty="0" smtClean="0"/>
              <a:t> </a:t>
            </a:r>
            <a:endParaRPr lang="it-IT" dirty="0"/>
          </a:p>
        </p:txBody>
      </p:sp>
      <p:sp>
        <p:nvSpPr>
          <p:cNvPr id="8" name="CasellaDiTesto 7"/>
          <p:cNvSpPr txBox="1"/>
          <p:nvPr/>
        </p:nvSpPr>
        <p:spPr>
          <a:xfrm>
            <a:off x="1953763" y="2494166"/>
            <a:ext cx="1056700" cy="369332"/>
          </a:xfrm>
          <a:prstGeom prst="rect">
            <a:avLst/>
          </a:prstGeom>
          <a:noFill/>
        </p:spPr>
        <p:txBody>
          <a:bodyPr wrap="none" rtlCol="0">
            <a:spAutoFit/>
          </a:bodyPr>
          <a:lstStyle/>
          <a:p>
            <a:r>
              <a:rPr lang="it-IT" dirty="0" smtClean="0">
                <a:solidFill>
                  <a:schemeClr val="bg1"/>
                </a:solidFill>
                <a:effectLst>
                  <a:outerShdw blurRad="38100" dist="38100" dir="2700000" algn="tl">
                    <a:srgbClr val="000000">
                      <a:alpha val="43137"/>
                    </a:srgbClr>
                  </a:outerShdw>
                </a:effectLst>
              </a:rPr>
              <a:t>Canzone</a:t>
            </a:r>
            <a:endParaRPr lang="it-IT" dirty="0">
              <a:solidFill>
                <a:schemeClr val="bg1"/>
              </a:solidFill>
              <a:effectLst>
                <a:outerShdw blurRad="38100" dist="38100" dir="2700000" algn="tl">
                  <a:srgbClr val="000000">
                    <a:alpha val="43137"/>
                  </a:srgbClr>
                </a:outerShdw>
              </a:effectLst>
            </a:endParaRPr>
          </a:p>
        </p:txBody>
      </p:sp>
      <p:sp>
        <p:nvSpPr>
          <p:cNvPr id="10" name="CasellaDiTesto 9"/>
          <p:cNvSpPr txBox="1"/>
          <p:nvPr/>
        </p:nvSpPr>
        <p:spPr>
          <a:xfrm>
            <a:off x="539552" y="3256166"/>
            <a:ext cx="1292862" cy="369332"/>
          </a:xfrm>
          <a:prstGeom prst="rect">
            <a:avLst/>
          </a:prstGeom>
          <a:noFill/>
        </p:spPr>
        <p:txBody>
          <a:bodyPr wrap="square" rtlCol="0">
            <a:spAutoFit/>
          </a:bodyPr>
          <a:lstStyle/>
          <a:p>
            <a:r>
              <a:rPr lang="it-IT" dirty="0" smtClean="0">
                <a:solidFill>
                  <a:schemeClr val="bg1"/>
                </a:solidFill>
                <a:effectLst>
                  <a:outerShdw blurRad="38100" dist="38100" dir="2700000" algn="tl">
                    <a:srgbClr val="000000">
                      <a:alpha val="43137"/>
                    </a:srgbClr>
                  </a:outerShdw>
                </a:effectLst>
              </a:rPr>
              <a:t>Televisore</a:t>
            </a:r>
            <a:endParaRPr lang="it-IT" dirty="0">
              <a:solidFill>
                <a:schemeClr val="bg1"/>
              </a:solidFill>
              <a:effectLst>
                <a:outerShdw blurRad="38100" dist="38100" dir="2700000" algn="tl">
                  <a:srgbClr val="000000">
                    <a:alpha val="43137"/>
                  </a:srgbClr>
                </a:outerShdw>
              </a:effectLst>
            </a:endParaRPr>
          </a:p>
        </p:txBody>
      </p:sp>
      <p:sp>
        <p:nvSpPr>
          <p:cNvPr id="11" name="CasellaDiTesto 10"/>
          <p:cNvSpPr txBox="1"/>
          <p:nvPr/>
        </p:nvSpPr>
        <p:spPr>
          <a:xfrm>
            <a:off x="2120102" y="3256166"/>
            <a:ext cx="631904" cy="369332"/>
          </a:xfrm>
          <a:prstGeom prst="rect">
            <a:avLst/>
          </a:prstGeom>
          <a:noFill/>
        </p:spPr>
        <p:txBody>
          <a:bodyPr wrap="none" rtlCol="0">
            <a:spAutoFit/>
          </a:bodyPr>
          <a:lstStyle/>
          <a:p>
            <a:r>
              <a:rPr lang="it-IT" dirty="0" smtClean="0">
                <a:solidFill>
                  <a:schemeClr val="bg1"/>
                </a:solidFill>
                <a:effectLst>
                  <a:outerShdw blurRad="38100" dist="38100" dir="2700000" algn="tl">
                    <a:srgbClr val="000000">
                      <a:alpha val="43137"/>
                    </a:srgbClr>
                  </a:outerShdw>
                </a:effectLst>
              </a:rPr>
              <a:t>Film</a:t>
            </a:r>
            <a:endParaRPr lang="it-IT" dirty="0">
              <a:solidFill>
                <a:schemeClr val="bg1"/>
              </a:solidFill>
              <a:effectLst>
                <a:outerShdw blurRad="38100" dist="38100" dir="2700000" algn="tl">
                  <a:srgbClr val="000000">
                    <a:alpha val="43137"/>
                  </a:srgbClr>
                </a:outerShdw>
              </a:effectLst>
            </a:endParaRPr>
          </a:p>
        </p:txBody>
      </p:sp>
      <p:sp>
        <p:nvSpPr>
          <p:cNvPr id="12" name="CasellaDiTesto 11"/>
          <p:cNvSpPr txBox="1"/>
          <p:nvPr/>
        </p:nvSpPr>
        <p:spPr>
          <a:xfrm>
            <a:off x="253985" y="591069"/>
            <a:ext cx="1734770" cy="461665"/>
          </a:xfrm>
          <a:prstGeom prst="rect">
            <a:avLst/>
          </a:prstGeom>
          <a:noFill/>
        </p:spPr>
        <p:txBody>
          <a:bodyPr wrap="none" rtlCol="0">
            <a:spAutoFit/>
          </a:bodyPr>
          <a:lstStyle/>
          <a:p>
            <a:pPr algn="ctr"/>
            <a:r>
              <a:rPr lang="it-IT" sz="1200" b="1" i="1" dirty="0" smtClean="0">
                <a:solidFill>
                  <a:schemeClr val="accent1">
                    <a:lumMod val="75000"/>
                  </a:schemeClr>
                </a:solidFill>
              </a:rPr>
              <a:t>Invenzioni industriali</a:t>
            </a:r>
          </a:p>
          <a:p>
            <a:pPr algn="ctr"/>
            <a:r>
              <a:rPr lang="it-IT" sz="1200" b="1" dirty="0" smtClean="0">
                <a:solidFill>
                  <a:schemeClr val="accent1">
                    <a:lumMod val="75000"/>
                  </a:schemeClr>
                </a:solidFill>
              </a:rPr>
              <a:t>(campo della tecnica)</a:t>
            </a:r>
            <a:endParaRPr lang="it-IT" sz="1200" b="1" dirty="0">
              <a:solidFill>
                <a:schemeClr val="accent1">
                  <a:lumMod val="75000"/>
                </a:schemeClr>
              </a:solidFill>
            </a:endParaRPr>
          </a:p>
        </p:txBody>
      </p:sp>
      <p:sp>
        <p:nvSpPr>
          <p:cNvPr id="13" name="CasellaDiTesto 12"/>
          <p:cNvSpPr txBox="1"/>
          <p:nvPr/>
        </p:nvSpPr>
        <p:spPr>
          <a:xfrm>
            <a:off x="1489076" y="4442340"/>
            <a:ext cx="1718739" cy="461665"/>
          </a:xfrm>
          <a:prstGeom prst="rect">
            <a:avLst/>
          </a:prstGeom>
          <a:noFill/>
        </p:spPr>
        <p:txBody>
          <a:bodyPr wrap="none" rtlCol="0">
            <a:spAutoFit/>
          </a:bodyPr>
          <a:lstStyle/>
          <a:p>
            <a:pPr algn="ctr"/>
            <a:r>
              <a:rPr lang="it-IT" sz="1200" b="1" i="1" dirty="0" smtClean="0">
                <a:solidFill>
                  <a:schemeClr val="accent1">
                    <a:lumMod val="75000"/>
                  </a:schemeClr>
                </a:solidFill>
              </a:rPr>
              <a:t>Opere d’ingegno</a:t>
            </a:r>
          </a:p>
          <a:p>
            <a:pPr algn="ctr"/>
            <a:r>
              <a:rPr lang="it-IT" sz="1200" b="1" dirty="0" smtClean="0">
                <a:solidFill>
                  <a:schemeClr val="accent1">
                    <a:lumMod val="75000"/>
                  </a:schemeClr>
                </a:solidFill>
              </a:rPr>
              <a:t>(campo della cultura)</a:t>
            </a:r>
            <a:endParaRPr lang="it-IT" sz="1200" b="1" dirty="0">
              <a:solidFill>
                <a:schemeClr val="accent1">
                  <a:lumMod val="75000"/>
                </a:schemeClr>
              </a:solidFill>
            </a:endParaRPr>
          </a:p>
        </p:txBody>
      </p:sp>
      <p:sp>
        <p:nvSpPr>
          <p:cNvPr id="14" name="Freccia in su 13"/>
          <p:cNvSpPr/>
          <p:nvPr/>
        </p:nvSpPr>
        <p:spPr>
          <a:xfrm>
            <a:off x="767793" y="1052736"/>
            <a:ext cx="484632" cy="489204"/>
          </a:xfrm>
          <a:prstGeom prst="upArrow">
            <a:avLst/>
          </a:prstGeom>
          <a:solidFill>
            <a:schemeClr val="accent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Freccia in giù 14"/>
          <p:cNvSpPr/>
          <p:nvPr/>
        </p:nvSpPr>
        <p:spPr>
          <a:xfrm>
            <a:off x="2106130" y="3861048"/>
            <a:ext cx="484632" cy="558192"/>
          </a:xfrm>
          <a:prstGeom prst="downArrow">
            <a:avLst/>
          </a:prstGeom>
          <a:solidFill>
            <a:schemeClr val="accent2">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6" name="CasellaDiTesto 15"/>
          <p:cNvSpPr txBox="1"/>
          <p:nvPr/>
        </p:nvSpPr>
        <p:spPr>
          <a:xfrm>
            <a:off x="3403154" y="1014115"/>
            <a:ext cx="3828648" cy="5693866"/>
          </a:xfrm>
          <a:prstGeom prst="rect">
            <a:avLst/>
          </a:prstGeom>
          <a:noFill/>
        </p:spPr>
        <p:txBody>
          <a:bodyPr wrap="square" rtlCol="0">
            <a:spAutoFit/>
          </a:bodyPr>
          <a:lstStyle/>
          <a:p>
            <a:pPr algn="just"/>
            <a:r>
              <a:rPr lang="it-IT" sz="1400" dirty="0" smtClean="0">
                <a:solidFill>
                  <a:schemeClr val="tx1">
                    <a:lumMod val="75000"/>
                    <a:lumOff val="25000"/>
                  </a:schemeClr>
                </a:solidFill>
              </a:rPr>
              <a:t>Ogniqualvolta leggiamo un romanzo o vediamo un film, percepiamo una creazione intellettuale. In questo specifico caso si tratta di idee creative che confluiscono nel campo della cultura e sono note come «opere d’ingegno».</a:t>
            </a:r>
          </a:p>
          <a:p>
            <a:pPr algn="just"/>
            <a:endParaRPr lang="it-IT" sz="1400" dirty="0">
              <a:solidFill>
                <a:schemeClr val="tx1">
                  <a:lumMod val="75000"/>
                  <a:lumOff val="25000"/>
                </a:schemeClr>
              </a:solidFill>
            </a:endParaRPr>
          </a:p>
          <a:p>
            <a:pPr algn="just"/>
            <a:r>
              <a:rPr lang="it-IT" sz="1400" dirty="0" smtClean="0">
                <a:solidFill>
                  <a:schemeClr val="tx1">
                    <a:lumMod val="75000"/>
                    <a:lumOff val="25000"/>
                  </a:schemeClr>
                </a:solidFill>
              </a:rPr>
              <a:t>Se ci soffermiamo sul loro mezzo materiale di trasmissione, come la stampa del libro od il televisore, emergono altre idee creative, ma appartenenti al campo della tecnica, denominate </a:t>
            </a:r>
            <a:r>
              <a:rPr lang="it-IT" sz="1400" b="1" dirty="0" smtClean="0">
                <a:solidFill>
                  <a:schemeClr val="tx1">
                    <a:lumMod val="75000"/>
                    <a:lumOff val="25000"/>
                  </a:schemeClr>
                </a:solidFill>
              </a:rPr>
              <a:t>«invenzioni industriali»</a:t>
            </a:r>
            <a:r>
              <a:rPr lang="it-IT" sz="1400" dirty="0" smtClean="0">
                <a:solidFill>
                  <a:schemeClr val="tx1">
                    <a:lumMod val="75000"/>
                    <a:lumOff val="25000"/>
                  </a:schemeClr>
                </a:solidFill>
              </a:rPr>
              <a:t>.</a:t>
            </a:r>
          </a:p>
          <a:p>
            <a:pPr algn="just"/>
            <a:endParaRPr lang="it-IT" sz="1400" dirty="0">
              <a:solidFill>
                <a:schemeClr val="tx1">
                  <a:lumMod val="75000"/>
                  <a:lumOff val="25000"/>
                </a:schemeClr>
              </a:solidFill>
            </a:endParaRPr>
          </a:p>
          <a:p>
            <a:pPr algn="just"/>
            <a:r>
              <a:rPr lang="it-IT" sz="1400" dirty="0" smtClean="0">
                <a:solidFill>
                  <a:schemeClr val="tx1">
                    <a:lumMod val="75000"/>
                    <a:lumOff val="25000"/>
                  </a:schemeClr>
                </a:solidFill>
              </a:rPr>
              <a:t>Queste ultime possono formare oggetto, in base al loro contenuto, a due tipi di </a:t>
            </a:r>
            <a:r>
              <a:rPr lang="it-IT" sz="1400" b="1" dirty="0" smtClean="0">
                <a:solidFill>
                  <a:schemeClr val="tx1">
                    <a:lumMod val="75000"/>
                    <a:lumOff val="25000"/>
                  </a:schemeClr>
                </a:solidFill>
              </a:rPr>
              <a:t>brevetto</a:t>
            </a:r>
            <a:r>
              <a:rPr lang="it-IT" sz="1400" dirty="0" smtClean="0">
                <a:solidFill>
                  <a:schemeClr val="tx1">
                    <a:lumMod val="75000"/>
                    <a:lumOff val="25000"/>
                  </a:schemeClr>
                </a:solidFill>
              </a:rPr>
              <a:t>:</a:t>
            </a:r>
          </a:p>
          <a:p>
            <a:pPr algn="just"/>
            <a:endParaRPr lang="it-IT" sz="1400" dirty="0" smtClean="0">
              <a:solidFill>
                <a:schemeClr val="tx1">
                  <a:lumMod val="75000"/>
                  <a:lumOff val="25000"/>
                </a:schemeClr>
              </a:solidFill>
            </a:endParaRPr>
          </a:p>
          <a:p>
            <a:pPr marL="800100" lvl="1" indent="-342900" algn="just">
              <a:buFont typeface="+mj-lt"/>
              <a:buAutoNum type="arabicParenR"/>
            </a:pPr>
            <a:r>
              <a:rPr lang="it-IT" sz="1400" dirty="0" smtClean="0">
                <a:solidFill>
                  <a:schemeClr val="tx1">
                    <a:lumMod val="75000"/>
                    <a:lumOff val="25000"/>
                  </a:schemeClr>
                </a:solidFill>
              </a:rPr>
              <a:t>brevetto per invenzioni industriali;</a:t>
            </a:r>
          </a:p>
          <a:p>
            <a:pPr marL="800100" lvl="1" indent="-342900" algn="just">
              <a:buFont typeface="+mj-lt"/>
              <a:buAutoNum type="arabicParenR"/>
            </a:pPr>
            <a:r>
              <a:rPr lang="it-IT" sz="1400" dirty="0" smtClean="0">
                <a:solidFill>
                  <a:schemeClr val="tx1">
                    <a:lumMod val="75000"/>
                    <a:lumOff val="25000"/>
                  </a:schemeClr>
                </a:solidFill>
              </a:rPr>
              <a:t>brevetto per modelli di utilità.</a:t>
            </a:r>
          </a:p>
          <a:p>
            <a:pPr algn="just"/>
            <a:endParaRPr lang="it-IT" sz="1400" dirty="0">
              <a:solidFill>
                <a:schemeClr val="tx1">
                  <a:lumMod val="75000"/>
                  <a:lumOff val="25000"/>
                </a:schemeClr>
              </a:solidFill>
            </a:endParaRPr>
          </a:p>
          <a:p>
            <a:pPr algn="just"/>
            <a:r>
              <a:rPr lang="it-IT" sz="1400" dirty="0" smtClean="0">
                <a:solidFill>
                  <a:schemeClr val="tx1">
                    <a:lumMod val="75000"/>
                    <a:lumOff val="25000"/>
                  </a:schemeClr>
                </a:solidFill>
              </a:rPr>
              <a:t>Chi </a:t>
            </a:r>
            <a:r>
              <a:rPr lang="it-IT" sz="1400" dirty="0">
                <a:solidFill>
                  <a:schemeClr val="tx1">
                    <a:lumMod val="75000"/>
                    <a:lumOff val="25000"/>
                  </a:schemeClr>
                </a:solidFill>
              </a:rPr>
              <a:t>chiede il brevetto per invenzione </a:t>
            </a:r>
            <a:r>
              <a:rPr lang="it-IT" sz="1400" dirty="0" smtClean="0">
                <a:solidFill>
                  <a:schemeClr val="tx1">
                    <a:lumMod val="75000"/>
                    <a:lumOff val="25000"/>
                  </a:schemeClr>
                </a:solidFill>
              </a:rPr>
              <a:t>industriale ha la possibilità di </a:t>
            </a:r>
            <a:r>
              <a:rPr lang="it-IT" sz="1400" dirty="0">
                <a:solidFill>
                  <a:schemeClr val="tx1">
                    <a:lumMod val="75000"/>
                    <a:lumOff val="25000"/>
                  </a:schemeClr>
                </a:solidFill>
              </a:rPr>
              <a:t>presentare contemporaneamente domanda di brevetto per modello di utilità, da valere nel caso che la prima non sia accolta </a:t>
            </a:r>
            <a:r>
              <a:rPr lang="it-IT" sz="1400" dirty="0" smtClean="0">
                <a:solidFill>
                  <a:schemeClr val="tx1">
                    <a:lumMod val="75000"/>
                    <a:lumOff val="25000"/>
                  </a:schemeClr>
                </a:solidFill>
              </a:rPr>
              <a:t>del tutto od in parte (art. 84 CPI).</a:t>
            </a:r>
          </a:p>
        </p:txBody>
      </p:sp>
    </p:spTree>
    <p:extLst>
      <p:ext uri="{BB962C8B-B14F-4D97-AF65-F5344CB8AC3E}">
        <p14:creationId xmlns:p14="http://schemas.microsoft.com/office/powerpoint/2010/main" val="26096118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73891" y="355774"/>
            <a:ext cx="6347713" cy="576064"/>
          </a:xfrm>
        </p:spPr>
        <p:txBody>
          <a:bodyPr>
            <a:normAutofit fontScale="90000"/>
          </a:bodyPr>
          <a:lstStyle/>
          <a:p>
            <a:pPr algn="ctr"/>
            <a:r>
              <a:rPr lang="it-IT" sz="3000" b="1" dirty="0" smtClean="0"/>
              <a:t>1) Brevetto per invenzioni industriali</a:t>
            </a:r>
            <a:endParaRPr lang="it-IT" sz="3000" b="1" dirty="0"/>
          </a:p>
        </p:txBody>
      </p:sp>
      <p:sp>
        <p:nvSpPr>
          <p:cNvPr id="3" name="Segnaposto contenuto 2"/>
          <p:cNvSpPr>
            <a:spLocks noGrp="1"/>
          </p:cNvSpPr>
          <p:nvPr>
            <p:ph idx="1"/>
          </p:nvPr>
        </p:nvSpPr>
        <p:spPr>
          <a:xfrm>
            <a:off x="539552" y="1124744"/>
            <a:ext cx="6347714" cy="5256584"/>
          </a:xfrm>
        </p:spPr>
        <p:txBody>
          <a:bodyPr>
            <a:normAutofit/>
          </a:bodyPr>
          <a:lstStyle/>
          <a:p>
            <a:pPr algn="just">
              <a:buFontTx/>
              <a:buChar char="-"/>
            </a:pPr>
            <a:endParaRPr lang="it-IT" sz="1600" dirty="0" smtClean="0"/>
          </a:p>
          <a:p>
            <a:pPr algn="just">
              <a:buAutoNum type="arabicParenR"/>
            </a:pPr>
            <a:endParaRPr lang="it-IT" sz="1600" dirty="0"/>
          </a:p>
          <a:p>
            <a:pPr algn="just">
              <a:buAutoNum type="arabicParenR"/>
            </a:pPr>
            <a:endParaRPr lang="it-IT" sz="1600" dirty="0"/>
          </a:p>
          <a:p>
            <a:pPr marL="0" indent="0" algn="just">
              <a:buNone/>
            </a:pPr>
            <a:endParaRPr lang="it-IT" dirty="0" smtClean="0"/>
          </a:p>
          <a:p>
            <a:pPr algn="just">
              <a:buFontTx/>
              <a:buChar char="-"/>
            </a:pPr>
            <a:endParaRPr lang="it-IT"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6185" y="44624"/>
            <a:ext cx="1547813"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CasellaDiTesto 3"/>
          <p:cNvSpPr txBox="1"/>
          <p:nvPr/>
        </p:nvSpPr>
        <p:spPr>
          <a:xfrm>
            <a:off x="307377" y="1124744"/>
            <a:ext cx="6624736" cy="5816977"/>
          </a:xfrm>
          <a:prstGeom prst="rect">
            <a:avLst/>
          </a:prstGeom>
          <a:noFill/>
        </p:spPr>
        <p:txBody>
          <a:bodyPr wrap="square" rtlCol="0">
            <a:spAutoFit/>
          </a:bodyPr>
          <a:lstStyle/>
          <a:p>
            <a:pPr algn="just"/>
            <a:r>
              <a:rPr lang="it-IT" sz="1400" dirty="0" smtClean="0">
                <a:solidFill>
                  <a:schemeClr val="tx1">
                    <a:lumMod val="75000"/>
                    <a:lumOff val="25000"/>
                  </a:schemeClr>
                </a:solidFill>
              </a:rPr>
              <a:t>Le invenzioni industriali sono idee creative appartenenti al campo della tecnica, dove per </a:t>
            </a:r>
            <a:r>
              <a:rPr lang="it-IT" sz="1400" b="1" dirty="0" smtClean="0">
                <a:solidFill>
                  <a:schemeClr val="tx1">
                    <a:lumMod val="75000"/>
                    <a:lumOff val="25000"/>
                  </a:schemeClr>
                </a:solidFill>
              </a:rPr>
              <a:t>«invenzione» </a:t>
            </a:r>
            <a:r>
              <a:rPr lang="it-IT" sz="1400" dirty="0" smtClean="0">
                <a:solidFill>
                  <a:schemeClr val="tx1">
                    <a:lumMod val="75000"/>
                    <a:lumOff val="25000"/>
                  </a:schemeClr>
                </a:solidFill>
              </a:rPr>
              <a:t>si intende una </a:t>
            </a:r>
            <a:r>
              <a:rPr lang="it-IT" sz="1400" i="1" dirty="0" smtClean="0">
                <a:solidFill>
                  <a:schemeClr val="tx1">
                    <a:lumMod val="75000"/>
                    <a:lumOff val="25000"/>
                  </a:schemeClr>
                </a:solidFill>
              </a:rPr>
              <a:t>soluzione originale ad un problema tecnico</a:t>
            </a:r>
            <a:r>
              <a:rPr lang="it-IT" sz="1400" dirty="0" smtClean="0">
                <a:solidFill>
                  <a:schemeClr val="tx1">
                    <a:lumMod val="75000"/>
                    <a:lumOff val="25000"/>
                  </a:schemeClr>
                </a:solidFill>
              </a:rPr>
              <a:t>, suscettibile di pratica applicazione nel settore della produzione di beni o servizi. Tali invenzioni possono costituire oggetto di brevetto per invenzione (art. 45 CPI).</a:t>
            </a:r>
          </a:p>
          <a:p>
            <a:pPr algn="just"/>
            <a:endParaRPr lang="it-IT" sz="1400" dirty="0">
              <a:solidFill>
                <a:schemeClr val="tx1">
                  <a:lumMod val="75000"/>
                  <a:lumOff val="25000"/>
                </a:schemeClr>
              </a:solidFill>
            </a:endParaRPr>
          </a:p>
          <a:p>
            <a:pPr algn="just"/>
            <a:r>
              <a:rPr lang="it-IT" sz="1400" dirty="0" smtClean="0">
                <a:solidFill>
                  <a:schemeClr val="tx1">
                    <a:lumMod val="75000"/>
                    <a:lumOff val="25000"/>
                  </a:schemeClr>
                </a:solidFill>
              </a:rPr>
              <a:t>Quando si parla di invenzioni, possiamo effettuare una distinzione secondo </a:t>
            </a:r>
            <a:r>
              <a:rPr lang="it-IT" sz="1400" b="1" dirty="0" smtClean="0">
                <a:solidFill>
                  <a:schemeClr val="tx1">
                    <a:lumMod val="75000"/>
                    <a:lumOff val="25000"/>
                  </a:schemeClr>
                </a:solidFill>
              </a:rPr>
              <a:t>tre categorie</a:t>
            </a:r>
            <a:r>
              <a:rPr lang="it-IT" sz="1400" dirty="0" smtClean="0">
                <a:solidFill>
                  <a:schemeClr val="tx1">
                    <a:lumMod val="75000"/>
                    <a:lumOff val="25000"/>
                  </a:schemeClr>
                </a:solidFill>
              </a:rPr>
              <a:t>:</a:t>
            </a:r>
          </a:p>
          <a:p>
            <a:pPr algn="just"/>
            <a:endParaRPr lang="it-IT" sz="1400" dirty="0">
              <a:solidFill>
                <a:schemeClr val="tx1">
                  <a:lumMod val="75000"/>
                  <a:lumOff val="25000"/>
                </a:schemeClr>
              </a:solidFill>
            </a:endParaRPr>
          </a:p>
          <a:p>
            <a:pPr marL="285750" indent="-285750" algn="just">
              <a:buFont typeface="Wingdings" panose="05000000000000000000" pitchFamily="2" charset="2"/>
              <a:buChar char="§"/>
            </a:pPr>
            <a:r>
              <a:rPr lang="it-IT" sz="1400" b="1" dirty="0" smtClean="0">
                <a:solidFill>
                  <a:schemeClr val="tx1">
                    <a:lumMod val="75000"/>
                    <a:lumOff val="25000"/>
                  </a:schemeClr>
                </a:solidFill>
              </a:rPr>
              <a:t>invenzioni di prodotto: </a:t>
            </a:r>
            <a:r>
              <a:rPr lang="it-IT" sz="1400" dirty="0" smtClean="0">
                <a:solidFill>
                  <a:schemeClr val="tx1">
                    <a:lumMod val="75000"/>
                    <a:lumOff val="25000"/>
                  </a:schemeClr>
                </a:solidFill>
              </a:rPr>
              <a:t>quando l’invenzione ha per oggetto un nuovo prodotto materiale (es. un nuovo macchinario);</a:t>
            </a:r>
          </a:p>
          <a:p>
            <a:pPr marL="285750" indent="-285750" algn="just">
              <a:buFont typeface="Wingdings" panose="05000000000000000000" pitchFamily="2" charset="2"/>
              <a:buChar char="§"/>
            </a:pPr>
            <a:r>
              <a:rPr lang="it-IT" sz="1400" b="1" dirty="0" smtClean="0">
                <a:solidFill>
                  <a:schemeClr val="tx1">
                    <a:lumMod val="75000"/>
                    <a:lumOff val="25000"/>
                  </a:schemeClr>
                </a:solidFill>
              </a:rPr>
              <a:t>invenzioni di procedimento: </a:t>
            </a:r>
            <a:r>
              <a:rPr lang="it-IT" sz="1400" dirty="0" smtClean="0">
                <a:solidFill>
                  <a:schemeClr val="tx1">
                    <a:lumMod val="75000"/>
                    <a:lumOff val="25000"/>
                  </a:schemeClr>
                </a:solidFill>
              </a:rPr>
              <a:t>quando l’invenzione ha per oggetto un nuovo metodo di produzione o un nuovo processo di lavorazione (es. un nuovo metodo per produrre beni già noti);</a:t>
            </a:r>
          </a:p>
          <a:p>
            <a:pPr marL="285750" indent="-285750" algn="just">
              <a:buFont typeface="Wingdings" panose="05000000000000000000" pitchFamily="2" charset="2"/>
              <a:buChar char="§"/>
            </a:pPr>
            <a:r>
              <a:rPr lang="it-IT" sz="1400" b="1" dirty="0" smtClean="0">
                <a:solidFill>
                  <a:schemeClr val="tx1">
                    <a:lumMod val="75000"/>
                    <a:lumOff val="25000"/>
                  </a:schemeClr>
                </a:solidFill>
              </a:rPr>
              <a:t>invenzioni derivate: </a:t>
            </a:r>
            <a:r>
              <a:rPr lang="it-IT" sz="1400" dirty="0" smtClean="0">
                <a:solidFill>
                  <a:schemeClr val="tx1">
                    <a:lumMod val="75000"/>
                    <a:lumOff val="25000"/>
                  </a:schemeClr>
                </a:solidFill>
              </a:rPr>
              <a:t>la loro peculiarità consiste nel derivare da precedenti invenzioni, e possono essere suddivise in </a:t>
            </a:r>
            <a:r>
              <a:rPr lang="it-IT" sz="1400" i="1" dirty="0" smtClean="0">
                <a:solidFill>
                  <a:schemeClr val="tx1">
                    <a:lumMod val="75000"/>
                    <a:lumOff val="25000"/>
                  </a:schemeClr>
                </a:solidFill>
              </a:rPr>
              <a:t>tre sotto-categorie</a:t>
            </a:r>
            <a:r>
              <a:rPr lang="it-IT" sz="1400" dirty="0" smtClean="0">
                <a:solidFill>
                  <a:schemeClr val="tx1">
                    <a:lumMod val="75000"/>
                    <a:lumOff val="25000"/>
                  </a:schemeClr>
                </a:solidFill>
              </a:rPr>
              <a:t>:</a:t>
            </a:r>
          </a:p>
          <a:p>
            <a:pPr marL="742950" lvl="1" indent="-285750" algn="just">
              <a:buSzPct val="60000"/>
              <a:buFont typeface="Wingdings" panose="05000000000000000000" pitchFamily="2" charset="2"/>
              <a:buChar char="q"/>
            </a:pPr>
            <a:r>
              <a:rPr lang="it-IT" sz="1400" b="1" dirty="0" smtClean="0">
                <a:solidFill>
                  <a:schemeClr val="tx1">
                    <a:lumMod val="75000"/>
                    <a:lumOff val="25000"/>
                  </a:schemeClr>
                </a:solidFill>
              </a:rPr>
              <a:t>invenzioni di combinazione</a:t>
            </a:r>
            <a:r>
              <a:rPr lang="it-IT" sz="1400" dirty="0" smtClean="0">
                <a:solidFill>
                  <a:schemeClr val="tx1">
                    <a:lumMod val="75000"/>
                    <a:lumOff val="25000"/>
                  </a:schemeClr>
                </a:solidFill>
              </a:rPr>
              <a:t>, se risultanti dal coordinamento nuovo ed originale di invenzioni già note;</a:t>
            </a:r>
          </a:p>
          <a:p>
            <a:pPr marL="742950" lvl="1" indent="-285750" algn="just">
              <a:buSzPct val="60000"/>
              <a:buFont typeface="Wingdings" panose="05000000000000000000" pitchFamily="2" charset="2"/>
              <a:buChar char="q"/>
            </a:pPr>
            <a:r>
              <a:rPr lang="it-IT" sz="1400" b="1" dirty="0" smtClean="0">
                <a:solidFill>
                  <a:schemeClr val="tx1">
                    <a:lumMod val="75000"/>
                    <a:lumOff val="25000"/>
                  </a:schemeClr>
                </a:solidFill>
              </a:rPr>
              <a:t>invenzioni di perfezionamento</a:t>
            </a:r>
            <a:r>
              <a:rPr lang="it-IT" sz="1400" dirty="0" smtClean="0">
                <a:solidFill>
                  <a:schemeClr val="tx1">
                    <a:lumMod val="75000"/>
                    <a:lumOff val="25000"/>
                  </a:schemeClr>
                </a:solidFill>
              </a:rPr>
              <a:t>, se consistono nella risoluzione diversa e più conveniente di problemi tecnici già risolti, sono dunque un miglioramento apprezzabile di un’invenzione precedente;</a:t>
            </a:r>
          </a:p>
          <a:p>
            <a:pPr marL="742950" lvl="1" indent="-285750" algn="just">
              <a:buSzPct val="60000"/>
              <a:buFont typeface="Wingdings" panose="05000000000000000000" pitchFamily="2" charset="2"/>
              <a:buChar char="q"/>
            </a:pPr>
            <a:r>
              <a:rPr lang="it-IT" sz="1400" b="1" dirty="0" smtClean="0">
                <a:solidFill>
                  <a:schemeClr val="tx1">
                    <a:lumMod val="75000"/>
                    <a:lumOff val="25000"/>
                  </a:schemeClr>
                </a:solidFill>
              </a:rPr>
              <a:t>invenzioni di traslazione</a:t>
            </a:r>
            <a:r>
              <a:rPr lang="it-IT" sz="1400" dirty="0" smtClean="0">
                <a:solidFill>
                  <a:schemeClr val="tx1">
                    <a:lumMod val="75000"/>
                    <a:lumOff val="25000"/>
                  </a:schemeClr>
                </a:solidFill>
              </a:rPr>
              <a:t>, quando un’invenzione nota appartenente ad un determinato settore viene applicata ad un diverso settore, traendone un risultato nuovo ed originale.</a:t>
            </a:r>
          </a:p>
          <a:p>
            <a:endParaRPr lang="it-IT" dirty="0"/>
          </a:p>
          <a:p>
            <a:endParaRPr lang="it-IT" dirty="0"/>
          </a:p>
        </p:txBody>
      </p:sp>
    </p:spTree>
    <p:extLst>
      <p:ext uri="{BB962C8B-B14F-4D97-AF65-F5344CB8AC3E}">
        <p14:creationId xmlns:p14="http://schemas.microsoft.com/office/powerpoint/2010/main" val="37479139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11560" y="220413"/>
            <a:ext cx="6347713" cy="576064"/>
          </a:xfrm>
        </p:spPr>
        <p:txBody>
          <a:bodyPr>
            <a:normAutofit fontScale="90000"/>
          </a:bodyPr>
          <a:lstStyle/>
          <a:p>
            <a:pPr algn="ctr"/>
            <a:r>
              <a:rPr lang="it-IT" b="1" dirty="0" smtClean="0"/>
              <a:t>Casi di non brevettabilità</a:t>
            </a:r>
            <a:endParaRPr lang="it-IT" b="1" dirty="0"/>
          </a:p>
        </p:txBody>
      </p:sp>
      <p:sp>
        <p:nvSpPr>
          <p:cNvPr id="3" name="Segnaposto contenuto 2"/>
          <p:cNvSpPr>
            <a:spLocks noGrp="1"/>
          </p:cNvSpPr>
          <p:nvPr>
            <p:ph idx="1"/>
          </p:nvPr>
        </p:nvSpPr>
        <p:spPr>
          <a:xfrm>
            <a:off x="539552" y="1124744"/>
            <a:ext cx="6347714" cy="5256584"/>
          </a:xfrm>
        </p:spPr>
        <p:txBody>
          <a:bodyPr>
            <a:normAutofit/>
          </a:bodyPr>
          <a:lstStyle/>
          <a:p>
            <a:pPr algn="just">
              <a:buFontTx/>
              <a:buChar char="-"/>
            </a:pPr>
            <a:endParaRPr lang="it-IT" sz="1600" dirty="0" smtClean="0"/>
          </a:p>
          <a:p>
            <a:pPr algn="just">
              <a:buAutoNum type="arabicParenR"/>
            </a:pPr>
            <a:endParaRPr lang="it-IT" sz="1600" dirty="0"/>
          </a:p>
          <a:p>
            <a:pPr algn="just">
              <a:buAutoNum type="arabicParenR"/>
            </a:pPr>
            <a:endParaRPr lang="it-IT" sz="1600" dirty="0"/>
          </a:p>
          <a:p>
            <a:pPr marL="0" indent="0" algn="just">
              <a:buNone/>
            </a:pPr>
            <a:endParaRPr lang="it-IT" dirty="0" smtClean="0"/>
          </a:p>
          <a:p>
            <a:pPr algn="just">
              <a:buFontTx/>
              <a:buChar char="-"/>
            </a:pPr>
            <a:endParaRPr lang="it-IT"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6185" y="44624"/>
            <a:ext cx="1547813"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CasellaDiTesto 3"/>
          <p:cNvSpPr txBox="1"/>
          <p:nvPr/>
        </p:nvSpPr>
        <p:spPr>
          <a:xfrm>
            <a:off x="298271" y="908720"/>
            <a:ext cx="6856911" cy="5693866"/>
          </a:xfrm>
          <a:prstGeom prst="rect">
            <a:avLst/>
          </a:prstGeom>
          <a:noFill/>
        </p:spPr>
        <p:txBody>
          <a:bodyPr wrap="square" rtlCol="0">
            <a:spAutoFit/>
          </a:bodyPr>
          <a:lstStyle/>
          <a:p>
            <a:pPr algn="just"/>
            <a:r>
              <a:rPr lang="it-IT" sz="1400" dirty="0" smtClean="0">
                <a:solidFill>
                  <a:schemeClr val="tx1">
                    <a:lumMod val="75000"/>
                    <a:lumOff val="25000"/>
                  </a:schemeClr>
                </a:solidFill>
              </a:rPr>
              <a:t>Secondo il legislatore, </a:t>
            </a:r>
            <a:r>
              <a:rPr lang="it-IT" sz="1400" b="1" dirty="0" smtClean="0">
                <a:solidFill>
                  <a:schemeClr val="tx1">
                    <a:lumMod val="75000"/>
                    <a:lumOff val="25000"/>
                  </a:schemeClr>
                </a:solidFill>
              </a:rPr>
              <a:t>non sono considerate invenzioni</a:t>
            </a:r>
            <a:r>
              <a:rPr lang="it-IT" sz="1400" dirty="0" smtClean="0">
                <a:solidFill>
                  <a:schemeClr val="tx1">
                    <a:lumMod val="75000"/>
                    <a:lumOff val="25000"/>
                  </a:schemeClr>
                </a:solidFill>
              </a:rPr>
              <a:t> e non possono, quindi, costituire oggetto di brevetto nuove teorie o quanto esista già in natura e che, conseguentemente, possa essere soltanto percepito, e non inventato, dall’uomo (art. 45 CPI</a:t>
            </a:r>
            <a:r>
              <a:rPr lang="it-IT" sz="1400" dirty="0">
                <a:solidFill>
                  <a:schemeClr val="tx1">
                    <a:lumMod val="75000"/>
                    <a:lumOff val="25000"/>
                  </a:schemeClr>
                </a:solidFill>
              </a:rPr>
              <a:t>). </a:t>
            </a:r>
            <a:r>
              <a:rPr lang="it-IT" sz="1400" dirty="0" smtClean="0">
                <a:solidFill>
                  <a:schemeClr val="tx1">
                    <a:lumMod val="75000"/>
                    <a:lumOff val="25000"/>
                  </a:schemeClr>
                </a:solidFill>
              </a:rPr>
              <a:t>La </a:t>
            </a:r>
            <a:r>
              <a:rPr lang="it-IT" sz="1400" i="1" dirty="0" smtClean="0">
                <a:solidFill>
                  <a:schemeClr val="tx1">
                    <a:lumMod val="75000"/>
                    <a:lumOff val="25000"/>
                  </a:schemeClr>
                </a:solidFill>
              </a:rPr>
              <a:t>ratio </a:t>
            </a:r>
            <a:r>
              <a:rPr lang="it-IT" sz="1400" i="1" dirty="0" err="1" smtClean="0">
                <a:solidFill>
                  <a:schemeClr val="tx1">
                    <a:lumMod val="75000"/>
                    <a:lumOff val="25000"/>
                  </a:schemeClr>
                </a:solidFill>
              </a:rPr>
              <a:t>legis</a:t>
            </a:r>
            <a:r>
              <a:rPr lang="it-IT" sz="1400" i="1" dirty="0" smtClean="0">
                <a:solidFill>
                  <a:schemeClr val="tx1">
                    <a:lumMod val="75000"/>
                    <a:lumOff val="25000"/>
                  </a:schemeClr>
                </a:solidFill>
              </a:rPr>
              <a:t> </a:t>
            </a:r>
            <a:r>
              <a:rPr lang="it-IT" sz="1400" dirty="0" smtClean="0">
                <a:solidFill>
                  <a:schemeClr val="tx1">
                    <a:lumMod val="75000"/>
                    <a:lumOff val="25000"/>
                  </a:schemeClr>
                </a:solidFill>
              </a:rPr>
              <a:t>è favorire </a:t>
            </a:r>
            <a:r>
              <a:rPr lang="it-IT" sz="1400" dirty="0">
                <a:solidFill>
                  <a:schemeClr val="tx1">
                    <a:lumMod val="75000"/>
                    <a:lumOff val="25000"/>
                  </a:schemeClr>
                </a:solidFill>
              </a:rPr>
              <a:t>la libera utilizzazione delle idee </a:t>
            </a:r>
            <a:r>
              <a:rPr lang="it-IT" sz="1400" dirty="0" smtClean="0">
                <a:solidFill>
                  <a:schemeClr val="tx1">
                    <a:lumMod val="75000"/>
                    <a:lumOff val="25000"/>
                  </a:schemeClr>
                </a:solidFill>
              </a:rPr>
              <a:t>fondamentali.</a:t>
            </a:r>
          </a:p>
          <a:p>
            <a:pPr algn="just"/>
            <a:endParaRPr lang="it-IT" sz="1400" dirty="0" smtClean="0">
              <a:solidFill>
                <a:schemeClr val="tx1">
                  <a:lumMod val="75000"/>
                  <a:lumOff val="25000"/>
                </a:schemeClr>
              </a:solidFill>
            </a:endParaRPr>
          </a:p>
          <a:p>
            <a:pPr algn="just"/>
            <a:r>
              <a:rPr lang="it-IT" sz="1400" dirty="0" smtClean="0">
                <a:solidFill>
                  <a:schemeClr val="tx1">
                    <a:lumMod val="75000"/>
                    <a:lumOff val="25000"/>
                  </a:schemeClr>
                </a:solidFill>
              </a:rPr>
              <a:t>Più precisamente, secondo il Codice della proprietà industriale non può essere brevettato quanto segue:</a:t>
            </a:r>
          </a:p>
          <a:p>
            <a:pPr algn="just"/>
            <a:endParaRPr lang="it-IT" sz="1400" dirty="0">
              <a:solidFill>
                <a:schemeClr val="tx1">
                  <a:lumMod val="75000"/>
                  <a:lumOff val="25000"/>
                </a:schemeClr>
              </a:solidFill>
            </a:endParaRPr>
          </a:p>
          <a:p>
            <a:pPr marL="342900" indent="-342900" algn="just">
              <a:buFont typeface="Wingdings" panose="05000000000000000000" pitchFamily="2" charset="2"/>
              <a:buChar char="§"/>
            </a:pPr>
            <a:r>
              <a:rPr lang="it-IT" sz="1400" dirty="0" smtClean="0">
                <a:solidFill>
                  <a:schemeClr val="tx1">
                    <a:lumMod val="75000"/>
                    <a:lumOff val="25000"/>
                  </a:schemeClr>
                </a:solidFill>
              </a:rPr>
              <a:t>le </a:t>
            </a:r>
            <a:r>
              <a:rPr lang="it-IT" sz="1400" dirty="0">
                <a:solidFill>
                  <a:schemeClr val="tx1">
                    <a:lumMod val="75000"/>
                    <a:lumOff val="25000"/>
                  </a:schemeClr>
                </a:solidFill>
              </a:rPr>
              <a:t>scoperte, le teorie scientifiche e i metodi matematici; </a:t>
            </a:r>
            <a:endParaRPr lang="it-IT" sz="1400" dirty="0" smtClean="0">
              <a:solidFill>
                <a:schemeClr val="tx1">
                  <a:lumMod val="75000"/>
                  <a:lumOff val="25000"/>
                </a:schemeClr>
              </a:solidFill>
            </a:endParaRPr>
          </a:p>
          <a:p>
            <a:pPr marL="342900" indent="-342900" algn="just">
              <a:buFont typeface="Wingdings" panose="05000000000000000000" pitchFamily="2" charset="2"/>
              <a:buChar char="§"/>
            </a:pPr>
            <a:r>
              <a:rPr lang="it-IT" sz="1400" dirty="0" smtClean="0">
                <a:solidFill>
                  <a:schemeClr val="tx1">
                    <a:lumMod val="75000"/>
                    <a:lumOff val="25000"/>
                  </a:schemeClr>
                </a:solidFill>
              </a:rPr>
              <a:t>i </a:t>
            </a:r>
            <a:r>
              <a:rPr lang="it-IT" sz="1400" dirty="0">
                <a:solidFill>
                  <a:schemeClr val="tx1">
                    <a:lumMod val="75000"/>
                    <a:lumOff val="25000"/>
                  </a:schemeClr>
                </a:solidFill>
              </a:rPr>
              <a:t>piani, i principi ed i metodi per attività intellettuali, per gioco o per attività commerciale ed i programmi di elaboratore; </a:t>
            </a:r>
            <a:endParaRPr lang="it-IT" sz="1400" dirty="0" smtClean="0">
              <a:solidFill>
                <a:schemeClr val="tx1">
                  <a:lumMod val="75000"/>
                  <a:lumOff val="25000"/>
                </a:schemeClr>
              </a:solidFill>
            </a:endParaRPr>
          </a:p>
          <a:p>
            <a:pPr marL="342900" indent="-342900" algn="just">
              <a:buFont typeface="Wingdings" panose="05000000000000000000" pitchFamily="2" charset="2"/>
              <a:buChar char="§"/>
            </a:pPr>
            <a:r>
              <a:rPr lang="it-IT" sz="1400" dirty="0" smtClean="0">
                <a:solidFill>
                  <a:schemeClr val="tx1">
                    <a:lumMod val="75000"/>
                    <a:lumOff val="25000"/>
                  </a:schemeClr>
                </a:solidFill>
              </a:rPr>
              <a:t>le </a:t>
            </a:r>
            <a:r>
              <a:rPr lang="it-IT" sz="1400" dirty="0">
                <a:solidFill>
                  <a:schemeClr val="tx1">
                    <a:lumMod val="75000"/>
                    <a:lumOff val="25000"/>
                  </a:schemeClr>
                </a:solidFill>
              </a:rPr>
              <a:t>presentazioni di informazioni</a:t>
            </a:r>
            <a:r>
              <a:rPr lang="it-IT" sz="1400" dirty="0" smtClean="0">
                <a:solidFill>
                  <a:schemeClr val="tx1">
                    <a:lumMod val="75000"/>
                    <a:lumOff val="25000"/>
                  </a:schemeClr>
                </a:solidFill>
              </a:rPr>
              <a:t>.</a:t>
            </a:r>
          </a:p>
          <a:p>
            <a:pPr marL="342900" indent="-342900" algn="just">
              <a:buFont typeface="Wingdings" panose="05000000000000000000" pitchFamily="2" charset="2"/>
              <a:buChar char="§"/>
            </a:pPr>
            <a:r>
              <a:rPr lang="it-IT" sz="1400" dirty="0" smtClean="0">
                <a:solidFill>
                  <a:schemeClr val="tx1">
                    <a:lumMod val="75000"/>
                    <a:lumOff val="25000"/>
                  </a:schemeClr>
                </a:solidFill>
              </a:rPr>
              <a:t>i metodi per il trattamento chirurgico o terapeutico del corpo umano o animale ed i metodi di diagnosi applicati agli stessi;</a:t>
            </a:r>
          </a:p>
          <a:p>
            <a:pPr marL="342900" indent="-342900" algn="just">
              <a:buFont typeface="Wingdings" panose="05000000000000000000" pitchFamily="2" charset="2"/>
              <a:buChar char="§"/>
            </a:pPr>
            <a:r>
              <a:rPr lang="it-IT" sz="1400" dirty="0">
                <a:solidFill>
                  <a:schemeClr val="tx1">
                    <a:lumMod val="75000"/>
                    <a:lumOff val="25000"/>
                  </a:schemeClr>
                </a:solidFill>
              </a:rPr>
              <a:t>le varietà vegetali e le razze animali ed i procedimenti essenzialmente biologici di produzione di animali o vegetali, comprese le nuove varietà vegetali rispetto alle quali l'invenzione consista esclusivamente nella modifica genetica di altra varietà vegetale, anche se detta modifica è il frutto di un procedimento di ingegneria </a:t>
            </a:r>
            <a:r>
              <a:rPr lang="it-IT" sz="1400" dirty="0" smtClean="0">
                <a:solidFill>
                  <a:schemeClr val="tx1">
                    <a:lumMod val="75000"/>
                    <a:lumOff val="25000"/>
                  </a:schemeClr>
                </a:solidFill>
              </a:rPr>
              <a:t>genetica.</a:t>
            </a:r>
          </a:p>
          <a:p>
            <a:pPr algn="just"/>
            <a:endParaRPr lang="it-IT" sz="1400" dirty="0">
              <a:solidFill>
                <a:schemeClr val="tx1">
                  <a:lumMod val="75000"/>
                  <a:lumOff val="25000"/>
                </a:schemeClr>
              </a:solidFill>
            </a:endParaRPr>
          </a:p>
          <a:p>
            <a:pPr algn="just"/>
            <a:r>
              <a:rPr lang="it-IT" sz="1400" dirty="0" smtClean="0">
                <a:solidFill>
                  <a:schemeClr val="tx1">
                    <a:lumMod val="75000"/>
                    <a:lumOff val="25000"/>
                  </a:schemeClr>
                </a:solidFill>
              </a:rPr>
              <a:t>In merito alla non brevettabilità, l’art. 45 CPI, co. </a:t>
            </a:r>
            <a:r>
              <a:rPr lang="it-IT" sz="1400" dirty="0">
                <a:solidFill>
                  <a:schemeClr val="tx1">
                    <a:lumMod val="75000"/>
                    <a:lumOff val="25000"/>
                  </a:schemeClr>
                </a:solidFill>
              </a:rPr>
              <a:t>3 recita «concerne scoperte, teorie, piani, principi, metodi, programmi e presentazioni di informazioni </a:t>
            </a:r>
            <a:r>
              <a:rPr lang="it-IT" sz="1400" i="1" dirty="0">
                <a:solidFill>
                  <a:schemeClr val="tx1">
                    <a:lumMod val="75000"/>
                    <a:lumOff val="25000"/>
                  </a:schemeClr>
                </a:solidFill>
              </a:rPr>
              <a:t>considerati</a:t>
            </a:r>
            <a:r>
              <a:rPr lang="it-IT" sz="1400" dirty="0">
                <a:solidFill>
                  <a:schemeClr val="tx1">
                    <a:lumMod val="75000"/>
                    <a:lumOff val="25000"/>
                  </a:schemeClr>
                </a:solidFill>
              </a:rPr>
              <a:t> </a:t>
            </a:r>
            <a:r>
              <a:rPr lang="it-IT" sz="1400" i="1" dirty="0">
                <a:solidFill>
                  <a:schemeClr val="tx1">
                    <a:lumMod val="75000"/>
                    <a:lumOff val="25000"/>
                  </a:schemeClr>
                </a:solidFill>
              </a:rPr>
              <a:t>in quanto </a:t>
            </a:r>
            <a:r>
              <a:rPr lang="it-IT" sz="1400" i="1" dirty="0" smtClean="0">
                <a:solidFill>
                  <a:schemeClr val="tx1">
                    <a:lumMod val="75000"/>
                    <a:lumOff val="25000"/>
                  </a:schemeClr>
                </a:solidFill>
              </a:rPr>
              <a:t>tali</a:t>
            </a:r>
            <a:r>
              <a:rPr lang="it-IT" sz="1400" dirty="0" smtClean="0">
                <a:solidFill>
                  <a:schemeClr val="tx1">
                    <a:lumMod val="75000"/>
                    <a:lumOff val="25000"/>
                  </a:schemeClr>
                </a:solidFill>
              </a:rPr>
              <a:t>», ne consegue che, ad esempio, se tramite una scoperta – la quale non è brevettabile - si giunge alla realizzazione di un’invenzione questa potrà divenire oggetto di brevetto.</a:t>
            </a:r>
            <a:endParaRPr lang="it-IT" sz="1400" dirty="0">
              <a:solidFill>
                <a:schemeClr val="tx1">
                  <a:lumMod val="75000"/>
                  <a:lumOff val="25000"/>
                </a:schemeClr>
              </a:solidFill>
            </a:endParaRPr>
          </a:p>
        </p:txBody>
      </p:sp>
    </p:spTree>
    <p:extLst>
      <p:ext uri="{BB962C8B-B14F-4D97-AF65-F5344CB8AC3E}">
        <p14:creationId xmlns:p14="http://schemas.microsoft.com/office/powerpoint/2010/main" val="23615177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87871" y="67742"/>
            <a:ext cx="6975670" cy="576064"/>
          </a:xfrm>
        </p:spPr>
        <p:txBody>
          <a:bodyPr>
            <a:normAutofit fontScale="90000"/>
          </a:bodyPr>
          <a:lstStyle/>
          <a:p>
            <a:pPr algn="ctr"/>
            <a:r>
              <a:rPr lang="it-IT" b="1" dirty="0" smtClean="0"/>
              <a:t>Diritto morale e </a:t>
            </a:r>
            <a:br>
              <a:rPr lang="it-IT" b="1" dirty="0" smtClean="0"/>
            </a:br>
            <a:r>
              <a:rPr lang="it-IT" b="1" dirty="0" smtClean="0"/>
              <a:t>diritti patrimoniali</a:t>
            </a:r>
            <a:endParaRPr lang="it-IT" b="1" dirty="0"/>
          </a:p>
        </p:txBody>
      </p:sp>
      <p:sp>
        <p:nvSpPr>
          <p:cNvPr id="3" name="Segnaposto contenuto 2"/>
          <p:cNvSpPr>
            <a:spLocks noGrp="1"/>
          </p:cNvSpPr>
          <p:nvPr>
            <p:ph idx="1"/>
          </p:nvPr>
        </p:nvSpPr>
        <p:spPr>
          <a:xfrm>
            <a:off x="539552" y="1124744"/>
            <a:ext cx="6347714" cy="5256584"/>
          </a:xfrm>
        </p:spPr>
        <p:txBody>
          <a:bodyPr>
            <a:normAutofit/>
          </a:bodyPr>
          <a:lstStyle/>
          <a:p>
            <a:pPr algn="just">
              <a:buFontTx/>
              <a:buChar char="-"/>
            </a:pPr>
            <a:endParaRPr lang="it-IT" sz="1600" dirty="0" smtClean="0"/>
          </a:p>
          <a:p>
            <a:pPr algn="just">
              <a:buAutoNum type="arabicParenR"/>
            </a:pPr>
            <a:endParaRPr lang="it-IT" sz="1600" dirty="0"/>
          </a:p>
          <a:p>
            <a:pPr algn="just">
              <a:buAutoNum type="arabicParenR"/>
            </a:pPr>
            <a:endParaRPr lang="it-IT" sz="1600" dirty="0"/>
          </a:p>
          <a:p>
            <a:pPr marL="0" indent="0" algn="just">
              <a:buNone/>
            </a:pPr>
            <a:endParaRPr lang="it-IT" dirty="0" smtClean="0"/>
          </a:p>
          <a:p>
            <a:pPr algn="just">
              <a:buFontTx/>
              <a:buChar char="-"/>
            </a:pPr>
            <a:endParaRPr lang="it-IT"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6185" y="44624"/>
            <a:ext cx="1547813"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CasellaDiTesto 3"/>
          <p:cNvSpPr txBox="1"/>
          <p:nvPr/>
        </p:nvSpPr>
        <p:spPr>
          <a:xfrm>
            <a:off x="342275" y="1268760"/>
            <a:ext cx="6856911" cy="5909310"/>
          </a:xfrm>
          <a:prstGeom prst="rect">
            <a:avLst/>
          </a:prstGeom>
          <a:noFill/>
        </p:spPr>
        <p:txBody>
          <a:bodyPr wrap="square" rtlCol="0">
            <a:spAutoFit/>
          </a:bodyPr>
          <a:lstStyle/>
          <a:p>
            <a:pPr algn="just"/>
            <a:r>
              <a:rPr lang="it-IT" sz="1400" dirty="0">
                <a:solidFill>
                  <a:schemeClr val="tx1">
                    <a:lumMod val="75000"/>
                    <a:lumOff val="25000"/>
                  </a:schemeClr>
                </a:solidFill>
              </a:rPr>
              <a:t>L’invenzione brevettata gode di tutela giuridica, avente contenuto sia morale che patrimoniale, in violazione della quale sono previste sanzioni civili e </a:t>
            </a:r>
            <a:r>
              <a:rPr lang="it-IT" sz="1400" dirty="0" smtClean="0">
                <a:solidFill>
                  <a:schemeClr val="tx1">
                    <a:lumMod val="75000"/>
                    <a:lumOff val="25000"/>
                  </a:schemeClr>
                </a:solidFill>
              </a:rPr>
              <a:t>penali (art. 473 cod. </a:t>
            </a:r>
            <a:r>
              <a:rPr lang="it-IT" sz="1400" dirty="0" err="1" smtClean="0">
                <a:solidFill>
                  <a:schemeClr val="tx1">
                    <a:lumMod val="75000"/>
                    <a:lumOff val="25000"/>
                  </a:schemeClr>
                </a:solidFill>
              </a:rPr>
              <a:t>pen</a:t>
            </a:r>
            <a:r>
              <a:rPr lang="it-IT" sz="1400" dirty="0" smtClean="0">
                <a:solidFill>
                  <a:schemeClr val="tx1">
                    <a:lumMod val="75000"/>
                    <a:lumOff val="25000"/>
                  </a:schemeClr>
                </a:solidFill>
              </a:rPr>
              <a:t>.).</a:t>
            </a:r>
          </a:p>
          <a:p>
            <a:pPr algn="just"/>
            <a:endParaRPr lang="it-IT" sz="1400" b="1" dirty="0">
              <a:solidFill>
                <a:schemeClr val="tx1">
                  <a:lumMod val="75000"/>
                  <a:lumOff val="25000"/>
                </a:schemeClr>
              </a:solidFill>
            </a:endParaRPr>
          </a:p>
          <a:p>
            <a:pPr algn="just"/>
            <a:r>
              <a:rPr lang="it-IT" sz="1400" b="1" dirty="0" smtClean="0">
                <a:solidFill>
                  <a:schemeClr val="tx1">
                    <a:lumMod val="75000"/>
                    <a:lumOff val="25000"/>
                  </a:schemeClr>
                </a:solidFill>
              </a:rPr>
              <a:t>Art. 62 CPI – Diritto morale</a:t>
            </a:r>
          </a:p>
          <a:p>
            <a:pPr marL="342900" indent="-342900" algn="just">
              <a:buAutoNum type="arabicPeriod"/>
            </a:pPr>
            <a:r>
              <a:rPr lang="it-IT" sz="1400" i="1" dirty="0" smtClean="0">
                <a:solidFill>
                  <a:schemeClr val="tx1">
                    <a:lumMod val="75000"/>
                    <a:lumOff val="25000"/>
                  </a:schemeClr>
                </a:solidFill>
              </a:rPr>
              <a:t>Il </a:t>
            </a:r>
            <a:r>
              <a:rPr lang="it-IT" sz="1400" i="1" dirty="0">
                <a:solidFill>
                  <a:schemeClr val="tx1">
                    <a:lumMod val="75000"/>
                    <a:lumOff val="25000"/>
                  </a:schemeClr>
                </a:solidFill>
              </a:rPr>
              <a:t>diritto di essere riconosciuto autore dell'invenzione può essere fatto valere dall'inventore e, dopo la sua morte, dal coniuge e dai discendenti fino al secondo grado; in loro mancanza o dopo la loro morte, dai genitori e dagli altri ascendenti ed in mancanza, o dopo la morte anche di questi, dai parenti fino al quarto grado incluso</a:t>
            </a:r>
            <a:r>
              <a:rPr lang="it-IT" sz="1400" i="1" dirty="0" smtClean="0">
                <a:solidFill>
                  <a:schemeClr val="tx1">
                    <a:lumMod val="75000"/>
                    <a:lumOff val="25000"/>
                  </a:schemeClr>
                </a:solidFill>
              </a:rPr>
              <a:t>.</a:t>
            </a:r>
          </a:p>
          <a:p>
            <a:pPr algn="just"/>
            <a:endParaRPr lang="it-IT" sz="1400" i="1" dirty="0">
              <a:solidFill>
                <a:schemeClr val="tx1">
                  <a:lumMod val="75000"/>
                  <a:lumOff val="25000"/>
                </a:schemeClr>
              </a:solidFill>
            </a:endParaRPr>
          </a:p>
          <a:p>
            <a:pPr algn="just"/>
            <a:r>
              <a:rPr lang="it-IT" sz="1400" b="1" dirty="0" smtClean="0">
                <a:solidFill>
                  <a:schemeClr val="tx1">
                    <a:lumMod val="75000"/>
                    <a:lumOff val="25000"/>
                  </a:schemeClr>
                </a:solidFill>
              </a:rPr>
              <a:t>Art. 63 CPI – Diritti patrimoniali</a:t>
            </a:r>
          </a:p>
          <a:p>
            <a:pPr marL="342900" indent="-342900" algn="just">
              <a:buAutoNum type="arabicPeriod"/>
            </a:pPr>
            <a:r>
              <a:rPr lang="it-IT" sz="1400" i="1" dirty="0" smtClean="0">
                <a:solidFill>
                  <a:schemeClr val="tx1">
                    <a:lumMod val="75000"/>
                    <a:lumOff val="25000"/>
                  </a:schemeClr>
                </a:solidFill>
              </a:rPr>
              <a:t>I </a:t>
            </a:r>
            <a:r>
              <a:rPr lang="it-IT" sz="1400" i="1" dirty="0">
                <a:solidFill>
                  <a:schemeClr val="tx1">
                    <a:lumMod val="75000"/>
                    <a:lumOff val="25000"/>
                  </a:schemeClr>
                </a:solidFill>
              </a:rPr>
              <a:t>diritti nascenti dalle invenzioni industriali, tranne il diritto di essere riconosciuto autore, sono alienabili e trasmissibili</a:t>
            </a:r>
            <a:r>
              <a:rPr lang="it-IT" sz="1400" i="1" dirty="0" smtClean="0">
                <a:solidFill>
                  <a:schemeClr val="tx1">
                    <a:lumMod val="75000"/>
                    <a:lumOff val="25000"/>
                  </a:schemeClr>
                </a:solidFill>
              </a:rPr>
              <a:t>.</a:t>
            </a:r>
            <a:endParaRPr lang="it-IT" sz="1400" i="1" dirty="0">
              <a:solidFill>
                <a:schemeClr val="tx1">
                  <a:lumMod val="75000"/>
                  <a:lumOff val="25000"/>
                </a:schemeClr>
              </a:solidFill>
            </a:endParaRPr>
          </a:p>
          <a:p>
            <a:pPr marL="342900" indent="-342900" algn="just">
              <a:buAutoNum type="arabicPeriod"/>
            </a:pPr>
            <a:r>
              <a:rPr lang="it-IT" sz="1400" i="1" dirty="0" smtClean="0">
                <a:solidFill>
                  <a:schemeClr val="tx1">
                    <a:lumMod val="75000"/>
                    <a:lumOff val="25000"/>
                  </a:schemeClr>
                </a:solidFill>
              </a:rPr>
              <a:t>Il </a:t>
            </a:r>
            <a:r>
              <a:rPr lang="it-IT" sz="1400" i="1" dirty="0">
                <a:solidFill>
                  <a:schemeClr val="tx1">
                    <a:lumMod val="75000"/>
                    <a:lumOff val="25000"/>
                  </a:schemeClr>
                </a:solidFill>
              </a:rPr>
              <a:t>diritto al brevetto per invenzione industriale spetta all'autore dell'invenzione e ai suoi aventi </a:t>
            </a:r>
            <a:r>
              <a:rPr lang="it-IT" sz="1400" i="1" dirty="0" smtClean="0">
                <a:solidFill>
                  <a:schemeClr val="tx1">
                    <a:lumMod val="75000"/>
                    <a:lumOff val="25000"/>
                  </a:schemeClr>
                </a:solidFill>
              </a:rPr>
              <a:t>causa.</a:t>
            </a:r>
          </a:p>
          <a:p>
            <a:pPr marL="342900" indent="-342900" algn="just">
              <a:buAutoNum type="arabicPeriod"/>
            </a:pPr>
            <a:endParaRPr lang="it-IT" sz="1400" i="1" dirty="0">
              <a:solidFill>
                <a:schemeClr val="tx1">
                  <a:lumMod val="75000"/>
                  <a:lumOff val="25000"/>
                </a:schemeClr>
              </a:solidFill>
            </a:endParaRPr>
          </a:p>
          <a:p>
            <a:pPr algn="just"/>
            <a:r>
              <a:rPr lang="it-IT" sz="1400" dirty="0" smtClean="0">
                <a:solidFill>
                  <a:schemeClr val="tx1">
                    <a:lumMod val="75000"/>
                    <a:lumOff val="25000"/>
                  </a:schemeClr>
                </a:solidFill>
              </a:rPr>
              <a:t>A dispetto dei diritti patrimoniali, il diritto morale è un diritto inalienabile ed imprescrittibile. </a:t>
            </a:r>
          </a:p>
          <a:p>
            <a:pPr algn="just"/>
            <a:endParaRPr lang="it-IT" sz="1400" dirty="0">
              <a:solidFill>
                <a:schemeClr val="tx1">
                  <a:lumMod val="75000"/>
                  <a:lumOff val="25000"/>
                </a:schemeClr>
              </a:solidFill>
            </a:endParaRPr>
          </a:p>
          <a:p>
            <a:pPr algn="just"/>
            <a:r>
              <a:rPr lang="it-IT" sz="1400" dirty="0" smtClean="0">
                <a:solidFill>
                  <a:schemeClr val="tx1">
                    <a:lumMod val="75000"/>
                    <a:lumOff val="25000"/>
                  </a:schemeClr>
                </a:solidFill>
              </a:rPr>
              <a:t>Quando il titolare di un brevetto esercita una «azione di contraffazione» verso un terzo che ha abusivamente sfruttato la sua invenzione, ha diritto al risarcimento dei danni subiti, inclusivi sia del danno patrimoniale – danno emergente, lucro cessante – che del danno morale.</a:t>
            </a:r>
          </a:p>
          <a:p>
            <a:pPr algn="just"/>
            <a:endParaRPr lang="it-IT" sz="1400" dirty="0">
              <a:solidFill>
                <a:schemeClr val="tx1">
                  <a:lumMod val="75000"/>
                  <a:lumOff val="25000"/>
                </a:schemeClr>
              </a:solidFill>
            </a:endParaRPr>
          </a:p>
          <a:p>
            <a:pPr algn="just"/>
            <a:endParaRPr lang="it-IT" sz="1400" dirty="0">
              <a:solidFill>
                <a:schemeClr val="tx1">
                  <a:lumMod val="75000"/>
                  <a:lumOff val="25000"/>
                </a:schemeClr>
              </a:solidFill>
            </a:endParaRPr>
          </a:p>
          <a:p>
            <a:pPr algn="just"/>
            <a:endParaRPr lang="it-IT" sz="1400" dirty="0" smtClean="0">
              <a:solidFill>
                <a:schemeClr val="tx1">
                  <a:lumMod val="75000"/>
                  <a:lumOff val="25000"/>
                </a:schemeClr>
              </a:solidFill>
            </a:endParaRPr>
          </a:p>
        </p:txBody>
      </p:sp>
    </p:spTree>
    <p:extLst>
      <p:ext uri="{BB962C8B-B14F-4D97-AF65-F5344CB8AC3E}">
        <p14:creationId xmlns:p14="http://schemas.microsoft.com/office/powerpoint/2010/main" val="27722888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97978" y="253969"/>
            <a:ext cx="6347713" cy="576064"/>
          </a:xfrm>
        </p:spPr>
        <p:txBody>
          <a:bodyPr>
            <a:normAutofit fontScale="90000"/>
          </a:bodyPr>
          <a:lstStyle/>
          <a:p>
            <a:pPr algn="ctr"/>
            <a:r>
              <a:rPr lang="it-IT" b="1" dirty="0" smtClean="0"/>
              <a:t>I requisiti</a:t>
            </a:r>
            <a:endParaRPr lang="it-IT" b="1" dirty="0"/>
          </a:p>
        </p:txBody>
      </p:sp>
      <p:sp>
        <p:nvSpPr>
          <p:cNvPr id="3" name="Segnaposto contenuto 2"/>
          <p:cNvSpPr>
            <a:spLocks noGrp="1"/>
          </p:cNvSpPr>
          <p:nvPr>
            <p:ph idx="1"/>
          </p:nvPr>
        </p:nvSpPr>
        <p:spPr>
          <a:xfrm>
            <a:off x="539552" y="1124744"/>
            <a:ext cx="6347714" cy="5256584"/>
          </a:xfrm>
        </p:spPr>
        <p:txBody>
          <a:bodyPr>
            <a:normAutofit/>
          </a:bodyPr>
          <a:lstStyle/>
          <a:p>
            <a:pPr algn="just">
              <a:buFontTx/>
              <a:buChar char="-"/>
            </a:pPr>
            <a:endParaRPr lang="it-IT" sz="1600" dirty="0" smtClean="0"/>
          </a:p>
          <a:p>
            <a:pPr algn="just">
              <a:buAutoNum type="arabicParenR"/>
            </a:pPr>
            <a:endParaRPr lang="it-IT" sz="1600" dirty="0"/>
          </a:p>
          <a:p>
            <a:pPr algn="just">
              <a:buAutoNum type="arabicParenR"/>
            </a:pPr>
            <a:endParaRPr lang="it-IT" sz="1600" dirty="0"/>
          </a:p>
          <a:p>
            <a:pPr marL="0" indent="0" algn="just">
              <a:buNone/>
            </a:pPr>
            <a:endParaRPr lang="it-IT" dirty="0" smtClean="0"/>
          </a:p>
          <a:p>
            <a:pPr algn="just">
              <a:buFontTx/>
              <a:buChar char="-"/>
            </a:pPr>
            <a:endParaRPr lang="it-IT"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6185" y="44624"/>
            <a:ext cx="1547813"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CasellaDiTesto 3"/>
          <p:cNvSpPr txBox="1"/>
          <p:nvPr/>
        </p:nvSpPr>
        <p:spPr>
          <a:xfrm>
            <a:off x="307377" y="980728"/>
            <a:ext cx="6712896" cy="6447919"/>
          </a:xfrm>
          <a:prstGeom prst="rect">
            <a:avLst/>
          </a:prstGeom>
          <a:noFill/>
        </p:spPr>
        <p:txBody>
          <a:bodyPr wrap="square" rtlCol="0">
            <a:spAutoFit/>
          </a:bodyPr>
          <a:lstStyle/>
          <a:p>
            <a:pPr algn="just"/>
            <a:r>
              <a:rPr lang="it-IT" sz="1300" dirty="0" smtClean="0">
                <a:solidFill>
                  <a:schemeClr val="tx1">
                    <a:lumMod val="75000"/>
                    <a:lumOff val="25000"/>
                  </a:schemeClr>
                </a:solidFill>
              </a:rPr>
              <a:t>I trovati che non ricadano nei casi di non brevettabilità, devono tuttavia rispondere a quattro </a:t>
            </a:r>
            <a:r>
              <a:rPr lang="it-IT" sz="1300" b="1" dirty="0" smtClean="0">
                <a:solidFill>
                  <a:schemeClr val="tx1">
                    <a:lumMod val="75000"/>
                    <a:lumOff val="25000"/>
                  </a:schemeClr>
                </a:solidFill>
              </a:rPr>
              <a:t>requisiti</a:t>
            </a:r>
            <a:r>
              <a:rPr lang="it-IT" sz="1300" dirty="0" smtClean="0">
                <a:solidFill>
                  <a:schemeClr val="tx1">
                    <a:lumMod val="75000"/>
                    <a:lumOff val="25000"/>
                  </a:schemeClr>
                </a:solidFill>
              </a:rPr>
              <a:t> per poter divenire oggetto di brevetto: devono essere leciti, nuovi, implicare un’attività inventiva ed essere idonei ad avere applicazione industriale.</a:t>
            </a:r>
          </a:p>
          <a:p>
            <a:pPr algn="just"/>
            <a:endParaRPr lang="it-IT" sz="1300" dirty="0">
              <a:solidFill>
                <a:schemeClr val="tx1">
                  <a:lumMod val="75000"/>
                  <a:lumOff val="25000"/>
                </a:schemeClr>
              </a:solidFill>
            </a:endParaRPr>
          </a:p>
          <a:p>
            <a:pPr marL="285750" indent="-285750" algn="just">
              <a:buFont typeface="Wingdings" panose="05000000000000000000" pitchFamily="2" charset="2"/>
              <a:buChar char="§"/>
            </a:pPr>
            <a:r>
              <a:rPr lang="it-IT" sz="1300" b="1" dirty="0" smtClean="0">
                <a:solidFill>
                  <a:schemeClr val="tx1">
                    <a:lumMod val="75000"/>
                    <a:lumOff val="25000"/>
                  </a:schemeClr>
                </a:solidFill>
              </a:rPr>
              <a:t>liceità: </a:t>
            </a:r>
            <a:r>
              <a:rPr lang="it-IT" sz="1300" dirty="0" smtClean="0">
                <a:solidFill>
                  <a:schemeClr val="tx1">
                    <a:lumMod val="75000"/>
                    <a:lumOff val="25000"/>
                  </a:schemeClr>
                </a:solidFill>
              </a:rPr>
              <a:t>non può essere oggetto di brevetto ciò che risulta contrario alla legge, all’ordine pubblico o che lede il buon costume;</a:t>
            </a:r>
          </a:p>
          <a:p>
            <a:pPr marL="285750" indent="-285750" algn="just">
              <a:buFont typeface="Wingdings" panose="05000000000000000000" pitchFamily="2" charset="2"/>
              <a:buChar char="§"/>
            </a:pPr>
            <a:endParaRPr lang="it-IT" sz="1300" dirty="0">
              <a:solidFill>
                <a:schemeClr val="tx1">
                  <a:lumMod val="75000"/>
                  <a:lumOff val="25000"/>
                </a:schemeClr>
              </a:solidFill>
            </a:endParaRPr>
          </a:p>
          <a:p>
            <a:pPr marL="285750" indent="-285750" algn="just">
              <a:buFont typeface="Wingdings" panose="05000000000000000000" pitchFamily="2" charset="2"/>
              <a:buChar char="§"/>
            </a:pPr>
            <a:r>
              <a:rPr lang="it-IT" sz="1300" b="1" dirty="0" smtClean="0">
                <a:solidFill>
                  <a:schemeClr val="tx1">
                    <a:lumMod val="75000"/>
                    <a:lumOff val="25000"/>
                  </a:schemeClr>
                </a:solidFill>
              </a:rPr>
              <a:t>novità: </a:t>
            </a:r>
            <a:r>
              <a:rPr lang="it-IT" sz="1300" dirty="0" smtClean="0">
                <a:solidFill>
                  <a:schemeClr val="tx1">
                    <a:lumMod val="75000"/>
                    <a:lumOff val="25000"/>
                  </a:schemeClr>
                </a:solidFill>
              </a:rPr>
              <a:t>un’invenzione è da considerarsi nuova quando non compresa nello </a:t>
            </a:r>
            <a:r>
              <a:rPr lang="it-IT" sz="1300" i="1" dirty="0" smtClean="0">
                <a:solidFill>
                  <a:schemeClr val="tx1">
                    <a:lumMod val="75000"/>
                    <a:lumOff val="25000"/>
                  </a:schemeClr>
                </a:solidFill>
              </a:rPr>
              <a:t>«stato della tecnica», </a:t>
            </a:r>
            <a:r>
              <a:rPr lang="it-IT" sz="1300" dirty="0" smtClean="0">
                <a:solidFill>
                  <a:schemeClr val="tx1">
                    <a:lumMod val="75000"/>
                    <a:lumOff val="25000"/>
                  </a:schemeClr>
                </a:solidFill>
              </a:rPr>
              <a:t>definizione con la quale si intende tutto ciò che sia accessibile al pubblico, sia in Italia che all’estero, prima della data di deposito della domanda di brevetto. La </a:t>
            </a:r>
            <a:r>
              <a:rPr lang="it-IT" sz="1300" i="1" dirty="0" err="1" smtClean="0">
                <a:solidFill>
                  <a:schemeClr val="tx1">
                    <a:lumMod val="75000"/>
                    <a:lumOff val="25000"/>
                  </a:schemeClr>
                </a:solidFill>
              </a:rPr>
              <a:t>predivulgazione</a:t>
            </a:r>
            <a:r>
              <a:rPr lang="it-IT" sz="1300" dirty="0" smtClean="0">
                <a:solidFill>
                  <a:schemeClr val="tx1">
                    <a:lumMod val="75000"/>
                    <a:lumOff val="25000"/>
                  </a:schemeClr>
                </a:solidFill>
              </a:rPr>
              <a:t> fa sì che l’invenzione difetti del requisito della novità;</a:t>
            </a:r>
          </a:p>
          <a:p>
            <a:pPr marL="285750" indent="-285750" algn="just">
              <a:buFont typeface="Wingdings" panose="05000000000000000000" pitchFamily="2" charset="2"/>
              <a:buChar char="§"/>
            </a:pPr>
            <a:endParaRPr lang="it-IT" sz="1300" dirty="0">
              <a:solidFill>
                <a:schemeClr val="tx1">
                  <a:lumMod val="75000"/>
                  <a:lumOff val="25000"/>
                </a:schemeClr>
              </a:solidFill>
            </a:endParaRPr>
          </a:p>
          <a:p>
            <a:pPr marL="285750" indent="-285750" algn="just">
              <a:buFont typeface="Wingdings" panose="05000000000000000000" pitchFamily="2" charset="2"/>
              <a:buChar char="§"/>
            </a:pPr>
            <a:r>
              <a:rPr lang="it-IT" sz="1300" b="1" dirty="0" smtClean="0">
                <a:solidFill>
                  <a:schemeClr val="tx1">
                    <a:lumMod val="75000"/>
                    <a:lumOff val="25000"/>
                  </a:schemeClr>
                </a:solidFill>
              </a:rPr>
              <a:t>attività inventiva:</a:t>
            </a:r>
            <a:r>
              <a:rPr lang="it-IT" sz="1300" dirty="0" smtClean="0">
                <a:solidFill>
                  <a:schemeClr val="tx1">
                    <a:lumMod val="75000"/>
                    <a:lumOff val="25000"/>
                  </a:schemeClr>
                </a:solidFill>
              </a:rPr>
              <a:t> vi è attività inventiva quando l’invenzione non risulta ovvia ad un tecnico medio del ramo, ossia quando non è da questi conseguibile ricorrendo alle sue ordinarie conoscenze e capacità;</a:t>
            </a:r>
          </a:p>
          <a:p>
            <a:pPr marL="285750" indent="-285750" algn="just">
              <a:buFont typeface="Wingdings" panose="05000000000000000000" pitchFamily="2" charset="2"/>
              <a:buChar char="§"/>
            </a:pPr>
            <a:endParaRPr lang="it-IT" sz="1300" dirty="0">
              <a:solidFill>
                <a:schemeClr val="tx1">
                  <a:lumMod val="75000"/>
                  <a:lumOff val="25000"/>
                </a:schemeClr>
              </a:solidFill>
            </a:endParaRPr>
          </a:p>
          <a:p>
            <a:pPr marL="285750" indent="-285750" algn="just">
              <a:buFont typeface="Wingdings" panose="05000000000000000000" pitchFamily="2" charset="2"/>
              <a:buChar char="§"/>
            </a:pPr>
            <a:r>
              <a:rPr lang="it-IT" sz="1300" b="1" dirty="0" err="1" smtClean="0">
                <a:solidFill>
                  <a:schemeClr val="tx1">
                    <a:lumMod val="75000"/>
                    <a:lumOff val="25000"/>
                  </a:schemeClr>
                </a:solidFill>
              </a:rPr>
              <a:t>industrialità</a:t>
            </a:r>
            <a:r>
              <a:rPr lang="it-IT" sz="1300" dirty="0" smtClean="0">
                <a:solidFill>
                  <a:schemeClr val="tx1">
                    <a:lumMod val="75000"/>
                    <a:lumOff val="25000"/>
                  </a:schemeClr>
                </a:solidFill>
              </a:rPr>
              <a:t>: attitudine dell’invenzione ad aver un’applicazione industriale, ovvero quando essa può essere fabbricata od utilizzata in qualsiasi genere di industria, anche in quella agricola. </a:t>
            </a:r>
            <a:endParaRPr lang="it-IT" sz="1300" dirty="0">
              <a:solidFill>
                <a:schemeClr val="tx1">
                  <a:lumMod val="75000"/>
                  <a:lumOff val="25000"/>
                </a:schemeClr>
              </a:solidFill>
            </a:endParaRPr>
          </a:p>
          <a:p>
            <a:pPr algn="just"/>
            <a:endParaRPr lang="it-IT" sz="1300" dirty="0" smtClean="0">
              <a:solidFill>
                <a:schemeClr val="tx1">
                  <a:lumMod val="75000"/>
                  <a:lumOff val="25000"/>
                </a:schemeClr>
              </a:solidFill>
            </a:endParaRPr>
          </a:p>
          <a:p>
            <a:pPr algn="just"/>
            <a:r>
              <a:rPr lang="it-IT" sz="1300" dirty="0" smtClean="0">
                <a:solidFill>
                  <a:schemeClr val="tx1">
                    <a:lumMod val="75000"/>
                    <a:lumOff val="25000"/>
                  </a:schemeClr>
                </a:solidFill>
              </a:rPr>
              <a:t>Il brevetto è </a:t>
            </a:r>
            <a:r>
              <a:rPr lang="it-IT" sz="1300" b="1" i="1" dirty="0" smtClean="0">
                <a:solidFill>
                  <a:schemeClr val="tx1">
                    <a:lumMod val="75000"/>
                    <a:lumOff val="25000"/>
                  </a:schemeClr>
                </a:solidFill>
              </a:rPr>
              <a:t>nullo</a:t>
            </a:r>
            <a:r>
              <a:rPr lang="it-IT" sz="1300" dirty="0" smtClean="0">
                <a:solidFill>
                  <a:schemeClr val="tx1">
                    <a:lumMod val="75000"/>
                    <a:lumOff val="25000"/>
                  </a:schemeClr>
                </a:solidFill>
              </a:rPr>
              <a:t> nel momento in cui non possiede uno o più di tali requisiti. </a:t>
            </a:r>
          </a:p>
          <a:p>
            <a:pPr algn="just"/>
            <a:endParaRPr lang="it-IT" sz="1300" dirty="0">
              <a:solidFill>
                <a:schemeClr val="tx1">
                  <a:lumMod val="75000"/>
                  <a:lumOff val="25000"/>
                </a:schemeClr>
              </a:solidFill>
            </a:endParaRPr>
          </a:p>
          <a:p>
            <a:pPr algn="just"/>
            <a:r>
              <a:rPr lang="it-IT" sz="1300" i="1" dirty="0" smtClean="0">
                <a:solidFill>
                  <a:schemeClr val="tx1">
                    <a:lumMod val="75000"/>
                    <a:lumOff val="25000"/>
                  </a:schemeClr>
                </a:solidFill>
              </a:rPr>
              <a:t>Chi può depositare una domanda di brevetto? </a:t>
            </a:r>
            <a:r>
              <a:rPr lang="it-IT" sz="1300" dirty="0" smtClean="0">
                <a:solidFill>
                  <a:schemeClr val="tx1">
                    <a:lumMod val="75000"/>
                    <a:lumOff val="25000"/>
                  </a:schemeClr>
                </a:solidFill>
              </a:rPr>
              <a:t>La domanda può essere depositata da un’</a:t>
            </a:r>
            <a:r>
              <a:rPr lang="it-IT" sz="1300" b="1" dirty="0" smtClean="0">
                <a:solidFill>
                  <a:schemeClr val="tx1">
                    <a:lumMod val="75000"/>
                    <a:lumOff val="25000"/>
                  </a:schemeClr>
                </a:solidFill>
              </a:rPr>
              <a:t>impresa</a:t>
            </a:r>
            <a:r>
              <a:rPr lang="it-IT" sz="1300" dirty="0" smtClean="0">
                <a:solidFill>
                  <a:schemeClr val="tx1">
                    <a:lumMod val="75000"/>
                    <a:lumOff val="25000"/>
                  </a:schemeClr>
                </a:solidFill>
              </a:rPr>
              <a:t> così come da una </a:t>
            </a:r>
            <a:r>
              <a:rPr lang="it-IT" sz="1300" b="1" dirty="0" smtClean="0">
                <a:solidFill>
                  <a:schemeClr val="tx1">
                    <a:lumMod val="75000"/>
                    <a:lumOff val="25000"/>
                  </a:schemeClr>
                </a:solidFill>
              </a:rPr>
              <a:t>persona fisica </a:t>
            </a:r>
            <a:r>
              <a:rPr lang="it-IT" sz="1300" dirty="0" smtClean="0">
                <a:solidFill>
                  <a:schemeClr val="tx1">
                    <a:lumMod val="75000"/>
                    <a:lumOff val="25000"/>
                  </a:schemeClr>
                </a:solidFill>
              </a:rPr>
              <a:t>non avente una partita IVA o da </a:t>
            </a:r>
            <a:r>
              <a:rPr lang="it-IT" sz="1300" b="1" dirty="0" smtClean="0">
                <a:solidFill>
                  <a:schemeClr val="tx1">
                    <a:lumMod val="75000"/>
                    <a:lumOff val="25000"/>
                  </a:schemeClr>
                </a:solidFill>
              </a:rPr>
              <a:t>più persone </a:t>
            </a:r>
            <a:r>
              <a:rPr lang="it-IT" sz="1300" dirty="0" smtClean="0">
                <a:solidFill>
                  <a:schemeClr val="tx1">
                    <a:lumMod val="75000"/>
                    <a:lumOff val="25000"/>
                  </a:schemeClr>
                </a:solidFill>
              </a:rPr>
              <a:t>che ne condividono l’intestazione. </a:t>
            </a:r>
          </a:p>
          <a:p>
            <a:pPr algn="just"/>
            <a:r>
              <a:rPr lang="it-IT" sz="1300" dirty="0" smtClean="0">
                <a:solidFill>
                  <a:schemeClr val="tx1">
                    <a:lumMod val="75000"/>
                    <a:lumOff val="25000"/>
                  </a:schemeClr>
                </a:solidFill>
              </a:rPr>
              <a:t>Esistono, tuttavia, dei casi particolari, come le invenzioni effettuate in ambito universitario (art. 65 CPI) o contesti in cui il diritto al brevetto spetta a terzi (art. 64 CPI).</a:t>
            </a:r>
          </a:p>
          <a:p>
            <a:pPr algn="just"/>
            <a:endParaRPr lang="it-IT" dirty="0">
              <a:solidFill>
                <a:schemeClr val="tx1">
                  <a:lumMod val="75000"/>
                  <a:lumOff val="25000"/>
                </a:schemeClr>
              </a:solidFill>
            </a:endParaRPr>
          </a:p>
          <a:p>
            <a:pPr algn="just"/>
            <a:endParaRPr lang="it-IT" dirty="0" smtClean="0">
              <a:solidFill>
                <a:schemeClr val="tx1">
                  <a:lumMod val="75000"/>
                  <a:lumOff val="25000"/>
                </a:schemeClr>
              </a:solidFill>
            </a:endParaRPr>
          </a:p>
        </p:txBody>
      </p:sp>
    </p:spTree>
    <p:extLst>
      <p:ext uri="{BB962C8B-B14F-4D97-AF65-F5344CB8AC3E}">
        <p14:creationId xmlns:p14="http://schemas.microsoft.com/office/powerpoint/2010/main" val="32102034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11560" y="128191"/>
            <a:ext cx="6347713" cy="455166"/>
          </a:xfrm>
        </p:spPr>
        <p:txBody>
          <a:bodyPr>
            <a:normAutofit fontScale="90000"/>
          </a:bodyPr>
          <a:lstStyle/>
          <a:p>
            <a:pPr algn="ctr"/>
            <a:r>
              <a:rPr lang="it-IT" b="1" dirty="0" smtClean="0"/>
              <a:t>Deposito della domanda</a:t>
            </a:r>
            <a:endParaRPr lang="it-IT" b="1" dirty="0"/>
          </a:p>
        </p:txBody>
      </p:sp>
      <p:sp>
        <p:nvSpPr>
          <p:cNvPr id="3" name="Segnaposto contenuto 2"/>
          <p:cNvSpPr>
            <a:spLocks noGrp="1"/>
          </p:cNvSpPr>
          <p:nvPr>
            <p:ph idx="1"/>
          </p:nvPr>
        </p:nvSpPr>
        <p:spPr>
          <a:xfrm>
            <a:off x="539552" y="908720"/>
            <a:ext cx="6347714" cy="5256584"/>
          </a:xfrm>
        </p:spPr>
        <p:txBody>
          <a:bodyPr>
            <a:normAutofit/>
          </a:bodyPr>
          <a:lstStyle/>
          <a:p>
            <a:pPr algn="just">
              <a:buFontTx/>
              <a:buChar char="-"/>
            </a:pPr>
            <a:endParaRPr lang="it-IT" sz="1600" dirty="0" smtClean="0"/>
          </a:p>
          <a:p>
            <a:pPr algn="just">
              <a:buAutoNum type="arabicParenR"/>
            </a:pPr>
            <a:endParaRPr lang="it-IT" sz="1600" dirty="0"/>
          </a:p>
          <a:p>
            <a:pPr algn="just">
              <a:buAutoNum type="arabicParenR"/>
            </a:pPr>
            <a:endParaRPr lang="it-IT" sz="1600" dirty="0"/>
          </a:p>
          <a:p>
            <a:pPr marL="0" indent="0" algn="just">
              <a:buNone/>
            </a:pPr>
            <a:endParaRPr lang="it-IT" dirty="0" smtClean="0"/>
          </a:p>
          <a:p>
            <a:pPr algn="just">
              <a:buFontTx/>
              <a:buChar char="-"/>
            </a:pPr>
            <a:endParaRPr lang="it-IT"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6185" y="44624"/>
            <a:ext cx="1547813"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CasellaDiTesto 3"/>
          <p:cNvSpPr txBox="1"/>
          <p:nvPr/>
        </p:nvSpPr>
        <p:spPr>
          <a:xfrm>
            <a:off x="323528" y="697495"/>
            <a:ext cx="6912768" cy="6340197"/>
          </a:xfrm>
          <a:prstGeom prst="rect">
            <a:avLst/>
          </a:prstGeom>
          <a:noFill/>
        </p:spPr>
        <p:txBody>
          <a:bodyPr wrap="square" rtlCol="0">
            <a:spAutoFit/>
          </a:bodyPr>
          <a:lstStyle/>
          <a:p>
            <a:pPr algn="just"/>
            <a:r>
              <a:rPr lang="it-IT" sz="1300" dirty="0" smtClean="0">
                <a:solidFill>
                  <a:schemeClr val="tx1">
                    <a:lumMod val="75000"/>
                    <a:lumOff val="25000"/>
                  </a:schemeClr>
                </a:solidFill>
              </a:rPr>
              <a:t>La </a:t>
            </a:r>
            <a:r>
              <a:rPr lang="it-IT" sz="1300" dirty="0">
                <a:solidFill>
                  <a:schemeClr val="tx1">
                    <a:lumMod val="75000"/>
                    <a:lumOff val="25000"/>
                  </a:schemeClr>
                </a:solidFill>
              </a:rPr>
              <a:t>tutela garantita dal brevetto conosce limiti spaziali/territoriali, poiché l’invenzione oggetto del brevetto risulta </a:t>
            </a:r>
            <a:r>
              <a:rPr lang="it-IT" sz="1300" b="1" dirty="0">
                <a:solidFill>
                  <a:schemeClr val="tx1">
                    <a:lumMod val="75000"/>
                    <a:lumOff val="25000"/>
                  </a:schemeClr>
                </a:solidFill>
              </a:rPr>
              <a:t>protetta solo nello stato o negli stati </a:t>
            </a:r>
            <a:r>
              <a:rPr lang="it-IT" sz="1300" b="1" dirty="0" smtClean="0">
                <a:solidFill>
                  <a:schemeClr val="tx1">
                    <a:lumMod val="75000"/>
                    <a:lumOff val="25000"/>
                  </a:schemeClr>
                </a:solidFill>
              </a:rPr>
              <a:t>che hanno rilasciato il brevetto</a:t>
            </a:r>
            <a:r>
              <a:rPr lang="it-IT" sz="1300" dirty="0" smtClean="0">
                <a:solidFill>
                  <a:schemeClr val="tx1">
                    <a:lumMod val="75000"/>
                    <a:lumOff val="25000"/>
                  </a:schemeClr>
                </a:solidFill>
              </a:rPr>
              <a:t>.</a:t>
            </a:r>
          </a:p>
          <a:p>
            <a:pPr algn="just"/>
            <a:endParaRPr lang="it-IT" sz="1300" dirty="0">
              <a:solidFill>
                <a:schemeClr val="tx1">
                  <a:lumMod val="75000"/>
                  <a:lumOff val="25000"/>
                </a:schemeClr>
              </a:solidFill>
            </a:endParaRPr>
          </a:p>
          <a:p>
            <a:pPr algn="just"/>
            <a:r>
              <a:rPr lang="it-IT" sz="1300" dirty="0" smtClean="0">
                <a:solidFill>
                  <a:schemeClr val="tx1">
                    <a:lumMod val="75000"/>
                    <a:lumOff val="25000"/>
                  </a:schemeClr>
                </a:solidFill>
              </a:rPr>
              <a:t>Abbiamo vari livelli di </a:t>
            </a:r>
            <a:r>
              <a:rPr lang="it-IT" sz="1300" i="1" dirty="0" smtClean="0">
                <a:solidFill>
                  <a:schemeClr val="tx1">
                    <a:lumMod val="75000"/>
                    <a:lumOff val="25000"/>
                  </a:schemeClr>
                </a:solidFill>
              </a:rPr>
              <a:t>deposito della domanda </a:t>
            </a:r>
            <a:r>
              <a:rPr lang="it-IT" sz="1300" dirty="0" smtClean="0">
                <a:solidFill>
                  <a:schemeClr val="tx1">
                    <a:lumMod val="75000"/>
                    <a:lumOff val="25000"/>
                  </a:schemeClr>
                </a:solidFill>
              </a:rPr>
              <a:t>di brevetto:</a:t>
            </a:r>
          </a:p>
          <a:p>
            <a:pPr algn="just"/>
            <a:endParaRPr lang="it-IT" sz="1300" dirty="0">
              <a:solidFill>
                <a:schemeClr val="tx1">
                  <a:lumMod val="75000"/>
                  <a:lumOff val="25000"/>
                </a:schemeClr>
              </a:solidFill>
            </a:endParaRPr>
          </a:p>
          <a:p>
            <a:pPr marL="285750" indent="-285750" algn="just">
              <a:buFont typeface="Wingdings" panose="05000000000000000000" pitchFamily="2" charset="2"/>
              <a:buChar char="§"/>
            </a:pPr>
            <a:r>
              <a:rPr lang="it-IT" sz="1300" dirty="0" smtClean="0">
                <a:solidFill>
                  <a:schemeClr val="tx1">
                    <a:lumMod val="75000"/>
                    <a:lumOff val="25000"/>
                  </a:schemeClr>
                </a:solidFill>
              </a:rPr>
              <a:t>Per un </a:t>
            </a:r>
            <a:r>
              <a:rPr lang="it-IT" sz="1300" b="1" dirty="0" smtClean="0">
                <a:solidFill>
                  <a:schemeClr val="tx1">
                    <a:lumMod val="75000"/>
                    <a:lumOff val="25000"/>
                  </a:schemeClr>
                </a:solidFill>
              </a:rPr>
              <a:t>«brevetto nazionale» </a:t>
            </a:r>
            <a:r>
              <a:rPr lang="it-IT" sz="1300" dirty="0" smtClean="0">
                <a:solidFill>
                  <a:schemeClr val="tx1">
                    <a:lumMod val="75000"/>
                    <a:lumOff val="25000"/>
                  </a:schemeClr>
                </a:solidFill>
              </a:rPr>
              <a:t>la domanda dev’essere depositata presso l’Ufficio Italiano Brevetti e Marchi (UIBM) </a:t>
            </a:r>
            <a:r>
              <a:rPr lang="it-IT" sz="1300" dirty="0">
                <a:solidFill>
                  <a:schemeClr val="tx1">
                    <a:lumMod val="75000"/>
                    <a:lumOff val="25000"/>
                  </a:schemeClr>
                </a:solidFill>
              </a:rPr>
              <a:t>di Roma. Nei </a:t>
            </a:r>
            <a:r>
              <a:rPr lang="it-IT" sz="1300" i="1" dirty="0">
                <a:solidFill>
                  <a:schemeClr val="tx1">
                    <a:lumMod val="75000"/>
                    <a:lumOff val="25000"/>
                  </a:schemeClr>
                </a:solidFill>
              </a:rPr>
              <a:t>dodici mesi successivi </a:t>
            </a:r>
            <a:r>
              <a:rPr lang="it-IT" sz="1300" dirty="0">
                <a:solidFill>
                  <a:schemeClr val="tx1">
                    <a:lumMod val="75000"/>
                    <a:lumOff val="25000"/>
                  </a:schemeClr>
                </a:solidFill>
              </a:rPr>
              <a:t>alla data di deposito della domanda di brevetto, il titolare </a:t>
            </a:r>
            <a:r>
              <a:rPr lang="it-IT" sz="1300" dirty="0" smtClean="0">
                <a:solidFill>
                  <a:schemeClr val="tx1">
                    <a:lumMod val="75000"/>
                    <a:lumOff val="25000"/>
                  </a:schemeClr>
                </a:solidFill>
              </a:rPr>
              <a:t>dello stesso potrà depositarlo all’estero, </a:t>
            </a:r>
            <a:r>
              <a:rPr lang="it-IT" sz="1300" dirty="0">
                <a:solidFill>
                  <a:schemeClr val="tx1">
                    <a:lumMod val="75000"/>
                    <a:lumOff val="25000"/>
                  </a:schemeClr>
                </a:solidFill>
              </a:rPr>
              <a:t>estendendo così la sua tutela; decorso tale termine, questo </a:t>
            </a:r>
            <a:r>
              <a:rPr lang="it-IT" sz="1300" b="1" dirty="0">
                <a:solidFill>
                  <a:schemeClr val="tx1">
                    <a:lumMod val="75000"/>
                    <a:lumOff val="25000"/>
                  </a:schemeClr>
                </a:solidFill>
              </a:rPr>
              <a:t>diritto di priorità </a:t>
            </a:r>
            <a:r>
              <a:rPr lang="it-IT" sz="1300" dirty="0">
                <a:solidFill>
                  <a:schemeClr val="tx1">
                    <a:lumMod val="75000"/>
                    <a:lumOff val="25000"/>
                  </a:schemeClr>
                </a:solidFill>
              </a:rPr>
              <a:t>viene meno e non sarà più consentita alcuna estensione. </a:t>
            </a:r>
          </a:p>
          <a:p>
            <a:pPr marL="285750" indent="-285750" algn="just">
              <a:buFont typeface="Wingdings" panose="05000000000000000000" pitchFamily="2" charset="2"/>
              <a:buChar char="§"/>
            </a:pPr>
            <a:endParaRPr lang="it-IT" sz="1300" dirty="0" smtClean="0">
              <a:solidFill>
                <a:schemeClr val="tx1">
                  <a:lumMod val="75000"/>
                  <a:lumOff val="25000"/>
                </a:schemeClr>
              </a:solidFill>
            </a:endParaRPr>
          </a:p>
          <a:p>
            <a:pPr marL="285750" indent="-285750" algn="just">
              <a:buFont typeface="Wingdings" panose="05000000000000000000" pitchFamily="2" charset="2"/>
              <a:buChar char="§"/>
            </a:pPr>
            <a:r>
              <a:rPr lang="it-IT" sz="1300" dirty="0" smtClean="0">
                <a:solidFill>
                  <a:schemeClr val="tx1">
                    <a:lumMod val="75000"/>
                    <a:lumOff val="25000"/>
                  </a:schemeClr>
                </a:solidFill>
              </a:rPr>
              <a:t>Per un </a:t>
            </a:r>
            <a:r>
              <a:rPr lang="it-IT" sz="1300" b="1" dirty="0" smtClean="0">
                <a:solidFill>
                  <a:schemeClr val="tx1">
                    <a:lumMod val="75000"/>
                    <a:lumOff val="25000"/>
                  </a:schemeClr>
                </a:solidFill>
              </a:rPr>
              <a:t>«</a:t>
            </a:r>
            <a:r>
              <a:rPr lang="it-IT" sz="1300" b="1" dirty="0">
                <a:solidFill>
                  <a:schemeClr val="tx1">
                    <a:lumMod val="75000"/>
                    <a:lumOff val="25000"/>
                  </a:schemeClr>
                </a:solidFill>
              </a:rPr>
              <a:t>brevetto europeo</a:t>
            </a:r>
            <a:r>
              <a:rPr lang="it-IT" sz="1300" b="1" dirty="0" smtClean="0">
                <a:solidFill>
                  <a:schemeClr val="tx1">
                    <a:lumMod val="75000"/>
                    <a:lumOff val="25000"/>
                  </a:schemeClr>
                </a:solidFill>
              </a:rPr>
              <a:t>» </a:t>
            </a:r>
            <a:r>
              <a:rPr lang="it-IT" sz="1300" dirty="0" smtClean="0">
                <a:solidFill>
                  <a:schemeClr val="tx1">
                    <a:lumMod val="75000"/>
                    <a:lumOff val="25000"/>
                  </a:schemeClr>
                </a:solidFill>
              </a:rPr>
              <a:t>la domanda può essere direttamente depositata </a:t>
            </a:r>
            <a:r>
              <a:rPr lang="it-IT" sz="1300" dirty="0">
                <a:solidFill>
                  <a:schemeClr val="tx1">
                    <a:lumMod val="75000"/>
                    <a:lumOff val="25000"/>
                  </a:schemeClr>
                </a:solidFill>
              </a:rPr>
              <a:t>presso </a:t>
            </a:r>
            <a:r>
              <a:rPr lang="it-IT" sz="1300" dirty="0" smtClean="0">
                <a:solidFill>
                  <a:schemeClr val="tx1">
                    <a:lumMod val="75000"/>
                    <a:lumOff val="25000"/>
                  </a:schemeClr>
                </a:solidFill>
              </a:rPr>
              <a:t>l’</a:t>
            </a:r>
            <a:r>
              <a:rPr lang="it-IT" sz="1300" dirty="0" err="1" smtClean="0">
                <a:solidFill>
                  <a:schemeClr val="tx1">
                    <a:lumMod val="75000"/>
                    <a:lumOff val="25000"/>
                  </a:schemeClr>
                </a:solidFill>
              </a:rPr>
              <a:t>European</a:t>
            </a:r>
            <a:r>
              <a:rPr lang="it-IT" sz="1300" dirty="0" smtClean="0">
                <a:solidFill>
                  <a:schemeClr val="tx1">
                    <a:lumMod val="75000"/>
                    <a:lumOff val="25000"/>
                  </a:schemeClr>
                </a:solidFill>
              </a:rPr>
              <a:t> </a:t>
            </a:r>
            <a:r>
              <a:rPr lang="it-IT" sz="1300" dirty="0" err="1" smtClean="0">
                <a:solidFill>
                  <a:schemeClr val="tx1">
                    <a:lumMod val="75000"/>
                    <a:lumOff val="25000"/>
                  </a:schemeClr>
                </a:solidFill>
              </a:rPr>
              <a:t>Patent</a:t>
            </a:r>
            <a:r>
              <a:rPr lang="it-IT" sz="1300" dirty="0" smtClean="0">
                <a:solidFill>
                  <a:schemeClr val="tx1">
                    <a:lumMod val="75000"/>
                    <a:lumOff val="25000"/>
                  </a:schemeClr>
                </a:solidFill>
              </a:rPr>
              <a:t> Office (EPO) di Monaco, </a:t>
            </a:r>
            <a:r>
              <a:rPr lang="it-IT" sz="1300" dirty="0">
                <a:solidFill>
                  <a:schemeClr val="tx1">
                    <a:lumMod val="75000"/>
                    <a:lumOff val="25000"/>
                  </a:schemeClr>
                </a:solidFill>
              </a:rPr>
              <a:t>oppure presso </a:t>
            </a:r>
            <a:r>
              <a:rPr lang="it-IT" sz="1300" dirty="0" smtClean="0">
                <a:solidFill>
                  <a:schemeClr val="tx1">
                    <a:lumMod val="75000"/>
                    <a:lumOff val="25000"/>
                  </a:schemeClr>
                </a:solidFill>
              </a:rPr>
              <a:t>l’UIBM </a:t>
            </a:r>
            <a:r>
              <a:rPr lang="it-IT" sz="1300" dirty="0">
                <a:solidFill>
                  <a:schemeClr val="tx1">
                    <a:lumMod val="75000"/>
                    <a:lumOff val="25000"/>
                  </a:schemeClr>
                </a:solidFill>
              </a:rPr>
              <a:t>che la trasmetterà </a:t>
            </a:r>
            <a:r>
              <a:rPr lang="it-IT" sz="1300" dirty="0" smtClean="0">
                <a:solidFill>
                  <a:schemeClr val="tx1">
                    <a:lumMod val="75000"/>
                    <a:lumOff val="25000"/>
                  </a:schemeClr>
                </a:solidFill>
              </a:rPr>
              <a:t>poi all’EPO. La tutela è in questo caso estesa a tutti i paesi europei e limitrofi che hanno </a:t>
            </a:r>
            <a:r>
              <a:rPr lang="it-IT" sz="1300" dirty="0">
                <a:solidFill>
                  <a:schemeClr val="tx1">
                    <a:lumMod val="75000"/>
                    <a:lumOff val="25000"/>
                  </a:schemeClr>
                </a:solidFill>
              </a:rPr>
              <a:t>aderito alla </a:t>
            </a:r>
            <a:r>
              <a:rPr lang="it-IT" sz="1300" i="1" dirty="0" err="1">
                <a:solidFill>
                  <a:schemeClr val="tx1">
                    <a:lumMod val="75000"/>
                    <a:lumOff val="25000"/>
                  </a:schemeClr>
                </a:solidFill>
              </a:rPr>
              <a:t>European</a:t>
            </a:r>
            <a:r>
              <a:rPr lang="it-IT" sz="1300" i="1" dirty="0">
                <a:solidFill>
                  <a:schemeClr val="tx1">
                    <a:lumMod val="75000"/>
                    <a:lumOff val="25000"/>
                  </a:schemeClr>
                </a:solidFill>
              </a:rPr>
              <a:t> </a:t>
            </a:r>
            <a:r>
              <a:rPr lang="it-IT" sz="1300" i="1" dirty="0" err="1">
                <a:solidFill>
                  <a:schemeClr val="tx1">
                    <a:lumMod val="75000"/>
                    <a:lumOff val="25000"/>
                  </a:schemeClr>
                </a:solidFill>
              </a:rPr>
              <a:t>Patent</a:t>
            </a:r>
            <a:r>
              <a:rPr lang="it-IT" sz="1300" i="1" dirty="0">
                <a:solidFill>
                  <a:schemeClr val="tx1">
                    <a:lumMod val="75000"/>
                    <a:lumOff val="25000"/>
                  </a:schemeClr>
                </a:solidFill>
              </a:rPr>
              <a:t> Convention </a:t>
            </a:r>
            <a:r>
              <a:rPr lang="it-IT" sz="1300" dirty="0">
                <a:solidFill>
                  <a:schemeClr val="tx1">
                    <a:lumMod val="75000"/>
                    <a:lumOff val="25000"/>
                  </a:schemeClr>
                </a:solidFill>
              </a:rPr>
              <a:t>(EPC</a:t>
            </a:r>
            <a:r>
              <a:rPr lang="it-IT" sz="1300" dirty="0" smtClean="0">
                <a:solidFill>
                  <a:schemeClr val="tx1">
                    <a:lumMod val="75000"/>
                    <a:lumOff val="25000"/>
                  </a:schemeClr>
                </a:solidFill>
              </a:rPr>
              <a:t>) del 1973;</a:t>
            </a:r>
          </a:p>
          <a:p>
            <a:pPr marL="285750" indent="-285750" algn="just">
              <a:buFont typeface="Wingdings" panose="05000000000000000000" pitchFamily="2" charset="2"/>
              <a:buChar char="§"/>
            </a:pPr>
            <a:endParaRPr lang="it-IT" sz="1300" dirty="0">
              <a:solidFill>
                <a:schemeClr val="tx1">
                  <a:lumMod val="75000"/>
                  <a:lumOff val="25000"/>
                </a:schemeClr>
              </a:solidFill>
            </a:endParaRPr>
          </a:p>
          <a:p>
            <a:pPr marL="285750" indent="-285750" algn="just">
              <a:buFont typeface="Wingdings" panose="05000000000000000000" pitchFamily="2" charset="2"/>
              <a:buChar char="§"/>
            </a:pPr>
            <a:r>
              <a:rPr lang="it-IT" sz="1300" dirty="0" smtClean="0">
                <a:solidFill>
                  <a:schemeClr val="tx1">
                    <a:lumMod val="75000"/>
                    <a:lumOff val="25000"/>
                  </a:schemeClr>
                </a:solidFill>
              </a:rPr>
              <a:t>Per un </a:t>
            </a:r>
            <a:r>
              <a:rPr lang="it-IT" sz="1300" b="1" dirty="0" smtClean="0">
                <a:solidFill>
                  <a:schemeClr val="tx1">
                    <a:lumMod val="75000"/>
                    <a:lumOff val="25000"/>
                  </a:schemeClr>
                </a:solidFill>
              </a:rPr>
              <a:t>«brevetto internazionale» </a:t>
            </a:r>
            <a:r>
              <a:rPr lang="it-IT" sz="1300" dirty="0" smtClean="0">
                <a:solidFill>
                  <a:schemeClr val="tx1">
                    <a:lumMod val="75000"/>
                    <a:lumOff val="25000"/>
                  </a:schemeClr>
                </a:solidFill>
              </a:rPr>
              <a:t>la domanda può essere presentata direttamente presso il World </a:t>
            </a:r>
            <a:r>
              <a:rPr lang="it-IT" sz="1300" dirty="0" err="1" smtClean="0">
                <a:solidFill>
                  <a:schemeClr val="tx1">
                    <a:lumMod val="75000"/>
                    <a:lumOff val="25000"/>
                  </a:schemeClr>
                </a:solidFill>
              </a:rPr>
              <a:t>Intellectual</a:t>
            </a:r>
            <a:r>
              <a:rPr lang="it-IT" sz="1300" dirty="0" smtClean="0">
                <a:solidFill>
                  <a:schemeClr val="tx1">
                    <a:lumMod val="75000"/>
                    <a:lumOff val="25000"/>
                  </a:schemeClr>
                </a:solidFill>
              </a:rPr>
              <a:t> </a:t>
            </a:r>
            <a:r>
              <a:rPr lang="it-IT" sz="1300" dirty="0" err="1" smtClean="0">
                <a:solidFill>
                  <a:schemeClr val="tx1">
                    <a:lumMod val="75000"/>
                    <a:lumOff val="25000"/>
                  </a:schemeClr>
                </a:solidFill>
              </a:rPr>
              <a:t>Property</a:t>
            </a:r>
            <a:r>
              <a:rPr lang="it-IT" sz="1300" dirty="0" smtClean="0">
                <a:solidFill>
                  <a:schemeClr val="tx1">
                    <a:lumMod val="75000"/>
                    <a:lumOff val="25000"/>
                  </a:schemeClr>
                </a:solidFill>
              </a:rPr>
              <a:t> Office (WIPO) di Ginevra, oppure presso l’UIBM o l’EPO, che la trasmetteranno poi al WIPO. La tutela è estesa a tutti gli stati che </a:t>
            </a:r>
            <a:r>
              <a:rPr lang="it-IT" sz="1300" dirty="0">
                <a:solidFill>
                  <a:schemeClr val="tx1">
                    <a:lumMod val="75000"/>
                    <a:lumOff val="25000"/>
                  </a:schemeClr>
                </a:solidFill>
              </a:rPr>
              <a:t>hanno aderito al </a:t>
            </a:r>
            <a:r>
              <a:rPr lang="it-IT" sz="1300" i="1" dirty="0" err="1">
                <a:solidFill>
                  <a:schemeClr val="tx1">
                    <a:lumMod val="75000"/>
                    <a:lumOff val="25000"/>
                  </a:schemeClr>
                </a:solidFill>
              </a:rPr>
              <a:t>Patent</a:t>
            </a:r>
            <a:r>
              <a:rPr lang="it-IT" sz="1300" i="1" dirty="0">
                <a:solidFill>
                  <a:schemeClr val="tx1">
                    <a:lumMod val="75000"/>
                    <a:lumOff val="25000"/>
                  </a:schemeClr>
                </a:solidFill>
              </a:rPr>
              <a:t> </a:t>
            </a:r>
            <a:r>
              <a:rPr lang="it-IT" sz="1300" i="1" dirty="0" err="1">
                <a:solidFill>
                  <a:schemeClr val="tx1">
                    <a:lumMod val="75000"/>
                    <a:lumOff val="25000"/>
                  </a:schemeClr>
                </a:solidFill>
              </a:rPr>
              <a:t>Cooperation</a:t>
            </a:r>
            <a:r>
              <a:rPr lang="it-IT" sz="1300" i="1" dirty="0">
                <a:solidFill>
                  <a:schemeClr val="tx1">
                    <a:lumMod val="75000"/>
                    <a:lumOff val="25000"/>
                  </a:schemeClr>
                </a:solidFill>
              </a:rPr>
              <a:t> </a:t>
            </a:r>
            <a:r>
              <a:rPr lang="it-IT" sz="1300" i="1" dirty="0" err="1" smtClean="0">
                <a:solidFill>
                  <a:schemeClr val="tx1">
                    <a:lumMod val="75000"/>
                    <a:lumOff val="25000"/>
                  </a:schemeClr>
                </a:solidFill>
              </a:rPr>
              <a:t>Treaty</a:t>
            </a:r>
            <a:r>
              <a:rPr lang="it-IT" sz="1300" i="1" dirty="0" smtClean="0">
                <a:solidFill>
                  <a:schemeClr val="tx1">
                    <a:lumMod val="75000"/>
                    <a:lumOff val="25000"/>
                  </a:schemeClr>
                </a:solidFill>
              </a:rPr>
              <a:t> </a:t>
            </a:r>
            <a:r>
              <a:rPr lang="it-IT" sz="1300" dirty="0" smtClean="0">
                <a:solidFill>
                  <a:schemeClr val="tx1">
                    <a:lumMod val="75000"/>
                    <a:lumOff val="25000"/>
                  </a:schemeClr>
                </a:solidFill>
              </a:rPr>
              <a:t>(PCT) del 1970;</a:t>
            </a:r>
          </a:p>
          <a:p>
            <a:pPr marL="285750" indent="-285750" algn="just">
              <a:buFont typeface="Wingdings" panose="05000000000000000000" pitchFamily="2" charset="2"/>
              <a:buChar char="§"/>
            </a:pPr>
            <a:endParaRPr lang="it-IT" sz="1300" dirty="0">
              <a:solidFill>
                <a:schemeClr val="tx1">
                  <a:lumMod val="75000"/>
                  <a:lumOff val="25000"/>
                </a:schemeClr>
              </a:solidFill>
            </a:endParaRPr>
          </a:p>
          <a:p>
            <a:pPr marL="285750" indent="-285750" algn="just">
              <a:buFont typeface="Wingdings" panose="05000000000000000000" pitchFamily="2" charset="2"/>
              <a:buChar char="§"/>
            </a:pPr>
            <a:r>
              <a:rPr lang="it-IT" sz="1300" dirty="0" smtClean="0">
                <a:solidFill>
                  <a:schemeClr val="tx1">
                    <a:lumMod val="75000"/>
                    <a:lumOff val="25000"/>
                  </a:schemeClr>
                </a:solidFill>
              </a:rPr>
              <a:t>Per un </a:t>
            </a:r>
            <a:r>
              <a:rPr lang="it-IT" sz="1300" b="1" dirty="0" smtClean="0">
                <a:solidFill>
                  <a:schemeClr val="tx1">
                    <a:lumMod val="75000"/>
                    <a:lumOff val="25000"/>
                  </a:schemeClr>
                </a:solidFill>
              </a:rPr>
              <a:t>«brevetto estero» </a:t>
            </a:r>
            <a:r>
              <a:rPr lang="it-IT" sz="1300" dirty="0" smtClean="0">
                <a:solidFill>
                  <a:schemeClr val="tx1">
                    <a:lumMod val="75000"/>
                    <a:lumOff val="25000"/>
                  </a:schemeClr>
                </a:solidFill>
              </a:rPr>
              <a:t>la domanda dev’essere depositata presso l’ufficio nazionale di uno o più stati esteri.</a:t>
            </a:r>
          </a:p>
          <a:p>
            <a:pPr marL="285750" indent="-285750" algn="just">
              <a:buFont typeface="Wingdings" panose="05000000000000000000" pitchFamily="2" charset="2"/>
              <a:buChar char="§"/>
            </a:pPr>
            <a:endParaRPr lang="it-IT" sz="1300" dirty="0">
              <a:solidFill>
                <a:schemeClr val="tx1">
                  <a:lumMod val="75000"/>
                  <a:lumOff val="25000"/>
                </a:schemeClr>
              </a:solidFill>
            </a:endParaRPr>
          </a:p>
          <a:p>
            <a:pPr algn="just"/>
            <a:r>
              <a:rPr lang="it-IT" sz="1300" dirty="0" smtClean="0">
                <a:solidFill>
                  <a:schemeClr val="tx1">
                    <a:lumMod val="75000"/>
                    <a:lumOff val="25000"/>
                  </a:schemeClr>
                </a:solidFill>
              </a:rPr>
              <a:t>La domanda di deposito dev’essere – a pena di </a:t>
            </a:r>
            <a:r>
              <a:rPr lang="it-IT" sz="1300" i="1" dirty="0" smtClean="0">
                <a:solidFill>
                  <a:schemeClr val="tx1">
                    <a:lumMod val="75000"/>
                    <a:lumOff val="25000"/>
                  </a:schemeClr>
                </a:solidFill>
              </a:rPr>
              <a:t>nullità</a:t>
            </a:r>
            <a:r>
              <a:rPr lang="it-IT" sz="1300" dirty="0" smtClean="0">
                <a:solidFill>
                  <a:schemeClr val="tx1">
                    <a:lumMod val="75000"/>
                    <a:lumOff val="25000"/>
                  </a:schemeClr>
                </a:solidFill>
              </a:rPr>
              <a:t> - correlata da una </a:t>
            </a:r>
            <a:r>
              <a:rPr lang="it-IT" sz="1300" b="1" dirty="0" smtClean="0">
                <a:solidFill>
                  <a:schemeClr val="tx1">
                    <a:lumMod val="75000"/>
                    <a:lumOff val="25000"/>
                  </a:schemeClr>
                </a:solidFill>
              </a:rPr>
              <a:t>descrizione</a:t>
            </a:r>
            <a:r>
              <a:rPr lang="it-IT" sz="1300" dirty="0" smtClean="0">
                <a:solidFill>
                  <a:schemeClr val="tx1">
                    <a:lumMod val="75000"/>
                    <a:lumOff val="25000"/>
                  </a:schemeClr>
                </a:solidFill>
              </a:rPr>
              <a:t> dell’invenzione, sufficientemente chiara da far sì che il trovato possa essere riprodotto da ogni esperto del settore e dai </a:t>
            </a:r>
            <a:r>
              <a:rPr lang="it-IT" sz="1300" b="1" dirty="0" smtClean="0">
                <a:solidFill>
                  <a:schemeClr val="tx1">
                    <a:lumMod val="75000"/>
                    <a:lumOff val="25000"/>
                  </a:schemeClr>
                </a:solidFill>
              </a:rPr>
              <a:t>disegni </a:t>
            </a:r>
            <a:r>
              <a:rPr lang="it-IT" sz="1300" dirty="0" smtClean="0">
                <a:solidFill>
                  <a:schemeClr val="tx1">
                    <a:lumMod val="75000"/>
                    <a:lumOff val="25000"/>
                  </a:schemeClr>
                </a:solidFill>
              </a:rPr>
              <a:t>necessari alla sua intelligenza (art. 51 CPI).</a:t>
            </a:r>
            <a:endParaRPr lang="it-IT" sz="1300" dirty="0">
              <a:solidFill>
                <a:schemeClr val="tx1">
                  <a:lumMod val="75000"/>
                  <a:lumOff val="25000"/>
                </a:schemeClr>
              </a:solidFill>
            </a:endParaRPr>
          </a:p>
          <a:p>
            <a:pPr algn="just"/>
            <a:endParaRPr lang="it-IT" sz="1400" dirty="0" smtClean="0">
              <a:solidFill>
                <a:schemeClr val="tx1">
                  <a:lumMod val="75000"/>
                  <a:lumOff val="25000"/>
                </a:schemeClr>
              </a:solidFill>
            </a:endParaRPr>
          </a:p>
          <a:p>
            <a:pPr algn="just"/>
            <a:endParaRPr lang="it-IT" sz="1400" dirty="0">
              <a:solidFill>
                <a:schemeClr val="tx1">
                  <a:lumMod val="75000"/>
                  <a:lumOff val="25000"/>
                </a:schemeClr>
              </a:solidFill>
            </a:endParaRPr>
          </a:p>
          <a:p>
            <a:pPr algn="just"/>
            <a:endParaRPr lang="it-IT" sz="1400" dirty="0">
              <a:solidFill>
                <a:schemeClr val="tx1">
                  <a:lumMod val="75000"/>
                  <a:lumOff val="25000"/>
                </a:schemeClr>
              </a:solidFill>
            </a:endParaRPr>
          </a:p>
        </p:txBody>
      </p:sp>
    </p:spTree>
    <p:extLst>
      <p:ext uri="{BB962C8B-B14F-4D97-AF65-F5344CB8AC3E}">
        <p14:creationId xmlns:p14="http://schemas.microsoft.com/office/powerpoint/2010/main" val="39843089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39552" y="253969"/>
            <a:ext cx="6347713" cy="576064"/>
          </a:xfrm>
        </p:spPr>
        <p:txBody>
          <a:bodyPr>
            <a:normAutofit fontScale="90000"/>
          </a:bodyPr>
          <a:lstStyle/>
          <a:p>
            <a:pPr algn="ctr"/>
            <a:r>
              <a:rPr lang="it-IT" b="1" dirty="0" smtClean="0"/>
              <a:t>Vita del brevetto</a:t>
            </a:r>
            <a:endParaRPr lang="it-IT" b="1"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6185" y="44624"/>
            <a:ext cx="1547813"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Segnaposto contenuto 4"/>
          <p:cNvSpPr>
            <a:spLocks noGrp="1"/>
          </p:cNvSpPr>
          <p:nvPr>
            <p:ph idx="1"/>
          </p:nvPr>
        </p:nvSpPr>
        <p:spPr>
          <a:xfrm>
            <a:off x="395536" y="908720"/>
            <a:ext cx="6840759" cy="6048672"/>
          </a:xfrm>
        </p:spPr>
        <p:txBody>
          <a:bodyPr>
            <a:normAutofit/>
          </a:bodyPr>
          <a:lstStyle/>
          <a:p>
            <a:pPr marL="0" indent="0" algn="just">
              <a:buNone/>
            </a:pPr>
            <a:r>
              <a:rPr lang="it-IT" sz="1400" dirty="0" smtClean="0"/>
              <a:t>Il brevetto conferisce al suo titolare un </a:t>
            </a:r>
            <a:r>
              <a:rPr lang="it-IT" sz="1400" b="1" dirty="0" smtClean="0"/>
              <a:t>«diritto di esclusiva»</a:t>
            </a:r>
            <a:r>
              <a:rPr lang="it-IT" sz="1400" dirty="0" smtClean="0"/>
              <a:t>, il quale si concretizza nel divieto per i terzi di produrre (se un prodotto) od usare (se un procedimento) il trovato, così come di venderlo od importarlo; salvo consenso del titolare stesso (art. 66 CPI). È, dunque, un diritto ad attuare e trarre profitto dalla propria invenzione. </a:t>
            </a:r>
          </a:p>
          <a:p>
            <a:pPr marL="0" indent="0" algn="just">
              <a:buNone/>
            </a:pPr>
            <a:r>
              <a:rPr lang="it-IT" sz="1400" dirty="0" smtClean="0"/>
              <a:t>Tuttavia, </a:t>
            </a:r>
            <a:r>
              <a:rPr lang="it-IT" sz="1400" i="1" dirty="0" smtClean="0"/>
              <a:t>l’esclusiva di commercio </a:t>
            </a:r>
            <a:r>
              <a:rPr lang="it-IT" sz="1400" dirty="0" smtClean="0"/>
              <a:t>si esaurisce con la prima immissione in circolazione del prodotto brevettato. Ne consegue che chi ha acquistato il prodotto, ancora protetto dal brevetto, messo in commercio dal titolare potrà liberamente rivenderlo, salvo particolari eccezioni.</a:t>
            </a:r>
          </a:p>
          <a:p>
            <a:pPr marL="0" indent="0" algn="just">
              <a:buNone/>
            </a:pPr>
            <a:r>
              <a:rPr lang="it-IT" sz="1400" dirty="0" smtClean="0"/>
              <a:t>Il brevetto per invenzioni industriali </a:t>
            </a:r>
            <a:r>
              <a:rPr lang="it-IT" sz="1400" b="1" u="sng" dirty="0" smtClean="0"/>
              <a:t>dura vent’anni</a:t>
            </a:r>
            <a:r>
              <a:rPr lang="it-IT" sz="1400" dirty="0" smtClean="0"/>
              <a:t>, a partire dalla data di deposito della domanda, e </a:t>
            </a:r>
            <a:r>
              <a:rPr lang="it-IT" sz="1400" b="1" u="sng" dirty="0" smtClean="0"/>
              <a:t>non è rinnovabile</a:t>
            </a:r>
            <a:r>
              <a:rPr lang="it-IT" sz="1400" dirty="0" smtClean="0"/>
              <a:t>. Affinché la vita del brevetto sia mantenuto, è necessario pagare le tasse annuali previste dallo stato in cui il brevetto è stato depositato. Tali </a:t>
            </a:r>
            <a:r>
              <a:rPr lang="it-IT" sz="1400" i="1" dirty="0" smtClean="0"/>
              <a:t>tasse di mantenimento </a:t>
            </a:r>
            <a:r>
              <a:rPr lang="it-IT" sz="1400" dirty="0" smtClean="0"/>
              <a:t>dovranno essere pagate annualmente a partire al quarto anno di vita del brevetto.</a:t>
            </a:r>
          </a:p>
          <a:p>
            <a:pPr marL="0" indent="0" algn="just">
              <a:buNone/>
            </a:pPr>
            <a:r>
              <a:rPr lang="it-IT" sz="1400" dirty="0" smtClean="0"/>
              <a:t>La vita del brevetto, e dunque il diritto di esclusiva, </a:t>
            </a:r>
            <a:r>
              <a:rPr lang="it-IT" sz="1400" b="1" dirty="0" smtClean="0"/>
              <a:t>si estingue</a:t>
            </a:r>
            <a:r>
              <a:rPr lang="it-IT" sz="1400" dirty="0" smtClean="0"/>
              <a:t>:</a:t>
            </a:r>
          </a:p>
          <a:p>
            <a:pPr algn="just">
              <a:buFont typeface="Wingdings" panose="05000000000000000000" pitchFamily="2" charset="2"/>
              <a:buChar char="§"/>
            </a:pPr>
            <a:r>
              <a:rPr lang="it-IT" sz="1400" dirty="0" smtClean="0"/>
              <a:t>decorsi vent’anni dalla data di deposito della domanda;</a:t>
            </a:r>
          </a:p>
          <a:p>
            <a:pPr algn="just">
              <a:buFont typeface="Wingdings" panose="05000000000000000000" pitchFamily="2" charset="2"/>
              <a:buChar char="§"/>
            </a:pPr>
            <a:r>
              <a:rPr lang="it-IT" sz="1400" dirty="0" smtClean="0"/>
              <a:t>per dichiarata nullità del brevetto;</a:t>
            </a:r>
          </a:p>
          <a:p>
            <a:pPr algn="just">
              <a:buFont typeface="Wingdings" panose="05000000000000000000" pitchFamily="2" charset="2"/>
              <a:buChar char="§"/>
            </a:pPr>
            <a:r>
              <a:rPr lang="it-IT" sz="1400" dirty="0" smtClean="0"/>
              <a:t>rinuncia del titolare;</a:t>
            </a:r>
          </a:p>
          <a:p>
            <a:pPr algn="just">
              <a:buFont typeface="Wingdings" panose="05000000000000000000" pitchFamily="2" charset="2"/>
              <a:buChar char="§"/>
            </a:pPr>
            <a:r>
              <a:rPr lang="it-IT" sz="1400" dirty="0" smtClean="0"/>
              <a:t>cause di decadenza (</a:t>
            </a:r>
            <a:r>
              <a:rPr lang="it-IT" sz="1400" i="1" dirty="0" smtClean="0"/>
              <a:t>es. </a:t>
            </a:r>
            <a:r>
              <a:rPr lang="it-IT" sz="1400" dirty="0" smtClean="0"/>
              <a:t>mancata attuazione dell’invenzione brevettata, di cui all’art. 70 CPI, o mancato pagamento dei diritti, di cui all’art. 75 CPI, o ipotesi di scavalcamento per priorità, prevista dalla Convenzione di Parigi del 1883).</a:t>
            </a:r>
          </a:p>
          <a:p>
            <a:pPr algn="just">
              <a:buFont typeface="Wingdings" panose="05000000000000000000" pitchFamily="2" charset="2"/>
              <a:buChar char="§"/>
            </a:pPr>
            <a:endParaRPr lang="it-IT" sz="1400" dirty="0" smtClean="0"/>
          </a:p>
        </p:txBody>
      </p:sp>
    </p:spTree>
    <p:extLst>
      <p:ext uri="{BB962C8B-B14F-4D97-AF65-F5344CB8AC3E}">
        <p14:creationId xmlns:p14="http://schemas.microsoft.com/office/powerpoint/2010/main" val="277607346"/>
      </p:ext>
    </p:extLst>
  </p:cSld>
  <p:clrMapOvr>
    <a:masterClrMapping/>
  </p:clrMapOvr>
  <p:timing>
    <p:tnLst>
      <p:par>
        <p:cTn id="1" dur="indefinite" restart="never" nodeType="tmRoot"/>
      </p:par>
    </p:tnLst>
  </p:timing>
</p:sld>
</file>

<file path=ppt/theme/theme1.xml><?xml version="1.0" encoding="utf-8"?>
<a:theme xmlns:a="http://schemas.openxmlformats.org/drawingml/2006/main" name="Sfaccettatura">
  <a:themeElements>
    <a:clrScheme name="Sfaccettatur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Sfaccettatur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ppt/theme/theme2.xml><?xml version="1.0" encoding="utf-8"?>
<a:theme xmlns:a="http://schemas.openxmlformats.org/drawingml/2006/main" name="1_Sfaccettatura">
  <a:themeElements>
    <a:clrScheme name="Sfaccettatur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Sfaccettatur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1934</TotalTime>
  <Words>2442</Words>
  <Application>Microsoft Office PowerPoint</Application>
  <PresentationFormat>Presentazione su schermo (4:3)</PresentationFormat>
  <Paragraphs>157</Paragraphs>
  <Slides>14</Slides>
  <Notes>0</Notes>
  <HiddenSlides>0</HiddenSlides>
  <MMClips>0</MMClips>
  <ScaleCrop>false</ScaleCrop>
  <HeadingPairs>
    <vt:vector size="4" baseType="variant">
      <vt:variant>
        <vt:lpstr>Tema</vt:lpstr>
      </vt:variant>
      <vt:variant>
        <vt:i4>2</vt:i4>
      </vt:variant>
      <vt:variant>
        <vt:lpstr>Titoli diapositive</vt:lpstr>
      </vt:variant>
      <vt:variant>
        <vt:i4>14</vt:i4>
      </vt:variant>
    </vt:vector>
  </HeadingPairs>
  <TitlesOfParts>
    <vt:vector size="16" baseType="lpstr">
      <vt:lpstr>Sfaccettatura</vt:lpstr>
      <vt:lpstr>1_Sfaccettatura</vt:lpstr>
      <vt:lpstr>Diritto Commerciale A.A. 2019/2020    ‘Il brevetto’ Parte V</vt:lpstr>
      <vt:lpstr>Il brevetto</vt:lpstr>
      <vt:lpstr>Il campo della tecnica</vt:lpstr>
      <vt:lpstr>1) Brevetto per invenzioni industriali</vt:lpstr>
      <vt:lpstr>Casi di non brevettabilità</vt:lpstr>
      <vt:lpstr>Diritto morale e  diritti patrimoniali</vt:lpstr>
      <vt:lpstr>I requisiti</vt:lpstr>
      <vt:lpstr>Deposito della domanda</vt:lpstr>
      <vt:lpstr>Vita del brevetto</vt:lpstr>
      <vt:lpstr>Trasferimento e licenza </vt:lpstr>
      <vt:lpstr>Invenzioni non brevettate</vt:lpstr>
      <vt:lpstr>2) Brevetto per modelli di utilità</vt:lpstr>
      <vt:lpstr>D.lgs. 18/2019</vt:lpstr>
      <vt:lpstr>Bibliografia/Sitografia</vt:lpstr>
    </vt:vector>
  </TitlesOfParts>
  <Company>Olidata S.p.A.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brevetto</dc:title>
  <dc:creator>Andrea Montera</dc:creator>
  <cp:lastModifiedBy>Dell</cp:lastModifiedBy>
  <cp:revision>214</cp:revision>
  <dcterms:created xsi:type="dcterms:W3CDTF">2015-09-30T11:01:53Z</dcterms:created>
  <dcterms:modified xsi:type="dcterms:W3CDTF">2020-04-14T16:49:28Z</dcterms:modified>
</cp:coreProperties>
</file>