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339" r:id="rId2"/>
    <p:sldId id="340" r:id="rId3"/>
    <p:sldId id="341" r:id="rId4"/>
    <p:sldId id="342" r:id="rId5"/>
    <p:sldId id="343" r:id="rId6"/>
    <p:sldId id="345" r:id="rId7"/>
    <p:sldId id="346" r:id="rId8"/>
    <p:sldId id="347" r:id="rId9"/>
    <p:sldId id="348" r:id="rId10"/>
    <p:sldId id="349" r:id="rId11"/>
    <p:sldId id="351" r:id="rId12"/>
    <p:sldId id="352" r:id="rId13"/>
    <p:sldId id="353" r:id="rId14"/>
    <p:sldId id="354" r:id="rId15"/>
    <p:sldId id="355" r:id="rId16"/>
    <p:sldId id="350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4133" autoAdjust="0"/>
  </p:normalViewPr>
  <p:slideViewPr>
    <p:cSldViewPr>
      <p:cViewPr varScale="1">
        <p:scale>
          <a:sx n="72" d="100"/>
          <a:sy n="72" d="100"/>
        </p:scale>
        <p:origin x="6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8995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749" y="-9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132EB5-538D-48E2-8834-91ADF2921BEA}" type="datetimeFigureOut">
              <a:rPr lang="it-IT" smtClean="0"/>
              <a:t>15/03/2020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3A8EE-DDD9-42FF-8D31-ACC83D9D36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8011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15/03/2020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6782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15/03/2020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9303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15/03/2020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8322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15/03/2020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8707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15/03/2020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0641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15/03/2020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978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15/03/2020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46753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15/03/2020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5440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15/03/2020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0913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15/03/2020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610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15/03/2020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231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15/03/2020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4617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15/03/2020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2878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15/03/2020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2561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15/03/2020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6116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15/03/2020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4939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5D991-6E7A-4AA6-9CB3-D0AC2FAD73B9}" type="datetimeFigureOut">
              <a:rPr lang="it-IT" smtClean="0"/>
              <a:t>15/03/2020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5115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Partecipazione azionaria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599" y="1700808"/>
            <a:ext cx="6347714" cy="43405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Caratteristiche generali in quanto unità di misura:</a:t>
            </a:r>
          </a:p>
          <a:p>
            <a:pPr marL="0" indent="0">
              <a:buNone/>
            </a:pPr>
            <a:r>
              <a:rPr lang="it-IT" dirty="0" smtClean="0"/>
              <a:t>Indivisibilità</a:t>
            </a:r>
          </a:p>
          <a:p>
            <a:pPr marL="400050" lvl="1" indent="0">
              <a:buNone/>
            </a:pPr>
            <a:r>
              <a:rPr lang="it-IT" dirty="0" smtClean="0"/>
              <a:t>Rappresentante comune (art. 2347)</a:t>
            </a:r>
          </a:p>
          <a:p>
            <a:pPr marL="0" indent="0">
              <a:buNone/>
            </a:pPr>
            <a:r>
              <a:rPr lang="it-IT" dirty="0" smtClean="0"/>
              <a:t>Inscindibilità</a:t>
            </a:r>
          </a:p>
          <a:p>
            <a:pPr marL="400050" lvl="1" indent="0">
              <a:buNone/>
            </a:pPr>
            <a:r>
              <a:rPr lang="it-IT" dirty="0" smtClean="0"/>
              <a:t>Indisponibilità parziale dei diritti</a:t>
            </a:r>
          </a:p>
          <a:p>
            <a:pPr marL="742950" lvl="2" indent="0">
              <a:buNone/>
            </a:pPr>
            <a:r>
              <a:rPr lang="it-IT" dirty="0" smtClean="0"/>
              <a:t>Problema della vendita del voto</a:t>
            </a:r>
          </a:p>
          <a:p>
            <a:pPr marL="0" indent="0">
              <a:buNone/>
            </a:pPr>
            <a:r>
              <a:rPr lang="it-IT" dirty="0" smtClean="0"/>
              <a:t>Uguaglianza</a:t>
            </a:r>
          </a:p>
          <a:p>
            <a:pPr marL="342900" lvl="1" indent="0">
              <a:buNone/>
            </a:pPr>
            <a:r>
              <a:rPr lang="it-IT" dirty="0" smtClean="0"/>
              <a:t>Impossibilità di ricollegare i diritti alla persona del socio, anziché alla partecipazione</a:t>
            </a:r>
          </a:p>
          <a:p>
            <a:pPr marL="0" indent="0">
              <a:buNone/>
            </a:pPr>
            <a:r>
              <a:rPr lang="it-IT" dirty="0" smtClean="0"/>
              <a:t>Autonomia</a:t>
            </a:r>
          </a:p>
          <a:p>
            <a:pPr marL="400050" lvl="1" indent="0">
              <a:buNone/>
            </a:pPr>
            <a:r>
              <a:rPr lang="it-IT" dirty="0" smtClean="0"/>
              <a:t>Disponibilità di frazioni di pacchetto azionario</a:t>
            </a:r>
          </a:p>
          <a:p>
            <a:pPr marL="40005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6366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Assemblee speciali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Art. 2376, co. 2</a:t>
            </a:r>
          </a:p>
          <a:p>
            <a:pPr marL="400050" lvl="1" indent="0">
              <a:buNone/>
            </a:pPr>
            <a:r>
              <a:rPr lang="it-IT" dirty="0" smtClean="0"/>
              <a:t>Anche assemblea speciale degli azionisti ordinari</a:t>
            </a:r>
          </a:p>
          <a:p>
            <a:pPr marL="0" indent="0">
              <a:buNone/>
            </a:pPr>
            <a:r>
              <a:rPr lang="it-IT" dirty="0" smtClean="0"/>
              <a:t>Approvazione delle delibere pregiudizievoli</a:t>
            </a:r>
          </a:p>
          <a:p>
            <a:pPr marL="400050" lvl="1" indent="0">
              <a:buNone/>
            </a:pPr>
            <a:r>
              <a:rPr lang="it-IT" dirty="0" smtClean="0"/>
              <a:t>Pregiudizio diretto e </a:t>
            </a:r>
            <a:r>
              <a:rPr lang="it-IT" dirty="0" smtClean="0"/>
              <a:t>indiretto</a:t>
            </a:r>
            <a:endParaRPr lang="it-IT" dirty="0"/>
          </a:p>
          <a:p>
            <a:pPr marL="400050" lvl="1" indent="0">
              <a:buNone/>
            </a:pPr>
            <a:endParaRPr lang="it-IT" dirty="0"/>
          </a:p>
          <a:p>
            <a:pPr marL="400050" lvl="1" indent="0">
              <a:buNone/>
            </a:pPr>
            <a:r>
              <a:rPr lang="it-IT" dirty="0" smtClean="0"/>
              <a:t>Rappresentante comune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686257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Diverse tecniche di incorporazione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Possibile esclusione dell’emissione dei titoli (art. 2346, co. 1)</a:t>
            </a:r>
          </a:p>
          <a:p>
            <a:pPr marL="400050" lvl="1" indent="0">
              <a:buNone/>
            </a:pPr>
            <a:r>
              <a:rPr lang="it-IT" dirty="0" smtClean="0"/>
              <a:t>Trasferimento opera attraverso iscrizione a libro soci (art. 2355)</a:t>
            </a:r>
          </a:p>
          <a:p>
            <a:pPr marL="0" indent="0">
              <a:buNone/>
            </a:pPr>
            <a:r>
              <a:rPr lang="it-IT" dirty="0" smtClean="0"/>
              <a:t>Titoli cartacei</a:t>
            </a:r>
          </a:p>
          <a:p>
            <a:pPr marL="400050" lvl="1" indent="0">
              <a:buNone/>
            </a:pPr>
            <a:r>
              <a:rPr lang="it-IT" dirty="0" smtClean="0"/>
              <a:t>Tecnica dei titoli di credito</a:t>
            </a:r>
          </a:p>
          <a:p>
            <a:pPr marL="0" indent="0">
              <a:buNone/>
            </a:pPr>
            <a:r>
              <a:rPr lang="it-IT" dirty="0" smtClean="0"/>
              <a:t>Titoli dematerializzati</a:t>
            </a:r>
          </a:p>
          <a:p>
            <a:pPr marL="400050" lvl="1" indent="0">
              <a:buNone/>
            </a:pPr>
            <a:r>
              <a:rPr lang="it-IT" dirty="0" smtClean="0"/>
              <a:t>Comunque titoli di credito</a:t>
            </a:r>
          </a:p>
          <a:p>
            <a:pPr marL="400050" lvl="1" indent="0">
              <a:buNone/>
            </a:pPr>
            <a:r>
              <a:rPr lang="it-IT" dirty="0" smtClean="0"/>
              <a:t>Il possesso del documento è sostituito dall’annotazione contabile</a:t>
            </a:r>
          </a:p>
          <a:p>
            <a:pPr marL="0" indent="0">
              <a:buNone/>
            </a:pPr>
            <a:r>
              <a:rPr lang="it-IT" dirty="0" smtClean="0"/>
              <a:t>Certezza di circolazione e della legittimazione all’esercizio dei diritti</a:t>
            </a:r>
          </a:p>
        </p:txBody>
      </p:sp>
    </p:spTree>
    <p:extLst>
      <p:ext uri="{BB962C8B-B14F-4D97-AF65-F5344CB8AC3E}">
        <p14:creationId xmlns:p14="http://schemas.microsoft.com/office/powerpoint/2010/main" val="103353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Circolazione 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599" y="1412776"/>
            <a:ext cx="6347714" cy="46285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Art. 2354</a:t>
            </a:r>
          </a:p>
          <a:p>
            <a:pPr marL="0" indent="0">
              <a:buNone/>
            </a:pPr>
            <a:r>
              <a:rPr lang="it-IT" dirty="0" smtClean="0"/>
              <a:t> apparentemente azioni </a:t>
            </a:r>
            <a:r>
              <a:rPr lang="it-IT" dirty="0" smtClean="0"/>
              <a:t>nominative e al portatore</a:t>
            </a:r>
          </a:p>
          <a:p>
            <a:pPr marL="0" indent="0">
              <a:buNone/>
            </a:pPr>
            <a:r>
              <a:rPr lang="it-IT" dirty="0" smtClean="0"/>
              <a:t> in realtà regola </a:t>
            </a:r>
            <a:r>
              <a:rPr lang="it-IT" dirty="0" smtClean="0"/>
              <a:t>generale di nominatività </a:t>
            </a:r>
            <a:r>
              <a:rPr lang="it-IT" dirty="0" smtClean="0"/>
              <a:t>obbligatoria</a:t>
            </a:r>
          </a:p>
          <a:p>
            <a:pPr marL="0" indent="0">
              <a:buNone/>
            </a:pPr>
            <a:r>
              <a:rPr lang="it-IT" dirty="0" smtClean="0"/>
              <a:t>(eccezione: </a:t>
            </a:r>
            <a:r>
              <a:rPr lang="it-IT" dirty="0" err="1" smtClean="0"/>
              <a:t>az</a:t>
            </a:r>
            <a:r>
              <a:rPr lang="it-IT" dirty="0" smtClean="0"/>
              <a:t> di risparmio e emesse da </a:t>
            </a:r>
            <a:r>
              <a:rPr lang="it-IT" dirty="0" err="1" smtClean="0"/>
              <a:t>sicav</a:t>
            </a:r>
            <a:r>
              <a:rPr lang="it-IT" dirty="0" smtClean="0"/>
              <a:t> e </a:t>
            </a:r>
            <a:r>
              <a:rPr lang="it-IT" dirty="0" err="1" smtClean="0"/>
              <a:t>sicaf</a:t>
            </a:r>
            <a:r>
              <a:rPr lang="it-IT" dirty="0" smtClean="0"/>
              <a:t>)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Art. 2355 e </a:t>
            </a:r>
            <a:r>
              <a:rPr lang="it-IT" dirty="0" smtClean="0"/>
              <a:t>trasferimento </a:t>
            </a:r>
            <a:r>
              <a:rPr lang="it-IT" dirty="0" smtClean="0"/>
              <a:t>mediante girata</a:t>
            </a:r>
          </a:p>
          <a:p>
            <a:pPr marL="342900" lvl="1" indent="0">
              <a:buNone/>
            </a:pPr>
            <a:r>
              <a:rPr lang="it-IT" dirty="0" smtClean="0"/>
              <a:t>È il giratario possessore qualificato ad esercitare i diritti</a:t>
            </a:r>
          </a:p>
          <a:p>
            <a:pPr marL="342900" lvl="1" indent="0">
              <a:buNone/>
            </a:pPr>
            <a:r>
              <a:rPr lang="it-IT" dirty="0" smtClean="0"/>
              <a:t>L’annotazione nel registro dell’emittente (=libro soci) è successiva all’esercizio dei diritti</a:t>
            </a:r>
          </a:p>
          <a:p>
            <a:pPr marL="0" indent="0">
              <a:buNone/>
            </a:pPr>
            <a:r>
              <a:rPr lang="it-IT" dirty="0" smtClean="0"/>
              <a:t>Il possesso qualificato legittima l’esercizio dei diritti (es.: a intervenire e votare in assemblea; alla ripartizione dell’utile)</a:t>
            </a:r>
          </a:p>
          <a:p>
            <a:pPr marL="0" indent="0">
              <a:buNone/>
            </a:pPr>
            <a:r>
              <a:rPr lang="it-IT" dirty="0" smtClean="0"/>
              <a:t>Applicazione delle regole di acquisto a non domino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5014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1567" y="524410"/>
            <a:ext cx="7418785" cy="66136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Circolazione azioni dematerializzate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3457250" y="1501469"/>
            <a:ext cx="288032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prstClr val="white"/>
                </a:solidFill>
              </a:rPr>
              <a:t>Monte titoli</a:t>
            </a:r>
            <a:endParaRPr lang="it-IT" sz="2400" dirty="0">
              <a:solidFill>
                <a:prstClr val="white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115616" y="3429000"/>
            <a:ext cx="187220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prstClr val="white"/>
                </a:solidFill>
              </a:rPr>
              <a:t>Banca</a:t>
            </a:r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457250" y="3573016"/>
            <a:ext cx="262691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prstClr val="white"/>
                </a:solidFill>
              </a:rPr>
              <a:t>SIM</a:t>
            </a:r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6660232" y="3428817"/>
            <a:ext cx="172819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prstClr val="white"/>
                </a:solidFill>
              </a:rPr>
              <a:t>Intermediari finanziari</a:t>
            </a:r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8" name="Freccia curva 7"/>
          <p:cNvSpPr/>
          <p:nvPr/>
        </p:nvSpPr>
        <p:spPr>
          <a:xfrm>
            <a:off x="2267744" y="2420905"/>
            <a:ext cx="813816" cy="8686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prstClr val="black"/>
                </a:solidFill>
              </a:rPr>
              <a:t>conto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" name="Freccia in su 8"/>
          <p:cNvSpPr/>
          <p:nvPr/>
        </p:nvSpPr>
        <p:spPr>
          <a:xfrm>
            <a:off x="4644008" y="3039857"/>
            <a:ext cx="484632" cy="49945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2" name="Freccia curva 11"/>
          <p:cNvSpPr/>
          <p:nvPr/>
        </p:nvSpPr>
        <p:spPr>
          <a:xfrm>
            <a:off x="7092280" y="2132856"/>
            <a:ext cx="648072" cy="936104"/>
          </a:xfrm>
          <a:prstGeom prst="bentArrow">
            <a:avLst/>
          </a:prstGeom>
          <a:scene3d>
            <a:camera prst="orthographicFront">
              <a:rot lat="6000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13" name="Freccia in giù 12"/>
          <p:cNvSpPr/>
          <p:nvPr/>
        </p:nvSpPr>
        <p:spPr>
          <a:xfrm>
            <a:off x="611560" y="4732187"/>
            <a:ext cx="151216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prstClr val="white"/>
                </a:solidFill>
              </a:rPr>
              <a:t>conto</a:t>
            </a:r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14" name="Freccia in giù 13"/>
          <p:cNvSpPr/>
          <p:nvPr/>
        </p:nvSpPr>
        <p:spPr>
          <a:xfrm>
            <a:off x="2013434" y="4667616"/>
            <a:ext cx="1443816" cy="6911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solidFill>
                  <a:prstClr val="white"/>
                </a:solidFill>
              </a:rPr>
              <a:t>conto</a:t>
            </a:r>
            <a:endParaRPr lang="it-IT" sz="1600" dirty="0">
              <a:solidFill>
                <a:prstClr val="white"/>
              </a:solidFill>
            </a:endParaRPr>
          </a:p>
        </p:txBody>
      </p:sp>
      <p:sp>
        <p:nvSpPr>
          <p:cNvPr id="15" name="Freccia in giù 14"/>
          <p:cNvSpPr/>
          <p:nvPr/>
        </p:nvSpPr>
        <p:spPr>
          <a:xfrm>
            <a:off x="4770709" y="4768574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827585" y="5257778"/>
            <a:ext cx="936104" cy="547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prstClr val="white"/>
                </a:solidFill>
              </a:rPr>
              <a:t>Cliente</a:t>
            </a:r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2123728" y="5603529"/>
            <a:ext cx="864096" cy="547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prstClr val="white"/>
                </a:solidFill>
              </a:rPr>
              <a:t>Cliente</a:t>
            </a:r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4427984" y="5257778"/>
            <a:ext cx="1512168" cy="6915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prstClr val="white"/>
                </a:solidFill>
              </a:rPr>
              <a:t>Cliente</a:t>
            </a:r>
            <a:endParaRPr lang="it-I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63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Annotazioni in conto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L’annotazione in conto tiene luogo della girata e consegna del titolo</a:t>
            </a:r>
          </a:p>
          <a:p>
            <a:pPr marL="0" indent="0">
              <a:buNone/>
            </a:pPr>
            <a:r>
              <a:rPr lang="it-IT" dirty="0" smtClean="0"/>
              <a:t>Fonda la legittimazione e la possibilità di acquisto a non domino</a:t>
            </a:r>
          </a:p>
          <a:p>
            <a:pPr marL="0" indent="0">
              <a:buNone/>
            </a:pPr>
            <a:r>
              <a:rPr lang="it-IT" dirty="0" smtClean="0"/>
              <a:t>Diritti patrimoniali esercitati attraverso gli intermediari</a:t>
            </a:r>
          </a:p>
          <a:p>
            <a:pPr marL="400050" lvl="1" indent="0">
              <a:buNone/>
            </a:pPr>
            <a:r>
              <a:rPr lang="it-IT" dirty="0" smtClean="0"/>
              <a:t>L’emittente (</a:t>
            </a:r>
            <a:r>
              <a:rPr lang="it-IT" dirty="0" err="1" smtClean="0"/>
              <a:t>s.p.a.</a:t>
            </a:r>
            <a:r>
              <a:rPr lang="it-IT" dirty="0" smtClean="0"/>
              <a:t>) accredita sul conto dell’intermediario che accredita sul conto del cliente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15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limiti </a:t>
            </a:r>
            <a:r>
              <a:rPr lang="it-IT" dirty="0" smtClean="0"/>
              <a:t>alla circolazione delle 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4110963"/>
          </a:xfrm>
        </p:spPr>
        <p:txBody>
          <a:bodyPr>
            <a:normAutofit fontScale="85000" lnSpcReduction="20000"/>
          </a:bodyPr>
          <a:lstStyle/>
          <a:p>
            <a:pPr>
              <a:buAutoNum type="arabicPeriod"/>
            </a:pPr>
            <a:r>
              <a:rPr lang="it-IT" dirty="0" smtClean="0"/>
              <a:t>Limiti legali: </a:t>
            </a:r>
          </a:p>
          <a:p>
            <a:pPr marL="0" indent="0">
              <a:buNone/>
            </a:pPr>
            <a:r>
              <a:rPr lang="it-IT" dirty="0" smtClean="0"/>
              <a:t>Es. 2343, co. 3: le azioni liberate con </a:t>
            </a:r>
            <a:r>
              <a:rPr lang="it-IT" dirty="0" err="1" smtClean="0"/>
              <a:t>cf</a:t>
            </a:r>
            <a:r>
              <a:rPr lang="it-IT" dirty="0" smtClean="0"/>
              <a:t> in natura non sono trasferibili prima del controllo della stima</a:t>
            </a:r>
          </a:p>
          <a:p>
            <a:pPr marL="0" indent="0">
              <a:buNone/>
            </a:pPr>
            <a:r>
              <a:rPr lang="it-IT" dirty="0" smtClean="0"/>
              <a:t>Es. 2345, co. 2: le azioni con </a:t>
            </a:r>
            <a:r>
              <a:rPr lang="it-IT" dirty="0" err="1" smtClean="0"/>
              <a:t>prestaz</a:t>
            </a:r>
            <a:r>
              <a:rPr lang="it-IT" dirty="0" smtClean="0"/>
              <a:t>. accessorie sono trasferibili soltanto con il consenso del </a:t>
            </a:r>
            <a:r>
              <a:rPr lang="it-IT" dirty="0" err="1" smtClean="0"/>
              <a:t>cda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2. Limiti convenzionali: statutari (efficacia reale) e </a:t>
            </a:r>
            <a:r>
              <a:rPr lang="it-IT" dirty="0" smtClean="0"/>
              <a:t>restrizioni </a:t>
            </a:r>
            <a:r>
              <a:rPr lang="it-IT" dirty="0" smtClean="0"/>
              <a:t>parasociali (efficacia obbligatoria, </a:t>
            </a:r>
            <a:r>
              <a:rPr lang="it-IT" dirty="0" err="1" smtClean="0"/>
              <a:t>sd</a:t>
            </a:r>
            <a:r>
              <a:rPr lang="it-IT" dirty="0" smtClean="0"/>
              <a:t> di blocco)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Restrizioni statutarie nei limiti di art. 2355-bis</a:t>
            </a:r>
          </a:p>
          <a:p>
            <a:pPr marL="0" indent="0">
              <a:buNone/>
            </a:pPr>
            <a:r>
              <a:rPr lang="it-IT" dirty="0" smtClean="0"/>
              <a:t>Valorizzazione delle caratteristiche personali dei soci</a:t>
            </a:r>
          </a:p>
          <a:p>
            <a:pPr marL="0" indent="0">
              <a:buNone/>
            </a:pPr>
            <a:r>
              <a:rPr lang="it-IT" dirty="0" smtClean="0"/>
              <a:t>Divieto di trasferimento per un periodo massimo di cinque anni</a:t>
            </a:r>
          </a:p>
          <a:p>
            <a:pPr marL="0" indent="0">
              <a:buNone/>
            </a:pPr>
            <a:r>
              <a:rPr lang="it-IT" dirty="0" smtClean="0"/>
              <a:t>Clausole di prelazione</a:t>
            </a:r>
          </a:p>
          <a:p>
            <a:pPr marL="0" indent="0">
              <a:buNone/>
            </a:pPr>
            <a:r>
              <a:rPr lang="it-IT" dirty="0" smtClean="0"/>
              <a:t>Clausole di gradimento</a:t>
            </a:r>
          </a:p>
          <a:p>
            <a:pPr marL="400050" lvl="1" indent="0">
              <a:buNone/>
            </a:pPr>
            <a:r>
              <a:rPr lang="it-IT" dirty="0" smtClean="0"/>
              <a:t>Le clausole di mero gradimento </a:t>
            </a:r>
          </a:p>
          <a:p>
            <a:pPr marL="400050" lvl="1" indent="0">
              <a:buNone/>
            </a:pPr>
            <a:r>
              <a:rPr lang="it-IT" dirty="0" smtClean="0"/>
              <a:t>Valide se consentono comunque al socio l’uscita, eventualmente tramite recesso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048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Domande relative a questa lezione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628800"/>
            <a:ext cx="7886700" cy="4548163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Nozione e caratteristiche dell’azione</a:t>
            </a:r>
          </a:p>
          <a:p>
            <a:pPr marL="0" indent="0">
              <a:buNone/>
            </a:pPr>
            <a:r>
              <a:rPr lang="it-IT" dirty="0" smtClean="0"/>
              <a:t>Giustificazione e ipotesi di recesso</a:t>
            </a:r>
          </a:p>
          <a:p>
            <a:pPr marL="342900" lvl="1" indent="0">
              <a:buNone/>
            </a:pPr>
            <a:r>
              <a:rPr lang="it-IT" dirty="0" smtClean="0"/>
              <a:t>Criteri di liquidazione della quota</a:t>
            </a:r>
          </a:p>
          <a:p>
            <a:pPr marL="0" indent="0">
              <a:buNone/>
            </a:pPr>
            <a:r>
              <a:rPr lang="it-IT" dirty="0" smtClean="0"/>
              <a:t>Categorie di azioni</a:t>
            </a:r>
          </a:p>
          <a:p>
            <a:pPr marL="342900" lvl="1" indent="0">
              <a:buNone/>
            </a:pPr>
            <a:r>
              <a:rPr lang="it-IT" dirty="0" smtClean="0"/>
              <a:t>Specialità di diritti patrimoniali</a:t>
            </a:r>
          </a:p>
          <a:p>
            <a:pPr marL="342900" lvl="1" indent="0">
              <a:buNone/>
            </a:pPr>
            <a:r>
              <a:rPr lang="it-IT" dirty="0" smtClean="0"/>
              <a:t>Specialità dei diritti amministrativi</a:t>
            </a:r>
          </a:p>
          <a:p>
            <a:pPr marL="0" indent="0">
              <a:buNone/>
            </a:pPr>
            <a:r>
              <a:rPr lang="it-IT" dirty="0" smtClean="0"/>
              <a:t>Competenza delle assemblee </a:t>
            </a:r>
            <a:r>
              <a:rPr lang="it-IT" dirty="0" smtClean="0"/>
              <a:t>speciali</a:t>
            </a:r>
          </a:p>
          <a:p>
            <a:pPr marL="0" indent="0">
              <a:buNone/>
            </a:pPr>
            <a:r>
              <a:rPr lang="it-IT" dirty="0" smtClean="0"/>
              <a:t>Circolazione azioni e limiti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6930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Diritti incorporati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Diritti patrimoniali (art. 2350)</a:t>
            </a:r>
          </a:p>
          <a:p>
            <a:pPr marL="400050" lvl="1" indent="0">
              <a:buNone/>
            </a:pPr>
            <a:r>
              <a:rPr lang="it-IT" dirty="0" smtClean="0"/>
              <a:t>Utili (art. 2433, co. 2)</a:t>
            </a:r>
          </a:p>
          <a:p>
            <a:pPr marL="400050" lvl="1" indent="0">
              <a:buNone/>
            </a:pPr>
            <a:r>
              <a:rPr lang="it-IT" dirty="0" smtClean="0"/>
              <a:t>Quota di liquidazione</a:t>
            </a:r>
          </a:p>
          <a:p>
            <a:pPr marL="800100" lvl="2" indent="0">
              <a:buNone/>
            </a:pPr>
            <a:r>
              <a:rPr lang="it-IT" dirty="0" smtClean="0"/>
              <a:t>Eventualmente attraverso l’esercizio del recesso</a:t>
            </a:r>
          </a:p>
          <a:p>
            <a:pPr marL="0" indent="0">
              <a:buNone/>
            </a:pPr>
            <a:r>
              <a:rPr lang="it-IT" dirty="0" smtClean="0"/>
              <a:t>Diritti amministrativi (art. 2351</a:t>
            </a:r>
            <a:r>
              <a:rPr lang="it-IT" dirty="0" smtClean="0"/>
              <a:t>)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oto</a:t>
            </a:r>
          </a:p>
          <a:p>
            <a:pPr marL="0" indent="0">
              <a:buNone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Diritti di percentuali di capitale sociale</a:t>
            </a:r>
          </a:p>
          <a:p>
            <a:pPr marL="0" indent="0">
              <a:buNone/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	Es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.: impugnazione delibere di assemblea; azione di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	responsabilità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della minoranza nei confronti degli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	amministratori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2878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Diritto di recesso (art. 2437)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Da non confondere con cessione</a:t>
            </a:r>
          </a:p>
          <a:p>
            <a:pPr marL="0" indent="0">
              <a:buNone/>
            </a:pPr>
            <a:r>
              <a:rPr lang="it-IT" dirty="0" smtClean="0"/>
              <a:t>Diritto di sottrarsi a decisioni che alterino le condizioni di rischio</a:t>
            </a:r>
          </a:p>
          <a:p>
            <a:pPr marL="400050" lvl="1" indent="0">
              <a:buNone/>
            </a:pPr>
            <a:r>
              <a:rPr lang="it-IT" dirty="0" smtClean="0"/>
              <a:t>E quindi anche la possibilità di disinvestire nel contesto del rischio preventivamente accettato</a:t>
            </a:r>
          </a:p>
          <a:p>
            <a:pPr marL="400050" lvl="1" indent="0">
              <a:buNone/>
            </a:pPr>
            <a:r>
              <a:rPr lang="it-IT" dirty="0" smtClean="0"/>
              <a:t>Rischio inteso in senso ampio e comprensivo delle condizioni di liquidità</a:t>
            </a:r>
          </a:p>
          <a:p>
            <a:pPr marL="0" indent="0">
              <a:buNone/>
            </a:pPr>
            <a:r>
              <a:rPr lang="it-IT" dirty="0"/>
              <a:t>Cause </a:t>
            </a:r>
            <a:r>
              <a:rPr lang="it-IT" dirty="0" smtClean="0"/>
              <a:t>inderogabili</a:t>
            </a:r>
          </a:p>
          <a:p>
            <a:pPr marL="342900" lvl="1" indent="0">
              <a:buNone/>
            </a:pPr>
            <a:r>
              <a:rPr lang="it-IT" dirty="0" smtClean="0"/>
              <a:t>modifica oggetto sociale; trasformazione (ma non fusione); trasferimento all’estero; modifica criteri di determinazione del valore; revoca liquidazione; modifica dei diritti di voto e partecipazione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Cause derogabili</a:t>
            </a:r>
          </a:p>
          <a:p>
            <a:pPr marL="342900" lvl="1" indent="0">
              <a:buNone/>
            </a:pPr>
            <a:r>
              <a:rPr lang="it-IT" dirty="0" smtClean="0"/>
              <a:t>Proroga del termine; introduzione o rimozione di vincoli al trasferimento</a:t>
            </a:r>
          </a:p>
          <a:p>
            <a:pPr marL="0" indent="0">
              <a:buNone/>
            </a:pPr>
            <a:r>
              <a:rPr lang="it-IT" dirty="0" smtClean="0"/>
              <a:t>Cause statutarie possibili per società chiuse</a:t>
            </a:r>
          </a:p>
          <a:p>
            <a:pPr marL="0" indent="0">
              <a:buNone/>
            </a:pPr>
            <a:r>
              <a:rPr lang="it-IT" dirty="0" smtClean="0"/>
              <a:t>Recesso ad </a:t>
            </a:r>
            <a:r>
              <a:rPr lang="it-IT" dirty="0" err="1" smtClean="0"/>
              <a:t>nutum</a:t>
            </a:r>
            <a:r>
              <a:rPr lang="it-IT" dirty="0" smtClean="0"/>
              <a:t> per società chiuse non quotate e a tempo indeterminato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792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Modalità di recesso (art. 2437-bis, -ter)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 smtClean="0"/>
              <a:t>Entro 15 gg.</a:t>
            </a:r>
          </a:p>
          <a:p>
            <a:pPr marL="0" indent="0">
              <a:buNone/>
            </a:pPr>
            <a:r>
              <a:rPr lang="it-IT" dirty="0" smtClean="0"/>
              <a:t>Anche recesso parziale</a:t>
            </a:r>
          </a:p>
          <a:p>
            <a:pPr marL="400050" lvl="1" indent="0">
              <a:buNone/>
            </a:pPr>
            <a:r>
              <a:rPr lang="it-IT" dirty="0" smtClean="0"/>
              <a:t>Interesse a ricalibrare le condizioni di rischio</a:t>
            </a:r>
          </a:p>
          <a:p>
            <a:pPr marL="0" indent="0">
              <a:buNone/>
            </a:pPr>
            <a:r>
              <a:rPr lang="it-IT" dirty="0" smtClean="0"/>
              <a:t>Quota di liquidazione</a:t>
            </a:r>
          </a:p>
          <a:p>
            <a:pPr marL="0" indent="0">
              <a:buNone/>
            </a:pPr>
            <a:r>
              <a:rPr lang="it-IT" dirty="0" smtClean="0"/>
              <a:t>Stima del valore reale</a:t>
            </a:r>
          </a:p>
          <a:p>
            <a:pPr marL="400050" lvl="1" indent="0">
              <a:buNone/>
            </a:pPr>
            <a:r>
              <a:rPr lang="it-IT" dirty="0" smtClean="0"/>
              <a:t>Considerazione delle prospettive reddituali</a:t>
            </a:r>
          </a:p>
          <a:p>
            <a:pPr marL="400050" lvl="1" indent="0">
              <a:buNone/>
            </a:pPr>
            <a:r>
              <a:rPr lang="it-IT" dirty="0" smtClean="0"/>
              <a:t>Per azioni quotate valore medio dei sei mesi anteriori</a:t>
            </a:r>
          </a:p>
          <a:p>
            <a:pPr marL="742950" lvl="2" indent="0">
              <a:buNone/>
            </a:pPr>
            <a:r>
              <a:rPr lang="it-IT" dirty="0" smtClean="0"/>
              <a:t>Valore minimo, derogabile solo in alto</a:t>
            </a:r>
          </a:p>
          <a:p>
            <a:pPr marL="400050" lvl="1" indent="0">
              <a:buNone/>
            </a:pPr>
            <a:r>
              <a:rPr lang="it-IT" dirty="0" smtClean="0"/>
              <a:t>Possibili determinazione convenzionale dei criteri</a:t>
            </a:r>
          </a:p>
          <a:p>
            <a:pPr marL="400050" lvl="1" indent="0">
              <a:buNone/>
            </a:pPr>
            <a:r>
              <a:rPr lang="it-IT" dirty="0" smtClean="0"/>
              <a:t>Diritto di conoscere anticipatamente il valore della quota (art. 2437 ter)</a:t>
            </a:r>
          </a:p>
          <a:p>
            <a:pPr marL="0" indent="0">
              <a:buNone/>
            </a:pPr>
            <a:r>
              <a:rPr lang="it-IT" dirty="0" smtClean="0"/>
              <a:t>Modalità di liquidazione</a:t>
            </a:r>
          </a:p>
          <a:p>
            <a:pPr marL="400050" lvl="1" indent="0">
              <a:buNone/>
            </a:pPr>
            <a:r>
              <a:rPr lang="it-IT" dirty="0" err="1" smtClean="0"/>
              <a:t>Extrema</a:t>
            </a:r>
            <a:r>
              <a:rPr lang="it-IT" dirty="0" smtClean="0"/>
              <a:t> ratio, riduzione del capitale sociale</a:t>
            </a:r>
          </a:p>
          <a:p>
            <a:pPr marL="800100" lvl="2" indent="0">
              <a:buNone/>
            </a:pPr>
            <a:r>
              <a:rPr lang="it-IT" dirty="0" smtClean="0"/>
              <a:t>Possibile  opposizione dei creditori e scioglimento della società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966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Diritto di voto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Principio generale: un’azione un voto (art. 2351, co. 1)</a:t>
            </a:r>
          </a:p>
          <a:p>
            <a:pPr marL="0" indent="0">
              <a:buNone/>
            </a:pPr>
            <a:r>
              <a:rPr lang="it-IT" dirty="0" smtClean="0"/>
              <a:t>Possibili eccezioni</a:t>
            </a:r>
          </a:p>
          <a:p>
            <a:pPr marL="400050" lvl="1" indent="0">
              <a:buNone/>
            </a:pPr>
            <a:r>
              <a:rPr lang="it-IT" dirty="0" smtClean="0"/>
              <a:t>Attraverso la creazione di categorie di azioni</a:t>
            </a:r>
          </a:p>
          <a:p>
            <a:pPr marL="800100" lvl="2" indent="0">
              <a:buNone/>
            </a:pPr>
            <a:r>
              <a:rPr lang="it-IT" dirty="0" smtClean="0"/>
              <a:t>non attraverso la valorizzazione delle caratteristiche personali del socio</a:t>
            </a:r>
          </a:p>
          <a:p>
            <a:pPr marL="400050" lvl="1" indent="0">
              <a:buNone/>
            </a:pPr>
            <a:r>
              <a:rPr lang="it-IT" dirty="0" smtClean="0"/>
              <a:t>Voto limitato a particolari argomenti, escluso</a:t>
            </a:r>
          </a:p>
          <a:p>
            <a:pPr marL="800100" lvl="2" indent="0">
              <a:buNone/>
            </a:pPr>
            <a:r>
              <a:rPr lang="it-IT" dirty="0" smtClean="0"/>
              <a:t>Fino a un massimo della metà del capitale sociale</a:t>
            </a:r>
          </a:p>
          <a:p>
            <a:pPr marL="800100" lvl="2" indent="0">
              <a:buNone/>
            </a:pPr>
            <a:r>
              <a:rPr lang="it-IT" dirty="0" smtClean="0"/>
              <a:t>Nell’interesse a realizzare un certo equilibrio fra potere e rischio</a:t>
            </a:r>
          </a:p>
          <a:p>
            <a:pPr marL="400050" lvl="1" indent="0">
              <a:buNone/>
            </a:pPr>
            <a:r>
              <a:rPr lang="it-IT" dirty="0" smtClean="0"/>
              <a:t>Scaglionamenti del voto (art. 2351, co. 3)</a:t>
            </a:r>
          </a:p>
          <a:p>
            <a:pPr marL="400050" lvl="1" indent="0">
              <a:buNone/>
            </a:pPr>
            <a:r>
              <a:rPr lang="it-IT" dirty="0" smtClean="0"/>
              <a:t>Voto plurimo (art. 2351, co. 4)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017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Pegno e usufrutto di 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599" y="1412776"/>
            <a:ext cx="6347714" cy="51845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Art. 2352</a:t>
            </a:r>
          </a:p>
          <a:p>
            <a:pPr marL="0" indent="0">
              <a:buNone/>
            </a:pPr>
            <a:r>
              <a:rPr lang="it-IT" dirty="0" smtClean="0"/>
              <a:t>Vincoli sulle azioni</a:t>
            </a:r>
          </a:p>
          <a:p>
            <a:pPr marL="0" indent="0">
              <a:buNone/>
            </a:pPr>
            <a:r>
              <a:rPr lang="it-IT" dirty="0" smtClean="0"/>
              <a:t>Le azioni possono essere costituite in usufrutto, in pegno e possono formare oggetto di misure cautelari o esecutive</a:t>
            </a:r>
          </a:p>
          <a:p>
            <a:pPr marL="0" indent="0">
              <a:buNone/>
            </a:pPr>
            <a:r>
              <a:rPr lang="it-IT" dirty="0" smtClean="0"/>
              <a:t>(sequestro, pignoramento </a:t>
            </a:r>
            <a:r>
              <a:rPr lang="it-IT" dirty="0" err="1" smtClean="0"/>
              <a:t>etc</a:t>
            </a:r>
            <a:r>
              <a:rPr lang="it-IT" dirty="0" smtClean="0"/>
              <a:t>…)</a:t>
            </a:r>
          </a:p>
          <a:p>
            <a:pPr marL="0" indent="0">
              <a:buNone/>
            </a:pPr>
            <a:r>
              <a:rPr lang="it-IT" dirty="0" smtClean="0"/>
              <a:t>DIRITTI: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VOTO: Libertà di pattuizioni relative al voto; Disciplina legale: il voto spetta al creditore pignoratizio o all’usufruttuario, o al custode (per sequestro);</a:t>
            </a:r>
          </a:p>
          <a:p>
            <a:pPr marL="0" indent="0">
              <a:buNone/>
            </a:pPr>
            <a:r>
              <a:rPr lang="it-IT" dirty="0" smtClean="0"/>
              <a:t>ALTRI DIR. AMM.: spettano disgiuntamente sia al socio che al creditore pignoratizio/usufruttuario; o al custode;</a:t>
            </a:r>
          </a:p>
          <a:p>
            <a:pPr marL="0" indent="0">
              <a:buNone/>
            </a:pPr>
            <a:r>
              <a:rPr lang="it-IT" dirty="0" smtClean="0"/>
              <a:t>DIR. OPZIONE: spetta al socio</a:t>
            </a:r>
          </a:p>
          <a:p>
            <a:pPr marL="0" indent="0">
              <a:buNone/>
            </a:pPr>
            <a:r>
              <a:rPr lang="it-IT" dirty="0" smtClean="0"/>
              <a:t>Versamenti sulle azioni: in caso di pegno, spettano al socio; diversamente, spettano all’usufruttuario, salvo poi il diritto alla restituzione al termine dell’usufrutto.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5721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Categorie di 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Tecnica per calibrare diritti tanto patrimoniali (art. 2348, co. 2) quanto amministrativi (art. 2351)</a:t>
            </a:r>
          </a:p>
          <a:p>
            <a:pPr marL="0" indent="0">
              <a:buNone/>
            </a:pPr>
            <a:r>
              <a:rPr lang="it-IT" dirty="0" smtClean="0"/>
              <a:t>Tecniche per adeguare l’offerta di titoli alle diverse esigenze di investimento</a:t>
            </a:r>
          </a:p>
          <a:p>
            <a:pPr marL="400050" lvl="1" indent="0">
              <a:buNone/>
            </a:pPr>
            <a:r>
              <a:rPr lang="it-IT" dirty="0" smtClean="0"/>
              <a:t>Azionisti più o meno interessati al diritto di voto e agli utili</a:t>
            </a:r>
          </a:p>
          <a:p>
            <a:pPr marL="0" indent="0">
              <a:buNone/>
            </a:pPr>
            <a:r>
              <a:rPr lang="it-IT" dirty="0" smtClean="0"/>
              <a:t>Principio di atipicità</a:t>
            </a:r>
          </a:p>
          <a:p>
            <a:pPr marL="400050" lvl="1" indent="0">
              <a:buNone/>
            </a:pPr>
            <a:r>
              <a:rPr lang="it-IT" dirty="0" smtClean="0"/>
              <a:t>Azioni di risparmio come particolare tipologia, ma non tipizzazione dei casi di esclusione del voto</a:t>
            </a:r>
          </a:p>
          <a:p>
            <a:pPr marL="40005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876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Categorie di diritti patrimoniali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Azioni privilegiate (art. 2348, co. 2)</a:t>
            </a:r>
          </a:p>
          <a:p>
            <a:pPr marL="400050" lvl="1" indent="0">
              <a:buNone/>
            </a:pPr>
            <a:r>
              <a:rPr lang="it-IT" dirty="0" smtClean="0"/>
              <a:t>Anche postergate nelle perdite</a:t>
            </a:r>
          </a:p>
          <a:p>
            <a:pPr marL="0" indent="0">
              <a:buNone/>
            </a:pPr>
            <a:r>
              <a:rPr lang="it-IT" dirty="0" smtClean="0"/>
              <a:t>Principio di atipicità, nel rispetto del divieto di patto leonino</a:t>
            </a:r>
          </a:p>
          <a:p>
            <a:pPr marL="0" indent="0">
              <a:buNone/>
            </a:pPr>
            <a:r>
              <a:rPr lang="it-IT" dirty="0" smtClean="0"/>
              <a:t>Azioni correlate (art. 2350, co. 2)</a:t>
            </a:r>
          </a:p>
        </p:txBody>
      </p:sp>
    </p:spTree>
    <p:extLst>
      <p:ext uri="{BB962C8B-B14F-4D97-AF65-F5344CB8AC3E}">
        <p14:creationId xmlns:p14="http://schemas.microsoft.com/office/powerpoint/2010/main" val="280989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Categorie di diritti amministrativi (art. 2351)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Diritto escluso o limitato</a:t>
            </a:r>
          </a:p>
          <a:p>
            <a:pPr marL="0" indent="0">
              <a:buNone/>
            </a:pPr>
            <a:r>
              <a:rPr lang="it-IT" dirty="0" smtClean="0"/>
              <a:t>Voto plurimo</a:t>
            </a:r>
          </a:p>
          <a:p>
            <a:pPr marL="0" indent="0">
              <a:buNone/>
            </a:pPr>
            <a:r>
              <a:rPr lang="it-IT" dirty="0" smtClean="0"/>
              <a:t>Voto subordinato a particolari condizioni</a:t>
            </a:r>
          </a:p>
          <a:p>
            <a:pPr marL="0" indent="0">
              <a:buNone/>
            </a:pPr>
            <a:r>
              <a:rPr lang="it-IT" dirty="0" smtClean="0"/>
              <a:t>Le azioni a voto escluso o limitato non possono superare la metà del capitale sociale (art. 2351, co. 2)</a:t>
            </a:r>
          </a:p>
          <a:p>
            <a:pPr marL="342900" lvl="1" indent="0">
              <a:buNone/>
            </a:pPr>
            <a:r>
              <a:rPr lang="it-IT" dirty="0" smtClean="0"/>
              <a:t>Correlazione fra rischio e potere</a:t>
            </a:r>
          </a:p>
        </p:txBody>
      </p:sp>
    </p:spTree>
    <p:extLst>
      <p:ext uri="{BB962C8B-B14F-4D97-AF65-F5344CB8AC3E}">
        <p14:creationId xmlns:p14="http://schemas.microsoft.com/office/powerpoint/2010/main" val="2686049063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1928</TotalTime>
  <Words>1040</Words>
  <Application>Microsoft Office PowerPoint</Application>
  <PresentationFormat>Presentazione su schermo (4:3)</PresentationFormat>
  <Paragraphs>145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Arial</vt:lpstr>
      <vt:lpstr>Calibri</vt:lpstr>
      <vt:lpstr>Trebuchet MS</vt:lpstr>
      <vt:lpstr>Wingdings 3</vt:lpstr>
      <vt:lpstr>Sfaccettatura</vt:lpstr>
      <vt:lpstr>Partecipazione azionaria</vt:lpstr>
      <vt:lpstr>Diritti incorporati</vt:lpstr>
      <vt:lpstr>Diritto di recesso (art. 2437)</vt:lpstr>
      <vt:lpstr>Modalità di recesso (art. 2437-bis, -ter)</vt:lpstr>
      <vt:lpstr>Diritto di voto</vt:lpstr>
      <vt:lpstr>Pegno e usufrutto di azioni</vt:lpstr>
      <vt:lpstr>Categorie di azioni</vt:lpstr>
      <vt:lpstr>Categorie di diritti patrimoniali</vt:lpstr>
      <vt:lpstr>Categorie di diritti amministrativi (art. 2351)</vt:lpstr>
      <vt:lpstr>Assemblee speciali</vt:lpstr>
      <vt:lpstr>Diverse tecniche di incorporazione</vt:lpstr>
      <vt:lpstr>Circolazione azioni</vt:lpstr>
      <vt:lpstr>Circolazione azioni dematerializzate</vt:lpstr>
      <vt:lpstr>Annotazioni in conto</vt:lpstr>
      <vt:lpstr>limiti alla circolazione delle azioni</vt:lpstr>
      <vt:lpstr>Domande relative a questa lezione</vt:lpstr>
    </vt:vector>
  </TitlesOfParts>
  <Company>Olidata S.p.A.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Concorrenza sleale</dc:title>
  <dc:creator>Davide Sarti</dc:creator>
  <cp:lastModifiedBy>Utente</cp:lastModifiedBy>
  <cp:revision>671</cp:revision>
  <dcterms:created xsi:type="dcterms:W3CDTF">2015-09-30T11:01:53Z</dcterms:created>
  <dcterms:modified xsi:type="dcterms:W3CDTF">2020-03-15T09:16:01Z</dcterms:modified>
</cp:coreProperties>
</file>