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5"/>
  </p:notesMasterIdLst>
  <p:sldIdLst>
    <p:sldId id="281" r:id="rId2"/>
    <p:sldId id="282" r:id="rId3"/>
    <p:sldId id="283" r:id="rId4"/>
    <p:sldId id="284" r:id="rId5"/>
    <p:sldId id="285" r:id="rId6"/>
    <p:sldId id="286" r:id="rId7"/>
    <p:sldId id="262" r:id="rId8"/>
    <p:sldId id="256" r:id="rId9"/>
    <p:sldId id="257" r:id="rId10"/>
    <p:sldId id="263" r:id="rId11"/>
    <p:sldId id="264" r:id="rId12"/>
    <p:sldId id="265" r:id="rId13"/>
    <p:sldId id="266" r:id="rId14"/>
    <p:sldId id="267" r:id="rId15"/>
    <p:sldId id="268" r:id="rId16"/>
    <p:sldId id="269" r:id="rId17"/>
    <p:sldId id="270" r:id="rId18"/>
    <p:sldId id="271" r:id="rId19"/>
    <p:sldId id="272" r:id="rId20"/>
    <p:sldId id="274" r:id="rId21"/>
    <p:sldId id="287" r:id="rId22"/>
    <p:sldId id="275" r:id="rId23"/>
    <p:sldId id="258" r:id="rId24"/>
    <p:sldId id="260" r:id="rId25"/>
    <p:sldId id="261" r:id="rId26"/>
    <p:sldId id="259" r:id="rId27"/>
    <p:sldId id="276" r:id="rId28"/>
    <p:sldId id="277" r:id="rId29"/>
    <p:sldId id="278" r:id="rId30"/>
    <p:sldId id="279" r:id="rId31"/>
    <p:sldId id="280" r:id="rId32"/>
    <p:sldId id="288" r:id="rId33"/>
    <p:sldId id="289" r:id="rId3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4133" autoAdjust="0"/>
  </p:normalViewPr>
  <p:slideViewPr>
    <p:cSldViewPr>
      <p:cViewPr varScale="1">
        <p:scale>
          <a:sx n="96" d="100"/>
          <a:sy n="96" d="100"/>
        </p:scale>
        <p:origin x="1632" y="90"/>
      </p:cViewPr>
      <p:guideLst>
        <p:guide orient="horz" pos="2160"/>
        <p:guide pos="2880"/>
      </p:guideLst>
    </p:cSldViewPr>
  </p:slideViewPr>
  <p:outlineViewPr>
    <p:cViewPr>
      <p:scale>
        <a:sx n="33" d="100"/>
        <a:sy n="33" d="100"/>
      </p:scale>
      <p:origin x="43" y="8995"/>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749" y="-9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132EB5-538D-48E2-8834-91ADF2921BEA}" type="datetimeFigureOut">
              <a:rPr lang="it-IT" smtClean="0"/>
              <a:t>17/03/2020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03A8EE-DDD9-42FF-8D31-ACC83D9D3605}" type="slidenum">
              <a:rPr lang="it-IT" smtClean="0"/>
              <a:t>‹N›</a:t>
            </a:fld>
            <a:endParaRPr lang="it-IT"/>
          </a:p>
        </p:txBody>
      </p:sp>
    </p:spTree>
    <p:extLst>
      <p:ext uri="{BB962C8B-B14F-4D97-AF65-F5344CB8AC3E}">
        <p14:creationId xmlns:p14="http://schemas.microsoft.com/office/powerpoint/2010/main" val="2138011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833949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09024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01604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45482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5003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944258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2154313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74295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669673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17/03/2020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291595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9F5D991-6E7A-4AA6-9CB3-D0AC2FAD73B9}" type="datetimeFigureOut">
              <a:rPr lang="it-IT" smtClean="0"/>
              <a:t>17/03/2020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612733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9F5D991-6E7A-4AA6-9CB3-D0AC2FAD73B9}" type="datetimeFigureOut">
              <a:rPr lang="it-IT" smtClean="0"/>
              <a:t>17/03/2020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2595013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09F5D991-6E7A-4AA6-9CB3-D0AC2FAD73B9}" type="datetimeFigureOut">
              <a:rPr lang="it-IT" smtClean="0"/>
              <a:t>17/03/2020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48595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5D991-6E7A-4AA6-9CB3-D0AC2FAD73B9}" type="datetimeFigureOut">
              <a:rPr lang="it-IT" smtClean="0"/>
              <a:t>17/03/2020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128724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9F5D991-6E7A-4AA6-9CB3-D0AC2FAD73B9}" type="datetimeFigureOut">
              <a:rPr lang="it-IT" smtClean="0"/>
              <a:t>17/03/2020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4190182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9F5D991-6E7A-4AA6-9CB3-D0AC2FAD73B9}" type="datetimeFigureOut">
              <a:rPr lang="it-IT" smtClean="0"/>
              <a:t>17/03/2020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44942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F5D991-6E7A-4AA6-9CB3-D0AC2FAD73B9}" type="datetimeFigureOut">
              <a:rPr lang="it-IT" smtClean="0"/>
              <a:t>17/03/2020</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C68139F-16BE-4E69-AE54-397EE2CADD73}" type="slidenum">
              <a:rPr lang="it-IT" smtClean="0"/>
              <a:t>‹N›</a:t>
            </a:fld>
            <a:endParaRPr lang="it-IT"/>
          </a:p>
        </p:txBody>
      </p:sp>
    </p:spTree>
    <p:extLst>
      <p:ext uri="{BB962C8B-B14F-4D97-AF65-F5344CB8AC3E}">
        <p14:creationId xmlns:p14="http://schemas.microsoft.com/office/powerpoint/2010/main" val="87559946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Trasformazione</a:t>
            </a:r>
          </a:p>
        </p:txBody>
      </p:sp>
      <p:sp>
        <p:nvSpPr>
          <p:cNvPr id="3" name="Segnaposto contenuto 2"/>
          <p:cNvSpPr>
            <a:spLocks noGrp="1"/>
          </p:cNvSpPr>
          <p:nvPr>
            <p:ph idx="1"/>
          </p:nvPr>
        </p:nvSpPr>
        <p:spPr/>
        <p:txBody>
          <a:bodyPr>
            <a:normAutofit/>
          </a:bodyPr>
          <a:lstStyle/>
          <a:p>
            <a:pPr marL="0" indent="0">
              <a:buNone/>
            </a:pPr>
            <a:r>
              <a:rPr lang="it-IT" dirty="0"/>
              <a:t>Cambiamento del tipo sociale</a:t>
            </a:r>
          </a:p>
          <a:p>
            <a:pPr marL="0" indent="0">
              <a:buNone/>
            </a:pPr>
            <a:r>
              <a:rPr lang="it-IT" dirty="0"/>
              <a:t>O addirittura della causa associativa (trasformazione eterogenea)</a:t>
            </a:r>
          </a:p>
          <a:p>
            <a:pPr marL="0" indent="0">
              <a:buNone/>
            </a:pPr>
            <a:r>
              <a:rPr lang="it-IT" dirty="0"/>
              <a:t>Continuità dei rapporti giuridici (art. 2498)</a:t>
            </a:r>
          </a:p>
          <a:p>
            <a:pPr marL="0" indent="0">
              <a:buNone/>
            </a:pPr>
            <a:r>
              <a:rPr lang="it-IT" dirty="0"/>
              <a:t>Procedimento complesso, perfezionato con l’atto di trasformazione, assoggettato alla disciplina di pubblicità del soggetto derivante dalla trasformazione (art. 2500)</a:t>
            </a:r>
          </a:p>
          <a:p>
            <a:pPr marL="400050" lvl="1" indent="0">
              <a:buNone/>
            </a:pPr>
            <a:r>
              <a:rPr lang="it-IT" dirty="0">
                <a:solidFill>
                  <a:srgbClr val="FF0000"/>
                </a:solidFill>
              </a:rPr>
              <a:t>L’iscrizione preclude la dichiarazione di invalidità</a:t>
            </a:r>
            <a:r>
              <a:rPr lang="it-IT" dirty="0"/>
              <a:t> (art. 2500-bis)</a:t>
            </a:r>
          </a:p>
        </p:txBody>
      </p:sp>
    </p:spTree>
    <p:extLst>
      <p:ext uri="{BB962C8B-B14F-4D97-AF65-F5344CB8AC3E}">
        <p14:creationId xmlns:p14="http://schemas.microsoft.com/office/powerpoint/2010/main" val="1829409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Procedimento di fusione</a:t>
            </a:r>
          </a:p>
        </p:txBody>
      </p:sp>
      <p:sp>
        <p:nvSpPr>
          <p:cNvPr id="3" name="Segnaposto contenuto 2"/>
          <p:cNvSpPr>
            <a:spLocks noGrp="1"/>
          </p:cNvSpPr>
          <p:nvPr>
            <p:ph idx="1"/>
          </p:nvPr>
        </p:nvSpPr>
        <p:spPr/>
        <p:txBody>
          <a:bodyPr>
            <a:normAutofit/>
          </a:bodyPr>
          <a:lstStyle/>
          <a:p>
            <a:pPr marL="0" indent="0">
              <a:buNone/>
            </a:pPr>
            <a:r>
              <a:rPr lang="it-IT" dirty="0"/>
              <a:t>Progetto di fusione</a:t>
            </a:r>
          </a:p>
          <a:p>
            <a:pPr marL="400050" lvl="1" indent="0">
              <a:buNone/>
            </a:pPr>
            <a:r>
              <a:rPr lang="it-IT" dirty="0"/>
              <a:t>Predisposto dagli amministratori con relativi allegati</a:t>
            </a:r>
          </a:p>
          <a:p>
            <a:pPr marL="0" indent="0">
              <a:buNone/>
            </a:pPr>
            <a:r>
              <a:rPr lang="it-IT" dirty="0"/>
              <a:t>Delibere delle assemblee</a:t>
            </a:r>
          </a:p>
          <a:p>
            <a:pPr marL="0" indent="0">
              <a:buNone/>
            </a:pPr>
            <a:r>
              <a:rPr lang="it-IT" dirty="0"/>
              <a:t>Fase eventuale di opposizione dei creditori</a:t>
            </a:r>
          </a:p>
          <a:p>
            <a:pPr marL="0" indent="0">
              <a:buNone/>
            </a:pPr>
            <a:r>
              <a:rPr lang="it-IT" dirty="0"/>
              <a:t>Atto di fusione</a:t>
            </a:r>
          </a:p>
        </p:txBody>
      </p:sp>
    </p:spTree>
    <p:extLst>
      <p:ext uri="{BB962C8B-B14F-4D97-AF65-F5344CB8AC3E}">
        <p14:creationId xmlns:p14="http://schemas.microsoft.com/office/powerpoint/2010/main" val="3490108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Progetto di fusione</a:t>
            </a:r>
            <a:br>
              <a:rPr lang="it-IT" dirty="0"/>
            </a:br>
            <a:r>
              <a:rPr lang="it-IT" dirty="0"/>
              <a:t>(art. 2501-ter)</a:t>
            </a:r>
          </a:p>
        </p:txBody>
      </p:sp>
      <p:sp>
        <p:nvSpPr>
          <p:cNvPr id="3" name="Segnaposto contenuto 2"/>
          <p:cNvSpPr>
            <a:spLocks noGrp="1"/>
          </p:cNvSpPr>
          <p:nvPr>
            <p:ph idx="1"/>
          </p:nvPr>
        </p:nvSpPr>
        <p:spPr/>
        <p:txBody>
          <a:bodyPr>
            <a:normAutofit lnSpcReduction="10000"/>
          </a:bodyPr>
          <a:lstStyle/>
          <a:p>
            <a:pPr marL="0" indent="0">
              <a:buNone/>
            </a:pPr>
            <a:r>
              <a:rPr lang="it-IT" dirty="0"/>
              <a:t>Deve essere uguale per tutte le società</a:t>
            </a:r>
          </a:p>
          <a:p>
            <a:pPr marL="0" indent="0">
              <a:buNone/>
            </a:pPr>
            <a:r>
              <a:rPr lang="it-IT" dirty="0"/>
              <a:t>Redatto dagli amministratori</a:t>
            </a:r>
          </a:p>
          <a:p>
            <a:pPr marL="400050" lvl="1" indent="0">
              <a:buNone/>
            </a:pPr>
            <a:r>
              <a:rPr lang="it-IT" dirty="0"/>
              <a:t>non delegabile (art. 2381, co. 4 e 2475, co. 5)</a:t>
            </a:r>
          </a:p>
          <a:p>
            <a:pPr marL="0" indent="0">
              <a:buNone/>
            </a:pPr>
            <a:r>
              <a:rPr lang="it-IT" dirty="0"/>
              <a:t>Contiene l’atto costitutivo della nuova società</a:t>
            </a:r>
          </a:p>
          <a:p>
            <a:pPr marL="0" indent="0">
              <a:buNone/>
            </a:pPr>
            <a:r>
              <a:rPr lang="it-IT" dirty="0"/>
              <a:t>Regole contabili di imputazione delle operazioni alla nuova società</a:t>
            </a:r>
          </a:p>
          <a:p>
            <a:pPr marL="0" indent="0">
              <a:buNone/>
            </a:pPr>
            <a:r>
              <a:rPr lang="it-IT" dirty="0">
                <a:solidFill>
                  <a:srgbClr val="FF0000"/>
                </a:solidFill>
              </a:rPr>
              <a:t>Rapporto di cambio</a:t>
            </a:r>
          </a:p>
          <a:p>
            <a:pPr marL="400050" lvl="1" indent="0">
              <a:buNone/>
            </a:pPr>
            <a:r>
              <a:rPr lang="it-IT" dirty="0"/>
              <a:t>Possibile conguaglio in denaro nei limiti del 10% del valore delle quote assegnate (art. 2501-ter, co. 2)</a:t>
            </a:r>
          </a:p>
          <a:p>
            <a:pPr marL="0" indent="0">
              <a:buNone/>
            </a:pPr>
            <a:r>
              <a:rPr lang="it-IT" dirty="0"/>
              <a:t>Deposito nel registro delle imprese o sul sito internet (art. 2501-ter, co. 3)</a:t>
            </a:r>
          </a:p>
        </p:txBody>
      </p:sp>
    </p:spTree>
    <p:extLst>
      <p:ext uri="{BB962C8B-B14F-4D97-AF65-F5344CB8AC3E}">
        <p14:creationId xmlns:p14="http://schemas.microsoft.com/office/powerpoint/2010/main" val="811280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Allegati al progetto</a:t>
            </a:r>
          </a:p>
        </p:txBody>
      </p:sp>
      <p:sp>
        <p:nvSpPr>
          <p:cNvPr id="3" name="Segnaposto contenuto 2"/>
          <p:cNvSpPr>
            <a:spLocks noGrp="1"/>
          </p:cNvSpPr>
          <p:nvPr>
            <p:ph idx="1"/>
          </p:nvPr>
        </p:nvSpPr>
        <p:spPr/>
        <p:txBody>
          <a:bodyPr>
            <a:normAutofit/>
          </a:bodyPr>
          <a:lstStyle/>
          <a:p>
            <a:pPr marL="0" indent="0">
              <a:buNone/>
            </a:pPr>
            <a:r>
              <a:rPr lang="it-IT" dirty="0"/>
              <a:t>Relazione degli amministratori (art. 2501-quinquies)</a:t>
            </a:r>
          </a:p>
          <a:p>
            <a:pPr marL="0" indent="0">
              <a:buNone/>
            </a:pPr>
            <a:r>
              <a:rPr lang="it-IT" dirty="0"/>
              <a:t>Relazione degli esperti (art. 2501 </a:t>
            </a:r>
            <a:r>
              <a:rPr lang="it-IT" dirty="0" err="1"/>
              <a:t>sexies</a:t>
            </a:r>
            <a:r>
              <a:rPr lang="it-IT" dirty="0"/>
              <a:t>)</a:t>
            </a:r>
          </a:p>
          <a:p>
            <a:pPr marL="0" indent="0">
              <a:buNone/>
            </a:pPr>
            <a:r>
              <a:rPr lang="it-IT" dirty="0"/>
              <a:t>Situazione patrimoniale (bilancio straordinario) di tutte le società partecipanti (art. 2501 quater)</a:t>
            </a:r>
          </a:p>
          <a:p>
            <a:pPr marL="400050" lvl="1" indent="0">
              <a:buNone/>
            </a:pPr>
            <a:r>
              <a:rPr lang="it-IT" dirty="0"/>
              <a:t>Sostituibile dall’ultimo bilancio non anteriore ai sei mesi</a:t>
            </a:r>
          </a:p>
          <a:p>
            <a:pPr marL="0" indent="0">
              <a:buNone/>
            </a:pPr>
            <a:r>
              <a:rPr lang="it-IT" dirty="0"/>
              <a:t>Possibile rinuncia unanime agli allegati (art. 2501 </a:t>
            </a:r>
            <a:r>
              <a:rPr lang="it-IT" dirty="0" err="1"/>
              <a:t>quinquies</a:t>
            </a:r>
            <a:r>
              <a:rPr lang="it-IT" dirty="0"/>
              <a:t>, co. 4; art. 2501 </a:t>
            </a:r>
            <a:r>
              <a:rPr lang="it-IT" dirty="0" err="1"/>
              <a:t>sexies</a:t>
            </a:r>
            <a:r>
              <a:rPr lang="it-IT" dirty="0"/>
              <a:t>, co. 8; art. 2501 quater, co. 3)</a:t>
            </a:r>
          </a:p>
          <a:p>
            <a:pPr marL="400050" lvl="1" indent="0">
              <a:buNone/>
            </a:pPr>
            <a:r>
              <a:rPr lang="it-IT" dirty="0"/>
              <a:t>Interesse dei soci, non dei creditori</a:t>
            </a:r>
          </a:p>
        </p:txBody>
      </p:sp>
    </p:spTree>
    <p:extLst>
      <p:ext uri="{BB962C8B-B14F-4D97-AF65-F5344CB8AC3E}">
        <p14:creationId xmlns:p14="http://schemas.microsoft.com/office/powerpoint/2010/main" val="3965959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Relazione degli amministratori</a:t>
            </a:r>
            <a:br>
              <a:rPr lang="it-IT" dirty="0"/>
            </a:br>
            <a:r>
              <a:rPr lang="it-IT" dirty="0"/>
              <a:t>(art. 2501-quinquies)</a:t>
            </a:r>
          </a:p>
        </p:txBody>
      </p:sp>
      <p:sp>
        <p:nvSpPr>
          <p:cNvPr id="3" name="Segnaposto contenuto 2"/>
          <p:cNvSpPr>
            <a:spLocks noGrp="1"/>
          </p:cNvSpPr>
          <p:nvPr>
            <p:ph idx="1"/>
          </p:nvPr>
        </p:nvSpPr>
        <p:spPr/>
        <p:txBody>
          <a:bodyPr/>
          <a:lstStyle/>
          <a:p>
            <a:pPr marL="0" indent="0">
              <a:buNone/>
            </a:pPr>
            <a:r>
              <a:rPr lang="it-IT" dirty="0"/>
              <a:t>Illustrazione</a:t>
            </a:r>
          </a:p>
          <a:p>
            <a:pPr marL="400050" lvl="1" indent="0">
              <a:buNone/>
            </a:pPr>
            <a:r>
              <a:rPr lang="it-IT" dirty="0"/>
              <a:t>dell’operazione sotto il </a:t>
            </a:r>
            <a:r>
              <a:rPr lang="it-IT" dirty="0">
                <a:solidFill>
                  <a:srgbClr val="FF0000"/>
                </a:solidFill>
              </a:rPr>
              <a:t>profilo giuridico ed economico</a:t>
            </a:r>
          </a:p>
          <a:p>
            <a:pPr marL="400050" lvl="1" indent="0">
              <a:buNone/>
            </a:pPr>
            <a:r>
              <a:rPr lang="it-IT" dirty="0"/>
              <a:t>del </a:t>
            </a:r>
            <a:r>
              <a:rPr lang="it-IT" dirty="0">
                <a:solidFill>
                  <a:srgbClr val="FF0000"/>
                </a:solidFill>
              </a:rPr>
              <a:t>rapporto di cambio</a:t>
            </a:r>
          </a:p>
          <a:p>
            <a:pPr marL="0" indent="0">
              <a:buNone/>
            </a:pPr>
            <a:endParaRPr lang="it-IT" dirty="0">
              <a:solidFill>
                <a:srgbClr val="FF0000"/>
              </a:solidFill>
            </a:endParaRPr>
          </a:p>
        </p:txBody>
      </p:sp>
    </p:spTree>
    <p:extLst>
      <p:ext uri="{BB962C8B-B14F-4D97-AF65-F5344CB8AC3E}">
        <p14:creationId xmlns:p14="http://schemas.microsoft.com/office/powerpoint/2010/main" val="2834601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Relazione degli esperti</a:t>
            </a:r>
            <a:br>
              <a:rPr lang="it-IT" dirty="0"/>
            </a:br>
            <a:r>
              <a:rPr lang="it-IT" dirty="0"/>
              <a:t>(art. 2501-sexies)</a:t>
            </a:r>
          </a:p>
        </p:txBody>
      </p:sp>
      <p:sp>
        <p:nvSpPr>
          <p:cNvPr id="3" name="Segnaposto contenuto 2"/>
          <p:cNvSpPr>
            <a:spLocks noGrp="1"/>
          </p:cNvSpPr>
          <p:nvPr>
            <p:ph idx="1"/>
          </p:nvPr>
        </p:nvSpPr>
        <p:spPr/>
        <p:txBody>
          <a:bodyPr>
            <a:normAutofit/>
          </a:bodyPr>
          <a:lstStyle/>
          <a:p>
            <a:pPr marL="0" indent="0">
              <a:buNone/>
            </a:pPr>
            <a:r>
              <a:rPr lang="it-IT" dirty="0"/>
              <a:t>Illustra la congruità del rapporto di cambio</a:t>
            </a:r>
          </a:p>
          <a:p>
            <a:pPr marL="400050" lvl="1" indent="0">
              <a:buNone/>
            </a:pPr>
            <a:r>
              <a:rPr lang="it-IT" dirty="0"/>
              <a:t>Parere sull’adeguatezza dei metodi seguiti</a:t>
            </a:r>
          </a:p>
          <a:p>
            <a:pPr marL="0" indent="0">
              <a:buNone/>
            </a:pPr>
            <a:r>
              <a:rPr lang="it-IT" dirty="0"/>
              <a:t>Esperti scelti tra professionisti revisori</a:t>
            </a:r>
          </a:p>
          <a:p>
            <a:pPr marL="400050" lvl="1" indent="0">
              <a:buNone/>
            </a:pPr>
            <a:r>
              <a:rPr lang="it-IT" dirty="0"/>
              <a:t>Albo CONSOB se società quotata</a:t>
            </a:r>
          </a:p>
          <a:p>
            <a:pPr marL="0" indent="0">
              <a:buNone/>
            </a:pPr>
            <a:r>
              <a:rPr lang="it-IT" dirty="0"/>
              <a:t>Se partecipa una </a:t>
            </a:r>
            <a:r>
              <a:rPr lang="it-IT" dirty="0" err="1"/>
              <a:t>s.p.a.</a:t>
            </a:r>
            <a:r>
              <a:rPr lang="it-IT" dirty="0"/>
              <a:t> sono designati dal tribunale</a:t>
            </a:r>
          </a:p>
          <a:p>
            <a:pPr marL="0" indent="0">
              <a:buNone/>
            </a:pPr>
            <a:r>
              <a:rPr lang="it-IT" dirty="0"/>
              <a:t>Possibile nomina di esperti comuni per tutte le società</a:t>
            </a:r>
          </a:p>
          <a:p>
            <a:pPr marL="0" indent="0">
              <a:buNone/>
            </a:pPr>
            <a:r>
              <a:rPr lang="it-IT" dirty="0"/>
              <a:t>Stima del patrimonio nelle fusioni trasformative (art. 2501-sexies, co. 7)</a:t>
            </a:r>
          </a:p>
        </p:txBody>
      </p:sp>
    </p:spTree>
    <p:extLst>
      <p:ext uri="{BB962C8B-B14F-4D97-AF65-F5344CB8AC3E}">
        <p14:creationId xmlns:p14="http://schemas.microsoft.com/office/powerpoint/2010/main" val="3335559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Fusioni semplificate</a:t>
            </a:r>
          </a:p>
        </p:txBody>
      </p:sp>
      <p:sp>
        <p:nvSpPr>
          <p:cNvPr id="3" name="Segnaposto contenuto 2"/>
          <p:cNvSpPr>
            <a:spLocks noGrp="1"/>
          </p:cNvSpPr>
          <p:nvPr>
            <p:ph idx="1"/>
          </p:nvPr>
        </p:nvSpPr>
        <p:spPr>
          <a:xfrm>
            <a:off x="457200" y="1484784"/>
            <a:ext cx="8229600" cy="4641379"/>
          </a:xfrm>
        </p:spPr>
        <p:txBody>
          <a:bodyPr>
            <a:normAutofit/>
          </a:bodyPr>
          <a:lstStyle/>
          <a:p>
            <a:pPr marL="0" indent="0">
              <a:buNone/>
            </a:pPr>
            <a:r>
              <a:rPr lang="it-IT" dirty="0"/>
              <a:t>Incorporazione di società interamente possedute (art. 2505)</a:t>
            </a:r>
          </a:p>
          <a:p>
            <a:pPr marL="400050" lvl="1" indent="0">
              <a:buNone/>
            </a:pPr>
            <a:r>
              <a:rPr lang="it-IT" dirty="0"/>
              <a:t>Non c’è un problema di rapporto di cambio</a:t>
            </a:r>
          </a:p>
          <a:p>
            <a:pPr marL="0" indent="0">
              <a:buNone/>
            </a:pPr>
            <a:r>
              <a:rPr lang="it-IT" dirty="0"/>
              <a:t>O possedute al 90% (art. 2505-bis)</a:t>
            </a:r>
          </a:p>
          <a:p>
            <a:pPr marL="400050" lvl="1" indent="0">
              <a:buNone/>
            </a:pPr>
            <a:r>
              <a:rPr lang="it-IT" dirty="0"/>
              <a:t>L’interesse alla corretta determinazione del rapporto di cambio è tutelato dalla possibilità di recesso dei soci di minoranza</a:t>
            </a:r>
          </a:p>
          <a:p>
            <a:pPr marL="0" indent="0">
              <a:buNone/>
            </a:pPr>
            <a:r>
              <a:rPr lang="it-IT" dirty="0"/>
              <a:t>Possibile che lo statuto lasci la decisione degli amministratori</a:t>
            </a:r>
          </a:p>
          <a:p>
            <a:pPr marL="400050" lvl="1" indent="0">
              <a:buNone/>
            </a:pPr>
            <a:r>
              <a:rPr lang="it-IT" dirty="0"/>
              <a:t>Salvo opposizione del 5% del capitale sociale</a:t>
            </a:r>
          </a:p>
          <a:p>
            <a:pPr marL="0" indent="0">
              <a:buNone/>
            </a:pPr>
            <a:r>
              <a:rPr lang="it-IT" dirty="0"/>
              <a:t>Si omettono le relazioni di amministratori ed esperti</a:t>
            </a:r>
          </a:p>
        </p:txBody>
      </p:sp>
    </p:spTree>
    <p:extLst>
      <p:ext uri="{BB962C8B-B14F-4D97-AF65-F5344CB8AC3E}">
        <p14:creationId xmlns:p14="http://schemas.microsoft.com/office/powerpoint/2010/main" val="3401330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Delibera di fusione</a:t>
            </a:r>
          </a:p>
        </p:txBody>
      </p:sp>
      <p:sp>
        <p:nvSpPr>
          <p:cNvPr id="3" name="Segnaposto contenuto 2"/>
          <p:cNvSpPr>
            <a:spLocks noGrp="1"/>
          </p:cNvSpPr>
          <p:nvPr>
            <p:ph idx="1"/>
          </p:nvPr>
        </p:nvSpPr>
        <p:spPr/>
        <p:txBody>
          <a:bodyPr/>
          <a:lstStyle/>
          <a:p>
            <a:pPr marL="0" indent="0">
              <a:buNone/>
            </a:pPr>
            <a:r>
              <a:rPr lang="it-IT" dirty="0"/>
              <a:t>Approvazione dei progetti di fusione da parte delle assemblee straordinarie</a:t>
            </a:r>
          </a:p>
          <a:p>
            <a:pPr marL="400050" lvl="1" indent="0">
              <a:buNone/>
            </a:pPr>
            <a:r>
              <a:rPr lang="it-IT" dirty="0"/>
              <a:t>Possibile recesso solo per s.r.l.</a:t>
            </a:r>
          </a:p>
        </p:txBody>
      </p:sp>
    </p:spTree>
    <p:extLst>
      <p:ext uri="{BB962C8B-B14F-4D97-AF65-F5344CB8AC3E}">
        <p14:creationId xmlns:p14="http://schemas.microsoft.com/office/powerpoint/2010/main" val="3593718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Tutela dei creditori</a:t>
            </a:r>
            <a:br>
              <a:rPr lang="it-IT" dirty="0"/>
            </a:br>
            <a:r>
              <a:rPr lang="it-IT" dirty="0"/>
              <a:t>(art. 2503)</a:t>
            </a:r>
          </a:p>
        </p:txBody>
      </p:sp>
      <p:sp>
        <p:nvSpPr>
          <p:cNvPr id="3" name="Segnaposto contenuto 2"/>
          <p:cNvSpPr>
            <a:spLocks noGrp="1"/>
          </p:cNvSpPr>
          <p:nvPr>
            <p:ph idx="1"/>
          </p:nvPr>
        </p:nvSpPr>
        <p:spPr>
          <a:xfrm>
            <a:off x="457200" y="1484784"/>
            <a:ext cx="8229600" cy="4641379"/>
          </a:xfrm>
        </p:spPr>
        <p:txBody>
          <a:bodyPr>
            <a:normAutofit lnSpcReduction="10000"/>
          </a:bodyPr>
          <a:lstStyle/>
          <a:p>
            <a:pPr marL="0" indent="0">
              <a:buNone/>
            </a:pPr>
            <a:r>
              <a:rPr lang="it-IT" dirty="0"/>
              <a:t>Termine di 60 gg. dall’iscrizione della delibera</a:t>
            </a:r>
          </a:p>
          <a:p>
            <a:pPr marL="0" indent="0">
              <a:buNone/>
            </a:pPr>
            <a:r>
              <a:rPr lang="it-IT" dirty="0"/>
              <a:t>Entro il quale possibile opposizione</a:t>
            </a:r>
          </a:p>
          <a:p>
            <a:pPr marL="400050" lvl="1" indent="0">
              <a:buNone/>
            </a:pPr>
            <a:r>
              <a:rPr lang="it-IT" dirty="0"/>
              <a:t>Rinvio ad art. 2445 (opposizione giudiziale)</a:t>
            </a:r>
          </a:p>
          <a:p>
            <a:pPr marL="400050" lvl="1" indent="0">
              <a:buNone/>
            </a:pPr>
            <a:r>
              <a:rPr lang="it-IT" dirty="0"/>
              <a:t>Casi di fusione anticipata</a:t>
            </a:r>
          </a:p>
          <a:p>
            <a:pPr marL="800100" lvl="2" indent="0">
              <a:buNone/>
            </a:pPr>
            <a:r>
              <a:rPr lang="it-IT" dirty="0"/>
              <a:t>Con il consenso di tutti i creditori;</a:t>
            </a:r>
          </a:p>
          <a:p>
            <a:pPr marL="800100" lvl="2" indent="0">
              <a:buNone/>
            </a:pPr>
            <a:r>
              <a:rPr lang="it-IT" dirty="0"/>
              <a:t>Pagamento dei creditori non consenzienti</a:t>
            </a:r>
          </a:p>
          <a:p>
            <a:pPr marL="800100" lvl="2" indent="0">
              <a:buNone/>
            </a:pPr>
            <a:r>
              <a:rPr lang="it-IT" dirty="0"/>
              <a:t>Deposito delle somme presso una banca</a:t>
            </a:r>
          </a:p>
          <a:p>
            <a:pPr marL="800100" lvl="2" indent="0">
              <a:buNone/>
            </a:pPr>
            <a:r>
              <a:rPr lang="it-IT" dirty="0"/>
              <a:t>Assunzione di responsabilità dei revisori in ordine alla situazione patrimoniale e finanziaria</a:t>
            </a:r>
          </a:p>
          <a:p>
            <a:pPr marL="0" indent="0">
              <a:buNone/>
            </a:pPr>
            <a:r>
              <a:rPr lang="it-IT" dirty="0"/>
              <a:t>Possibile approvazione dell’assemblea degli obbligazionisti (esclude l’opposizione individuale)</a:t>
            </a:r>
          </a:p>
          <a:p>
            <a:pPr marL="0" indent="0">
              <a:buNone/>
            </a:pPr>
            <a:r>
              <a:rPr lang="it-IT" dirty="0"/>
              <a:t>Conversione anticipata delle obbligazioni convertibili (art. 2503 bis)</a:t>
            </a:r>
          </a:p>
          <a:p>
            <a:pPr marL="400050" lvl="1" indent="0">
              <a:buNone/>
            </a:pPr>
            <a:r>
              <a:rPr lang="it-IT" dirty="0"/>
              <a:t>Ma rimane fermo il diritto di convertire in azioni della nuova società in base a rapporto di cambio</a:t>
            </a:r>
          </a:p>
        </p:txBody>
      </p:sp>
    </p:spTree>
    <p:extLst>
      <p:ext uri="{BB962C8B-B14F-4D97-AF65-F5344CB8AC3E}">
        <p14:creationId xmlns:p14="http://schemas.microsoft.com/office/powerpoint/2010/main" val="2100894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Atto di fusione</a:t>
            </a:r>
            <a:br>
              <a:rPr lang="it-IT" dirty="0"/>
            </a:br>
            <a:r>
              <a:rPr lang="it-IT" dirty="0"/>
              <a:t>(art. 2504)</a:t>
            </a:r>
          </a:p>
        </p:txBody>
      </p:sp>
      <p:sp>
        <p:nvSpPr>
          <p:cNvPr id="3" name="Segnaposto contenuto 2"/>
          <p:cNvSpPr>
            <a:spLocks noGrp="1"/>
          </p:cNvSpPr>
          <p:nvPr>
            <p:ph idx="1"/>
          </p:nvPr>
        </p:nvSpPr>
        <p:spPr/>
        <p:txBody>
          <a:bodyPr>
            <a:normAutofit/>
          </a:bodyPr>
          <a:lstStyle/>
          <a:p>
            <a:pPr marL="0" indent="0">
              <a:buNone/>
            </a:pPr>
            <a:r>
              <a:rPr lang="it-IT" dirty="0"/>
              <a:t>Atto ricognitivo del perfezionamento del procedimento e di esecuzione delle decisioni</a:t>
            </a:r>
          </a:p>
          <a:p>
            <a:pPr marL="0" indent="0">
              <a:buNone/>
            </a:pPr>
            <a:r>
              <a:rPr lang="it-IT" dirty="0"/>
              <a:t>Atto pubblico iscritto nel registro delle imprese</a:t>
            </a:r>
          </a:p>
          <a:p>
            <a:pPr marL="0" indent="0">
              <a:buNone/>
            </a:pPr>
            <a:r>
              <a:rPr lang="it-IT" dirty="0"/>
              <a:t>Efficacia costitutiva degli effetti di art. 2504-bis, co. 1</a:t>
            </a:r>
          </a:p>
          <a:p>
            <a:pPr marL="0" indent="0">
              <a:buNone/>
            </a:pPr>
            <a:r>
              <a:rPr lang="it-IT" dirty="0">
                <a:solidFill>
                  <a:srgbClr val="FF0000"/>
                </a:solidFill>
              </a:rPr>
              <a:t>Preclusione alla dichiarazione di invalidità</a:t>
            </a:r>
            <a:r>
              <a:rPr lang="it-IT" dirty="0"/>
              <a:t> della fusione (art. 2504-quater)</a:t>
            </a:r>
          </a:p>
          <a:p>
            <a:pPr marL="400050" lvl="1" indent="0">
              <a:buNone/>
            </a:pPr>
            <a:r>
              <a:rPr lang="it-IT" dirty="0"/>
              <a:t>Esigenze di tutela dell’affidamento</a:t>
            </a:r>
          </a:p>
          <a:p>
            <a:pPr marL="400050" lvl="1" indent="0">
              <a:buNone/>
            </a:pPr>
            <a:r>
              <a:rPr lang="it-IT" dirty="0"/>
              <a:t>Salvo tutela risarcitoria</a:t>
            </a:r>
          </a:p>
        </p:txBody>
      </p:sp>
    </p:spTree>
    <p:extLst>
      <p:ext uri="{BB962C8B-B14F-4D97-AF65-F5344CB8AC3E}">
        <p14:creationId xmlns:p14="http://schemas.microsoft.com/office/powerpoint/2010/main" val="3709464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0" y="274638"/>
            <a:ext cx="8229600" cy="1143000"/>
          </a:xfrm>
        </p:spPr>
        <p:txBody>
          <a:bodyPr/>
          <a:lstStyle/>
          <a:p>
            <a:r>
              <a:rPr lang="it-IT" dirty="0" err="1"/>
              <a:t>Leveraged</a:t>
            </a:r>
            <a:r>
              <a:rPr lang="it-IT" dirty="0"/>
              <a:t> </a:t>
            </a:r>
            <a:r>
              <a:rPr lang="it-IT" dirty="0" err="1"/>
              <a:t>buy</a:t>
            </a:r>
            <a:r>
              <a:rPr lang="it-IT" dirty="0"/>
              <a:t> out</a:t>
            </a:r>
          </a:p>
        </p:txBody>
      </p:sp>
      <p:sp>
        <p:nvSpPr>
          <p:cNvPr id="4" name="Rettangolo 3"/>
          <p:cNvSpPr/>
          <p:nvPr/>
        </p:nvSpPr>
        <p:spPr>
          <a:xfrm>
            <a:off x="7163780" y="5415111"/>
            <a:ext cx="100811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Veicolo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t>
            </a:r>
            <a:r>
              <a:rPr kumimoji="0" lang="it-IT" sz="1800" b="0" i="0" u="none" strike="noStrike" kern="1200" cap="none" spc="0" normalizeH="0" baseline="0" noProof="0" dirty="0" err="1">
                <a:ln>
                  <a:noFill/>
                </a:ln>
                <a:solidFill>
                  <a:prstClr val="white"/>
                </a:solidFill>
                <a:effectLst/>
                <a:uLnTx/>
                <a:uFillTx/>
                <a:latin typeface="Trebuchet MS" panose="020B0603020202020204"/>
                <a:ea typeface="+mn-ea"/>
                <a:cs typeface="+mn-cs"/>
              </a:rPr>
              <a:t>Newco</a:t>
            </a: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t>
            </a:r>
          </a:p>
        </p:txBody>
      </p:sp>
      <p:sp>
        <p:nvSpPr>
          <p:cNvPr id="5" name="Rettangolo 4"/>
          <p:cNvSpPr/>
          <p:nvPr/>
        </p:nvSpPr>
        <p:spPr>
          <a:xfrm>
            <a:off x="956748" y="4730017"/>
            <a:ext cx="4752528" cy="122413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 (tipicamente banche)</a:t>
            </a:r>
          </a:p>
        </p:txBody>
      </p:sp>
      <p:sp>
        <p:nvSpPr>
          <p:cNvPr id="6" name="Freccia a destra 5"/>
          <p:cNvSpPr/>
          <p:nvPr/>
        </p:nvSpPr>
        <p:spPr>
          <a:xfrm>
            <a:off x="5882996" y="5458600"/>
            <a:ext cx="978408" cy="41851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Freccia curva 6"/>
          <p:cNvSpPr/>
          <p:nvPr/>
        </p:nvSpPr>
        <p:spPr>
          <a:xfrm flipH="1">
            <a:off x="6645755" y="3140969"/>
            <a:ext cx="1166603" cy="2145478"/>
          </a:xfrm>
          <a:prstGeom prst="bentArrow">
            <a:avLst>
              <a:gd name="adj1" fmla="val 25000"/>
              <a:gd name="adj2" fmla="val 19052"/>
              <a:gd name="adj3" fmla="val 25000"/>
              <a:gd name="adj4" fmla="val 4375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8" name="Rettangolo 7"/>
          <p:cNvSpPr/>
          <p:nvPr/>
        </p:nvSpPr>
        <p:spPr>
          <a:xfrm>
            <a:off x="1043608" y="1412776"/>
            <a:ext cx="5328592" cy="295232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Target</a:t>
            </a:r>
          </a:p>
        </p:txBody>
      </p:sp>
      <p:sp>
        <p:nvSpPr>
          <p:cNvPr id="12" name="Rettangolo 11"/>
          <p:cNvSpPr/>
          <p:nvPr/>
        </p:nvSpPr>
        <p:spPr>
          <a:xfrm>
            <a:off x="7112924" y="1818906"/>
            <a:ext cx="1109824" cy="37299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Azionisti</a:t>
            </a:r>
          </a:p>
        </p:txBody>
      </p:sp>
      <p:sp>
        <p:nvSpPr>
          <p:cNvPr id="13" name="Freccia a destra 12"/>
          <p:cNvSpPr/>
          <p:nvPr/>
        </p:nvSpPr>
        <p:spPr>
          <a:xfrm flipH="1">
            <a:off x="6445047" y="1903873"/>
            <a:ext cx="504056" cy="28803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4" name="Rettangolo 13"/>
          <p:cNvSpPr/>
          <p:nvPr/>
        </p:nvSpPr>
        <p:spPr>
          <a:xfrm>
            <a:off x="5205220" y="3528620"/>
            <a:ext cx="1008112" cy="648072"/>
          </a:xfrm>
          <a:prstGeom prst="rect">
            <a:avLst/>
          </a:prstGeom>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err="1">
                <a:ln>
                  <a:noFill/>
                </a:ln>
                <a:solidFill>
                  <a:prstClr val="white"/>
                </a:solidFill>
                <a:effectLst/>
                <a:uLnTx/>
                <a:uFillTx/>
                <a:latin typeface="Trebuchet MS" panose="020B0603020202020204"/>
                <a:ea typeface="+mn-ea"/>
                <a:cs typeface="+mn-cs"/>
              </a:rPr>
              <a:t>Newco</a:t>
            </a:r>
            <a:r>
              <a:rPr kumimoji="0" lang="it-IT" sz="1400" b="0" i="0" u="none" strike="noStrike" kern="1200" cap="none" spc="0" normalizeH="0" baseline="0" noProof="0" dirty="0">
                <a:ln>
                  <a:noFill/>
                </a:ln>
                <a:solidFill>
                  <a:prstClr val="white"/>
                </a:solidFill>
                <a:effectLst/>
                <a:uLnTx/>
                <a:uFillTx/>
                <a:latin typeface="Trebuchet MS" panose="020B0603020202020204"/>
                <a:ea typeface="+mn-ea"/>
                <a:cs typeface="+mn-cs"/>
              </a:rPr>
              <a:t> fusa in target</a:t>
            </a:r>
          </a:p>
        </p:txBody>
      </p:sp>
      <p:sp>
        <p:nvSpPr>
          <p:cNvPr id="15" name="Freccia curva 14"/>
          <p:cNvSpPr/>
          <p:nvPr/>
        </p:nvSpPr>
        <p:spPr>
          <a:xfrm>
            <a:off x="539552" y="3762703"/>
            <a:ext cx="751531" cy="1236995"/>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16" name="Freccia curva 15"/>
          <p:cNvSpPr/>
          <p:nvPr/>
        </p:nvSpPr>
        <p:spPr>
          <a:xfrm flipH="1">
            <a:off x="6017309" y="3821236"/>
            <a:ext cx="880476" cy="1125022"/>
          </a:xfrm>
          <a:prstGeom prst="ben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17" name="CasellaDiTesto 16"/>
          <p:cNvSpPr txBox="1"/>
          <p:nvPr/>
        </p:nvSpPr>
        <p:spPr>
          <a:xfrm>
            <a:off x="7199784" y="3852656"/>
            <a:ext cx="1944216" cy="923330"/>
          </a:xfrm>
          <a:prstGeom prst="rect">
            <a:avLst/>
          </a:prstGeom>
          <a:solidFill>
            <a:srgbClr val="00B05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Fase 3: </a:t>
            </a:r>
            <a:r>
              <a:rPr kumimoji="0" lang="it-IT" sz="1800" b="0" i="0" u="none" strike="noStrike" kern="1200" cap="none" spc="0" normalizeH="0" baseline="0" noProof="0" dirty="0" err="1">
                <a:ln>
                  <a:noFill/>
                </a:ln>
                <a:solidFill>
                  <a:prstClr val="black"/>
                </a:solidFill>
                <a:effectLst/>
                <a:uLnTx/>
                <a:uFillTx/>
                <a:latin typeface="Trebuchet MS" panose="020B0603020202020204"/>
                <a:ea typeface="+mn-ea"/>
                <a:cs typeface="+mn-cs"/>
              </a:rPr>
              <a:t>newco</a:t>
            </a: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 Acquisisce il controllo di target</a:t>
            </a:r>
          </a:p>
        </p:txBody>
      </p:sp>
      <p:sp>
        <p:nvSpPr>
          <p:cNvPr id="18" name="CasellaDiTesto 17"/>
          <p:cNvSpPr txBox="1"/>
          <p:nvPr/>
        </p:nvSpPr>
        <p:spPr>
          <a:xfrm>
            <a:off x="5810330" y="4889745"/>
            <a:ext cx="1449758" cy="461665"/>
          </a:xfrm>
          <a:prstGeom prst="rect">
            <a:avLst/>
          </a:prstGeom>
          <a:solidFill>
            <a:srgbClr val="C0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Trebuchet MS" panose="020B0603020202020204"/>
                <a:ea typeface="+mn-ea"/>
                <a:cs typeface="+mn-cs"/>
              </a:rPr>
              <a:t>Fase 4: </a:t>
            </a:r>
            <a:r>
              <a:rPr kumimoji="0" lang="it-IT" sz="1200" b="0" i="0" u="none" strike="noStrike" kern="1200" cap="none" spc="0" normalizeH="0" baseline="0" noProof="0" dirty="0" err="1">
                <a:ln>
                  <a:noFill/>
                </a:ln>
                <a:solidFill>
                  <a:prstClr val="black"/>
                </a:solidFill>
                <a:effectLst/>
                <a:uLnTx/>
                <a:uFillTx/>
                <a:latin typeface="Trebuchet MS" panose="020B0603020202020204"/>
                <a:ea typeface="+mn-ea"/>
                <a:cs typeface="+mn-cs"/>
              </a:rPr>
              <a:t>newco</a:t>
            </a:r>
            <a:r>
              <a:rPr kumimoji="0" lang="it-IT" sz="1200" b="0" i="0" u="none" strike="noStrike" kern="1200" cap="none" spc="0" normalizeH="0" baseline="0" noProof="0" dirty="0">
                <a:ln>
                  <a:noFill/>
                </a:ln>
                <a:solidFill>
                  <a:prstClr val="black"/>
                </a:solidFill>
                <a:effectLst/>
                <a:uLnTx/>
                <a:uFillTx/>
                <a:latin typeface="Trebuchet MS" panose="020B0603020202020204"/>
                <a:ea typeface="+mn-ea"/>
                <a:cs typeface="+mn-cs"/>
              </a:rPr>
              <a:t>  si fonde con target</a:t>
            </a:r>
          </a:p>
        </p:txBody>
      </p:sp>
      <p:sp>
        <p:nvSpPr>
          <p:cNvPr id="19" name="CasellaDiTesto 18"/>
          <p:cNvSpPr txBox="1"/>
          <p:nvPr/>
        </p:nvSpPr>
        <p:spPr>
          <a:xfrm>
            <a:off x="4996586" y="6114812"/>
            <a:ext cx="2376264" cy="646331"/>
          </a:xfrm>
          <a:prstGeom prst="rect">
            <a:avLst/>
          </a:prstGeom>
          <a:solidFill>
            <a:srgbClr val="FF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Fase 2: banche finanziano </a:t>
            </a:r>
            <a:r>
              <a:rPr kumimoji="0" lang="it-IT" sz="1800" b="0" i="0" u="none" strike="noStrike" kern="1200" cap="none" spc="0" normalizeH="0" baseline="0" noProof="0" dirty="0" err="1">
                <a:ln>
                  <a:noFill/>
                </a:ln>
                <a:solidFill>
                  <a:prstClr val="black"/>
                </a:solidFill>
                <a:effectLst/>
                <a:uLnTx/>
                <a:uFillTx/>
                <a:latin typeface="Trebuchet MS" panose="020B0603020202020204"/>
                <a:ea typeface="+mn-ea"/>
                <a:cs typeface="+mn-cs"/>
              </a:rPr>
              <a:t>newco</a:t>
            </a:r>
            <a:endPar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20" name="CasellaDiTesto 19"/>
          <p:cNvSpPr txBox="1"/>
          <p:nvPr/>
        </p:nvSpPr>
        <p:spPr>
          <a:xfrm>
            <a:off x="66216" y="4472431"/>
            <a:ext cx="1584176" cy="1477328"/>
          </a:xfrm>
          <a:prstGeom prst="rect">
            <a:avLst/>
          </a:prstGeom>
          <a:solidFill>
            <a:srgbClr val="FF0000"/>
          </a:solid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Effetto di fase 4: Azionisti e creditori rossi e gialli concorrono</a:t>
            </a:r>
          </a:p>
        </p:txBody>
      </p:sp>
      <p:sp>
        <p:nvSpPr>
          <p:cNvPr id="21" name="Rettangolo 20"/>
          <p:cNvSpPr/>
          <p:nvPr/>
        </p:nvSpPr>
        <p:spPr>
          <a:xfrm>
            <a:off x="7956376" y="6062268"/>
            <a:ext cx="1109824" cy="59406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white"/>
                </a:solidFill>
                <a:effectLst/>
                <a:uLnTx/>
                <a:uFillTx/>
                <a:latin typeface="Trebuchet MS" panose="020B0603020202020204"/>
                <a:ea typeface="+mn-ea"/>
                <a:cs typeface="+mn-cs"/>
              </a:rPr>
              <a:t>Fase 1: azionisti fondano </a:t>
            </a:r>
            <a:r>
              <a:rPr kumimoji="0" lang="it-IT" sz="1100" b="0" i="0" u="none" strike="noStrike" kern="1200" cap="none" spc="0" normalizeH="0" baseline="0" noProof="0" dirty="0" err="1">
                <a:ln>
                  <a:noFill/>
                </a:ln>
                <a:solidFill>
                  <a:prstClr val="white"/>
                </a:solidFill>
                <a:effectLst/>
                <a:uLnTx/>
                <a:uFillTx/>
                <a:latin typeface="Trebuchet MS" panose="020B0603020202020204"/>
                <a:ea typeface="+mn-ea"/>
                <a:cs typeface="+mn-cs"/>
              </a:rPr>
              <a:t>newco</a:t>
            </a:r>
            <a:endParaRPr kumimoji="0" lang="it-IT" sz="11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3" name="Freccia curva 22"/>
          <p:cNvSpPr/>
          <p:nvPr/>
        </p:nvSpPr>
        <p:spPr>
          <a:xfrm flipH="1">
            <a:off x="8171892" y="5541103"/>
            <a:ext cx="432556" cy="391068"/>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24" name="Rettangolo 23"/>
          <p:cNvSpPr/>
          <p:nvPr/>
        </p:nvSpPr>
        <p:spPr>
          <a:xfrm>
            <a:off x="7112924" y="2434932"/>
            <a:ext cx="1109824" cy="43074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25" name="Freccia a destra 24"/>
          <p:cNvSpPr/>
          <p:nvPr/>
        </p:nvSpPr>
        <p:spPr>
          <a:xfrm flipH="1">
            <a:off x="6491115" y="2492247"/>
            <a:ext cx="504056" cy="28803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59033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Trasformazioni omogenee</a:t>
            </a:r>
          </a:p>
        </p:txBody>
      </p:sp>
      <p:sp>
        <p:nvSpPr>
          <p:cNvPr id="3" name="Segnaposto contenuto 2"/>
          <p:cNvSpPr>
            <a:spLocks noGrp="1"/>
          </p:cNvSpPr>
          <p:nvPr>
            <p:ph idx="1"/>
          </p:nvPr>
        </p:nvSpPr>
        <p:spPr/>
        <p:txBody>
          <a:bodyPr>
            <a:normAutofit fontScale="92500" lnSpcReduction="10000"/>
          </a:bodyPr>
          <a:lstStyle/>
          <a:p>
            <a:pPr marL="0" indent="0">
              <a:buNone/>
            </a:pPr>
            <a:r>
              <a:rPr lang="it-IT" dirty="0"/>
              <a:t>Cambiamento di tipo</a:t>
            </a:r>
          </a:p>
          <a:p>
            <a:pPr marL="400050" lvl="1" indent="0">
              <a:buNone/>
            </a:pPr>
            <a:r>
              <a:rPr lang="it-IT" dirty="0"/>
              <a:t>Possibile anche trasformazione di cooperative a mutualità non prevalente (art. 2545-decies, ma con penalizzazioni di art. 2545-undecies: devoluzione del patrimonio ai fondi mutualistici)</a:t>
            </a:r>
          </a:p>
          <a:p>
            <a:pPr marL="400050" lvl="1" indent="0">
              <a:buNone/>
            </a:pPr>
            <a:r>
              <a:rPr lang="it-IT" dirty="0"/>
              <a:t>Non possibile opposizione dei creditori</a:t>
            </a:r>
          </a:p>
          <a:p>
            <a:pPr marL="0" indent="0">
              <a:buNone/>
            </a:pPr>
            <a:r>
              <a:rPr lang="it-IT" dirty="0"/>
              <a:t>Si distinguono in trasformazioni progressive (da società di persone a società di capitali) e regressive da società di capitali in società di persone </a:t>
            </a:r>
          </a:p>
          <a:p>
            <a:pPr marL="0" indent="0">
              <a:buNone/>
            </a:pPr>
            <a:r>
              <a:rPr lang="it-IT" dirty="0"/>
              <a:t>Modifica statutaria, di competenza dei relativi organi (assemblea straordinaria, unanimità dei soci di società di persone)</a:t>
            </a:r>
          </a:p>
          <a:p>
            <a:pPr marL="400050" lvl="1" indent="0">
              <a:buNone/>
            </a:pPr>
            <a:r>
              <a:rPr lang="it-IT" dirty="0"/>
              <a:t>Ma società di persone possono trasformarsi in società di capitali a maggioranza di partecipazione agli utili (art. 2500-ter)</a:t>
            </a:r>
          </a:p>
        </p:txBody>
      </p:sp>
    </p:spTree>
    <p:extLst>
      <p:ext uri="{BB962C8B-B14F-4D97-AF65-F5344CB8AC3E}">
        <p14:creationId xmlns:p14="http://schemas.microsoft.com/office/powerpoint/2010/main" val="3169030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a:t>Leveraged</a:t>
            </a:r>
            <a:r>
              <a:rPr lang="it-IT" dirty="0"/>
              <a:t> </a:t>
            </a:r>
            <a:r>
              <a:rPr lang="it-IT" dirty="0" err="1"/>
              <a:t>buy</a:t>
            </a:r>
            <a:r>
              <a:rPr lang="it-IT" dirty="0"/>
              <a:t> out</a:t>
            </a:r>
            <a:br>
              <a:rPr lang="it-IT" dirty="0"/>
            </a:br>
            <a:r>
              <a:rPr lang="it-IT" dirty="0"/>
              <a:t>(art. 2501-bis)</a:t>
            </a:r>
          </a:p>
        </p:txBody>
      </p:sp>
      <p:sp>
        <p:nvSpPr>
          <p:cNvPr id="3" name="Segnaposto contenuto 2"/>
          <p:cNvSpPr>
            <a:spLocks noGrp="1"/>
          </p:cNvSpPr>
          <p:nvPr>
            <p:ph idx="1"/>
          </p:nvPr>
        </p:nvSpPr>
        <p:spPr/>
        <p:txBody>
          <a:bodyPr/>
          <a:lstStyle/>
          <a:p>
            <a:pPr marL="0" indent="0">
              <a:buNone/>
            </a:pPr>
            <a:r>
              <a:rPr lang="it-IT" dirty="0"/>
              <a:t>Consentita sulla base di informazioni</a:t>
            </a:r>
          </a:p>
          <a:p>
            <a:pPr marL="400050" lvl="1" indent="0">
              <a:buNone/>
            </a:pPr>
            <a:r>
              <a:rPr lang="it-IT" dirty="0"/>
              <a:t>Nel progetto di fusione: risorse finanziarie destinate al rimborso del debito</a:t>
            </a:r>
          </a:p>
          <a:p>
            <a:pPr marL="400050" lvl="1" indent="0">
              <a:buNone/>
            </a:pPr>
            <a:r>
              <a:rPr lang="it-IT" dirty="0"/>
              <a:t>Relazione degli amministratori contenente piano economico e finanziario di rimborso</a:t>
            </a:r>
          </a:p>
          <a:p>
            <a:pPr marL="400050" lvl="1" indent="0">
              <a:buNone/>
            </a:pPr>
            <a:r>
              <a:rPr lang="it-IT" dirty="0"/>
              <a:t>Relazione degli esperti attesta la ragionevolezza del piano</a:t>
            </a:r>
          </a:p>
          <a:p>
            <a:pPr marL="400050" lvl="1" indent="0">
              <a:buNone/>
            </a:pPr>
            <a:r>
              <a:rPr lang="it-IT" dirty="0"/>
              <a:t>Allegata una relazione del revisore della target</a:t>
            </a:r>
          </a:p>
        </p:txBody>
      </p:sp>
    </p:spTree>
    <p:extLst>
      <p:ext uri="{BB962C8B-B14F-4D97-AF65-F5344CB8AC3E}">
        <p14:creationId xmlns:p14="http://schemas.microsoft.com/office/powerpoint/2010/main" val="2731533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Domande relative a questa sezione</a:t>
            </a:r>
          </a:p>
        </p:txBody>
      </p:sp>
      <p:sp>
        <p:nvSpPr>
          <p:cNvPr id="3" name="Segnaposto contenuto 2"/>
          <p:cNvSpPr>
            <a:spLocks noGrp="1"/>
          </p:cNvSpPr>
          <p:nvPr>
            <p:ph idx="1"/>
          </p:nvPr>
        </p:nvSpPr>
        <p:spPr>
          <a:xfrm>
            <a:off x="457200" y="1484784"/>
            <a:ext cx="8229600" cy="4641379"/>
          </a:xfrm>
        </p:spPr>
        <p:txBody>
          <a:bodyPr>
            <a:normAutofit/>
          </a:bodyPr>
          <a:lstStyle/>
          <a:p>
            <a:pPr marL="0" indent="0">
              <a:buNone/>
            </a:pPr>
            <a:r>
              <a:rPr lang="it-IT" dirty="0"/>
              <a:t>Procedimento di fusione</a:t>
            </a:r>
          </a:p>
          <a:p>
            <a:pPr marL="0" indent="0">
              <a:buNone/>
            </a:pPr>
            <a:r>
              <a:rPr lang="it-IT" dirty="0"/>
              <a:t>Progetto di fusione: elementi essenziali</a:t>
            </a:r>
          </a:p>
          <a:p>
            <a:pPr marL="400050" lvl="1" indent="0">
              <a:buNone/>
            </a:pPr>
            <a:r>
              <a:rPr lang="it-IT" dirty="0"/>
              <a:t>Il rapporto di cambio</a:t>
            </a:r>
          </a:p>
          <a:p>
            <a:pPr marL="0" indent="0">
              <a:buNone/>
            </a:pPr>
            <a:r>
              <a:rPr lang="it-IT" dirty="0"/>
              <a:t>Allegati al progetto di fusione</a:t>
            </a:r>
          </a:p>
          <a:p>
            <a:pPr marL="400050" lvl="1" indent="0">
              <a:buNone/>
            </a:pPr>
            <a:r>
              <a:rPr lang="it-IT" dirty="0"/>
              <a:t>Contenuto e funzione della relazione degli amministratori</a:t>
            </a:r>
          </a:p>
          <a:p>
            <a:pPr marL="400050" lvl="1" indent="0">
              <a:buNone/>
            </a:pPr>
            <a:r>
              <a:rPr lang="it-IT" dirty="0"/>
              <a:t>Contenuto e funzione della relazione degli esperti</a:t>
            </a:r>
          </a:p>
          <a:p>
            <a:pPr marL="0" indent="0">
              <a:buNone/>
            </a:pPr>
            <a:r>
              <a:rPr lang="it-IT" dirty="0"/>
              <a:t>Tutela dei creditori</a:t>
            </a:r>
          </a:p>
          <a:p>
            <a:pPr marL="400050" lvl="1" indent="0">
              <a:buNone/>
            </a:pPr>
            <a:r>
              <a:rPr lang="it-IT" dirty="0"/>
              <a:t>Effetti dell’opposizione</a:t>
            </a:r>
          </a:p>
          <a:p>
            <a:pPr marL="400050" lvl="1" indent="0">
              <a:buNone/>
            </a:pPr>
            <a:r>
              <a:rPr lang="it-IT" dirty="0"/>
              <a:t>Posizione degli obbligazionisti</a:t>
            </a:r>
          </a:p>
          <a:p>
            <a:pPr marL="0" indent="0">
              <a:buNone/>
            </a:pPr>
            <a:r>
              <a:rPr lang="it-IT" dirty="0"/>
              <a:t>Atto di fusione</a:t>
            </a:r>
          </a:p>
          <a:p>
            <a:pPr marL="400050" lvl="1" indent="0">
              <a:buNone/>
            </a:pPr>
            <a:r>
              <a:rPr lang="it-IT" dirty="0"/>
              <a:t>Effetto sanante delle invalidità</a:t>
            </a:r>
          </a:p>
          <a:p>
            <a:pPr marL="0" indent="0">
              <a:buNone/>
            </a:pPr>
            <a:r>
              <a:rPr lang="it-IT" dirty="0" err="1"/>
              <a:t>Leveraged</a:t>
            </a:r>
            <a:r>
              <a:rPr lang="it-IT" dirty="0"/>
              <a:t> </a:t>
            </a:r>
            <a:r>
              <a:rPr lang="it-IT" dirty="0" err="1"/>
              <a:t>buy</a:t>
            </a:r>
            <a:r>
              <a:rPr lang="it-IT" dirty="0"/>
              <a:t> out</a:t>
            </a:r>
          </a:p>
        </p:txBody>
      </p:sp>
    </p:spTree>
    <p:extLst>
      <p:ext uri="{BB962C8B-B14F-4D97-AF65-F5344CB8AC3E}">
        <p14:creationId xmlns:p14="http://schemas.microsoft.com/office/powerpoint/2010/main" val="4269275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Scissione</a:t>
            </a:r>
          </a:p>
        </p:txBody>
      </p:sp>
      <p:sp>
        <p:nvSpPr>
          <p:cNvPr id="3" name="Segnaposto contenuto 2"/>
          <p:cNvSpPr>
            <a:spLocks noGrp="1"/>
          </p:cNvSpPr>
          <p:nvPr>
            <p:ph idx="1"/>
          </p:nvPr>
        </p:nvSpPr>
        <p:spPr/>
        <p:txBody>
          <a:bodyPr/>
          <a:lstStyle/>
          <a:p>
            <a:pPr marL="0" indent="0">
              <a:buNone/>
            </a:pPr>
            <a:r>
              <a:rPr lang="it-IT" dirty="0"/>
              <a:t>Riorganizzazione del patrimonio attraverso la sua frammentazione e assegnazione a una o più società</a:t>
            </a:r>
          </a:p>
          <a:p>
            <a:pPr marL="0" indent="0">
              <a:buNone/>
            </a:pPr>
            <a:r>
              <a:rPr lang="it-IT" dirty="0"/>
              <a:t>Assegnazione delle azioni o quote </a:t>
            </a:r>
            <a:r>
              <a:rPr lang="it-IT" dirty="0">
                <a:solidFill>
                  <a:srgbClr val="FF0000"/>
                </a:solidFill>
              </a:rPr>
              <a:t>ai soci della società scissa</a:t>
            </a:r>
            <a:r>
              <a:rPr lang="it-IT" dirty="0"/>
              <a:t> sulla base di un rapporto di cambio</a:t>
            </a:r>
          </a:p>
        </p:txBody>
      </p:sp>
    </p:spTree>
    <p:extLst>
      <p:ext uri="{BB962C8B-B14F-4D97-AF65-F5344CB8AC3E}">
        <p14:creationId xmlns:p14="http://schemas.microsoft.com/office/powerpoint/2010/main" val="540181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78990" y="796204"/>
            <a:ext cx="3416946" cy="166777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6" name="Rettangolo 5"/>
          <p:cNvSpPr/>
          <p:nvPr/>
        </p:nvSpPr>
        <p:spPr>
          <a:xfrm>
            <a:off x="671257" y="838002"/>
            <a:ext cx="1621414" cy="1510878"/>
          </a:xfrm>
          <a:prstGeom prst="rect">
            <a:avLst/>
          </a:prstGeom>
          <a:solidFill>
            <a:srgbClr val="002060"/>
          </a:solid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9" name="Rettangolo 8"/>
          <p:cNvSpPr/>
          <p:nvPr/>
        </p:nvSpPr>
        <p:spPr>
          <a:xfrm>
            <a:off x="1979712" y="2749272"/>
            <a:ext cx="1679369" cy="627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1" name="Rettangolo 10"/>
          <p:cNvSpPr/>
          <p:nvPr/>
        </p:nvSpPr>
        <p:spPr>
          <a:xfrm>
            <a:off x="4635934" y="3748656"/>
            <a:ext cx="2091193"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3" name="Freccia in giù 12"/>
          <p:cNvSpPr/>
          <p:nvPr/>
        </p:nvSpPr>
        <p:spPr>
          <a:xfrm flipV="1">
            <a:off x="6341421" y="2995264"/>
            <a:ext cx="484632" cy="627074"/>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3" name="Rettangolo 2"/>
          <p:cNvSpPr/>
          <p:nvPr/>
        </p:nvSpPr>
        <p:spPr>
          <a:xfrm>
            <a:off x="418721" y="2708920"/>
            <a:ext cx="1368152" cy="65998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15" name="Rettangolo 14"/>
          <p:cNvSpPr/>
          <p:nvPr/>
        </p:nvSpPr>
        <p:spPr>
          <a:xfrm>
            <a:off x="7275156" y="3730458"/>
            <a:ext cx="1617324" cy="95430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7" name="CasellaDiTesto 6"/>
          <p:cNvSpPr txBox="1"/>
          <p:nvPr/>
        </p:nvSpPr>
        <p:spPr>
          <a:xfrm>
            <a:off x="1403648" y="188640"/>
            <a:ext cx="619856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Trebuchet MS" panose="020B0603020202020204"/>
                <a:ea typeface="+mn-ea"/>
                <a:cs typeface="+mn-cs"/>
              </a:rPr>
              <a:t>Scissione totale</a:t>
            </a:r>
          </a:p>
        </p:txBody>
      </p:sp>
      <p:sp>
        <p:nvSpPr>
          <p:cNvPr id="16" name="Rettangolo 15"/>
          <p:cNvSpPr/>
          <p:nvPr/>
        </p:nvSpPr>
        <p:spPr>
          <a:xfrm>
            <a:off x="2391421" y="874651"/>
            <a:ext cx="1460499" cy="1474229"/>
          </a:xfrm>
          <a:prstGeom prst="rect">
            <a:avLst/>
          </a:prstGeom>
          <a:solidFill>
            <a:srgbClr val="7030A0"/>
          </a:solidFill>
          <a:ln w="28575">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7" name="Freccia in giù 16"/>
          <p:cNvSpPr/>
          <p:nvPr/>
        </p:nvSpPr>
        <p:spPr>
          <a:xfrm flipV="1">
            <a:off x="2171513" y="2503395"/>
            <a:ext cx="242316" cy="41104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8" name="Freccia in giù 17"/>
          <p:cNvSpPr/>
          <p:nvPr/>
        </p:nvSpPr>
        <p:spPr>
          <a:xfrm flipV="1">
            <a:off x="1665715" y="2503180"/>
            <a:ext cx="242316" cy="41104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9" name="Rettangolo 18"/>
          <p:cNvSpPr/>
          <p:nvPr/>
        </p:nvSpPr>
        <p:spPr>
          <a:xfrm>
            <a:off x="1102797" y="4216708"/>
            <a:ext cx="1596995" cy="151087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Beta </a:t>
            </a:r>
            <a:r>
              <a:rPr kumimoji="0" lang="it-IT" sz="1400" b="0" i="0" u="none" strike="noStrike" kern="1200" cap="none" spc="0" normalizeH="0" baseline="0" noProof="0" dirty="0">
                <a:ln>
                  <a:noFill/>
                </a:ln>
                <a:solidFill>
                  <a:prstClr val="white"/>
                </a:solidFill>
                <a:effectLst/>
                <a:uLnTx/>
                <a:uFillTx/>
                <a:latin typeface="Trebuchet MS" panose="020B0603020202020204"/>
                <a:ea typeface="+mn-ea"/>
                <a:cs typeface="+mn-cs"/>
              </a:rPr>
              <a:t>(nuova costituzione; c.d. scissione in senso stretto)</a:t>
            </a:r>
          </a:p>
        </p:txBody>
      </p:sp>
      <p:sp>
        <p:nvSpPr>
          <p:cNvPr id="2" name="Freccia curva 1"/>
          <p:cNvSpPr/>
          <p:nvPr/>
        </p:nvSpPr>
        <p:spPr>
          <a:xfrm flipV="1">
            <a:off x="808242" y="1650549"/>
            <a:ext cx="406908" cy="3614992"/>
          </a:xfrm>
          <a:prstGeom prst="bentArrow">
            <a:avLst>
              <a:gd name="adj1" fmla="val 25000"/>
              <a:gd name="adj2" fmla="val 25000"/>
              <a:gd name="adj3" fmla="val 25000"/>
              <a:gd name="adj4" fmla="val 0"/>
            </a:avLst>
          </a:prstGeom>
          <a:solidFill>
            <a:srgbClr val="C00000"/>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5" name="Rettangolo 4"/>
          <p:cNvSpPr/>
          <p:nvPr/>
        </p:nvSpPr>
        <p:spPr>
          <a:xfrm>
            <a:off x="4629809" y="817266"/>
            <a:ext cx="4392488" cy="2123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1" name="Rettangolo 20"/>
          <p:cNvSpPr/>
          <p:nvPr/>
        </p:nvSpPr>
        <p:spPr>
          <a:xfrm>
            <a:off x="4734860" y="989747"/>
            <a:ext cx="1460499" cy="14742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8" name="CasellaDiTesto 7"/>
          <p:cNvSpPr txBox="1"/>
          <p:nvPr/>
        </p:nvSpPr>
        <p:spPr>
          <a:xfrm>
            <a:off x="7020272" y="989747"/>
            <a:ext cx="1656184"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Trebuchet MS" panose="020B0603020202020204"/>
                <a:ea typeface="+mn-ea"/>
                <a:cs typeface="+mn-cs"/>
              </a:rPr>
              <a:t>Gamma Preesistente (c.d. scissione per incorporazione)</a:t>
            </a:r>
          </a:p>
        </p:txBody>
      </p:sp>
      <p:sp>
        <p:nvSpPr>
          <p:cNvPr id="23" name="Freccia in giù 22"/>
          <p:cNvSpPr/>
          <p:nvPr/>
        </p:nvSpPr>
        <p:spPr>
          <a:xfrm flipV="1">
            <a:off x="7691090" y="3033410"/>
            <a:ext cx="484632" cy="50594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4" name="Freccia a sinistra 23"/>
          <p:cNvSpPr/>
          <p:nvPr/>
        </p:nvSpPr>
        <p:spPr>
          <a:xfrm flipH="1">
            <a:off x="3995936" y="1501468"/>
            <a:ext cx="633873" cy="377593"/>
          </a:xfrm>
          <a:prstGeom prst="leftArrow">
            <a:avLst/>
          </a:prstGeom>
          <a:solidFill>
            <a:srgbClr val="C00000"/>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5" name="CasellaDiTesto 24"/>
          <p:cNvSpPr txBox="1"/>
          <p:nvPr/>
        </p:nvSpPr>
        <p:spPr>
          <a:xfrm>
            <a:off x="3563888" y="5265541"/>
            <a:ext cx="52565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N. B.: perché non ha senso parlare di scissione totale in un’unica società?</a:t>
            </a:r>
          </a:p>
        </p:txBody>
      </p:sp>
    </p:spTree>
    <p:extLst>
      <p:ext uri="{BB962C8B-B14F-4D97-AF65-F5344CB8AC3E}">
        <p14:creationId xmlns:p14="http://schemas.microsoft.com/office/powerpoint/2010/main" val="1225015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97563" y="1812681"/>
            <a:ext cx="3416946" cy="166777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6" name="Rettangolo 5"/>
          <p:cNvSpPr/>
          <p:nvPr/>
        </p:nvSpPr>
        <p:spPr>
          <a:xfrm>
            <a:off x="399724" y="1891128"/>
            <a:ext cx="1524479" cy="1510878"/>
          </a:xfrm>
          <a:prstGeom prst="rect">
            <a:avLst/>
          </a:prstGeom>
          <a:solidFill>
            <a:srgbClr val="002060"/>
          </a:solid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9" name="Rettangolo 8"/>
          <p:cNvSpPr/>
          <p:nvPr/>
        </p:nvSpPr>
        <p:spPr>
          <a:xfrm>
            <a:off x="2005699" y="4123575"/>
            <a:ext cx="1679369" cy="627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1" name="Rettangolo 10"/>
          <p:cNvSpPr/>
          <p:nvPr/>
        </p:nvSpPr>
        <p:spPr>
          <a:xfrm>
            <a:off x="4502931" y="5296867"/>
            <a:ext cx="2091193"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3" name="Freccia in giù 12"/>
          <p:cNvSpPr/>
          <p:nvPr/>
        </p:nvSpPr>
        <p:spPr>
          <a:xfrm flipV="1">
            <a:off x="5096225" y="4630966"/>
            <a:ext cx="484632" cy="43322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3" name="Rettangolo 2"/>
          <p:cNvSpPr/>
          <p:nvPr/>
        </p:nvSpPr>
        <p:spPr>
          <a:xfrm>
            <a:off x="297562" y="4051167"/>
            <a:ext cx="1368152" cy="65998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15" name="Rettangolo 14"/>
          <p:cNvSpPr/>
          <p:nvPr/>
        </p:nvSpPr>
        <p:spPr>
          <a:xfrm>
            <a:off x="7124744" y="5287768"/>
            <a:ext cx="1617324" cy="95430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7" name="CasellaDiTesto 6"/>
          <p:cNvSpPr txBox="1"/>
          <p:nvPr/>
        </p:nvSpPr>
        <p:spPr>
          <a:xfrm>
            <a:off x="1403648" y="188640"/>
            <a:ext cx="6198567"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Trebuchet MS" panose="020B0603020202020204"/>
                <a:ea typeface="+mn-ea"/>
                <a:cs typeface="+mn-cs"/>
              </a:rPr>
              <a:t>Scissione parziale (destinataria una società preesistente)</a:t>
            </a:r>
          </a:p>
        </p:txBody>
      </p:sp>
      <p:sp>
        <p:nvSpPr>
          <p:cNvPr id="17" name="Freccia in giù 16"/>
          <p:cNvSpPr/>
          <p:nvPr/>
        </p:nvSpPr>
        <p:spPr>
          <a:xfrm flipV="1">
            <a:off x="2577080" y="3551297"/>
            <a:ext cx="242316" cy="41104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8" name="Freccia in giù 17"/>
          <p:cNvSpPr/>
          <p:nvPr/>
        </p:nvSpPr>
        <p:spPr>
          <a:xfrm flipV="1">
            <a:off x="942266" y="3551298"/>
            <a:ext cx="242316" cy="41104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 name="Rettangolo 4"/>
          <p:cNvSpPr/>
          <p:nvPr/>
        </p:nvSpPr>
        <p:spPr>
          <a:xfrm>
            <a:off x="4622232" y="2396249"/>
            <a:ext cx="4392488" cy="2123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8" name="CasellaDiTesto 7"/>
          <p:cNvSpPr txBox="1"/>
          <p:nvPr/>
        </p:nvSpPr>
        <p:spPr>
          <a:xfrm>
            <a:off x="7153575" y="2514196"/>
            <a:ext cx="16561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Gamma Preesistente</a:t>
            </a:r>
          </a:p>
        </p:txBody>
      </p:sp>
      <p:sp>
        <p:nvSpPr>
          <p:cNvPr id="23" name="Freccia in giù 22"/>
          <p:cNvSpPr/>
          <p:nvPr/>
        </p:nvSpPr>
        <p:spPr>
          <a:xfrm flipV="1">
            <a:off x="7717625" y="4558241"/>
            <a:ext cx="484632" cy="50594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4" name="Freccia a sinistra 23"/>
          <p:cNvSpPr/>
          <p:nvPr/>
        </p:nvSpPr>
        <p:spPr>
          <a:xfrm flipH="1">
            <a:off x="1665714" y="2971730"/>
            <a:ext cx="3234368" cy="377593"/>
          </a:xfrm>
          <a:prstGeom prst="leftArrow">
            <a:avLst/>
          </a:prstGeom>
          <a:solidFill>
            <a:srgbClr val="C00000"/>
          </a:solid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1" name="Rettangolo 20"/>
          <p:cNvSpPr/>
          <p:nvPr/>
        </p:nvSpPr>
        <p:spPr>
          <a:xfrm>
            <a:off x="5096225" y="2659422"/>
            <a:ext cx="1524479" cy="151087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339256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97563" y="1812681"/>
            <a:ext cx="3416946" cy="166777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6" name="Rettangolo 5"/>
          <p:cNvSpPr/>
          <p:nvPr/>
        </p:nvSpPr>
        <p:spPr>
          <a:xfrm>
            <a:off x="399724" y="1891128"/>
            <a:ext cx="1524479" cy="1510878"/>
          </a:xfrm>
          <a:prstGeom prst="rect">
            <a:avLst/>
          </a:prstGeom>
          <a:solidFill>
            <a:srgbClr val="002060"/>
          </a:solid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9" name="Rettangolo 8"/>
          <p:cNvSpPr/>
          <p:nvPr/>
        </p:nvSpPr>
        <p:spPr>
          <a:xfrm>
            <a:off x="2047074" y="3979260"/>
            <a:ext cx="1679369" cy="627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3" name="Rettangolo 2"/>
          <p:cNvSpPr/>
          <p:nvPr/>
        </p:nvSpPr>
        <p:spPr>
          <a:xfrm>
            <a:off x="342284" y="3861048"/>
            <a:ext cx="1368152" cy="65998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7" name="CasellaDiTesto 6"/>
          <p:cNvSpPr txBox="1"/>
          <p:nvPr/>
        </p:nvSpPr>
        <p:spPr>
          <a:xfrm>
            <a:off x="1403648" y="188640"/>
            <a:ext cx="6198567" cy="13849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Trebuchet MS" panose="020B0603020202020204"/>
                <a:ea typeface="+mn-ea"/>
                <a:cs typeface="+mn-cs"/>
              </a:rPr>
              <a:t>Scissione parziale (destinataria una società di nuova costituzione, c.d. scissione in senso stretto)</a:t>
            </a:r>
          </a:p>
        </p:txBody>
      </p:sp>
      <p:sp>
        <p:nvSpPr>
          <p:cNvPr id="17" name="Freccia in giù 16"/>
          <p:cNvSpPr/>
          <p:nvPr/>
        </p:nvSpPr>
        <p:spPr>
          <a:xfrm flipV="1">
            <a:off x="2577080" y="3551297"/>
            <a:ext cx="242316" cy="41104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8" name="Freccia in giù 17"/>
          <p:cNvSpPr/>
          <p:nvPr/>
        </p:nvSpPr>
        <p:spPr>
          <a:xfrm flipV="1">
            <a:off x="942266" y="3551298"/>
            <a:ext cx="242316" cy="41104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4" name="Freccia a sinistra 23"/>
          <p:cNvSpPr/>
          <p:nvPr/>
        </p:nvSpPr>
        <p:spPr>
          <a:xfrm flipH="1">
            <a:off x="1784183" y="2594137"/>
            <a:ext cx="3554358" cy="377593"/>
          </a:xfrm>
          <a:prstGeom prst="leftArrow">
            <a:avLst/>
          </a:prstGeom>
          <a:solidFill>
            <a:srgbClr val="C00000"/>
          </a:solidFill>
          <a:ln>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1" name="Rettangolo 20"/>
          <p:cNvSpPr/>
          <p:nvPr/>
        </p:nvSpPr>
        <p:spPr>
          <a:xfrm>
            <a:off x="5338541" y="2040419"/>
            <a:ext cx="1524479" cy="151087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CasellaDiTesto 1"/>
          <p:cNvSpPr txBox="1"/>
          <p:nvPr/>
        </p:nvSpPr>
        <p:spPr>
          <a:xfrm>
            <a:off x="611560" y="5085184"/>
            <a:ext cx="7128792"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Può essere una tecnica per dividere soci che litigano, nel qual caso </a:t>
            </a:r>
            <a:r>
              <a:rPr kumimoji="0" lang="it-IT" sz="1800" b="0" i="0" u="none" strike="noStrike" kern="1200" cap="none" spc="0" normalizeH="0" baseline="0" noProof="0" dirty="0">
                <a:ln>
                  <a:noFill/>
                </a:ln>
                <a:solidFill>
                  <a:srgbClr val="FF0000"/>
                </a:solidFill>
                <a:effectLst/>
                <a:uLnTx/>
                <a:uFillTx/>
                <a:latin typeface="Trebuchet MS" panose="020B0603020202020204"/>
                <a:ea typeface="+mn-ea"/>
                <a:cs typeface="+mn-cs"/>
              </a:rPr>
              <a:t>l’assegnazione delle azioni potrà essere asimmetrica</a:t>
            </a: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 come da una slide successiva</a:t>
            </a:r>
          </a:p>
        </p:txBody>
      </p:sp>
      <p:sp>
        <p:nvSpPr>
          <p:cNvPr id="5" name="CasellaDiTesto 4"/>
          <p:cNvSpPr txBox="1"/>
          <p:nvPr/>
        </p:nvSpPr>
        <p:spPr>
          <a:xfrm>
            <a:off x="2267744" y="2132856"/>
            <a:ext cx="1293618"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Alfa</a:t>
            </a:r>
          </a:p>
        </p:txBody>
      </p:sp>
      <p:sp>
        <p:nvSpPr>
          <p:cNvPr id="8" name="CasellaDiTesto 7"/>
          <p:cNvSpPr txBox="1"/>
          <p:nvPr/>
        </p:nvSpPr>
        <p:spPr>
          <a:xfrm>
            <a:off x="5580112" y="2204864"/>
            <a:ext cx="10801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Beta</a:t>
            </a:r>
          </a:p>
        </p:txBody>
      </p:sp>
    </p:spTree>
    <p:extLst>
      <p:ext uri="{BB962C8B-B14F-4D97-AF65-F5344CB8AC3E}">
        <p14:creationId xmlns:p14="http://schemas.microsoft.com/office/powerpoint/2010/main" val="1874378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97563" y="1812681"/>
            <a:ext cx="3416946" cy="166777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6" name="Rettangolo 5"/>
          <p:cNvSpPr/>
          <p:nvPr/>
        </p:nvSpPr>
        <p:spPr>
          <a:xfrm>
            <a:off x="399724" y="1891128"/>
            <a:ext cx="1524479" cy="1510878"/>
          </a:xfrm>
          <a:prstGeom prst="rect">
            <a:avLst/>
          </a:prstGeom>
          <a:solidFill>
            <a:srgbClr val="002060"/>
          </a:solid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9" name="Rettangolo 8"/>
          <p:cNvSpPr/>
          <p:nvPr/>
        </p:nvSpPr>
        <p:spPr>
          <a:xfrm>
            <a:off x="2005699" y="4123575"/>
            <a:ext cx="1679369" cy="627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1" name="Rettangolo 10"/>
          <p:cNvSpPr/>
          <p:nvPr/>
        </p:nvSpPr>
        <p:spPr>
          <a:xfrm>
            <a:off x="4502931" y="5296867"/>
            <a:ext cx="2091193"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3" name="Freccia in giù 12"/>
          <p:cNvSpPr/>
          <p:nvPr/>
        </p:nvSpPr>
        <p:spPr>
          <a:xfrm flipV="1">
            <a:off x="5109730" y="4558240"/>
            <a:ext cx="484632" cy="612733"/>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3" name="Rettangolo 2"/>
          <p:cNvSpPr/>
          <p:nvPr/>
        </p:nvSpPr>
        <p:spPr>
          <a:xfrm>
            <a:off x="297562" y="4051167"/>
            <a:ext cx="1368152" cy="65998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15" name="Rettangolo 14"/>
          <p:cNvSpPr/>
          <p:nvPr/>
        </p:nvSpPr>
        <p:spPr>
          <a:xfrm>
            <a:off x="7124744" y="5287768"/>
            <a:ext cx="1617324" cy="95430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7" name="CasellaDiTesto 6"/>
          <p:cNvSpPr txBox="1"/>
          <p:nvPr/>
        </p:nvSpPr>
        <p:spPr>
          <a:xfrm>
            <a:off x="1403648" y="188640"/>
            <a:ext cx="6198567" cy="13849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Trebuchet MS" panose="020B0603020202020204"/>
                <a:ea typeface="+mn-ea"/>
                <a:cs typeface="+mn-cs"/>
              </a:rPr>
              <a:t>Scissione parziale (destinatarie più società, preesistenti o di nuova costituzione)</a:t>
            </a:r>
          </a:p>
        </p:txBody>
      </p:sp>
      <p:sp>
        <p:nvSpPr>
          <p:cNvPr id="17" name="Freccia in giù 16"/>
          <p:cNvSpPr/>
          <p:nvPr/>
        </p:nvSpPr>
        <p:spPr>
          <a:xfrm flipV="1">
            <a:off x="2577080" y="3551297"/>
            <a:ext cx="242316" cy="41104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8" name="Freccia in giù 17"/>
          <p:cNvSpPr/>
          <p:nvPr/>
        </p:nvSpPr>
        <p:spPr>
          <a:xfrm flipV="1">
            <a:off x="942266" y="3551298"/>
            <a:ext cx="242316" cy="41104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9" name="Rettangolo 18"/>
          <p:cNvSpPr/>
          <p:nvPr/>
        </p:nvSpPr>
        <p:spPr>
          <a:xfrm>
            <a:off x="1063424" y="5009479"/>
            <a:ext cx="876915" cy="151087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50" b="0" i="0" u="none" strike="noStrike" kern="1200" cap="none" spc="0" normalizeH="0" baseline="0" noProof="0" dirty="0">
                <a:ln>
                  <a:noFill/>
                </a:ln>
                <a:solidFill>
                  <a:prstClr val="white"/>
                </a:solidFill>
                <a:effectLst/>
                <a:uLnTx/>
                <a:uFillTx/>
                <a:latin typeface="Trebuchet MS" panose="020B0603020202020204"/>
                <a:ea typeface="+mn-ea"/>
                <a:cs typeface="+mn-cs"/>
              </a:rPr>
              <a:t>Beta (nuova costituzione, c.d. scissione in senso stretto)</a:t>
            </a:r>
          </a:p>
        </p:txBody>
      </p:sp>
      <p:sp>
        <p:nvSpPr>
          <p:cNvPr id="2" name="Freccia curva 1"/>
          <p:cNvSpPr/>
          <p:nvPr/>
        </p:nvSpPr>
        <p:spPr>
          <a:xfrm flipV="1">
            <a:off x="808242" y="2204863"/>
            <a:ext cx="406908" cy="3060677"/>
          </a:xfrm>
          <a:prstGeom prst="bentArrow">
            <a:avLst>
              <a:gd name="adj1" fmla="val 25000"/>
              <a:gd name="adj2" fmla="val 25000"/>
              <a:gd name="adj3" fmla="val 25000"/>
              <a:gd name="adj4" fmla="val 0"/>
            </a:avLst>
          </a:prstGeom>
          <a:solidFill>
            <a:srgbClr val="C00000"/>
          </a:solid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5" name="Rettangolo 4"/>
          <p:cNvSpPr/>
          <p:nvPr/>
        </p:nvSpPr>
        <p:spPr>
          <a:xfrm>
            <a:off x="4622232" y="2396249"/>
            <a:ext cx="4392488" cy="2123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8" name="CasellaDiTesto 7"/>
          <p:cNvSpPr txBox="1"/>
          <p:nvPr/>
        </p:nvSpPr>
        <p:spPr>
          <a:xfrm>
            <a:off x="7153575" y="2549087"/>
            <a:ext cx="165618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Gamma Preesistente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(c.d. scissione per incorporazione)</a:t>
            </a:r>
          </a:p>
        </p:txBody>
      </p:sp>
      <p:sp>
        <p:nvSpPr>
          <p:cNvPr id="23" name="Freccia in giù 22"/>
          <p:cNvSpPr/>
          <p:nvPr/>
        </p:nvSpPr>
        <p:spPr>
          <a:xfrm flipV="1">
            <a:off x="7717625" y="4558240"/>
            <a:ext cx="484632" cy="61273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4" name="Freccia a sinistra 23"/>
          <p:cNvSpPr/>
          <p:nvPr/>
        </p:nvSpPr>
        <p:spPr>
          <a:xfrm flipH="1">
            <a:off x="1665714" y="2971730"/>
            <a:ext cx="3234368" cy="377593"/>
          </a:xfrm>
          <a:prstGeom prst="leftArrow">
            <a:avLst/>
          </a:prstGeom>
          <a:solidFill>
            <a:srgbClr val="C00000"/>
          </a:solidFill>
          <a:ln>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0" name="Rettangolo 19"/>
          <p:cNvSpPr/>
          <p:nvPr/>
        </p:nvSpPr>
        <p:spPr>
          <a:xfrm>
            <a:off x="4900083" y="2708920"/>
            <a:ext cx="876915" cy="151087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0" name="CasellaDiTesto 9"/>
          <p:cNvSpPr txBox="1"/>
          <p:nvPr/>
        </p:nvSpPr>
        <p:spPr>
          <a:xfrm>
            <a:off x="2339752" y="1988840"/>
            <a:ext cx="94314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Alfa</a:t>
            </a:r>
          </a:p>
        </p:txBody>
      </p:sp>
    </p:spTree>
    <p:extLst>
      <p:ext uri="{BB962C8B-B14F-4D97-AF65-F5344CB8AC3E}">
        <p14:creationId xmlns:p14="http://schemas.microsoft.com/office/powerpoint/2010/main" val="3733860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Procedimento di scissione</a:t>
            </a:r>
          </a:p>
        </p:txBody>
      </p:sp>
      <p:sp>
        <p:nvSpPr>
          <p:cNvPr id="3" name="Segnaposto contenuto 2"/>
          <p:cNvSpPr>
            <a:spLocks noGrp="1"/>
          </p:cNvSpPr>
          <p:nvPr>
            <p:ph idx="1"/>
          </p:nvPr>
        </p:nvSpPr>
        <p:spPr/>
        <p:txBody>
          <a:bodyPr>
            <a:normAutofit/>
          </a:bodyPr>
          <a:lstStyle/>
          <a:p>
            <a:pPr marL="0" indent="0">
              <a:buNone/>
            </a:pPr>
            <a:r>
              <a:rPr lang="it-IT" dirty="0"/>
              <a:t>Applicabili in linea di principio norme sulla fusione (rinvio di art. 2506-ter, co. 5)</a:t>
            </a:r>
          </a:p>
          <a:p>
            <a:pPr marL="0" indent="0">
              <a:buNone/>
            </a:pPr>
            <a:r>
              <a:rPr lang="it-IT" dirty="0"/>
              <a:t>Progetto e delibere di tutte le società coinvolte (comprese eventuali assegnatarie preesistenti) e termine di opposizione dei creditori</a:t>
            </a:r>
          </a:p>
          <a:p>
            <a:pPr marL="0" indent="0">
              <a:buNone/>
            </a:pPr>
            <a:r>
              <a:rPr lang="it-IT" dirty="0"/>
              <a:t>Atto di scissione per atto pubblico, dotato di efficacia costitutiva e sanante i vizi di invalidità</a:t>
            </a:r>
          </a:p>
          <a:p>
            <a:pPr marL="0" indent="0">
              <a:buNone/>
            </a:pPr>
            <a:r>
              <a:rPr lang="it-IT" dirty="0"/>
              <a:t>Ciascuna società è solidalmente responsabile nei limiti del patrimonio assegnato per i debiti della società scissa non soddisfatti dalle società cui dovrebbero fare carico in base al progetto di scissione (art. 2506-quater, co. 3)</a:t>
            </a:r>
          </a:p>
        </p:txBody>
      </p:sp>
    </p:spTree>
    <p:extLst>
      <p:ext uri="{BB962C8B-B14F-4D97-AF65-F5344CB8AC3E}">
        <p14:creationId xmlns:p14="http://schemas.microsoft.com/office/powerpoint/2010/main" val="3637137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Progetto di scissione</a:t>
            </a:r>
          </a:p>
        </p:txBody>
      </p:sp>
      <p:sp>
        <p:nvSpPr>
          <p:cNvPr id="3" name="Segnaposto contenuto 2"/>
          <p:cNvSpPr>
            <a:spLocks noGrp="1"/>
          </p:cNvSpPr>
          <p:nvPr>
            <p:ph idx="1"/>
          </p:nvPr>
        </p:nvSpPr>
        <p:spPr/>
        <p:txBody>
          <a:bodyPr>
            <a:normAutofit/>
          </a:bodyPr>
          <a:lstStyle/>
          <a:p>
            <a:pPr marL="0" indent="0">
              <a:buNone/>
            </a:pPr>
            <a:r>
              <a:rPr lang="it-IT" dirty="0"/>
              <a:t>Particolarità rispetto a fusione:</a:t>
            </a:r>
          </a:p>
          <a:p>
            <a:pPr marL="400050" lvl="1" indent="0">
              <a:buNone/>
            </a:pPr>
            <a:r>
              <a:rPr lang="it-IT" dirty="0"/>
              <a:t>Occorre stabilire la destinazione degli elementi del patrimonio ad una od altra società</a:t>
            </a:r>
          </a:p>
          <a:p>
            <a:pPr marL="800100" lvl="2" indent="0">
              <a:buNone/>
            </a:pPr>
            <a:r>
              <a:rPr lang="it-IT" dirty="0"/>
              <a:t>nella fusione per definizione l’intero patrimonio va alla assegnataria, qui no</a:t>
            </a:r>
          </a:p>
          <a:p>
            <a:pPr marL="400050" lvl="1" indent="0">
              <a:buNone/>
            </a:pPr>
            <a:r>
              <a:rPr lang="it-IT" dirty="0"/>
              <a:t>Occorre stabilire i criteri di ripartizione fra i soci delle azioni / quote della società scissa e di quelle beneficiarie (art. 2506-bis, co. 4)</a:t>
            </a:r>
          </a:p>
          <a:p>
            <a:pPr marL="400050" lvl="1" indent="0">
              <a:buNone/>
            </a:pPr>
            <a:r>
              <a:rPr lang="it-IT" dirty="0"/>
              <a:t>C’è anche qui un rapporto di cambio, ma</a:t>
            </a:r>
          </a:p>
          <a:p>
            <a:pPr marL="800100" lvl="2" indent="0">
              <a:buNone/>
            </a:pPr>
            <a:r>
              <a:rPr lang="it-IT" dirty="0"/>
              <a:t>Nella fusione c’è un’unica società emittente delle azioni da distribuire, qui no</a:t>
            </a:r>
          </a:p>
        </p:txBody>
      </p:sp>
    </p:spTree>
    <p:extLst>
      <p:ext uri="{BB962C8B-B14F-4D97-AF65-F5344CB8AC3E}">
        <p14:creationId xmlns:p14="http://schemas.microsoft.com/office/powerpoint/2010/main" val="104274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Sorte del patrimonio</a:t>
            </a:r>
          </a:p>
        </p:txBody>
      </p:sp>
      <p:sp>
        <p:nvSpPr>
          <p:cNvPr id="3" name="Segnaposto contenuto 2"/>
          <p:cNvSpPr>
            <a:spLocks noGrp="1"/>
          </p:cNvSpPr>
          <p:nvPr>
            <p:ph idx="1"/>
          </p:nvPr>
        </p:nvSpPr>
        <p:spPr/>
        <p:txBody>
          <a:bodyPr>
            <a:normAutofit/>
          </a:bodyPr>
          <a:lstStyle/>
          <a:p>
            <a:pPr marL="0" indent="0">
              <a:buNone/>
            </a:pPr>
            <a:r>
              <a:rPr lang="it-IT" dirty="0"/>
              <a:t>Regole suppletive</a:t>
            </a:r>
          </a:p>
          <a:p>
            <a:pPr marL="0" indent="0">
              <a:buNone/>
            </a:pPr>
            <a:r>
              <a:rPr lang="it-IT" dirty="0"/>
              <a:t>Elementi dell’attivo non desumibili dal progetto (art. 2506-bis, co. 2)</a:t>
            </a:r>
          </a:p>
          <a:p>
            <a:pPr marL="400050" lvl="1" indent="0">
              <a:buNone/>
            </a:pPr>
            <a:r>
              <a:rPr lang="it-IT" dirty="0"/>
              <a:t>ripartiti proporzionalmente al patrimonio in ipotesi di scissione totale</a:t>
            </a:r>
          </a:p>
          <a:p>
            <a:pPr marL="400050" lvl="1" indent="0">
              <a:buNone/>
            </a:pPr>
            <a:r>
              <a:rPr lang="it-IT" dirty="0"/>
              <a:t>Restano in capo alla società scissa in caso di scissione parziale</a:t>
            </a:r>
          </a:p>
          <a:p>
            <a:pPr marL="0" indent="0">
              <a:buNone/>
            </a:pPr>
            <a:r>
              <a:rPr lang="it-IT" dirty="0"/>
              <a:t>Elementi del passivo (art. 2506-bis, co. 3)</a:t>
            </a:r>
          </a:p>
          <a:p>
            <a:pPr marL="400050" lvl="1" indent="0">
              <a:buNone/>
            </a:pPr>
            <a:r>
              <a:rPr lang="it-IT" dirty="0"/>
              <a:t>Responsabilità solidale delle società beneficiarie, nei limiti del patrimonio, nonché della società scissa</a:t>
            </a:r>
          </a:p>
          <a:p>
            <a:pPr marL="400050" lvl="1" indent="0">
              <a:buNone/>
            </a:pPr>
            <a:r>
              <a:rPr lang="it-IT" dirty="0"/>
              <a:t>In ogni caso responsabilità per debiti non soddisfatti dalle società cui fanno carico (art. 2506-quater, co. 3)</a:t>
            </a:r>
          </a:p>
          <a:p>
            <a:pPr marL="0" indent="0">
              <a:buNone/>
            </a:pPr>
            <a:endParaRPr lang="it-IT" dirty="0"/>
          </a:p>
        </p:txBody>
      </p:sp>
    </p:spTree>
    <p:extLst>
      <p:ext uri="{BB962C8B-B14F-4D97-AF65-F5344CB8AC3E}">
        <p14:creationId xmlns:p14="http://schemas.microsoft.com/office/powerpoint/2010/main" val="492084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Trasformazione progressiva</a:t>
            </a:r>
            <a:br>
              <a:rPr lang="it-IT" dirty="0"/>
            </a:br>
            <a:r>
              <a:rPr lang="it-IT" dirty="0"/>
              <a:t>(art. 2500-ter)</a:t>
            </a:r>
          </a:p>
        </p:txBody>
      </p:sp>
      <p:sp>
        <p:nvSpPr>
          <p:cNvPr id="3" name="Segnaposto contenuto 2"/>
          <p:cNvSpPr>
            <a:spLocks noGrp="1"/>
          </p:cNvSpPr>
          <p:nvPr>
            <p:ph idx="1"/>
          </p:nvPr>
        </p:nvSpPr>
        <p:spPr>
          <a:xfrm>
            <a:off x="457200" y="1484784"/>
            <a:ext cx="8229600" cy="4641379"/>
          </a:xfrm>
        </p:spPr>
        <p:txBody>
          <a:bodyPr>
            <a:normAutofit/>
          </a:bodyPr>
          <a:lstStyle/>
          <a:p>
            <a:pPr marL="0" indent="0">
              <a:buNone/>
            </a:pPr>
            <a:r>
              <a:rPr lang="it-IT" dirty="0"/>
              <a:t>Favorita da principio maggioritario</a:t>
            </a:r>
          </a:p>
          <a:p>
            <a:pPr marL="0" indent="0">
              <a:buNone/>
            </a:pPr>
            <a:r>
              <a:rPr lang="it-IT" dirty="0"/>
              <a:t>Problema di copertura del capitale sociale</a:t>
            </a:r>
          </a:p>
          <a:p>
            <a:pPr marL="400050" lvl="1" indent="0">
              <a:buNone/>
            </a:pPr>
            <a:r>
              <a:rPr lang="it-IT" dirty="0"/>
              <a:t>Stima dei </a:t>
            </a:r>
            <a:r>
              <a:rPr lang="it-IT" dirty="0">
                <a:solidFill>
                  <a:srgbClr val="FF0000"/>
                </a:solidFill>
              </a:rPr>
              <a:t>valori attuali</a:t>
            </a:r>
            <a:r>
              <a:rPr lang="it-IT" dirty="0"/>
              <a:t> degli elementi del patrimonio effettuata da un esperto secondo le norme sui conferimenti in natura (di </a:t>
            </a:r>
            <a:r>
              <a:rPr lang="it-IT" dirty="0" err="1"/>
              <a:t>s.p.a.</a:t>
            </a:r>
            <a:r>
              <a:rPr lang="it-IT" dirty="0"/>
              <a:t> e s.r.l.)</a:t>
            </a:r>
          </a:p>
          <a:p>
            <a:pPr marL="0" indent="0">
              <a:buNone/>
            </a:pPr>
            <a:r>
              <a:rPr lang="it-IT" dirty="0"/>
              <a:t>Assegnazione di azione e quote proporzionale alla partecipazione (art. 2500-quater)</a:t>
            </a:r>
          </a:p>
          <a:p>
            <a:pPr marL="400050" lvl="1" indent="0">
              <a:buNone/>
            </a:pPr>
            <a:r>
              <a:rPr lang="it-IT" dirty="0"/>
              <a:t>Problemi del socio d’opera</a:t>
            </a:r>
          </a:p>
          <a:p>
            <a:pPr marL="0" indent="0">
              <a:buNone/>
            </a:pPr>
            <a:r>
              <a:rPr lang="it-IT" dirty="0"/>
              <a:t>Liberazione dei soci da responsabilità illimitata</a:t>
            </a:r>
          </a:p>
          <a:p>
            <a:pPr marL="400050" lvl="1" indent="0">
              <a:buNone/>
            </a:pPr>
            <a:r>
              <a:rPr lang="it-IT" dirty="0"/>
              <a:t>Salvo dissenso espresso dei creditori entro 60 gg. Dalla comunicazione</a:t>
            </a:r>
          </a:p>
        </p:txBody>
      </p:sp>
    </p:spTree>
    <p:extLst>
      <p:ext uri="{BB962C8B-B14F-4D97-AF65-F5344CB8AC3E}">
        <p14:creationId xmlns:p14="http://schemas.microsoft.com/office/powerpoint/2010/main" val="26750661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Scissioni proporzionali</a:t>
            </a:r>
          </a:p>
        </p:txBody>
      </p:sp>
      <p:sp>
        <p:nvSpPr>
          <p:cNvPr id="3" name="Segnaposto contenuto 2"/>
          <p:cNvSpPr>
            <a:spLocks noGrp="1"/>
          </p:cNvSpPr>
          <p:nvPr>
            <p:ph idx="1"/>
          </p:nvPr>
        </p:nvSpPr>
        <p:spPr/>
        <p:txBody>
          <a:bodyPr>
            <a:normAutofit fontScale="77500" lnSpcReduction="20000"/>
          </a:bodyPr>
          <a:lstStyle/>
          <a:p>
            <a:pPr marL="0" indent="0">
              <a:buNone/>
            </a:pPr>
            <a:r>
              <a:rPr lang="it-IT" dirty="0"/>
              <a:t>Scissione in senso stretto</a:t>
            </a:r>
          </a:p>
          <a:p>
            <a:pPr marL="400050" lvl="1" indent="0">
              <a:buNone/>
            </a:pPr>
            <a:r>
              <a:rPr lang="it-IT" dirty="0"/>
              <a:t>Partecipazioni attribuite proporzionalmente a quelle della società scissa (es.: il socio che partecipa al 10% del capitale della società scissa partecipa al 10% del capitale della beneficiaria)</a:t>
            </a:r>
          </a:p>
          <a:p>
            <a:pPr marL="400050" lvl="1" indent="0">
              <a:buNone/>
            </a:pPr>
            <a:r>
              <a:rPr lang="it-IT" dirty="0"/>
              <a:t>Non occorre la relazione degli esperti (art. 2506, co. 3)</a:t>
            </a:r>
          </a:p>
          <a:p>
            <a:pPr marL="400050" lvl="1" indent="0">
              <a:buNone/>
            </a:pPr>
            <a:r>
              <a:rPr lang="it-IT" dirty="0"/>
              <a:t>Perché non c’è rischio di pregiudicare alcun socio</a:t>
            </a:r>
          </a:p>
          <a:p>
            <a:pPr marL="0" indent="0">
              <a:buNone/>
            </a:pPr>
            <a:r>
              <a:rPr lang="it-IT" dirty="0"/>
              <a:t>Scissione per incorporazione</a:t>
            </a:r>
          </a:p>
          <a:p>
            <a:pPr marL="400050" lvl="1" indent="0">
              <a:buNone/>
            </a:pPr>
            <a:r>
              <a:rPr lang="it-IT" dirty="0"/>
              <a:t>Determino la percentuale di partecipazione nella società beneficiaria (es.: i soci della società scissa partecipano complessivamente al 20% del capitale della </a:t>
            </a:r>
            <a:r>
              <a:rPr lang="it-IT"/>
              <a:t>benificiaria)</a:t>
            </a:r>
            <a:endParaRPr lang="it-IT" dirty="0"/>
          </a:p>
          <a:p>
            <a:pPr marL="400050" lvl="1" indent="0">
              <a:buNone/>
            </a:pPr>
            <a:r>
              <a:rPr lang="it-IT" dirty="0"/>
              <a:t>Suddivido questa partecipazione fra i soci della società scissa proporzionalmente alle loro partecipazioni in quest’ultima (nell’esempio precedente, il socio che partecipava al 10% del capitale della </a:t>
            </a:r>
            <a:r>
              <a:rPr lang="it-IT" dirty="0">
                <a:solidFill>
                  <a:srgbClr val="FF0000"/>
                </a:solidFill>
              </a:rPr>
              <a:t>società scissa </a:t>
            </a:r>
            <a:r>
              <a:rPr lang="it-IT" dirty="0"/>
              <a:t>partecipa al 10% del 20% del capitale della </a:t>
            </a:r>
            <a:r>
              <a:rPr lang="it-IT" dirty="0">
                <a:solidFill>
                  <a:srgbClr val="FF0000"/>
                </a:solidFill>
              </a:rPr>
              <a:t>beneficiaria</a:t>
            </a:r>
            <a:r>
              <a:rPr lang="it-IT" dirty="0"/>
              <a:t>, quindi al 2%).</a:t>
            </a:r>
          </a:p>
          <a:p>
            <a:pPr marL="400050" lvl="1" indent="0">
              <a:buNone/>
            </a:pPr>
            <a:r>
              <a:rPr lang="it-IT" dirty="0"/>
              <a:t>Occorre la relazione degli esperti</a:t>
            </a:r>
          </a:p>
          <a:p>
            <a:pPr marL="800100" lvl="2" indent="0">
              <a:buNone/>
            </a:pPr>
            <a:r>
              <a:rPr lang="it-IT" dirty="0"/>
              <a:t>Perché occorre valutare correttamente il valore del patrimonio della società scissa rispetto a quello delle beneficiaria</a:t>
            </a:r>
          </a:p>
        </p:txBody>
      </p:sp>
    </p:spTree>
    <p:extLst>
      <p:ext uri="{BB962C8B-B14F-4D97-AF65-F5344CB8AC3E}">
        <p14:creationId xmlns:p14="http://schemas.microsoft.com/office/powerpoint/2010/main" val="2994403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Scissioni non proporzionali</a:t>
            </a:r>
          </a:p>
        </p:txBody>
      </p:sp>
      <p:sp>
        <p:nvSpPr>
          <p:cNvPr id="3" name="Segnaposto contenuto 2"/>
          <p:cNvSpPr>
            <a:spLocks noGrp="1"/>
          </p:cNvSpPr>
          <p:nvPr>
            <p:ph idx="1"/>
          </p:nvPr>
        </p:nvSpPr>
        <p:spPr>
          <a:xfrm>
            <a:off x="457200" y="1340768"/>
            <a:ext cx="8229600" cy="5256584"/>
          </a:xfrm>
        </p:spPr>
        <p:txBody>
          <a:bodyPr>
            <a:noAutofit/>
          </a:bodyPr>
          <a:lstStyle/>
          <a:p>
            <a:pPr marL="0" indent="0">
              <a:buNone/>
            </a:pPr>
            <a:r>
              <a:rPr lang="it-IT" sz="1800" dirty="0"/>
              <a:t>Ai soci della società scissa vengono attribuite partecipazioni non proporzionali nelle società nuove o preesistenti</a:t>
            </a:r>
          </a:p>
          <a:p>
            <a:pPr marL="400050" lvl="1" indent="0">
              <a:buNone/>
            </a:pPr>
            <a:r>
              <a:rPr lang="it-IT" sz="1800" dirty="0"/>
              <a:t>Es.: supposta per semplicità una scissione in senso stretto, il socio che partecipava al 10% del capitale della società scissa acquista il 20% della beneficiaria e riduce al 5% la sua partecipazione nella società scissa</a:t>
            </a:r>
          </a:p>
          <a:p>
            <a:pPr marL="800100" lvl="2" indent="0">
              <a:buNone/>
            </a:pPr>
            <a:r>
              <a:rPr lang="it-IT" sz="1800" dirty="0"/>
              <a:t>Vogliamo complicarci la vita? Diciamo che in caso di scissione per incorporazione la percentuale del 20% va rapportata al </a:t>
            </a:r>
            <a:r>
              <a:rPr lang="it-IT" sz="1800" dirty="0">
                <a:solidFill>
                  <a:srgbClr val="FF0000"/>
                </a:solidFill>
              </a:rPr>
              <a:t>valore totale delle partecipazioni </a:t>
            </a:r>
            <a:r>
              <a:rPr lang="it-IT" sz="1800" dirty="0"/>
              <a:t>nell’incorporante attribuite ai soci della società scissa; supposta questa percentuale al 20%, come nell’esempio precedente, la percentuale nella beneficiaria dei soci della società scissa è pari al 20% del 20% = 4%); si noti che in questo caso l’aumento dal 2% dell’esempio della slide precedente al 4% della partecipazione nella </a:t>
            </a:r>
            <a:r>
              <a:rPr lang="it-IT" sz="1800" dirty="0">
                <a:solidFill>
                  <a:srgbClr val="FF0000"/>
                </a:solidFill>
              </a:rPr>
              <a:t>beneficiaria</a:t>
            </a:r>
            <a:r>
              <a:rPr lang="it-IT" sz="1800" dirty="0"/>
              <a:t> è compensato da un valore minore della partecipazione nella società </a:t>
            </a:r>
            <a:r>
              <a:rPr lang="it-IT" sz="1800" dirty="0">
                <a:solidFill>
                  <a:srgbClr val="FF0000"/>
                </a:solidFill>
              </a:rPr>
              <a:t>scissa</a:t>
            </a:r>
          </a:p>
          <a:p>
            <a:pPr marL="0" indent="0">
              <a:buNone/>
            </a:pPr>
            <a:r>
              <a:rPr lang="it-IT" sz="1800" dirty="0"/>
              <a:t>Questa operazione può essere decisa nel progetto di scissione, ma deve dare la possibilità ai soci non consenzienti di imporre agli altri soci l’acquisto delle loro partecipazioni per un prezzo determinato secondo i criteri previsti per il recesso (art. 2506-bis, co. 4)</a:t>
            </a:r>
          </a:p>
          <a:p>
            <a:pPr marL="400050" lvl="1" indent="0">
              <a:buNone/>
            </a:pPr>
            <a:r>
              <a:rPr lang="it-IT" sz="1800" dirty="0"/>
              <a:t>Ratio: stai giocando con le mie percentuali di partecipazione? E io me ne vado!</a:t>
            </a:r>
          </a:p>
        </p:txBody>
      </p:sp>
    </p:spTree>
    <p:extLst>
      <p:ext uri="{BB962C8B-B14F-4D97-AF65-F5344CB8AC3E}">
        <p14:creationId xmlns:p14="http://schemas.microsoft.com/office/powerpoint/2010/main" val="9788154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Scissione asimmetrica</a:t>
            </a:r>
            <a:br>
              <a:rPr lang="it-IT" dirty="0"/>
            </a:br>
            <a:r>
              <a:rPr lang="it-IT" dirty="0"/>
              <a:t>(art. 2506, co. 2)</a:t>
            </a:r>
          </a:p>
        </p:txBody>
      </p:sp>
      <p:sp>
        <p:nvSpPr>
          <p:cNvPr id="3" name="Segnaposto contenuto 2"/>
          <p:cNvSpPr>
            <a:spLocks noGrp="1"/>
          </p:cNvSpPr>
          <p:nvPr>
            <p:ph idx="1"/>
          </p:nvPr>
        </p:nvSpPr>
        <p:spPr/>
        <p:txBody>
          <a:bodyPr>
            <a:normAutofit/>
          </a:bodyPr>
          <a:lstStyle/>
          <a:p>
            <a:pPr marL="0" indent="0">
              <a:buNone/>
            </a:pPr>
            <a:r>
              <a:rPr lang="it-IT" dirty="0"/>
              <a:t>Si cancella la partecipazione di un socio ad una delle società (scissa e beneficiaria)</a:t>
            </a:r>
          </a:p>
          <a:p>
            <a:pPr marL="400050" lvl="1" indent="0">
              <a:buNone/>
            </a:pPr>
            <a:r>
              <a:rPr lang="it-IT" dirty="0"/>
              <a:t>es.: supposta per semplicità una scissione in senso stretto, il socio che partecipa al 10% del capitale della società scissa non partecipa al capitale della beneficiaria ma aumenta al 20% la partecipazione al capitale della società scissa</a:t>
            </a:r>
          </a:p>
          <a:p>
            <a:pPr marL="0" indent="0">
              <a:buNone/>
            </a:pPr>
            <a:r>
              <a:rPr lang="it-IT" dirty="0"/>
              <a:t>L’operazione è possibile solo con il consenso unanime</a:t>
            </a:r>
          </a:p>
          <a:p>
            <a:pPr marL="400050" lvl="1" indent="0">
              <a:buNone/>
            </a:pPr>
            <a:r>
              <a:rPr lang="it-IT" dirty="0"/>
              <a:t>Ratio: stiamo litigando, meglio separarci completamente e che tu stia fuori dalla società beneficiaria</a:t>
            </a:r>
          </a:p>
          <a:p>
            <a:pPr marL="400050" lvl="1" indent="0">
              <a:buNone/>
            </a:pPr>
            <a:endParaRPr lang="it-IT" dirty="0"/>
          </a:p>
          <a:p>
            <a:pPr marL="400050" lvl="1" indent="0">
              <a:buNone/>
            </a:pPr>
            <a:endParaRPr lang="it-IT" dirty="0"/>
          </a:p>
        </p:txBody>
      </p:sp>
    </p:spTree>
    <p:extLst>
      <p:ext uri="{BB962C8B-B14F-4D97-AF65-F5344CB8AC3E}">
        <p14:creationId xmlns:p14="http://schemas.microsoft.com/office/powerpoint/2010/main" val="10222066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Domande relative a questa sezione</a:t>
            </a:r>
          </a:p>
        </p:txBody>
      </p:sp>
      <p:sp>
        <p:nvSpPr>
          <p:cNvPr id="3" name="Segnaposto contenuto 2"/>
          <p:cNvSpPr>
            <a:spLocks noGrp="1"/>
          </p:cNvSpPr>
          <p:nvPr>
            <p:ph idx="1"/>
          </p:nvPr>
        </p:nvSpPr>
        <p:spPr>
          <a:xfrm>
            <a:off x="457200" y="1417638"/>
            <a:ext cx="8229600" cy="4708525"/>
          </a:xfrm>
        </p:spPr>
        <p:txBody>
          <a:bodyPr>
            <a:normAutofit/>
          </a:bodyPr>
          <a:lstStyle/>
          <a:p>
            <a:pPr marL="0" indent="0">
              <a:buNone/>
            </a:pPr>
            <a:r>
              <a:rPr lang="it-IT" dirty="0"/>
              <a:t>Tipologie di scissione</a:t>
            </a:r>
          </a:p>
          <a:p>
            <a:pPr marL="400050" lvl="1" indent="0">
              <a:buNone/>
            </a:pPr>
            <a:r>
              <a:rPr lang="it-IT" dirty="0"/>
              <a:t>Scissione totale e parziale</a:t>
            </a:r>
          </a:p>
          <a:p>
            <a:pPr marL="400050" lvl="1" indent="0">
              <a:buNone/>
            </a:pPr>
            <a:r>
              <a:rPr lang="it-IT" dirty="0"/>
              <a:t>Società beneficiaria preesistente e di nuova costituzione</a:t>
            </a:r>
          </a:p>
          <a:p>
            <a:pPr marL="0" indent="0">
              <a:buNone/>
            </a:pPr>
            <a:r>
              <a:rPr lang="it-IT" dirty="0"/>
              <a:t>Procedimento</a:t>
            </a:r>
          </a:p>
          <a:p>
            <a:pPr marL="0" indent="0">
              <a:buNone/>
            </a:pPr>
            <a:r>
              <a:rPr lang="it-IT" dirty="0"/>
              <a:t>Destinazione degli elementi del passivo e dell’attivo</a:t>
            </a:r>
          </a:p>
          <a:p>
            <a:pPr marL="0" indent="0">
              <a:buNone/>
            </a:pPr>
            <a:r>
              <a:rPr lang="it-IT" dirty="0"/>
              <a:t>Scissione proporzionale, non proporzionale, asimmetrica</a:t>
            </a:r>
          </a:p>
        </p:txBody>
      </p:sp>
    </p:spTree>
    <p:extLst>
      <p:ext uri="{BB962C8B-B14F-4D97-AF65-F5344CB8AC3E}">
        <p14:creationId xmlns:p14="http://schemas.microsoft.com/office/powerpoint/2010/main" val="85700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Trasformazione regressiva</a:t>
            </a:r>
            <a:br>
              <a:rPr lang="it-IT" dirty="0"/>
            </a:br>
            <a:r>
              <a:rPr lang="it-IT" dirty="0"/>
              <a:t>(art. 2500-sexies)</a:t>
            </a:r>
          </a:p>
        </p:txBody>
      </p:sp>
      <p:sp>
        <p:nvSpPr>
          <p:cNvPr id="3" name="Segnaposto contenuto 2"/>
          <p:cNvSpPr>
            <a:spLocks noGrp="1"/>
          </p:cNvSpPr>
          <p:nvPr>
            <p:ph idx="1"/>
          </p:nvPr>
        </p:nvSpPr>
        <p:spPr/>
        <p:txBody>
          <a:bodyPr/>
          <a:lstStyle/>
          <a:p>
            <a:pPr marL="0" indent="0">
              <a:buNone/>
            </a:pPr>
            <a:r>
              <a:rPr lang="it-IT" dirty="0"/>
              <a:t>Da società di capitali a società di persone</a:t>
            </a:r>
          </a:p>
          <a:p>
            <a:pPr marL="0" indent="0">
              <a:buNone/>
            </a:pPr>
            <a:r>
              <a:rPr lang="it-IT" dirty="0"/>
              <a:t>Necessario consenso dei soci che assumono responsabilità illimitata</a:t>
            </a:r>
          </a:p>
          <a:p>
            <a:pPr marL="0" indent="0">
              <a:buNone/>
            </a:pPr>
            <a:r>
              <a:rPr lang="it-IT" dirty="0"/>
              <a:t>Relazione su motivazioni e effetti della trasformazione</a:t>
            </a:r>
          </a:p>
          <a:p>
            <a:pPr marL="400050" lvl="1" indent="0">
              <a:buNone/>
            </a:pPr>
            <a:r>
              <a:rPr lang="it-IT" dirty="0"/>
              <a:t>Indice sintomatico di sfavore legislativo</a:t>
            </a:r>
          </a:p>
        </p:txBody>
      </p:sp>
    </p:spTree>
    <p:extLst>
      <p:ext uri="{BB962C8B-B14F-4D97-AF65-F5344CB8AC3E}">
        <p14:creationId xmlns:p14="http://schemas.microsoft.com/office/powerpoint/2010/main" val="94464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Trasformazioni eterogenee</a:t>
            </a:r>
            <a:br>
              <a:rPr lang="it-IT" dirty="0"/>
            </a:br>
            <a:r>
              <a:rPr lang="it-IT" dirty="0"/>
              <a:t>(artt. 2500 </a:t>
            </a:r>
            <a:r>
              <a:rPr lang="it-IT" dirty="0" err="1"/>
              <a:t>septies</a:t>
            </a:r>
            <a:r>
              <a:rPr lang="it-IT" dirty="0"/>
              <a:t> – </a:t>
            </a:r>
            <a:r>
              <a:rPr lang="it-IT" dirty="0" err="1"/>
              <a:t>octies</a:t>
            </a:r>
            <a:r>
              <a:rPr lang="it-IT"/>
              <a:t>)</a:t>
            </a:r>
            <a:endParaRPr lang="it-IT" dirty="0"/>
          </a:p>
        </p:txBody>
      </p:sp>
      <p:sp>
        <p:nvSpPr>
          <p:cNvPr id="3" name="Segnaposto contenuto 2"/>
          <p:cNvSpPr>
            <a:spLocks noGrp="1"/>
          </p:cNvSpPr>
          <p:nvPr>
            <p:ph idx="1"/>
          </p:nvPr>
        </p:nvSpPr>
        <p:spPr>
          <a:xfrm>
            <a:off x="457200" y="1340768"/>
            <a:ext cx="8229600" cy="4785395"/>
          </a:xfrm>
        </p:spPr>
        <p:txBody>
          <a:bodyPr>
            <a:normAutofit/>
          </a:bodyPr>
          <a:lstStyle/>
          <a:p>
            <a:pPr marL="0" indent="0">
              <a:buNone/>
            </a:pPr>
            <a:r>
              <a:rPr lang="it-IT" dirty="0"/>
              <a:t>Continuità dell’attività di impresa</a:t>
            </a:r>
          </a:p>
          <a:p>
            <a:pPr marL="0" indent="0">
              <a:buNone/>
            </a:pPr>
            <a:r>
              <a:rPr lang="it-IT" dirty="0"/>
              <a:t>Diverso scopo fine</a:t>
            </a:r>
          </a:p>
          <a:p>
            <a:pPr marL="0" indent="0">
              <a:buNone/>
            </a:pPr>
            <a:r>
              <a:rPr lang="it-IT" dirty="0"/>
              <a:t>Assoggettata a opposizione dei creditori</a:t>
            </a:r>
          </a:p>
          <a:p>
            <a:pPr marL="400050" lvl="1" indent="0">
              <a:buNone/>
            </a:pPr>
            <a:r>
              <a:rPr lang="it-IT" dirty="0"/>
              <a:t>Mutamento del rischio di impresa</a:t>
            </a:r>
          </a:p>
          <a:p>
            <a:pPr marL="0" indent="0">
              <a:buNone/>
            </a:pPr>
            <a:r>
              <a:rPr lang="it-IT" dirty="0"/>
              <a:t>Da società di capitali</a:t>
            </a:r>
          </a:p>
          <a:p>
            <a:pPr marL="400050" lvl="1" indent="0">
              <a:buNone/>
            </a:pPr>
            <a:r>
              <a:rPr lang="it-IT" dirty="0"/>
              <a:t>Quorum rafforzati (art. 2500-septies, co. 3)</a:t>
            </a:r>
          </a:p>
          <a:p>
            <a:pPr marL="0" indent="0">
              <a:buNone/>
            </a:pPr>
            <a:r>
              <a:rPr lang="it-IT" dirty="0"/>
              <a:t>In società di capitali</a:t>
            </a:r>
          </a:p>
          <a:p>
            <a:pPr marL="400050" lvl="1" indent="0">
              <a:buNone/>
            </a:pPr>
            <a:r>
              <a:rPr lang="it-IT" dirty="0"/>
              <a:t>Particolari maggioranze</a:t>
            </a:r>
          </a:p>
          <a:p>
            <a:pPr marL="400050" lvl="1" indent="0">
              <a:buNone/>
            </a:pPr>
            <a:r>
              <a:rPr lang="it-IT" dirty="0"/>
              <a:t>Esclusa per associazioni che abbiano ricevuto contributi pubblici o donazioni </a:t>
            </a:r>
            <a:r>
              <a:rPr lang="it-IT"/>
              <a:t>dal pubblico</a:t>
            </a:r>
            <a:endParaRPr lang="it-IT" dirty="0"/>
          </a:p>
          <a:p>
            <a:pPr marL="400050" lvl="1" indent="0">
              <a:buNone/>
            </a:pPr>
            <a:endParaRPr lang="it-IT" dirty="0"/>
          </a:p>
        </p:txBody>
      </p:sp>
    </p:spTree>
    <p:extLst>
      <p:ext uri="{BB962C8B-B14F-4D97-AF65-F5344CB8AC3E}">
        <p14:creationId xmlns:p14="http://schemas.microsoft.com/office/powerpoint/2010/main" val="376717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Domande relative a questa lezione</a:t>
            </a:r>
          </a:p>
        </p:txBody>
      </p:sp>
      <p:sp>
        <p:nvSpPr>
          <p:cNvPr id="3" name="Segnaposto contenuto 2"/>
          <p:cNvSpPr>
            <a:spLocks noGrp="1"/>
          </p:cNvSpPr>
          <p:nvPr>
            <p:ph idx="1"/>
          </p:nvPr>
        </p:nvSpPr>
        <p:spPr>
          <a:xfrm>
            <a:off x="457200" y="1484784"/>
            <a:ext cx="8229600" cy="4641379"/>
          </a:xfrm>
        </p:spPr>
        <p:txBody>
          <a:bodyPr>
            <a:normAutofit/>
          </a:bodyPr>
          <a:lstStyle/>
          <a:p>
            <a:pPr marL="0" indent="0">
              <a:buNone/>
            </a:pPr>
            <a:r>
              <a:rPr lang="it-IT" dirty="0"/>
              <a:t>Trasformazione omogenea ed eterogenea</a:t>
            </a:r>
          </a:p>
          <a:p>
            <a:pPr marL="400050" lvl="1" indent="0">
              <a:buNone/>
            </a:pPr>
            <a:r>
              <a:rPr lang="it-IT" dirty="0"/>
              <a:t>Trasformabilità delle cooperative</a:t>
            </a:r>
          </a:p>
          <a:p>
            <a:pPr marL="0" indent="0">
              <a:buNone/>
            </a:pPr>
            <a:r>
              <a:rPr lang="it-IT" dirty="0"/>
              <a:t>Trasformazione progressiva e regressiva</a:t>
            </a:r>
          </a:p>
          <a:p>
            <a:pPr marL="400050" lvl="1" indent="0">
              <a:buNone/>
            </a:pPr>
            <a:r>
              <a:rPr lang="it-IT" dirty="0"/>
              <a:t>Tutela dei creditori della società di persone trasformata in società di capitali</a:t>
            </a:r>
          </a:p>
          <a:p>
            <a:pPr marL="400050" lvl="1" indent="0">
              <a:buNone/>
            </a:pPr>
            <a:r>
              <a:rPr lang="it-IT" dirty="0"/>
              <a:t>Presupposti della trasformazione regressiva</a:t>
            </a:r>
          </a:p>
          <a:p>
            <a:pPr marL="400050" lvl="1" indent="0">
              <a:buNone/>
            </a:pPr>
            <a:r>
              <a:rPr lang="it-IT" dirty="0"/>
              <a:t>Tutela del capitale in caso di trasformazione progressiva</a:t>
            </a:r>
          </a:p>
          <a:p>
            <a:pPr marL="0" indent="0">
              <a:buNone/>
            </a:pPr>
            <a:r>
              <a:rPr lang="it-IT" dirty="0"/>
              <a:t>Presupposti di trasformazione eterogenea</a:t>
            </a:r>
          </a:p>
          <a:p>
            <a:pPr marL="400050" lvl="1" indent="0">
              <a:buNone/>
            </a:pPr>
            <a:r>
              <a:rPr lang="it-IT" dirty="0"/>
              <a:t>In particolare, da associazioni in società lucrative</a:t>
            </a:r>
          </a:p>
        </p:txBody>
      </p:sp>
    </p:spTree>
    <p:extLst>
      <p:ext uri="{BB962C8B-B14F-4D97-AF65-F5344CB8AC3E}">
        <p14:creationId xmlns:p14="http://schemas.microsoft.com/office/powerpoint/2010/main" val="141162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Fusione</a:t>
            </a:r>
            <a:br>
              <a:rPr lang="it-IT" dirty="0"/>
            </a:br>
            <a:r>
              <a:rPr lang="it-IT" dirty="0"/>
              <a:t>(artt. 2501 ss.)</a:t>
            </a:r>
          </a:p>
        </p:txBody>
      </p:sp>
      <p:sp>
        <p:nvSpPr>
          <p:cNvPr id="3" name="Segnaposto contenuto 2"/>
          <p:cNvSpPr>
            <a:spLocks noGrp="1"/>
          </p:cNvSpPr>
          <p:nvPr>
            <p:ph idx="1"/>
          </p:nvPr>
        </p:nvSpPr>
        <p:spPr/>
        <p:txBody>
          <a:bodyPr>
            <a:normAutofit fontScale="92500" lnSpcReduction="10000"/>
          </a:bodyPr>
          <a:lstStyle/>
          <a:p>
            <a:pPr marL="0" indent="0">
              <a:buNone/>
            </a:pPr>
            <a:r>
              <a:rPr lang="it-IT" dirty="0"/>
              <a:t>Concentrazione giuridica di imprese societarie</a:t>
            </a:r>
          </a:p>
          <a:p>
            <a:pPr marL="0" indent="0">
              <a:buNone/>
            </a:pPr>
            <a:r>
              <a:rPr lang="it-IT" dirty="0"/>
              <a:t>Disciplina generale per società azionarie</a:t>
            </a:r>
          </a:p>
          <a:p>
            <a:pPr marL="0" indent="0">
              <a:buNone/>
            </a:pPr>
            <a:r>
              <a:rPr lang="it-IT" dirty="0"/>
              <a:t>Semplificazioni per società non azionarie</a:t>
            </a:r>
          </a:p>
          <a:p>
            <a:pPr marL="400050" lvl="1" indent="0">
              <a:buNone/>
            </a:pPr>
            <a:r>
              <a:rPr lang="it-IT" dirty="0"/>
              <a:t>Art. 2505-quater</a:t>
            </a:r>
          </a:p>
          <a:p>
            <a:pPr marL="0" indent="0">
              <a:buNone/>
            </a:pPr>
            <a:r>
              <a:rPr lang="it-IT" dirty="0"/>
              <a:t>Vicenda modificativa dello statuto, sottoposta ad approvazione di assemblea di tutte le società coinvolte</a:t>
            </a:r>
          </a:p>
          <a:p>
            <a:pPr marL="0" indent="0">
              <a:buNone/>
            </a:pPr>
            <a:r>
              <a:rPr lang="it-IT" dirty="0"/>
              <a:t>Le società risultante dalla fusione prosegue nei rapporti delle partecipanti</a:t>
            </a:r>
          </a:p>
          <a:p>
            <a:pPr marL="0" indent="0">
              <a:buNone/>
            </a:pPr>
            <a:r>
              <a:rPr lang="it-IT" dirty="0"/>
              <a:t>Possibili fusioni eterogenee</a:t>
            </a:r>
          </a:p>
          <a:p>
            <a:pPr marL="0" indent="0">
              <a:buNone/>
            </a:pPr>
            <a:r>
              <a:rPr lang="it-IT" dirty="0"/>
              <a:t>Possibili fusioni di società in liquidazione (art. 2505-quater)</a:t>
            </a:r>
          </a:p>
          <a:p>
            <a:pPr marL="400050" lvl="1" indent="0">
              <a:buNone/>
            </a:pPr>
            <a:r>
              <a:rPr lang="it-IT" dirty="0"/>
              <a:t>Purché non abbiano iniziato la distribuzione dell’attivo</a:t>
            </a:r>
          </a:p>
        </p:txBody>
      </p:sp>
    </p:spTree>
    <p:extLst>
      <p:ext uri="{BB962C8B-B14F-4D97-AF65-F5344CB8AC3E}">
        <p14:creationId xmlns:p14="http://schemas.microsoft.com/office/powerpoint/2010/main" val="3615263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547664" y="1340768"/>
            <a:ext cx="5832008" cy="108012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5" name="Rettangolo 4"/>
          <p:cNvSpPr/>
          <p:nvPr/>
        </p:nvSpPr>
        <p:spPr>
          <a:xfrm>
            <a:off x="1691680" y="1484784"/>
            <a:ext cx="2592288" cy="792088"/>
          </a:xfrm>
          <a:prstGeom prst="rect">
            <a:avLst/>
          </a:prstGeom>
          <a:solidFill>
            <a:srgbClr val="002060"/>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Alfa	</a:t>
            </a:r>
          </a:p>
        </p:txBody>
      </p:sp>
      <p:sp>
        <p:nvSpPr>
          <p:cNvPr id="6" name="Rettangolo 5"/>
          <p:cNvSpPr/>
          <p:nvPr/>
        </p:nvSpPr>
        <p:spPr>
          <a:xfrm>
            <a:off x="4431033" y="1506905"/>
            <a:ext cx="2808312" cy="792088"/>
          </a:xfrm>
          <a:prstGeom prst="rect">
            <a:avLst/>
          </a:prstGeom>
          <a:solidFill>
            <a:srgbClr val="002060"/>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Beta</a:t>
            </a:r>
          </a:p>
        </p:txBody>
      </p:sp>
      <p:sp>
        <p:nvSpPr>
          <p:cNvPr id="9" name="Rettangolo 8"/>
          <p:cNvSpPr/>
          <p:nvPr/>
        </p:nvSpPr>
        <p:spPr>
          <a:xfrm>
            <a:off x="954368" y="5301208"/>
            <a:ext cx="316835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1" name="Rettangolo 10"/>
          <p:cNvSpPr/>
          <p:nvPr/>
        </p:nvSpPr>
        <p:spPr>
          <a:xfrm>
            <a:off x="4931400" y="5301208"/>
            <a:ext cx="316835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2" name="Freccia in giù 11"/>
          <p:cNvSpPr/>
          <p:nvPr/>
        </p:nvSpPr>
        <p:spPr>
          <a:xfrm flipV="1">
            <a:off x="2175991" y="4869160"/>
            <a:ext cx="484632" cy="288032"/>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3" name="Freccia in giù 12"/>
          <p:cNvSpPr/>
          <p:nvPr/>
        </p:nvSpPr>
        <p:spPr>
          <a:xfrm flipV="1">
            <a:off x="5835189" y="4746140"/>
            <a:ext cx="484632" cy="411051"/>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7" name="CasellaDiTesto 16"/>
          <p:cNvSpPr txBox="1"/>
          <p:nvPr/>
        </p:nvSpPr>
        <p:spPr>
          <a:xfrm>
            <a:off x="1082661" y="260648"/>
            <a:ext cx="6696744"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Trebuchet MS" panose="020B0603020202020204"/>
                <a:ea typeface="+mn-ea"/>
                <a:cs typeface="+mn-cs"/>
              </a:rPr>
              <a:t>Fusione in senso stretto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Trebuchet MS" panose="020B0603020202020204"/>
                <a:ea typeface="+mn-ea"/>
                <a:cs typeface="+mn-cs"/>
              </a:rPr>
              <a:t>La nuova società prosegue nei rapporti delle società fuse (art. 2504-bis, co.1)</a:t>
            </a:r>
          </a:p>
        </p:txBody>
      </p:sp>
      <p:sp>
        <p:nvSpPr>
          <p:cNvPr id="19" name="Rettangolo 18"/>
          <p:cNvSpPr/>
          <p:nvPr/>
        </p:nvSpPr>
        <p:spPr>
          <a:xfrm>
            <a:off x="68495" y="4234412"/>
            <a:ext cx="1080120" cy="80096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20" name="Rettangolo 19"/>
          <p:cNvSpPr/>
          <p:nvPr/>
        </p:nvSpPr>
        <p:spPr>
          <a:xfrm>
            <a:off x="7970836" y="4276120"/>
            <a:ext cx="1132441" cy="74529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21" name="Freccia curva 20"/>
          <p:cNvSpPr/>
          <p:nvPr/>
        </p:nvSpPr>
        <p:spPr>
          <a:xfrm>
            <a:off x="539552" y="3717192"/>
            <a:ext cx="582462" cy="432048"/>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22" name="Freccia curva 21"/>
          <p:cNvSpPr/>
          <p:nvPr/>
        </p:nvSpPr>
        <p:spPr>
          <a:xfrm flipH="1">
            <a:off x="8017363" y="3857368"/>
            <a:ext cx="525935" cy="360363"/>
          </a:xfrm>
          <a:prstGeom prst="bentArrow">
            <a:avLst>
              <a:gd name="adj1" fmla="val 25000"/>
              <a:gd name="adj2" fmla="val 23678"/>
              <a:gd name="adj3" fmla="val 25000"/>
              <a:gd name="adj4" fmla="val 4375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14" name="Rettangolo 13"/>
          <p:cNvSpPr/>
          <p:nvPr/>
        </p:nvSpPr>
        <p:spPr>
          <a:xfrm>
            <a:off x="1314408" y="3801253"/>
            <a:ext cx="2537512" cy="79208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Alfa	</a:t>
            </a:r>
          </a:p>
        </p:txBody>
      </p:sp>
      <p:sp>
        <p:nvSpPr>
          <p:cNvPr id="15" name="Rettangolo 14"/>
          <p:cNvSpPr/>
          <p:nvPr/>
        </p:nvSpPr>
        <p:spPr>
          <a:xfrm>
            <a:off x="4463988" y="3801253"/>
            <a:ext cx="2915684" cy="79208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Beta	</a:t>
            </a:r>
          </a:p>
        </p:txBody>
      </p:sp>
      <p:sp>
        <p:nvSpPr>
          <p:cNvPr id="2" name="Freccia in giù 1"/>
          <p:cNvSpPr/>
          <p:nvPr/>
        </p:nvSpPr>
        <p:spPr>
          <a:xfrm flipV="1">
            <a:off x="2185079" y="2284059"/>
            <a:ext cx="484632" cy="1465141"/>
          </a:xfrm>
          <a:prstGeom prst="downArrow">
            <a:avLst/>
          </a:prstGeom>
          <a:solidFill>
            <a:srgbClr val="C00000"/>
          </a:solidFill>
          <a:ln>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8" name="Freccia in giù 17"/>
          <p:cNvSpPr/>
          <p:nvPr/>
        </p:nvSpPr>
        <p:spPr>
          <a:xfrm flipV="1">
            <a:off x="5670904" y="2133273"/>
            <a:ext cx="484632" cy="1465141"/>
          </a:xfrm>
          <a:prstGeom prst="downArrow">
            <a:avLst/>
          </a:prstGeom>
          <a:solidFill>
            <a:srgbClr val="C00000"/>
          </a:solidFill>
          <a:ln>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34938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616838" y="1772816"/>
            <a:ext cx="4464496" cy="15570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6" name="Rettangolo 5"/>
          <p:cNvSpPr/>
          <p:nvPr/>
        </p:nvSpPr>
        <p:spPr>
          <a:xfrm>
            <a:off x="4898838" y="2384726"/>
            <a:ext cx="2049426" cy="79208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Beta</a:t>
            </a:r>
          </a:p>
        </p:txBody>
      </p:sp>
      <p:sp>
        <p:nvSpPr>
          <p:cNvPr id="9" name="Rettangolo 8"/>
          <p:cNvSpPr/>
          <p:nvPr/>
        </p:nvSpPr>
        <p:spPr>
          <a:xfrm>
            <a:off x="683568" y="5517232"/>
            <a:ext cx="316835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1" name="Rettangolo 10"/>
          <p:cNvSpPr/>
          <p:nvPr/>
        </p:nvSpPr>
        <p:spPr>
          <a:xfrm>
            <a:off x="4860032" y="5799272"/>
            <a:ext cx="316835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Assemblea	</a:t>
            </a:r>
          </a:p>
        </p:txBody>
      </p:sp>
      <p:sp>
        <p:nvSpPr>
          <p:cNvPr id="12" name="Freccia in giù 11"/>
          <p:cNvSpPr/>
          <p:nvPr/>
        </p:nvSpPr>
        <p:spPr>
          <a:xfrm flipV="1">
            <a:off x="2627784" y="3774796"/>
            <a:ext cx="484632" cy="159842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3" name="Freccia in giù 12"/>
          <p:cNvSpPr/>
          <p:nvPr/>
        </p:nvSpPr>
        <p:spPr>
          <a:xfrm flipV="1">
            <a:off x="6017647" y="5234038"/>
            <a:ext cx="484632" cy="504056"/>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0" name="Freccia curva 9"/>
          <p:cNvSpPr/>
          <p:nvPr/>
        </p:nvSpPr>
        <p:spPr>
          <a:xfrm flipH="1">
            <a:off x="7812359" y="4480635"/>
            <a:ext cx="483701" cy="280835"/>
          </a:xfrm>
          <a:prstGeom prst="bentArrow">
            <a:avLst>
              <a:gd name="adj1" fmla="val 25000"/>
              <a:gd name="adj2" fmla="val 23678"/>
              <a:gd name="adj3" fmla="val 25000"/>
              <a:gd name="adj4" fmla="val 4375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14" name="Freccia curva 13"/>
          <p:cNvSpPr/>
          <p:nvPr/>
        </p:nvSpPr>
        <p:spPr>
          <a:xfrm>
            <a:off x="1644812" y="2636912"/>
            <a:ext cx="813816" cy="1255708"/>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3" name="Rettangolo 2"/>
          <p:cNvSpPr/>
          <p:nvPr/>
        </p:nvSpPr>
        <p:spPr>
          <a:xfrm>
            <a:off x="467544" y="4074535"/>
            <a:ext cx="1584176" cy="65998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15" name="Rettangolo 14"/>
          <p:cNvSpPr/>
          <p:nvPr/>
        </p:nvSpPr>
        <p:spPr>
          <a:xfrm>
            <a:off x="7602215" y="4904046"/>
            <a:ext cx="1368152" cy="65998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creditori</a:t>
            </a:r>
          </a:p>
        </p:txBody>
      </p:sp>
      <p:sp>
        <p:nvSpPr>
          <p:cNvPr id="7" name="CasellaDiTesto 6"/>
          <p:cNvSpPr txBox="1"/>
          <p:nvPr/>
        </p:nvSpPr>
        <p:spPr>
          <a:xfrm>
            <a:off x="1403648" y="188640"/>
            <a:ext cx="6198567"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Trebuchet MS" panose="020B0603020202020204"/>
                <a:ea typeface="+mn-ea"/>
                <a:cs typeface="+mn-cs"/>
              </a:rPr>
              <a:t>Fusione per incorporazione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Trebuchet MS" panose="020B0603020202020204"/>
                <a:ea typeface="+mn-ea"/>
                <a:cs typeface="+mn-cs"/>
              </a:rPr>
              <a:t>L’incorporante prosegue nei rapporti dell’incorporata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Trebuchet MS" panose="020B0603020202020204"/>
                <a:ea typeface="+mn-ea"/>
                <a:cs typeface="+mn-cs"/>
              </a:rPr>
              <a:t>(art. 2504-bis, co.1)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2" name="CasellaDiTesto 1"/>
          <p:cNvSpPr txBox="1"/>
          <p:nvPr/>
        </p:nvSpPr>
        <p:spPr>
          <a:xfrm>
            <a:off x="312229" y="953565"/>
            <a:ext cx="1498327"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Che differenza c’è con un aumento di capitale di Alfa liberato mediante conferimento in natura di Beta?</a:t>
            </a:r>
          </a:p>
        </p:txBody>
      </p:sp>
      <p:sp>
        <p:nvSpPr>
          <p:cNvPr id="17" name="Rettangolo 16"/>
          <p:cNvSpPr/>
          <p:nvPr/>
        </p:nvSpPr>
        <p:spPr>
          <a:xfrm>
            <a:off x="4898838" y="4404527"/>
            <a:ext cx="2049426" cy="79208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white"/>
                </a:solidFill>
                <a:effectLst/>
                <a:uLnTx/>
                <a:uFillTx/>
                <a:latin typeface="Trebuchet MS" panose="020B0603020202020204"/>
                <a:ea typeface="+mn-ea"/>
                <a:cs typeface="+mn-cs"/>
              </a:rPr>
              <a:t>Beta</a:t>
            </a:r>
          </a:p>
        </p:txBody>
      </p:sp>
      <p:sp>
        <p:nvSpPr>
          <p:cNvPr id="18" name="Freccia in giù 17"/>
          <p:cNvSpPr/>
          <p:nvPr/>
        </p:nvSpPr>
        <p:spPr>
          <a:xfrm flipV="1">
            <a:off x="5670904" y="3068959"/>
            <a:ext cx="484632" cy="1411675"/>
          </a:xfrm>
          <a:prstGeom prst="downArrow">
            <a:avLst/>
          </a:prstGeom>
          <a:solidFill>
            <a:srgbClr val="C00000"/>
          </a:solidFill>
          <a:ln>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 name="CasellaDiTesto 4"/>
          <p:cNvSpPr txBox="1"/>
          <p:nvPr/>
        </p:nvSpPr>
        <p:spPr>
          <a:xfrm>
            <a:off x="2870099" y="1772816"/>
            <a:ext cx="163283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Alfa (preesistente)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40763831"/>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4042</TotalTime>
  <Words>2235</Words>
  <Application>Microsoft Office PowerPoint</Application>
  <PresentationFormat>Presentazione su schermo (4:3)</PresentationFormat>
  <Paragraphs>252</Paragraphs>
  <Slides>33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33</vt:i4>
      </vt:variant>
    </vt:vector>
  </HeadingPairs>
  <TitlesOfParts>
    <vt:vector size="38" baseType="lpstr">
      <vt:lpstr>Arial</vt:lpstr>
      <vt:lpstr>Calibri</vt:lpstr>
      <vt:lpstr>Trebuchet MS</vt:lpstr>
      <vt:lpstr>Wingdings 3</vt:lpstr>
      <vt:lpstr>Sfaccettatura</vt:lpstr>
      <vt:lpstr>Trasformazione</vt:lpstr>
      <vt:lpstr>Trasformazioni omogenee</vt:lpstr>
      <vt:lpstr>Trasformazione progressiva (art. 2500-ter)</vt:lpstr>
      <vt:lpstr>Trasformazione regressiva (art. 2500-sexies)</vt:lpstr>
      <vt:lpstr>Trasformazioni eterogenee (artt. 2500 septies – octies)</vt:lpstr>
      <vt:lpstr>Domande relative a questa lezione</vt:lpstr>
      <vt:lpstr>Fusione (artt. 2501 ss.)</vt:lpstr>
      <vt:lpstr>Presentazione standard di PowerPoint</vt:lpstr>
      <vt:lpstr>Presentazione standard di PowerPoint</vt:lpstr>
      <vt:lpstr>Procedimento di fusione</vt:lpstr>
      <vt:lpstr>Progetto di fusione (art. 2501-ter)</vt:lpstr>
      <vt:lpstr>Allegati al progetto</vt:lpstr>
      <vt:lpstr>Relazione degli amministratori (art. 2501-quinquies)</vt:lpstr>
      <vt:lpstr>Relazione degli esperti (art. 2501-sexies)</vt:lpstr>
      <vt:lpstr>Fusioni semplificate</vt:lpstr>
      <vt:lpstr>Delibera di fusione</vt:lpstr>
      <vt:lpstr>Tutela dei creditori (art. 2503)</vt:lpstr>
      <vt:lpstr>Atto di fusione (art. 2504)</vt:lpstr>
      <vt:lpstr>Leveraged buy out</vt:lpstr>
      <vt:lpstr>Leveraged buy out (art. 2501-bis)</vt:lpstr>
      <vt:lpstr>Domande relative a questa sezione</vt:lpstr>
      <vt:lpstr>Scissione</vt:lpstr>
      <vt:lpstr>Presentazione standard di PowerPoint</vt:lpstr>
      <vt:lpstr>Presentazione standard di PowerPoint</vt:lpstr>
      <vt:lpstr>Presentazione standard di PowerPoint</vt:lpstr>
      <vt:lpstr>Presentazione standard di PowerPoint</vt:lpstr>
      <vt:lpstr>Procedimento di scissione</vt:lpstr>
      <vt:lpstr>Progetto di scissione</vt:lpstr>
      <vt:lpstr>Sorte del patrimonio</vt:lpstr>
      <vt:lpstr>Scissioni proporzionali</vt:lpstr>
      <vt:lpstr>Scissioni non proporzionali</vt:lpstr>
      <vt:lpstr>Scissione asimmetrica (art. 2506, co. 2)</vt:lpstr>
      <vt:lpstr>Domande relative a questa sezione</vt:lpstr>
    </vt:vector>
  </TitlesOfParts>
  <Company>Olidata S.p.A.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Concorrenza sleale</dc:title>
  <dc:creator>Davide Sarti</dc:creator>
  <cp:lastModifiedBy>Utente</cp:lastModifiedBy>
  <cp:revision>1114</cp:revision>
  <dcterms:created xsi:type="dcterms:W3CDTF">2015-09-30T11:01:53Z</dcterms:created>
  <dcterms:modified xsi:type="dcterms:W3CDTF">2020-03-17T14:39:08Z</dcterms:modified>
</cp:coreProperties>
</file>