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92" r:id="rId2"/>
    <p:sldId id="315" r:id="rId3"/>
    <p:sldId id="316" r:id="rId4"/>
    <p:sldId id="317" r:id="rId5"/>
    <p:sldId id="318" r:id="rId6"/>
    <p:sldId id="319" r:id="rId7"/>
    <p:sldId id="320" r:id="rId8"/>
    <p:sldId id="321" r:id="rId9"/>
    <p:sldId id="322" r:id="rId10"/>
    <p:sldId id="323" r:id="rId11"/>
    <p:sldId id="324"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6347" autoAdjust="0"/>
  </p:normalViewPr>
  <p:slideViewPr>
    <p:cSldViewPr>
      <p:cViewPr varScale="1">
        <p:scale>
          <a:sx n="99" d="100"/>
          <a:sy n="99" d="100"/>
        </p:scale>
        <p:origin x="1542" y="-66"/>
      </p:cViewPr>
      <p:guideLst>
        <p:guide orient="horz" pos="2160"/>
        <p:guide pos="2880"/>
      </p:guideLst>
    </p:cSldViewPr>
  </p:slideViewPr>
  <p:outlineViewPr>
    <p:cViewPr>
      <p:scale>
        <a:sx n="33" d="100"/>
        <a:sy n="33" d="100"/>
      </p:scale>
      <p:origin x="43" y="8995"/>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749" y="-9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132EB5-538D-48E2-8834-91ADF2921BEA}" type="datetimeFigureOut">
              <a:rPr lang="it-IT" smtClean="0"/>
              <a:t>10/03/2020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03A8EE-DDD9-42FF-8D31-ACC83D9D3605}" type="slidenum">
              <a:rPr lang="it-IT" smtClean="0"/>
              <a:t>‹N›</a:t>
            </a:fld>
            <a:endParaRPr lang="it-IT"/>
          </a:p>
        </p:txBody>
      </p:sp>
    </p:spTree>
    <p:extLst>
      <p:ext uri="{BB962C8B-B14F-4D97-AF65-F5344CB8AC3E}">
        <p14:creationId xmlns:p14="http://schemas.microsoft.com/office/powerpoint/2010/main" val="21380114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b="0" i="0" kern="1200" dirty="0">
                <a:solidFill>
                  <a:schemeClr val="tx1"/>
                </a:solidFill>
                <a:effectLst/>
                <a:latin typeface="+mn-lt"/>
                <a:ea typeface="+mn-ea"/>
                <a:cs typeface="+mn-cs"/>
              </a:rPr>
              <a:t>Art.</a:t>
            </a:r>
            <a:r>
              <a:rPr lang="it-IT" sz="1200" b="0" i="0" kern="1200" baseline="0" dirty="0">
                <a:solidFill>
                  <a:schemeClr val="tx1"/>
                </a:solidFill>
                <a:effectLst/>
                <a:latin typeface="+mn-lt"/>
                <a:ea typeface="+mn-ea"/>
                <a:cs typeface="+mn-cs"/>
              </a:rPr>
              <a:t> 2247</a:t>
            </a:r>
            <a:endParaRPr lang="it-IT" sz="1200" b="0" i="0" kern="1200" dirty="0">
              <a:solidFill>
                <a:schemeClr val="tx1"/>
              </a:solidFill>
              <a:effectLst/>
              <a:latin typeface="+mn-lt"/>
              <a:ea typeface="+mn-ea"/>
              <a:cs typeface="+mn-cs"/>
            </a:endParaRPr>
          </a:p>
          <a:p>
            <a:r>
              <a:rPr lang="it-IT" sz="1200" b="0" i="0" kern="1200" dirty="0">
                <a:solidFill>
                  <a:schemeClr val="tx1"/>
                </a:solidFill>
                <a:effectLst/>
                <a:latin typeface="+mn-lt"/>
                <a:ea typeface="+mn-ea"/>
                <a:cs typeface="+mn-cs"/>
              </a:rPr>
              <a:t>1. Con il contratto di </a:t>
            </a:r>
            <a:r>
              <a:rPr lang="it-IT" sz="1200" b="0" i="0" kern="1200" dirty="0" err="1">
                <a:solidFill>
                  <a:schemeClr val="tx1"/>
                </a:solidFill>
                <a:effectLst/>
                <a:latin typeface="+mn-lt"/>
                <a:ea typeface="+mn-ea"/>
                <a:cs typeface="+mn-cs"/>
              </a:rPr>
              <a:t>societa`</a:t>
            </a:r>
            <a:r>
              <a:rPr lang="it-IT" sz="1200" b="0" i="0" kern="1200" dirty="0">
                <a:solidFill>
                  <a:schemeClr val="tx1"/>
                </a:solidFill>
                <a:effectLst/>
                <a:latin typeface="+mn-lt"/>
                <a:ea typeface="+mn-ea"/>
                <a:cs typeface="+mn-cs"/>
              </a:rPr>
              <a:t> due o </a:t>
            </a:r>
            <a:r>
              <a:rPr lang="it-IT" sz="1200" b="0" i="0" kern="1200" dirty="0" err="1">
                <a:solidFill>
                  <a:schemeClr val="tx1"/>
                </a:solidFill>
                <a:effectLst/>
                <a:latin typeface="+mn-lt"/>
                <a:ea typeface="+mn-ea"/>
                <a:cs typeface="+mn-cs"/>
              </a:rPr>
              <a:t>piu`</a:t>
            </a:r>
            <a:r>
              <a:rPr lang="it-IT" sz="1200" b="0" i="0" kern="1200" dirty="0">
                <a:solidFill>
                  <a:schemeClr val="tx1"/>
                </a:solidFill>
                <a:effectLst/>
                <a:latin typeface="+mn-lt"/>
                <a:ea typeface="+mn-ea"/>
                <a:cs typeface="+mn-cs"/>
              </a:rPr>
              <a:t> persone conferiscono beni</a:t>
            </a:r>
            <a:br>
              <a:rPr lang="it-IT" dirty="0">
                <a:solidFill>
                  <a:schemeClr val="tx1"/>
                </a:solidFill>
              </a:rPr>
            </a:br>
            <a:r>
              <a:rPr lang="it-IT" sz="1200" b="0" i="0" kern="1200" dirty="0">
                <a:solidFill>
                  <a:schemeClr val="tx1"/>
                </a:solidFill>
                <a:effectLst/>
                <a:latin typeface="+mn-lt"/>
                <a:ea typeface="+mn-ea"/>
                <a:cs typeface="+mn-cs"/>
              </a:rPr>
              <a:t>o servizi </a:t>
            </a:r>
            <a:r>
              <a:rPr lang="it-IT" sz="1200" b="0" i="0" kern="1200" dirty="0">
                <a:solidFill>
                  <a:schemeClr val="bg1"/>
                </a:solidFill>
                <a:effectLst/>
                <a:latin typeface="+mn-lt"/>
                <a:ea typeface="+mn-ea"/>
                <a:cs typeface="+mn-cs"/>
              </a:rPr>
              <a:t>per</a:t>
            </a:r>
            <a:r>
              <a:rPr lang="it-IT" sz="1200" b="0" i="0" kern="1200" dirty="0">
                <a:solidFill>
                  <a:schemeClr val="tx1"/>
                </a:solidFill>
                <a:effectLst/>
                <a:latin typeface="+mn-lt"/>
                <a:ea typeface="+mn-ea"/>
                <a:cs typeface="+mn-cs"/>
              </a:rPr>
              <a:t> l'esercizio in comune di </a:t>
            </a:r>
            <a:r>
              <a:rPr lang="it-IT" sz="1200" b="0" i="0" kern="1200" dirty="0" err="1">
                <a:solidFill>
                  <a:schemeClr val="tx1"/>
                </a:solidFill>
                <a:effectLst/>
                <a:latin typeface="+mn-lt"/>
                <a:ea typeface="+mn-ea"/>
                <a:cs typeface="+mn-cs"/>
              </a:rPr>
              <a:t>un'attivita`</a:t>
            </a:r>
            <a:r>
              <a:rPr lang="it-IT" sz="1200" b="0" i="0" kern="1200" dirty="0">
                <a:solidFill>
                  <a:schemeClr val="tx1"/>
                </a:solidFill>
                <a:effectLst/>
                <a:latin typeface="+mn-lt"/>
                <a:ea typeface="+mn-ea"/>
                <a:cs typeface="+mn-cs"/>
              </a:rPr>
              <a:t> economica allo</a:t>
            </a:r>
            <a:br>
              <a:rPr lang="it-IT" dirty="0">
                <a:solidFill>
                  <a:schemeClr val="tx1"/>
                </a:solidFill>
              </a:rPr>
            </a:br>
            <a:r>
              <a:rPr lang="it-IT" sz="1200" b="0" i="0" kern="1200" dirty="0">
                <a:solidFill>
                  <a:schemeClr val="tx1"/>
                </a:solidFill>
                <a:effectLst/>
                <a:latin typeface="+mn-lt"/>
                <a:ea typeface="+mn-ea"/>
                <a:cs typeface="+mn-cs"/>
              </a:rPr>
              <a:t>scopo di dividerne gli utili.</a:t>
            </a:r>
            <a:endParaRPr lang="it-IT" dirty="0">
              <a:solidFill>
                <a:schemeClr val="tx1"/>
              </a:solidFill>
            </a:endParaRPr>
          </a:p>
          <a:p>
            <a:endParaRPr lang="it-IT" dirty="0"/>
          </a:p>
        </p:txBody>
      </p:sp>
      <p:sp>
        <p:nvSpPr>
          <p:cNvPr id="4" name="Segnaposto numero diapositiva 3"/>
          <p:cNvSpPr>
            <a:spLocks noGrp="1"/>
          </p:cNvSpPr>
          <p:nvPr>
            <p:ph type="sldNum" sz="quarter" idx="10"/>
          </p:nvPr>
        </p:nvSpPr>
        <p:spPr/>
        <p:txBody>
          <a:bodyPr/>
          <a:lstStyle/>
          <a:p>
            <a:fld id="{9303A8EE-DDD9-42FF-8D31-ACC83D9D3605}" type="slidenum">
              <a:rPr lang="it-IT" smtClean="0"/>
              <a:t>1</a:t>
            </a:fld>
            <a:endParaRPr lang="it-IT"/>
          </a:p>
        </p:txBody>
      </p:sp>
    </p:spTree>
    <p:extLst>
      <p:ext uri="{BB962C8B-B14F-4D97-AF65-F5344CB8AC3E}">
        <p14:creationId xmlns:p14="http://schemas.microsoft.com/office/powerpoint/2010/main" val="2397208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b="0" i="0" kern="1200" dirty="0">
                <a:solidFill>
                  <a:schemeClr val="tx1"/>
                </a:solidFill>
                <a:effectLst/>
                <a:latin typeface="+mn-lt"/>
                <a:ea typeface="+mn-ea"/>
                <a:cs typeface="+mn-cs"/>
              </a:rPr>
              <a:t>Art.</a:t>
            </a:r>
            <a:r>
              <a:rPr lang="it-IT" sz="1200" b="0" i="0" kern="1200" baseline="0" dirty="0">
                <a:solidFill>
                  <a:schemeClr val="tx1"/>
                </a:solidFill>
                <a:effectLst/>
                <a:latin typeface="+mn-lt"/>
                <a:ea typeface="+mn-ea"/>
                <a:cs typeface="+mn-cs"/>
              </a:rPr>
              <a:t> 2247</a:t>
            </a:r>
            <a:endParaRPr lang="it-IT" sz="1200" b="0" i="0" kern="1200" dirty="0">
              <a:solidFill>
                <a:schemeClr val="tx1"/>
              </a:solidFill>
              <a:effectLst/>
              <a:latin typeface="+mn-lt"/>
              <a:ea typeface="+mn-ea"/>
              <a:cs typeface="+mn-cs"/>
            </a:endParaRPr>
          </a:p>
          <a:p>
            <a:r>
              <a:rPr lang="it-IT" sz="1200" b="0" i="0" kern="1200" dirty="0">
                <a:solidFill>
                  <a:schemeClr val="tx1"/>
                </a:solidFill>
                <a:effectLst/>
                <a:latin typeface="+mn-lt"/>
                <a:ea typeface="+mn-ea"/>
                <a:cs typeface="+mn-cs"/>
              </a:rPr>
              <a:t>1. Con il contratto di </a:t>
            </a:r>
            <a:r>
              <a:rPr lang="it-IT" sz="1200" b="0" i="0" kern="1200" dirty="0" err="1">
                <a:solidFill>
                  <a:schemeClr val="tx1"/>
                </a:solidFill>
                <a:effectLst/>
                <a:latin typeface="+mn-lt"/>
                <a:ea typeface="+mn-ea"/>
                <a:cs typeface="+mn-cs"/>
              </a:rPr>
              <a:t>societa`</a:t>
            </a:r>
            <a:r>
              <a:rPr lang="it-IT" sz="1200" b="0" i="0" kern="1200" dirty="0">
                <a:solidFill>
                  <a:schemeClr val="tx1"/>
                </a:solidFill>
                <a:effectLst/>
                <a:latin typeface="+mn-lt"/>
                <a:ea typeface="+mn-ea"/>
                <a:cs typeface="+mn-cs"/>
              </a:rPr>
              <a:t> due o </a:t>
            </a:r>
            <a:r>
              <a:rPr lang="it-IT" sz="1200" b="0" i="0" kern="1200" dirty="0" err="1">
                <a:solidFill>
                  <a:schemeClr val="tx1"/>
                </a:solidFill>
                <a:effectLst/>
                <a:latin typeface="+mn-lt"/>
                <a:ea typeface="+mn-ea"/>
                <a:cs typeface="+mn-cs"/>
              </a:rPr>
              <a:t>piu`</a:t>
            </a:r>
            <a:r>
              <a:rPr lang="it-IT" sz="1200" b="0" i="0" kern="1200" dirty="0">
                <a:solidFill>
                  <a:schemeClr val="tx1"/>
                </a:solidFill>
                <a:effectLst/>
                <a:latin typeface="+mn-lt"/>
                <a:ea typeface="+mn-ea"/>
                <a:cs typeface="+mn-cs"/>
              </a:rPr>
              <a:t> persone conferiscono beni</a:t>
            </a:r>
            <a:br>
              <a:rPr lang="it-IT" dirty="0">
                <a:solidFill>
                  <a:schemeClr val="tx1"/>
                </a:solidFill>
              </a:rPr>
            </a:br>
            <a:r>
              <a:rPr lang="it-IT" sz="1200" b="0" i="0" kern="1200" dirty="0">
                <a:solidFill>
                  <a:schemeClr val="tx1"/>
                </a:solidFill>
                <a:effectLst/>
                <a:latin typeface="+mn-lt"/>
                <a:ea typeface="+mn-ea"/>
                <a:cs typeface="+mn-cs"/>
              </a:rPr>
              <a:t>o servizi </a:t>
            </a:r>
            <a:r>
              <a:rPr lang="it-IT" sz="1200" b="0" i="0" kern="1200" dirty="0">
                <a:solidFill>
                  <a:schemeClr val="bg1"/>
                </a:solidFill>
                <a:effectLst/>
                <a:latin typeface="+mn-lt"/>
                <a:ea typeface="+mn-ea"/>
                <a:cs typeface="+mn-cs"/>
              </a:rPr>
              <a:t>per</a:t>
            </a:r>
            <a:r>
              <a:rPr lang="it-IT" sz="1200" b="0" i="0" kern="1200" dirty="0">
                <a:solidFill>
                  <a:schemeClr val="tx1"/>
                </a:solidFill>
                <a:effectLst/>
                <a:latin typeface="+mn-lt"/>
                <a:ea typeface="+mn-ea"/>
                <a:cs typeface="+mn-cs"/>
              </a:rPr>
              <a:t> l'esercizio in comune di </a:t>
            </a:r>
            <a:r>
              <a:rPr lang="it-IT" sz="1200" b="0" i="0" kern="1200" dirty="0" err="1">
                <a:solidFill>
                  <a:schemeClr val="tx1"/>
                </a:solidFill>
                <a:effectLst/>
                <a:latin typeface="+mn-lt"/>
                <a:ea typeface="+mn-ea"/>
                <a:cs typeface="+mn-cs"/>
              </a:rPr>
              <a:t>un'attivita`</a:t>
            </a:r>
            <a:r>
              <a:rPr lang="it-IT" sz="1200" b="0" i="0" kern="1200" dirty="0">
                <a:solidFill>
                  <a:schemeClr val="tx1"/>
                </a:solidFill>
                <a:effectLst/>
                <a:latin typeface="+mn-lt"/>
                <a:ea typeface="+mn-ea"/>
                <a:cs typeface="+mn-cs"/>
              </a:rPr>
              <a:t> economica allo</a:t>
            </a:r>
            <a:br>
              <a:rPr lang="it-IT" dirty="0">
                <a:solidFill>
                  <a:schemeClr val="tx1"/>
                </a:solidFill>
              </a:rPr>
            </a:br>
            <a:r>
              <a:rPr lang="it-IT" sz="1200" b="0" i="0" kern="1200" dirty="0">
                <a:solidFill>
                  <a:schemeClr val="tx1"/>
                </a:solidFill>
                <a:effectLst/>
                <a:latin typeface="+mn-lt"/>
                <a:ea typeface="+mn-ea"/>
                <a:cs typeface="+mn-cs"/>
              </a:rPr>
              <a:t>scopo di dividerne gli utili.</a:t>
            </a:r>
            <a:endParaRPr lang="it-IT" dirty="0">
              <a:solidFill>
                <a:schemeClr val="tx1"/>
              </a:solidFill>
            </a:endParaRPr>
          </a:p>
          <a:p>
            <a:endParaRPr lang="it-IT" dirty="0"/>
          </a:p>
        </p:txBody>
      </p:sp>
      <p:sp>
        <p:nvSpPr>
          <p:cNvPr id="4" name="Segnaposto numero diapositiva 3"/>
          <p:cNvSpPr>
            <a:spLocks noGrp="1"/>
          </p:cNvSpPr>
          <p:nvPr>
            <p:ph type="sldNum" sz="quarter" idx="10"/>
          </p:nvPr>
        </p:nvSpPr>
        <p:spPr/>
        <p:txBody>
          <a:bodyPr/>
          <a:lstStyle/>
          <a:p>
            <a:fld id="{9303A8EE-DDD9-42FF-8D31-ACC83D9D3605}" type="slidenum">
              <a:rPr lang="it-IT" smtClean="0"/>
              <a:t>2</a:t>
            </a:fld>
            <a:endParaRPr lang="it-IT"/>
          </a:p>
        </p:txBody>
      </p:sp>
    </p:spTree>
    <p:extLst>
      <p:ext uri="{BB962C8B-B14F-4D97-AF65-F5344CB8AC3E}">
        <p14:creationId xmlns:p14="http://schemas.microsoft.com/office/powerpoint/2010/main" val="686153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9F5D991-6E7A-4AA6-9CB3-D0AC2FAD73B9}" type="datetimeFigureOut">
              <a:rPr lang="it-IT" smtClean="0"/>
              <a:t>10/03/2020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2353832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t>10/03/2020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3232784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t>10/03/2020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68548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t>10/03/2020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34685986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t>10/03/2020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270912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t>10/03/2020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1929264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9F5D991-6E7A-4AA6-9CB3-D0AC2FAD73B9}" type="datetimeFigureOut">
              <a:rPr lang="it-IT" smtClean="0"/>
              <a:t>10/03/2020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2643714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9F5D991-6E7A-4AA6-9CB3-D0AC2FAD73B9}" type="datetimeFigureOut">
              <a:rPr lang="it-IT" smtClean="0"/>
              <a:t>10/03/2020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3737426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9F5D991-6E7A-4AA6-9CB3-D0AC2FAD73B9}" type="datetimeFigureOut">
              <a:rPr lang="it-IT" smtClean="0"/>
              <a:t>10/03/2020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1787516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t>10/03/2020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4230313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09F5D991-6E7A-4AA6-9CB3-D0AC2FAD73B9}" type="datetimeFigureOut">
              <a:rPr lang="it-IT" smtClean="0"/>
              <a:t>10/03/2020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1759112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9F5D991-6E7A-4AA6-9CB3-D0AC2FAD73B9}" type="datetimeFigureOut">
              <a:rPr lang="it-IT" smtClean="0"/>
              <a:t>10/03/2020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3805670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09F5D991-6E7A-4AA6-9CB3-D0AC2FAD73B9}" type="datetimeFigureOut">
              <a:rPr lang="it-IT" smtClean="0"/>
              <a:t>10/03/2020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1641976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F5D991-6E7A-4AA6-9CB3-D0AC2FAD73B9}" type="datetimeFigureOut">
              <a:rPr lang="it-IT" smtClean="0"/>
              <a:t>10/03/2020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231639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it-IT"/>
              <a:t>Fare clic per modificare lo stile del titolo</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09F5D991-6E7A-4AA6-9CB3-D0AC2FAD73B9}" type="datetimeFigureOut">
              <a:rPr lang="it-IT" smtClean="0"/>
              <a:t>10/03/2020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2581126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09F5D991-6E7A-4AA6-9CB3-D0AC2FAD73B9}" type="datetimeFigureOut">
              <a:rPr lang="it-IT" smtClean="0"/>
              <a:t>10/03/2020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1593204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9F5D991-6E7A-4AA6-9CB3-D0AC2FAD73B9}" type="datetimeFigureOut">
              <a:rPr lang="it-IT" smtClean="0"/>
              <a:t>10/03/2020</a:t>
            </a:fld>
            <a:endParaRPr lang="it-IT"/>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3C68139F-16BE-4E69-AE54-397EE2CADD73}" type="slidenum">
              <a:rPr lang="it-IT" smtClean="0"/>
              <a:t>‹N›</a:t>
            </a:fld>
            <a:endParaRPr lang="it-IT"/>
          </a:p>
        </p:txBody>
      </p:sp>
    </p:spTree>
    <p:extLst>
      <p:ext uri="{BB962C8B-B14F-4D97-AF65-F5344CB8AC3E}">
        <p14:creationId xmlns:p14="http://schemas.microsoft.com/office/powerpoint/2010/main" val="11942498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599" y="609600"/>
            <a:ext cx="6347713" cy="803176"/>
          </a:xfrm>
        </p:spPr>
        <p:txBody>
          <a:bodyPr/>
          <a:lstStyle/>
          <a:p>
            <a:r>
              <a:rPr lang="it-IT" dirty="0"/>
              <a:t>Focus clausole </a:t>
            </a:r>
            <a:r>
              <a:rPr lang="it-IT" dirty="0" err="1"/>
              <a:t>mortis</a:t>
            </a:r>
            <a:r>
              <a:rPr lang="it-IT" dirty="0"/>
              <a:t> causa</a:t>
            </a:r>
          </a:p>
        </p:txBody>
      </p:sp>
      <p:sp>
        <p:nvSpPr>
          <p:cNvPr id="3" name="Segnaposto contenuto 2"/>
          <p:cNvSpPr>
            <a:spLocks noGrp="1"/>
          </p:cNvSpPr>
          <p:nvPr>
            <p:ph idx="1"/>
          </p:nvPr>
        </p:nvSpPr>
        <p:spPr>
          <a:xfrm>
            <a:off x="457200" y="1412776"/>
            <a:ext cx="8229600" cy="4713387"/>
          </a:xfrm>
        </p:spPr>
        <p:txBody>
          <a:bodyPr>
            <a:normAutofit/>
          </a:bodyPr>
          <a:lstStyle/>
          <a:p>
            <a:pPr marL="0" indent="0">
              <a:buNone/>
            </a:pPr>
            <a:r>
              <a:rPr lang="it-IT" b="1" i="1" dirty="0"/>
              <a:t>Morte del socio e Clausole di continuazione e di consolidazione.</a:t>
            </a:r>
            <a:endParaRPr lang="it-IT" dirty="0"/>
          </a:p>
          <a:p>
            <a:r>
              <a:rPr lang="it-IT" dirty="0"/>
              <a:t>1. morte del socio nelle società di persone, effetti sullo scioglimento e diritti degli eredi</a:t>
            </a:r>
          </a:p>
          <a:p>
            <a:r>
              <a:rPr lang="it-IT" dirty="0"/>
              <a:t>2. effetti della morte sullo scioglimento della società.</a:t>
            </a:r>
          </a:p>
          <a:p>
            <a:r>
              <a:rPr lang="it-IT" dirty="0"/>
              <a:t>3. la continuazione degli eredi nelle società di persone.</a:t>
            </a:r>
          </a:p>
          <a:p>
            <a:r>
              <a:rPr lang="it-IT" dirty="0"/>
              <a:t>4. clausole di continuazione in generale</a:t>
            </a:r>
          </a:p>
          <a:p>
            <a:r>
              <a:rPr lang="it-IT" dirty="0"/>
              <a:t>5. clausole di continuazione facoltative</a:t>
            </a:r>
          </a:p>
          <a:p>
            <a:r>
              <a:rPr lang="it-IT" dirty="0"/>
              <a:t>6. clausole di continuazione obbligatorie</a:t>
            </a:r>
          </a:p>
          <a:p>
            <a:r>
              <a:rPr lang="it-IT" dirty="0"/>
              <a:t>7. clausole di continuazione automatiche</a:t>
            </a:r>
          </a:p>
          <a:p>
            <a:r>
              <a:rPr lang="it-IT" dirty="0"/>
              <a:t>8. clausole di consolidazione.</a:t>
            </a:r>
          </a:p>
          <a:p>
            <a:r>
              <a:rPr lang="it-IT" dirty="0"/>
              <a:t>9. clausole di continuazione nelle società di capitali.</a:t>
            </a:r>
          </a:p>
          <a:p>
            <a:pPr marL="400050" lvl="1" indent="0">
              <a:buNone/>
            </a:pPr>
            <a:endParaRPr lang="it-IT" dirty="0"/>
          </a:p>
        </p:txBody>
      </p:sp>
    </p:spTree>
    <p:extLst>
      <p:ext uri="{BB962C8B-B14F-4D97-AF65-F5344CB8AC3E}">
        <p14:creationId xmlns:p14="http://schemas.microsoft.com/office/powerpoint/2010/main" val="287255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88640"/>
            <a:ext cx="6840760" cy="6840760"/>
          </a:xfrm>
        </p:spPr>
        <p:txBody>
          <a:bodyPr>
            <a:noAutofit/>
          </a:bodyPr>
          <a:lstStyle/>
          <a:p>
            <a:pPr marL="0" indent="0" algn="just">
              <a:lnSpc>
                <a:spcPts val="1500"/>
              </a:lnSpc>
              <a:spcBef>
                <a:spcPts val="100"/>
              </a:spcBef>
              <a:spcAft>
                <a:spcPts val="100"/>
              </a:spcAft>
              <a:buNone/>
            </a:pPr>
            <a:endParaRPr lang="it-IT" sz="1600" b="1"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b="1" dirty="0">
                <a:solidFill>
                  <a:srgbClr val="000000"/>
                </a:solidFill>
                <a:latin typeface="Times New Roman" panose="02020603050405020304" pitchFamily="18" charset="0"/>
              </a:rPr>
              <a:t>8. clausole di consolidazione</a:t>
            </a:r>
          </a:p>
          <a:p>
            <a:pPr marL="0" indent="0" algn="just">
              <a:lnSpc>
                <a:spcPts val="1500"/>
              </a:lnSpc>
              <a:spcBef>
                <a:spcPts val="100"/>
              </a:spcBef>
              <a:spcAft>
                <a:spcPts val="100"/>
              </a:spcAft>
              <a:buNone/>
            </a:pPr>
            <a:endParaRPr lang="it-IT" sz="1600"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dirty="0">
                <a:solidFill>
                  <a:srgbClr val="000000"/>
                </a:solidFill>
                <a:latin typeface="Times New Roman" panose="02020603050405020304" pitchFamily="18" charset="0"/>
              </a:rPr>
              <a:t>L'art. 2284 consente alle parti di stabilire una disciplina in materia che deroga a quella legale.</a:t>
            </a:r>
          </a:p>
          <a:p>
            <a:pPr marL="0" indent="0" algn="just">
              <a:lnSpc>
                <a:spcPts val="1500"/>
              </a:lnSpc>
              <a:spcBef>
                <a:spcPts val="100"/>
              </a:spcBef>
              <a:spcAft>
                <a:spcPts val="100"/>
              </a:spcAft>
              <a:buNone/>
            </a:pPr>
            <a:endParaRPr lang="it-IT" sz="1600"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dirty="0">
                <a:solidFill>
                  <a:srgbClr val="000000"/>
                </a:solidFill>
                <a:latin typeface="Times New Roman" panose="02020603050405020304" pitchFamily="18" charset="0"/>
              </a:rPr>
              <a:t>Il contratto sociale contenere la c.d. clausola di consolidazione che prevede il progressivo consolidamento delle quote dei soci deceduti in capo ai soci superstiti.</a:t>
            </a:r>
          </a:p>
          <a:p>
            <a:pPr marL="0" indent="0" algn="just">
              <a:lnSpc>
                <a:spcPts val="1500"/>
              </a:lnSpc>
              <a:spcBef>
                <a:spcPts val="100"/>
              </a:spcBef>
              <a:spcAft>
                <a:spcPts val="100"/>
              </a:spcAft>
              <a:buNone/>
            </a:pPr>
            <a:endParaRPr lang="it-IT" sz="1600"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dirty="0">
                <a:solidFill>
                  <a:srgbClr val="000000"/>
                </a:solidFill>
                <a:latin typeface="Times New Roman" panose="02020603050405020304" pitchFamily="18" charset="0"/>
              </a:rPr>
              <a:t>Le clausole di consolidazione possono essere </a:t>
            </a:r>
            <a:r>
              <a:rPr lang="it-IT" sz="1600" b="1" dirty="0">
                <a:solidFill>
                  <a:srgbClr val="000000"/>
                </a:solidFill>
                <a:latin typeface="Times New Roman" panose="02020603050405020304" pitchFamily="18" charset="0"/>
              </a:rPr>
              <a:t>pure</a:t>
            </a:r>
            <a:r>
              <a:rPr lang="it-IT" sz="1600" dirty="0">
                <a:solidFill>
                  <a:srgbClr val="000000"/>
                </a:solidFill>
                <a:latin typeface="Times New Roman" panose="02020603050405020304" pitchFamily="18" charset="0"/>
              </a:rPr>
              <a:t>, e cioè stabilire la consolidazione delle quote dei soci deceduti in capo ai superstiti escludendo però il diritto alla liquidazione della quota. Tali clausole sono state ritenute invalide o per violazione del patto leonino  o perché rappresentanti un patto successorio ex art. 458, in quanto escludono del tutto la libertà testamentaria.</a:t>
            </a:r>
          </a:p>
          <a:p>
            <a:pPr marL="0" indent="0" algn="just">
              <a:lnSpc>
                <a:spcPts val="1500"/>
              </a:lnSpc>
              <a:spcBef>
                <a:spcPts val="100"/>
              </a:spcBef>
              <a:spcAft>
                <a:spcPts val="100"/>
              </a:spcAft>
              <a:buNone/>
            </a:pPr>
            <a:endParaRPr lang="it-IT" sz="1600"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dirty="0">
                <a:solidFill>
                  <a:srgbClr val="000000"/>
                </a:solidFill>
                <a:latin typeface="Times New Roman" panose="02020603050405020304" pitchFamily="18" charset="0"/>
              </a:rPr>
              <a:t>Sono invece valide le clausole di consolidazione cd. </a:t>
            </a:r>
            <a:r>
              <a:rPr lang="it-IT" sz="1600" b="1" dirty="0">
                <a:solidFill>
                  <a:srgbClr val="000000"/>
                </a:solidFill>
                <a:latin typeface="Times New Roman" panose="02020603050405020304" pitchFamily="18" charset="0"/>
              </a:rPr>
              <a:t>impure</a:t>
            </a:r>
            <a:r>
              <a:rPr lang="it-IT" sz="1600" dirty="0">
                <a:solidFill>
                  <a:srgbClr val="000000"/>
                </a:solidFill>
                <a:latin typeface="Times New Roman" panose="02020603050405020304" pitchFamily="18" charset="0"/>
              </a:rPr>
              <a:t> che prevedono che la quota venga liquidata </a:t>
            </a:r>
            <a:r>
              <a:rPr lang="it-IT" sz="1600" b="1" dirty="0">
                <a:solidFill>
                  <a:srgbClr val="000000"/>
                </a:solidFill>
                <a:latin typeface="Times New Roman" panose="02020603050405020304" pitchFamily="18" charset="0"/>
              </a:rPr>
              <a:t>tenendo conto del valore effettivo</a:t>
            </a:r>
            <a:r>
              <a:rPr lang="it-IT" sz="1600" dirty="0">
                <a:solidFill>
                  <a:srgbClr val="000000"/>
                </a:solidFill>
                <a:latin typeface="Times New Roman" panose="02020603050405020304" pitchFamily="18" charset="0"/>
              </a:rPr>
              <a:t> della stessa o secondo determinati criteri .</a:t>
            </a:r>
          </a:p>
          <a:p>
            <a:pPr marL="0" indent="0" algn="just">
              <a:lnSpc>
                <a:spcPts val="1500"/>
              </a:lnSpc>
              <a:spcBef>
                <a:spcPts val="100"/>
              </a:spcBef>
              <a:spcAft>
                <a:spcPts val="100"/>
              </a:spcAft>
              <a:buNone/>
            </a:pPr>
            <a:endParaRPr lang="it-IT" sz="1600"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dirty="0">
                <a:solidFill>
                  <a:srgbClr val="000000"/>
                </a:solidFill>
                <a:latin typeface="Times New Roman" panose="02020603050405020304" pitchFamily="18" charset="0"/>
              </a:rPr>
              <a:t>In una posizione intermedia si collocano le clausole di consolidazione </a:t>
            </a:r>
            <a:r>
              <a:rPr lang="it-IT" sz="1600" b="1" dirty="0">
                <a:solidFill>
                  <a:srgbClr val="000000"/>
                </a:solidFill>
                <a:latin typeface="Times New Roman" panose="02020603050405020304" pitchFamily="18" charset="0"/>
              </a:rPr>
              <a:t>al valore nominale</a:t>
            </a:r>
            <a:r>
              <a:rPr lang="it-IT" sz="1600" dirty="0">
                <a:solidFill>
                  <a:srgbClr val="000000"/>
                </a:solidFill>
                <a:latin typeface="Times New Roman" panose="02020603050405020304" pitchFamily="18" charset="0"/>
              </a:rPr>
              <a:t>, che pur riconoscendo il diritto alla liquidazione della quota, ancorano il relativo valore al mero rimborso del valore del conferimento.</a:t>
            </a:r>
          </a:p>
          <a:p>
            <a:pPr marL="0" indent="0" algn="just">
              <a:lnSpc>
                <a:spcPts val="1500"/>
              </a:lnSpc>
              <a:spcBef>
                <a:spcPts val="100"/>
              </a:spcBef>
              <a:spcAft>
                <a:spcPts val="100"/>
              </a:spcAft>
              <a:buNone/>
            </a:pPr>
            <a:endParaRPr lang="it-IT" sz="1600"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dirty="0">
                <a:solidFill>
                  <a:srgbClr val="000000"/>
                </a:solidFill>
                <a:latin typeface="Times New Roman" panose="02020603050405020304" pitchFamily="18" charset="0"/>
              </a:rPr>
              <a:t>La validità di tali clausole </a:t>
            </a:r>
            <a:r>
              <a:rPr lang="it-IT" sz="1600" dirty="0" err="1">
                <a:solidFill>
                  <a:srgbClr val="000000"/>
                </a:solidFill>
                <a:latin typeface="Times New Roman" panose="02020603050405020304" pitchFamily="18" charset="0"/>
              </a:rPr>
              <a:t>é</a:t>
            </a:r>
            <a:r>
              <a:rPr lang="it-IT" sz="1600" dirty="0">
                <a:solidFill>
                  <a:srgbClr val="000000"/>
                </a:solidFill>
                <a:latin typeface="Times New Roman" panose="02020603050405020304" pitchFamily="18" charset="0"/>
              </a:rPr>
              <a:t> stata contestata con riferimento sia al divieto dei patti successori, sia al divieto delle pattuizioni tontinarie, sia al divieto del patto </a:t>
            </a:r>
            <a:r>
              <a:rPr lang="it-IT" sz="1600" dirty="0" err="1">
                <a:solidFill>
                  <a:srgbClr val="000000"/>
                </a:solidFill>
                <a:latin typeface="Times New Roman" panose="02020603050405020304" pitchFamily="18" charset="0"/>
              </a:rPr>
              <a:t>leonin</a:t>
            </a:r>
            <a:endParaRPr lang="it-IT" sz="1600" dirty="0">
              <a:solidFill>
                <a:srgbClr val="000000"/>
              </a:solidFill>
              <a:latin typeface="Times New Roman" panose="02020603050405020304" pitchFamily="18" charset="0"/>
            </a:endParaRPr>
          </a:p>
          <a:p>
            <a:pPr algn="just">
              <a:lnSpc>
                <a:spcPts val="1500"/>
              </a:lnSpc>
              <a:spcBef>
                <a:spcPts val="100"/>
              </a:spcBef>
              <a:spcAft>
                <a:spcPts val="100"/>
              </a:spcAft>
            </a:pPr>
            <a:endParaRPr lang="it-IT" sz="1600" dirty="0">
              <a:solidFill>
                <a:srgbClr val="000000"/>
              </a:solidFill>
              <a:latin typeface="Times New Roman" panose="02020603050405020304" pitchFamily="18" charset="0"/>
            </a:endParaRPr>
          </a:p>
          <a:p>
            <a:pPr algn="just">
              <a:lnSpc>
                <a:spcPts val="1500"/>
              </a:lnSpc>
              <a:spcBef>
                <a:spcPts val="100"/>
              </a:spcBef>
              <a:spcAft>
                <a:spcPts val="100"/>
              </a:spcAft>
            </a:pPr>
            <a:endParaRPr lang="it-IT" sz="105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903077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88640"/>
            <a:ext cx="7200800" cy="6840760"/>
          </a:xfrm>
        </p:spPr>
        <p:txBody>
          <a:bodyPr>
            <a:noAutofit/>
          </a:bodyPr>
          <a:lstStyle/>
          <a:p>
            <a:pPr marL="0" indent="0" algn="just">
              <a:lnSpc>
                <a:spcPts val="1500"/>
              </a:lnSpc>
              <a:spcBef>
                <a:spcPts val="100"/>
              </a:spcBef>
              <a:spcAft>
                <a:spcPts val="100"/>
              </a:spcAft>
              <a:buNone/>
            </a:pPr>
            <a:endParaRPr lang="it-IT" sz="1600" b="1" dirty="0">
              <a:solidFill>
                <a:srgbClr val="000000"/>
              </a:solidFill>
              <a:latin typeface="Times New Roman" panose="02020603050405020304" pitchFamily="18" charset="0"/>
            </a:endParaRPr>
          </a:p>
          <a:p>
            <a:pPr marL="0" indent="0" algn="just">
              <a:buNone/>
            </a:pPr>
            <a:r>
              <a:rPr lang="it-IT" sz="1600" b="1" dirty="0">
                <a:solidFill>
                  <a:srgbClr val="000000"/>
                </a:solidFill>
                <a:latin typeface="Times New Roman" panose="02020603050405020304" pitchFamily="18" charset="0"/>
              </a:rPr>
              <a:t>9. clausole di continuazione nelle società di capitali</a:t>
            </a:r>
          </a:p>
          <a:p>
            <a:pPr marL="0" indent="0" algn="just">
              <a:buNone/>
            </a:pPr>
            <a:r>
              <a:rPr lang="it-IT" sz="1600" dirty="0">
                <a:solidFill>
                  <a:srgbClr val="000000"/>
                </a:solidFill>
                <a:latin typeface="Times New Roman" panose="02020603050405020304" pitchFamily="18" charset="0"/>
              </a:rPr>
              <a:t>- Nelle SPA : ai sensi dell’art. 2355 bis comma 3 non si può prevedere l’</a:t>
            </a:r>
            <a:r>
              <a:rPr lang="it-IT" sz="1600" dirty="0" err="1">
                <a:solidFill>
                  <a:srgbClr val="000000"/>
                </a:solidFill>
                <a:latin typeface="Times New Roman" panose="02020603050405020304" pitchFamily="18" charset="0"/>
              </a:rPr>
              <a:t>intrasmissibilità</a:t>
            </a:r>
            <a:r>
              <a:rPr lang="it-IT" sz="1600" dirty="0">
                <a:solidFill>
                  <a:srgbClr val="000000"/>
                </a:solidFill>
                <a:latin typeface="Times New Roman" panose="02020603050405020304" pitchFamily="18" charset="0"/>
              </a:rPr>
              <a:t> assoluta delle azioni.</a:t>
            </a:r>
          </a:p>
          <a:p>
            <a:pPr algn="just"/>
            <a:r>
              <a:rPr lang="it-IT" sz="1600" dirty="0">
                <a:solidFill>
                  <a:srgbClr val="000000"/>
                </a:solidFill>
                <a:latin typeface="Times New Roman" panose="02020603050405020304" pitchFamily="18" charset="0"/>
              </a:rPr>
              <a:t>Si considera tuttavia legittima la clausola che attribuisce ai soci superstiti il diritto di  opzione ad acquistare dagli agli eredi le azioni cadute in successione.</a:t>
            </a:r>
          </a:p>
          <a:p>
            <a:pPr algn="just"/>
            <a:r>
              <a:rPr lang="it-IT" sz="1600" dirty="0">
                <a:solidFill>
                  <a:srgbClr val="000000"/>
                </a:solidFill>
                <a:latin typeface="Times New Roman" panose="02020603050405020304" pitchFamily="18" charset="0"/>
              </a:rPr>
              <a:t>Questa clausola infatti non incide sulla successione né ne deroga le regole ma la presuppone dal momento che le azioni saranno acquistate dagli eredi e la morte è solo l’evento a cui è subordinata l’efficacia della opzione.</a:t>
            </a:r>
          </a:p>
          <a:p>
            <a:pPr marL="0" indent="0" algn="just">
              <a:buNone/>
            </a:pPr>
            <a:r>
              <a:rPr lang="it-IT" sz="1600" dirty="0">
                <a:solidFill>
                  <a:srgbClr val="000000"/>
                </a:solidFill>
                <a:latin typeface="Times New Roman" panose="02020603050405020304" pitchFamily="18" charset="0"/>
              </a:rPr>
              <a:t>- Nelle SRL : l’art. 2469 consente di prevedere l’</a:t>
            </a:r>
            <a:r>
              <a:rPr lang="it-IT" sz="1600" dirty="0" err="1">
                <a:solidFill>
                  <a:srgbClr val="000000"/>
                </a:solidFill>
                <a:latin typeface="Times New Roman" panose="02020603050405020304" pitchFamily="18" charset="0"/>
              </a:rPr>
              <a:t>intrasmissibilità</a:t>
            </a:r>
            <a:r>
              <a:rPr lang="it-IT" sz="1600" dirty="0">
                <a:solidFill>
                  <a:srgbClr val="000000"/>
                </a:solidFill>
                <a:latin typeface="Times New Roman" panose="02020603050405020304" pitchFamily="18" charset="0"/>
              </a:rPr>
              <a:t> delle quote.</a:t>
            </a:r>
          </a:p>
          <a:p>
            <a:pPr algn="just"/>
            <a:r>
              <a:rPr lang="it-IT" sz="1600" dirty="0">
                <a:solidFill>
                  <a:srgbClr val="000000"/>
                </a:solidFill>
                <a:latin typeface="Times New Roman" panose="02020603050405020304" pitchFamily="18" charset="0"/>
              </a:rPr>
              <a:t>Tuttavia o si deve ritenere eccezionalmente ammessa la consolidazione pura (tesi min.) oppure bisogna sempre prevedere il pagamento della liquidazione agli eredi.</a:t>
            </a:r>
          </a:p>
          <a:p>
            <a:pPr algn="just"/>
            <a:r>
              <a:rPr lang="it-IT" sz="1600" dirty="0">
                <a:solidFill>
                  <a:srgbClr val="000000"/>
                </a:solidFill>
                <a:latin typeface="Times New Roman" panose="02020603050405020304" pitchFamily="18" charset="0"/>
              </a:rPr>
              <a:t>Se nessun problema vi è quando sono i soci stesso a provvedere alla liquidazione, maggiori perplessità desta l’ipotesi in cui sia la società a liquidare la quota agli eredi, e ciò sia per la tutela del patrimonio sociale in quanto sarebbe una riduzione del capitale non prevista (per chi ritiene che vi sia il principio di tassatività delle cause di riduzione) sia perché </a:t>
            </a:r>
            <a:r>
              <a:rPr lang="it-IT" sz="1600" dirty="0" err="1">
                <a:solidFill>
                  <a:srgbClr val="000000"/>
                </a:solidFill>
                <a:latin typeface="Times New Roman" panose="02020603050405020304" pitchFamily="18" charset="0"/>
              </a:rPr>
              <a:t>irterebbe</a:t>
            </a:r>
            <a:r>
              <a:rPr lang="it-IT" sz="1600" dirty="0">
                <a:solidFill>
                  <a:srgbClr val="000000"/>
                </a:solidFill>
                <a:latin typeface="Times New Roman" panose="02020603050405020304" pitchFamily="18" charset="0"/>
              </a:rPr>
              <a:t> con il divieto di acquisto di quote proprie ex 2474 .</a:t>
            </a:r>
          </a:p>
          <a:p>
            <a:pPr algn="just"/>
            <a:r>
              <a:rPr lang="it-IT" sz="1600" dirty="0">
                <a:solidFill>
                  <a:srgbClr val="000000"/>
                </a:solidFill>
                <a:latin typeface="Times New Roman" panose="02020603050405020304" pitchFamily="18" charset="0"/>
              </a:rPr>
              <a:t>Aderendo a una lettura combinata del 2469 e 2474 si può giungere ad ammette che sia la società a liquidare la quota agli eredi avendo in questo caso il legislatore previsto un obbligo implicito di riduzione del capitale.</a:t>
            </a:r>
          </a:p>
          <a:p>
            <a:pPr algn="just">
              <a:lnSpc>
                <a:spcPts val="1500"/>
              </a:lnSpc>
              <a:spcBef>
                <a:spcPts val="100"/>
              </a:spcBef>
              <a:spcAft>
                <a:spcPts val="100"/>
              </a:spcAft>
            </a:pPr>
            <a:r>
              <a:rPr lang="it-IT" sz="1600" dirty="0">
                <a:solidFill>
                  <a:srgbClr val="000000"/>
                </a:solidFill>
                <a:latin typeface="Times New Roman" panose="02020603050405020304" pitchFamily="18" charset="0"/>
              </a:rPr>
              <a:t> </a:t>
            </a:r>
          </a:p>
          <a:p>
            <a:pPr algn="just">
              <a:lnSpc>
                <a:spcPts val="1500"/>
              </a:lnSpc>
              <a:spcBef>
                <a:spcPts val="100"/>
              </a:spcBef>
              <a:spcAft>
                <a:spcPts val="100"/>
              </a:spcAft>
            </a:pPr>
            <a:endParaRPr lang="it-IT" sz="1600" dirty="0">
              <a:solidFill>
                <a:srgbClr val="000000"/>
              </a:solidFill>
              <a:latin typeface="Times New Roman" panose="02020603050405020304" pitchFamily="18" charset="0"/>
            </a:endParaRPr>
          </a:p>
          <a:p>
            <a:pPr algn="just">
              <a:lnSpc>
                <a:spcPts val="1500"/>
              </a:lnSpc>
              <a:spcBef>
                <a:spcPts val="100"/>
              </a:spcBef>
              <a:spcAft>
                <a:spcPts val="100"/>
              </a:spcAft>
            </a:pPr>
            <a:endParaRPr lang="it-IT" sz="105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909029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764704"/>
            <a:ext cx="8229600" cy="5361459"/>
          </a:xfrm>
        </p:spPr>
        <p:txBody>
          <a:bodyPr>
            <a:normAutofit/>
          </a:bodyPr>
          <a:lstStyle/>
          <a:p>
            <a:pPr marL="0" indent="0" algn="just">
              <a:buNone/>
            </a:pPr>
            <a:r>
              <a:rPr lang="it-IT" b="1" dirty="0">
                <a:solidFill>
                  <a:srgbClr val="000000"/>
                </a:solidFill>
                <a:latin typeface="Times New Roman" panose="02020603050405020304" pitchFamily="18" charset="0"/>
              </a:rPr>
              <a:t>1. Morte del socio nelle società di persone, effetti sullo scioglimento </a:t>
            </a:r>
          </a:p>
          <a:p>
            <a:pPr marL="0" indent="0" algn="just">
              <a:buNone/>
            </a:pPr>
            <a:r>
              <a:rPr lang="it-IT" b="1" dirty="0">
                <a:solidFill>
                  <a:srgbClr val="000000"/>
                </a:solidFill>
                <a:latin typeface="Times New Roman" panose="02020603050405020304" pitchFamily="18" charset="0"/>
              </a:rPr>
              <a:t>e diritti degli eredi</a:t>
            </a:r>
            <a:endParaRPr lang="it-IT" dirty="0">
              <a:solidFill>
                <a:srgbClr val="000000"/>
              </a:solidFill>
              <a:latin typeface="Times New Roman" panose="02020603050405020304" pitchFamily="18" charset="0"/>
            </a:endParaRPr>
          </a:p>
          <a:p>
            <a:pPr algn="just">
              <a:lnSpc>
                <a:spcPts val="1500"/>
              </a:lnSpc>
              <a:spcBef>
                <a:spcPts val="100"/>
              </a:spcBef>
              <a:spcAft>
                <a:spcPts val="100"/>
              </a:spcAft>
            </a:pPr>
            <a:endParaRPr lang="it-IT" dirty="0">
              <a:solidFill>
                <a:srgbClr val="000000"/>
              </a:solidFill>
              <a:latin typeface="Times New Roman" panose="02020603050405020304" pitchFamily="18" charset="0"/>
            </a:endParaRPr>
          </a:p>
          <a:p>
            <a:pPr algn="just">
              <a:lnSpc>
                <a:spcPts val="1500"/>
              </a:lnSpc>
              <a:spcBef>
                <a:spcPts val="100"/>
              </a:spcBef>
              <a:spcAft>
                <a:spcPts val="100"/>
              </a:spcAft>
            </a:pPr>
            <a:r>
              <a:rPr lang="it-IT" dirty="0">
                <a:solidFill>
                  <a:srgbClr val="000000"/>
                </a:solidFill>
                <a:latin typeface="Times New Roman" panose="02020603050405020304" pitchFamily="18" charset="0"/>
              </a:rPr>
              <a:t>La regola generale stabilita dall'articolo 2284 c.c. </a:t>
            </a:r>
            <a:r>
              <a:rPr lang="it-IT" dirty="0" err="1">
                <a:solidFill>
                  <a:srgbClr val="000000"/>
                </a:solidFill>
                <a:latin typeface="Times New Roman" panose="02020603050405020304" pitchFamily="18" charset="0"/>
              </a:rPr>
              <a:t>é</a:t>
            </a:r>
            <a:r>
              <a:rPr lang="it-IT" dirty="0">
                <a:solidFill>
                  <a:srgbClr val="000000"/>
                </a:solidFill>
                <a:latin typeface="Times New Roman" panose="02020603050405020304" pitchFamily="18" charset="0"/>
              </a:rPr>
              <a:t> che in caso di morte non </a:t>
            </a:r>
            <a:r>
              <a:rPr lang="it-IT" dirty="0" err="1">
                <a:solidFill>
                  <a:srgbClr val="000000"/>
                </a:solidFill>
                <a:latin typeface="Times New Roman" panose="02020603050405020304" pitchFamily="18" charset="0"/>
              </a:rPr>
              <a:t>é</a:t>
            </a:r>
            <a:r>
              <a:rPr lang="it-IT" dirty="0">
                <a:solidFill>
                  <a:srgbClr val="000000"/>
                </a:solidFill>
                <a:latin typeface="Times New Roman" panose="02020603050405020304" pitchFamily="18" charset="0"/>
              </a:rPr>
              <a:t> possibile il trasferimento iure </a:t>
            </a:r>
            <a:r>
              <a:rPr lang="it-IT" dirty="0" err="1">
                <a:solidFill>
                  <a:srgbClr val="000000"/>
                </a:solidFill>
                <a:latin typeface="Times New Roman" panose="02020603050405020304" pitchFamily="18" charset="0"/>
              </a:rPr>
              <a:t>haereditatis</a:t>
            </a:r>
            <a:r>
              <a:rPr lang="it-IT" dirty="0">
                <a:solidFill>
                  <a:srgbClr val="000000"/>
                </a:solidFill>
                <a:latin typeface="Times New Roman" panose="02020603050405020304" pitchFamily="18" charset="0"/>
              </a:rPr>
              <a:t> della quota sociale, diversamente da quanto </a:t>
            </a:r>
            <a:r>
              <a:rPr lang="it-IT" dirty="0" err="1">
                <a:solidFill>
                  <a:srgbClr val="000000"/>
                </a:solidFill>
                <a:latin typeface="Times New Roman" panose="02020603050405020304" pitchFamily="18" charset="0"/>
              </a:rPr>
              <a:t>é</a:t>
            </a:r>
            <a:r>
              <a:rPr lang="it-IT" dirty="0">
                <a:solidFill>
                  <a:srgbClr val="000000"/>
                </a:solidFill>
                <a:latin typeface="Times New Roman" panose="02020603050405020304" pitchFamily="18" charset="0"/>
              </a:rPr>
              <a:t> previsto per l'accomandante dall'art. 2322.</a:t>
            </a:r>
          </a:p>
          <a:p>
            <a:pPr marL="0" indent="0" algn="just">
              <a:lnSpc>
                <a:spcPts val="1500"/>
              </a:lnSpc>
              <a:spcBef>
                <a:spcPts val="100"/>
              </a:spcBef>
              <a:spcAft>
                <a:spcPts val="100"/>
              </a:spcAft>
              <a:buNone/>
            </a:pPr>
            <a:endParaRPr lang="it-IT" dirty="0">
              <a:solidFill>
                <a:srgbClr val="000000"/>
              </a:solidFill>
              <a:latin typeface="Times New Roman" panose="02020603050405020304" pitchFamily="18" charset="0"/>
            </a:endParaRPr>
          </a:p>
          <a:p>
            <a:pPr algn="just">
              <a:lnSpc>
                <a:spcPts val="1500"/>
              </a:lnSpc>
              <a:spcBef>
                <a:spcPts val="100"/>
              </a:spcBef>
              <a:spcAft>
                <a:spcPts val="100"/>
              </a:spcAft>
            </a:pPr>
            <a:r>
              <a:rPr lang="it-IT" dirty="0">
                <a:solidFill>
                  <a:srgbClr val="000000"/>
                </a:solidFill>
                <a:latin typeface="Times New Roman" panose="02020603050405020304" pitchFamily="18" charset="0"/>
              </a:rPr>
              <a:t>In conformità con i principi generali operanti in materia, la morte del socio non determina nemmeno lo scioglimento generale della società, né la formale liquidazione della stessa, ancorché la società sia costituita da </a:t>
            </a:r>
            <a:r>
              <a:rPr lang="it-IT" b="1" dirty="0">
                <a:solidFill>
                  <a:srgbClr val="000000"/>
                </a:solidFill>
                <a:latin typeface="Times New Roman" panose="02020603050405020304" pitchFamily="18" charset="0"/>
              </a:rPr>
              <a:t>due soli soci</a:t>
            </a:r>
            <a:r>
              <a:rPr lang="it-IT" dirty="0">
                <a:solidFill>
                  <a:srgbClr val="000000"/>
                </a:solidFill>
                <a:latin typeface="Times New Roman" panose="02020603050405020304" pitchFamily="18" charset="0"/>
              </a:rPr>
              <a:t>, in quanto anche in tali casi si deve applicare la disciplina in esame, dovendo il socio superstite procedere anzitutto alla liquidazione della quota spettante agli eredi dell'altro socio (salvo l'eccezione prevista nell'articolo in commento), mentre si avrà lo scioglimento della società solo se, trascorsi sei mesi, la pluralità dei soci non venga ricostituita (art. 2284 e 2272, n. 4).</a:t>
            </a:r>
          </a:p>
          <a:p>
            <a:pPr marL="0" indent="0" algn="just">
              <a:lnSpc>
                <a:spcPts val="1500"/>
              </a:lnSpc>
              <a:spcBef>
                <a:spcPts val="100"/>
              </a:spcBef>
              <a:spcAft>
                <a:spcPts val="100"/>
              </a:spcAft>
              <a:buNone/>
            </a:pPr>
            <a:endParaRPr lang="it-IT" dirty="0">
              <a:solidFill>
                <a:srgbClr val="000000"/>
              </a:solidFill>
              <a:latin typeface="Times New Roman" panose="02020603050405020304" pitchFamily="18" charset="0"/>
            </a:endParaRPr>
          </a:p>
          <a:p>
            <a:pPr algn="just">
              <a:lnSpc>
                <a:spcPts val="1500"/>
              </a:lnSpc>
              <a:spcBef>
                <a:spcPts val="100"/>
              </a:spcBef>
              <a:spcAft>
                <a:spcPts val="100"/>
              </a:spcAft>
            </a:pPr>
            <a:r>
              <a:rPr lang="it-IT" dirty="0">
                <a:solidFill>
                  <a:srgbClr val="000000"/>
                </a:solidFill>
                <a:latin typeface="Times New Roman" panose="02020603050405020304" pitchFamily="18" charset="0"/>
              </a:rPr>
              <a:t>La Suprema Corte ha precisato che nelle società di persone composte da due soli soci, il venir meno della pluralità dei soci, per la morte di uno di essi, e la mancata ricostituzione della stessa nei sei mesi, non comporta la trasformazione del diritto, degli eredi in quanto tali, alla liquidazione della quota in diritto allo scioglimento generale della società .</a:t>
            </a:r>
          </a:p>
        </p:txBody>
      </p:sp>
    </p:spTree>
    <p:extLst>
      <p:ext uri="{BB962C8B-B14F-4D97-AF65-F5344CB8AC3E}">
        <p14:creationId xmlns:p14="http://schemas.microsoft.com/office/powerpoint/2010/main" val="3472141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09598" y="836712"/>
            <a:ext cx="6698705" cy="5204651"/>
          </a:xfrm>
        </p:spPr>
        <p:txBody>
          <a:bodyPr>
            <a:normAutofit fontScale="62500" lnSpcReduction="20000"/>
          </a:bodyPr>
          <a:lstStyle/>
          <a:p>
            <a:pPr marL="0" indent="0">
              <a:buNone/>
            </a:pPr>
            <a:r>
              <a:rPr lang="it-IT" dirty="0"/>
              <a:t>Le sezioni unite della Corte di Cassazione hanno affermato che nell'ipotesi di società con due soli soci la </a:t>
            </a:r>
            <a:r>
              <a:rPr lang="it-IT" b="1" dirty="0"/>
              <a:t>domanda di liquidazione</a:t>
            </a:r>
            <a:r>
              <a:rPr lang="it-IT" dirty="0"/>
              <a:t> della quota da parte degli eredi va proposta nei confronti del socio superstite, non in proprio, ma in rappresentanza della società, fino a che questa resta in vita.</a:t>
            </a:r>
          </a:p>
          <a:p>
            <a:r>
              <a:rPr lang="it-IT" dirty="0"/>
              <a:t>Secondo l'orientamento prevalente, la morte del socio determina l'</a:t>
            </a:r>
            <a:r>
              <a:rPr lang="it-IT" b="1" dirty="0"/>
              <a:t>immediata risoluzione ex lege</a:t>
            </a:r>
            <a:r>
              <a:rPr lang="it-IT" dirty="0"/>
              <a:t> del vincolo particolare che lo lega alla società e la nascita in capo agli eredi del solo diritto di credito alla quota di liquidazione.</a:t>
            </a:r>
          </a:p>
          <a:p>
            <a:r>
              <a:rPr lang="it-IT" dirty="0"/>
              <a:t>Le altre possibili scelte previste dall'articolo in esame assumono rilievo in ordine ad una vicenda (lo scioglimento parziale del rapporto) già verificatasi.</a:t>
            </a:r>
          </a:p>
          <a:p>
            <a:r>
              <a:rPr lang="it-IT" dirty="0"/>
              <a:t>Altri hanno invece precisato che l'acquisizione di tale diritto di credito </a:t>
            </a:r>
            <a:r>
              <a:rPr lang="it-IT" dirty="0" err="1"/>
              <a:t>é</a:t>
            </a:r>
            <a:r>
              <a:rPr lang="it-IT" dirty="0"/>
              <a:t> sottoposto alla condizione risolutiva potestativa che i soci superstiti non decidano di sciogliere la società o continuarla con gli eredi.</a:t>
            </a:r>
          </a:p>
          <a:p>
            <a:r>
              <a:rPr lang="it-IT" dirty="0"/>
              <a:t>Un autore ha invece sostenuto che la morte del socio determina uno stato di quiescenza del rapporto sociale in attesa che le altre alternative previste dall'articolo in commento diventino operative.</a:t>
            </a:r>
          </a:p>
          <a:p>
            <a:pPr marL="0" indent="0">
              <a:buNone/>
            </a:pPr>
            <a:r>
              <a:rPr lang="it-IT" dirty="0"/>
              <a:t>Anche in caso di </a:t>
            </a:r>
            <a:r>
              <a:rPr lang="it-IT" b="1" dirty="0"/>
              <a:t>morte presunta</a:t>
            </a:r>
            <a:r>
              <a:rPr lang="it-IT" dirty="0"/>
              <a:t> dovrebbe applicarsi l'art. 2284.</a:t>
            </a:r>
          </a:p>
          <a:p>
            <a:r>
              <a:rPr lang="it-IT" dirty="0"/>
              <a:t>In caso di </a:t>
            </a:r>
            <a:r>
              <a:rPr lang="it-IT" b="1" dirty="0"/>
              <a:t>scomparsa</a:t>
            </a:r>
            <a:r>
              <a:rPr lang="it-IT" dirty="0"/>
              <a:t> o di </a:t>
            </a:r>
            <a:r>
              <a:rPr lang="it-IT" b="1" dirty="0"/>
              <a:t>assenza</a:t>
            </a:r>
            <a:r>
              <a:rPr lang="it-IT" dirty="0"/>
              <a:t>, trattandosi di società personale e di impossibilità del socio di adempiere ai propri obblighi, si avrà una causa di esclusione ex art. 2286, a meno di dover provvedere allo scioglimento della società, in conseguenza della rilevanza del socio scomparso o assente.</a:t>
            </a:r>
          </a:p>
          <a:p>
            <a:r>
              <a:rPr lang="it-IT" dirty="0"/>
              <a:t>Il </a:t>
            </a:r>
            <a:r>
              <a:rPr lang="it-IT" b="1" dirty="0"/>
              <a:t>diritto alla liquidazione della quota sociale</a:t>
            </a:r>
            <a:r>
              <a:rPr lang="it-IT" dirty="0"/>
              <a:t> rappresenta un credito ereditario che l'erede acquista al momento dell'accettazione dell'eredità del socio defunto, per cui le vicende relative a tale credito andranno regolate in base alle norme proprie sulla successione </a:t>
            </a:r>
            <a:r>
              <a:rPr lang="it-IT" dirty="0" err="1"/>
              <a:t>mortis</a:t>
            </a:r>
            <a:r>
              <a:rPr lang="it-IT" dirty="0"/>
              <a:t> causa.</a:t>
            </a:r>
          </a:p>
          <a:p>
            <a:r>
              <a:rPr lang="it-IT" dirty="0"/>
              <a:t>L'erede del socio che accetta con </a:t>
            </a:r>
            <a:r>
              <a:rPr lang="it-IT" b="1" dirty="0"/>
              <a:t>beneficio d'inventario</a:t>
            </a:r>
            <a:r>
              <a:rPr lang="it-IT" dirty="0"/>
              <a:t> può far sì che l'inventario rifletta gli elementi, reali o documentali, idonei e necessari a stabilire, con la maggiore precisione possibile, quale fosse la situazione patrimoniale della società al momento del decesso del socio.</a:t>
            </a:r>
          </a:p>
          <a:p>
            <a:r>
              <a:rPr lang="it-IT" dirty="0"/>
              <a:t>Il diritto degli eredi alla liquidazione della quota </a:t>
            </a:r>
            <a:r>
              <a:rPr lang="it-IT" dirty="0" err="1"/>
              <a:t>é</a:t>
            </a:r>
            <a:r>
              <a:rPr lang="it-IT" dirty="0"/>
              <a:t> soggetto alla </a:t>
            </a:r>
            <a:r>
              <a:rPr lang="it-IT" b="1" dirty="0"/>
              <a:t>prescrizione ordinaria</a:t>
            </a:r>
            <a:r>
              <a:rPr lang="it-IT" dirty="0"/>
              <a:t> decennale ex art. 2946.</a:t>
            </a:r>
          </a:p>
        </p:txBody>
      </p:sp>
    </p:spTree>
    <p:extLst>
      <p:ext uri="{BB962C8B-B14F-4D97-AF65-F5344CB8AC3E}">
        <p14:creationId xmlns:p14="http://schemas.microsoft.com/office/powerpoint/2010/main" val="750172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88640"/>
            <a:ext cx="7632848" cy="6840760"/>
          </a:xfrm>
        </p:spPr>
        <p:txBody>
          <a:bodyPr>
            <a:noAutofit/>
          </a:bodyPr>
          <a:lstStyle/>
          <a:p>
            <a:pPr marL="0" indent="0">
              <a:buNone/>
            </a:pPr>
            <a:r>
              <a:rPr lang="it-IT" sz="1050" dirty="0"/>
              <a:t>2. </a:t>
            </a:r>
            <a:r>
              <a:rPr lang="it-IT" sz="1050" b="1" dirty="0"/>
              <a:t>effetti della morte sullo scioglimento della società.</a:t>
            </a:r>
          </a:p>
          <a:p>
            <a:pPr marL="0" indent="0">
              <a:buNone/>
            </a:pPr>
            <a:r>
              <a:rPr lang="it-IT" sz="1050" dirty="0"/>
              <a:t>In alternativa alla liquidazione della quota sociale, i soci possono decidere di sciogliere la società e di conseguenza gli eredi non hanno più il diritto di ottenere la liquidazione della quota entro sei mesi, dovendo attendere il compimento delle operazioni di liquidazione della società. Tale possibilità </a:t>
            </a:r>
            <a:r>
              <a:rPr lang="it-IT" sz="1050" dirty="0" err="1"/>
              <a:t>é</a:t>
            </a:r>
            <a:r>
              <a:rPr lang="it-IT" sz="1050" dirty="0"/>
              <a:t> del resto l'unica concessa se il decesso del socio si verifica quando la società si trova già in fase di liquidazione.</a:t>
            </a:r>
          </a:p>
          <a:p>
            <a:pPr marL="0" indent="0">
              <a:buNone/>
            </a:pPr>
            <a:r>
              <a:rPr lang="it-IT" sz="1050" dirty="0"/>
              <a:t>La decisione deve essere presa all'unanimità, salva diversa disposizione del contratto sociale, rientrando nella disciplina di cui all'art. 2272, n. 3.</a:t>
            </a:r>
          </a:p>
          <a:p>
            <a:pPr marL="0" indent="0">
              <a:buNone/>
            </a:pPr>
            <a:r>
              <a:rPr lang="it-IT" sz="1050" dirty="0"/>
              <a:t>Se la </a:t>
            </a:r>
            <a:r>
              <a:rPr lang="it-IT" sz="1050" b="1" dirty="0"/>
              <a:t>partecipazione </a:t>
            </a:r>
            <a:r>
              <a:rPr lang="it-IT" sz="1050" dirty="0"/>
              <a:t>del de </a:t>
            </a:r>
            <a:r>
              <a:rPr lang="it-IT" sz="1050" dirty="0" err="1"/>
              <a:t>cuius</a:t>
            </a:r>
            <a:r>
              <a:rPr lang="it-IT" sz="1050" dirty="0"/>
              <a:t> aveva carattere</a:t>
            </a:r>
            <a:r>
              <a:rPr lang="it-IT" sz="1050" b="1" dirty="0"/>
              <a:t> essenziale</a:t>
            </a:r>
            <a:r>
              <a:rPr lang="it-IT" sz="1050" dirty="0"/>
              <a:t> ex art. 1420, il socio ha però il diritto di chiedere lo scioglimento della società in quanto in questo caso opera l'art. 2272, n. 2, ossia lo scioglimento per impossibilità sopravvenuta di conseguire l'oggetto sociale.</a:t>
            </a:r>
          </a:p>
          <a:p>
            <a:pPr marL="0" indent="0">
              <a:buNone/>
            </a:pPr>
            <a:r>
              <a:rPr lang="it-IT" sz="1050" dirty="0"/>
              <a:t>Si ritiene che la </a:t>
            </a:r>
            <a:r>
              <a:rPr lang="it-IT" sz="1050" b="1" dirty="0"/>
              <a:t>deliberazione di scioglimento</a:t>
            </a:r>
            <a:r>
              <a:rPr lang="it-IT" sz="1050" dirty="0"/>
              <a:t> debba essere assunta entro il </a:t>
            </a:r>
            <a:r>
              <a:rPr lang="it-IT" sz="1050" b="1" dirty="0"/>
              <a:t>termine</a:t>
            </a:r>
            <a:r>
              <a:rPr lang="it-IT" sz="1050" dirty="0"/>
              <a:t> di sei mesi dalla morte, dato che entro tale termine deve essere versata la quota di liquidazione. Essendo tale termine stabilito nell'interesse degli eredi, nulla vieta che essi lo prolunghino concedendo una proroga, salvo il caso in cui la società sia rimasta con un solo socio.</a:t>
            </a:r>
          </a:p>
          <a:p>
            <a:pPr marL="0" indent="0">
              <a:buNone/>
            </a:pPr>
            <a:r>
              <a:rPr lang="it-IT" sz="1050" dirty="0"/>
              <a:t>Altri, richiamando anche la disciplina di cui all'art. 2270, ritengono il termine di sei mesi eccessivo ed incongruo, dovendo invece riconoscersi ai soci uno </a:t>
            </a:r>
            <a:r>
              <a:rPr lang="it-IT" sz="1050" dirty="0" err="1"/>
              <a:t>spatium</a:t>
            </a:r>
            <a:r>
              <a:rPr lang="it-IT" sz="1050" dirty="0"/>
              <a:t> </a:t>
            </a:r>
            <a:r>
              <a:rPr lang="it-IT" sz="1050" dirty="0" err="1"/>
              <a:t>deliberandi</a:t>
            </a:r>
            <a:r>
              <a:rPr lang="it-IT" sz="1050" dirty="0"/>
              <a:t> da individuarsi caso per caso, in relazione alle circostanze concrete.</a:t>
            </a:r>
          </a:p>
          <a:p>
            <a:pPr marL="0" indent="0">
              <a:buNone/>
            </a:pPr>
            <a:r>
              <a:rPr lang="it-IT" sz="1050" dirty="0"/>
              <a:t>Vi è chi sostiene che la continuazione tacita della società non impedisca la scelta successiva dello scioglimento.</a:t>
            </a:r>
          </a:p>
          <a:p>
            <a:pPr marL="0" indent="0">
              <a:buNone/>
            </a:pPr>
            <a:r>
              <a:rPr lang="it-IT" sz="1050" dirty="0"/>
              <a:t>Con riferimento ai </a:t>
            </a:r>
            <a:r>
              <a:rPr lang="it-IT" sz="1050" b="1" dirty="0"/>
              <a:t>poteri degli eredi</a:t>
            </a:r>
            <a:r>
              <a:rPr lang="it-IT" sz="1050" dirty="0"/>
              <a:t>, alcuni ritengono che essi non possano sollecitare una deliberazione della società, in quanto gli eredi non possono ingerirsi nella vita e nell'amministrazione dell'ente.</a:t>
            </a:r>
          </a:p>
          <a:p>
            <a:pPr marL="0" indent="0">
              <a:buNone/>
            </a:pPr>
            <a:r>
              <a:rPr lang="it-IT" sz="1050" dirty="0"/>
              <a:t>Secondo altri, invece, si avrebbe un'ipotesi di obbligazione alternativa per cui gli eredi possono chiedere al giudice di fissare un termine al società per decidere lo scioglimento, in analogia con le ipotesi di cui agli artt. 1286 e 1399 .</a:t>
            </a:r>
          </a:p>
          <a:p>
            <a:pPr marL="0" indent="0">
              <a:buNone/>
            </a:pPr>
            <a:r>
              <a:rPr lang="it-IT" sz="1050" dirty="0"/>
              <a:t>Questa tesi </a:t>
            </a:r>
            <a:r>
              <a:rPr lang="it-IT" sz="1050" dirty="0" err="1"/>
              <a:t>é</a:t>
            </a:r>
            <a:r>
              <a:rPr lang="it-IT" sz="1050" dirty="0"/>
              <a:t> stata criticata sul rilievo che esiste solo un obbligo di liquidazione della quota e non anche un obbligo di scioglimento della società.</a:t>
            </a:r>
          </a:p>
          <a:p>
            <a:pPr marL="0" indent="0">
              <a:buNone/>
            </a:pPr>
            <a:r>
              <a:rPr lang="it-IT" sz="1050" dirty="0"/>
              <a:t>Vi </a:t>
            </a:r>
            <a:r>
              <a:rPr lang="it-IT" sz="1050" dirty="0" err="1"/>
              <a:t>é</a:t>
            </a:r>
            <a:r>
              <a:rPr lang="it-IT" sz="1050" dirty="0"/>
              <a:t> invece chi ha affermato che la situazione si inquadra in quella dell'obbligazione con facoltà alternativa: la società ha l'obbligo di liquidare la quota, ma può sottrarsi a tale obbligo, ponendosi in liquidazione.</a:t>
            </a:r>
          </a:p>
          <a:p>
            <a:pPr marL="0" indent="0">
              <a:buNone/>
            </a:pPr>
            <a:r>
              <a:rPr lang="it-IT" sz="1050" dirty="0"/>
              <a:t>Secondo alcuni, in caso di scioglimento della società, gli eredi possono </a:t>
            </a:r>
            <a:r>
              <a:rPr lang="it-IT" sz="1050" b="1" dirty="0"/>
              <a:t>prendere parte alle</a:t>
            </a:r>
            <a:r>
              <a:rPr lang="it-IT" sz="1050" dirty="0"/>
              <a:t> </a:t>
            </a:r>
            <a:r>
              <a:rPr lang="it-IT" sz="1050" b="1" dirty="0"/>
              <a:t>operazioni di liquidazione</a:t>
            </a:r>
            <a:r>
              <a:rPr lang="it-IT" sz="1050" dirty="0"/>
              <a:t> poiché subentrano nella posizione del defunto in quanto gli obblighi inerenti alla partecipazione di una società in stato di liquidazione non hanno carattere personale e pertanto sono suscettibili di trapasso.</a:t>
            </a:r>
          </a:p>
          <a:p>
            <a:pPr marL="0" indent="0">
              <a:buNone/>
            </a:pPr>
            <a:r>
              <a:rPr lang="it-IT" sz="1050" dirty="0"/>
              <a:t>Secondo altri autori, gli eredi non hanno diritto di partecipare alle operazioni di liquidazione, tenuto conto che altrimenti essi sarebbero esposti a responsabilità per le obbligazioni sociali contratte dalla società durante la liquidazione. Gli eredi potranno eventualmente farsi assistere da un loro legale rappresentante. Di recente, la </a:t>
            </a:r>
            <a:r>
              <a:rPr lang="it-IT" sz="1050" b="1" dirty="0"/>
              <a:t>giurisprudenza</a:t>
            </a:r>
            <a:r>
              <a:rPr lang="it-IT" sz="1050" dirty="0"/>
              <a:t> ha affermato che gli eredi non sono legittimati a chiedere la liquidazione della società né possono vantare un diritto a partecipare alla procedura di </a:t>
            </a:r>
            <a:r>
              <a:rPr lang="it-IT" sz="1050" dirty="0" err="1"/>
              <a:t>liquidazio</a:t>
            </a:r>
            <a:endParaRPr lang="it-IT" sz="1050" dirty="0"/>
          </a:p>
        </p:txBody>
      </p:sp>
    </p:spTree>
    <p:extLst>
      <p:ext uri="{BB962C8B-B14F-4D97-AF65-F5344CB8AC3E}">
        <p14:creationId xmlns:p14="http://schemas.microsoft.com/office/powerpoint/2010/main" val="2228935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88640"/>
            <a:ext cx="8208912" cy="6840760"/>
          </a:xfrm>
        </p:spPr>
        <p:txBody>
          <a:bodyPr>
            <a:noAutofit/>
          </a:bodyPr>
          <a:lstStyle/>
          <a:p>
            <a:pPr marL="0" indent="0" algn="just">
              <a:lnSpc>
                <a:spcPts val="1500"/>
              </a:lnSpc>
              <a:spcBef>
                <a:spcPts val="100"/>
              </a:spcBef>
              <a:spcAft>
                <a:spcPts val="100"/>
              </a:spcAft>
              <a:buNone/>
            </a:pPr>
            <a:r>
              <a:rPr lang="it-IT" sz="1050" dirty="0">
                <a:solidFill>
                  <a:srgbClr val="000000"/>
                </a:solidFill>
                <a:latin typeface="Times New Roman" panose="02020603050405020304" pitchFamily="18" charset="0"/>
              </a:rPr>
              <a:t>3. </a:t>
            </a:r>
            <a:r>
              <a:rPr lang="it-IT" sz="1050" b="1" dirty="0">
                <a:solidFill>
                  <a:srgbClr val="000000"/>
                </a:solidFill>
                <a:latin typeface="Times New Roman" panose="02020603050405020304" pitchFamily="18" charset="0"/>
              </a:rPr>
              <a:t>La continuazione degli eredi nelle società di persone.</a:t>
            </a:r>
          </a:p>
          <a:p>
            <a:pPr marL="0" indent="0" algn="just">
              <a:lnSpc>
                <a:spcPts val="1500"/>
              </a:lnSpc>
              <a:spcBef>
                <a:spcPts val="100"/>
              </a:spcBef>
              <a:spcAft>
                <a:spcPts val="100"/>
              </a:spcAft>
              <a:buNone/>
            </a:pPr>
            <a:r>
              <a:rPr lang="it-IT" sz="1050" dirty="0">
                <a:solidFill>
                  <a:srgbClr val="000000"/>
                </a:solidFill>
                <a:latin typeface="Times New Roman" panose="02020603050405020304" pitchFamily="18" charset="0"/>
              </a:rPr>
              <a:t>In linea generale, perché la società continui con gli eredi occorre sia il loro consenso sia il consenso dei soci superstiti.</a:t>
            </a:r>
          </a:p>
          <a:p>
            <a:pPr algn="just">
              <a:lnSpc>
                <a:spcPts val="1500"/>
              </a:lnSpc>
              <a:spcBef>
                <a:spcPts val="100"/>
              </a:spcBef>
              <a:spcAft>
                <a:spcPts val="100"/>
              </a:spcAft>
            </a:pPr>
            <a:r>
              <a:rPr lang="it-IT" sz="1050" dirty="0">
                <a:solidFill>
                  <a:srgbClr val="000000"/>
                </a:solidFill>
                <a:latin typeface="Times New Roman" panose="02020603050405020304" pitchFamily="18" charset="0"/>
              </a:rPr>
              <a:t>Da un lato, infatti, l'</a:t>
            </a:r>
            <a:r>
              <a:rPr lang="it-IT" sz="1050" dirty="0" err="1">
                <a:solidFill>
                  <a:srgbClr val="000000"/>
                </a:solidFill>
                <a:latin typeface="Times New Roman" panose="02020603050405020304" pitchFamily="18" charset="0"/>
              </a:rPr>
              <a:t>intuitus</a:t>
            </a:r>
            <a:r>
              <a:rPr lang="it-IT" sz="1050" dirty="0">
                <a:solidFill>
                  <a:srgbClr val="000000"/>
                </a:solidFill>
                <a:latin typeface="Times New Roman" panose="02020603050405020304" pitchFamily="18" charset="0"/>
              </a:rPr>
              <a:t> personae che caratterizza le società di persone non consente l'ingresso di nuovi soggetti senza il consenso dei soci.</a:t>
            </a:r>
          </a:p>
          <a:p>
            <a:pPr algn="just">
              <a:lnSpc>
                <a:spcPts val="1500"/>
              </a:lnSpc>
              <a:spcBef>
                <a:spcPts val="100"/>
              </a:spcBef>
              <a:spcAft>
                <a:spcPts val="100"/>
              </a:spcAft>
            </a:pPr>
            <a:r>
              <a:rPr lang="it-IT" sz="1050" dirty="0">
                <a:solidFill>
                  <a:srgbClr val="000000"/>
                </a:solidFill>
                <a:latin typeface="Times New Roman" panose="02020603050405020304" pitchFamily="18" charset="0"/>
              </a:rPr>
              <a:t>Dall'altro, i poteri e le responsabilità che conseguono alla partecipazione sociale in questi tipi di società non permettono di prescindere da un atto di volontà dell'erede .  L'ingresso degli eredi in società non si attua in via di trasmissione ereditaria, ma per atto tra vivi.</a:t>
            </a:r>
          </a:p>
          <a:p>
            <a:pPr algn="just">
              <a:lnSpc>
                <a:spcPts val="1500"/>
              </a:lnSpc>
              <a:spcBef>
                <a:spcPts val="100"/>
              </a:spcBef>
              <a:spcAft>
                <a:spcPts val="100"/>
              </a:spcAft>
            </a:pPr>
            <a:r>
              <a:rPr lang="it-IT" sz="1050" dirty="0">
                <a:solidFill>
                  <a:srgbClr val="000000"/>
                </a:solidFill>
                <a:latin typeface="Times New Roman" panose="02020603050405020304" pitchFamily="18" charset="0"/>
              </a:rPr>
              <a:t>Il </a:t>
            </a:r>
            <a:r>
              <a:rPr lang="it-IT" sz="1050" b="1" dirty="0">
                <a:solidFill>
                  <a:srgbClr val="000000"/>
                </a:solidFill>
                <a:latin typeface="Times New Roman" panose="02020603050405020304" pitchFamily="18" charset="0"/>
              </a:rPr>
              <a:t>consenso dei soci superstiti</a:t>
            </a:r>
            <a:r>
              <a:rPr lang="it-IT" sz="1050" dirty="0">
                <a:solidFill>
                  <a:srgbClr val="000000"/>
                </a:solidFill>
                <a:latin typeface="Times New Roman" panose="02020603050405020304" pitchFamily="18" charset="0"/>
              </a:rPr>
              <a:t> consiste in una modificazione del contratto sociale, ex art. 2252, che aggiunge nuovi soci a quelli preesistenti.</a:t>
            </a:r>
          </a:p>
          <a:p>
            <a:pPr algn="just">
              <a:lnSpc>
                <a:spcPts val="1500"/>
              </a:lnSpc>
              <a:spcBef>
                <a:spcPts val="100"/>
              </a:spcBef>
              <a:spcAft>
                <a:spcPts val="100"/>
              </a:spcAft>
            </a:pPr>
            <a:r>
              <a:rPr lang="it-IT" sz="1050" dirty="0">
                <a:solidFill>
                  <a:srgbClr val="000000"/>
                </a:solidFill>
                <a:latin typeface="Times New Roman" panose="02020603050405020304" pitchFamily="18" charset="0"/>
              </a:rPr>
              <a:t>L'unica differenza derivante dalla circostanza che i nuovi soci sono eredi di un socio defunto </a:t>
            </a:r>
            <a:r>
              <a:rPr lang="it-IT" sz="1050" dirty="0" err="1">
                <a:solidFill>
                  <a:srgbClr val="000000"/>
                </a:solidFill>
                <a:latin typeface="Times New Roman" panose="02020603050405020304" pitchFamily="18" charset="0"/>
              </a:rPr>
              <a:t>é</a:t>
            </a:r>
            <a:r>
              <a:rPr lang="it-IT" sz="1050" dirty="0">
                <a:solidFill>
                  <a:srgbClr val="000000"/>
                </a:solidFill>
                <a:latin typeface="Times New Roman" panose="02020603050405020304" pitchFamily="18" charset="0"/>
              </a:rPr>
              <a:t> che essi non saranno tenuti ad eseguire alcun conferimento in società, valendo a tal fine il conferimento del de </a:t>
            </a:r>
            <a:r>
              <a:rPr lang="it-IT" sz="1050" dirty="0" err="1">
                <a:solidFill>
                  <a:srgbClr val="000000"/>
                </a:solidFill>
                <a:latin typeface="Times New Roman" panose="02020603050405020304" pitchFamily="18" charset="0"/>
              </a:rPr>
              <a:t>cuius</a:t>
            </a:r>
            <a:r>
              <a:rPr lang="it-IT" sz="1050" dirty="0">
                <a:solidFill>
                  <a:srgbClr val="000000"/>
                </a:solidFill>
                <a:latin typeface="Times New Roman" panose="02020603050405020304" pitchFamily="18" charset="0"/>
              </a:rPr>
              <a:t> . Si ritiene necessario il consenso unanime dei soci, a meno che sia prevista una deliberazione maggioritaria .</a:t>
            </a:r>
          </a:p>
          <a:p>
            <a:pPr algn="just">
              <a:lnSpc>
                <a:spcPts val="1500"/>
              </a:lnSpc>
              <a:spcBef>
                <a:spcPts val="100"/>
              </a:spcBef>
              <a:spcAft>
                <a:spcPts val="100"/>
              </a:spcAft>
            </a:pPr>
            <a:r>
              <a:rPr lang="it-IT" sz="1050" dirty="0">
                <a:solidFill>
                  <a:srgbClr val="000000"/>
                </a:solidFill>
                <a:latin typeface="Times New Roman" panose="02020603050405020304" pitchFamily="18" charset="0"/>
              </a:rPr>
              <a:t>In caso di </a:t>
            </a:r>
            <a:r>
              <a:rPr lang="it-IT" sz="1050" b="1" dirty="0">
                <a:solidFill>
                  <a:srgbClr val="000000"/>
                </a:solidFill>
                <a:latin typeface="Times New Roman" panose="02020603050405020304" pitchFamily="18" charset="0"/>
              </a:rPr>
              <a:t>più eredi </a:t>
            </a:r>
            <a:r>
              <a:rPr lang="it-IT" sz="1050" dirty="0">
                <a:solidFill>
                  <a:srgbClr val="000000"/>
                </a:solidFill>
                <a:latin typeface="Times New Roman" panose="02020603050405020304" pitchFamily="18" charset="0"/>
              </a:rPr>
              <a:t>ed in assenza di una volontà espressa si ritiene che la quota sociale del defunto si divida fra gli eredi, per cui ciascuno subentra in proporzione delle sue ragioni ereditarie.</a:t>
            </a:r>
          </a:p>
          <a:p>
            <a:pPr algn="just">
              <a:lnSpc>
                <a:spcPts val="1500"/>
              </a:lnSpc>
              <a:spcBef>
                <a:spcPts val="100"/>
              </a:spcBef>
              <a:spcAft>
                <a:spcPts val="100"/>
              </a:spcAft>
            </a:pPr>
            <a:r>
              <a:rPr lang="it-IT" sz="1050" dirty="0">
                <a:solidFill>
                  <a:srgbClr val="000000"/>
                </a:solidFill>
                <a:latin typeface="Times New Roman" panose="02020603050405020304" pitchFamily="18" charset="0"/>
              </a:rPr>
              <a:t>E' altresì possibile che la società continui solo con alcuni degli eredi per la parte di quota loro spettante, salvo l'obbligo della società di liquidare agli eredi che non intendono aderire la loro parte di quota .</a:t>
            </a:r>
          </a:p>
          <a:p>
            <a:pPr algn="just">
              <a:lnSpc>
                <a:spcPts val="1500"/>
              </a:lnSpc>
              <a:spcBef>
                <a:spcPts val="100"/>
              </a:spcBef>
              <a:spcAft>
                <a:spcPts val="100"/>
              </a:spcAft>
            </a:pPr>
            <a:r>
              <a:rPr lang="it-IT" sz="1050" dirty="0">
                <a:solidFill>
                  <a:srgbClr val="000000"/>
                </a:solidFill>
                <a:latin typeface="Times New Roman" panose="02020603050405020304" pitchFamily="18" charset="0"/>
              </a:rPr>
              <a:t>Secondo la giurisprudenza di merito, tutti gli eredi diventano soci in relazione alla quota spettante al loro dante causa, rendendosi necessaria la nomina di un rappresentante comune che esprima la volontà del gruppo in modo unitario.</a:t>
            </a:r>
          </a:p>
          <a:p>
            <a:pPr marL="0" indent="0" algn="just">
              <a:lnSpc>
                <a:spcPts val="1500"/>
              </a:lnSpc>
              <a:spcBef>
                <a:spcPts val="100"/>
              </a:spcBef>
              <a:spcAft>
                <a:spcPts val="100"/>
              </a:spcAft>
              <a:buNone/>
            </a:pPr>
            <a:r>
              <a:rPr lang="it-IT" sz="1050" dirty="0">
                <a:solidFill>
                  <a:srgbClr val="000000"/>
                </a:solidFill>
                <a:latin typeface="Times New Roman" panose="02020603050405020304" pitchFamily="18" charset="0"/>
              </a:rPr>
              <a:t>L'accordo di continuazione non è soggetto alla </a:t>
            </a:r>
            <a:r>
              <a:rPr lang="it-IT" sz="1050" b="1" dirty="0">
                <a:solidFill>
                  <a:srgbClr val="000000"/>
                </a:solidFill>
                <a:latin typeface="Times New Roman" panose="02020603050405020304" pitchFamily="18" charset="0"/>
              </a:rPr>
              <a:t>forma</a:t>
            </a:r>
            <a:r>
              <a:rPr lang="it-IT" sz="1050" dirty="0">
                <a:solidFill>
                  <a:srgbClr val="000000"/>
                </a:solidFill>
                <a:latin typeface="Times New Roman" panose="02020603050405020304" pitchFamily="18" charset="0"/>
              </a:rPr>
              <a:t> scritta (eccettuata l'ipotesi in cui la società possieda beni immobili), potendo anche risultare da fatti.</a:t>
            </a:r>
          </a:p>
          <a:p>
            <a:pPr algn="just">
              <a:lnSpc>
                <a:spcPts val="1500"/>
              </a:lnSpc>
              <a:spcBef>
                <a:spcPts val="100"/>
              </a:spcBef>
              <a:spcAft>
                <a:spcPts val="100"/>
              </a:spcAft>
            </a:pPr>
            <a:r>
              <a:rPr lang="it-IT" sz="1050" dirty="0">
                <a:solidFill>
                  <a:srgbClr val="000000"/>
                </a:solidFill>
                <a:latin typeface="Times New Roman" panose="02020603050405020304" pitchFamily="18" charset="0"/>
              </a:rPr>
              <a:t>E' stato peraltro affermato che non costituisce fatto concludente la mancata liquidazione della quota agli eredi nel termine dell'art. 2289 .</a:t>
            </a:r>
          </a:p>
          <a:p>
            <a:pPr algn="just">
              <a:lnSpc>
                <a:spcPts val="1500"/>
              </a:lnSpc>
              <a:spcBef>
                <a:spcPts val="100"/>
              </a:spcBef>
              <a:spcAft>
                <a:spcPts val="100"/>
              </a:spcAft>
            </a:pPr>
            <a:r>
              <a:rPr lang="it-IT" sz="1050" dirty="0">
                <a:solidFill>
                  <a:srgbClr val="000000"/>
                </a:solidFill>
                <a:latin typeface="Times New Roman" panose="02020603050405020304" pitchFamily="18" charset="0"/>
              </a:rPr>
              <a:t>Nel caso in cui vi sia un solo socio superstite, la continuazione della società può essere decisa dai soci superstiti nel </a:t>
            </a:r>
            <a:r>
              <a:rPr lang="it-IT" sz="1050" b="1" dirty="0">
                <a:solidFill>
                  <a:srgbClr val="000000"/>
                </a:solidFill>
                <a:latin typeface="Times New Roman" panose="02020603050405020304" pitchFamily="18" charset="0"/>
              </a:rPr>
              <a:t>termine</a:t>
            </a:r>
            <a:r>
              <a:rPr lang="it-IT" sz="1050" dirty="0">
                <a:solidFill>
                  <a:srgbClr val="000000"/>
                </a:solidFill>
                <a:latin typeface="Times New Roman" panose="02020603050405020304" pitchFamily="18" charset="0"/>
              </a:rPr>
              <a:t> di sei mesi concesso per la liquidazione della quota e per la ricostituzione della pluralità .</a:t>
            </a:r>
          </a:p>
          <a:p>
            <a:pPr algn="just">
              <a:lnSpc>
                <a:spcPts val="1500"/>
              </a:lnSpc>
              <a:spcBef>
                <a:spcPts val="100"/>
              </a:spcBef>
              <a:spcAft>
                <a:spcPts val="100"/>
              </a:spcAft>
            </a:pPr>
            <a:r>
              <a:rPr lang="it-IT" sz="1050" dirty="0">
                <a:solidFill>
                  <a:srgbClr val="000000"/>
                </a:solidFill>
                <a:latin typeface="Times New Roman" panose="02020603050405020304" pitchFamily="18" charset="0"/>
              </a:rPr>
              <a:t>L'accordo può essere preso anche decorso il termine di sei mesi, fino a che non sia stata liquidata la quota .</a:t>
            </a:r>
          </a:p>
          <a:p>
            <a:pPr algn="just">
              <a:lnSpc>
                <a:spcPts val="1500"/>
              </a:lnSpc>
              <a:spcBef>
                <a:spcPts val="100"/>
              </a:spcBef>
              <a:spcAft>
                <a:spcPts val="100"/>
              </a:spcAft>
            </a:pPr>
            <a:r>
              <a:rPr lang="it-IT" sz="1050" dirty="0">
                <a:solidFill>
                  <a:srgbClr val="000000"/>
                </a:solidFill>
                <a:latin typeface="Times New Roman" panose="02020603050405020304" pitchFamily="18" charset="0"/>
              </a:rPr>
              <a:t>In questo caso però non vi </a:t>
            </a:r>
            <a:r>
              <a:rPr lang="it-IT" sz="1050" dirty="0" err="1">
                <a:solidFill>
                  <a:srgbClr val="000000"/>
                </a:solidFill>
                <a:latin typeface="Times New Roman" panose="02020603050405020304" pitchFamily="18" charset="0"/>
              </a:rPr>
              <a:t>é</a:t>
            </a:r>
            <a:r>
              <a:rPr lang="it-IT" sz="1050" dirty="0">
                <a:solidFill>
                  <a:srgbClr val="000000"/>
                </a:solidFill>
                <a:latin typeface="Times New Roman" panose="02020603050405020304" pitchFamily="18" charset="0"/>
              </a:rPr>
              <a:t> successione degli eredi nella posizione del defunto, ma ingresso degli eredi come nuovi soci, il cui conferimento </a:t>
            </a:r>
            <a:r>
              <a:rPr lang="it-IT" sz="1050" dirty="0" err="1">
                <a:solidFill>
                  <a:srgbClr val="000000"/>
                </a:solidFill>
                <a:latin typeface="Times New Roman" panose="02020603050405020304" pitchFamily="18" charset="0"/>
              </a:rPr>
              <a:t>é</a:t>
            </a:r>
            <a:r>
              <a:rPr lang="it-IT" sz="1050" dirty="0">
                <a:solidFill>
                  <a:srgbClr val="000000"/>
                </a:solidFill>
                <a:latin typeface="Times New Roman" panose="02020603050405020304" pitchFamily="18" charset="0"/>
              </a:rPr>
              <a:t> dato dall'importo della quota di liquidazione .</a:t>
            </a:r>
          </a:p>
          <a:p>
            <a:pPr algn="just">
              <a:lnSpc>
                <a:spcPts val="1500"/>
              </a:lnSpc>
              <a:spcBef>
                <a:spcPts val="100"/>
              </a:spcBef>
              <a:spcAft>
                <a:spcPts val="100"/>
              </a:spcAft>
            </a:pPr>
            <a:r>
              <a:rPr lang="it-IT" sz="1050" dirty="0">
                <a:solidFill>
                  <a:srgbClr val="000000"/>
                </a:solidFill>
                <a:latin typeface="Times New Roman" panose="02020603050405020304" pitchFamily="18" charset="0"/>
              </a:rPr>
              <a:t>Non essendo effetto di successione ereditaria, la </a:t>
            </a:r>
            <a:r>
              <a:rPr lang="it-IT" sz="1050" b="1" dirty="0">
                <a:solidFill>
                  <a:srgbClr val="000000"/>
                </a:solidFill>
                <a:latin typeface="Times New Roman" panose="02020603050405020304" pitchFamily="18" charset="0"/>
              </a:rPr>
              <a:t>responsabilità dell'erede</a:t>
            </a:r>
            <a:r>
              <a:rPr lang="it-IT" sz="1050" dirty="0">
                <a:solidFill>
                  <a:srgbClr val="000000"/>
                </a:solidFill>
                <a:latin typeface="Times New Roman" panose="02020603050405020304" pitchFamily="18" charset="0"/>
              </a:rPr>
              <a:t> </a:t>
            </a:r>
            <a:r>
              <a:rPr lang="it-IT" sz="1050" dirty="0" err="1">
                <a:solidFill>
                  <a:srgbClr val="000000"/>
                </a:solidFill>
                <a:latin typeface="Times New Roman" panose="02020603050405020304" pitchFamily="18" charset="0"/>
              </a:rPr>
              <a:t>é</a:t>
            </a:r>
            <a:r>
              <a:rPr lang="it-IT" sz="1050" dirty="0">
                <a:solidFill>
                  <a:srgbClr val="000000"/>
                </a:solidFill>
                <a:latin typeface="Times New Roman" panose="02020603050405020304" pitchFamily="18" charset="0"/>
              </a:rPr>
              <a:t> la stessa di chi entra a far parte di una società già costituita (art. 2269) .</a:t>
            </a:r>
          </a:p>
          <a:p>
            <a:pPr algn="just">
              <a:lnSpc>
                <a:spcPts val="1500"/>
              </a:lnSpc>
              <a:spcBef>
                <a:spcPts val="100"/>
              </a:spcBef>
              <a:spcAft>
                <a:spcPts val="100"/>
              </a:spcAft>
            </a:pPr>
            <a:r>
              <a:rPr lang="it-IT" sz="1050" u="sng" dirty="0">
                <a:solidFill>
                  <a:srgbClr val="000000"/>
                </a:solidFill>
                <a:latin typeface="Times New Roman" panose="02020603050405020304" pitchFamily="18" charset="0"/>
              </a:rPr>
              <a:t>Si afferma che la responsabilità per le obbligazioni sociali </a:t>
            </a:r>
            <a:r>
              <a:rPr lang="it-IT" sz="1050" u="sng" dirty="0" err="1">
                <a:solidFill>
                  <a:srgbClr val="000000"/>
                </a:solidFill>
                <a:latin typeface="Times New Roman" panose="02020603050405020304" pitchFamily="18" charset="0"/>
              </a:rPr>
              <a:t>é</a:t>
            </a:r>
            <a:r>
              <a:rPr lang="it-IT" sz="1050" u="sng" dirty="0">
                <a:solidFill>
                  <a:srgbClr val="000000"/>
                </a:solidFill>
                <a:latin typeface="Times New Roman" panose="02020603050405020304" pitchFamily="18" charset="0"/>
              </a:rPr>
              <a:t> illimitata anche se egli abbia accettato l'eredità con beneficio di inventario poiché non operano i principi in tema di successione ereditaria.</a:t>
            </a:r>
            <a:endParaRPr lang="it-IT" sz="1050" dirty="0">
              <a:solidFill>
                <a:srgbClr val="000000"/>
              </a:solidFill>
              <a:latin typeface="Times New Roman" panose="02020603050405020304" pitchFamily="18" charset="0"/>
            </a:endParaRPr>
          </a:p>
          <a:p>
            <a:pPr algn="just">
              <a:lnSpc>
                <a:spcPts val="1500"/>
              </a:lnSpc>
              <a:spcBef>
                <a:spcPts val="100"/>
              </a:spcBef>
              <a:spcAft>
                <a:spcPts val="100"/>
              </a:spcAft>
            </a:pPr>
            <a:r>
              <a:rPr lang="it-IT" sz="1050" dirty="0">
                <a:solidFill>
                  <a:srgbClr val="000000"/>
                </a:solidFill>
                <a:latin typeface="Times New Roman" panose="02020603050405020304" pitchFamily="18" charset="0"/>
              </a:rPr>
              <a:t>Nel caso in cui uno o più eredi siano </a:t>
            </a:r>
            <a:r>
              <a:rPr lang="it-IT" sz="1050" b="1" dirty="0">
                <a:solidFill>
                  <a:srgbClr val="000000"/>
                </a:solidFill>
                <a:latin typeface="Times New Roman" panose="02020603050405020304" pitchFamily="18" charset="0"/>
              </a:rPr>
              <a:t>minori o incapaci</a:t>
            </a:r>
            <a:r>
              <a:rPr lang="it-IT" sz="1050" dirty="0">
                <a:solidFill>
                  <a:srgbClr val="000000"/>
                </a:solidFill>
                <a:latin typeface="Times New Roman" panose="02020603050405020304" pitchFamily="18" charset="0"/>
              </a:rPr>
              <a:t> occorre avviare la procedura di autorizzazione all'esercizio dell'impresa. E' stato sostenuto che tale autorizzazione può anche essere concessa a posteriori, con efficacia retroattivamente sanante.</a:t>
            </a:r>
          </a:p>
          <a:p>
            <a:pPr algn="just">
              <a:lnSpc>
                <a:spcPts val="1500"/>
              </a:lnSpc>
              <a:spcBef>
                <a:spcPts val="100"/>
              </a:spcBef>
              <a:spcAft>
                <a:spcPts val="100"/>
              </a:spcAft>
            </a:pPr>
            <a:endParaRPr lang="it-IT" sz="105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938674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88640"/>
            <a:ext cx="6984776" cy="6840760"/>
          </a:xfrm>
        </p:spPr>
        <p:txBody>
          <a:bodyPr>
            <a:noAutofit/>
          </a:bodyPr>
          <a:lstStyle/>
          <a:p>
            <a:pPr marL="0" indent="0" algn="just">
              <a:lnSpc>
                <a:spcPts val="1500"/>
              </a:lnSpc>
              <a:spcBef>
                <a:spcPts val="100"/>
              </a:spcBef>
              <a:spcAft>
                <a:spcPts val="100"/>
              </a:spcAft>
              <a:buNone/>
            </a:pPr>
            <a:endParaRPr lang="it-IT" sz="1600" b="1"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endParaRPr lang="it-IT" sz="1600" b="1"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b="1" dirty="0">
                <a:solidFill>
                  <a:srgbClr val="000000"/>
                </a:solidFill>
                <a:latin typeface="Times New Roman" panose="02020603050405020304" pitchFamily="18" charset="0"/>
              </a:rPr>
              <a:t>4. clausole di continuazione in generale</a:t>
            </a:r>
          </a:p>
          <a:p>
            <a:pPr algn="just">
              <a:lnSpc>
                <a:spcPts val="1500"/>
              </a:lnSpc>
              <a:spcBef>
                <a:spcPts val="100"/>
              </a:spcBef>
              <a:spcAft>
                <a:spcPts val="100"/>
              </a:spcAft>
            </a:pPr>
            <a:endParaRPr lang="it-IT" sz="1600"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dirty="0">
                <a:solidFill>
                  <a:srgbClr val="000000"/>
                </a:solidFill>
                <a:latin typeface="Times New Roman" panose="02020603050405020304" pitchFamily="18" charset="0"/>
              </a:rPr>
              <a:t>Le clausole di continuazione non costituiscono patti successori perché non hanno natura di atto </a:t>
            </a:r>
            <a:r>
              <a:rPr lang="it-IT" sz="1600" dirty="0" err="1">
                <a:solidFill>
                  <a:srgbClr val="000000"/>
                </a:solidFill>
                <a:latin typeface="Times New Roman" panose="02020603050405020304" pitchFamily="18" charset="0"/>
              </a:rPr>
              <a:t>mortis</a:t>
            </a:r>
            <a:r>
              <a:rPr lang="it-IT" sz="1600" dirty="0">
                <a:solidFill>
                  <a:srgbClr val="000000"/>
                </a:solidFill>
                <a:latin typeface="Times New Roman" panose="02020603050405020304" pitchFamily="18" charset="0"/>
              </a:rPr>
              <a:t> causa ma sono convenzioni con effetti immediati, anche se sospensivamente condizionate alla premorienza del socio.</a:t>
            </a:r>
          </a:p>
          <a:p>
            <a:pPr marL="0" indent="0" algn="just">
              <a:lnSpc>
                <a:spcPts val="1500"/>
              </a:lnSpc>
              <a:spcBef>
                <a:spcPts val="100"/>
              </a:spcBef>
              <a:spcAft>
                <a:spcPts val="100"/>
              </a:spcAft>
              <a:buNone/>
            </a:pPr>
            <a:endParaRPr lang="it-IT" sz="1600"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dirty="0">
                <a:solidFill>
                  <a:srgbClr val="222222"/>
                </a:solidFill>
                <a:latin typeface="Times New Roman" panose="02020603050405020304" pitchFamily="18" charset="0"/>
              </a:rPr>
              <a:t>Un criterio di carattere generale individuato dalla dottrina per dirimere le questioni, è che “i principi propri della successione possono spiegarsi finché non vengono a collidere con quelli della società, nel qual caso prevalgono questi ultimi.”</a:t>
            </a:r>
          </a:p>
          <a:p>
            <a:pPr marL="0" indent="0" algn="just">
              <a:lnSpc>
                <a:spcPts val="1500"/>
              </a:lnSpc>
              <a:spcBef>
                <a:spcPts val="100"/>
              </a:spcBef>
              <a:spcAft>
                <a:spcPts val="100"/>
              </a:spcAft>
              <a:buNone/>
            </a:pPr>
            <a:endParaRPr lang="it-IT" sz="1600"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dirty="0">
                <a:solidFill>
                  <a:srgbClr val="222222"/>
                </a:solidFill>
                <a:latin typeface="Times New Roman" panose="02020603050405020304" pitchFamily="18" charset="0"/>
              </a:rPr>
              <a:t>La norma consente che il contratto sociale preveda un regime convenzionale per il caso di morte di uno dei soci.</a:t>
            </a:r>
            <a:endParaRPr lang="it-IT" sz="1600"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endParaRPr lang="it-IT" sz="1600" dirty="0">
              <a:solidFill>
                <a:srgbClr val="222222"/>
              </a:solidFill>
              <a:latin typeface="Times New Roman" panose="02020603050405020304" pitchFamily="18" charset="0"/>
            </a:endParaRPr>
          </a:p>
          <a:p>
            <a:pPr marL="0" indent="0" algn="just">
              <a:lnSpc>
                <a:spcPts val="1500"/>
              </a:lnSpc>
              <a:spcBef>
                <a:spcPts val="100"/>
              </a:spcBef>
              <a:spcAft>
                <a:spcPts val="100"/>
              </a:spcAft>
              <a:buNone/>
            </a:pPr>
            <a:r>
              <a:rPr lang="it-IT" sz="1600" dirty="0">
                <a:solidFill>
                  <a:srgbClr val="222222"/>
                </a:solidFill>
                <a:latin typeface="Times New Roman" panose="02020603050405020304" pitchFamily="18" charset="0"/>
              </a:rPr>
              <a:t>Esigenze fondamentali sono:</a:t>
            </a:r>
          </a:p>
          <a:p>
            <a:pPr marL="0" indent="0" algn="just">
              <a:lnSpc>
                <a:spcPts val="1500"/>
              </a:lnSpc>
              <a:spcBef>
                <a:spcPts val="100"/>
              </a:spcBef>
              <a:spcAft>
                <a:spcPts val="100"/>
              </a:spcAft>
              <a:buNone/>
            </a:pPr>
            <a:endParaRPr lang="it-IT" sz="1600" dirty="0">
              <a:solidFill>
                <a:srgbClr val="000000"/>
              </a:solidFill>
              <a:latin typeface="Times New Roman" panose="02020603050405020304" pitchFamily="18" charset="0"/>
            </a:endParaRPr>
          </a:p>
          <a:p>
            <a:pPr algn="just">
              <a:lnSpc>
                <a:spcPts val="1500"/>
              </a:lnSpc>
              <a:spcBef>
                <a:spcPts val="100"/>
              </a:spcBef>
              <a:spcAft>
                <a:spcPts val="100"/>
              </a:spcAft>
            </a:pPr>
            <a:r>
              <a:rPr lang="it-IT" sz="1600" dirty="0">
                <a:solidFill>
                  <a:srgbClr val="222222"/>
                </a:solidFill>
                <a:latin typeface="Times New Roman" panose="02020603050405020304" pitchFamily="18" charset="0"/>
              </a:rPr>
              <a:t>a) i soci superstiti non debbono trovarsi soci di persone non scelte;</a:t>
            </a:r>
            <a:endParaRPr lang="it-IT" sz="1600" dirty="0">
              <a:solidFill>
                <a:srgbClr val="000000"/>
              </a:solidFill>
              <a:latin typeface="Times New Roman" panose="02020603050405020304" pitchFamily="18" charset="0"/>
            </a:endParaRPr>
          </a:p>
          <a:p>
            <a:pPr algn="just">
              <a:lnSpc>
                <a:spcPts val="1500"/>
              </a:lnSpc>
              <a:spcBef>
                <a:spcPts val="100"/>
              </a:spcBef>
              <a:spcAft>
                <a:spcPts val="100"/>
              </a:spcAft>
            </a:pPr>
            <a:r>
              <a:rPr lang="it-IT" sz="1600" dirty="0">
                <a:solidFill>
                  <a:srgbClr val="222222"/>
                </a:solidFill>
                <a:latin typeface="Times New Roman" panose="02020603050405020304" pitchFamily="18" charset="0"/>
              </a:rPr>
              <a:t>b)gli eredi non debbono essere esposti ad una responsabilità illimitata senza una autonoma manifestazione di volontà .</a:t>
            </a:r>
            <a:endParaRPr lang="it-IT" sz="1600"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dirty="0">
                <a:solidFill>
                  <a:srgbClr val="222222"/>
                </a:solidFill>
                <a:latin typeface="Times New Roman" panose="02020603050405020304" pitchFamily="18" charset="0"/>
              </a:rPr>
              <a:t> </a:t>
            </a:r>
            <a:endParaRPr lang="it-IT" sz="105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431208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88640"/>
            <a:ext cx="6840760" cy="6840760"/>
          </a:xfrm>
        </p:spPr>
        <p:txBody>
          <a:bodyPr>
            <a:noAutofit/>
          </a:bodyPr>
          <a:lstStyle/>
          <a:p>
            <a:pPr marL="0" indent="0" algn="just">
              <a:lnSpc>
                <a:spcPts val="1500"/>
              </a:lnSpc>
              <a:spcBef>
                <a:spcPts val="100"/>
              </a:spcBef>
              <a:spcAft>
                <a:spcPts val="100"/>
              </a:spcAft>
              <a:buNone/>
            </a:pPr>
            <a:endParaRPr lang="it-IT" sz="1600" b="1"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b="1" dirty="0">
                <a:solidFill>
                  <a:srgbClr val="000000"/>
                </a:solidFill>
                <a:latin typeface="Times New Roman" panose="02020603050405020304" pitchFamily="18" charset="0"/>
              </a:rPr>
              <a:t>5. clausole di continuazione facoltative</a:t>
            </a:r>
          </a:p>
          <a:p>
            <a:pPr marL="0" indent="0" algn="just">
              <a:lnSpc>
                <a:spcPts val="1500"/>
              </a:lnSpc>
              <a:spcBef>
                <a:spcPts val="100"/>
              </a:spcBef>
              <a:spcAft>
                <a:spcPts val="100"/>
              </a:spcAft>
              <a:buNone/>
            </a:pPr>
            <a:endParaRPr lang="it-IT" sz="1600" b="1"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endParaRPr lang="it-IT" sz="1600" b="1" dirty="0">
              <a:solidFill>
                <a:srgbClr val="000000"/>
              </a:solidFill>
              <a:latin typeface="Times New Roman" panose="02020603050405020304" pitchFamily="18" charset="0"/>
            </a:endParaRPr>
          </a:p>
          <a:p>
            <a:pPr algn="just">
              <a:lnSpc>
                <a:spcPts val="1500"/>
              </a:lnSpc>
              <a:spcBef>
                <a:spcPts val="100"/>
              </a:spcBef>
              <a:spcAft>
                <a:spcPts val="100"/>
              </a:spcAft>
            </a:pPr>
            <a:r>
              <a:rPr lang="it-IT" sz="1600" dirty="0">
                <a:solidFill>
                  <a:srgbClr val="000000"/>
                </a:solidFill>
                <a:latin typeface="Times New Roman" panose="02020603050405020304" pitchFamily="18" charset="0"/>
              </a:rPr>
              <a:t>Tale clausola vincola i soci superstiti imponendogli di continuare la società con gli eredi del socio defunto, i quali conservano la facoltà di aderire o no al contratto sociale e chiedere quindi la liquidazione della quota. La clausola, che si traduce in un'autolimitazione dell'autonomia contrattuale dei soci, viene concordemente considerata valida poiché non vincola gli eredi, i quali avranno un diritto potestativo di entrare in società.</a:t>
            </a:r>
          </a:p>
          <a:p>
            <a:pPr marL="0" indent="0" algn="just">
              <a:lnSpc>
                <a:spcPts val="1500"/>
              </a:lnSpc>
              <a:spcBef>
                <a:spcPts val="100"/>
              </a:spcBef>
              <a:spcAft>
                <a:spcPts val="100"/>
              </a:spcAft>
              <a:buNone/>
            </a:pPr>
            <a:endParaRPr lang="it-IT" sz="1600" dirty="0">
              <a:solidFill>
                <a:srgbClr val="000000"/>
              </a:solidFill>
              <a:latin typeface="Times New Roman" panose="02020603050405020304" pitchFamily="18" charset="0"/>
            </a:endParaRPr>
          </a:p>
          <a:p>
            <a:pPr algn="just">
              <a:lnSpc>
                <a:spcPts val="1500"/>
              </a:lnSpc>
              <a:spcBef>
                <a:spcPts val="100"/>
              </a:spcBef>
              <a:spcAft>
                <a:spcPts val="100"/>
              </a:spcAft>
            </a:pPr>
            <a:r>
              <a:rPr lang="it-IT" sz="1600" dirty="0">
                <a:solidFill>
                  <a:srgbClr val="000000"/>
                </a:solidFill>
                <a:latin typeface="Times New Roman" panose="02020603050405020304" pitchFamily="18" charset="0"/>
              </a:rPr>
              <a:t>Peraltro, con riferimento alla </a:t>
            </a:r>
            <a:r>
              <a:rPr lang="it-IT" sz="1600" b="1" dirty="0">
                <a:solidFill>
                  <a:srgbClr val="000000"/>
                </a:solidFill>
                <a:latin typeface="Times New Roman" panose="02020603050405020304" pitchFamily="18" charset="0"/>
              </a:rPr>
              <a:t>società in accomandita semplice</a:t>
            </a:r>
            <a:r>
              <a:rPr lang="it-IT" sz="1600" dirty="0">
                <a:solidFill>
                  <a:srgbClr val="000000"/>
                </a:solidFill>
                <a:latin typeface="Times New Roman" panose="02020603050405020304" pitchFamily="18" charset="0"/>
              </a:rPr>
              <a:t>, la clausola </a:t>
            </a:r>
            <a:r>
              <a:rPr lang="it-IT" sz="1600" dirty="0" err="1">
                <a:solidFill>
                  <a:srgbClr val="000000"/>
                </a:solidFill>
                <a:latin typeface="Times New Roman" panose="02020603050405020304" pitchFamily="18" charset="0"/>
              </a:rPr>
              <a:t>é</a:t>
            </a:r>
            <a:r>
              <a:rPr lang="it-IT" sz="1600" dirty="0">
                <a:solidFill>
                  <a:srgbClr val="000000"/>
                </a:solidFill>
                <a:latin typeface="Times New Roman" panose="02020603050405020304" pitchFamily="18" charset="0"/>
              </a:rPr>
              <a:t> stata ritenuta </a:t>
            </a:r>
            <a:r>
              <a:rPr lang="it-IT" sz="1600" i="1" dirty="0">
                <a:solidFill>
                  <a:srgbClr val="000000"/>
                </a:solidFill>
                <a:latin typeface="Times New Roman" panose="02020603050405020304" pitchFamily="18" charset="0"/>
              </a:rPr>
              <a:t>invalida</a:t>
            </a:r>
            <a:r>
              <a:rPr lang="it-IT" sz="1600" dirty="0">
                <a:solidFill>
                  <a:srgbClr val="000000"/>
                </a:solidFill>
                <a:latin typeface="Times New Roman" panose="02020603050405020304" pitchFamily="18" charset="0"/>
              </a:rPr>
              <a:t> qualora preveda l'automatica trasmissibilità all'erede </a:t>
            </a:r>
            <a:r>
              <a:rPr lang="it-IT" sz="1600" i="1" dirty="0">
                <a:solidFill>
                  <a:srgbClr val="000000"/>
                </a:solidFill>
                <a:latin typeface="Times New Roman" panose="02020603050405020304" pitchFamily="18" charset="0"/>
              </a:rPr>
              <a:t>del socio accomandatario</a:t>
            </a:r>
            <a:r>
              <a:rPr lang="it-IT" sz="1600" dirty="0">
                <a:solidFill>
                  <a:srgbClr val="000000"/>
                </a:solidFill>
                <a:latin typeface="Times New Roman" panose="02020603050405020304" pitchFamily="18" charset="0"/>
              </a:rPr>
              <a:t> anche del </a:t>
            </a:r>
            <a:r>
              <a:rPr lang="it-IT" sz="1600" dirty="0" err="1">
                <a:solidFill>
                  <a:srgbClr val="000000"/>
                </a:solidFill>
                <a:latin typeface="Times New Roman" panose="02020603050405020304" pitchFamily="18" charset="0"/>
              </a:rPr>
              <a:t>munus</a:t>
            </a:r>
            <a:r>
              <a:rPr lang="it-IT" sz="1600" dirty="0">
                <a:solidFill>
                  <a:srgbClr val="000000"/>
                </a:solidFill>
                <a:latin typeface="Times New Roman" panose="02020603050405020304" pitchFamily="18" charset="0"/>
              </a:rPr>
              <a:t> di amministratore e la designazione sia fatta in </a:t>
            </a:r>
            <a:r>
              <a:rPr lang="it-IT" sz="1600" dirty="0" err="1">
                <a:solidFill>
                  <a:srgbClr val="000000"/>
                </a:solidFill>
                <a:latin typeface="Times New Roman" panose="02020603050405020304" pitchFamily="18" charset="0"/>
              </a:rPr>
              <a:t>incertam</a:t>
            </a:r>
            <a:r>
              <a:rPr lang="it-IT" sz="1600" dirty="0">
                <a:solidFill>
                  <a:srgbClr val="000000"/>
                </a:solidFill>
                <a:latin typeface="Times New Roman" panose="02020603050405020304" pitchFamily="18" charset="0"/>
              </a:rPr>
              <a:t> personam.</a:t>
            </a:r>
          </a:p>
          <a:p>
            <a:pPr marL="0" indent="0" algn="just">
              <a:lnSpc>
                <a:spcPts val="1500"/>
              </a:lnSpc>
              <a:spcBef>
                <a:spcPts val="100"/>
              </a:spcBef>
              <a:spcAft>
                <a:spcPts val="100"/>
              </a:spcAft>
              <a:buNone/>
            </a:pPr>
            <a:endParaRPr lang="it-IT" sz="1600" dirty="0">
              <a:solidFill>
                <a:srgbClr val="000000"/>
              </a:solidFill>
              <a:latin typeface="Times New Roman" panose="02020603050405020304" pitchFamily="18" charset="0"/>
            </a:endParaRPr>
          </a:p>
          <a:p>
            <a:pPr algn="just">
              <a:lnSpc>
                <a:spcPts val="1500"/>
              </a:lnSpc>
              <a:spcBef>
                <a:spcPts val="100"/>
              </a:spcBef>
              <a:spcAft>
                <a:spcPts val="100"/>
              </a:spcAft>
            </a:pPr>
            <a:r>
              <a:rPr lang="it-IT" sz="1600" dirty="0">
                <a:solidFill>
                  <a:srgbClr val="000000"/>
                </a:solidFill>
                <a:latin typeface="Times New Roman" panose="02020603050405020304" pitchFamily="18" charset="0"/>
              </a:rPr>
              <a:t>Perché gli eredi assumano la qualità di soci non </a:t>
            </a:r>
            <a:r>
              <a:rPr lang="it-IT" sz="1600" dirty="0" err="1">
                <a:solidFill>
                  <a:srgbClr val="000000"/>
                </a:solidFill>
                <a:latin typeface="Times New Roman" panose="02020603050405020304" pitchFamily="18" charset="0"/>
              </a:rPr>
              <a:t>é</a:t>
            </a:r>
            <a:r>
              <a:rPr lang="it-IT" sz="1600" dirty="0">
                <a:solidFill>
                  <a:srgbClr val="000000"/>
                </a:solidFill>
                <a:latin typeface="Times New Roman" panose="02020603050405020304" pitchFamily="18" charset="0"/>
              </a:rPr>
              <a:t> sufficiente che abbiano accettato l'eredità ma </a:t>
            </a:r>
            <a:r>
              <a:rPr lang="it-IT" sz="1600" dirty="0" err="1">
                <a:solidFill>
                  <a:srgbClr val="000000"/>
                </a:solidFill>
                <a:latin typeface="Times New Roman" panose="02020603050405020304" pitchFamily="18" charset="0"/>
              </a:rPr>
              <a:t>é</a:t>
            </a:r>
            <a:r>
              <a:rPr lang="it-IT" sz="1600" dirty="0">
                <a:solidFill>
                  <a:srgbClr val="000000"/>
                </a:solidFill>
                <a:latin typeface="Times New Roman" panose="02020603050405020304" pitchFamily="18" charset="0"/>
              </a:rPr>
              <a:t> necessaria una positiva manifestazione di volontà di subentrare nella società.</a:t>
            </a:r>
          </a:p>
          <a:p>
            <a:pPr marL="0" indent="0" algn="just">
              <a:lnSpc>
                <a:spcPts val="1500"/>
              </a:lnSpc>
              <a:spcBef>
                <a:spcPts val="100"/>
              </a:spcBef>
              <a:spcAft>
                <a:spcPts val="100"/>
              </a:spcAft>
              <a:buNone/>
            </a:pPr>
            <a:endParaRPr lang="it-IT" sz="1600" dirty="0">
              <a:solidFill>
                <a:srgbClr val="000000"/>
              </a:solidFill>
              <a:latin typeface="Times New Roman" panose="02020603050405020304" pitchFamily="18" charset="0"/>
            </a:endParaRPr>
          </a:p>
          <a:p>
            <a:pPr algn="just">
              <a:lnSpc>
                <a:spcPts val="1500"/>
              </a:lnSpc>
              <a:spcBef>
                <a:spcPts val="100"/>
              </a:spcBef>
              <a:spcAft>
                <a:spcPts val="100"/>
              </a:spcAft>
            </a:pPr>
            <a:r>
              <a:rPr lang="it-IT" sz="1600" dirty="0">
                <a:solidFill>
                  <a:srgbClr val="000000"/>
                </a:solidFill>
                <a:latin typeface="Times New Roman" panose="02020603050405020304" pitchFamily="18" charset="0"/>
              </a:rPr>
              <a:t>Per quanto concerne la </a:t>
            </a:r>
            <a:r>
              <a:rPr lang="it-IT" sz="1600" b="1" dirty="0">
                <a:solidFill>
                  <a:srgbClr val="000000"/>
                </a:solidFill>
                <a:latin typeface="Times New Roman" panose="02020603050405020304" pitchFamily="18" charset="0"/>
              </a:rPr>
              <a:t>qualificazione giuridica</a:t>
            </a:r>
            <a:r>
              <a:rPr lang="it-IT" sz="1600" dirty="0">
                <a:solidFill>
                  <a:srgbClr val="000000"/>
                </a:solidFill>
                <a:latin typeface="Times New Roman" panose="02020603050405020304" pitchFamily="18" charset="0"/>
              </a:rPr>
              <a:t>, secondo alcuni tale clausola darebbe luogo ad una proposta irrevocabile che gli eredi avrebbero facoltà di accettare per cui il fenomeno si dovrebbe ricondurre all'ipotesi di opzione ex art. 1331. Secondo altri, invece, tale clausola ha natura di contratto a favore di terzo.</a:t>
            </a:r>
          </a:p>
          <a:p>
            <a:pPr marL="0" indent="0" algn="just">
              <a:lnSpc>
                <a:spcPts val="1500"/>
              </a:lnSpc>
              <a:spcBef>
                <a:spcPts val="100"/>
              </a:spcBef>
              <a:spcAft>
                <a:spcPts val="100"/>
              </a:spcAft>
              <a:buNone/>
            </a:pPr>
            <a:r>
              <a:rPr lang="it-IT" sz="1600" dirty="0">
                <a:solidFill>
                  <a:srgbClr val="000000"/>
                </a:solidFill>
                <a:latin typeface="Times New Roman" panose="02020603050405020304" pitchFamily="18" charset="0"/>
              </a:rPr>
              <a:t> </a:t>
            </a:r>
          </a:p>
          <a:p>
            <a:pPr algn="just">
              <a:lnSpc>
                <a:spcPts val="1500"/>
              </a:lnSpc>
              <a:spcBef>
                <a:spcPts val="100"/>
              </a:spcBef>
              <a:spcAft>
                <a:spcPts val="100"/>
              </a:spcAft>
            </a:pPr>
            <a:endParaRPr lang="it-IT" sz="105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421858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88640"/>
            <a:ext cx="6840760" cy="6840760"/>
          </a:xfrm>
        </p:spPr>
        <p:txBody>
          <a:bodyPr>
            <a:noAutofit/>
          </a:bodyPr>
          <a:lstStyle/>
          <a:p>
            <a:pPr marL="0" indent="0" algn="just">
              <a:lnSpc>
                <a:spcPts val="1500"/>
              </a:lnSpc>
              <a:spcBef>
                <a:spcPts val="100"/>
              </a:spcBef>
              <a:spcAft>
                <a:spcPts val="100"/>
              </a:spcAft>
              <a:buNone/>
            </a:pPr>
            <a:endParaRPr lang="it-IT" sz="1600" b="1"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b="1" dirty="0">
                <a:solidFill>
                  <a:srgbClr val="000000"/>
                </a:solidFill>
                <a:latin typeface="Times New Roman" panose="02020603050405020304" pitchFamily="18" charset="0"/>
              </a:rPr>
              <a:t>6. clausole di continuazione obbligatorie</a:t>
            </a:r>
          </a:p>
          <a:p>
            <a:pPr marL="0" indent="0" algn="just">
              <a:lnSpc>
                <a:spcPts val="1500"/>
              </a:lnSpc>
              <a:spcBef>
                <a:spcPts val="100"/>
              </a:spcBef>
              <a:spcAft>
                <a:spcPts val="100"/>
              </a:spcAft>
              <a:buNone/>
            </a:pPr>
            <a:endParaRPr lang="it-IT" sz="1600"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dirty="0">
                <a:solidFill>
                  <a:srgbClr val="000000"/>
                </a:solidFill>
                <a:latin typeface="Times New Roman" panose="02020603050405020304" pitchFamily="18" charset="0"/>
              </a:rPr>
              <a:t>Con tale clausola </a:t>
            </a:r>
            <a:r>
              <a:rPr lang="it-IT" sz="1600" b="1" dirty="0">
                <a:solidFill>
                  <a:srgbClr val="000000"/>
                </a:solidFill>
                <a:latin typeface="Times New Roman" panose="02020603050405020304" pitchFamily="18" charset="0"/>
              </a:rPr>
              <a:t>viene imposto</a:t>
            </a:r>
            <a:r>
              <a:rPr lang="it-IT" sz="1600" dirty="0">
                <a:solidFill>
                  <a:srgbClr val="000000"/>
                </a:solidFill>
                <a:latin typeface="Times New Roman" panose="02020603050405020304" pitchFamily="18" charset="0"/>
              </a:rPr>
              <a:t> anche </a:t>
            </a:r>
            <a:r>
              <a:rPr lang="it-IT" sz="1600" b="1" dirty="0">
                <a:solidFill>
                  <a:srgbClr val="000000"/>
                </a:solidFill>
                <a:latin typeface="Times New Roman" panose="02020603050405020304" pitchFamily="18" charset="0"/>
              </a:rPr>
              <a:t>agli eredi</a:t>
            </a:r>
            <a:r>
              <a:rPr lang="it-IT" sz="1600" dirty="0">
                <a:solidFill>
                  <a:srgbClr val="000000"/>
                </a:solidFill>
                <a:latin typeface="Times New Roman" panose="02020603050405020304" pitchFamily="18" charset="0"/>
              </a:rPr>
              <a:t>, e non solo ai soci, </a:t>
            </a:r>
            <a:r>
              <a:rPr lang="it-IT" sz="1600" b="1" dirty="0">
                <a:solidFill>
                  <a:srgbClr val="000000"/>
                </a:solidFill>
                <a:latin typeface="Times New Roman" panose="02020603050405020304" pitchFamily="18" charset="0"/>
              </a:rPr>
              <a:t>l'obbligo di continuare la società</a:t>
            </a:r>
            <a:r>
              <a:rPr lang="it-IT" sz="1600" dirty="0">
                <a:solidFill>
                  <a:srgbClr val="000000"/>
                </a:solidFill>
                <a:latin typeface="Times New Roman" panose="02020603050405020304" pitchFamily="18" charset="0"/>
              </a:rPr>
              <a:t>.</a:t>
            </a:r>
          </a:p>
          <a:p>
            <a:pPr marL="0" indent="0" algn="just">
              <a:lnSpc>
                <a:spcPts val="1500"/>
              </a:lnSpc>
              <a:spcBef>
                <a:spcPts val="100"/>
              </a:spcBef>
              <a:spcAft>
                <a:spcPts val="100"/>
              </a:spcAft>
              <a:buNone/>
            </a:pPr>
            <a:endParaRPr lang="it-IT" sz="1600"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dirty="0">
                <a:solidFill>
                  <a:srgbClr val="000000"/>
                </a:solidFill>
                <a:latin typeface="Times New Roman" panose="02020603050405020304" pitchFamily="18" charset="0"/>
              </a:rPr>
              <a:t>La giurisprudenza ha affermato la validità di tale clausola, così come della clausola di continuazione automatica . La dottrina invece </a:t>
            </a:r>
            <a:r>
              <a:rPr lang="it-IT" sz="1600" dirty="0" err="1">
                <a:solidFill>
                  <a:srgbClr val="000000"/>
                </a:solidFill>
                <a:latin typeface="Times New Roman" panose="02020603050405020304" pitchFamily="18" charset="0"/>
              </a:rPr>
              <a:t>é</a:t>
            </a:r>
            <a:r>
              <a:rPr lang="it-IT" sz="1600" dirty="0">
                <a:solidFill>
                  <a:srgbClr val="000000"/>
                </a:solidFill>
                <a:latin typeface="Times New Roman" panose="02020603050405020304" pitchFamily="18" charset="0"/>
              </a:rPr>
              <a:t> divisa.</a:t>
            </a:r>
          </a:p>
          <a:p>
            <a:pPr marL="0" indent="0" algn="just">
              <a:lnSpc>
                <a:spcPts val="1500"/>
              </a:lnSpc>
              <a:spcBef>
                <a:spcPts val="100"/>
              </a:spcBef>
              <a:spcAft>
                <a:spcPts val="100"/>
              </a:spcAft>
              <a:buNone/>
            </a:pPr>
            <a:endParaRPr lang="it-IT" sz="1600"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dirty="0">
                <a:solidFill>
                  <a:srgbClr val="000000"/>
                </a:solidFill>
                <a:latin typeface="Times New Roman" panose="02020603050405020304" pitchFamily="18" charset="0"/>
              </a:rPr>
              <a:t>Secondo alcuni le clausole di continuazione obbligatoria sarebbero valide poiché si tratta di un obbligo che fa parte del patrimonio ereditario e che necessariamente fa carico a chi subentra in universum </a:t>
            </a:r>
            <a:r>
              <a:rPr lang="it-IT" sz="1600" dirty="0" err="1">
                <a:solidFill>
                  <a:srgbClr val="000000"/>
                </a:solidFill>
                <a:latin typeface="Times New Roman" panose="02020603050405020304" pitchFamily="18" charset="0"/>
              </a:rPr>
              <a:t>jus</a:t>
            </a:r>
            <a:r>
              <a:rPr lang="it-IT" sz="1600" dirty="0">
                <a:solidFill>
                  <a:srgbClr val="000000"/>
                </a:solidFill>
                <a:latin typeface="Times New Roman" panose="02020603050405020304" pitchFamily="18" charset="0"/>
              </a:rPr>
              <a:t>.</a:t>
            </a:r>
          </a:p>
          <a:p>
            <a:pPr marL="0" indent="0" algn="just">
              <a:lnSpc>
                <a:spcPts val="1500"/>
              </a:lnSpc>
              <a:spcBef>
                <a:spcPts val="100"/>
              </a:spcBef>
              <a:spcAft>
                <a:spcPts val="100"/>
              </a:spcAft>
              <a:buNone/>
            </a:pPr>
            <a:r>
              <a:rPr lang="it-IT" sz="1600" dirty="0">
                <a:solidFill>
                  <a:srgbClr val="000000"/>
                </a:solidFill>
                <a:latin typeface="Times New Roman" panose="02020603050405020304" pitchFamily="18" charset="0"/>
              </a:rPr>
              <a:t>Per un autore tale obbligo a contrarre sarebbe produttivo degli effetti di cui all'art. 2932.</a:t>
            </a:r>
          </a:p>
          <a:p>
            <a:pPr marL="0" indent="0" algn="just">
              <a:lnSpc>
                <a:spcPts val="1500"/>
              </a:lnSpc>
              <a:spcBef>
                <a:spcPts val="100"/>
              </a:spcBef>
              <a:spcAft>
                <a:spcPts val="100"/>
              </a:spcAft>
              <a:buNone/>
            </a:pPr>
            <a:r>
              <a:rPr lang="it-IT" sz="1600" dirty="0">
                <a:solidFill>
                  <a:srgbClr val="000000"/>
                </a:solidFill>
                <a:latin typeface="Times New Roman" panose="02020603050405020304" pitchFamily="18" charset="0"/>
              </a:rPr>
              <a:t>Altri hanno invece escluso che tale obbligo sia suscettibile di esecuzione in forma specifica ex art. 2932, per cui se gli eredi non aderiscono i soci superstiti avranno diritto solo al risarcimento dei danni.</a:t>
            </a:r>
          </a:p>
          <a:p>
            <a:pPr marL="0" indent="0" algn="just">
              <a:lnSpc>
                <a:spcPts val="1500"/>
              </a:lnSpc>
              <a:spcBef>
                <a:spcPts val="100"/>
              </a:spcBef>
              <a:spcAft>
                <a:spcPts val="100"/>
              </a:spcAft>
              <a:buNone/>
            </a:pPr>
            <a:r>
              <a:rPr lang="it-IT" sz="1600" dirty="0">
                <a:solidFill>
                  <a:srgbClr val="000000"/>
                </a:solidFill>
                <a:latin typeface="Times New Roman" panose="02020603050405020304" pitchFamily="18" charset="0"/>
              </a:rPr>
              <a:t>Secondo dottrina prevalente la clausola può essere considerata come promessa del fatto del terzo(1381): se l'erede, quale terzo del quale il socio defunto aveva promesso l'adesione alla società, non vi aderisce, sarà tenuto al risarcimento del danno(</a:t>
            </a:r>
            <a:r>
              <a:rPr lang="it-IT" sz="1600" dirty="0" err="1">
                <a:solidFill>
                  <a:srgbClr val="000000"/>
                </a:solidFill>
                <a:latin typeface="Times New Roman" panose="02020603050405020304" pitchFamily="18" charset="0"/>
              </a:rPr>
              <a:t>rectius:indennizzo</a:t>
            </a:r>
            <a:r>
              <a:rPr lang="it-IT" sz="1600" dirty="0">
                <a:solidFill>
                  <a:srgbClr val="000000"/>
                </a:solidFill>
                <a:latin typeface="Times New Roman" panose="02020603050405020304" pitchFamily="18" charset="0"/>
              </a:rPr>
              <a:t>) quale erede del promittente.</a:t>
            </a:r>
          </a:p>
          <a:p>
            <a:pPr marL="0" indent="0" algn="just">
              <a:lnSpc>
                <a:spcPts val="1500"/>
              </a:lnSpc>
              <a:spcBef>
                <a:spcPts val="100"/>
              </a:spcBef>
              <a:spcAft>
                <a:spcPts val="100"/>
              </a:spcAft>
              <a:buNone/>
            </a:pPr>
            <a:r>
              <a:rPr lang="it-IT" sz="1600" dirty="0">
                <a:solidFill>
                  <a:srgbClr val="222222"/>
                </a:solidFill>
                <a:latin typeface="Times New Roman" panose="02020603050405020304" pitchFamily="18" charset="0"/>
              </a:rPr>
              <a:t>La critica di maggior rilievo consiste nella incompatibilità delle clausole obbligatorie con la necessità di una autorizzazione nel caso di erede minore, a seguito di una valutazione di opportunità dell’atto da parte del giudice competente.</a:t>
            </a:r>
            <a:endParaRPr lang="it-IT" sz="1600"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dirty="0">
                <a:solidFill>
                  <a:srgbClr val="000000"/>
                </a:solidFill>
                <a:latin typeface="Times New Roman" panose="02020603050405020304" pitchFamily="18" charset="0"/>
              </a:rPr>
              <a:t>A parere di un altro autore anche queste clausole, così come quelle di continuazione automatica, sono nulle perché violano il divieto dei patti successori in quanto il de </a:t>
            </a:r>
            <a:r>
              <a:rPr lang="it-IT" sz="1600" dirty="0" err="1">
                <a:solidFill>
                  <a:srgbClr val="000000"/>
                </a:solidFill>
                <a:latin typeface="Times New Roman" panose="02020603050405020304" pitchFamily="18" charset="0"/>
              </a:rPr>
              <a:t>cuius</a:t>
            </a:r>
            <a:r>
              <a:rPr lang="it-IT" sz="1600" dirty="0">
                <a:solidFill>
                  <a:srgbClr val="000000"/>
                </a:solidFill>
                <a:latin typeface="Times New Roman" panose="02020603050405020304" pitchFamily="18" charset="0"/>
              </a:rPr>
              <a:t>, nello stipulare il contratto sociale, verrebbe altrimenti a vincolare un comportamento dell'erede, in contrasto con l'art. 458 .</a:t>
            </a:r>
          </a:p>
          <a:p>
            <a:pPr algn="just">
              <a:lnSpc>
                <a:spcPts val="1500"/>
              </a:lnSpc>
              <a:spcBef>
                <a:spcPts val="100"/>
              </a:spcBef>
              <a:spcAft>
                <a:spcPts val="100"/>
              </a:spcAft>
            </a:pPr>
            <a:endParaRPr lang="it-IT" sz="1600" dirty="0">
              <a:solidFill>
                <a:srgbClr val="000000"/>
              </a:solidFill>
              <a:latin typeface="Times New Roman" panose="02020603050405020304" pitchFamily="18" charset="0"/>
            </a:endParaRPr>
          </a:p>
          <a:p>
            <a:pPr algn="just">
              <a:lnSpc>
                <a:spcPts val="1500"/>
              </a:lnSpc>
              <a:spcBef>
                <a:spcPts val="100"/>
              </a:spcBef>
              <a:spcAft>
                <a:spcPts val="100"/>
              </a:spcAft>
            </a:pPr>
            <a:endParaRPr lang="it-IT" sz="105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303317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88640"/>
            <a:ext cx="6840760" cy="6840760"/>
          </a:xfrm>
        </p:spPr>
        <p:txBody>
          <a:bodyPr>
            <a:noAutofit/>
          </a:bodyPr>
          <a:lstStyle/>
          <a:p>
            <a:pPr marL="0" indent="0" algn="just">
              <a:lnSpc>
                <a:spcPts val="1500"/>
              </a:lnSpc>
              <a:spcBef>
                <a:spcPts val="100"/>
              </a:spcBef>
              <a:spcAft>
                <a:spcPts val="100"/>
              </a:spcAft>
              <a:buNone/>
            </a:pPr>
            <a:endParaRPr lang="it-IT" sz="1600" b="1"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b="1" dirty="0">
                <a:solidFill>
                  <a:srgbClr val="000000"/>
                </a:solidFill>
                <a:latin typeface="Times New Roman" panose="02020603050405020304" pitchFamily="18" charset="0"/>
              </a:rPr>
              <a:t>7. clausole di continuazione automatiche</a:t>
            </a:r>
          </a:p>
          <a:p>
            <a:pPr marL="0" indent="0" algn="just">
              <a:lnSpc>
                <a:spcPts val="1500"/>
              </a:lnSpc>
              <a:spcBef>
                <a:spcPts val="100"/>
              </a:spcBef>
              <a:spcAft>
                <a:spcPts val="100"/>
              </a:spcAft>
              <a:buNone/>
            </a:pPr>
            <a:endParaRPr lang="it-IT" sz="1600"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dirty="0">
                <a:solidFill>
                  <a:srgbClr val="000000"/>
                </a:solidFill>
                <a:latin typeface="Times New Roman" panose="02020603050405020304" pitchFamily="18" charset="0"/>
              </a:rPr>
              <a:t>Tale clausola differisce da quella di continuazione obbligatoria perché l'accettazione dell'eredità comporta l'assunzione automatica della qualità di socio, senza alcuna necessità di un'esplicita adesione al contratto sociale .</a:t>
            </a:r>
          </a:p>
          <a:p>
            <a:pPr marL="0" indent="0" algn="just">
              <a:lnSpc>
                <a:spcPts val="1500"/>
              </a:lnSpc>
              <a:spcBef>
                <a:spcPts val="100"/>
              </a:spcBef>
              <a:spcAft>
                <a:spcPts val="100"/>
              </a:spcAft>
              <a:buNone/>
            </a:pPr>
            <a:r>
              <a:rPr lang="it-IT" sz="1600" dirty="0">
                <a:solidFill>
                  <a:srgbClr val="000000"/>
                </a:solidFill>
                <a:latin typeface="Times New Roman" panose="02020603050405020304" pitchFamily="18" charset="0"/>
              </a:rPr>
              <a:t>La </a:t>
            </a:r>
            <a:r>
              <a:rPr lang="it-IT" sz="1600" b="1" dirty="0">
                <a:solidFill>
                  <a:srgbClr val="000000"/>
                </a:solidFill>
                <a:latin typeface="Times New Roman" panose="02020603050405020304" pitchFamily="18" charset="0"/>
              </a:rPr>
              <a:t>giurisprudenza</a:t>
            </a:r>
            <a:r>
              <a:rPr lang="it-IT" sz="1600" dirty="0">
                <a:solidFill>
                  <a:srgbClr val="000000"/>
                </a:solidFill>
                <a:latin typeface="Times New Roman" panose="02020603050405020304" pitchFamily="18" charset="0"/>
              </a:rPr>
              <a:t> ha affermato la piena validità sia della clausola di continuazione obbligatoria sia della clausola di continuazione automatica poiché l'erede può sempre rifiutare l'ingresso nella società rifiutando l'eredità, nella quale sono comprese le quote sociali che costituiscono un bene patrimoniale del socio defunto .</a:t>
            </a:r>
          </a:p>
          <a:p>
            <a:pPr marL="0" indent="0" algn="just">
              <a:lnSpc>
                <a:spcPts val="1500"/>
              </a:lnSpc>
              <a:spcBef>
                <a:spcPts val="100"/>
              </a:spcBef>
              <a:spcAft>
                <a:spcPts val="100"/>
              </a:spcAft>
              <a:buNone/>
            </a:pPr>
            <a:endParaRPr lang="it-IT" sz="1600"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dirty="0">
                <a:solidFill>
                  <a:srgbClr val="000000"/>
                </a:solidFill>
                <a:latin typeface="Times New Roman" panose="02020603050405020304" pitchFamily="18" charset="0"/>
              </a:rPr>
              <a:t>La giurisprudenza ha affermato che se la clausola di continuazione attribuisce la facoltà di subentrare solo a </a:t>
            </a:r>
            <a:r>
              <a:rPr lang="it-IT" sz="1600" b="1" dirty="0">
                <a:solidFill>
                  <a:srgbClr val="000000"/>
                </a:solidFill>
                <a:latin typeface="Times New Roman" panose="02020603050405020304" pitchFamily="18" charset="0"/>
              </a:rPr>
              <a:t>determinate categorie di eredi</a:t>
            </a:r>
            <a:r>
              <a:rPr lang="it-IT" sz="1600" dirty="0">
                <a:solidFill>
                  <a:srgbClr val="000000"/>
                </a:solidFill>
                <a:latin typeface="Times New Roman" panose="02020603050405020304" pitchFamily="18" charset="0"/>
              </a:rPr>
              <a:t> (nella specie, maschi), l'obbligo di soddisfare le pretese degli eredi esclusi sulla parte di quota ad essi spettante in virtù del diritto successorio </a:t>
            </a:r>
            <a:r>
              <a:rPr lang="it-IT" sz="1600" dirty="0" err="1">
                <a:solidFill>
                  <a:srgbClr val="000000"/>
                </a:solidFill>
                <a:latin typeface="Times New Roman" panose="02020603050405020304" pitchFamily="18" charset="0"/>
              </a:rPr>
              <a:t>é</a:t>
            </a:r>
            <a:r>
              <a:rPr lang="it-IT" sz="1600" dirty="0">
                <a:solidFill>
                  <a:srgbClr val="000000"/>
                </a:solidFill>
                <a:latin typeface="Times New Roman" panose="02020603050405020304" pitchFamily="18" charset="0"/>
              </a:rPr>
              <a:t> a carico degli eredi subentranti e non della società .</a:t>
            </a:r>
          </a:p>
          <a:p>
            <a:pPr marL="0" indent="0" algn="just">
              <a:lnSpc>
                <a:spcPts val="1500"/>
              </a:lnSpc>
              <a:spcBef>
                <a:spcPts val="100"/>
              </a:spcBef>
              <a:spcAft>
                <a:spcPts val="100"/>
              </a:spcAft>
              <a:buNone/>
            </a:pPr>
            <a:endParaRPr lang="it-IT" sz="1600"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dirty="0">
                <a:solidFill>
                  <a:srgbClr val="000000"/>
                </a:solidFill>
                <a:latin typeface="Times New Roman" panose="02020603050405020304" pitchFamily="18" charset="0"/>
              </a:rPr>
              <a:t>Si ritiene che nel contratto sociale possa prevedersi la continuazione, anziché con gli eredi, con i </a:t>
            </a:r>
            <a:r>
              <a:rPr lang="it-IT" sz="1600" b="1" dirty="0">
                <a:solidFill>
                  <a:srgbClr val="000000"/>
                </a:solidFill>
                <a:latin typeface="Times New Roman" panose="02020603050405020304" pitchFamily="18" charset="0"/>
              </a:rPr>
              <a:t>legatari</a:t>
            </a:r>
            <a:r>
              <a:rPr lang="it-IT" sz="1600" dirty="0">
                <a:solidFill>
                  <a:srgbClr val="000000"/>
                </a:solidFill>
                <a:latin typeface="Times New Roman" panose="02020603050405020304" pitchFamily="18" charset="0"/>
              </a:rPr>
              <a:t>, rimanendo </a:t>
            </a:r>
            <a:r>
              <a:rPr lang="it-IT" sz="1600" dirty="0" err="1">
                <a:solidFill>
                  <a:srgbClr val="000000"/>
                </a:solidFill>
                <a:latin typeface="Times New Roman" panose="02020603050405020304" pitchFamily="18" charset="0"/>
              </a:rPr>
              <a:t>incoartata</a:t>
            </a:r>
            <a:r>
              <a:rPr lang="it-IT" sz="1600" dirty="0">
                <a:solidFill>
                  <a:srgbClr val="000000"/>
                </a:solidFill>
                <a:latin typeface="Times New Roman" panose="02020603050405020304" pitchFamily="18" charset="0"/>
              </a:rPr>
              <a:t> la volontà di questi.</a:t>
            </a:r>
          </a:p>
          <a:p>
            <a:pPr marL="0" indent="0" algn="just">
              <a:lnSpc>
                <a:spcPts val="1500"/>
              </a:lnSpc>
              <a:spcBef>
                <a:spcPts val="100"/>
              </a:spcBef>
              <a:spcAft>
                <a:spcPts val="100"/>
              </a:spcAft>
              <a:buNone/>
            </a:pPr>
            <a:endParaRPr lang="it-IT" sz="1600" dirty="0">
              <a:solidFill>
                <a:srgbClr val="000000"/>
              </a:solidFill>
              <a:latin typeface="Times New Roman" panose="02020603050405020304" pitchFamily="18" charset="0"/>
            </a:endParaRPr>
          </a:p>
          <a:p>
            <a:pPr marL="0" indent="0" algn="just">
              <a:lnSpc>
                <a:spcPts val="1500"/>
              </a:lnSpc>
              <a:spcBef>
                <a:spcPts val="100"/>
              </a:spcBef>
              <a:spcAft>
                <a:spcPts val="100"/>
              </a:spcAft>
              <a:buNone/>
            </a:pPr>
            <a:r>
              <a:rPr lang="it-IT" sz="1600" dirty="0">
                <a:solidFill>
                  <a:srgbClr val="000000"/>
                </a:solidFill>
                <a:latin typeface="Times New Roman" panose="02020603050405020304" pitchFamily="18" charset="0"/>
              </a:rPr>
              <a:t>In ogni caso si dice che debba essere garantita la libertà di continuazione, pena l'esistenza di un patto successorio .</a:t>
            </a:r>
          </a:p>
          <a:p>
            <a:pPr algn="just">
              <a:lnSpc>
                <a:spcPts val="1500"/>
              </a:lnSpc>
              <a:spcBef>
                <a:spcPts val="100"/>
              </a:spcBef>
              <a:spcAft>
                <a:spcPts val="100"/>
              </a:spcAft>
            </a:pPr>
            <a:endParaRPr lang="it-IT" sz="1600" dirty="0">
              <a:solidFill>
                <a:srgbClr val="000000"/>
              </a:solidFill>
              <a:latin typeface="Times New Roman" panose="02020603050405020304" pitchFamily="18" charset="0"/>
            </a:endParaRPr>
          </a:p>
          <a:p>
            <a:pPr algn="just">
              <a:lnSpc>
                <a:spcPts val="1500"/>
              </a:lnSpc>
              <a:spcBef>
                <a:spcPts val="100"/>
              </a:spcBef>
              <a:spcAft>
                <a:spcPts val="100"/>
              </a:spcAft>
            </a:pPr>
            <a:endParaRPr lang="it-IT" sz="105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927280505"/>
      </p:ext>
    </p:extLst>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1871</TotalTime>
  <Words>3125</Words>
  <Application>Microsoft Office PowerPoint</Application>
  <PresentationFormat>Presentazione su schermo (4:3)</PresentationFormat>
  <Paragraphs>140</Paragraphs>
  <Slides>11</Slides>
  <Notes>2</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11</vt:i4>
      </vt:variant>
    </vt:vector>
  </HeadingPairs>
  <TitlesOfParts>
    <vt:vector size="17" baseType="lpstr">
      <vt:lpstr>Arial</vt:lpstr>
      <vt:lpstr>Calibri</vt:lpstr>
      <vt:lpstr>Times New Roman</vt:lpstr>
      <vt:lpstr>Trebuchet MS</vt:lpstr>
      <vt:lpstr>Wingdings 3</vt:lpstr>
      <vt:lpstr>Sfaccettatura</vt:lpstr>
      <vt:lpstr>Focus clausole mortis causa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Olidata S.p.A.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Concorrenza sleale</dc:title>
  <dc:creator>Davide Sarti</dc:creator>
  <cp:lastModifiedBy>Utente</cp:lastModifiedBy>
  <cp:revision>431</cp:revision>
  <dcterms:created xsi:type="dcterms:W3CDTF">2015-09-30T11:01:53Z</dcterms:created>
  <dcterms:modified xsi:type="dcterms:W3CDTF">2020-03-10T18:07:15Z</dcterms:modified>
</cp:coreProperties>
</file>