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33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1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209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37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816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273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816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29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13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76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65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4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26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92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00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356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90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Segni distintivi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Funzione di identificazione rispetto alle imprese concorrenti</a:t>
            </a:r>
          </a:p>
          <a:p>
            <a:pPr marL="0" indent="0">
              <a:buNone/>
            </a:pPr>
            <a:r>
              <a:rPr lang="it-IT" dirty="0" smtClean="0"/>
              <a:t>In diversi momenti di scelte imprenditoriali</a:t>
            </a:r>
          </a:p>
          <a:p>
            <a:pPr marL="0" indent="0">
              <a:buNone/>
            </a:pPr>
            <a:r>
              <a:rPr lang="it-IT" dirty="0" smtClean="0"/>
              <a:t>Ditta, insegna e marchio</a:t>
            </a:r>
          </a:p>
          <a:p>
            <a:pPr marL="0" indent="0">
              <a:buNone/>
            </a:pPr>
            <a:r>
              <a:rPr lang="it-IT" dirty="0" smtClean="0"/>
              <a:t>Ma in realtà esistono altri segni</a:t>
            </a:r>
          </a:p>
          <a:p>
            <a:pPr marL="400050" lvl="1" indent="0">
              <a:buNone/>
            </a:pPr>
            <a:r>
              <a:rPr lang="it-IT" dirty="0"/>
              <a:t>	</a:t>
            </a:r>
            <a:r>
              <a:rPr lang="it-IT" dirty="0" smtClean="0"/>
              <a:t>titolo, testata, rubrica, segni distintivi </a:t>
            </a:r>
            <a:r>
              <a:rPr lang="it-IT" dirty="0" smtClean="0"/>
              <a:t>atipici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001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Insegna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Funzione distintiva dell’esercizio dell’azienda collocata fisicamente in un </a:t>
            </a:r>
            <a:r>
              <a:rPr lang="it-IT" b="1" dirty="0" smtClean="0">
                <a:solidFill>
                  <a:srgbClr val="00B050"/>
                </a:solidFill>
              </a:rPr>
              <a:t>locale</a:t>
            </a:r>
          </a:p>
          <a:p>
            <a:pPr marL="400050" lvl="1" indent="0">
              <a:buNone/>
            </a:pPr>
            <a:r>
              <a:rPr lang="it-IT" dirty="0" smtClean="0"/>
              <a:t>Uso nel contatto diretto fra pubblico e locale</a:t>
            </a:r>
          </a:p>
          <a:p>
            <a:pPr marL="0" indent="0">
              <a:buNone/>
            </a:pPr>
            <a:r>
              <a:rPr lang="it-IT" dirty="0" smtClean="0"/>
              <a:t>Rinvio di art. 2568 a art. 2564</a:t>
            </a:r>
          </a:p>
          <a:p>
            <a:pPr marL="0" indent="0">
              <a:buNone/>
            </a:pPr>
            <a:r>
              <a:rPr lang="it-IT" dirty="0" smtClean="0"/>
              <a:t>Applicabile </a:t>
            </a:r>
            <a:r>
              <a:rPr lang="it-IT" b="1" dirty="0" smtClean="0"/>
              <a:t>tutela generale </a:t>
            </a:r>
            <a:r>
              <a:rPr lang="it-IT" dirty="0" smtClean="0"/>
              <a:t>di art. </a:t>
            </a:r>
            <a:r>
              <a:rPr lang="it-IT" b="1" dirty="0" smtClean="0"/>
              <a:t>2598</a:t>
            </a:r>
          </a:p>
          <a:p>
            <a:pPr marL="0" indent="0">
              <a:buNone/>
            </a:pPr>
            <a:r>
              <a:rPr lang="it-IT" dirty="0" smtClean="0"/>
              <a:t>Problemi sul trasferimento</a:t>
            </a:r>
          </a:p>
          <a:p>
            <a:pPr marL="40005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8671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Ragione e denominazione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Nome della società</a:t>
            </a:r>
          </a:p>
          <a:p>
            <a:pPr marL="0" indent="0">
              <a:buNone/>
            </a:pPr>
            <a:r>
              <a:rPr lang="it-IT" dirty="0" smtClean="0"/>
              <a:t>Funzionalità alla spendita del nome</a:t>
            </a:r>
          </a:p>
          <a:p>
            <a:pPr marL="0" indent="0">
              <a:buNone/>
            </a:pPr>
            <a:r>
              <a:rPr lang="it-IT" dirty="0" smtClean="0"/>
              <a:t>Duplice anima:</a:t>
            </a:r>
          </a:p>
          <a:p>
            <a:pPr marL="400050" lvl="1" indent="0">
              <a:buNone/>
            </a:pPr>
            <a:r>
              <a:rPr lang="it-IT" dirty="0" smtClean="0"/>
              <a:t>Spendita del nome</a:t>
            </a:r>
          </a:p>
          <a:p>
            <a:pPr marL="400050" lvl="1" indent="0">
              <a:buNone/>
            </a:pPr>
            <a:r>
              <a:rPr lang="it-IT" dirty="0" smtClean="0"/>
              <a:t>Funzione distintiva tutelata analogamente a quella della ditta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9769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relative a questa 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cosa consiste la funzione distintiva dei segni?</a:t>
            </a:r>
          </a:p>
          <a:p>
            <a:pPr marL="0" indent="0">
              <a:buNone/>
            </a:pPr>
            <a:r>
              <a:rPr lang="it-IT" dirty="0" smtClean="0"/>
              <a:t>Nozione di capacità distintiva</a:t>
            </a:r>
          </a:p>
          <a:p>
            <a:pPr marL="0" indent="0">
              <a:buNone/>
            </a:pPr>
            <a:r>
              <a:rPr lang="it-IT" dirty="0" smtClean="0"/>
              <a:t>Principio di relatività della tutel</a:t>
            </a:r>
            <a:r>
              <a:rPr lang="it-IT" dirty="0"/>
              <a:t>a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Trasferibilità dei segni distintivi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627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Funzione distintiva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Separazione di elementi dotati di comuni </a:t>
            </a:r>
            <a:r>
              <a:rPr lang="it-IT" dirty="0" smtClean="0"/>
              <a:t>caratteristiche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Funzione giuridicamente protetta</a:t>
            </a:r>
            <a:r>
              <a:rPr lang="it-IT" dirty="0" smtClean="0"/>
              <a:t>: elemento comune </a:t>
            </a:r>
            <a:r>
              <a:rPr lang="it-IT" dirty="0" smtClean="0"/>
              <a:t>è</a:t>
            </a:r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 smtClean="0">
                <a:solidFill>
                  <a:srgbClr val="00B050"/>
                </a:solidFill>
              </a:rPr>
              <a:t>responsabilità</a:t>
            </a:r>
            <a:r>
              <a:rPr lang="it-IT" dirty="0" smtClean="0"/>
              <a:t> </a:t>
            </a:r>
            <a:r>
              <a:rPr lang="it-IT" dirty="0" smtClean="0"/>
              <a:t>di </a:t>
            </a:r>
            <a:r>
              <a:rPr lang="it-IT" dirty="0" smtClean="0">
                <a:solidFill>
                  <a:srgbClr val="00B050"/>
                </a:solidFill>
              </a:rPr>
              <a:t>scelte imprenditoriali </a:t>
            </a:r>
            <a:r>
              <a:rPr lang="it-IT" dirty="0" smtClean="0"/>
              <a:t>riferibili ad un solo soggetto</a:t>
            </a:r>
          </a:p>
          <a:p>
            <a:pPr marL="400050" lvl="1" indent="0">
              <a:buNone/>
            </a:pP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Scelte </a:t>
            </a:r>
            <a:r>
              <a:rPr lang="it-IT" dirty="0" smtClean="0"/>
              <a:t>relative all’organizzazione aziendale (ditta)</a:t>
            </a:r>
          </a:p>
          <a:p>
            <a:pPr marL="400050" lvl="1" indent="0">
              <a:buNone/>
            </a:pPr>
            <a:r>
              <a:rPr lang="it-IT" dirty="0" smtClean="0"/>
              <a:t>All’organizzazione aziendale costituita in una particolare sede (insegna)</a:t>
            </a:r>
          </a:p>
          <a:p>
            <a:pPr marL="400050" lvl="1" indent="0">
              <a:buNone/>
            </a:pPr>
            <a:r>
              <a:rPr lang="it-IT" dirty="0" smtClean="0"/>
              <a:t>Alle qualità di prodotti o </a:t>
            </a:r>
            <a:r>
              <a:rPr lang="it-IT" dirty="0" smtClean="0"/>
              <a:t>servizi (marchio)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419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Capacità distintiva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Riferibilità ad un solo imprenditore</a:t>
            </a:r>
          </a:p>
          <a:p>
            <a:pPr marL="0" indent="0">
              <a:buNone/>
            </a:pPr>
            <a:r>
              <a:rPr lang="it-IT" dirty="0" smtClean="0"/>
              <a:t>Non </a:t>
            </a:r>
            <a:r>
              <a:rPr lang="it-IT" dirty="0" err="1" smtClean="0"/>
              <a:t>tutelabilità</a:t>
            </a:r>
            <a:r>
              <a:rPr lang="it-IT" dirty="0" smtClean="0"/>
              <a:t> di espressioni utilizzate da una pluralità di imprenditori</a:t>
            </a:r>
          </a:p>
          <a:p>
            <a:pPr marL="400050" lvl="1" indent="0">
              <a:buNone/>
            </a:pPr>
            <a:r>
              <a:rPr lang="it-IT" dirty="0" smtClean="0"/>
              <a:t>Espressioni generiche e descrittive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19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Divieto generale di confusione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Protezione estesa a segni simili</a:t>
            </a:r>
          </a:p>
          <a:p>
            <a:pPr marL="0" indent="0">
              <a:buNone/>
            </a:pPr>
            <a:r>
              <a:rPr lang="it-IT" dirty="0" smtClean="0"/>
              <a:t>Purché relativamente all’attività e al territorio</a:t>
            </a:r>
          </a:p>
          <a:p>
            <a:pPr marL="400050" lvl="1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Relatività </a:t>
            </a:r>
            <a:r>
              <a:rPr lang="it-IT" dirty="0" smtClean="0"/>
              <a:t>della </a:t>
            </a:r>
            <a:r>
              <a:rPr lang="it-IT" dirty="0" smtClean="0">
                <a:solidFill>
                  <a:srgbClr val="00B050"/>
                </a:solidFill>
              </a:rPr>
              <a:t>tutela</a:t>
            </a:r>
          </a:p>
          <a:p>
            <a:pPr marL="0" indent="0">
              <a:buNone/>
            </a:pPr>
            <a:r>
              <a:rPr lang="it-IT" dirty="0" smtClean="0"/>
              <a:t>Rischio di confusione attuale o potenziale?</a:t>
            </a:r>
          </a:p>
          <a:p>
            <a:pPr marL="400050" lvl="1" indent="0">
              <a:buNone/>
            </a:pPr>
            <a:r>
              <a:rPr lang="it-IT" dirty="0" smtClean="0"/>
              <a:t>Estensione al rischio potenziale </a:t>
            </a:r>
            <a:r>
              <a:rPr lang="it-IT" dirty="0" smtClean="0"/>
              <a:t>soltanto </a:t>
            </a:r>
            <a:r>
              <a:rPr lang="it-IT" dirty="0" smtClean="0"/>
              <a:t>per i segni registrati come marchi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Specificità</a:t>
            </a:r>
            <a:r>
              <a:rPr lang="it-IT" dirty="0" smtClean="0"/>
              <a:t> della </a:t>
            </a:r>
            <a:r>
              <a:rPr lang="it-IT" dirty="0" smtClean="0">
                <a:solidFill>
                  <a:srgbClr val="00B050"/>
                </a:solidFill>
              </a:rPr>
              <a:t>registrazione</a:t>
            </a:r>
          </a:p>
          <a:p>
            <a:pPr marL="400050" lvl="1" indent="0">
              <a:buNone/>
            </a:pPr>
            <a:r>
              <a:rPr lang="it-IT" dirty="0" smtClean="0"/>
              <a:t>tutela indipendente da uso, conoscenza e rischio attuale di confusione</a:t>
            </a:r>
          </a:p>
          <a:p>
            <a:pPr marL="400050" lvl="1" indent="0">
              <a:buNone/>
            </a:pPr>
            <a:r>
              <a:rPr lang="it-IT" dirty="0" smtClean="0"/>
              <a:t>Tutela allargata dei marchi notori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52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Sistema generale di protezione fondato su art. </a:t>
            </a:r>
            <a:r>
              <a:rPr lang="it-IT" b="1" dirty="0" smtClean="0"/>
              <a:t>2598</a:t>
            </a:r>
          </a:p>
          <a:p>
            <a:pPr marL="0" indent="0">
              <a:buNone/>
            </a:pPr>
            <a:r>
              <a:rPr lang="it-IT" dirty="0" smtClean="0"/>
              <a:t>Nozione di ditta: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Nome</a:t>
            </a:r>
            <a:r>
              <a:rPr lang="it-IT" dirty="0" smtClean="0"/>
              <a:t> sotto il quale si esercita </a:t>
            </a:r>
            <a:r>
              <a:rPr lang="it-IT" dirty="0" smtClean="0"/>
              <a:t>l’impresa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Identificazione del responsabile delle scelte di organizzazione aziendale</a:t>
            </a:r>
          </a:p>
          <a:p>
            <a:pPr marL="800100" lvl="2" indent="0">
              <a:buNone/>
            </a:pPr>
            <a:r>
              <a:rPr lang="it-IT" dirty="0" smtClean="0"/>
              <a:t>Uso nei contatti diretti con l’azienda (carta intestata, elenchi telefonici)</a:t>
            </a:r>
          </a:p>
          <a:p>
            <a:pPr marL="800100" lvl="2" indent="0">
              <a:buNone/>
            </a:pPr>
            <a:r>
              <a:rPr lang="it-IT" dirty="0" smtClean="0"/>
              <a:t>Segno importante quando si instaurano questi contatti (es.: edilizia)</a:t>
            </a:r>
          </a:p>
          <a:p>
            <a:pPr marL="800100" lvl="2" indent="0">
              <a:buNone/>
            </a:pPr>
            <a:r>
              <a:rPr lang="it-IT" dirty="0" smtClean="0"/>
              <a:t>Lo stesso segno può essere ditta e marchio</a:t>
            </a:r>
          </a:p>
          <a:p>
            <a:pPr marL="400050" lvl="1" indent="0">
              <a:buNone/>
            </a:pPr>
            <a:r>
              <a:rPr lang="it-IT" dirty="0" smtClean="0"/>
              <a:t>Non è tecnica di spendita del nome</a:t>
            </a:r>
          </a:p>
          <a:p>
            <a:pPr marL="800100" lvl="2" indent="0">
              <a:buNone/>
            </a:pPr>
            <a:r>
              <a:rPr lang="it-IT" dirty="0" smtClean="0"/>
              <a:t>Diverso da ragione e denominazione sociale (nome delle società, che può corrispondere alla loro ditta, ma con possibilità di avere più ditte in presenza di diverse organizzazioni aziendali)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015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Formazione della ditta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Cognome o sigla </a:t>
            </a:r>
            <a:r>
              <a:rPr lang="it-IT" dirty="0" smtClean="0"/>
              <a:t>dell’imprenditore</a:t>
            </a:r>
          </a:p>
          <a:p>
            <a:pPr marL="400050" lvl="1" indent="0">
              <a:buNone/>
            </a:pPr>
            <a:r>
              <a:rPr lang="it-IT" dirty="0" smtClean="0"/>
              <a:t>Sempre </a:t>
            </a:r>
            <a:r>
              <a:rPr lang="it-IT" dirty="0" smtClean="0"/>
              <a:t>espressioni letterali</a:t>
            </a:r>
          </a:p>
          <a:p>
            <a:pPr marL="400050" lvl="1" indent="0">
              <a:buNone/>
            </a:pPr>
            <a:r>
              <a:rPr lang="it-IT" dirty="0" smtClean="0"/>
              <a:t>Residuo della teoria soggettiva della ditta, in funzione 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dell’identificazione </a:t>
            </a:r>
            <a:r>
              <a:rPr lang="it-IT" dirty="0" smtClean="0"/>
              <a:t>della persona </a:t>
            </a:r>
            <a:r>
              <a:rPr lang="it-IT" dirty="0" smtClean="0"/>
              <a:t>dell’imprenditore</a:t>
            </a:r>
          </a:p>
          <a:p>
            <a:pPr marL="400050" lvl="1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Superamento della funzione soggettiva</a:t>
            </a:r>
          </a:p>
          <a:p>
            <a:pPr marL="400050" lvl="1" indent="0">
              <a:buNone/>
            </a:pPr>
            <a:r>
              <a:rPr lang="it-IT" dirty="0" smtClean="0"/>
              <a:t>Cuore della ditta diverso da nome</a:t>
            </a:r>
          </a:p>
          <a:p>
            <a:pPr marL="400050" lvl="1" indent="0">
              <a:buNone/>
            </a:pPr>
            <a:r>
              <a:rPr lang="it-IT" dirty="0" smtClean="0"/>
              <a:t>Ditta derivata (art. 2565)</a:t>
            </a:r>
          </a:p>
          <a:p>
            <a:pPr marL="400050" lvl="1" indent="0">
              <a:buNone/>
            </a:pPr>
            <a:r>
              <a:rPr lang="it-IT" dirty="0" smtClean="0"/>
              <a:t>Rilievo delle caratteristiche oggettive dell’organizzazione imprenditoriale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412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Requisiti della ditta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Capacità distintiva</a:t>
            </a:r>
          </a:p>
          <a:p>
            <a:pPr marL="400050" lvl="1" indent="0">
              <a:buNone/>
            </a:pPr>
            <a:r>
              <a:rPr lang="it-IT" dirty="0" smtClean="0"/>
              <a:t>Anche se sono presenti ditte fortemente descrittive</a:t>
            </a:r>
          </a:p>
          <a:p>
            <a:pPr marL="0" indent="0">
              <a:buNone/>
            </a:pPr>
            <a:r>
              <a:rPr lang="it-IT" dirty="0" smtClean="0"/>
              <a:t>Novità della ditta</a:t>
            </a:r>
          </a:p>
          <a:p>
            <a:pPr marL="400050" lvl="1" indent="0">
              <a:buNone/>
            </a:pPr>
            <a:r>
              <a:rPr lang="it-IT" dirty="0" smtClean="0"/>
              <a:t>Non confondibilità con ditte precedenti</a:t>
            </a:r>
          </a:p>
          <a:p>
            <a:pPr marL="400050" lvl="1" indent="0">
              <a:buNone/>
            </a:pPr>
            <a:r>
              <a:rPr lang="it-IT" dirty="0" smtClean="0"/>
              <a:t>Nei limiti del principio di relatività</a:t>
            </a:r>
          </a:p>
          <a:p>
            <a:pPr marL="400050" lvl="1" indent="0">
              <a:buNone/>
            </a:pPr>
            <a:r>
              <a:rPr lang="it-IT" dirty="0" smtClean="0"/>
              <a:t>Precedenza in base all’uso conosciuto dal pubblico</a:t>
            </a:r>
          </a:p>
          <a:p>
            <a:pPr marL="800100" lvl="2" indent="0">
              <a:buNone/>
            </a:pPr>
            <a:r>
              <a:rPr lang="it-IT" dirty="0" smtClean="0"/>
              <a:t>Nonostante art. 2564, co. 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3758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Tutela della ditta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presenza di rischi concreti di confusione (segno non registrato)</a:t>
            </a:r>
          </a:p>
          <a:p>
            <a:pPr marL="0" indent="0">
              <a:buNone/>
            </a:pPr>
            <a:r>
              <a:rPr lang="it-IT" dirty="0" smtClean="0"/>
              <a:t>Sanzioni:</a:t>
            </a:r>
          </a:p>
          <a:p>
            <a:pPr marL="400050" lvl="1" indent="0">
              <a:buNone/>
            </a:pPr>
            <a:r>
              <a:rPr lang="it-IT" dirty="0" smtClean="0"/>
              <a:t>Art. 2598</a:t>
            </a:r>
          </a:p>
          <a:p>
            <a:pPr marL="400050" lvl="1" indent="0">
              <a:buNone/>
            </a:pPr>
            <a:r>
              <a:rPr lang="it-IT" dirty="0" smtClean="0"/>
              <a:t>Art. 2564</a:t>
            </a:r>
          </a:p>
          <a:p>
            <a:pPr marL="0" indent="0">
              <a:buNone/>
            </a:pPr>
            <a:r>
              <a:rPr lang="it-IT" dirty="0" smtClean="0"/>
              <a:t>La tutela viene meno quando si perde il ricordo del pubblico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34615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Trasferimento della ditta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Unitamente all’azienda</a:t>
            </a:r>
          </a:p>
          <a:p>
            <a:pPr marL="400050" lvl="1" indent="0">
              <a:buNone/>
            </a:pPr>
            <a:r>
              <a:rPr lang="it-IT" dirty="0" smtClean="0"/>
              <a:t>Funzione distintiva della continuità di esercizio dell’azienda</a:t>
            </a:r>
          </a:p>
          <a:p>
            <a:pPr marL="400050" lvl="1" indent="0">
              <a:buNone/>
            </a:pPr>
            <a:r>
              <a:rPr lang="it-IT" dirty="0" smtClean="0"/>
              <a:t>Anche a scapito della funzione soggettiva</a:t>
            </a:r>
          </a:p>
          <a:p>
            <a:pPr marL="0" indent="0">
              <a:buNone/>
            </a:pPr>
            <a:endParaRPr lang="it-IT" dirty="0" smtClean="0"/>
          </a:p>
          <a:p>
            <a:pPr marL="40005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896331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899</TotalTime>
  <Words>484</Words>
  <Application>Microsoft Office PowerPoint</Application>
  <PresentationFormat>Presentazione su schermo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Sfaccettatura</vt:lpstr>
      <vt:lpstr>Segni distintivi</vt:lpstr>
      <vt:lpstr>Funzione distintiva</vt:lpstr>
      <vt:lpstr>Capacità distintiva</vt:lpstr>
      <vt:lpstr>Divieto generale di confusione</vt:lpstr>
      <vt:lpstr>Ditta</vt:lpstr>
      <vt:lpstr>Formazione della ditta</vt:lpstr>
      <vt:lpstr>Requisiti della ditta</vt:lpstr>
      <vt:lpstr>Tutela della ditta</vt:lpstr>
      <vt:lpstr>Trasferimento della ditta</vt:lpstr>
      <vt:lpstr>Insegna</vt:lpstr>
      <vt:lpstr>Ragione e denominazione sociale</vt:lpstr>
      <vt:lpstr>Domande relative a questa lezione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Concorrenza sleale</dc:title>
  <dc:creator>Davide Sarti</dc:creator>
  <cp:lastModifiedBy>Utente</cp:lastModifiedBy>
  <cp:revision>234</cp:revision>
  <dcterms:created xsi:type="dcterms:W3CDTF">2015-09-30T11:01:53Z</dcterms:created>
  <dcterms:modified xsi:type="dcterms:W3CDTF">2020-03-04T04:26:53Z</dcterms:modified>
</cp:coreProperties>
</file>