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2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8906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2302"/>
            <a:ext cx="2628900" cy="575989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07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95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209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462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955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46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55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>
              <a:solidFill>
                <a:srgbClr val="455F5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C68139F-16BE-4E69-AE54-397EE2CADD73}" type="slidenum">
              <a:rPr lang="it-IT" smtClean="0">
                <a:solidFill>
                  <a:srgbClr val="455F51"/>
                </a:solidFill>
              </a:rPr>
              <a:pPr/>
              <a:t>‹N›</a:t>
            </a:fld>
            <a:endParaRPr lang="it-IT">
              <a:solidFill>
                <a:srgbClr val="455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741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8114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9F5D991-6E7A-4AA6-9CB3-D0AC2FAD73B9}" type="datetimeFigureOut">
              <a:rPr lang="it-IT" smtClean="0"/>
              <a:pPr/>
              <a:t>04/03/2020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C68139F-16BE-4E69-AE54-397EE2CADD73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33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mi.it/tag/contratti-locazion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Focus su che cosa è azienda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26772" y="1988840"/>
            <a:ext cx="7543801" cy="402336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 </a:t>
            </a:r>
            <a:r>
              <a:rPr lang="it-IT" b="1" dirty="0"/>
              <a:t>complesso aziendale</a:t>
            </a:r>
            <a:r>
              <a:rPr lang="it-IT" dirty="0"/>
              <a:t> (c.d.”</a:t>
            </a:r>
            <a:r>
              <a:rPr lang="it-IT" i="1" dirty="0" err="1"/>
              <a:t>universitas</a:t>
            </a:r>
            <a:r>
              <a:rPr lang="it-IT" i="1" dirty="0"/>
              <a:t> rerum</a:t>
            </a:r>
            <a:r>
              <a:rPr lang="it-IT" dirty="0"/>
              <a:t>“) comprende cose materiali (mobili ed immobili) e immateriali, compreso l’avviamento, i rapporti di lavoro con il personale, crediti e debiti con la clientela: elementi tutti unificati in senso funzionale dalla volontà del titolare, con riguardo alla loro destinazione al comune fine dell’intrapresa attività imprenditoriale.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L’azienda</a:t>
            </a:r>
            <a:r>
              <a:rPr lang="it-IT" dirty="0"/>
              <a:t> </a:t>
            </a:r>
            <a:r>
              <a:rPr lang="it-IT" b="1" dirty="0"/>
              <a:t>può sussistere</a:t>
            </a:r>
            <a:r>
              <a:rPr lang="it-IT" dirty="0"/>
              <a:t> anche se, essendo di nuova formazione, non abbia ancora iniziato a funzionare come organismo aziendale o, se essendo già in esercizio, abbia temporaneamente cessato di funzionare.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La</a:t>
            </a:r>
            <a:r>
              <a:rPr lang="it-IT" dirty="0"/>
              <a:t> </a:t>
            </a:r>
            <a:r>
              <a:rPr lang="it-IT" b="1" dirty="0"/>
              <a:t>mancanza dell’esercizio</a:t>
            </a:r>
            <a:r>
              <a:rPr lang="it-IT" dirty="0"/>
              <a:t> esclude l’esistenza dell’impresa non dell’azienda. L’azienda, infatti, esiste nel momento in cui il complesso dei beni organizzati è idoneo al fine cui è destinato: l’esercizio dell’impresa.</a:t>
            </a:r>
          </a:p>
        </p:txBody>
      </p:sp>
    </p:spTree>
    <p:extLst>
      <p:ext uri="{BB962C8B-B14F-4D97-AF65-F5344CB8AC3E}">
        <p14:creationId xmlns:p14="http://schemas.microsoft.com/office/powerpoint/2010/main" val="656786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Conferimento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r>
              <a:rPr lang="it-IT" dirty="0"/>
              <a:t>Il conferimento di un ramo d’azienda a un’altra ha una particolarità: con la consegna del ramo infatti, l’azienda cedente </a:t>
            </a:r>
            <a:r>
              <a:rPr lang="it-IT" b="1" dirty="0"/>
              <a:t>non ottiene denaro in cambio</a:t>
            </a:r>
            <a:r>
              <a:rPr lang="it-IT" dirty="0"/>
              <a:t>, ma quote di partecipazione dell’azienda conferitaria (ossia colei che acquisisce il ramo).</a:t>
            </a:r>
          </a:p>
          <a:p>
            <a:r>
              <a:rPr lang="it-IT" dirty="0"/>
              <a:t>La conferitaria può essere una:</a:t>
            </a:r>
          </a:p>
          <a:p>
            <a:r>
              <a:rPr lang="it-IT" dirty="0"/>
              <a:t>s.r.l.: i soggetti cedenti acquisiscono quote di partecipazione nella società;</a:t>
            </a:r>
          </a:p>
          <a:p>
            <a:r>
              <a:rPr lang="it-IT" dirty="0" err="1"/>
              <a:t>s.p.a.</a:t>
            </a:r>
            <a:r>
              <a:rPr lang="it-IT" dirty="0"/>
              <a:t>: i soggetti cedenti acquisiscono azioni nella società;</a:t>
            </a:r>
          </a:p>
          <a:p>
            <a:r>
              <a:rPr lang="it-IT" dirty="0" err="1"/>
              <a:t>s.a.p.a</a:t>
            </a:r>
            <a:r>
              <a:rPr lang="it-IT" dirty="0"/>
              <a:t>.: i soggetti cedenti acquisiscono azioni nella società.</a:t>
            </a:r>
          </a:p>
        </p:txBody>
      </p:sp>
    </p:spTree>
    <p:extLst>
      <p:ext uri="{BB962C8B-B14F-4D97-AF65-F5344CB8AC3E}">
        <p14:creationId xmlns:p14="http://schemas.microsoft.com/office/powerpoint/2010/main" val="2874554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Scissione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r>
              <a:rPr lang="it-IT" dirty="0"/>
              <a:t>Con la scissione si trasferisce una parte de</a:t>
            </a:r>
            <a:r>
              <a:rPr lang="it-IT" b="1" dirty="0"/>
              <a:t>l patrimonio aziendale</a:t>
            </a:r>
            <a:r>
              <a:rPr lang="it-IT" dirty="0"/>
              <a:t> a un’altra azienda, di nuova costituzione oppure già esistente, in cambio di quote (se la ricevente </a:t>
            </a:r>
            <a:r>
              <a:rPr lang="it-IT" dirty="0" err="1"/>
              <a:t>é</a:t>
            </a:r>
            <a:r>
              <a:rPr lang="it-IT" dirty="0"/>
              <a:t> una </a:t>
            </a:r>
            <a:r>
              <a:rPr lang="it-IT" dirty="0" err="1"/>
              <a:t>srl</a:t>
            </a:r>
            <a:r>
              <a:rPr lang="it-IT" dirty="0"/>
              <a:t>) o azioni (se la ricevente </a:t>
            </a:r>
            <a:r>
              <a:rPr lang="it-IT" dirty="0" err="1"/>
              <a:t>é</a:t>
            </a:r>
            <a:r>
              <a:rPr lang="it-IT" dirty="0"/>
              <a:t> una spa o una sapa). Non bisogna confondere la scissione con il conferimento, in quanto c’è un’importante differenza tra le due:</a:t>
            </a:r>
          </a:p>
          <a:p>
            <a:r>
              <a:rPr lang="it-IT" dirty="0"/>
              <a:t>Nel conferimento, le quote o azioni vanno alla società cedente;</a:t>
            </a:r>
          </a:p>
          <a:p>
            <a:r>
              <a:rPr lang="it-IT" dirty="0"/>
              <a:t>Nella scissione invece, le quote o le azioni non vanno alla società cedente, ma direttamente ai soci facenti parte della società cedente.</a:t>
            </a:r>
          </a:p>
        </p:txBody>
      </p:sp>
    </p:spTree>
    <p:extLst>
      <p:ext uri="{BB962C8B-B14F-4D97-AF65-F5344CB8AC3E}">
        <p14:creationId xmlns:p14="http://schemas.microsoft.com/office/powerpoint/2010/main" val="21457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Donazione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endParaRPr lang="it-IT" dirty="0" smtClean="0"/>
          </a:p>
          <a:p>
            <a:r>
              <a:rPr lang="it-IT" dirty="0" smtClean="0"/>
              <a:t>Un </a:t>
            </a:r>
            <a:r>
              <a:rPr lang="it-IT" dirty="0"/>
              <a:t>ramo aziendale può essere anche oggetto di </a:t>
            </a:r>
            <a:r>
              <a:rPr lang="it-IT" b="1" dirty="0"/>
              <a:t>trasferimento a titolo </a:t>
            </a:r>
            <a:r>
              <a:rPr lang="it-IT" b="1" dirty="0" smtClean="0"/>
              <a:t>gratuito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9344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95600" y="836712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Trasferimento ditta e marchio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>
            <a:normAutofit lnSpcReduction="10000"/>
          </a:bodyPr>
          <a:lstStyle/>
          <a:p>
            <a:endParaRPr lang="it-IT" b="1" dirty="0" smtClean="0"/>
          </a:p>
          <a:p>
            <a:endParaRPr lang="it-IT" dirty="0" smtClean="0"/>
          </a:p>
          <a:p>
            <a:r>
              <a:rPr lang="it-IT" dirty="0"/>
              <a:t>Particolari norme sono disposte per il trasferimento della ditta e del marchio. </a:t>
            </a:r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nel caso di trasferimento della </a:t>
            </a:r>
            <a:r>
              <a:rPr lang="it-IT" b="1" dirty="0"/>
              <a:t>ditta</a:t>
            </a:r>
            <a:r>
              <a:rPr lang="it-IT" dirty="0"/>
              <a:t> l'art. 2565 c.c. stabilisce che la ditta non può essere trasferita separatamente dall'azienda. La norma vuole evitare che possa essere ingenerata confusione nei consumatori; </a:t>
            </a:r>
            <a:endParaRPr lang="it-IT" dirty="0" smtClean="0"/>
          </a:p>
          <a:p>
            <a:r>
              <a:rPr lang="it-IT" dirty="0" smtClean="0"/>
              <a:t>• </a:t>
            </a:r>
            <a:r>
              <a:rPr lang="it-IT" dirty="0"/>
              <a:t>nel caso di trasferimento del </a:t>
            </a:r>
            <a:r>
              <a:rPr lang="it-IT" b="1" dirty="0"/>
              <a:t>marchio</a:t>
            </a:r>
            <a:r>
              <a:rPr lang="it-IT" dirty="0"/>
              <a:t>, l'art. 2573 c.c. dispone </a:t>
            </a:r>
            <a:r>
              <a:rPr lang="it-IT" dirty="0" smtClean="0"/>
              <a:t>che «il </a:t>
            </a:r>
            <a:r>
              <a:rPr lang="it-IT" dirty="0"/>
              <a:t>marchio può essere trasferito o concesso», e inoltre dispone che «quando il marchio è costituito da un segno figurativo, da una denominazione di fantasia o da una ditta derivata, si presume che il diritto all'uso esclusivo di esso sia trasferito insieme con l'azienda». Il fine della norma è di salvaguardare la funzione distintiva del marchio, prevedendo la possibilità di inganno e di frodi circa la provenienza del prodotto da una costante fonte produttiva.</a:t>
            </a:r>
          </a:p>
        </p:txBody>
      </p:sp>
    </p:spTree>
    <p:extLst>
      <p:ext uri="{BB962C8B-B14F-4D97-AF65-F5344CB8AC3E}">
        <p14:creationId xmlns:p14="http://schemas.microsoft.com/office/powerpoint/2010/main" val="4277686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95600" y="836712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Usufrutto di azienda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endParaRPr lang="it-IT" dirty="0" smtClean="0"/>
          </a:p>
          <a:p>
            <a:r>
              <a:rPr lang="it-IT" dirty="0"/>
              <a:t>Art. 2561 c.c. :“L’usufruttuario dell’azienda deve esercitarla sotto la ditta che la </a:t>
            </a:r>
            <a:r>
              <a:rPr lang="it-IT" dirty="0" smtClean="0"/>
              <a:t>contraddistingue.</a:t>
            </a:r>
          </a:p>
          <a:p>
            <a:r>
              <a:rPr lang="it-IT" dirty="0" smtClean="0"/>
              <a:t>Egli </a:t>
            </a:r>
            <a:r>
              <a:rPr lang="it-IT" dirty="0"/>
              <a:t>deve gestire l’azienda senza modificarne la destinazione e in modo da conservare l’efficienza dell’organizzazione degli impianti e le normali dotazioni di scorte. </a:t>
            </a:r>
            <a:endParaRPr lang="it-IT" dirty="0" smtClean="0"/>
          </a:p>
          <a:p>
            <a:r>
              <a:rPr lang="it-IT" dirty="0" smtClean="0"/>
              <a:t>Se </a:t>
            </a:r>
            <a:r>
              <a:rPr lang="it-IT" dirty="0"/>
              <a:t>non adempie a tale obbligo o cessa arbitrariamente dalla gestione dell’azienda, si applica l’art. 1015. La differenza tra le consistenze d’inventario all’inizio e al termine dell’usufrutto è regolata in danaro, sulla base dei valori correnti al termine dell’usufrutto”</a:t>
            </a:r>
          </a:p>
        </p:txBody>
      </p:sp>
    </p:spTree>
    <p:extLst>
      <p:ext uri="{BB962C8B-B14F-4D97-AF65-F5344CB8AC3E}">
        <p14:creationId xmlns:p14="http://schemas.microsoft.com/office/powerpoint/2010/main" val="1436669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95600" y="836712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Affitto di azienda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980728"/>
            <a:ext cx="7543801" cy="5040560"/>
          </a:xfrm>
        </p:spPr>
        <p:txBody>
          <a:bodyPr>
            <a:normAutofit/>
          </a:bodyPr>
          <a:lstStyle/>
          <a:p>
            <a:endParaRPr lang="it-IT" b="1" dirty="0" smtClean="0"/>
          </a:p>
          <a:p>
            <a:endParaRPr lang="it-IT" dirty="0" smtClean="0"/>
          </a:p>
          <a:p>
            <a:r>
              <a:rPr lang="it-IT" dirty="0"/>
              <a:t>L’art. 2562 c.c. disciplina l’affitto di azienda prevedendo l’estensione a tale fattispecie del disposto di cui al precedente art. 2561 c.c. (usufrutto di azienda).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soggetto affittuario ha il potere-dovere di utilizzare l’azienda per l’esercizio dell’impresa, conservando immutata la sua </a:t>
            </a:r>
            <a:r>
              <a:rPr lang="it-IT" dirty="0" smtClean="0"/>
              <a:t>destinazione, </a:t>
            </a:r>
            <a:r>
              <a:rPr lang="it-IT" dirty="0"/>
              <a:t>conservando immutata la sua destinazione economica e conservando altresì l’avviamento e il valore unitario della stessa in vista della restituzione al proprietario. </a:t>
            </a:r>
            <a:endParaRPr lang="it-IT" dirty="0" smtClean="0"/>
          </a:p>
          <a:p>
            <a:r>
              <a:rPr lang="it-IT" dirty="0" smtClean="0"/>
              <a:t>Proprio </a:t>
            </a:r>
            <a:r>
              <a:rPr lang="it-IT" dirty="0"/>
              <a:t>per la conservazione dell’avviamento ha il potere e l’obbligo di trasformare, alienare e ricostituire le scorte di materie prime nonché di sostituire gli impianti non più efficienti o tecnicamente superati e, in linea generale, tutti gli elementi aziendali la cui sostituzione è in linea con la prospettiva di conservazione dell’azienda. </a:t>
            </a:r>
          </a:p>
        </p:txBody>
      </p:sp>
    </p:spTree>
    <p:extLst>
      <p:ext uri="{BB962C8B-B14F-4D97-AF65-F5344CB8AC3E}">
        <p14:creationId xmlns:p14="http://schemas.microsoft.com/office/powerpoint/2010/main" val="347293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Particolari clausole del trasferimento 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988840"/>
            <a:ext cx="7543801" cy="402336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In merito a </a:t>
            </a:r>
            <a:r>
              <a:rPr lang="it-IT" b="1" dirty="0"/>
              <a:t>debiti e crediti</a:t>
            </a:r>
            <a:r>
              <a:rPr lang="it-IT" dirty="0"/>
              <a:t> derivanti dall’esercizio dell’azienda ceduta, il contratto di cessione può contenere </a:t>
            </a:r>
            <a:r>
              <a:rPr lang="it-IT" b="1" u="sng" dirty="0">
                <a:solidFill>
                  <a:srgbClr val="92D050"/>
                </a:solidFill>
              </a:rPr>
              <a:t>clausole</a:t>
            </a:r>
            <a:r>
              <a:rPr lang="it-IT" b="1" u="sng" dirty="0"/>
              <a:t> </a:t>
            </a:r>
            <a:r>
              <a:rPr lang="it-IT" dirty="0"/>
              <a:t>riguardanti l’esclusione della loro cessione, in toto o solo di alcuni di essi. 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Tuttavia</a:t>
            </a:r>
            <a:r>
              <a:rPr lang="it-IT" dirty="0"/>
              <a:t>, l’articolo </a:t>
            </a:r>
            <a:r>
              <a:rPr lang="it-IT" b="1" dirty="0"/>
              <a:t>2560</a:t>
            </a:r>
            <a:r>
              <a:rPr lang="it-IT" dirty="0"/>
              <a:t> </a:t>
            </a:r>
            <a:r>
              <a:rPr lang="it-IT" dirty="0" smtClean="0"/>
              <a:t>cc prevede </a:t>
            </a:r>
            <a:r>
              <a:rPr lang="it-IT" dirty="0"/>
              <a:t>che il cambio del debitore non è consentito senza il consenso del </a:t>
            </a:r>
            <a:r>
              <a:rPr lang="it-IT" dirty="0" smtClean="0"/>
              <a:t>creditore; pertanto, </a:t>
            </a:r>
            <a:r>
              <a:rPr lang="it-IT" dirty="0"/>
              <a:t>in mancanza di benestare, l’alienante non è liberato dai debiti inerenti l’esercizio dell’azienda ceduta.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In </a:t>
            </a:r>
            <a:r>
              <a:rPr lang="it-IT" dirty="0"/>
              <a:t>ogni caso, nel trasferimento di un’</a:t>
            </a:r>
            <a:r>
              <a:rPr lang="it-IT" b="1" dirty="0"/>
              <a:t>azienda commerciale</a:t>
            </a:r>
            <a:r>
              <a:rPr lang="it-IT" dirty="0"/>
              <a:t> risponde dei debiti anche l’acquirente dell’azienda </a:t>
            </a:r>
            <a:r>
              <a:rPr lang="it-IT" b="1" u="sng" dirty="0"/>
              <a:t>se </a:t>
            </a:r>
            <a:r>
              <a:rPr lang="it-IT" dirty="0"/>
              <a:t>i medesimi risultano dai libri contabili obbligatori.</a:t>
            </a:r>
          </a:p>
        </p:txBody>
      </p:sp>
    </p:spTree>
    <p:extLst>
      <p:ext uri="{BB962C8B-B14F-4D97-AF65-F5344CB8AC3E}">
        <p14:creationId xmlns:p14="http://schemas.microsoft.com/office/powerpoint/2010/main" val="271839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Particolarità per pagamento imposte e sanzioni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988840"/>
            <a:ext cx="7543801" cy="4023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La </a:t>
            </a:r>
            <a:r>
              <a:rPr lang="it-IT" b="1" dirty="0"/>
              <a:t>cessione dei crediti</a:t>
            </a:r>
            <a:r>
              <a:rPr lang="it-IT" dirty="0"/>
              <a:t> delle aziende cedute, secondo l’articolo </a:t>
            </a:r>
            <a:r>
              <a:rPr lang="it-IT" b="1" dirty="0"/>
              <a:t>2559 </a:t>
            </a:r>
            <a:r>
              <a:rPr lang="it-IT" dirty="0" smtClean="0"/>
              <a:t>cc, </a:t>
            </a:r>
            <a:r>
              <a:rPr lang="it-IT" dirty="0"/>
              <a:t>avviene </a:t>
            </a:r>
            <a:r>
              <a:rPr lang="it-IT" u="sng" dirty="0"/>
              <a:t>anche in mancanza </a:t>
            </a:r>
            <a:r>
              <a:rPr lang="it-IT" dirty="0"/>
              <a:t>di notifica al debitore o di sua accettazione dal momento dell’iscrizione del trasferimento al registro delle imprese.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Tuttavia</a:t>
            </a:r>
            <a:r>
              <a:rPr lang="it-IT" dirty="0"/>
              <a:t>, il debitore ceduto è liberato se paga in buona fede all’alienante.  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Secondo </a:t>
            </a:r>
            <a:r>
              <a:rPr lang="it-IT" dirty="0"/>
              <a:t>l’articolo 14 del </a:t>
            </a:r>
            <a:r>
              <a:rPr lang="it-IT" dirty="0" err="1"/>
              <a:t>D.Lgs.</a:t>
            </a:r>
            <a:r>
              <a:rPr lang="it-IT" dirty="0"/>
              <a:t> n.472/1997, </a:t>
            </a:r>
            <a:r>
              <a:rPr lang="it-IT" b="1" dirty="0"/>
              <a:t>il cessionario è responsabile</a:t>
            </a:r>
            <a:r>
              <a:rPr lang="it-IT" dirty="0"/>
              <a:t> in solido per il pagamento dell’</a:t>
            </a:r>
            <a:r>
              <a:rPr lang="it-IT" b="1" dirty="0"/>
              <a:t>imposta</a:t>
            </a:r>
            <a:r>
              <a:rPr lang="it-IT" dirty="0"/>
              <a:t> e delle </a:t>
            </a:r>
            <a:r>
              <a:rPr lang="it-IT" b="1" dirty="0"/>
              <a:t>sanzioni</a:t>
            </a:r>
            <a:r>
              <a:rPr lang="it-IT" dirty="0"/>
              <a:t> riferibili alle </a:t>
            </a:r>
            <a:r>
              <a:rPr lang="it-IT" b="1" dirty="0"/>
              <a:t>violazioni</a:t>
            </a:r>
            <a:r>
              <a:rPr lang="it-IT" dirty="0"/>
              <a:t> commesse nell’anno in cui è avvenuta la cessione e nei due precedenti, nonché per quelle già irrogate e contestate nel medesimo periodo, anche se riferite a violazioni commesse in epoca anteriore. Per questo, uffici ed enti sono tenuti a rilasciare su richiesta dell’interessato un </a:t>
            </a:r>
            <a:r>
              <a:rPr lang="it-IT" b="1" dirty="0"/>
              <a:t>certificato</a:t>
            </a:r>
            <a:r>
              <a:rPr lang="it-IT" dirty="0"/>
              <a:t> sull’esistenza di </a:t>
            </a:r>
            <a:r>
              <a:rPr lang="it-IT" b="1" dirty="0"/>
              <a:t>contestazioni</a:t>
            </a:r>
            <a:r>
              <a:rPr lang="it-IT" dirty="0"/>
              <a:t> in corso e di quelle già definite, per le quali i debiti non sono stati soddisfatti. Il certificato, se negativo, ha effetto liberatorio.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090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Trasferimento di azienda e locazione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988840"/>
            <a:ext cx="754380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Qualora la cessione d’azienda avvenga contestualmente alla</a:t>
            </a:r>
            <a:r>
              <a:rPr lang="it-IT" b="1" dirty="0"/>
              <a:t> cessione del contratto di locazione</a:t>
            </a:r>
            <a:r>
              <a:rPr lang="it-IT" dirty="0"/>
              <a:t> </a:t>
            </a:r>
            <a:r>
              <a:rPr lang="it-IT" dirty="0" smtClean="0"/>
              <a:t>non </a:t>
            </a:r>
            <a:r>
              <a:rPr lang="it-IT" dirty="0"/>
              <a:t>si configura un’obbligazione solidale fra cedente e cessionario nei confronti del locatore, </a:t>
            </a:r>
            <a:r>
              <a:rPr lang="it-IT" dirty="0" smtClean="0"/>
              <a:t>ma </a:t>
            </a:r>
            <a:r>
              <a:rPr lang="it-IT" dirty="0"/>
              <a:t>piuttosto un’obbligazione del cedente con responsabilità subordinata </a:t>
            </a:r>
            <a:r>
              <a:rPr lang="it-IT" dirty="0" smtClean="0"/>
              <a:t>all’inadempimento </a:t>
            </a:r>
            <a:r>
              <a:rPr lang="it-IT" dirty="0"/>
              <a:t>del cessionario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Nel caso di </a:t>
            </a:r>
            <a:r>
              <a:rPr lang="it-IT" b="1" dirty="0"/>
              <a:t>subentro in un </a:t>
            </a:r>
            <a:r>
              <a:rPr lang="it-IT" b="1" u="sng" dirty="0">
                <a:hlinkClick r:id="rId2" tooltip="Notizie sui contratti di locazione "/>
              </a:rPr>
              <a:t>contratto di locazione</a:t>
            </a:r>
            <a:r>
              <a:rPr lang="it-IT" dirty="0"/>
              <a:t>, il cedente (Tizio) dovrà espressamente indicare che cede al cessionario (Caio) il diritto al subentro al contratto di locazione dell’immobile ai sensi dell’art. 36 della Legge n. 392 del 1978, restando a carico del cessionario l’onere di sottostare a tutti gli oneri previsti da detto contratto. Il cessionario (Caio) subentra anche in tutti i contratti stipulati dal cedente (Tizio) anteriormente alla data di stipulazione del contratto di cessione</a:t>
            </a:r>
          </a:p>
        </p:txBody>
      </p:sp>
    </p:spTree>
    <p:extLst>
      <p:ext uri="{BB962C8B-B14F-4D97-AF65-F5344CB8AC3E}">
        <p14:creationId xmlns:p14="http://schemas.microsoft.com/office/powerpoint/2010/main" val="393915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910148"/>
          </a:xfrm>
        </p:spPr>
        <p:txBody>
          <a:bodyPr/>
          <a:lstStyle/>
          <a:p>
            <a:r>
              <a:rPr lang="it-IT" b="1" dirty="0" smtClean="0">
                <a:solidFill>
                  <a:srgbClr val="92D050"/>
                </a:solidFill>
              </a:rPr>
              <a:t>Altre clausole</a:t>
            </a:r>
            <a:endParaRPr lang="it-IT" b="1" dirty="0">
              <a:solidFill>
                <a:srgbClr val="92D05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1" y="1700808"/>
            <a:ext cx="7543801" cy="4464496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it-IT" dirty="0" smtClean="0"/>
              <a:t>- Avviso </a:t>
            </a:r>
            <a:r>
              <a:rPr lang="it-IT" dirty="0"/>
              <a:t>ai creditori dell’azienda, ed a tutti coloro che hanno contratti in essere con la medesima, entro ….. giorni, dell’avvenuta cessione (tale avviso deve essere dato dal cessionario (Tizio).</a:t>
            </a:r>
          </a:p>
          <a:p>
            <a:pPr fontAlgn="base"/>
            <a:r>
              <a:rPr lang="it-IT" dirty="0" smtClean="0"/>
              <a:t>- Tizio </a:t>
            </a:r>
            <a:r>
              <a:rPr lang="it-IT" dirty="0"/>
              <a:t>deve garantire di cedere la piena proprietà, libertà e disponibilità dei beni dedotti in contratto e l’immunità degli stessi da vincoli quali, pignoramenti, pesi, sequestri, privilegi.</a:t>
            </a:r>
          </a:p>
          <a:p>
            <a:pPr fontAlgn="base"/>
            <a:r>
              <a:rPr lang="it-IT" dirty="0" smtClean="0"/>
              <a:t>- Tizio </a:t>
            </a:r>
            <a:r>
              <a:rPr lang="it-IT" dirty="0"/>
              <a:t>deve consegnare a Caio tutti i documenti, i libri contabili, le fatture, i libretti del personale dipendente (c.d. immissione in possesso dell’azienda). Il particolare Tizio si deve obbligare a conservare al personale trasferito alla sue dipendenza la medesima anzianità di servizio, </a:t>
            </a:r>
            <a:r>
              <a:rPr lang="it-IT" dirty="0" err="1"/>
              <a:t>nonchè</a:t>
            </a:r>
            <a:r>
              <a:rPr lang="it-IT" dirty="0"/>
              <a:t> la qualifica ed il trattamento in atto ed applicare i trattamenti economici e normativi previsti dai contratti collettivi nazionali vigenti alla data del trasferimento, sino alla scadenza, salvo che siano sostituiti da altri contratti collettivi.</a:t>
            </a:r>
          </a:p>
          <a:p>
            <a:pPr fontAlgn="base"/>
            <a:r>
              <a:rPr lang="it-IT" dirty="0" smtClean="0"/>
              <a:t>- Tizio </a:t>
            </a:r>
            <a:r>
              <a:rPr lang="it-IT" dirty="0"/>
              <a:t>si deve dichiarare edotto e consapevole di collaborare gratuitamente con Caio, e per un periodo massimo di …. giorni, per renderlo edotto di tutto quanto riguarda la gestione tecnica ed amministrativa dell’azienda ceduta;</a:t>
            </a:r>
          </a:p>
          <a:p>
            <a:pPr fontAlgn="base"/>
            <a:r>
              <a:rPr lang="it-IT" dirty="0" smtClean="0"/>
              <a:t>- Tizio </a:t>
            </a:r>
            <a:r>
              <a:rPr lang="it-IT" dirty="0"/>
              <a:t>deve prestare il suo consenso alla voltura delle autorizzazioni amministrative di qualsiasi specie per l’esercizio dell’azienda ceduta.</a:t>
            </a:r>
          </a:p>
        </p:txBody>
      </p:sp>
    </p:spTree>
    <p:extLst>
      <p:ext uri="{BB962C8B-B14F-4D97-AF65-F5344CB8AC3E}">
        <p14:creationId xmlns:p14="http://schemas.microsoft.com/office/powerpoint/2010/main" val="355478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Ramo di azienda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pPr marL="0" indent="0">
              <a:buNone/>
            </a:pPr>
            <a:r>
              <a:rPr lang="it-IT" b="1" dirty="0" smtClean="0"/>
              <a:t>Ex art 2112, co. 5, cc</a:t>
            </a:r>
            <a:r>
              <a:rPr lang="it-IT" dirty="0" smtClean="0"/>
              <a:t>: </a:t>
            </a:r>
            <a:r>
              <a:rPr lang="it-IT" dirty="0"/>
              <a:t>il ramo d’azienda </a:t>
            </a:r>
            <a:r>
              <a:rPr lang="it-IT" dirty="0" err="1"/>
              <a:t>é</a:t>
            </a:r>
            <a:r>
              <a:rPr lang="it-IT" dirty="0"/>
              <a:t> un’articolazione, un settore, organizzato in maniera autonoma all’interno di un’impresa.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Sono </a:t>
            </a:r>
            <a:r>
              <a:rPr lang="it-IT" dirty="0"/>
              <a:t>due quindi gli elementi importanti affinché una parte dell’impresa possa indicarsi come “ramo”:</a:t>
            </a:r>
          </a:p>
          <a:p>
            <a:pPr marL="0" indent="0">
              <a:buNone/>
            </a:pPr>
            <a:r>
              <a:rPr lang="it-IT" i="1" dirty="0" smtClean="0"/>
              <a:t>- Organizzazione</a:t>
            </a:r>
            <a:endParaRPr lang="it-IT" i="1" dirty="0"/>
          </a:p>
          <a:p>
            <a:pPr marL="0" indent="0">
              <a:buNone/>
            </a:pPr>
            <a:r>
              <a:rPr lang="it-IT" i="1" dirty="0" smtClean="0"/>
              <a:t>- Autonomia</a:t>
            </a:r>
          </a:p>
          <a:p>
            <a:r>
              <a:rPr lang="it-IT" dirty="0" smtClean="0"/>
              <a:t>Es. </a:t>
            </a:r>
            <a:r>
              <a:rPr lang="it-IT" dirty="0"/>
              <a:t>Azienda che si occupa dell’assemblaggio di scarpe. Ha anche un ramo che si occupa della produzione di suole, in maniera autonoma, con suoi uffici e dipendenti.</a:t>
            </a:r>
          </a:p>
        </p:txBody>
      </p:sp>
    </p:spTree>
    <p:extLst>
      <p:ext uri="{BB962C8B-B14F-4D97-AF65-F5344CB8AC3E}">
        <p14:creationId xmlns:p14="http://schemas.microsoft.com/office/powerpoint/2010/main" val="1070373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Cessione o acquisto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r>
              <a:rPr lang="it-IT" dirty="0"/>
              <a:t>La cessione di un ramo d’azienda </a:t>
            </a:r>
            <a:r>
              <a:rPr lang="it-IT" dirty="0" err="1"/>
              <a:t>é</a:t>
            </a:r>
            <a:r>
              <a:rPr lang="it-IT" dirty="0"/>
              <a:t> il </a:t>
            </a:r>
            <a:r>
              <a:rPr lang="it-IT" b="1" dirty="0"/>
              <a:t>trasferimento della titolarità</a:t>
            </a:r>
            <a:r>
              <a:rPr lang="it-IT" dirty="0"/>
              <a:t>, a titolo oneroso (quindi dietro pagamento di denaro) di uno specifico settore a un altro imprenditore (individuale o società).</a:t>
            </a:r>
          </a:p>
          <a:p>
            <a:r>
              <a:rPr lang="it-IT" dirty="0"/>
              <a:t>In un contesto di cessione di ramo d’azienda, la legge da particolare importanza ai </a:t>
            </a:r>
            <a:r>
              <a:rPr lang="it-IT" b="1" dirty="0"/>
              <a:t>diritti dei lavoratori, i quali rimangono immutati</a:t>
            </a:r>
            <a:r>
              <a:rPr lang="it-IT" dirty="0"/>
              <a:t> con l’ingresso nella nuova azienda. I dipendenti quindi non sono licenziati, ma passano da un’azienda all’altra, mantenendo anche immutati tutti i diritti fino ad allora acquisiti, quali ad esempio TFR, ferie, </a:t>
            </a:r>
            <a:r>
              <a:rPr lang="it-IT" dirty="0" err="1"/>
              <a:t>Rol</a:t>
            </a:r>
            <a:r>
              <a:rPr lang="it-IT" dirty="0"/>
              <a:t>, anzianità lavorativa.</a:t>
            </a:r>
          </a:p>
        </p:txBody>
      </p:sp>
    </p:spTree>
    <p:extLst>
      <p:ext uri="{BB962C8B-B14F-4D97-AF65-F5344CB8AC3E}">
        <p14:creationId xmlns:p14="http://schemas.microsoft.com/office/powerpoint/2010/main" val="268265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Affitto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r>
              <a:rPr lang="it-IT" dirty="0" smtClean="0"/>
              <a:t>Un’impresa </a:t>
            </a:r>
            <a:r>
              <a:rPr lang="it-IT" dirty="0"/>
              <a:t>(individuale o societaria) può anche affittare un ramo d’azienda a un altro soggetto. In questo caso all’operazione di affitto, che praticamente diventa una </a:t>
            </a:r>
            <a:r>
              <a:rPr lang="it-IT" b="1" dirty="0"/>
              <a:t>prestazione di servizi</a:t>
            </a:r>
            <a:r>
              <a:rPr lang="it-IT" dirty="0"/>
              <a:t>, si calcola l’IVA (ai sensi del D.P.R. 633/1972 art. 3 co. II), invece l’imposta di registro </a:t>
            </a:r>
            <a:r>
              <a:rPr lang="it-IT" dirty="0" err="1"/>
              <a:t>é</a:t>
            </a:r>
            <a:r>
              <a:rPr lang="it-IT" dirty="0"/>
              <a:t> dovuta in misura fissa.</a:t>
            </a:r>
          </a:p>
          <a:p>
            <a:r>
              <a:rPr lang="it-IT" dirty="0"/>
              <a:t>Se invece si affitta l’intera azienda, allora non si tratta più di una prestazione di servizi e quindi all’operazione non si applica più l’IVA. Si applicherà invece l</a:t>
            </a:r>
            <a:r>
              <a:rPr lang="it-IT" b="1" dirty="0"/>
              <a:t>‘imposta di registro</a:t>
            </a:r>
            <a:r>
              <a:rPr lang="it-IT" dirty="0"/>
              <a:t> in misura proporzionale. Tale orientamento </a:t>
            </a:r>
            <a:r>
              <a:rPr lang="it-IT" dirty="0" err="1"/>
              <a:t>é</a:t>
            </a:r>
            <a:r>
              <a:rPr lang="it-IT" dirty="0"/>
              <a:t> stato confermato anche dalla C.M. 26/321285 del 19/03/85 e dalla C.M. 72/14552 del 04/11/86.</a:t>
            </a:r>
          </a:p>
        </p:txBody>
      </p:sp>
    </p:spTree>
    <p:extLst>
      <p:ext uri="{BB962C8B-B14F-4D97-AF65-F5344CB8AC3E}">
        <p14:creationId xmlns:p14="http://schemas.microsoft.com/office/powerpoint/2010/main" val="2033534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694124"/>
          </a:xfrm>
        </p:spPr>
        <p:txBody>
          <a:bodyPr>
            <a:normAutofit/>
          </a:bodyPr>
          <a:lstStyle/>
          <a:p>
            <a:r>
              <a:rPr lang="it-IT" sz="3600" dirty="0">
                <a:solidFill>
                  <a:srgbClr val="92D050"/>
                </a:solidFill>
              </a:rPr>
              <a:t>Trasferimento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46960" y="1268760"/>
            <a:ext cx="7543801" cy="4752528"/>
          </a:xfrm>
        </p:spPr>
        <p:txBody>
          <a:bodyPr/>
          <a:lstStyle/>
          <a:p>
            <a:endParaRPr lang="it-IT" b="1" dirty="0" smtClean="0"/>
          </a:p>
          <a:p>
            <a:r>
              <a:rPr lang="it-IT" dirty="0"/>
              <a:t>Il trasferimento ha una importante differenza rispetto alla cessione. Mentre per cessione si intende un contratto di compravendita, nel trasferimento </a:t>
            </a:r>
            <a:r>
              <a:rPr lang="it-IT" b="1" dirty="0"/>
              <a:t>non necessariamente avviene il pagamento di denaro</a:t>
            </a:r>
            <a:r>
              <a:rPr lang="it-IT" dirty="0"/>
              <a:t>. Il ramo d’azienda può infatti essere trasferito a titolo oneroso, ma anche a titolo gratuito, per esempio con una donazione.</a:t>
            </a:r>
          </a:p>
          <a:p>
            <a:r>
              <a:rPr lang="it-IT" dirty="0"/>
              <a:t>Il presupposto principale </a:t>
            </a:r>
            <a:r>
              <a:rPr lang="it-IT" dirty="0" err="1"/>
              <a:t>é</a:t>
            </a:r>
            <a:r>
              <a:rPr lang="it-IT" dirty="0"/>
              <a:t> sempre quello della </a:t>
            </a:r>
            <a:r>
              <a:rPr lang="it-IT" b="1" dirty="0"/>
              <a:t>tutela dei lavoratori</a:t>
            </a:r>
            <a:r>
              <a:rPr lang="it-IT" dirty="0"/>
              <a:t> coinvolti: come sancito dalla Corte di Cassazione con la sentenza n. 19379 del 28 settembre 2004, i lavoratori, i relativi contratti e diritti acquisiti, vengono automaticamente trasferiti insieme al ramo d’azienda.</a:t>
            </a:r>
          </a:p>
        </p:txBody>
      </p:sp>
    </p:spTree>
    <p:extLst>
      <p:ext uri="{BB962C8B-B14F-4D97-AF65-F5344CB8AC3E}">
        <p14:creationId xmlns:p14="http://schemas.microsoft.com/office/powerpoint/2010/main" val="39149998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806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Calibri</vt:lpstr>
      <vt:lpstr>Calibri Light</vt:lpstr>
      <vt:lpstr>Retrospettivo</vt:lpstr>
      <vt:lpstr>Focus su che cosa è azienda</vt:lpstr>
      <vt:lpstr>Particolari clausole del trasferimento </vt:lpstr>
      <vt:lpstr>Particolarità per pagamento imposte e sanzioni</vt:lpstr>
      <vt:lpstr>Trasferimento di azienda e locazione</vt:lpstr>
      <vt:lpstr>Altre clausole</vt:lpstr>
      <vt:lpstr>Ramo di azienda</vt:lpstr>
      <vt:lpstr>Cessione o acquisto</vt:lpstr>
      <vt:lpstr>Affitto </vt:lpstr>
      <vt:lpstr>Trasferimento</vt:lpstr>
      <vt:lpstr>Conferimento</vt:lpstr>
      <vt:lpstr>Scissione</vt:lpstr>
      <vt:lpstr>Donazione</vt:lpstr>
      <vt:lpstr>Trasferimento ditta e marchio</vt:lpstr>
      <vt:lpstr>Usufrutto di azienda</vt:lpstr>
      <vt:lpstr>Affitto di azienda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Aula</cp:lastModifiedBy>
  <cp:revision>2</cp:revision>
  <dcterms:created xsi:type="dcterms:W3CDTF">2020-03-04T04:29:47Z</dcterms:created>
  <dcterms:modified xsi:type="dcterms:W3CDTF">2020-03-04T06:57:38Z</dcterms:modified>
</cp:coreProperties>
</file>