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31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15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46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24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08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9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76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84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25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23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9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F5D991-6E7A-4AA6-9CB3-D0AC2FAD73B9}" type="datetimeFigureOut">
              <a:rPr lang="it-IT" smtClean="0"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2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Azienda - 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Art. 2555</a:t>
            </a:r>
          </a:p>
          <a:p>
            <a:pPr marL="400050" lvl="1" indent="0">
              <a:buNone/>
            </a:pPr>
            <a:r>
              <a:rPr lang="it-IT" dirty="0" smtClean="0"/>
              <a:t>Azienda e organizzazione</a:t>
            </a:r>
          </a:p>
          <a:p>
            <a:pPr marL="400050" lvl="1" indent="0">
              <a:buNone/>
            </a:pPr>
            <a:r>
              <a:rPr lang="it-IT" dirty="0" smtClean="0"/>
              <a:t>Azienda e investimento</a:t>
            </a:r>
          </a:p>
          <a:p>
            <a:pPr marL="400050" lvl="1" indent="0">
              <a:buNone/>
            </a:pPr>
            <a:r>
              <a:rPr lang="it-IT" dirty="0" smtClean="0"/>
              <a:t>Azienda e produzione</a:t>
            </a:r>
          </a:p>
          <a:p>
            <a:pPr marL="800100" lvl="2" indent="0">
              <a:buNone/>
            </a:pPr>
            <a:r>
              <a:rPr lang="it-IT" dirty="0" smtClean="0"/>
              <a:t>Capacità di produrre reddito</a:t>
            </a:r>
          </a:p>
          <a:p>
            <a:pPr marL="800100" lvl="2" indent="0">
              <a:buNone/>
            </a:pPr>
            <a:r>
              <a:rPr lang="it-IT" dirty="0" smtClean="0"/>
              <a:t>avviamento</a:t>
            </a:r>
          </a:p>
          <a:p>
            <a:pPr marL="0" indent="0">
              <a:buNone/>
            </a:pPr>
            <a:r>
              <a:rPr lang="it-IT" dirty="0" smtClean="0"/>
              <a:t>Interesse alla circolazione dell’organizzazione produttiva</a:t>
            </a:r>
          </a:p>
          <a:p>
            <a:pPr marL="400050" lvl="1" indent="0">
              <a:buNone/>
            </a:pPr>
            <a:r>
              <a:rPr lang="it-IT" dirty="0" smtClean="0"/>
              <a:t>Indipendentemente dalla persona dell’imprenditore</a:t>
            </a:r>
          </a:p>
          <a:p>
            <a:pPr marL="400050" lvl="1" indent="0">
              <a:buNone/>
            </a:pPr>
            <a:r>
              <a:rPr lang="it-IT" dirty="0" smtClean="0"/>
              <a:t>Nell’interesse a mantenere l’organizzazione produttiva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088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Beni aziendali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Essenziale è la destinazione produttiva</a:t>
            </a:r>
          </a:p>
          <a:p>
            <a:pPr marL="400050" lvl="1" indent="0">
              <a:buNone/>
            </a:pPr>
            <a:r>
              <a:rPr lang="it-IT" dirty="0" smtClean="0"/>
              <a:t>Possibile anche in caso di interruzione dell’attività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I beni aziendali mutano per effetto dell’esercizio dell’attività produttiva</a:t>
            </a:r>
          </a:p>
          <a:p>
            <a:pPr marL="0" indent="0">
              <a:buNone/>
            </a:pPr>
            <a:r>
              <a:rPr lang="it-IT" dirty="0" smtClean="0"/>
              <a:t>Possibili articolazioni produttive e rami d’azienda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29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Circolazione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Il trasferimento d’azienda non è trasferimento dei singoli beni, ma del complesso produttivo</a:t>
            </a:r>
          </a:p>
          <a:p>
            <a:pPr marL="400050" lvl="1" indent="0">
              <a:buNone/>
            </a:pPr>
            <a:r>
              <a:rPr lang="it-IT" dirty="0" smtClean="0"/>
              <a:t>Non c’è trasferimento d’azienda quando i beni trasferiti perdono la loro capacità di produrre reddito</a:t>
            </a:r>
          </a:p>
          <a:p>
            <a:pPr marL="0" indent="0">
              <a:buNone/>
            </a:pPr>
            <a:r>
              <a:rPr lang="it-IT" dirty="0" smtClean="0"/>
              <a:t>Forma del trasferimento</a:t>
            </a:r>
          </a:p>
          <a:p>
            <a:pPr marL="400050" lvl="1" indent="0">
              <a:buNone/>
            </a:pPr>
            <a:r>
              <a:rPr lang="it-IT" dirty="0" smtClean="0"/>
              <a:t>Apparentemente libera</a:t>
            </a:r>
          </a:p>
          <a:p>
            <a:pPr marL="400050" lvl="1" indent="0">
              <a:buNone/>
            </a:pPr>
            <a:r>
              <a:rPr lang="it-IT" dirty="0" smtClean="0"/>
              <a:t>Salvo natura dei singoli beni</a:t>
            </a:r>
          </a:p>
          <a:p>
            <a:pPr marL="400050" lvl="1" indent="0">
              <a:buNone/>
            </a:pPr>
            <a:r>
              <a:rPr lang="it-IT" dirty="0" smtClean="0"/>
              <a:t>Prova (art. 2556, co. 1)</a:t>
            </a:r>
          </a:p>
          <a:p>
            <a:pPr marL="400050" lvl="1" indent="0">
              <a:buNone/>
            </a:pPr>
            <a:r>
              <a:rPr lang="it-IT" dirty="0" smtClean="0"/>
              <a:t>E oneri pubblicitari (art. 2556, co. 2)</a:t>
            </a:r>
          </a:p>
          <a:p>
            <a:pPr marL="800100" lvl="2" indent="0">
              <a:buNone/>
            </a:pPr>
            <a:r>
              <a:rPr lang="it-IT" dirty="0" smtClean="0"/>
              <a:t>Conflitto fra più acquirenti?</a:t>
            </a:r>
          </a:p>
          <a:p>
            <a:pPr marL="400050" lvl="1" indent="0">
              <a:buNone/>
            </a:pPr>
            <a:r>
              <a:rPr lang="it-IT" dirty="0" smtClean="0"/>
              <a:t>Usufrutto e affitto </a:t>
            </a:r>
            <a:r>
              <a:rPr lang="it-IT" dirty="0" err="1" smtClean="0"/>
              <a:t>d’azienza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700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Effetti del trasferimento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Divieto di concorrenza</a:t>
            </a:r>
          </a:p>
          <a:p>
            <a:pPr marL="457200" lvl="1" indent="0">
              <a:buNone/>
            </a:pPr>
            <a:r>
              <a:rPr lang="it-IT" dirty="0" smtClean="0"/>
              <a:t>Anche per usufrutto e affitto</a:t>
            </a:r>
          </a:p>
          <a:p>
            <a:pPr marL="0" indent="0">
              <a:buNone/>
            </a:pPr>
            <a:r>
              <a:rPr lang="it-IT" dirty="0" smtClean="0"/>
              <a:t>Successione nei contratti</a:t>
            </a:r>
          </a:p>
          <a:p>
            <a:pPr marL="400050" lvl="1" indent="0">
              <a:buNone/>
            </a:pPr>
            <a:r>
              <a:rPr lang="it-IT" dirty="0" smtClean="0"/>
              <a:t>Anche per usufrutto e affitto d’azienda</a:t>
            </a:r>
          </a:p>
          <a:p>
            <a:pPr marL="0" indent="0">
              <a:buNone/>
            </a:pPr>
            <a:r>
              <a:rPr lang="it-IT" dirty="0" smtClean="0"/>
              <a:t>Successione nei crediti e debiti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543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Divieto di concorrenza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Sviamento di clientela</a:t>
            </a:r>
          </a:p>
          <a:p>
            <a:pPr marL="400050" lvl="1" indent="0">
              <a:buNone/>
            </a:pPr>
            <a:r>
              <a:rPr lang="it-IT" dirty="0" smtClean="0"/>
              <a:t>Salvo ampliamento (es., territoriale), ma non di durata</a:t>
            </a:r>
          </a:p>
          <a:p>
            <a:pPr marL="0" indent="0">
              <a:buNone/>
            </a:pPr>
            <a:r>
              <a:rPr lang="it-IT" dirty="0" smtClean="0"/>
              <a:t>Durata quinquennale</a:t>
            </a:r>
          </a:p>
          <a:p>
            <a:pPr marL="457200" lvl="1" indent="0">
              <a:buNone/>
            </a:pPr>
            <a:r>
              <a:rPr lang="it-IT" dirty="0" smtClean="0"/>
              <a:t>Non prorogabile</a:t>
            </a:r>
          </a:p>
          <a:p>
            <a:pPr marL="57150" indent="0">
              <a:buNone/>
            </a:pPr>
            <a:r>
              <a:rPr lang="it-IT" dirty="0" smtClean="0"/>
              <a:t>Divieto come effetto naturale, può essere escluso dal contratto</a:t>
            </a:r>
          </a:p>
          <a:p>
            <a:pPr marL="57150" indent="0">
              <a:buNone/>
            </a:pPr>
            <a:r>
              <a:rPr lang="it-IT" dirty="0" smtClean="0"/>
              <a:t>Problemi di impresa societaria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073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Successione nei contratti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Subingresso nei contratti non personali</a:t>
            </a:r>
          </a:p>
          <a:p>
            <a:pPr marL="400050" lvl="1" indent="0">
              <a:buNone/>
            </a:pPr>
            <a:r>
              <a:rPr lang="it-IT" dirty="0" smtClean="0"/>
              <a:t>Deroga al principio civilistico del consenso del contraente ceduto</a:t>
            </a:r>
          </a:p>
          <a:p>
            <a:pPr marL="400050" lvl="1" indent="0">
              <a:buNone/>
            </a:pPr>
            <a:r>
              <a:rPr lang="it-IT" dirty="0" smtClean="0"/>
              <a:t>Casi tipici: locazione, leasing, lavoro, fornitura</a:t>
            </a:r>
          </a:p>
          <a:p>
            <a:pPr marL="400050" lvl="1" indent="0">
              <a:buNone/>
            </a:pPr>
            <a:r>
              <a:rPr lang="it-IT" dirty="0" smtClean="0"/>
              <a:t>Effetto naturale</a:t>
            </a:r>
          </a:p>
          <a:p>
            <a:pPr marL="0" indent="0">
              <a:buNone/>
            </a:pPr>
            <a:r>
              <a:rPr lang="it-IT" dirty="0" smtClean="0"/>
              <a:t>Problema dei contratti personali</a:t>
            </a:r>
          </a:p>
          <a:p>
            <a:pPr marL="400050" lvl="1" indent="0">
              <a:buNone/>
            </a:pPr>
            <a:r>
              <a:rPr lang="it-IT" dirty="0" err="1" smtClean="0"/>
              <a:t>Intuitus</a:t>
            </a:r>
            <a:r>
              <a:rPr lang="it-IT" dirty="0" smtClean="0"/>
              <a:t> </a:t>
            </a:r>
            <a:r>
              <a:rPr lang="it-IT" dirty="0" err="1" smtClean="0"/>
              <a:t>personae</a:t>
            </a:r>
            <a:r>
              <a:rPr lang="it-IT" dirty="0" smtClean="0"/>
              <a:t>?</a:t>
            </a:r>
          </a:p>
          <a:p>
            <a:pPr marL="400050" lvl="1" indent="0">
              <a:buNone/>
            </a:pPr>
            <a:r>
              <a:rPr lang="it-IT" dirty="0" smtClean="0"/>
              <a:t>Qualità dell’alienante o del terzo?</a:t>
            </a:r>
          </a:p>
          <a:p>
            <a:pPr marL="400050" lvl="1" indent="0">
              <a:buNone/>
            </a:pPr>
            <a:r>
              <a:rPr lang="it-IT" dirty="0" smtClean="0"/>
              <a:t>Prestazione infungibile?</a:t>
            </a:r>
          </a:p>
          <a:p>
            <a:pPr marL="400050" lvl="1" indent="0">
              <a:buNone/>
            </a:pPr>
            <a:r>
              <a:rPr lang="it-IT" dirty="0" smtClean="0"/>
              <a:t>O piuttosto qualità personali del terzo?</a:t>
            </a:r>
          </a:p>
          <a:p>
            <a:pPr marL="0" indent="0">
              <a:buNone/>
            </a:pPr>
            <a:r>
              <a:rPr lang="it-IT" dirty="0" smtClean="0"/>
              <a:t>Possibile recesso del terzo</a:t>
            </a:r>
          </a:p>
          <a:p>
            <a:pPr marL="400050" lvl="1" indent="0">
              <a:buNone/>
            </a:pPr>
            <a:r>
              <a:rPr lang="it-IT" dirty="0" smtClean="0"/>
              <a:t>Giusta causa (situazione patrimoniale?)</a:t>
            </a:r>
          </a:p>
          <a:p>
            <a:pPr marL="400050" lvl="1" indent="0">
              <a:buNone/>
            </a:pPr>
            <a:r>
              <a:rPr lang="it-IT" dirty="0" smtClean="0"/>
              <a:t>Responsabilità dell’alienante nei confronti del terzo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4215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Crediti e debiti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Trasferimento del credito opponibile in base all’iscrizione</a:t>
            </a:r>
          </a:p>
          <a:p>
            <a:pPr marL="457200" lvl="1" indent="0">
              <a:buNone/>
            </a:pPr>
            <a:r>
              <a:rPr lang="it-IT" dirty="0" smtClean="0"/>
              <a:t>Tiene luogo della notifica civilistica</a:t>
            </a:r>
          </a:p>
          <a:p>
            <a:pPr marL="457200" lvl="1" indent="0">
              <a:buNone/>
            </a:pPr>
            <a:r>
              <a:rPr lang="it-IT" dirty="0" smtClean="0"/>
              <a:t>Debitore liberato se paga in buona fede all’alienante</a:t>
            </a:r>
          </a:p>
          <a:p>
            <a:pPr marL="57150" indent="0">
              <a:buNone/>
            </a:pPr>
            <a:r>
              <a:rPr lang="it-IT" dirty="0" smtClean="0"/>
              <a:t>Responsabilità solidale per debiti risultanti da scritture contabili obbligatorie</a:t>
            </a:r>
          </a:p>
          <a:p>
            <a:pPr marL="57150" indent="0">
              <a:buNone/>
            </a:pPr>
            <a:r>
              <a:rPr lang="it-IT" dirty="0" smtClean="0"/>
              <a:t>Problema dei rapporti interni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210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relative a questa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Regole di trasferimento dell’azienda</a:t>
            </a:r>
          </a:p>
          <a:p>
            <a:pPr marL="0" indent="0">
              <a:buNone/>
            </a:pPr>
            <a:r>
              <a:rPr lang="it-IT" dirty="0" smtClean="0"/>
              <a:t>Trasferimento d’azienda e divieto di concorrenza</a:t>
            </a:r>
          </a:p>
          <a:p>
            <a:pPr marL="0" indent="0">
              <a:buNone/>
            </a:pPr>
            <a:r>
              <a:rPr lang="it-IT" dirty="0" smtClean="0"/>
              <a:t>Effetti del trasferimento sui contratti in corso</a:t>
            </a:r>
          </a:p>
          <a:p>
            <a:pPr marL="457200" lvl="1" indent="0">
              <a:buNone/>
            </a:pPr>
            <a:r>
              <a:rPr lang="it-IT" dirty="0" smtClean="0"/>
              <a:t>Cosa sono i contratti a carattere personale?</a:t>
            </a:r>
          </a:p>
          <a:p>
            <a:pPr marL="57150" indent="0">
              <a:buNone/>
            </a:pPr>
            <a:r>
              <a:rPr lang="it-IT" dirty="0" smtClean="0"/>
              <a:t>Effetti del trasferimento su crediti e debiti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61497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746</TotalTime>
  <Words>335</Words>
  <Application>Microsoft Office PowerPoint</Application>
  <PresentationFormat>Presentazione su schermo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Retrospettivo</vt:lpstr>
      <vt:lpstr>Azienda - Nozione</vt:lpstr>
      <vt:lpstr>Beni aziendali</vt:lpstr>
      <vt:lpstr>Circolazione</vt:lpstr>
      <vt:lpstr>Effetti del trasferimento</vt:lpstr>
      <vt:lpstr>Divieto di concorrenza</vt:lpstr>
      <vt:lpstr>Successione nei contratti</vt:lpstr>
      <vt:lpstr>Crediti e debiti</vt:lpstr>
      <vt:lpstr>Domande relative a questa lezione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Concorrenza sleale</dc:title>
  <dc:creator>Davide Sarti</dc:creator>
  <cp:lastModifiedBy>Utente</cp:lastModifiedBy>
  <cp:revision>139</cp:revision>
  <dcterms:created xsi:type="dcterms:W3CDTF">2015-09-30T11:01:53Z</dcterms:created>
  <dcterms:modified xsi:type="dcterms:W3CDTF">2020-03-04T04:30:27Z</dcterms:modified>
</cp:coreProperties>
</file>