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5" autoAdjust="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08/10/2018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566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08/10/2018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6614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08/10/2018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0139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08/10/2018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48103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08/10/2018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0316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08/10/2018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8146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08/10/2018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2450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08/10/2018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7556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08/10/2018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1311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08/10/2018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1231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08/10/2018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257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08/10/2018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3633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08/10/2018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2658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08/10/2018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3087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08/10/2018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1286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08/10/2018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7001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5D991-6E7A-4AA6-9CB3-D0AC2FAD73B9}" type="datetimeFigureOut">
              <a:rPr lang="it-IT" smtClean="0"/>
              <a:t>08/10/2018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6686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Statuto dell’impresa commerciale</a:t>
            </a:r>
            <a:br>
              <a:rPr lang="it-IT" dirty="0" smtClean="0"/>
            </a:br>
            <a:r>
              <a:rPr lang="it-IT" dirty="0" smtClean="0"/>
              <a:t>non piccola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Iscrizione nel registro delle imprese</a:t>
            </a:r>
          </a:p>
          <a:p>
            <a:pPr marL="400050" lvl="1" indent="0">
              <a:buNone/>
            </a:pPr>
            <a:r>
              <a:rPr lang="it-IT" dirty="0" smtClean="0"/>
              <a:t>v. art. 2202</a:t>
            </a:r>
          </a:p>
          <a:p>
            <a:pPr marL="0" indent="0">
              <a:buNone/>
            </a:pPr>
            <a:r>
              <a:rPr lang="it-IT" dirty="0" smtClean="0"/>
              <a:t>Scritture contabili</a:t>
            </a:r>
          </a:p>
          <a:p>
            <a:pPr marL="400050" lvl="1" indent="0">
              <a:buNone/>
            </a:pPr>
            <a:r>
              <a:rPr lang="it-IT" dirty="0" smtClean="0"/>
              <a:t>v. art. 2214, co. 3</a:t>
            </a:r>
          </a:p>
          <a:p>
            <a:pPr marL="0" indent="0">
              <a:buNone/>
            </a:pPr>
            <a:r>
              <a:rPr lang="it-IT" dirty="0" smtClean="0"/>
              <a:t>Fallimento</a:t>
            </a:r>
          </a:p>
          <a:p>
            <a:pPr marL="0" indent="0">
              <a:buNone/>
            </a:pPr>
            <a:r>
              <a:rPr lang="it-IT" dirty="0" smtClean="0"/>
              <a:t>Norme che di fatto assumono rilievo per imprese non piccole</a:t>
            </a:r>
          </a:p>
          <a:p>
            <a:pPr marL="400050" lvl="1" indent="0">
              <a:buNone/>
            </a:pPr>
            <a:r>
              <a:rPr lang="it-IT" dirty="0" smtClean="0"/>
              <a:t>Rappresentanza commerciale</a:t>
            </a:r>
          </a:p>
          <a:p>
            <a:pPr marL="400050" lvl="1" indent="0">
              <a:buNone/>
            </a:pPr>
            <a:r>
              <a:rPr lang="it-IT" dirty="0" smtClean="0"/>
              <a:t>azienda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5022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Domande relative a questa lezione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Quali sono gli elementi qualificanti della disciplina dell’impresa commerciale non piccola?</a:t>
            </a:r>
          </a:p>
          <a:p>
            <a:r>
              <a:rPr lang="it-IT" dirty="0" smtClean="0"/>
              <a:t>Che efficacia ha l’iscrizione nel registro delle imprese?</a:t>
            </a:r>
          </a:p>
          <a:p>
            <a:r>
              <a:rPr lang="it-IT" dirty="0" smtClean="0"/>
              <a:t>Quali sono le scritture contabili obbligatorie?</a:t>
            </a:r>
          </a:p>
          <a:p>
            <a:r>
              <a:rPr lang="it-IT" dirty="0" smtClean="0"/>
              <a:t>Che efficacia probatoria ha l’iscrizione contabile?</a:t>
            </a:r>
          </a:p>
          <a:p>
            <a:r>
              <a:rPr lang="it-IT" dirty="0" smtClean="0"/>
              <a:t>In cosa si caratterizza la specificità della rappresentanza commerciale?</a:t>
            </a:r>
          </a:p>
          <a:p>
            <a:r>
              <a:rPr lang="it-IT" dirty="0" smtClean="0"/>
              <a:t>Cosa qualifica la preposizione institoria?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73652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Pubblicità commerciale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Registro delle imprese</a:t>
            </a:r>
          </a:p>
          <a:p>
            <a:pPr marL="457200" lvl="1" indent="0">
              <a:buNone/>
            </a:pPr>
            <a:r>
              <a:rPr lang="it-IT" dirty="0" smtClean="0"/>
              <a:t>Sezione ordinaria e sezioni speciali</a:t>
            </a:r>
          </a:p>
          <a:p>
            <a:pPr marL="57150" indent="0">
              <a:buNone/>
            </a:pPr>
            <a:r>
              <a:rPr lang="it-IT" dirty="0" smtClean="0"/>
              <a:t>Istituito con l. 580/1993</a:t>
            </a:r>
            <a:endParaRPr lang="it-IT" dirty="0"/>
          </a:p>
          <a:p>
            <a:pPr marL="457200" lvl="1" indent="0">
              <a:buNone/>
            </a:pPr>
            <a:r>
              <a:rPr lang="it-IT" dirty="0" smtClean="0"/>
              <a:t>Gestione camere di commercio con modalità informatiche</a:t>
            </a:r>
          </a:p>
          <a:p>
            <a:pPr marL="457200" lvl="1" indent="0">
              <a:buNone/>
            </a:pPr>
            <a:r>
              <a:rPr lang="it-IT" dirty="0" smtClean="0"/>
              <a:t>Vigilanza di un giudice delegato</a:t>
            </a:r>
          </a:p>
          <a:p>
            <a:pPr marL="457200" lvl="1" indent="0">
              <a:buNone/>
            </a:pPr>
            <a:r>
              <a:rPr lang="it-IT" dirty="0" smtClean="0"/>
              <a:t>Controllo di regolarità formale (art. 2189, co. 2)</a:t>
            </a:r>
          </a:p>
        </p:txBody>
      </p:sp>
    </p:spTree>
    <p:extLst>
      <p:ext uri="{BB962C8B-B14F-4D97-AF65-F5344CB8AC3E}">
        <p14:creationId xmlns:p14="http://schemas.microsoft.com/office/powerpoint/2010/main" val="1470391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Efficacia dell’iscrizione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Efficacia dichiarativa (art. 2193)</a:t>
            </a:r>
          </a:p>
          <a:p>
            <a:pPr marL="0" indent="0">
              <a:buNone/>
            </a:pPr>
            <a:r>
              <a:rPr lang="it-IT" dirty="0" smtClean="0"/>
              <a:t>Salvo particolari eccezioni</a:t>
            </a:r>
          </a:p>
          <a:p>
            <a:pPr marL="400050" lvl="1" indent="0">
              <a:buNone/>
            </a:pPr>
            <a:r>
              <a:rPr lang="it-IT" dirty="0" smtClean="0"/>
              <a:t>Efficacia normativa (iscrizione di società di persone)</a:t>
            </a:r>
          </a:p>
          <a:p>
            <a:pPr marL="400050" lvl="1" indent="0">
              <a:buNone/>
            </a:pPr>
            <a:r>
              <a:rPr lang="it-IT" dirty="0" smtClean="0"/>
              <a:t>Efficacia costitutiva (iscrizione di società di capitali)</a:t>
            </a:r>
          </a:p>
          <a:p>
            <a:pPr marL="0" indent="0">
              <a:buNone/>
            </a:pPr>
            <a:r>
              <a:rPr lang="it-IT" dirty="0" smtClean="0"/>
              <a:t>Iscrizione nelle sezioni speciali</a:t>
            </a:r>
          </a:p>
          <a:p>
            <a:pPr marL="400050" lvl="1" indent="0">
              <a:buNone/>
            </a:pPr>
            <a:r>
              <a:rPr lang="it-IT" dirty="0" smtClean="0"/>
              <a:t>Imprese agricole e piccole imprese</a:t>
            </a:r>
          </a:p>
          <a:p>
            <a:pPr marL="400050" lvl="1" indent="0">
              <a:buNone/>
            </a:pPr>
            <a:r>
              <a:rPr lang="it-IT" dirty="0" smtClean="0"/>
              <a:t>Pubblicità notizia (art. 8, co. 5, l. 580/1993), salvo imprese agricole (art. 2, </a:t>
            </a:r>
            <a:r>
              <a:rPr lang="it-IT" dirty="0" err="1" smtClean="0"/>
              <a:t>d.p.r.</a:t>
            </a:r>
            <a:r>
              <a:rPr lang="it-IT" dirty="0" smtClean="0"/>
              <a:t> 228/2001)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4369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Scritture contabili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Obbligatorietà civilistica, distinta da quella fiscale</a:t>
            </a:r>
          </a:p>
          <a:p>
            <a:pPr marL="0" indent="0">
              <a:buNone/>
            </a:pPr>
            <a:r>
              <a:rPr lang="it-IT" dirty="0" smtClean="0"/>
              <a:t>Scritture contabili obbligatorie</a:t>
            </a:r>
          </a:p>
          <a:p>
            <a:pPr marL="400050" lvl="1" indent="0">
              <a:buNone/>
            </a:pPr>
            <a:r>
              <a:rPr lang="it-IT" dirty="0" smtClean="0"/>
              <a:t>Richieste dalla natura e dalle dimensioni dell’impresa (art. 2214, co. 2)</a:t>
            </a:r>
          </a:p>
          <a:p>
            <a:pPr marL="400050" lvl="1" indent="0">
              <a:buNone/>
            </a:pPr>
            <a:r>
              <a:rPr lang="it-IT" dirty="0" smtClean="0"/>
              <a:t>Scritture obbligatorie minime</a:t>
            </a:r>
          </a:p>
          <a:p>
            <a:pPr marL="800100" lvl="2" indent="0">
              <a:buNone/>
            </a:pPr>
            <a:r>
              <a:rPr lang="it-IT" dirty="0" smtClean="0"/>
              <a:t>Libro giornale</a:t>
            </a:r>
          </a:p>
          <a:p>
            <a:pPr marL="800100" lvl="2" indent="0">
              <a:buNone/>
            </a:pPr>
            <a:r>
              <a:rPr lang="it-IT" dirty="0" smtClean="0"/>
              <a:t>Libro inventari</a:t>
            </a:r>
          </a:p>
          <a:p>
            <a:pPr marL="1257300" lvl="3" indent="0">
              <a:buNone/>
            </a:pPr>
            <a:r>
              <a:rPr lang="it-IT" dirty="0" smtClean="0"/>
              <a:t>Anche attività e passività estranee all’impresa</a:t>
            </a:r>
          </a:p>
        </p:txBody>
      </p:sp>
    </p:spTree>
    <p:extLst>
      <p:ext uri="{BB962C8B-B14F-4D97-AF65-F5344CB8AC3E}">
        <p14:creationId xmlns:p14="http://schemas.microsoft.com/office/powerpoint/2010/main" val="4190432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Inventario e bilancio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Inventario contiene una descrizione e una valutazione</a:t>
            </a:r>
          </a:p>
          <a:p>
            <a:pPr marL="0" indent="0">
              <a:buNone/>
            </a:pPr>
            <a:r>
              <a:rPr lang="it-IT" dirty="0" smtClean="0"/>
              <a:t>Si chiude con bilancio e conto profitti e perdite (art. 2217, co. 2)</a:t>
            </a:r>
          </a:p>
          <a:p>
            <a:pPr marL="400050" lvl="1" indent="0">
              <a:buNone/>
            </a:pPr>
            <a:r>
              <a:rPr lang="it-IT" dirty="0" smtClean="0"/>
              <a:t>Rinvio a norme su </a:t>
            </a:r>
            <a:r>
              <a:rPr lang="it-IT" dirty="0" err="1" smtClean="0"/>
              <a:t>s.p.a.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594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Formalità e prova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Formalità intrinseche e estrinseche (art. 2219)</a:t>
            </a:r>
          </a:p>
          <a:p>
            <a:pPr marL="0" indent="0">
              <a:buNone/>
            </a:pPr>
            <a:r>
              <a:rPr lang="it-IT" dirty="0" smtClean="0"/>
              <a:t>Possibile tenuta informatica (art. 2220, co. 3)</a:t>
            </a:r>
          </a:p>
          <a:p>
            <a:pPr marL="0" indent="0">
              <a:buNone/>
            </a:pPr>
            <a:r>
              <a:rPr lang="it-IT" dirty="0" smtClean="0"/>
              <a:t>Prova contro l’imprenditore (art. 2709)</a:t>
            </a:r>
          </a:p>
          <a:p>
            <a:pPr marL="0" indent="0">
              <a:buNone/>
            </a:pPr>
            <a:r>
              <a:rPr lang="it-IT" dirty="0" smtClean="0"/>
              <a:t>Prova favore solo nei rapporti fra imprenditori (art. 2710)</a:t>
            </a:r>
          </a:p>
          <a:p>
            <a:pPr marL="0" indent="0">
              <a:buNone/>
            </a:pPr>
            <a:r>
              <a:rPr lang="it-IT" dirty="0" smtClean="0"/>
              <a:t>Titolo per decreto ingiuntivo</a:t>
            </a:r>
          </a:p>
          <a:p>
            <a:pPr marL="0" indent="0">
              <a:buNone/>
            </a:pPr>
            <a:r>
              <a:rPr lang="it-IT" dirty="0" smtClean="0"/>
              <a:t>Esibizione totale o parziale su ordine del giudice (art. 2711)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6279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Rappresentanza commerciale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Complessità dell’organizzazione</a:t>
            </a:r>
          </a:p>
          <a:p>
            <a:pPr marL="0" indent="0">
              <a:buNone/>
            </a:pPr>
            <a:r>
              <a:rPr lang="it-IT" dirty="0" smtClean="0"/>
              <a:t>Figure specifiche di rappresentanza</a:t>
            </a:r>
          </a:p>
          <a:p>
            <a:pPr marL="0" indent="0">
              <a:buNone/>
            </a:pPr>
            <a:r>
              <a:rPr lang="it-IT" dirty="0" smtClean="0"/>
              <a:t>Institori, procuratori e commessi</a:t>
            </a:r>
          </a:p>
          <a:p>
            <a:pPr marL="0" indent="0">
              <a:buNone/>
            </a:pPr>
            <a:r>
              <a:rPr lang="it-IT" dirty="0" smtClean="0"/>
              <a:t>Poteri correlati alle mansioni</a:t>
            </a:r>
          </a:p>
          <a:p>
            <a:pPr marL="0" indent="0">
              <a:buNone/>
            </a:pPr>
            <a:r>
              <a:rPr lang="it-IT" dirty="0" smtClean="0"/>
              <a:t>Limiti opponibili solo </a:t>
            </a:r>
            <a:r>
              <a:rPr lang="it-IT" smtClean="0"/>
              <a:t>se iscritti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3016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Institore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Caratteristica di preposizione</a:t>
            </a:r>
          </a:p>
          <a:p>
            <a:pPr marL="400050" lvl="1" indent="0">
              <a:buNone/>
            </a:pPr>
            <a:r>
              <a:rPr lang="it-IT" dirty="0" smtClean="0"/>
              <a:t>Possibile pluralità e potere disgiunto</a:t>
            </a:r>
          </a:p>
          <a:p>
            <a:pPr marL="400050" lvl="1" indent="0">
              <a:buNone/>
            </a:pPr>
            <a:r>
              <a:rPr lang="it-IT" dirty="0" smtClean="0"/>
              <a:t>Potere esteso a tutti gli atti pertinenti</a:t>
            </a:r>
          </a:p>
          <a:p>
            <a:pPr marL="400050" lvl="1" indent="0">
              <a:buNone/>
            </a:pPr>
            <a:r>
              <a:rPr lang="it-IT" dirty="0" smtClean="0"/>
              <a:t>Limite di alienazione e ipoteca di immobili</a:t>
            </a:r>
          </a:p>
          <a:p>
            <a:pPr marL="400050" lvl="1" indent="0">
              <a:buNone/>
            </a:pPr>
            <a:r>
              <a:rPr lang="it-IT" dirty="0" smtClean="0"/>
              <a:t>Non necessità di procura espressa salvo limitazioni (art. 2206, co. 2)</a:t>
            </a:r>
          </a:p>
          <a:p>
            <a:pPr marL="400050" lvl="1" indent="0">
              <a:buNone/>
            </a:pPr>
            <a:r>
              <a:rPr lang="it-IT" dirty="0" smtClean="0"/>
              <a:t>Impegna l’imprenditore anche in assenza di spendita del nome (art. 2208)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1992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Procuratori e commessi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Assenza di preposizione (art. 2209)</a:t>
            </a:r>
          </a:p>
          <a:p>
            <a:pPr marL="400050" lvl="1" indent="0">
              <a:buNone/>
            </a:pPr>
            <a:r>
              <a:rPr lang="it-IT" dirty="0" smtClean="0"/>
              <a:t>Poteri decisionali più limitati e corrispondenti poteri rappresentativi</a:t>
            </a:r>
          </a:p>
          <a:p>
            <a:pPr marL="0" indent="0">
              <a:buNone/>
            </a:pPr>
            <a:r>
              <a:rPr lang="it-IT" dirty="0" smtClean="0"/>
              <a:t>Commessi</a:t>
            </a:r>
          </a:p>
          <a:p>
            <a:pPr marL="400050" lvl="1" indent="0">
              <a:buNone/>
            </a:pPr>
            <a:r>
              <a:rPr lang="it-IT" dirty="0" smtClean="0"/>
              <a:t>Termine anche d’uso comune</a:t>
            </a:r>
          </a:p>
          <a:p>
            <a:pPr marL="400050" lvl="1" indent="0">
              <a:buNone/>
            </a:pPr>
            <a:r>
              <a:rPr lang="it-IT" dirty="0" smtClean="0"/>
              <a:t>Mansioni a contatto con la clientela</a:t>
            </a:r>
          </a:p>
          <a:p>
            <a:pPr marL="400050" lvl="1" indent="0">
              <a:buNone/>
            </a:pPr>
            <a:r>
              <a:rPr lang="it-IT" dirty="0" smtClean="0"/>
              <a:t>Potere rappresentativo nei confronti dei clienti </a:t>
            </a:r>
            <a:r>
              <a:rPr lang="it-IT" smtClean="0"/>
              <a:t>(artt. </a:t>
            </a:r>
            <a:r>
              <a:rPr lang="it-IT" dirty="0" smtClean="0"/>
              <a:t>2210 ss.)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98226742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586</TotalTime>
  <Words>453</Words>
  <Application>Microsoft Office PowerPoint</Application>
  <PresentationFormat>Presentazione su schermo (4:3)</PresentationFormat>
  <Paragraphs>70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Sfaccettatura</vt:lpstr>
      <vt:lpstr>Statuto dell’impresa commerciale non piccola</vt:lpstr>
      <vt:lpstr>Pubblicità commerciale</vt:lpstr>
      <vt:lpstr>Efficacia dell’iscrizione</vt:lpstr>
      <vt:lpstr>Scritture contabili</vt:lpstr>
      <vt:lpstr>Inventario e bilancio</vt:lpstr>
      <vt:lpstr>Formalità e prova</vt:lpstr>
      <vt:lpstr>Rappresentanza commerciale</vt:lpstr>
      <vt:lpstr>Institore</vt:lpstr>
      <vt:lpstr>Procuratori e commessi</vt:lpstr>
      <vt:lpstr>Domande relative a questa lezione</vt:lpstr>
    </vt:vector>
  </TitlesOfParts>
  <Company>Olidata S.p.A.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Concorrenza sleale</dc:title>
  <dc:creator>Davide Sarti</dc:creator>
  <cp:lastModifiedBy>Utente</cp:lastModifiedBy>
  <cp:revision>97</cp:revision>
  <dcterms:created xsi:type="dcterms:W3CDTF">2015-09-30T11:01:53Z</dcterms:created>
  <dcterms:modified xsi:type="dcterms:W3CDTF">2018-10-08T20:32:30Z</dcterms:modified>
</cp:coreProperties>
</file>