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1"/>
  </p:sldMasterIdLst>
  <p:notesMasterIdLst>
    <p:notesMasterId r:id="rId16"/>
  </p:notesMasterIdLst>
  <p:sldIdLst>
    <p:sldId id="302" r:id="rId2"/>
    <p:sldId id="291" r:id="rId3"/>
    <p:sldId id="301" r:id="rId4"/>
    <p:sldId id="297" r:id="rId5"/>
    <p:sldId id="292" r:id="rId6"/>
    <p:sldId id="257" r:id="rId7"/>
    <p:sldId id="299" r:id="rId8"/>
    <p:sldId id="298" r:id="rId9"/>
    <p:sldId id="288" r:id="rId10"/>
    <p:sldId id="287" r:id="rId11"/>
    <p:sldId id="279" r:id="rId12"/>
    <p:sldId id="284" r:id="rId13"/>
    <p:sldId id="281" r:id="rId14"/>
    <p:sldId id="267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28">
          <p15:clr>
            <a:srgbClr val="A4A3A4"/>
          </p15:clr>
        </p15:guide>
        <p15:guide id="3" orient="horz" pos="3296">
          <p15:clr>
            <a:srgbClr val="A4A3A4"/>
          </p15:clr>
        </p15:guide>
        <p15:guide id="4" orient="horz" pos="456">
          <p15:clr>
            <a:srgbClr val="A4A3A4"/>
          </p15:clr>
        </p15:guide>
        <p15:guide id="5" pos="436">
          <p15:clr>
            <a:srgbClr val="A4A3A4"/>
          </p15:clr>
        </p15:guide>
        <p15:guide id="6" pos="7236">
          <p15:clr>
            <a:srgbClr val="A4A3A4"/>
          </p15:clr>
        </p15:guide>
        <p15:guide id="7" pos="2692">
          <p15:clr>
            <a:srgbClr val="A4A3A4"/>
          </p15:clr>
        </p15:guide>
        <p15:guide id="8" pos="1572">
          <p15:clr>
            <a:srgbClr val="A4A3A4"/>
          </p15:clr>
        </p15:guide>
        <p15:guide id="9" pos="3816">
          <p15:clr>
            <a:srgbClr val="A4A3A4"/>
          </p15:clr>
        </p15:guide>
        <p15:guide id="10" pos="4976">
          <p15:clr>
            <a:srgbClr val="A4A3A4"/>
          </p15:clr>
        </p15:guide>
        <p15:guide id="11" pos="61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B86E"/>
    <a:srgbClr val="8D42C6"/>
    <a:srgbClr val="516F87"/>
    <a:srgbClr val="55C8E0"/>
    <a:srgbClr val="28B99A"/>
    <a:srgbClr val="4F72B2"/>
    <a:srgbClr val="F38EB6"/>
    <a:srgbClr val="F3B05F"/>
    <a:srgbClr val="52BFC4"/>
    <a:srgbClr val="25B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78" autoAdjust="0"/>
    <p:restoredTop sz="94687" autoAdjust="0"/>
  </p:normalViewPr>
  <p:slideViewPr>
    <p:cSldViewPr snapToGrid="0" snapToObjects="1">
      <p:cViewPr varScale="1">
        <p:scale>
          <a:sx n="69" d="100"/>
          <a:sy n="69" d="100"/>
        </p:scale>
        <p:origin x="72" y="828"/>
      </p:cViewPr>
      <p:guideLst>
        <p:guide orient="horz" pos="2160"/>
        <p:guide orient="horz" pos="1028"/>
        <p:guide orient="horz" pos="3296"/>
        <p:guide orient="horz" pos="456"/>
        <p:guide pos="436"/>
        <p:guide pos="7236"/>
        <p:guide pos="2692"/>
        <p:guide pos="1572"/>
        <p:guide pos="3816"/>
        <p:guide pos="4976"/>
        <p:guide pos="61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2D04-B328-C548-A723-9E979D099E2A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2F84-5A3D-2848-A896-83FF17320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34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4254" y="320526"/>
            <a:ext cx="1694688" cy="425825"/>
          </a:xfrm>
          <a:prstGeom prst="rect">
            <a:avLst/>
          </a:prstGeom>
        </p:spPr>
      </p:pic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2124222" y="730251"/>
            <a:ext cx="9129932" cy="895349"/>
          </a:xfrm>
        </p:spPr>
        <p:txBody>
          <a:bodyPr>
            <a:normAutofit/>
          </a:bodyPr>
          <a:lstStyle/>
          <a:p>
            <a:pPr algn="ctr"/>
            <a:r>
              <a:rPr lang="it-IT" sz="3000" b="1" dirty="0">
                <a:latin typeface="Arial"/>
                <a:ea typeface="Helvetica Neue LT Std 65 Medium" charset="0"/>
                <a:cs typeface="Arial"/>
              </a:rPr>
              <a:t>Il sistema universitario in Italia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86206-FC06-D844-8899-5EE885A7C025}" type="datetimeFigureOut">
              <a:rPr lang="it-IT" smtClean="0"/>
              <a:t>30/09/2019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39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193" y="1064554"/>
            <a:ext cx="4547613" cy="1142680"/>
          </a:xfrm>
          <a:prstGeom prst="rect">
            <a:avLst/>
          </a:prstGeom>
        </p:spPr>
      </p:pic>
      <p:sp>
        <p:nvSpPr>
          <p:cNvPr id="4" name="Titolo 1"/>
          <p:cNvSpPr txBox="1">
            <a:spLocks/>
          </p:cNvSpPr>
          <p:nvPr/>
        </p:nvSpPr>
        <p:spPr>
          <a:xfrm>
            <a:off x="692150" y="2385254"/>
            <a:ext cx="10801350" cy="180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Open </a:t>
            </a:r>
            <a:r>
              <a:rPr lang="it-IT" sz="4800" b="1" dirty="0" err="1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Day</a:t>
            </a:r>
            <a:r>
              <a:rPr lang="it-IT" sz="4800" b="1" dirty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 </a:t>
            </a:r>
            <a:r>
              <a:rPr lang="it-IT" sz="4800" b="1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18 settembre </a:t>
            </a:r>
            <a:r>
              <a:rPr lang="it-IT" sz="4800" b="1" dirty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2019</a:t>
            </a:r>
          </a:p>
          <a:p>
            <a:r>
              <a:rPr lang="it-IT" sz="5400" b="1" dirty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Laurea Triennale in Economia</a:t>
            </a:r>
            <a:endParaRPr lang="it-IT" sz="4000" dirty="0">
              <a:solidFill>
                <a:schemeClr val="bg1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2772161" y="4155216"/>
            <a:ext cx="6641328" cy="523220"/>
            <a:chOff x="2612490" y="3395562"/>
            <a:chExt cx="6641328" cy="523220"/>
          </a:xfrm>
        </p:grpSpPr>
        <p:sp>
          <p:nvSpPr>
            <p:cNvPr id="8" name="Rettangolo 7"/>
            <p:cNvSpPr/>
            <p:nvPr/>
          </p:nvSpPr>
          <p:spPr>
            <a:xfrm>
              <a:off x="2931831" y="3395562"/>
              <a:ext cx="632198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http://www.unife.it/economia/economia</a:t>
              </a:r>
            </a:p>
          </p:txBody>
        </p:sp>
        <p:sp>
          <p:nvSpPr>
            <p:cNvPr id="9" name="Triangolo isoscele 8"/>
            <p:cNvSpPr/>
            <p:nvPr/>
          </p:nvSpPr>
          <p:spPr>
            <a:xfrm rot="5400000">
              <a:off x="2576490" y="3547891"/>
              <a:ext cx="324000" cy="25200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2541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F"/>
              </a:clrFrom>
              <a:clrTo>
                <a:srgbClr val="F0F0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39" y="1524108"/>
            <a:ext cx="5619048" cy="476190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61029" y="730251"/>
            <a:ext cx="8869568" cy="895349"/>
          </a:xfrm>
        </p:spPr>
        <p:txBody>
          <a:bodyPr>
            <a:normAutofit/>
          </a:bodyPr>
          <a:lstStyle/>
          <a:p>
            <a:pPr algn="r"/>
            <a:r>
              <a:rPr lang="it-IT" sz="2400" b="1" dirty="0">
                <a:latin typeface="Arial"/>
                <a:ea typeface="Helvetica Neue LT Std 65 Medium" charset="0"/>
                <a:cs typeface="Arial"/>
              </a:rPr>
              <a:t>La soddisfazione degli studenti della Laurea Triennale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54" y="320526"/>
            <a:ext cx="1694688" cy="425825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7445828" y="6077977"/>
            <a:ext cx="43845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https://valmon.disia.unifi.it/sisvaldidat/unife/index.php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90498"/>
              </p:ext>
            </p:extLst>
          </p:nvPr>
        </p:nvGraphicFramePr>
        <p:xfrm>
          <a:off x="5671701" y="2126336"/>
          <a:ext cx="6302584" cy="3499394"/>
        </p:xfrm>
        <a:graphic>
          <a:graphicData uri="http://schemas.openxmlformats.org/drawingml/2006/table">
            <a:tbl>
              <a:tblPr/>
              <a:tblGrid>
                <a:gridCol w="5839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86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5930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D1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conoscenze preliminari possedute sono risultate sufficienti per la comprensione degli argomenti trattati in questo corso?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742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D2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carico di studio di questo insegnamento è proporzionato ai crediti assegnati?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7742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D3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materiale didattico (indicato o fornito) è adeguato per lo studio della materia?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3647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D4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modalità di esame sono state definite in modo chiaro?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7742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D5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materia si studia bene anche senza frequentare? (solo studenti non frequentanti)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131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D6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Gli orari di svolgimento di lezioni, esercitazioni e altre eventuali attività didattiche sono rispettati?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3647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D7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docente stimola/motiva l’interesse verso la disciplina?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8748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D8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docente espone gli argomenti in modo chiaro?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5930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D9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attività didattiche integrative (esercitazioni, laboratori, seminari, tutorato didattico, ecc.) risultano utili ai fini dell’apprendimento?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1836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D10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programma dell’insegnamento svolto è stato coerente con quanto dichiarato sul sito web del Corso di Studio?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3647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D11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docente è effettivamente reperibile per chiarimenti e spiegazioni?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3647"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D12  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 interessato agli argomenti dell’insegnamento?</a:t>
                      </a:r>
                    </a:p>
                  </a:txBody>
                  <a:tcPr marL="28440" marR="2844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8" name="Triangolo isoscele 7"/>
          <p:cNvSpPr/>
          <p:nvPr/>
        </p:nvSpPr>
        <p:spPr>
          <a:xfrm rot="5400000">
            <a:off x="7155588" y="6105865"/>
            <a:ext cx="324000" cy="252000"/>
          </a:xfrm>
          <a:prstGeom prst="triangle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411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ccia a destra 37"/>
          <p:cNvSpPr/>
          <p:nvPr/>
        </p:nvSpPr>
        <p:spPr>
          <a:xfrm>
            <a:off x="254253" y="2857904"/>
            <a:ext cx="10116000" cy="4846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54" y="320526"/>
            <a:ext cx="1694688" cy="4258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95551" y="730251"/>
            <a:ext cx="7200900" cy="895349"/>
          </a:xfrm>
        </p:spPr>
        <p:txBody>
          <a:bodyPr>
            <a:normAutofit/>
          </a:bodyPr>
          <a:lstStyle/>
          <a:p>
            <a:pPr algn="ctr"/>
            <a:r>
              <a:rPr lang="it-IT" sz="3000" b="1" dirty="0">
                <a:latin typeface="Arial"/>
                <a:ea typeface="Helvetica Neue LT Std 65 Medium" charset="0"/>
                <a:cs typeface="Arial"/>
              </a:rPr>
              <a:t>La Laurea Triennale in Economia</a:t>
            </a:r>
          </a:p>
        </p:txBody>
      </p:sp>
      <p:sp>
        <p:nvSpPr>
          <p:cNvPr id="22" name="AutoShape 42"/>
          <p:cNvSpPr>
            <a:spLocks noChangeArrowheads="1"/>
          </p:cNvSpPr>
          <p:nvPr/>
        </p:nvSpPr>
        <p:spPr bwMode="auto">
          <a:xfrm>
            <a:off x="4731747" y="2616673"/>
            <a:ext cx="923461" cy="914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</a:t>
            </a:r>
          </a:p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anno</a:t>
            </a:r>
          </a:p>
        </p:txBody>
      </p:sp>
      <p:pic>
        <p:nvPicPr>
          <p:cNvPr id="20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804" y="2729139"/>
            <a:ext cx="2381605" cy="773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AutoShape 42"/>
          <p:cNvSpPr>
            <a:spLocks noChangeArrowheads="1"/>
          </p:cNvSpPr>
          <p:nvPr/>
        </p:nvSpPr>
        <p:spPr bwMode="auto">
          <a:xfrm>
            <a:off x="5781820" y="2616673"/>
            <a:ext cx="923461" cy="914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II</a:t>
            </a:r>
          </a:p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anno</a:t>
            </a:r>
          </a:p>
        </p:txBody>
      </p:sp>
      <p:sp>
        <p:nvSpPr>
          <p:cNvPr id="35" name="AutoShape 42"/>
          <p:cNvSpPr>
            <a:spLocks noChangeArrowheads="1"/>
          </p:cNvSpPr>
          <p:nvPr/>
        </p:nvSpPr>
        <p:spPr bwMode="auto">
          <a:xfrm>
            <a:off x="6850961" y="3216134"/>
            <a:ext cx="2715068" cy="1090689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it-IT" sz="1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</a:rPr>
              <a:t>III anno</a:t>
            </a:r>
          </a:p>
          <a:p>
            <a:pPr algn="ctr">
              <a:defRPr/>
            </a:pPr>
            <a:r>
              <a:rPr lang="it-IT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</a:rPr>
              <a:t>SCIENZE ECONOMICHE</a:t>
            </a:r>
            <a:endParaRPr lang="it-IT" sz="14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36" name="AutoShape 42"/>
          <p:cNvSpPr>
            <a:spLocks noChangeArrowheads="1"/>
          </p:cNvSpPr>
          <p:nvPr/>
        </p:nvSpPr>
        <p:spPr bwMode="auto">
          <a:xfrm>
            <a:off x="6850962" y="1844534"/>
            <a:ext cx="2715068" cy="1090689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it-IT" sz="1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</a:rPr>
              <a:t>III anno</a:t>
            </a:r>
          </a:p>
          <a:p>
            <a:pPr algn="ctr">
              <a:defRPr/>
            </a:pPr>
            <a:r>
              <a:rPr lang="it-IT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</a:rPr>
              <a:t>SCIENZE DELL’ECONOMIA E </a:t>
            </a:r>
          </a:p>
          <a:p>
            <a:pPr algn="ctr">
              <a:defRPr/>
            </a:pPr>
            <a:r>
              <a:rPr lang="it-IT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</a:rPr>
              <a:t>DELLA GESTIONE AZIENDALE</a:t>
            </a:r>
            <a:endParaRPr lang="it-IT" sz="1400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grpSp>
        <p:nvGrpSpPr>
          <p:cNvPr id="16" name="Gruppo 15"/>
          <p:cNvGrpSpPr/>
          <p:nvPr/>
        </p:nvGrpSpPr>
        <p:grpSpPr>
          <a:xfrm>
            <a:off x="2306097" y="3863294"/>
            <a:ext cx="1842866" cy="1926335"/>
            <a:chOff x="3657600" y="3941065"/>
            <a:chExt cx="1842866" cy="1926335"/>
          </a:xfrm>
        </p:grpSpPr>
        <p:pic>
          <p:nvPicPr>
            <p:cNvPr id="14" name="Immagin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57600" y="4024534"/>
              <a:ext cx="1842866" cy="1842866"/>
            </a:xfrm>
            <a:prstGeom prst="rect">
              <a:avLst/>
            </a:prstGeom>
          </p:spPr>
        </p:pic>
        <p:sp>
          <p:nvSpPr>
            <p:cNvPr id="15" name="Rettangolo arrotondato 14"/>
            <p:cNvSpPr/>
            <p:nvPr/>
          </p:nvSpPr>
          <p:spPr>
            <a:xfrm>
              <a:off x="4100896" y="3941065"/>
              <a:ext cx="969612" cy="324000"/>
            </a:xfrm>
            <a:prstGeom prst="roundRect">
              <a:avLst/>
            </a:prstGeom>
            <a:solidFill>
              <a:srgbClr val="2E2E2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OFA</a:t>
              </a:r>
            </a:p>
          </p:txBody>
        </p:sp>
      </p:grpSp>
      <p:sp>
        <p:nvSpPr>
          <p:cNvPr id="37" name="Rettangolo 36"/>
          <p:cNvSpPr/>
          <p:nvPr/>
        </p:nvSpPr>
        <p:spPr>
          <a:xfrm>
            <a:off x="1944836" y="5830894"/>
            <a:ext cx="26818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</a:rPr>
              <a:t>Obblighi Formativi Aggiuntivi</a:t>
            </a:r>
          </a:p>
        </p:txBody>
      </p:sp>
      <p:grpSp>
        <p:nvGrpSpPr>
          <p:cNvPr id="21" name="Gruppo 20"/>
          <p:cNvGrpSpPr/>
          <p:nvPr/>
        </p:nvGrpSpPr>
        <p:grpSpPr>
          <a:xfrm>
            <a:off x="214385" y="2341653"/>
            <a:ext cx="1548000" cy="1548000"/>
            <a:chOff x="572612" y="2267065"/>
            <a:chExt cx="1836000" cy="1836000"/>
          </a:xfrm>
        </p:grpSpPr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2612" y="2267065"/>
              <a:ext cx="1836000" cy="1836000"/>
            </a:xfrm>
            <a:prstGeom prst="rect">
              <a:avLst/>
            </a:prstGeom>
          </p:spPr>
        </p:pic>
        <p:sp>
          <p:nvSpPr>
            <p:cNvPr id="18" name="Rettangolo 17"/>
            <p:cNvSpPr/>
            <p:nvPr/>
          </p:nvSpPr>
          <p:spPr>
            <a:xfrm>
              <a:off x="647099" y="3261485"/>
              <a:ext cx="1687026" cy="7186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ISCRIZIONE</a:t>
              </a:r>
            </a:p>
            <a:p>
              <a:pPr algn="ctr"/>
              <a:r>
                <a:rPr lang="it-IT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ONLINE</a:t>
              </a:r>
            </a:p>
          </p:txBody>
        </p:sp>
      </p:grpSp>
      <p:pic>
        <p:nvPicPr>
          <p:cNvPr id="40" name="Immagine 39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85959" y="2507168"/>
            <a:ext cx="1806041" cy="1113629"/>
          </a:xfrm>
          <a:prstGeom prst="rect">
            <a:avLst/>
          </a:prstGeom>
        </p:spPr>
      </p:pic>
      <p:sp>
        <p:nvSpPr>
          <p:cNvPr id="41" name="Rettangolo 40"/>
          <p:cNvSpPr/>
          <p:nvPr/>
        </p:nvSpPr>
        <p:spPr>
          <a:xfrm>
            <a:off x="7080734" y="6128491"/>
            <a:ext cx="43730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http://www.unife.it/economia/economia/futuri-studenti</a:t>
            </a:r>
          </a:p>
        </p:txBody>
      </p:sp>
      <p:sp>
        <p:nvSpPr>
          <p:cNvPr id="42" name="Triangolo isoscele 41"/>
          <p:cNvSpPr/>
          <p:nvPr/>
        </p:nvSpPr>
        <p:spPr>
          <a:xfrm rot="5400000">
            <a:off x="6756734" y="6156379"/>
            <a:ext cx="396000" cy="252000"/>
          </a:xfrm>
          <a:prstGeom prst="triangle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10100599" y="3620797"/>
            <a:ext cx="1927277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it-IT" sz="1600" b="1" dirty="0">
                <a:latin typeface="Arial" pitchFamily="34" charset="0"/>
                <a:ea typeface="MS PGothic" pitchFamily="34" charset="-128"/>
              </a:rPr>
              <a:t>Prova finale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latin typeface="Arial" pitchFamily="34" charset="0"/>
                <a:ea typeface="MS PGothic" pitchFamily="34" charset="-128"/>
              </a:rPr>
              <a:t>Tesi di laurea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latin typeface="Arial" pitchFamily="34" charset="0"/>
                <a:ea typeface="MS PGothic" pitchFamily="34" charset="-128"/>
              </a:rPr>
              <a:t>Business game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647114" y="1983543"/>
            <a:ext cx="130734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dirty="0"/>
              <a:t>entro 31 </a:t>
            </a:r>
            <a:r>
              <a:rPr lang="it-IT" dirty="0" err="1"/>
              <a:t>dic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67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4" grpId="0" animBg="1"/>
      <p:bldP spid="35" grpId="0" animBg="1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/>
          <p:nvPr/>
        </p:nvSpPr>
        <p:spPr>
          <a:xfrm>
            <a:off x="6575898" y="679217"/>
            <a:ext cx="4688732" cy="6130146"/>
          </a:xfrm>
          <a:custGeom>
            <a:avLst/>
            <a:gdLst>
              <a:gd name="connsiteX0" fmla="*/ 0 w 4124528"/>
              <a:gd name="connsiteY0" fmla="*/ 4824919 h 4824919"/>
              <a:gd name="connsiteX1" fmla="*/ 0 w 4124528"/>
              <a:gd name="connsiteY1" fmla="*/ 1809344 h 4824919"/>
              <a:gd name="connsiteX2" fmla="*/ 1070042 w 4124528"/>
              <a:gd name="connsiteY2" fmla="*/ 0 h 4824919"/>
              <a:gd name="connsiteX3" fmla="*/ 4124528 w 4124528"/>
              <a:gd name="connsiteY3" fmla="*/ 0 h 4824919"/>
              <a:gd name="connsiteX0" fmla="*/ 0 w 4688732"/>
              <a:gd name="connsiteY0" fmla="*/ 4824919 h 4824919"/>
              <a:gd name="connsiteX1" fmla="*/ 0 w 4688732"/>
              <a:gd name="connsiteY1" fmla="*/ 1809344 h 4824919"/>
              <a:gd name="connsiteX2" fmla="*/ 1070042 w 4688732"/>
              <a:gd name="connsiteY2" fmla="*/ 0 h 4824919"/>
              <a:gd name="connsiteX3" fmla="*/ 4688732 w 4688732"/>
              <a:gd name="connsiteY3" fmla="*/ 0 h 4824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88732" h="4824919">
                <a:moveTo>
                  <a:pt x="0" y="4824919"/>
                </a:moveTo>
                <a:lnTo>
                  <a:pt x="0" y="1809344"/>
                </a:lnTo>
                <a:lnTo>
                  <a:pt x="1070042" y="0"/>
                </a:lnTo>
                <a:lnTo>
                  <a:pt x="4688732" y="0"/>
                </a:lnTo>
              </a:path>
            </a:pathLst>
          </a:custGeom>
          <a:noFill/>
          <a:ln w="165100" cap="rnd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igura a mano libera 7"/>
          <p:cNvSpPr/>
          <p:nvPr/>
        </p:nvSpPr>
        <p:spPr>
          <a:xfrm flipH="1">
            <a:off x="1363965" y="4189971"/>
            <a:ext cx="4782765" cy="2619389"/>
          </a:xfrm>
          <a:custGeom>
            <a:avLst/>
            <a:gdLst>
              <a:gd name="connsiteX0" fmla="*/ 0 w 4124528"/>
              <a:gd name="connsiteY0" fmla="*/ 4824919 h 4824919"/>
              <a:gd name="connsiteX1" fmla="*/ 0 w 4124528"/>
              <a:gd name="connsiteY1" fmla="*/ 1809344 h 4824919"/>
              <a:gd name="connsiteX2" fmla="*/ 1070042 w 4124528"/>
              <a:gd name="connsiteY2" fmla="*/ 0 h 4824919"/>
              <a:gd name="connsiteX3" fmla="*/ 4124528 w 4124528"/>
              <a:gd name="connsiteY3" fmla="*/ 0 h 4824919"/>
              <a:gd name="connsiteX0" fmla="*/ 0 w 4529917"/>
              <a:gd name="connsiteY0" fmla="*/ 4824919 h 4824919"/>
              <a:gd name="connsiteX1" fmla="*/ 0 w 4529917"/>
              <a:gd name="connsiteY1" fmla="*/ 1809344 h 4824919"/>
              <a:gd name="connsiteX2" fmla="*/ 1070042 w 4529917"/>
              <a:gd name="connsiteY2" fmla="*/ 0 h 4824919"/>
              <a:gd name="connsiteX3" fmla="*/ 4529917 w 4529917"/>
              <a:gd name="connsiteY3" fmla="*/ 0 h 4824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9917" h="4824919">
                <a:moveTo>
                  <a:pt x="0" y="4824919"/>
                </a:moveTo>
                <a:lnTo>
                  <a:pt x="0" y="1809344"/>
                </a:lnTo>
                <a:lnTo>
                  <a:pt x="1070042" y="0"/>
                </a:lnTo>
                <a:lnTo>
                  <a:pt x="4529917" y="0"/>
                </a:lnTo>
              </a:path>
            </a:pathLst>
          </a:custGeom>
          <a:noFill/>
          <a:ln w="165100" cap="rnd">
            <a:solidFill>
              <a:srgbClr val="3C95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 flipH="1">
            <a:off x="1329092" y="1196657"/>
            <a:ext cx="5031919" cy="5656080"/>
          </a:xfrm>
          <a:custGeom>
            <a:avLst/>
            <a:gdLst>
              <a:gd name="connsiteX0" fmla="*/ 0 w 4124528"/>
              <a:gd name="connsiteY0" fmla="*/ 4824919 h 4824919"/>
              <a:gd name="connsiteX1" fmla="*/ 0 w 4124528"/>
              <a:gd name="connsiteY1" fmla="*/ 1809344 h 4824919"/>
              <a:gd name="connsiteX2" fmla="*/ 1070042 w 4124528"/>
              <a:gd name="connsiteY2" fmla="*/ 0 h 4824919"/>
              <a:gd name="connsiteX3" fmla="*/ 4124528 w 4124528"/>
              <a:gd name="connsiteY3" fmla="*/ 0 h 4824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24528" h="4824919">
                <a:moveTo>
                  <a:pt x="0" y="4824919"/>
                </a:moveTo>
                <a:lnTo>
                  <a:pt x="0" y="1809344"/>
                </a:lnTo>
                <a:lnTo>
                  <a:pt x="1070042" y="0"/>
                </a:lnTo>
                <a:lnTo>
                  <a:pt x="4124528" y="0"/>
                </a:lnTo>
              </a:path>
            </a:pathLst>
          </a:custGeom>
          <a:noFill/>
          <a:ln w="165100" cap="rnd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6784521" y="3157483"/>
            <a:ext cx="4669275" cy="3676275"/>
          </a:xfrm>
          <a:custGeom>
            <a:avLst/>
            <a:gdLst>
              <a:gd name="connsiteX0" fmla="*/ 0 w 3287949"/>
              <a:gd name="connsiteY0" fmla="*/ 3307404 h 3307404"/>
              <a:gd name="connsiteX1" fmla="*/ 0 w 3287949"/>
              <a:gd name="connsiteY1" fmla="*/ 1478604 h 3307404"/>
              <a:gd name="connsiteX2" fmla="*/ 1478604 w 3287949"/>
              <a:gd name="connsiteY2" fmla="*/ 0 h 3307404"/>
              <a:gd name="connsiteX3" fmla="*/ 3287949 w 3287949"/>
              <a:gd name="connsiteY3" fmla="*/ 0 h 3307404"/>
              <a:gd name="connsiteX0" fmla="*/ 0 w 5404849"/>
              <a:gd name="connsiteY0" fmla="*/ 3307404 h 3307404"/>
              <a:gd name="connsiteX1" fmla="*/ 0 w 5404849"/>
              <a:gd name="connsiteY1" fmla="*/ 1478604 h 3307404"/>
              <a:gd name="connsiteX2" fmla="*/ 1478604 w 5404849"/>
              <a:gd name="connsiteY2" fmla="*/ 0 h 3307404"/>
              <a:gd name="connsiteX3" fmla="*/ 5404849 w 5404849"/>
              <a:gd name="connsiteY3" fmla="*/ 0 h 3307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04849" h="3307404">
                <a:moveTo>
                  <a:pt x="0" y="3307404"/>
                </a:moveTo>
                <a:lnTo>
                  <a:pt x="0" y="1478604"/>
                </a:lnTo>
                <a:lnTo>
                  <a:pt x="1478604" y="0"/>
                </a:lnTo>
                <a:lnTo>
                  <a:pt x="5404849" y="0"/>
                </a:lnTo>
              </a:path>
            </a:pathLst>
          </a:custGeom>
          <a:noFill/>
          <a:ln w="165100" cap="rnd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838383"/>
              </p:ext>
            </p:extLst>
          </p:nvPr>
        </p:nvGraphicFramePr>
        <p:xfrm>
          <a:off x="8063453" y="3108274"/>
          <a:ext cx="3924000" cy="144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materie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charset="0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charset="0"/>
                          <a:ea typeface="ＭＳ Ｐゴシック" charset="0"/>
                        </a:rPr>
                        <a:t>Lingue straniere (inglese, francese,</a:t>
                      </a:r>
                    </a:p>
                    <a:p>
                      <a:pPr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charset="0"/>
                        <a:buNone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charset="0"/>
                          <a:ea typeface="ＭＳ Ｐゴシック" charset="0"/>
                        </a:rPr>
                        <a:t>    tedesco, spagnolo, cinese) </a:t>
                      </a:r>
                    </a:p>
                    <a:p>
                      <a:pPr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charset="0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charset="0"/>
                          <a:ea typeface="ＭＳ Ｐゴシック" charset="0"/>
                        </a:rPr>
                        <a:t>Tirocinio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833716"/>
              </p:ext>
            </p:extLst>
          </p:nvPr>
        </p:nvGraphicFramePr>
        <p:xfrm>
          <a:off x="7785114" y="601396"/>
          <a:ext cx="3924000" cy="208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giuridica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anose="020B0604020202020204" pitchFamily="34" charset="0"/>
                        </a:rPr>
                        <a:t>Istituzioni di diritto privato</a:t>
                      </a:r>
                    </a:p>
                    <a:p>
                      <a:pPr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anose="020B0604020202020204" pitchFamily="34" charset="0"/>
                        </a:rPr>
                        <a:t>Diritto pubblico ed economia</a:t>
                      </a:r>
                    </a:p>
                    <a:p>
                      <a:pPr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anose="020B0604020202020204" pitchFamily="34" charset="0"/>
                        </a:rPr>
                        <a:t>Diritto commerciale</a:t>
                      </a:r>
                    </a:p>
                    <a:p>
                      <a:pPr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anose="020B0604020202020204" pitchFamily="34" charset="0"/>
                        </a:rPr>
                        <a:t>Diritto tributario</a:t>
                      </a:r>
                    </a:p>
                    <a:p>
                      <a:pPr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anose="020B0604020202020204" pitchFamily="34" charset="0"/>
                        </a:rPr>
                        <a:t>Diritto del lavoro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127367"/>
              </p:ext>
            </p:extLst>
          </p:nvPr>
        </p:nvGraphicFramePr>
        <p:xfrm>
          <a:off x="989369" y="4107619"/>
          <a:ext cx="3924000" cy="200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economica</a:t>
                      </a:r>
                    </a:p>
                  </a:txBody>
                  <a:tcPr anchor="ctr">
                    <a:solidFill>
                      <a:srgbClr val="3C95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Economia politica (microeconomia e macroeconomia)</a:t>
                      </a: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Economia pubblica</a:t>
                      </a: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Economia e politica 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industriale</a:t>
                      </a:r>
                      <a:endParaRPr lang="it-IT" sz="1600" b="1" dirty="0">
                        <a:solidFill>
                          <a:schemeClr val="tx1"/>
                        </a:solidFill>
                        <a:latin typeface="Arial" pitchFamily="34" charset="0"/>
                      </a:endParaRP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…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779769"/>
              </p:ext>
            </p:extLst>
          </p:nvPr>
        </p:nvGraphicFramePr>
        <p:xfrm>
          <a:off x="916819" y="1087780"/>
          <a:ext cx="4046703" cy="272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67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aziendale</a:t>
                      </a:r>
                    </a:p>
                  </a:txBody>
                  <a:tcPr anchor="ctr"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Economia aziendale</a:t>
                      </a: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Ragioneria generale ed applicata</a:t>
                      </a: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Programmazione e controllo</a:t>
                      </a: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Marketing</a:t>
                      </a: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Organizzazione aziendale</a:t>
                      </a: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Economia degli intermediari finanziari</a:t>
                      </a: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…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066052"/>
              </p:ext>
            </p:extLst>
          </p:nvPr>
        </p:nvGraphicFramePr>
        <p:xfrm>
          <a:off x="7767048" y="4867023"/>
          <a:ext cx="3924000" cy="176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matematico-statistica</a:t>
                      </a:r>
                    </a:p>
                  </a:txBody>
                  <a:tcPr anchor="ctr">
                    <a:solidFill>
                      <a:srgbClr val="AFAB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Metodi matematici per l’</a:t>
                      </a:r>
                      <a:r>
                        <a:rPr lang="it-IT" altLang="ja-JP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economia</a:t>
                      </a: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Statistica</a:t>
                      </a: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pitchFamily="34" charset="0"/>
                        </a:rPr>
                        <a:t>Matematica finanziaria</a:t>
                      </a:r>
                    </a:p>
                    <a:p>
                      <a:pPr marL="177800" indent="-177800" eaLnBrk="1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Arial" charset="0"/>
                          <a:ea typeface="ＭＳ Ｐゴシック" charset="0"/>
                        </a:rPr>
                        <a:t>Informatica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8" name="Figura a mano libera 17"/>
          <p:cNvSpPr/>
          <p:nvPr/>
        </p:nvSpPr>
        <p:spPr>
          <a:xfrm>
            <a:off x="6989900" y="4964297"/>
            <a:ext cx="4127768" cy="1900189"/>
          </a:xfrm>
          <a:custGeom>
            <a:avLst/>
            <a:gdLst>
              <a:gd name="connsiteX0" fmla="*/ 0 w 3287949"/>
              <a:gd name="connsiteY0" fmla="*/ 3307404 h 3307404"/>
              <a:gd name="connsiteX1" fmla="*/ 0 w 3287949"/>
              <a:gd name="connsiteY1" fmla="*/ 1478604 h 3307404"/>
              <a:gd name="connsiteX2" fmla="*/ 1478604 w 3287949"/>
              <a:gd name="connsiteY2" fmla="*/ 0 h 3307404"/>
              <a:gd name="connsiteX3" fmla="*/ 3287949 w 3287949"/>
              <a:gd name="connsiteY3" fmla="*/ 0 h 3307404"/>
              <a:gd name="connsiteX0" fmla="*/ 0 w 8701793"/>
              <a:gd name="connsiteY0" fmla="*/ 3341617 h 3341617"/>
              <a:gd name="connsiteX1" fmla="*/ 0 w 8701793"/>
              <a:gd name="connsiteY1" fmla="*/ 1512817 h 3341617"/>
              <a:gd name="connsiteX2" fmla="*/ 1478604 w 8701793"/>
              <a:gd name="connsiteY2" fmla="*/ 34213 h 3341617"/>
              <a:gd name="connsiteX3" fmla="*/ 8701793 w 8701793"/>
              <a:gd name="connsiteY3" fmla="*/ 0 h 3341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01793" h="3341617">
                <a:moveTo>
                  <a:pt x="0" y="3341617"/>
                </a:moveTo>
                <a:lnTo>
                  <a:pt x="0" y="1512817"/>
                </a:lnTo>
                <a:lnTo>
                  <a:pt x="1478604" y="34213"/>
                </a:lnTo>
                <a:lnTo>
                  <a:pt x="8701793" y="0"/>
                </a:lnTo>
              </a:path>
            </a:pathLst>
          </a:custGeom>
          <a:noFill/>
          <a:ln w="165100" cap="rnd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Titolo 1"/>
          <p:cNvSpPr>
            <a:spLocks noGrp="1"/>
          </p:cNvSpPr>
          <p:nvPr>
            <p:ph type="title"/>
          </p:nvPr>
        </p:nvSpPr>
        <p:spPr>
          <a:xfrm>
            <a:off x="8707902" y="-6252"/>
            <a:ext cx="3484098" cy="752603"/>
          </a:xfrm>
        </p:spPr>
        <p:txBody>
          <a:bodyPr>
            <a:normAutofit/>
          </a:bodyPr>
          <a:lstStyle/>
          <a:p>
            <a:pPr algn="ctr"/>
            <a:r>
              <a:rPr lang="it-IT" sz="3000" b="1" dirty="0">
                <a:latin typeface="Arial"/>
                <a:ea typeface="Helvetica Neue LT Std 65 Medium" charset="0"/>
                <a:cs typeface="Arial"/>
              </a:rPr>
              <a:t>Le materie</a:t>
            </a:r>
          </a:p>
        </p:txBody>
      </p:sp>
    </p:spTree>
    <p:extLst>
      <p:ext uri="{BB962C8B-B14F-4D97-AF65-F5344CB8AC3E}">
        <p14:creationId xmlns:p14="http://schemas.microsoft.com/office/powerpoint/2010/main" val="3380042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54" y="320526"/>
            <a:ext cx="1694688" cy="4258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51823" y="589574"/>
            <a:ext cx="7200900" cy="895349"/>
          </a:xfrm>
        </p:spPr>
        <p:txBody>
          <a:bodyPr>
            <a:normAutofit/>
          </a:bodyPr>
          <a:lstStyle/>
          <a:p>
            <a:pPr algn="ctr"/>
            <a:r>
              <a:rPr lang="it-IT" sz="3000" b="1" dirty="0">
                <a:latin typeface="Arial"/>
                <a:ea typeface="Helvetica Neue LT Std 65 Medium" charset="0"/>
                <a:cs typeface="Arial"/>
              </a:rPr>
              <a:t>Cosa cambia per voi rispetto ad oggi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054" y="1503361"/>
            <a:ext cx="1782641" cy="1660753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2495551" y="1641547"/>
            <a:ext cx="3919317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it-IT" sz="1600" b="1" dirty="0">
                <a:latin typeface="Arial" pitchFamily="34" charset="0"/>
                <a:ea typeface="MS PGothic" pitchFamily="34" charset="-128"/>
              </a:rPr>
              <a:t>Lezioni: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600" b="1" dirty="0">
                <a:latin typeface="Arial" pitchFamily="34" charset="0"/>
                <a:ea typeface="MS PGothic" pitchFamily="34" charset="-128"/>
              </a:rPr>
              <a:t>I semestre</a:t>
            </a:r>
            <a:r>
              <a:rPr lang="it-IT" sz="1600" dirty="0">
                <a:latin typeface="Arial" pitchFamily="34" charset="0"/>
                <a:ea typeface="MS PGothic" pitchFamily="34" charset="-128"/>
              </a:rPr>
              <a:t>:  da settembre a gennaio.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600" b="1" dirty="0">
                <a:latin typeface="Arial" pitchFamily="34" charset="0"/>
                <a:ea typeface="MS PGothic" pitchFamily="34" charset="-128"/>
              </a:rPr>
              <a:t>II</a:t>
            </a:r>
            <a:r>
              <a:rPr lang="it-IT" sz="1600" dirty="0">
                <a:latin typeface="Arial" pitchFamily="34" charset="0"/>
                <a:ea typeface="MS PGothic" pitchFamily="34" charset="-128"/>
              </a:rPr>
              <a:t> </a:t>
            </a:r>
            <a:r>
              <a:rPr lang="it-IT" sz="1600" b="1" dirty="0">
                <a:latin typeface="Arial" pitchFamily="34" charset="0"/>
                <a:ea typeface="MS PGothic" pitchFamily="34" charset="-128"/>
              </a:rPr>
              <a:t>semestre</a:t>
            </a:r>
            <a:r>
              <a:rPr lang="it-IT" sz="1600" dirty="0">
                <a:latin typeface="Arial" pitchFamily="34" charset="0"/>
                <a:ea typeface="MS PGothic" pitchFamily="34" charset="-128"/>
              </a:rPr>
              <a:t>:  da febbraio a giugno.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it-IT" sz="1600" b="1" dirty="0">
                <a:latin typeface="Arial" pitchFamily="34" charset="0"/>
                <a:ea typeface="MS PGothic" pitchFamily="34" charset="-128"/>
              </a:rPr>
              <a:t>Esami di profitto:</a:t>
            </a:r>
            <a:r>
              <a:rPr lang="it-IT" sz="1600" dirty="0">
                <a:latin typeface="Arial" pitchFamily="34" charset="0"/>
                <a:ea typeface="MS PGothic" pitchFamily="34" charset="-128"/>
              </a:rPr>
              <a:t> si sostengono di norma nei </a:t>
            </a:r>
            <a:r>
              <a:rPr lang="it-IT" sz="1600" b="1" dirty="0">
                <a:latin typeface="Arial" pitchFamily="34" charset="0"/>
                <a:ea typeface="MS PGothic" pitchFamily="34" charset="-128"/>
              </a:rPr>
              <a:t>periodi di sospensione delle lezioni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1948942" y="4312096"/>
            <a:ext cx="2414075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it-IT" sz="1600" b="1" dirty="0">
                <a:latin typeface="Arial" pitchFamily="34" charset="0"/>
                <a:ea typeface="MS PGothic" pitchFamily="34" charset="-128"/>
              </a:rPr>
              <a:t>Organizzazione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latin typeface="Arial" pitchFamily="34" charset="0"/>
                <a:ea typeface="MS PGothic" pitchFamily="34" charset="-128"/>
              </a:rPr>
              <a:t>Più autonomia</a:t>
            </a: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it-IT" sz="1600" dirty="0">
                <a:latin typeface="Arial" pitchFamily="34" charset="0"/>
                <a:ea typeface="MS PGothic" pitchFamily="34" charset="-128"/>
              </a:rPr>
              <a:t>Più responsabilità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03615" y="1296865"/>
            <a:ext cx="2534906" cy="253490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7793502" y="3370827"/>
            <a:ext cx="38111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1 CFU di un insegnamento = 7 ore di lezione frontale + 18 ore di studio individuale </a:t>
            </a:r>
          </a:p>
          <a:p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894705" y="1601837"/>
            <a:ext cx="32656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Credito Formativo Universitario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9453063" y="5575178"/>
            <a:ext cx="18381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Voti in trentesimi</a:t>
            </a:r>
          </a:p>
        </p:txBody>
      </p:sp>
      <p:pic>
        <p:nvPicPr>
          <p:cNvPr id="31" name="Immagin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480" y="4147325"/>
            <a:ext cx="1427854" cy="1427854"/>
          </a:xfrm>
          <a:prstGeom prst="rect">
            <a:avLst/>
          </a:prstGeom>
        </p:spPr>
      </p:pic>
      <p:sp>
        <p:nvSpPr>
          <p:cNvPr id="32" name="CasellaDiTesto 31"/>
          <p:cNvSpPr txBox="1"/>
          <p:nvPr/>
        </p:nvSpPr>
        <p:spPr>
          <a:xfrm rot="20572680">
            <a:off x="8260936" y="5142723"/>
            <a:ext cx="21435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b="1" dirty="0">
                <a:solidFill>
                  <a:srgbClr val="B688B9"/>
                </a:solidFill>
                <a:latin typeface="Hand Of Sean (Demo)" pitchFamily="2" charset="0"/>
              </a:rPr>
              <a:t>30 e lode</a:t>
            </a:r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4776" y="3912569"/>
            <a:ext cx="1647911" cy="1897366"/>
          </a:xfrm>
          <a:prstGeom prst="rect">
            <a:avLst/>
          </a:prstGeom>
        </p:spPr>
      </p:pic>
      <p:sp>
        <p:nvSpPr>
          <p:cNvPr id="44" name="Rettangolo 43"/>
          <p:cNvSpPr/>
          <p:nvPr/>
        </p:nvSpPr>
        <p:spPr>
          <a:xfrm>
            <a:off x="4954780" y="5764550"/>
            <a:ext cx="17273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it-IT" sz="1600" b="1" dirty="0">
                <a:latin typeface="Arial" pitchFamily="34" charset="0"/>
                <a:ea typeface="MS PGothic" pitchFamily="34" charset="-128"/>
              </a:rPr>
              <a:t>Esami a scelta</a:t>
            </a:r>
            <a:endParaRPr lang="it-IT" sz="1600" dirty="0">
              <a:latin typeface="Arial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5515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88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100" y="4621745"/>
            <a:ext cx="4495800" cy="112966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13316" y="1825625"/>
            <a:ext cx="55996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48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Buona scelta a tutti!</a:t>
            </a:r>
          </a:p>
        </p:txBody>
      </p:sp>
    </p:spTree>
    <p:extLst>
      <p:ext uri="{BB962C8B-B14F-4D97-AF65-F5344CB8AC3E}">
        <p14:creationId xmlns:p14="http://schemas.microsoft.com/office/powerpoint/2010/main" val="1292518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54" y="320526"/>
            <a:ext cx="1694688" cy="4258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68378" y="408745"/>
            <a:ext cx="7200900" cy="895349"/>
          </a:xfrm>
        </p:spPr>
        <p:txBody>
          <a:bodyPr>
            <a:normAutofit/>
          </a:bodyPr>
          <a:lstStyle/>
          <a:p>
            <a:pPr algn="ctr"/>
            <a:r>
              <a:rPr lang="it-IT" sz="3000" b="1" dirty="0">
                <a:latin typeface="Arial"/>
                <a:ea typeface="Helvetica Neue LT Std 65 Medium" charset="0"/>
                <a:cs typeface="Arial"/>
              </a:rPr>
              <a:t>Il sistema universitario in Italia</a:t>
            </a:r>
          </a:p>
        </p:txBody>
      </p:sp>
      <p:sp>
        <p:nvSpPr>
          <p:cNvPr id="22" name="AutoShape 42"/>
          <p:cNvSpPr>
            <a:spLocks noChangeArrowheads="1"/>
          </p:cNvSpPr>
          <p:nvPr/>
        </p:nvSpPr>
        <p:spPr bwMode="auto">
          <a:xfrm>
            <a:off x="2368379" y="1573289"/>
            <a:ext cx="4407240" cy="914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Laurea Triennale</a:t>
            </a:r>
          </a:p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(3 anni)</a:t>
            </a:r>
          </a:p>
        </p:txBody>
      </p:sp>
      <p:sp>
        <p:nvSpPr>
          <p:cNvPr id="23" name="AutoShape 42"/>
          <p:cNvSpPr>
            <a:spLocks noChangeArrowheads="1"/>
          </p:cNvSpPr>
          <p:nvPr/>
        </p:nvSpPr>
        <p:spPr bwMode="auto">
          <a:xfrm>
            <a:off x="2368379" y="2965472"/>
            <a:ext cx="4407240" cy="914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anchor="ctr"/>
          <a:lstStyle/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Laurea  Magistrale</a:t>
            </a:r>
          </a:p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(2 anni)</a:t>
            </a:r>
          </a:p>
        </p:txBody>
      </p:sp>
      <p:sp>
        <p:nvSpPr>
          <p:cNvPr id="24" name="AutoShape 42"/>
          <p:cNvSpPr>
            <a:spLocks noChangeArrowheads="1"/>
          </p:cNvSpPr>
          <p:nvPr/>
        </p:nvSpPr>
        <p:spPr bwMode="auto">
          <a:xfrm>
            <a:off x="4571999" y="4324249"/>
            <a:ext cx="2203620" cy="914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anchor="ctr"/>
          <a:lstStyle/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Master II Livello</a:t>
            </a:r>
          </a:p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(1 anno)</a:t>
            </a:r>
          </a:p>
        </p:txBody>
      </p:sp>
      <p:sp>
        <p:nvSpPr>
          <p:cNvPr id="25" name="AutoShape 42"/>
          <p:cNvSpPr>
            <a:spLocks noChangeArrowheads="1"/>
          </p:cNvSpPr>
          <p:nvPr/>
        </p:nvSpPr>
        <p:spPr bwMode="auto">
          <a:xfrm>
            <a:off x="2368378" y="5369759"/>
            <a:ext cx="2203620" cy="914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anchor="ctr"/>
          <a:lstStyle/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Dottorato di Ricerca</a:t>
            </a:r>
          </a:p>
          <a:p>
            <a:pPr algn="ctr" eaLnBrk="1" hangingPunct="1">
              <a:defRPr/>
            </a:pP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(3 anni)</a:t>
            </a:r>
          </a:p>
        </p:txBody>
      </p:sp>
      <p:sp>
        <p:nvSpPr>
          <p:cNvPr id="7" name="Freccia in giù 6"/>
          <p:cNvSpPr/>
          <p:nvPr/>
        </p:nvSpPr>
        <p:spPr>
          <a:xfrm>
            <a:off x="3953020" y="2551502"/>
            <a:ext cx="1237957" cy="360000"/>
          </a:xfrm>
          <a:prstGeom prst="downArrow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in giù 26"/>
          <p:cNvSpPr/>
          <p:nvPr/>
        </p:nvSpPr>
        <p:spPr>
          <a:xfrm>
            <a:off x="5054829" y="3926451"/>
            <a:ext cx="1237957" cy="360000"/>
          </a:xfrm>
          <a:prstGeom prst="downArrow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reccia in giù 27"/>
          <p:cNvSpPr/>
          <p:nvPr/>
        </p:nvSpPr>
        <p:spPr>
          <a:xfrm>
            <a:off x="2930607" y="3933841"/>
            <a:ext cx="1237957" cy="1322129"/>
          </a:xfrm>
          <a:prstGeom prst="downArrow">
            <a:avLst>
              <a:gd name="adj1" fmla="val 50000"/>
              <a:gd name="adj2" fmla="val 34091"/>
            </a:avLst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/>
          <p:cNvSpPr/>
          <p:nvPr/>
        </p:nvSpPr>
        <p:spPr>
          <a:xfrm>
            <a:off x="7999742" y="1543144"/>
            <a:ext cx="1829980" cy="4647366"/>
          </a:xfrm>
          <a:prstGeom prst="rect">
            <a:avLst/>
          </a:prstGeom>
          <a:solidFill>
            <a:srgbClr val="B688B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Mercato del lavoro</a:t>
            </a:r>
          </a:p>
        </p:txBody>
      </p:sp>
      <p:sp>
        <p:nvSpPr>
          <p:cNvPr id="30" name="Freccia a destra 29"/>
          <p:cNvSpPr/>
          <p:nvPr/>
        </p:nvSpPr>
        <p:spPr>
          <a:xfrm>
            <a:off x="6946696" y="1801889"/>
            <a:ext cx="506437" cy="457200"/>
          </a:xfrm>
          <a:prstGeom prst="rightArrow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a destra 30"/>
          <p:cNvSpPr/>
          <p:nvPr/>
        </p:nvSpPr>
        <p:spPr>
          <a:xfrm>
            <a:off x="6931016" y="3194072"/>
            <a:ext cx="506437" cy="457200"/>
          </a:xfrm>
          <a:prstGeom prst="rightArrow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Freccia a destra 31"/>
          <p:cNvSpPr/>
          <p:nvPr/>
        </p:nvSpPr>
        <p:spPr>
          <a:xfrm>
            <a:off x="6915816" y="4552849"/>
            <a:ext cx="506437" cy="457200"/>
          </a:xfrm>
          <a:prstGeom prst="rightArrow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reccia a destra 32"/>
          <p:cNvSpPr/>
          <p:nvPr/>
        </p:nvSpPr>
        <p:spPr>
          <a:xfrm>
            <a:off x="4758755" y="5598359"/>
            <a:ext cx="2663497" cy="457200"/>
          </a:xfrm>
          <a:prstGeom prst="rightArrow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66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Immagin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5" y="1419225"/>
            <a:ext cx="10544175" cy="5438775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54" y="320526"/>
            <a:ext cx="1694688" cy="425825"/>
          </a:xfrm>
          <a:prstGeom prst="rect">
            <a:avLst/>
          </a:prstGeom>
        </p:spPr>
      </p:pic>
      <p:sp>
        <p:nvSpPr>
          <p:cNvPr id="44" name="Rettangolo 43"/>
          <p:cNvSpPr/>
          <p:nvPr/>
        </p:nvSpPr>
        <p:spPr>
          <a:xfrm>
            <a:off x="332643" y="995180"/>
            <a:ext cx="2089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http://eco.unife.it/it</a:t>
            </a:r>
          </a:p>
        </p:txBody>
      </p:sp>
      <p:sp>
        <p:nvSpPr>
          <p:cNvPr id="47" name="Triangolo isoscele 46"/>
          <p:cNvSpPr/>
          <p:nvPr/>
        </p:nvSpPr>
        <p:spPr>
          <a:xfrm rot="5400000">
            <a:off x="110548" y="1057494"/>
            <a:ext cx="324000" cy="252000"/>
          </a:xfrm>
          <a:prstGeom prst="triangle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umetto 3 27"/>
          <p:cNvSpPr/>
          <p:nvPr/>
        </p:nvSpPr>
        <p:spPr>
          <a:xfrm>
            <a:off x="210594" y="5595688"/>
            <a:ext cx="1314589" cy="1168392"/>
          </a:xfrm>
          <a:prstGeom prst="wedgeEllipseCallout">
            <a:avLst>
              <a:gd name="adj1" fmla="val 61841"/>
              <a:gd name="adj2" fmla="val 6770"/>
            </a:avLst>
          </a:prstGeom>
          <a:solidFill>
            <a:srgbClr val="8D4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Master</a:t>
            </a:r>
          </a:p>
        </p:txBody>
      </p:sp>
      <p:sp>
        <p:nvSpPr>
          <p:cNvPr id="29" name="Fumetto 3 28"/>
          <p:cNvSpPr/>
          <p:nvPr/>
        </p:nvSpPr>
        <p:spPr>
          <a:xfrm>
            <a:off x="1308160" y="2045415"/>
            <a:ext cx="1858758" cy="1660975"/>
          </a:xfrm>
          <a:prstGeom prst="wedgeEllipseCallout">
            <a:avLst>
              <a:gd name="adj1" fmla="val 44736"/>
              <a:gd name="adj2" fmla="val 43456"/>
            </a:avLst>
          </a:prstGeom>
          <a:solidFill>
            <a:srgbClr val="F3B0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Dottorato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Ricerca</a:t>
            </a:r>
          </a:p>
        </p:txBody>
      </p:sp>
      <p:sp>
        <p:nvSpPr>
          <p:cNvPr id="31" name="Fumetto 3 30"/>
          <p:cNvSpPr/>
          <p:nvPr/>
        </p:nvSpPr>
        <p:spPr>
          <a:xfrm>
            <a:off x="325966" y="4412945"/>
            <a:ext cx="1314589" cy="1277812"/>
          </a:xfrm>
          <a:prstGeom prst="wedgeEllipseCallout">
            <a:avLst>
              <a:gd name="adj1" fmla="val 55776"/>
              <a:gd name="adj2" fmla="val 37196"/>
            </a:avLst>
          </a:prstGeom>
          <a:solidFill>
            <a:srgbClr val="516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</a:t>
            </a:r>
            <a:endParaRPr lang="it-I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Fumetto 3 35"/>
          <p:cNvSpPr/>
          <p:nvPr/>
        </p:nvSpPr>
        <p:spPr>
          <a:xfrm>
            <a:off x="2551336" y="1061655"/>
            <a:ext cx="2062993" cy="1830418"/>
          </a:xfrm>
          <a:prstGeom prst="wedgeEllipseCallout">
            <a:avLst>
              <a:gd name="adj1" fmla="val 29052"/>
              <a:gd name="adj2" fmla="val 51910"/>
            </a:avLst>
          </a:prstGeom>
          <a:solidFill>
            <a:srgbClr val="F38E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Lauree Magistrali in italiano e inglese</a:t>
            </a:r>
          </a:p>
        </p:txBody>
      </p:sp>
      <p:sp>
        <p:nvSpPr>
          <p:cNvPr id="40" name="Fumetto 3 39"/>
          <p:cNvSpPr/>
          <p:nvPr/>
        </p:nvSpPr>
        <p:spPr>
          <a:xfrm>
            <a:off x="10435030" y="5595688"/>
            <a:ext cx="1186324" cy="1121124"/>
          </a:xfrm>
          <a:prstGeom prst="wedgeEllipseCallout">
            <a:avLst>
              <a:gd name="adj1" fmla="val -60390"/>
              <a:gd name="adj2" fmla="val 24765"/>
            </a:avLst>
          </a:prstGeom>
          <a:solidFill>
            <a:srgbClr val="A0C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</a:p>
          <a:p>
            <a:pPr algn="ctr"/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e</a:t>
            </a:r>
          </a:p>
          <a:p>
            <a:pPr algn="ctr"/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Tirocini</a:t>
            </a:r>
          </a:p>
        </p:txBody>
      </p:sp>
      <p:sp>
        <p:nvSpPr>
          <p:cNvPr id="43" name="Fumetto 3 42"/>
          <p:cNvSpPr/>
          <p:nvPr/>
        </p:nvSpPr>
        <p:spPr>
          <a:xfrm>
            <a:off x="542071" y="3197809"/>
            <a:ext cx="1582143" cy="1446908"/>
          </a:xfrm>
          <a:prstGeom prst="wedgeEllipseCallout">
            <a:avLst>
              <a:gd name="adj1" fmla="val 44736"/>
              <a:gd name="adj2" fmla="val 43456"/>
            </a:avLst>
          </a:prstGeom>
          <a:solidFill>
            <a:srgbClr val="52BF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Orienta-mento all'uscita</a:t>
            </a:r>
          </a:p>
        </p:txBody>
      </p:sp>
      <p:sp>
        <p:nvSpPr>
          <p:cNvPr id="48" name="Fumetto 3 47"/>
          <p:cNvSpPr/>
          <p:nvPr/>
        </p:nvSpPr>
        <p:spPr>
          <a:xfrm>
            <a:off x="10067157" y="4412945"/>
            <a:ext cx="1368000" cy="1368000"/>
          </a:xfrm>
          <a:prstGeom prst="wedgeEllipseCallout">
            <a:avLst>
              <a:gd name="adj1" fmla="val -57329"/>
              <a:gd name="adj2" fmla="val 34025"/>
            </a:avLst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Tutorato attivo</a:t>
            </a:r>
          </a:p>
        </p:txBody>
      </p:sp>
      <p:sp>
        <p:nvSpPr>
          <p:cNvPr id="49" name="Fumetto 3 48"/>
          <p:cNvSpPr/>
          <p:nvPr/>
        </p:nvSpPr>
        <p:spPr>
          <a:xfrm>
            <a:off x="9457032" y="3238576"/>
            <a:ext cx="1592296" cy="1521765"/>
          </a:xfrm>
          <a:prstGeom prst="wedgeEllipseCallout">
            <a:avLst>
              <a:gd name="adj1" fmla="val -57329"/>
              <a:gd name="adj2" fmla="val 34025"/>
            </a:avLst>
          </a:prstGeom>
          <a:solidFill>
            <a:srgbClr val="55C8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Studio presso università estere</a:t>
            </a:r>
          </a:p>
        </p:txBody>
      </p:sp>
      <p:sp>
        <p:nvSpPr>
          <p:cNvPr id="50" name="Fumetto 3 49"/>
          <p:cNvSpPr/>
          <p:nvPr/>
        </p:nvSpPr>
        <p:spPr>
          <a:xfrm>
            <a:off x="8297531" y="1996984"/>
            <a:ext cx="1870449" cy="1733011"/>
          </a:xfrm>
          <a:prstGeom prst="wedgeEllipseCallout">
            <a:avLst>
              <a:gd name="adj1" fmla="val -40643"/>
              <a:gd name="adj2" fmla="val 58358"/>
            </a:avLst>
          </a:prstGeom>
          <a:solidFill>
            <a:srgbClr val="ED6E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 didattiche</a:t>
            </a:r>
          </a:p>
        </p:txBody>
      </p:sp>
      <p:sp>
        <p:nvSpPr>
          <p:cNvPr id="51" name="Fumetto 3 50"/>
          <p:cNvSpPr/>
          <p:nvPr/>
        </p:nvSpPr>
        <p:spPr>
          <a:xfrm>
            <a:off x="6833022" y="1031327"/>
            <a:ext cx="2031958" cy="1829717"/>
          </a:xfrm>
          <a:prstGeom prst="wedgeEllipseCallout">
            <a:avLst>
              <a:gd name="adj1" fmla="val -20879"/>
              <a:gd name="adj2" fmla="val 63808"/>
            </a:avLst>
          </a:prstGeom>
          <a:solidFill>
            <a:srgbClr val="28B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Ferrara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of Economics &amp; Management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600" dirty="0"/>
          </a:p>
        </p:txBody>
      </p:sp>
      <p:sp>
        <p:nvSpPr>
          <p:cNvPr id="52" name="Fumetto 3 51"/>
          <p:cNvSpPr/>
          <p:nvPr/>
        </p:nvSpPr>
        <p:spPr>
          <a:xfrm>
            <a:off x="4413640" y="694769"/>
            <a:ext cx="2634289" cy="2318495"/>
          </a:xfrm>
          <a:prstGeom prst="wedgeEllipseCallout">
            <a:avLst>
              <a:gd name="adj1" fmla="val 3616"/>
              <a:gd name="adj2" fmla="val 56805"/>
            </a:avLst>
          </a:prstGeom>
          <a:solidFill>
            <a:srgbClr val="4F7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Laurea Triennale in Economia</a:t>
            </a:r>
          </a:p>
        </p:txBody>
      </p:sp>
      <p:sp>
        <p:nvSpPr>
          <p:cNvPr id="53" name="Ovale 52"/>
          <p:cNvSpPr/>
          <p:nvPr/>
        </p:nvSpPr>
        <p:spPr>
          <a:xfrm>
            <a:off x="5964700" y="5711720"/>
            <a:ext cx="829994" cy="916099"/>
          </a:xfrm>
          <a:prstGeom prst="ellipse">
            <a:avLst/>
          </a:prstGeom>
          <a:solidFill>
            <a:srgbClr val="3C95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Figura a mano libera 54"/>
          <p:cNvSpPr/>
          <p:nvPr/>
        </p:nvSpPr>
        <p:spPr>
          <a:xfrm>
            <a:off x="3742124" y="6348577"/>
            <a:ext cx="714615" cy="499462"/>
          </a:xfrm>
          <a:custGeom>
            <a:avLst/>
            <a:gdLst>
              <a:gd name="connsiteX0" fmla="*/ 660827 w 714615"/>
              <a:gd name="connsiteY0" fmla="*/ 361149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68619 w 714615"/>
              <a:gd name="connsiteY3" fmla="*/ 184417 h 499462"/>
              <a:gd name="connsiteX4" fmla="*/ 568619 w 714615"/>
              <a:gd name="connsiteY4" fmla="*/ 169048 h 499462"/>
              <a:gd name="connsiteX5" fmla="*/ 607039 w 714615"/>
              <a:gd name="connsiteY5" fmla="*/ 161364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60827 w 714615"/>
              <a:gd name="connsiteY12" fmla="*/ 361149 h 499462"/>
              <a:gd name="connsiteX0" fmla="*/ 660827 w 714615"/>
              <a:gd name="connsiteY0" fmla="*/ 361149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98212 w 714615"/>
              <a:gd name="connsiteY3" fmla="*/ 184417 h 499462"/>
              <a:gd name="connsiteX4" fmla="*/ 568619 w 714615"/>
              <a:gd name="connsiteY4" fmla="*/ 169048 h 499462"/>
              <a:gd name="connsiteX5" fmla="*/ 607039 w 714615"/>
              <a:gd name="connsiteY5" fmla="*/ 161364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60827 w 714615"/>
              <a:gd name="connsiteY12" fmla="*/ 361149 h 499462"/>
              <a:gd name="connsiteX0" fmla="*/ 660827 w 714615"/>
              <a:gd name="connsiteY0" fmla="*/ 361149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98212 w 714615"/>
              <a:gd name="connsiteY3" fmla="*/ 184417 h 499462"/>
              <a:gd name="connsiteX4" fmla="*/ 610048 w 714615"/>
              <a:gd name="connsiteY4" fmla="*/ 177926 h 499462"/>
              <a:gd name="connsiteX5" fmla="*/ 607039 w 714615"/>
              <a:gd name="connsiteY5" fmla="*/ 161364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60827 w 714615"/>
              <a:gd name="connsiteY12" fmla="*/ 361149 h 499462"/>
              <a:gd name="connsiteX0" fmla="*/ 660827 w 714615"/>
              <a:gd name="connsiteY0" fmla="*/ 361149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98212 w 714615"/>
              <a:gd name="connsiteY3" fmla="*/ 184417 h 499462"/>
              <a:gd name="connsiteX4" fmla="*/ 610048 w 714615"/>
              <a:gd name="connsiteY4" fmla="*/ 177926 h 499462"/>
              <a:gd name="connsiteX5" fmla="*/ 627754 w 714615"/>
              <a:gd name="connsiteY5" fmla="*/ 176160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60827 w 714615"/>
              <a:gd name="connsiteY12" fmla="*/ 361149 h 499462"/>
              <a:gd name="connsiteX0" fmla="*/ 684501 w 714615"/>
              <a:gd name="connsiteY0" fmla="*/ 393700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98212 w 714615"/>
              <a:gd name="connsiteY3" fmla="*/ 184417 h 499462"/>
              <a:gd name="connsiteX4" fmla="*/ 610048 w 714615"/>
              <a:gd name="connsiteY4" fmla="*/ 177926 h 499462"/>
              <a:gd name="connsiteX5" fmla="*/ 627754 w 714615"/>
              <a:gd name="connsiteY5" fmla="*/ 176160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84501 w 714615"/>
              <a:gd name="connsiteY12" fmla="*/ 393700 h 499462"/>
              <a:gd name="connsiteX0" fmla="*/ 684501 w 714615"/>
              <a:gd name="connsiteY0" fmla="*/ 384823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98212 w 714615"/>
              <a:gd name="connsiteY3" fmla="*/ 184417 h 499462"/>
              <a:gd name="connsiteX4" fmla="*/ 610048 w 714615"/>
              <a:gd name="connsiteY4" fmla="*/ 177926 h 499462"/>
              <a:gd name="connsiteX5" fmla="*/ 627754 w 714615"/>
              <a:gd name="connsiteY5" fmla="*/ 176160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84501 w 714615"/>
              <a:gd name="connsiteY12" fmla="*/ 384823 h 499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4615" h="499462">
                <a:moveTo>
                  <a:pt x="684501" y="384823"/>
                </a:moveTo>
                <a:lnTo>
                  <a:pt x="568619" y="230521"/>
                </a:lnTo>
                <a:cubicBezTo>
                  <a:pt x="573742" y="220276"/>
                  <a:pt x="579055" y="207469"/>
                  <a:pt x="583987" y="199785"/>
                </a:cubicBezTo>
                <a:cubicBezTo>
                  <a:pt x="588919" y="192101"/>
                  <a:pt x="593470" y="189540"/>
                  <a:pt x="598212" y="184417"/>
                </a:cubicBezTo>
                <a:lnTo>
                  <a:pt x="610048" y="177926"/>
                </a:lnTo>
                <a:lnTo>
                  <a:pt x="627754" y="176160"/>
                </a:lnTo>
                <a:lnTo>
                  <a:pt x="714615" y="169048"/>
                </a:lnTo>
                <a:lnTo>
                  <a:pt x="591671" y="30736"/>
                </a:lnTo>
                <a:lnTo>
                  <a:pt x="199785" y="0"/>
                </a:lnTo>
                <a:lnTo>
                  <a:pt x="30737" y="176732"/>
                </a:lnTo>
                <a:lnTo>
                  <a:pt x="0" y="499462"/>
                </a:lnTo>
                <a:lnTo>
                  <a:pt x="653143" y="499462"/>
                </a:lnTo>
                <a:lnTo>
                  <a:pt x="684501" y="384823"/>
                </a:lnTo>
                <a:close/>
              </a:path>
            </a:pathLst>
          </a:custGeom>
          <a:solidFill>
            <a:srgbClr val="F1C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97946" y="193914"/>
            <a:ext cx="9294054" cy="89534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000" b="1" dirty="0">
                <a:latin typeface="Arial"/>
                <a:ea typeface="Helvetica Neue LT Std 65 Medium" charset="0"/>
                <a:cs typeface="Arial"/>
              </a:rPr>
              <a:t>Cosa offre il Dipartimento di Economia e Management</a:t>
            </a:r>
          </a:p>
        </p:txBody>
      </p:sp>
      <p:sp>
        <p:nvSpPr>
          <p:cNvPr id="3" name="Figura a mano libera 2"/>
          <p:cNvSpPr/>
          <p:nvPr/>
        </p:nvSpPr>
        <p:spPr>
          <a:xfrm>
            <a:off x="7467600" y="6265333"/>
            <a:ext cx="778933" cy="660400"/>
          </a:xfrm>
          <a:custGeom>
            <a:avLst/>
            <a:gdLst>
              <a:gd name="connsiteX0" fmla="*/ 67733 w 778933"/>
              <a:gd name="connsiteY0" fmla="*/ 609600 h 660400"/>
              <a:gd name="connsiteX1" fmla="*/ 67733 w 778933"/>
              <a:gd name="connsiteY1" fmla="*/ 609600 h 660400"/>
              <a:gd name="connsiteX2" fmla="*/ 321733 w 778933"/>
              <a:gd name="connsiteY2" fmla="*/ 626534 h 660400"/>
              <a:gd name="connsiteX3" fmla="*/ 406400 w 778933"/>
              <a:gd name="connsiteY3" fmla="*/ 643467 h 660400"/>
              <a:gd name="connsiteX4" fmla="*/ 524933 w 778933"/>
              <a:gd name="connsiteY4" fmla="*/ 660400 h 660400"/>
              <a:gd name="connsiteX5" fmla="*/ 711200 w 778933"/>
              <a:gd name="connsiteY5" fmla="*/ 643467 h 660400"/>
              <a:gd name="connsiteX6" fmla="*/ 762000 w 778933"/>
              <a:gd name="connsiteY6" fmla="*/ 626534 h 660400"/>
              <a:gd name="connsiteX7" fmla="*/ 778933 w 778933"/>
              <a:gd name="connsiteY7" fmla="*/ 575734 h 660400"/>
              <a:gd name="connsiteX8" fmla="*/ 762000 w 778933"/>
              <a:gd name="connsiteY8" fmla="*/ 558800 h 660400"/>
              <a:gd name="connsiteX9" fmla="*/ 558800 w 778933"/>
              <a:gd name="connsiteY9" fmla="*/ 0 h 660400"/>
              <a:gd name="connsiteX10" fmla="*/ 118533 w 778933"/>
              <a:gd name="connsiteY10" fmla="*/ 67734 h 660400"/>
              <a:gd name="connsiteX11" fmla="*/ 0 w 778933"/>
              <a:gd name="connsiteY11" fmla="*/ 609600 h 660400"/>
              <a:gd name="connsiteX12" fmla="*/ 169333 w 778933"/>
              <a:gd name="connsiteY12" fmla="*/ 592667 h 660400"/>
              <a:gd name="connsiteX13" fmla="*/ 169333 w 778933"/>
              <a:gd name="connsiteY13" fmla="*/ 592667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78933" h="660400">
                <a:moveTo>
                  <a:pt x="67733" y="609600"/>
                </a:moveTo>
                <a:lnTo>
                  <a:pt x="67733" y="609600"/>
                </a:lnTo>
                <a:cubicBezTo>
                  <a:pt x="152400" y="615245"/>
                  <a:pt x="237300" y="618091"/>
                  <a:pt x="321733" y="626534"/>
                </a:cubicBezTo>
                <a:cubicBezTo>
                  <a:pt x="350371" y="629398"/>
                  <a:pt x="378010" y="638735"/>
                  <a:pt x="406400" y="643467"/>
                </a:cubicBezTo>
                <a:cubicBezTo>
                  <a:pt x="445769" y="650028"/>
                  <a:pt x="485422" y="654756"/>
                  <a:pt x="524933" y="660400"/>
                </a:cubicBezTo>
                <a:cubicBezTo>
                  <a:pt x="587022" y="654756"/>
                  <a:pt x="649482" y="652284"/>
                  <a:pt x="711200" y="643467"/>
                </a:cubicBezTo>
                <a:cubicBezTo>
                  <a:pt x="728870" y="640943"/>
                  <a:pt x="749379" y="639155"/>
                  <a:pt x="762000" y="626534"/>
                </a:cubicBezTo>
                <a:cubicBezTo>
                  <a:pt x="774621" y="613913"/>
                  <a:pt x="773289" y="592667"/>
                  <a:pt x="778933" y="575734"/>
                </a:cubicBezTo>
                <a:cubicBezTo>
                  <a:pt x="758430" y="514225"/>
                  <a:pt x="762000" y="507085"/>
                  <a:pt x="762000" y="558800"/>
                </a:cubicBezTo>
                <a:lnTo>
                  <a:pt x="558800" y="0"/>
                </a:lnTo>
                <a:lnTo>
                  <a:pt x="118533" y="67734"/>
                </a:lnTo>
                <a:lnTo>
                  <a:pt x="0" y="609600"/>
                </a:lnTo>
                <a:lnTo>
                  <a:pt x="169333" y="592667"/>
                </a:lnTo>
                <a:lnTo>
                  <a:pt x="169333" y="592667"/>
                </a:lnTo>
              </a:path>
            </a:pathLst>
          </a:custGeom>
          <a:solidFill>
            <a:srgbClr val="4EB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39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48350"/>
            <a:ext cx="8953500" cy="100965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8737600" y="5848350"/>
            <a:ext cx="3454400" cy="100965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7387771" y="2377616"/>
            <a:ext cx="4165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Il DEM è tra i 180 Dipartimenti di Eccellenza per il quinquennio 2018-2022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83" y="2151742"/>
            <a:ext cx="6771577" cy="170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8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193" y="1064554"/>
            <a:ext cx="4547613" cy="1142680"/>
          </a:xfrm>
          <a:prstGeom prst="rect">
            <a:avLst/>
          </a:prstGeom>
        </p:spPr>
      </p:pic>
      <p:sp>
        <p:nvSpPr>
          <p:cNvPr id="4" name="Titolo 1"/>
          <p:cNvSpPr txBox="1">
            <a:spLocks/>
          </p:cNvSpPr>
          <p:nvPr/>
        </p:nvSpPr>
        <p:spPr>
          <a:xfrm>
            <a:off x="692150" y="2385254"/>
            <a:ext cx="10801350" cy="180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5400" b="1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Laurea Triennale in Economia</a:t>
            </a:r>
            <a:endParaRPr lang="it-IT" sz="4000" dirty="0">
              <a:solidFill>
                <a:schemeClr val="bg1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2772161" y="4155216"/>
            <a:ext cx="6641328" cy="523220"/>
            <a:chOff x="2612490" y="3395562"/>
            <a:chExt cx="6641328" cy="523220"/>
          </a:xfrm>
        </p:grpSpPr>
        <p:sp>
          <p:nvSpPr>
            <p:cNvPr id="8" name="Rettangolo 7"/>
            <p:cNvSpPr/>
            <p:nvPr/>
          </p:nvSpPr>
          <p:spPr>
            <a:xfrm>
              <a:off x="2931831" y="3395562"/>
              <a:ext cx="632198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http://www.unife.it/economia/economia</a:t>
              </a:r>
            </a:p>
          </p:txBody>
        </p:sp>
        <p:sp>
          <p:nvSpPr>
            <p:cNvPr id="9" name="Triangolo isoscele 8"/>
            <p:cNvSpPr/>
            <p:nvPr/>
          </p:nvSpPr>
          <p:spPr>
            <a:xfrm rot="5400000">
              <a:off x="2576490" y="3547891"/>
              <a:ext cx="324000" cy="25200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428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1146" y="3276503"/>
            <a:ext cx="7200900" cy="895349"/>
          </a:xfrm>
        </p:spPr>
        <p:txBody>
          <a:bodyPr>
            <a:normAutofit/>
          </a:bodyPr>
          <a:lstStyle/>
          <a:p>
            <a:pPr algn="ctr"/>
            <a:r>
              <a:rPr lang="it-IT" sz="3000" b="1" dirty="0" err="1">
                <a:latin typeface="Hand Of Sean (Demo)" pitchFamily="2" charset="0"/>
                <a:ea typeface="Helvetica Neue LT Std 65 Medium" charset="0"/>
                <a:cs typeface="Arial"/>
              </a:rPr>
              <a:t>erché</a:t>
            </a:r>
            <a:r>
              <a:rPr lang="it-IT" sz="3000" b="1" dirty="0">
                <a:latin typeface="Hand Of Sean (Demo)" pitchFamily="2" charset="0"/>
                <a:ea typeface="Helvetica Neue LT Std 65 Medium" charset="0"/>
                <a:cs typeface="Arial"/>
              </a:rPr>
              <a:t> iscriversi al DEM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54" y="320526"/>
            <a:ext cx="1694688" cy="425825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3191198" y="2388644"/>
            <a:ext cx="115929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0" b="1" dirty="0">
                <a:solidFill>
                  <a:srgbClr val="B688B9"/>
                </a:solidFill>
                <a:latin typeface="Hand Of Sean (Demo)" pitchFamily="2" charset="0"/>
                <a:ea typeface="Helvetica Neue LT Std 65 Medium" charset="0"/>
                <a:cs typeface="Arial"/>
              </a:rPr>
              <a:t>?</a:t>
            </a:r>
            <a:endParaRPr lang="it-IT" sz="12000" dirty="0">
              <a:solidFill>
                <a:srgbClr val="B688B9"/>
              </a:solidFill>
              <a:latin typeface="Hand Of Sean (Demo)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973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54" y="320526"/>
            <a:ext cx="1694688" cy="4258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68378" y="408745"/>
            <a:ext cx="8520016" cy="895349"/>
          </a:xfrm>
        </p:spPr>
        <p:txBody>
          <a:bodyPr>
            <a:normAutofit/>
          </a:bodyPr>
          <a:lstStyle/>
          <a:p>
            <a:pPr algn="ctr"/>
            <a:r>
              <a:rPr lang="it-IT" sz="3000" b="1" dirty="0">
                <a:latin typeface="Arial"/>
                <a:ea typeface="Helvetica Neue LT Std 65 Medium" charset="0"/>
                <a:cs typeface="Arial"/>
              </a:rPr>
              <a:t>Cosa possono fare i laureati triennali del DEM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1480454" y="2665094"/>
            <a:ext cx="4456112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latin typeface="Arial" charset="0"/>
                <a:ea typeface="ＭＳ Ｐゴシック" charset="0"/>
                <a:cs typeface="Arial" charset="0"/>
              </a:rPr>
              <a:t>Addetti alla contabilità fornitori, generale, gestionale e di bilancio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latin typeface="Arial" charset="0"/>
                <a:ea typeface="ＭＳ Ｐゴシック" charset="0"/>
                <a:cs typeface="Arial" charset="0"/>
              </a:rPr>
              <a:t>Esperti contabili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latin typeface="Arial" charset="0"/>
                <a:ea typeface="ＭＳ Ｐゴシック" charset="0"/>
                <a:cs typeface="Arial" charset="0"/>
              </a:rPr>
              <a:t>Consulenti del lavoro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latin typeface="Arial" charset="0"/>
                <a:ea typeface="ＭＳ Ｐゴシック" charset="0"/>
                <a:cs typeface="Arial" charset="0"/>
              </a:rPr>
              <a:t>Approvvigionatori e responsabili acquisti</a:t>
            </a:r>
            <a:endParaRPr lang="it-IT" sz="1600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122792" y="2665094"/>
            <a:ext cx="4456112" cy="22775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latin typeface="Arial" charset="0"/>
                <a:ea typeface="ＭＳ Ｐゴシック" charset="0"/>
                <a:cs typeface="Arial" charset="0"/>
              </a:rPr>
              <a:t>Tecnici della vendita e della distribuzione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latin typeface="Arial" charset="0"/>
                <a:ea typeface="ＭＳ Ｐゴシック" charset="0"/>
                <a:cs typeface="Arial" charset="0"/>
              </a:rPr>
              <a:t>Tecnici del marketing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latin typeface="Arial" charset="0"/>
                <a:ea typeface="ＭＳ Ｐゴシック" charset="0"/>
                <a:cs typeface="Arial" charset="0"/>
              </a:rPr>
              <a:t>Addetti e responsabili budget e controllo di gestione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latin typeface="Arial" charset="0"/>
                <a:ea typeface="ＭＳ Ｐゴシック" charset="0"/>
                <a:cs typeface="Arial" charset="0"/>
              </a:rPr>
              <a:t>Ispettori commerciali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it-IT" sz="1800" dirty="0">
                <a:latin typeface="Arial" charset="0"/>
                <a:ea typeface="ＭＳ Ｐゴシック" charset="0"/>
                <a:cs typeface="Arial" charset="0"/>
              </a:rPr>
              <a:t>Specialisti dei sistemi economici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it-IT" sz="1600" dirty="0">
              <a:latin typeface="Arial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70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54" y="320526"/>
            <a:ext cx="1694688" cy="4258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68377" y="408745"/>
            <a:ext cx="8280865" cy="895349"/>
          </a:xfrm>
        </p:spPr>
        <p:txBody>
          <a:bodyPr>
            <a:normAutofit/>
          </a:bodyPr>
          <a:lstStyle/>
          <a:p>
            <a:pPr algn="ctr"/>
            <a:r>
              <a:rPr lang="it-IT" sz="3000" b="1" dirty="0">
                <a:latin typeface="Arial"/>
                <a:ea typeface="Helvetica Neue LT Std 65 Medium" charset="0"/>
                <a:cs typeface="Arial"/>
              </a:rPr>
              <a:t>… e chi continua con la Laurea magistrale</a:t>
            </a:r>
          </a:p>
        </p:txBody>
      </p:sp>
      <p:sp>
        <p:nvSpPr>
          <p:cNvPr id="3" name="Rettangolo 2"/>
          <p:cNvSpPr/>
          <p:nvPr/>
        </p:nvSpPr>
        <p:spPr>
          <a:xfrm>
            <a:off x="1289538" y="1640326"/>
            <a:ext cx="449228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just">
              <a:spcAft>
                <a:spcPts val="600"/>
              </a:spcAft>
              <a:buFont typeface="Wingdings" charset="0"/>
              <a:buChar char="ü"/>
              <a:defRPr/>
            </a:pPr>
            <a:r>
              <a:rPr lang="it-IT" dirty="0">
                <a:latin typeface="Arial" charset="0"/>
                <a:cs typeface="Arial" charset="0"/>
              </a:rPr>
              <a:t>Product manager, brand manager e marketing manager.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  <a:defRPr/>
            </a:pPr>
            <a:r>
              <a:rPr lang="it-IT" dirty="0">
                <a:latin typeface="Arial" charset="0"/>
                <a:cs typeface="Arial" charset="0"/>
              </a:rPr>
              <a:t>Responsabile della logistica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  <a:defRPr/>
            </a:pPr>
            <a:r>
              <a:rPr lang="it-IT" dirty="0">
                <a:latin typeface="Arial" charset="0"/>
                <a:cs typeface="Arial" charset="0"/>
              </a:rPr>
              <a:t>Import-export manager.</a:t>
            </a:r>
          </a:p>
          <a:p>
            <a:pPr marL="182563" indent="-182563">
              <a:spcAft>
                <a:spcPts val="600"/>
              </a:spcAft>
              <a:buFont typeface="Wingdings" charset="0"/>
              <a:buChar char="ü"/>
              <a:defRPr/>
            </a:pPr>
            <a:r>
              <a:rPr lang="it-IT" dirty="0">
                <a:latin typeface="Arial" charset="0"/>
                <a:cs typeface="Arial" charset="0"/>
              </a:rPr>
              <a:t>Responsabile processi di internazionalizzazione produttiva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  <a:defRPr/>
            </a:pPr>
            <a:r>
              <a:rPr lang="it-IT" dirty="0">
                <a:latin typeface="Arial" charset="0"/>
                <a:cs typeface="Arial" charset="0"/>
              </a:rPr>
              <a:t>Analista finanziario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  <a:defRPr/>
            </a:pPr>
            <a:r>
              <a:rPr lang="it-IT" dirty="0">
                <a:latin typeface="Arial" charset="0"/>
                <a:cs typeface="Arial" charset="0"/>
              </a:rPr>
              <a:t>Esperto in valutazione del lavoro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  <a:defRPr/>
            </a:pPr>
            <a:r>
              <a:rPr lang="it-IT" dirty="0">
                <a:latin typeface="Arial" charset="0"/>
                <a:cs typeface="Arial" charset="0"/>
              </a:rPr>
              <a:t>Credit manager e </a:t>
            </a:r>
            <a:r>
              <a:rPr lang="it-IT" dirty="0" err="1">
                <a:latin typeface="Arial" charset="0"/>
                <a:cs typeface="Arial" charset="0"/>
              </a:rPr>
              <a:t>Risk</a:t>
            </a:r>
            <a:r>
              <a:rPr lang="it-IT" dirty="0">
                <a:latin typeface="Arial" charset="0"/>
                <a:cs typeface="Arial" charset="0"/>
              </a:rPr>
              <a:t> manager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  <a:defRPr/>
            </a:pPr>
            <a:r>
              <a:rPr lang="it-IT" dirty="0">
                <a:latin typeface="Arial" charset="0"/>
                <a:cs typeface="Arial" charset="0"/>
              </a:rPr>
              <a:t>Auditor-revisore di bilancio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  <a:defRPr/>
            </a:pPr>
            <a:r>
              <a:rPr lang="it-IT" dirty="0">
                <a:latin typeface="Arial" charset="0"/>
                <a:cs typeface="Arial" charset="0"/>
              </a:rPr>
              <a:t>Consulente aziendale</a:t>
            </a:r>
          </a:p>
        </p:txBody>
      </p:sp>
      <p:sp>
        <p:nvSpPr>
          <p:cNvPr id="4" name="Rettangolo 3"/>
          <p:cNvSpPr/>
          <p:nvPr/>
        </p:nvSpPr>
        <p:spPr>
          <a:xfrm>
            <a:off x="6696221" y="1640326"/>
            <a:ext cx="4417255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just">
              <a:spcAft>
                <a:spcPts val="600"/>
              </a:spcAft>
              <a:buFont typeface="Wingdings" charset="0"/>
              <a:buChar char="ü"/>
            </a:pPr>
            <a:r>
              <a:rPr lang="it-IT" dirty="0">
                <a:latin typeface="Arial" charset="0"/>
                <a:cs typeface="Arial" charset="0"/>
              </a:rPr>
              <a:t>Esperto in problemi dello sviluppo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</a:pPr>
            <a:r>
              <a:rPr lang="it-IT" dirty="0">
                <a:latin typeface="Arial" charset="0"/>
                <a:cs typeface="Arial" charset="0"/>
              </a:rPr>
              <a:t>Responsabile di progetti in organismi    internazionali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</a:pPr>
            <a:r>
              <a:rPr lang="it-IT" dirty="0">
                <a:latin typeface="Arial" charset="0"/>
                <a:cs typeface="Arial" charset="0"/>
              </a:rPr>
              <a:t>Esperto in gestione risorse umane e della  formazione aziendale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</a:pPr>
            <a:r>
              <a:rPr lang="it-IT" dirty="0">
                <a:latin typeface="Arial" charset="0"/>
                <a:cs typeface="Arial" charset="0"/>
              </a:rPr>
              <a:t> Esperti in gestione dei servizi pubblici (ruoli interni alla PA)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</a:pPr>
            <a:r>
              <a:rPr lang="it-IT" dirty="0">
                <a:latin typeface="Arial" charset="0"/>
                <a:cs typeface="Arial" charset="0"/>
              </a:rPr>
              <a:t>Esperti in controllo e valutazione delle PA e delle Aziende di gestione dei servizi pubblici (ruoli esterni)</a:t>
            </a:r>
          </a:p>
          <a:p>
            <a:pPr marL="182563" indent="-182563" algn="just">
              <a:spcAft>
                <a:spcPts val="600"/>
              </a:spcAft>
              <a:buFont typeface="Wingdings" charset="0"/>
              <a:buChar char="ü"/>
            </a:pPr>
            <a:r>
              <a:rPr lang="it-IT" dirty="0">
                <a:latin typeface="Arial" charset="0"/>
                <a:cs typeface="Arial" charset="0"/>
              </a:rPr>
              <a:t> Esperti e consulenti a supporto delle PA (imprese e società di consulenza, di formazione, di certificazione, dottori commercialisti ed esperti contabili)</a:t>
            </a:r>
          </a:p>
        </p:txBody>
      </p:sp>
    </p:spTree>
    <p:extLst>
      <p:ext uri="{BB962C8B-B14F-4D97-AF65-F5344CB8AC3E}">
        <p14:creationId xmlns:p14="http://schemas.microsoft.com/office/powerpoint/2010/main" val="3236654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1684" y="2484586"/>
            <a:ext cx="3578961" cy="3043913"/>
          </a:xfrm>
        </p:spPr>
        <p:txBody>
          <a:bodyPr>
            <a:normAutofit/>
          </a:bodyPr>
          <a:lstStyle/>
          <a:p>
            <a:pPr algn="ctr"/>
            <a:r>
              <a:rPr lang="it-IT" sz="2400" b="1">
                <a:latin typeface="Arial"/>
                <a:ea typeface="Helvetica Neue LT Std 65 Medium" charset="0"/>
                <a:cs typeface="Arial"/>
              </a:rPr>
              <a:t>Cosa</a:t>
            </a:r>
            <a:br>
              <a:rPr lang="it-IT" sz="2400" b="1">
                <a:latin typeface="Arial"/>
                <a:ea typeface="Helvetica Neue LT Std 65 Medium" charset="0"/>
                <a:cs typeface="Arial"/>
              </a:rPr>
            </a:br>
            <a:r>
              <a:rPr lang="it-IT" sz="2400" b="1">
                <a:latin typeface="Arial"/>
                <a:ea typeface="Helvetica Neue LT Std 65 Medium" charset="0"/>
                <a:cs typeface="Arial"/>
              </a:rPr>
              <a:t>fanno i laureati triennali del DEM</a:t>
            </a:r>
            <a:br>
              <a:rPr lang="it-IT" sz="2400" b="1">
                <a:latin typeface="Arial"/>
                <a:ea typeface="Helvetica Neue LT Std 65 Medium" charset="0"/>
                <a:cs typeface="Arial"/>
              </a:rPr>
            </a:br>
            <a:r>
              <a:rPr lang="it-IT" sz="2400" b="1">
                <a:latin typeface="Arial"/>
                <a:ea typeface="Helvetica Neue LT Std 65 Medium" charset="0"/>
                <a:cs typeface="Arial"/>
              </a:rPr>
              <a:t>… a 1 anno dalla laurea</a:t>
            </a:r>
            <a:endParaRPr lang="it-IT" sz="2400" b="1" dirty="0">
              <a:latin typeface="Arial"/>
              <a:ea typeface="Helvetica Neue LT Std 65 Medium" charset="0"/>
              <a:cs typeface="Arial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54" y="320526"/>
            <a:ext cx="1694688" cy="425825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12106" y="2407095"/>
            <a:ext cx="1806041" cy="1113629"/>
          </a:xfrm>
          <a:prstGeom prst="rect">
            <a:avLst/>
          </a:prstGeom>
        </p:spPr>
      </p:pic>
      <p:grpSp>
        <p:nvGrpSpPr>
          <p:cNvPr id="15" name="Gruppo 14"/>
          <p:cNvGrpSpPr/>
          <p:nvPr/>
        </p:nvGrpSpPr>
        <p:grpSpPr>
          <a:xfrm>
            <a:off x="5281260" y="1842162"/>
            <a:ext cx="2422458" cy="1121748"/>
            <a:chOff x="3494663" y="2461140"/>
            <a:chExt cx="2422458" cy="1121748"/>
          </a:xfrm>
        </p:grpSpPr>
        <p:sp>
          <p:nvSpPr>
            <p:cNvPr id="9" name="Rettangolo 8"/>
            <p:cNvSpPr/>
            <p:nvPr/>
          </p:nvSpPr>
          <p:spPr>
            <a:xfrm>
              <a:off x="3494663" y="2461140"/>
              <a:ext cx="2422458" cy="8002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sz="2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: 42,5%</a:t>
              </a:r>
            </a:p>
            <a:p>
              <a:pPr algn="ctr"/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Italia: 40,0%</a:t>
              </a:r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3605430" y="3244334"/>
              <a:ext cx="220092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dirty="0">
                  <a:latin typeface="Arial" panose="020B0604020202020204" pitchFamily="34" charset="0"/>
                  <a:cs typeface="Arial" panose="020B0604020202020204" pitchFamily="34" charset="0"/>
                </a:rPr>
                <a:t>Tasso di occupazione </a:t>
              </a:r>
            </a:p>
          </p:txBody>
        </p:sp>
      </p:grpSp>
      <p:sp>
        <p:nvSpPr>
          <p:cNvPr id="23" name="Rettangolo 22"/>
          <p:cNvSpPr/>
          <p:nvPr/>
        </p:nvSpPr>
        <p:spPr>
          <a:xfrm>
            <a:off x="5291167" y="3368815"/>
            <a:ext cx="2402645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UniFe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: 11,2%</a:t>
            </a: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Italia: 20,5%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5261383" y="4128076"/>
            <a:ext cx="24622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Tasso di disoccupazione </a:t>
            </a:r>
          </a:p>
        </p:txBody>
      </p:sp>
      <p:grpSp>
        <p:nvGrpSpPr>
          <p:cNvPr id="19" name="Gruppo 18"/>
          <p:cNvGrpSpPr/>
          <p:nvPr/>
        </p:nvGrpSpPr>
        <p:grpSpPr>
          <a:xfrm>
            <a:off x="5281260" y="4974989"/>
            <a:ext cx="2422458" cy="1067390"/>
            <a:chOff x="3494663" y="5847187"/>
            <a:chExt cx="2422458" cy="1067390"/>
          </a:xfrm>
        </p:grpSpPr>
        <p:sp>
          <p:nvSpPr>
            <p:cNvPr id="24" name="Rettangolo 23"/>
            <p:cNvSpPr/>
            <p:nvPr/>
          </p:nvSpPr>
          <p:spPr>
            <a:xfrm>
              <a:off x="3494663" y="5847187"/>
              <a:ext cx="2422458" cy="8002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sz="2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: 44,1%</a:t>
              </a:r>
            </a:p>
            <a:p>
              <a:pPr algn="ctr"/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Italia: 41,1%</a:t>
              </a:r>
            </a:p>
          </p:txBody>
        </p:sp>
        <p:sp>
          <p:nvSpPr>
            <p:cNvPr id="27" name="Rettangolo 26"/>
            <p:cNvSpPr/>
            <p:nvPr/>
          </p:nvSpPr>
          <p:spPr>
            <a:xfrm>
              <a:off x="3809653" y="6576023"/>
              <a:ext cx="17924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dirty="0">
                  <a:latin typeface="Arial" panose="020B0604020202020204" pitchFamily="34" charset="0"/>
                  <a:cs typeface="Arial" panose="020B0604020202020204" pitchFamily="34" charset="0"/>
                </a:rPr>
                <a:t>Impegnati in corsi</a:t>
              </a:r>
            </a:p>
          </p:txBody>
        </p:sp>
      </p:grpSp>
      <p:cxnSp>
        <p:nvCxnSpPr>
          <p:cNvPr id="21" name="Connettore 7 20"/>
          <p:cNvCxnSpPr>
            <a:stCxn id="64" idx="3"/>
            <a:endCxn id="48" idx="1"/>
          </p:cNvCxnSpPr>
          <p:nvPr/>
        </p:nvCxnSpPr>
        <p:spPr>
          <a:xfrm flipV="1">
            <a:off x="7662489" y="1398890"/>
            <a:ext cx="1473370" cy="1233081"/>
          </a:xfrm>
          <a:prstGeom prst="curvedConnector3">
            <a:avLst/>
          </a:prstGeom>
          <a:ln w="28575">
            <a:solidFill>
              <a:srgbClr val="B688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7 27"/>
          <p:cNvCxnSpPr>
            <a:stCxn id="64" idx="3"/>
            <a:endCxn id="60" idx="1"/>
          </p:cNvCxnSpPr>
          <p:nvPr/>
        </p:nvCxnSpPr>
        <p:spPr>
          <a:xfrm flipV="1">
            <a:off x="7662489" y="2594194"/>
            <a:ext cx="1538642" cy="37777"/>
          </a:xfrm>
          <a:prstGeom prst="curvedConnector3">
            <a:avLst/>
          </a:prstGeom>
          <a:ln w="28575">
            <a:solidFill>
              <a:srgbClr val="B688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7 31"/>
          <p:cNvCxnSpPr>
            <a:stCxn id="61" idx="1"/>
            <a:endCxn id="64" idx="3"/>
          </p:cNvCxnSpPr>
          <p:nvPr/>
        </p:nvCxnSpPr>
        <p:spPr>
          <a:xfrm rot="10800000">
            <a:off x="7662490" y="2631972"/>
            <a:ext cx="1550947" cy="1211821"/>
          </a:xfrm>
          <a:prstGeom prst="curvedConnector3">
            <a:avLst>
              <a:gd name="adj1" fmla="val 50000"/>
            </a:avLst>
          </a:prstGeom>
          <a:ln w="28575">
            <a:solidFill>
              <a:srgbClr val="B688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o 55"/>
          <p:cNvGrpSpPr/>
          <p:nvPr/>
        </p:nvGrpSpPr>
        <p:grpSpPr>
          <a:xfrm>
            <a:off x="9032253" y="732454"/>
            <a:ext cx="1879826" cy="962094"/>
            <a:chOff x="7104979" y="1660921"/>
            <a:chExt cx="1879826" cy="962094"/>
          </a:xfrm>
        </p:grpSpPr>
        <p:sp>
          <p:nvSpPr>
            <p:cNvPr id="33" name="Rettangolo 32"/>
            <p:cNvSpPr/>
            <p:nvPr/>
          </p:nvSpPr>
          <p:spPr>
            <a:xfrm>
              <a:off x="7176312" y="1660921"/>
              <a:ext cx="1636987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: 2,8%</a:t>
              </a:r>
            </a:p>
            <a:p>
              <a:pPr algn="ctr"/>
              <a:r>
                <a:rPr lang="it-IT" sz="1400" dirty="0">
                  <a:latin typeface="Arial" panose="020B0604020202020204" pitchFamily="34" charset="0"/>
                  <a:cs typeface="Arial" panose="020B0604020202020204" pitchFamily="34" charset="0"/>
                </a:rPr>
                <a:t>Italia: 2,2%</a:t>
              </a:r>
            </a:p>
          </p:txBody>
        </p:sp>
        <p:sp>
          <p:nvSpPr>
            <p:cNvPr id="34" name="Rettangolo 33"/>
            <p:cNvSpPr/>
            <p:nvPr/>
          </p:nvSpPr>
          <p:spPr>
            <a:xfrm>
              <a:off x="7510538" y="2284461"/>
              <a:ext cx="96853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dirty="0">
                  <a:latin typeface="Arial" panose="020B0604020202020204" pitchFamily="34" charset="0"/>
                  <a:cs typeface="Arial" panose="020B0604020202020204" pitchFamily="34" charset="0"/>
                </a:rPr>
                <a:t>Pubblico</a:t>
              </a:r>
            </a:p>
          </p:txBody>
        </p:sp>
        <p:sp>
          <p:nvSpPr>
            <p:cNvPr id="45" name="Rettangolo 44"/>
            <p:cNvSpPr/>
            <p:nvPr/>
          </p:nvSpPr>
          <p:spPr>
            <a:xfrm>
              <a:off x="7104979" y="2284461"/>
              <a:ext cx="1879826" cy="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/>
            <p:cNvSpPr/>
            <p:nvPr/>
          </p:nvSpPr>
          <p:spPr>
            <a:xfrm>
              <a:off x="7208585" y="2309357"/>
              <a:ext cx="1440000" cy="3600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57" name="Gruppo 56"/>
          <p:cNvGrpSpPr/>
          <p:nvPr/>
        </p:nvGrpSpPr>
        <p:grpSpPr>
          <a:xfrm>
            <a:off x="9082340" y="1967390"/>
            <a:ext cx="1779653" cy="976608"/>
            <a:chOff x="7104979" y="3163149"/>
            <a:chExt cx="1779653" cy="976608"/>
          </a:xfrm>
        </p:grpSpPr>
        <p:sp>
          <p:nvSpPr>
            <p:cNvPr id="36" name="Rettangolo 35"/>
            <p:cNvSpPr/>
            <p:nvPr/>
          </p:nvSpPr>
          <p:spPr>
            <a:xfrm>
              <a:off x="7104979" y="3163149"/>
              <a:ext cx="1779653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: 38,1%</a:t>
              </a:r>
            </a:p>
            <a:p>
              <a:pPr algn="ctr"/>
              <a:r>
                <a:rPr lang="it-IT" sz="1400" dirty="0">
                  <a:latin typeface="Arial" panose="020B0604020202020204" pitchFamily="34" charset="0"/>
                  <a:cs typeface="Arial" panose="020B0604020202020204" pitchFamily="34" charset="0"/>
                </a:rPr>
                <a:t>Italia: 36,4%</a:t>
              </a:r>
            </a:p>
          </p:txBody>
        </p:sp>
        <p:sp>
          <p:nvSpPr>
            <p:cNvPr id="37" name="Rettangolo 36"/>
            <p:cNvSpPr/>
            <p:nvPr/>
          </p:nvSpPr>
          <p:spPr>
            <a:xfrm>
              <a:off x="7554621" y="3801203"/>
              <a:ext cx="88036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dirty="0">
                  <a:latin typeface="Arial" panose="020B0604020202020204" pitchFamily="34" charset="0"/>
                  <a:cs typeface="Arial" panose="020B0604020202020204" pitchFamily="34" charset="0"/>
                </a:rPr>
                <a:t>Privato </a:t>
              </a:r>
            </a:p>
          </p:txBody>
        </p:sp>
        <p:sp>
          <p:nvSpPr>
            <p:cNvPr id="60" name="Rettangolo 59"/>
            <p:cNvSpPr/>
            <p:nvPr/>
          </p:nvSpPr>
          <p:spPr>
            <a:xfrm>
              <a:off x="7223770" y="3771953"/>
              <a:ext cx="1440000" cy="3600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58" name="Gruppo 57"/>
          <p:cNvGrpSpPr/>
          <p:nvPr/>
        </p:nvGrpSpPr>
        <p:grpSpPr>
          <a:xfrm>
            <a:off x="9153673" y="3184698"/>
            <a:ext cx="1636987" cy="991122"/>
            <a:chOff x="7176312" y="4549263"/>
            <a:chExt cx="1636987" cy="991122"/>
          </a:xfrm>
        </p:grpSpPr>
        <p:sp>
          <p:nvSpPr>
            <p:cNvPr id="39" name="Rettangolo 38"/>
            <p:cNvSpPr/>
            <p:nvPr/>
          </p:nvSpPr>
          <p:spPr>
            <a:xfrm>
              <a:off x="7176312" y="4549263"/>
              <a:ext cx="1636987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: 1,3%</a:t>
              </a:r>
            </a:p>
            <a:p>
              <a:pPr algn="ctr"/>
              <a:r>
                <a:rPr lang="it-IT" sz="1400" dirty="0">
                  <a:latin typeface="Arial" panose="020B0604020202020204" pitchFamily="34" charset="0"/>
                  <a:cs typeface="Arial" panose="020B0604020202020204" pitchFamily="34" charset="0"/>
                </a:rPr>
                <a:t>Italia: 1,0%</a:t>
              </a:r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7457639" y="5201831"/>
              <a:ext cx="107433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dirty="0">
                  <a:latin typeface="Arial" panose="020B0604020202020204" pitchFamily="34" charset="0"/>
                  <a:cs typeface="Arial" panose="020B0604020202020204" pitchFamily="34" charset="0"/>
                </a:rPr>
                <a:t>Non profit</a:t>
              </a:r>
            </a:p>
          </p:txBody>
        </p:sp>
        <p:sp>
          <p:nvSpPr>
            <p:cNvPr id="61" name="Rettangolo 60"/>
            <p:cNvSpPr/>
            <p:nvPr/>
          </p:nvSpPr>
          <p:spPr>
            <a:xfrm>
              <a:off x="7236075" y="5190357"/>
              <a:ext cx="1440000" cy="3600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64" name="Rettangolo 63"/>
          <p:cNvSpPr/>
          <p:nvPr/>
        </p:nvSpPr>
        <p:spPr>
          <a:xfrm>
            <a:off x="5322489" y="2613971"/>
            <a:ext cx="2340000" cy="36000"/>
          </a:xfrm>
          <a:prstGeom prst="rect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Rettangolo 67"/>
          <p:cNvSpPr/>
          <p:nvPr/>
        </p:nvSpPr>
        <p:spPr>
          <a:xfrm>
            <a:off x="5322489" y="4125938"/>
            <a:ext cx="2340000" cy="36000"/>
          </a:xfrm>
          <a:prstGeom prst="rect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Rettangolo 68"/>
          <p:cNvSpPr/>
          <p:nvPr/>
        </p:nvSpPr>
        <p:spPr>
          <a:xfrm>
            <a:off x="5322489" y="5705153"/>
            <a:ext cx="2340000" cy="36000"/>
          </a:xfrm>
          <a:prstGeom prst="rect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Rettangolo 58"/>
          <p:cNvSpPr/>
          <p:nvPr/>
        </p:nvSpPr>
        <p:spPr>
          <a:xfrm>
            <a:off x="1101598" y="6214795"/>
            <a:ext cx="28733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https://www2.almalaurea.it</a:t>
            </a:r>
          </a:p>
        </p:txBody>
      </p:sp>
      <p:sp>
        <p:nvSpPr>
          <p:cNvPr id="75" name="Triangolo isoscele 74"/>
          <p:cNvSpPr/>
          <p:nvPr/>
        </p:nvSpPr>
        <p:spPr>
          <a:xfrm rot="5400000">
            <a:off x="853262" y="6260610"/>
            <a:ext cx="324000" cy="252000"/>
          </a:xfrm>
          <a:prstGeom prst="triangle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031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</TotalTime>
  <Words>739</Words>
  <Application>Microsoft Office PowerPoint</Application>
  <PresentationFormat>Widescreen</PresentationFormat>
  <Paragraphs>170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4" baseType="lpstr">
      <vt:lpstr>ＭＳ Ｐゴシック</vt:lpstr>
      <vt:lpstr>ＭＳ Ｐゴシック</vt:lpstr>
      <vt:lpstr>Yu Gothic</vt:lpstr>
      <vt:lpstr>Arial</vt:lpstr>
      <vt:lpstr>Calibri</vt:lpstr>
      <vt:lpstr>Calibri Light</vt:lpstr>
      <vt:lpstr>Hand Of Sean (Demo)</vt:lpstr>
      <vt:lpstr>Helvetica Neue LT Std 65 Medium</vt:lpstr>
      <vt:lpstr>Wingdings</vt:lpstr>
      <vt:lpstr>Tema di Office</vt:lpstr>
      <vt:lpstr>Presentazione standard di PowerPoint</vt:lpstr>
      <vt:lpstr>Il sistema universitario in Italia</vt:lpstr>
      <vt:lpstr>Cosa offre il Dipartimento di Economia e Management</vt:lpstr>
      <vt:lpstr>Presentazione standard di PowerPoint</vt:lpstr>
      <vt:lpstr>Presentazione standard di PowerPoint</vt:lpstr>
      <vt:lpstr>erché iscriversi al DEM</vt:lpstr>
      <vt:lpstr>Cosa possono fare i laureati triennali del DEM</vt:lpstr>
      <vt:lpstr>… e chi continua con la Laurea magistrale</vt:lpstr>
      <vt:lpstr>Cosa fanno i laureati triennali del DEM … a 1 anno dalla laurea</vt:lpstr>
      <vt:lpstr>La soddisfazione degli studenti della Laurea Triennale</vt:lpstr>
      <vt:lpstr>La Laurea Triennale in Economia</vt:lpstr>
      <vt:lpstr>Le materie</vt:lpstr>
      <vt:lpstr>Cosa cambia per voi rispetto ad oggi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</dc:creator>
  <cp:lastModifiedBy>Lorella Zanellati</cp:lastModifiedBy>
  <cp:revision>68</cp:revision>
  <dcterms:created xsi:type="dcterms:W3CDTF">2018-11-14T14:16:16Z</dcterms:created>
  <dcterms:modified xsi:type="dcterms:W3CDTF">2019-09-30T11:19:53Z</dcterms:modified>
</cp:coreProperties>
</file>