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94" r:id="rId30"/>
    <p:sldId id="295" r:id="rId31"/>
    <p:sldId id="296" r:id="rId32"/>
    <p:sldId id="297" r:id="rId33"/>
    <p:sldId id="298" r:id="rId34"/>
    <p:sldId id="299" r:id="rId35"/>
    <p:sldId id="300" r:id="rId36"/>
    <p:sldId id="301" r:id="rId37"/>
    <p:sldId id="302" r:id="rId38"/>
    <p:sldId id="303" r:id="rId39"/>
    <p:sldId id="304" r:id="rId40"/>
    <p:sldId id="305" r:id="rId41"/>
    <p:sldId id="306" r:id="rId42"/>
    <p:sldId id="307" r:id="rId43"/>
    <p:sldId id="308" r:id="rId44"/>
    <p:sldId id="309" r:id="rId45"/>
    <p:sldId id="310" r:id="rId46"/>
    <p:sldId id="311" r:id="rId47"/>
    <p:sldId id="313" r:id="rId48"/>
    <p:sldId id="312" r:id="rId49"/>
    <p:sldId id="316" r:id="rId50"/>
    <p:sldId id="317" r:id="rId51"/>
    <p:sldId id="319" r:id="rId52"/>
    <p:sldId id="318" r:id="rId53"/>
    <p:sldId id="314" r:id="rId54"/>
    <p:sldId id="320" r:id="rId5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5" autoAdjust="0"/>
    <p:restoredTop sz="94434" autoAdjust="0"/>
  </p:normalViewPr>
  <p:slideViewPr>
    <p:cSldViewPr snapToGrid="0">
      <p:cViewPr>
        <p:scale>
          <a:sx n="79" d="100"/>
          <a:sy n="79" d="100"/>
        </p:scale>
        <p:origin x="-90" y="-60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07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9A1C0-562C-4C42-AE03-152D5DFC34CC}" type="datetimeFigureOut">
              <a:rPr lang="it-IT" smtClean="0"/>
              <a:t>12/10/2017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8E3D9-55C5-4C93-BA47-B103140510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0217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9A1C0-562C-4C42-AE03-152D5DFC34CC}" type="datetimeFigureOut">
              <a:rPr lang="it-IT" smtClean="0"/>
              <a:t>12/10/2017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8E3D9-55C5-4C93-BA47-B103140510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2476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9A1C0-562C-4C42-AE03-152D5DFC34CC}" type="datetimeFigureOut">
              <a:rPr lang="it-IT" smtClean="0"/>
              <a:t>12/10/2017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8E3D9-55C5-4C93-BA47-B103140510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687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9A1C0-562C-4C42-AE03-152D5DFC34CC}" type="datetimeFigureOut">
              <a:rPr lang="it-IT" smtClean="0"/>
              <a:t>12/10/2017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8E3D9-55C5-4C93-BA47-B103140510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2379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9A1C0-562C-4C42-AE03-152D5DFC34CC}" type="datetimeFigureOut">
              <a:rPr lang="it-IT" smtClean="0"/>
              <a:t>12/10/2017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8E3D9-55C5-4C93-BA47-B103140510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9773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9A1C0-562C-4C42-AE03-152D5DFC34CC}" type="datetimeFigureOut">
              <a:rPr lang="it-IT" smtClean="0"/>
              <a:t>12/10/2017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8E3D9-55C5-4C93-BA47-B103140510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6351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9A1C0-562C-4C42-AE03-152D5DFC34CC}" type="datetimeFigureOut">
              <a:rPr lang="it-IT" smtClean="0"/>
              <a:t>12/10/2017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8E3D9-55C5-4C93-BA47-B103140510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2290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9A1C0-562C-4C42-AE03-152D5DFC34CC}" type="datetimeFigureOut">
              <a:rPr lang="it-IT" smtClean="0"/>
              <a:t>12/10/2017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8E3D9-55C5-4C93-BA47-B103140510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590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9A1C0-562C-4C42-AE03-152D5DFC34CC}" type="datetimeFigureOut">
              <a:rPr lang="it-IT" smtClean="0"/>
              <a:t>12/10/2017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8E3D9-55C5-4C93-BA47-B103140510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2790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9A1C0-562C-4C42-AE03-152D5DFC34CC}" type="datetimeFigureOut">
              <a:rPr lang="it-IT" smtClean="0"/>
              <a:t>12/10/2017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8E3D9-55C5-4C93-BA47-B103140510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3776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9A1C0-562C-4C42-AE03-152D5DFC34CC}" type="datetimeFigureOut">
              <a:rPr lang="it-IT" smtClean="0"/>
              <a:t>12/10/2017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8E3D9-55C5-4C93-BA47-B103140510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3711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9A1C0-562C-4C42-AE03-152D5DFC34CC}" type="datetimeFigureOut">
              <a:rPr lang="it-IT" smtClean="0"/>
              <a:t>12/10/2017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8E3D9-55C5-4C93-BA47-B103140510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4027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dirty="0" smtClean="0"/>
              <a:t>UNIVERSITA’ DEGLI STUDI DI FERRARA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it-IT" b="1" dirty="0" smtClean="0"/>
          </a:p>
          <a:p>
            <a:pPr marL="0" indent="0" algn="ctr">
              <a:buNone/>
            </a:pPr>
            <a:r>
              <a:rPr lang="it-IT" b="1" dirty="0" smtClean="0"/>
              <a:t>FORMAZIONE PER LA VALUTAZIONE DELLA PERFORMANCE INDIVIDUALE</a:t>
            </a:r>
          </a:p>
          <a:p>
            <a:endParaRPr lang="it-IT" dirty="0"/>
          </a:p>
          <a:p>
            <a:pPr marL="0" indent="0" algn="ctr">
              <a:buNone/>
            </a:pPr>
            <a:r>
              <a:rPr lang="it-IT" dirty="0" smtClean="0"/>
              <a:t> 9 – 10 OTTOBRE 2017</a:t>
            </a:r>
          </a:p>
          <a:p>
            <a:pPr marL="0" indent="0" algn="ctr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31491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La misurazione della prestazione comportamentale in Ateneo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E’ obbligo del soggetto deputato alla misurazione della performance comportamentale: </a:t>
            </a:r>
          </a:p>
          <a:p>
            <a:endParaRPr lang="it-IT" dirty="0"/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Motivare tutti i valori attribuiti a comportamenti che si discostino da quelli attesi</a:t>
            </a:r>
          </a:p>
          <a:p>
            <a:pPr>
              <a:buFont typeface="Wingdings" panose="05000000000000000000" pitchFamily="2" charset="2"/>
              <a:buChar char="ü"/>
            </a:pPr>
            <a:endParaRPr lang="it-IT" dirty="0"/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Per valori inferiori a quelli attesi, dovranno essere indicate le azioni correttive da porre in essere l’anno successivo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13046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L’organizzazione attraverso la valutazione della prestazione: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/>
          <a:lstStyle/>
          <a:p>
            <a:r>
              <a:rPr lang="it-IT" dirty="0" smtClean="0"/>
              <a:t>Definisce uno stile di gestione delle risorse umane orientato alla comunicazione</a:t>
            </a:r>
          </a:p>
          <a:p>
            <a:r>
              <a:rPr lang="it-IT" dirty="0" smtClean="0"/>
              <a:t>Individua i punti di forza della popolazione e le aree di miglioramento</a:t>
            </a:r>
          </a:p>
          <a:p>
            <a:r>
              <a:rPr lang="it-IT" dirty="0" smtClean="0"/>
              <a:t>Migliora l’utilizzo delle risorse umane</a:t>
            </a:r>
          </a:p>
          <a:p>
            <a:r>
              <a:rPr lang="it-IT" dirty="0" smtClean="0"/>
              <a:t>Orienta lo sviluppo delle persone</a:t>
            </a:r>
          </a:p>
          <a:p>
            <a:r>
              <a:rPr lang="it-IT" dirty="0" smtClean="0"/>
              <a:t>Raccoglie indicazioni per interventi formativi e gestionali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73245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Il valutatore/responsabile ottiene i seguenti risultati: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392295"/>
            <a:ext cx="10515600" cy="4351338"/>
          </a:xfrm>
        </p:spPr>
        <p:txBody>
          <a:bodyPr/>
          <a:lstStyle/>
          <a:p>
            <a:r>
              <a:rPr lang="it-IT" dirty="0" smtClean="0"/>
              <a:t>Migliora il coordinamento e la guida delle persone</a:t>
            </a:r>
          </a:p>
          <a:p>
            <a:r>
              <a:rPr lang="it-IT" dirty="0" smtClean="0"/>
              <a:t>Monitora il lavoro dei collaboratori</a:t>
            </a:r>
          </a:p>
          <a:p>
            <a:r>
              <a:rPr lang="it-IT" dirty="0" smtClean="0"/>
              <a:t>Programma le attività, e le ridefinisce a fronte di scostamenti e di disallineamenti</a:t>
            </a:r>
          </a:p>
          <a:p>
            <a:r>
              <a:rPr lang="it-IT" dirty="0" smtClean="0"/>
              <a:t>Motiva le risorse</a:t>
            </a:r>
          </a:p>
          <a:p>
            <a:r>
              <a:rPr lang="it-IT" dirty="0" smtClean="0"/>
              <a:t>Analizza la propria organizzazione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69138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Il valutato comprende: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48048" y="2598357"/>
            <a:ext cx="10515600" cy="4351338"/>
          </a:xfrm>
        </p:spPr>
        <p:txBody>
          <a:bodyPr/>
          <a:lstStyle/>
          <a:p>
            <a:r>
              <a:rPr lang="it-IT" dirty="0" smtClean="0"/>
              <a:t>Le aspettative dell’organizzazione nei suoi confronti e le regole del gioco</a:t>
            </a:r>
          </a:p>
          <a:p>
            <a:r>
              <a:rPr lang="it-IT" dirty="0" smtClean="0"/>
              <a:t>La sua valutazione attraverso i feedback</a:t>
            </a:r>
          </a:p>
          <a:p>
            <a:r>
              <a:rPr lang="it-IT" dirty="0" smtClean="0"/>
              <a:t>Gli interventi di sviluppo che potrebbero migliorare la sua prestazione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24638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L</a:t>
            </a:r>
            <a:r>
              <a:rPr lang="it-IT" b="1" dirty="0" smtClean="0"/>
              <a:t>a «Valorizzazione»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it-IT" i="1" dirty="0" smtClean="0"/>
          </a:p>
          <a:p>
            <a:pPr marL="0" indent="0" algn="ctr">
              <a:buNone/>
            </a:pPr>
            <a:r>
              <a:rPr lang="it-IT" i="1" dirty="0" smtClean="0"/>
              <a:t>Cosa significa «valorizzare»?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dirty="0" smtClean="0"/>
              <a:t>Dare valore, riconoscere valore…ma anche: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                       </a:t>
            </a:r>
          </a:p>
          <a:p>
            <a:pPr marL="0" indent="0" algn="ctr">
              <a:buNone/>
            </a:pPr>
            <a:r>
              <a:rPr lang="it-IT" dirty="0"/>
              <a:t> </a:t>
            </a:r>
            <a:r>
              <a:rPr lang="it-IT" dirty="0" smtClean="0"/>
              <a:t>     Ottenere valore, conseguire tutto potenziale per raccoglierne i frutti per poter godere dei risultati</a:t>
            </a:r>
            <a:endParaRPr lang="it-IT" dirty="0"/>
          </a:p>
        </p:txBody>
      </p:sp>
      <p:sp>
        <p:nvSpPr>
          <p:cNvPr id="5" name="Freccia in giù 4"/>
          <p:cNvSpPr/>
          <p:nvPr/>
        </p:nvSpPr>
        <p:spPr>
          <a:xfrm>
            <a:off x="5413420" y="4001294"/>
            <a:ext cx="682580" cy="6954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81357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Quindi: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Non può esserci un’azione di valorizzazione prima che sia stata un’azione di assegnazione di valore.</a:t>
            </a:r>
          </a:p>
          <a:p>
            <a:endParaRPr lang="it-IT" dirty="0"/>
          </a:p>
          <a:p>
            <a:r>
              <a:rPr lang="it-IT" dirty="0" smtClean="0"/>
              <a:t>Le azioni del valutare e del valorizzare sono strettamente legate tra loro</a:t>
            </a:r>
          </a:p>
          <a:p>
            <a:endParaRPr lang="it-IT" dirty="0"/>
          </a:p>
          <a:p>
            <a:r>
              <a:rPr lang="it-IT" dirty="0" smtClean="0"/>
              <a:t>La valutazione è il presupposto della valorizzazione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494776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Analogia: la valutazione nello sport</a:t>
            </a:r>
            <a:endParaRPr lang="it-IT" b="1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it-IT" dirty="0" smtClean="0"/>
              <a:t>Corsa 100 metri piani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28575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La valutazione è inequivocabile, ed è data dal cronometro (se la partenza è regolare)</a:t>
            </a:r>
            <a:endParaRPr lang="it-IT" dirty="0"/>
          </a:p>
        </p:txBody>
      </p:sp>
      <p:sp>
        <p:nvSpPr>
          <p:cNvPr id="7" name="Segnaposto testo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it-IT" dirty="0" smtClean="0"/>
              <a:t>Gara di Karate</a:t>
            </a:r>
            <a:endParaRPr lang="it-IT" dirty="0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4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3810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La prova degli atleti è valutata da cinque giudici che considerano i seguenti riferimenti:</a:t>
            </a:r>
          </a:p>
          <a:p>
            <a:r>
              <a:rPr lang="it-IT" dirty="0" smtClean="0"/>
              <a:t>Correttezza delle posizioni, della postura e dei movimenti</a:t>
            </a:r>
          </a:p>
          <a:p>
            <a:r>
              <a:rPr lang="it-IT" dirty="0" smtClean="0"/>
              <a:t>Esplosività dei movimenti</a:t>
            </a:r>
          </a:p>
          <a:p>
            <a:r>
              <a:rPr lang="it-IT" dirty="0" smtClean="0"/>
              <a:t>Capacità dell’atleta di calarsi nel significato del «Kata» </a:t>
            </a:r>
            <a:r>
              <a:rPr lang="it-IT" dirty="0"/>
              <a:t>(</a:t>
            </a:r>
            <a:r>
              <a:rPr lang="it-IT" dirty="0" smtClean="0"/>
              <a:t>sequenza di movimenti)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75754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Le ricerche sulla valutazione della performance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La comune causa di prestazione insoddisfacente dei collaboratori non è legata alla scarse competenze o scarsa motivazione, bensì alla poca chiarezza reciproca su obiettivi e aspettative.</a:t>
            </a:r>
          </a:p>
          <a:p>
            <a:endParaRPr lang="it-IT" dirty="0" smtClean="0"/>
          </a:p>
          <a:p>
            <a:pPr marL="0" indent="0" algn="ctr">
              <a:buNone/>
            </a:pPr>
            <a:r>
              <a:rPr lang="it-IT" dirty="0">
                <a:solidFill>
                  <a:srgbClr val="FF0000"/>
                </a:solidFill>
              </a:rPr>
              <a:t> F</a:t>
            </a:r>
            <a:r>
              <a:rPr lang="it-IT" dirty="0" smtClean="0">
                <a:solidFill>
                  <a:srgbClr val="FF0000"/>
                </a:solidFill>
              </a:rPr>
              <a:t>rasi classiche:</a:t>
            </a:r>
          </a:p>
          <a:p>
            <a:pPr marL="0" indent="0" algn="ctr">
              <a:buNone/>
            </a:pPr>
            <a:endParaRPr lang="it-IT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«Sei sicuro di avermelo detto…»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«Non credevo che questo compito fosse cosi importante…»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«Nessuno mi aveva detto che la scadenza era la settimana scorsa…»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«Forse non ci eravamo capiti…»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0456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In assenza di accordi precisi nasce il gioco degli equivoci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dirty="0" smtClean="0">
                <a:solidFill>
                  <a:srgbClr val="FF0000"/>
                </a:solidFill>
              </a:rPr>
              <a:t>Io collaboratore: </a:t>
            </a:r>
            <a:r>
              <a:rPr lang="it-IT" dirty="0" smtClean="0"/>
              <a:t>sono convinto di svolgere bene il mio lavoro e offrire un contributo elevato all’azienda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dirty="0" smtClean="0">
                <a:solidFill>
                  <a:srgbClr val="FF0000"/>
                </a:solidFill>
              </a:rPr>
              <a:t>Io capo: </a:t>
            </a:r>
            <a:r>
              <a:rPr lang="it-IT" dirty="0" smtClean="0"/>
              <a:t>sono invece insoddisfatto della tua prestazione</a:t>
            </a:r>
          </a:p>
          <a:p>
            <a:endParaRPr lang="it-IT" dirty="0"/>
          </a:p>
          <a:p>
            <a:pPr marL="0" indent="0" algn="ctr">
              <a:buNone/>
            </a:pPr>
            <a:r>
              <a:rPr lang="it-IT" dirty="0" smtClean="0"/>
              <a:t>Da questa profonda distonia comunicativa nascono innumerevoli incomprensioni relazionali</a:t>
            </a:r>
            <a:endParaRPr lang="it-IT" dirty="0"/>
          </a:p>
        </p:txBody>
      </p:sp>
      <p:sp>
        <p:nvSpPr>
          <p:cNvPr id="4" name="Freccia in giù 3"/>
          <p:cNvSpPr/>
          <p:nvPr/>
        </p:nvSpPr>
        <p:spPr>
          <a:xfrm>
            <a:off x="4984123" y="3296992"/>
            <a:ext cx="386367" cy="9401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in giù 4"/>
          <p:cNvSpPr/>
          <p:nvPr/>
        </p:nvSpPr>
        <p:spPr>
          <a:xfrm flipV="1">
            <a:off x="5722512" y="3296992"/>
            <a:ext cx="386367" cy="9401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24249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Le domande che invece dovremmo porci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«Ho ben chiari i miei obiettivi e le mie responsabilità?...»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«Ho sollecitato il mio responsabile a fare luce sulle possibili ambiguità?»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«Che cosa possiamo fare (il responsabile insieme a me) per migliorare la mia performance?...»</a:t>
            </a:r>
          </a:p>
        </p:txBody>
      </p:sp>
    </p:spTree>
    <p:extLst>
      <p:ext uri="{BB962C8B-B14F-4D97-AF65-F5344CB8AC3E}">
        <p14:creationId xmlns:p14="http://schemas.microsoft.com/office/powerpoint/2010/main" val="2003090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La valutazione della Performance in Ateneo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È orientata alla creazione di «</a:t>
            </a:r>
            <a:r>
              <a:rPr lang="it-IT" dirty="0" smtClean="0">
                <a:solidFill>
                  <a:srgbClr val="FF0000"/>
                </a:solidFill>
              </a:rPr>
              <a:t>Valore Pubblico</a:t>
            </a:r>
            <a:r>
              <a:rPr lang="it-IT" dirty="0" smtClean="0"/>
              <a:t>»:</a:t>
            </a:r>
          </a:p>
          <a:p>
            <a:endParaRPr lang="it-IT" dirty="0"/>
          </a:p>
          <a:p>
            <a:r>
              <a:rPr lang="it-IT" dirty="0" smtClean="0"/>
              <a:t>Miglioramento del livello di appartenenza alla comunità universitaria, perseguito prestando attenzione all’esigenza di sviluppo economico della nostra organizzazione e facendo leva sulla riscoperta dei valori delle Università.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0607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LA VERA FINALITA’ DELLA VALUTAZIONE DELLA PRESTAZIONE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Il leader di successo interpreta la valutazione della prestazione in una visione più ampia, come strumento per legare gli obiettivi aziendali con i risultati ottenuti da ciascun collaboratore e pertanto come opportunità di crescita per i dipendenti stessi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r>
              <a:rPr lang="it-IT" dirty="0" smtClean="0"/>
              <a:t>In quest’ottica (apparentemente poetica, ma in realtà molto concreta) valutare la prestazione significa fare una </a:t>
            </a:r>
            <a:r>
              <a:rPr lang="it-IT" b="1" u="sng" dirty="0" smtClean="0"/>
              <a:t>fotografia</a:t>
            </a:r>
            <a:r>
              <a:rPr lang="it-IT" dirty="0" smtClean="0"/>
              <a:t> dei risultati e delle competenze del collaboratore, e poi condividere un piano di miglioramento dei risultati.</a:t>
            </a:r>
            <a:endParaRPr lang="it-IT" dirty="0"/>
          </a:p>
        </p:txBody>
      </p:sp>
      <p:sp>
        <p:nvSpPr>
          <p:cNvPr id="5" name="Freccia in giù 4"/>
          <p:cNvSpPr/>
          <p:nvPr/>
        </p:nvSpPr>
        <p:spPr>
          <a:xfrm>
            <a:off x="5486400" y="3401568"/>
            <a:ext cx="609600" cy="8168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682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b="1" dirty="0" smtClean="0"/>
              <a:t>La prestazione si misura, ma soprattutto si «gestisce»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96768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it-IT" dirty="0"/>
              <a:t>L</a:t>
            </a:r>
            <a:r>
              <a:rPr lang="it-IT" dirty="0" smtClean="0"/>
              <a:t>a «Ruota» di </a:t>
            </a:r>
            <a:r>
              <a:rPr lang="it-IT" dirty="0"/>
              <a:t>D</a:t>
            </a:r>
            <a:r>
              <a:rPr lang="it-IT" dirty="0" smtClean="0"/>
              <a:t>eming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14" name="Ovale 13"/>
          <p:cNvSpPr/>
          <p:nvPr/>
        </p:nvSpPr>
        <p:spPr>
          <a:xfrm>
            <a:off x="3760630" y="3268566"/>
            <a:ext cx="4816699" cy="292528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Rettangolo arrotondato 14"/>
          <p:cNvSpPr/>
          <p:nvPr/>
        </p:nvSpPr>
        <p:spPr>
          <a:xfrm>
            <a:off x="7454182" y="3988158"/>
            <a:ext cx="1674255" cy="953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Do</a:t>
            </a:r>
          </a:p>
          <a:p>
            <a:pPr algn="ctr"/>
            <a:r>
              <a:rPr lang="it-IT" dirty="0" smtClean="0"/>
              <a:t>(agisco)</a:t>
            </a:r>
            <a:endParaRPr lang="it-IT" dirty="0"/>
          </a:p>
        </p:txBody>
      </p:sp>
      <p:sp>
        <p:nvSpPr>
          <p:cNvPr id="16" name="Rettangolo arrotondato 15"/>
          <p:cNvSpPr/>
          <p:nvPr/>
        </p:nvSpPr>
        <p:spPr>
          <a:xfrm>
            <a:off x="5331851" y="2550018"/>
            <a:ext cx="1674255" cy="953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Plan</a:t>
            </a:r>
          </a:p>
          <a:p>
            <a:pPr algn="ctr"/>
            <a:r>
              <a:rPr lang="it-IT" dirty="0" smtClean="0"/>
              <a:t>(pianifico)</a:t>
            </a:r>
            <a:endParaRPr lang="it-IT" dirty="0"/>
          </a:p>
        </p:txBody>
      </p:sp>
      <p:sp>
        <p:nvSpPr>
          <p:cNvPr id="17" name="Rettangolo arrotondato 16"/>
          <p:cNvSpPr/>
          <p:nvPr/>
        </p:nvSpPr>
        <p:spPr>
          <a:xfrm>
            <a:off x="5331851" y="5705340"/>
            <a:ext cx="1674255" cy="953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Check</a:t>
            </a:r>
            <a:endParaRPr lang="it-IT" dirty="0" smtClean="0"/>
          </a:p>
          <a:p>
            <a:pPr algn="ctr"/>
            <a:r>
              <a:rPr lang="it-IT" dirty="0" smtClean="0"/>
              <a:t>(controllo)</a:t>
            </a:r>
            <a:endParaRPr lang="it-IT" dirty="0"/>
          </a:p>
        </p:txBody>
      </p:sp>
      <p:sp>
        <p:nvSpPr>
          <p:cNvPr id="18" name="Rettangolo arrotondato 17"/>
          <p:cNvSpPr/>
          <p:nvPr/>
        </p:nvSpPr>
        <p:spPr>
          <a:xfrm>
            <a:off x="3209522" y="3988158"/>
            <a:ext cx="1674255" cy="953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Act</a:t>
            </a:r>
            <a:endParaRPr lang="it-IT" dirty="0" smtClean="0"/>
          </a:p>
          <a:p>
            <a:pPr algn="ctr"/>
            <a:r>
              <a:rPr lang="it-IT" dirty="0" smtClean="0"/>
              <a:t>(miglioro)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7840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2007"/>
          </a:xfrm>
          <a:ln w="57150">
            <a:noFill/>
          </a:ln>
        </p:spPr>
        <p:txBody>
          <a:bodyPr>
            <a:noAutofit/>
          </a:bodyPr>
          <a:lstStyle/>
          <a:p>
            <a:pPr algn="ctr"/>
            <a:r>
              <a:rPr lang="it-IT" sz="3600" b="1" dirty="0" smtClean="0"/>
              <a:t>La valutazione come strumento per migliorare la prestazione del collaboratore, allinearla agli obiettivi e affermare una cultura aziendale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it-IT" dirty="0"/>
          </a:p>
        </p:txBody>
      </p:sp>
      <p:sp>
        <p:nvSpPr>
          <p:cNvPr id="4" name="Triangolo isoscele 3"/>
          <p:cNvSpPr/>
          <p:nvPr/>
        </p:nvSpPr>
        <p:spPr>
          <a:xfrm>
            <a:off x="2878065" y="1825626"/>
            <a:ext cx="5808372" cy="4494728"/>
          </a:xfrm>
          <a:prstGeom prst="triangl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n w="57150">
                <a:solidFill>
                  <a:schemeClr val="accent1"/>
                </a:solidFill>
              </a:ln>
              <a:noFill/>
            </a:endParaRPr>
          </a:p>
        </p:txBody>
      </p:sp>
      <p:sp>
        <p:nvSpPr>
          <p:cNvPr id="5" name="Freccia a destra 4"/>
          <p:cNvSpPr/>
          <p:nvPr/>
        </p:nvSpPr>
        <p:spPr>
          <a:xfrm rot="16200000" flipV="1">
            <a:off x="5159236" y="2619303"/>
            <a:ext cx="1246031" cy="7727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in giù 5"/>
          <p:cNvSpPr/>
          <p:nvPr/>
        </p:nvSpPr>
        <p:spPr>
          <a:xfrm flipV="1">
            <a:off x="4492496" y="4278077"/>
            <a:ext cx="515155" cy="656823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in giù 6"/>
          <p:cNvSpPr/>
          <p:nvPr/>
        </p:nvSpPr>
        <p:spPr>
          <a:xfrm flipV="1">
            <a:off x="5118878" y="4262905"/>
            <a:ext cx="515155" cy="656824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in giù 7"/>
          <p:cNvSpPr/>
          <p:nvPr/>
        </p:nvSpPr>
        <p:spPr>
          <a:xfrm flipV="1">
            <a:off x="5856486" y="4262905"/>
            <a:ext cx="515155" cy="656823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in giù 8"/>
          <p:cNvSpPr/>
          <p:nvPr/>
        </p:nvSpPr>
        <p:spPr>
          <a:xfrm flipV="1">
            <a:off x="6465194" y="4251071"/>
            <a:ext cx="515155" cy="656824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 rot="5400000" flipH="1">
            <a:off x="3606085" y="5438679"/>
            <a:ext cx="51476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n w="38100"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11" name="Freccia a destra 10"/>
          <p:cNvSpPr/>
          <p:nvPr/>
        </p:nvSpPr>
        <p:spPr>
          <a:xfrm rot="5400000" flipH="1">
            <a:off x="4853279" y="5479306"/>
            <a:ext cx="51476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a destra 11"/>
          <p:cNvSpPr/>
          <p:nvPr/>
        </p:nvSpPr>
        <p:spPr>
          <a:xfrm rot="5400000" flipH="1">
            <a:off x="5452381" y="5438679"/>
            <a:ext cx="51476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a destra 12"/>
          <p:cNvSpPr/>
          <p:nvPr/>
        </p:nvSpPr>
        <p:spPr>
          <a:xfrm rot="5400000" flipH="1">
            <a:off x="6140060" y="5433977"/>
            <a:ext cx="51476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a destra 13"/>
          <p:cNvSpPr/>
          <p:nvPr/>
        </p:nvSpPr>
        <p:spPr>
          <a:xfrm rot="5400000" flipH="1">
            <a:off x="6722965" y="5433977"/>
            <a:ext cx="51476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a destra 14"/>
          <p:cNvSpPr/>
          <p:nvPr/>
        </p:nvSpPr>
        <p:spPr>
          <a:xfrm rot="5400000" flipH="1">
            <a:off x="7408371" y="5436576"/>
            <a:ext cx="51476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a destra 15"/>
          <p:cNvSpPr/>
          <p:nvPr/>
        </p:nvSpPr>
        <p:spPr>
          <a:xfrm rot="5400000" flipH="1">
            <a:off x="4193171" y="5438679"/>
            <a:ext cx="51476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96858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La valutazione</a:t>
            </a:r>
            <a:r>
              <a:rPr lang="it-IT" b="1" u="sng" dirty="0" smtClean="0"/>
              <a:t> NON </a:t>
            </a:r>
            <a:r>
              <a:rPr lang="it-IT" b="1" dirty="0" smtClean="0"/>
              <a:t>deve essere: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Un rito</a:t>
            </a:r>
          </a:p>
          <a:p>
            <a:r>
              <a:rPr lang="it-IT" dirty="0" smtClean="0"/>
              <a:t>Una routine</a:t>
            </a:r>
          </a:p>
          <a:p>
            <a:r>
              <a:rPr lang="it-IT" dirty="0" smtClean="0"/>
              <a:t>Una «una tantum»</a:t>
            </a:r>
          </a:p>
          <a:p>
            <a:r>
              <a:rPr lang="it-IT" dirty="0" smtClean="0"/>
              <a:t>Non deve essere un «processo» (nel senso giudiziario del termine)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2911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Caratteristiche dei sistemi di valutazione che funzionano 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sistema deve essere presentato e comunicato agli interessati, affinché siano edotti delle caratteristiche, delle regole e dei meccanismi di valutazione</a:t>
            </a:r>
          </a:p>
          <a:p>
            <a:r>
              <a:rPr lang="it-IT" dirty="0" smtClean="0"/>
              <a:t>La valutazione si basa su prove e dati di fatto suscettibili di essere esposti e spiegati al valutato</a:t>
            </a:r>
          </a:p>
          <a:p>
            <a:r>
              <a:rPr lang="it-IT" dirty="0" smtClean="0"/>
              <a:t>Al valutato è data la possibilità di esprimersi ed essere ascoltato qualora ritenga che elementi importanti non siano stati presi in considerazione o non siano stati apprezzati correttamente dai valutatori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083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OSTACOLI ALLA VALUTAZIONE DELLA PRESTAZIONE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LIMITI OGGETTIVI:</a:t>
            </a:r>
          </a:p>
          <a:p>
            <a:endParaRPr lang="it-IT" dirty="0"/>
          </a:p>
          <a:p>
            <a:r>
              <a:rPr lang="it-IT" dirty="0" smtClean="0"/>
              <a:t>Tendenza della valutazioni a crescere nel tempo</a:t>
            </a:r>
          </a:p>
          <a:p>
            <a:endParaRPr lang="it-IT" dirty="0"/>
          </a:p>
          <a:p>
            <a:r>
              <a:rPr lang="it-IT" dirty="0" smtClean="0"/>
              <a:t>Valutazioni di capi diversi</a:t>
            </a:r>
          </a:p>
          <a:p>
            <a:endParaRPr lang="it-IT" dirty="0"/>
          </a:p>
          <a:p>
            <a:r>
              <a:rPr lang="it-IT" dirty="0" smtClean="0"/>
              <a:t>«buonismo»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034092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Errori di valutazione 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LIMITI SOGGETTIVI</a:t>
            </a:r>
          </a:p>
          <a:p>
            <a:endParaRPr lang="it-IT" dirty="0" smtClean="0"/>
          </a:p>
          <a:p>
            <a:r>
              <a:rPr lang="it-IT" dirty="0" smtClean="0"/>
              <a:t>Errore di contrasto</a:t>
            </a:r>
          </a:p>
          <a:p>
            <a:r>
              <a:rPr lang="it-IT" dirty="0" smtClean="0"/>
              <a:t>Somiglianza</a:t>
            </a:r>
          </a:p>
          <a:p>
            <a:r>
              <a:rPr lang="it-IT" dirty="0" smtClean="0"/>
              <a:t>Errore della tendenza centrale</a:t>
            </a:r>
          </a:p>
          <a:p>
            <a:r>
              <a:rPr lang="it-IT" dirty="0" smtClean="0"/>
              <a:t>Effetto alone</a:t>
            </a:r>
          </a:p>
          <a:p>
            <a:r>
              <a:rPr lang="it-IT" dirty="0" smtClean="0"/>
              <a:t>Effetto memoria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184187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Effetti della prospettiva</a:t>
            </a:r>
            <a:br>
              <a:rPr lang="it-IT" b="1" dirty="0" smtClean="0"/>
            </a:br>
            <a:r>
              <a:rPr lang="it-IT" sz="2800" b="1" dirty="0" smtClean="0"/>
              <a:t>(</a:t>
            </a:r>
            <a:r>
              <a:rPr lang="it-IT" sz="2800" b="1" dirty="0" err="1"/>
              <a:t>S</a:t>
            </a:r>
            <a:r>
              <a:rPr lang="it-IT" sz="2800" b="1" dirty="0" err="1" smtClean="0"/>
              <a:t>hepard</a:t>
            </a:r>
            <a:r>
              <a:rPr lang="it-IT" sz="2800" b="1" dirty="0" smtClean="0"/>
              <a:t>, 1990)</a:t>
            </a:r>
            <a:endParaRPr lang="it-IT" sz="2800" b="1" dirty="0"/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2394998"/>
            <a:ext cx="4876800" cy="3212592"/>
          </a:xfrm>
          <a:ln>
            <a:noFill/>
          </a:ln>
        </p:spPr>
      </p:pic>
      <p:sp>
        <p:nvSpPr>
          <p:cNvPr id="7" name="Rettangolo 6"/>
          <p:cNvSpPr/>
          <p:nvPr/>
        </p:nvSpPr>
        <p:spPr>
          <a:xfrm>
            <a:off x="2884868" y="2228045"/>
            <a:ext cx="6684135" cy="37606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54582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Errore di contrasto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Un errore tipico è quello di valutare la </a:t>
            </a:r>
            <a:r>
              <a:rPr lang="it-IT" dirty="0" smtClean="0"/>
              <a:t>performance di una persona </a:t>
            </a:r>
            <a:r>
              <a:rPr lang="it-IT" dirty="0" smtClean="0"/>
              <a:t>non in base allo standard atteso, ma paragonandolo ai suoi colleghi.</a:t>
            </a:r>
          </a:p>
          <a:p>
            <a:endParaRPr lang="it-IT" dirty="0"/>
          </a:p>
          <a:p>
            <a:r>
              <a:rPr lang="it-IT" dirty="0" smtClean="0"/>
              <a:t>In questo modo la stessa persona, che compie il proprio lavoro diligentemente secondo le attese dell’organizzazione, potrebbe ricevere una valutazione eccellente se inserita in un gruppo di mediocri e, e media se i suoi colleghi hanno prestazioni ottime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36649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Somiglianza/dissimiglianza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5327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La tendenza naturale delle persone ad assegnare valutazioni positive a persone che considerano simili a sé.</a:t>
            </a:r>
          </a:p>
          <a:p>
            <a:r>
              <a:rPr lang="it-IT" dirty="0" smtClean="0"/>
              <a:t>Le caratteristiche sulle quali si può basare questo errore sono: atteggiamento nei confronti del lavoro: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it-IT" dirty="0" smtClean="0"/>
              <a:t>Percorso scolastico</a:t>
            </a:r>
            <a:endParaRPr lang="it-IT" dirty="0"/>
          </a:p>
          <a:p>
            <a:pPr algn="ctr">
              <a:buFont typeface="Wingdings" panose="05000000000000000000" pitchFamily="2" charset="2"/>
              <a:buChar char="ü"/>
            </a:pPr>
            <a:r>
              <a:rPr lang="it-IT" dirty="0" smtClean="0"/>
              <a:t>Credenze e valori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it-IT" dirty="0" smtClean="0"/>
              <a:t>Sesso, etnia …</a:t>
            </a:r>
          </a:p>
          <a:p>
            <a:pPr algn="ctr">
              <a:buFont typeface="Wingdings" panose="05000000000000000000" pitchFamily="2" charset="2"/>
              <a:buChar char="ü"/>
            </a:pPr>
            <a:endParaRPr lang="it-IT" dirty="0" smtClean="0"/>
          </a:p>
          <a:p>
            <a:r>
              <a:rPr lang="it-IT" dirty="0" smtClean="0"/>
              <a:t>Può diventare pericoloso </a:t>
            </a:r>
            <a:r>
              <a:rPr lang="it-IT" dirty="0" err="1" smtClean="0"/>
              <a:t>perchè</a:t>
            </a:r>
            <a:r>
              <a:rPr lang="it-IT" dirty="0" smtClean="0"/>
              <a:t> induce il valutatore a valutare secondo caratteristiche non correlate alla valutazione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53291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L’allineamento strategico: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u="sng" dirty="0" smtClean="0"/>
              <a:t>Valore pubblico</a:t>
            </a:r>
          </a:p>
          <a:p>
            <a:endParaRPr lang="it-IT" dirty="0"/>
          </a:p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dirty="0" smtClean="0"/>
              <a:t>Obiettivi istituzionali</a:t>
            </a:r>
          </a:p>
          <a:p>
            <a:endParaRPr lang="it-IT" dirty="0"/>
          </a:p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dirty="0" smtClean="0"/>
              <a:t>Scelte e comportamenti individuali</a:t>
            </a:r>
            <a:endParaRPr lang="it-IT" dirty="0"/>
          </a:p>
        </p:txBody>
      </p:sp>
      <p:sp>
        <p:nvSpPr>
          <p:cNvPr id="5" name="Freccia in giù 4"/>
          <p:cNvSpPr/>
          <p:nvPr/>
        </p:nvSpPr>
        <p:spPr>
          <a:xfrm flipV="1">
            <a:off x="5907110" y="2575774"/>
            <a:ext cx="377780" cy="5022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in giù 5"/>
          <p:cNvSpPr/>
          <p:nvPr/>
        </p:nvSpPr>
        <p:spPr>
          <a:xfrm flipV="1">
            <a:off x="5907110" y="4222123"/>
            <a:ext cx="377780" cy="5022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858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Tendenza centrale e distribuzione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 smtClean="0"/>
              <a:t>Utilizzare solamente una parte del «</a:t>
            </a:r>
            <a:r>
              <a:rPr lang="it-IT" dirty="0" err="1" smtClean="0"/>
              <a:t>range</a:t>
            </a:r>
            <a:r>
              <a:rPr lang="it-IT" dirty="0" smtClean="0"/>
              <a:t>» di punteggi. </a:t>
            </a:r>
          </a:p>
          <a:p>
            <a:endParaRPr lang="it-IT" dirty="0"/>
          </a:p>
          <a:p>
            <a:r>
              <a:rPr lang="it-IT" dirty="0" smtClean="0"/>
              <a:t>L’errore si manifesta in:</a:t>
            </a:r>
          </a:p>
          <a:p>
            <a:endParaRPr lang="it-IT" dirty="0" smtClean="0"/>
          </a:p>
          <a:p>
            <a:pPr algn="ctr">
              <a:buFont typeface="Wingdings" panose="05000000000000000000" pitchFamily="2" charset="2"/>
              <a:buChar char="ü"/>
            </a:pPr>
            <a:r>
              <a:rPr lang="it-IT" dirty="0" smtClean="0"/>
              <a:t>Valutazioni sempre elevate: valutatore troppo generoso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it-IT" dirty="0" smtClean="0"/>
              <a:t>Valutazioni sempre basse: valutatore troppo esigente 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it-IT" dirty="0" smtClean="0"/>
              <a:t>Posizionare le valutazioni nella parte centrale della scala</a:t>
            </a:r>
          </a:p>
          <a:p>
            <a:endParaRPr lang="it-IT" dirty="0"/>
          </a:p>
          <a:p>
            <a:r>
              <a:rPr lang="it-IT" dirty="0" smtClean="0"/>
              <a:t>Rischia di non dare evidenza alle prestazioni migliori</a:t>
            </a:r>
          </a:p>
          <a:p>
            <a:r>
              <a:rPr lang="it-IT" dirty="0" smtClean="0"/>
              <a:t>Indica una scarsa affidabilità delle valutazioni</a:t>
            </a:r>
          </a:p>
        </p:txBody>
      </p:sp>
    </p:spTree>
    <p:extLst>
      <p:ext uri="{BB962C8B-B14F-4D97-AF65-F5344CB8AC3E}">
        <p14:creationId xmlns:p14="http://schemas.microsoft.com/office/powerpoint/2010/main" val="243170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Effetto alone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Tendenza a valutare positivamente (o negativamente) in base a caratteristiche del valutato che non sono il vero oggetto della valutazione, ma catturano l’attenzione del valutatore e gettano una luce o un’ombra su tutto il resto. Esempi: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Posizione gerarchica, </a:t>
            </a:r>
            <a:endParaRPr lang="it-IT" dirty="0"/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anzianità,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reputazione,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capacità di comunicare..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98134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Effetto memoria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Tendenza del valutatore a ricordare principalmente fatti o eventi recenti, perché sono più facilmente richiamabili alla memoria.</a:t>
            </a:r>
          </a:p>
          <a:p>
            <a:endParaRPr lang="it-IT" dirty="0"/>
          </a:p>
          <a:p>
            <a:r>
              <a:rPr lang="it-IT" dirty="0" smtClean="0"/>
              <a:t>In questo modo la valutazione si limita solo a una parte del periodo oggetto di analisi anziché alla sua totalità.</a:t>
            </a:r>
          </a:p>
        </p:txBody>
      </p:sp>
    </p:spTree>
    <p:extLst>
      <p:ext uri="{BB962C8B-B14F-4D97-AF65-F5344CB8AC3E}">
        <p14:creationId xmlns:p14="http://schemas.microsoft.com/office/powerpoint/2010/main" val="618165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La relazione valutatore         valutato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it-IT" dirty="0" smtClean="0"/>
              <a:t>Il valutatore deve garantirsi una </a:t>
            </a:r>
            <a:r>
              <a:rPr lang="it-IT" dirty="0" smtClean="0">
                <a:solidFill>
                  <a:srgbClr val="FF0000"/>
                </a:solidFill>
              </a:rPr>
              <a:t>comunicazione efficace </a:t>
            </a:r>
            <a:r>
              <a:rPr lang="it-IT" dirty="0" smtClean="0"/>
              <a:t>che faccia risaltare la finalità di sviluppo della valutazione</a:t>
            </a:r>
          </a:p>
          <a:p>
            <a:endParaRPr lang="it-IT" dirty="0"/>
          </a:p>
          <a:p>
            <a:pPr algn="ctr"/>
            <a:r>
              <a:rPr lang="it-IT" dirty="0" smtClean="0"/>
              <a:t>Questo compito sarà tanto più facile quanto più i due soggetti utilizzano la comunicazione a due vie</a:t>
            </a:r>
            <a:endParaRPr lang="it-IT" dirty="0" smtClean="0">
              <a:solidFill>
                <a:srgbClr val="FF0000"/>
              </a:solidFill>
            </a:endParaRPr>
          </a:p>
          <a:p>
            <a:endParaRPr lang="it-IT" dirty="0">
              <a:solidFill>
                <a:srgbClr val="FF0000"/>
              </a:solidFill>
            </a:endParaRPr>
          </a:p>
          <a:p>
            <a:endParaRPr lang="it-IT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it-IT" dirty="0" smtClean="0">
                <a:solidFill>
                  <a:srgbClr val="FF0000"/>
                </a:solidFill>
              </a:rPr>
              <a:t>Un esempio di comunicazione….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6" name="Freccia a destra 5"/>
          <p:cNvSpPr/>
          <p:nvPr/>
        </p:nvSpPr>
        <p:spPr>
          <a:xfrm>
            <a:off x="7456867" y="879799"/>
            <a:ext cx="579549" cy="2962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reccia in giù 3"/>
          <p:cNvSpPr/>
          <p:nvPr/>
        </p:nvSpPr>
        <p:spPr>
          <a:xfrm>
            <a:off x="5731098" y="4327301"/>
            <a:ext cx="502276" cy="7212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897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u="sng" dirty="0" smtClean="0"/>
              <a:t>CAPO A</a:t>
            </a:r>
            <a:endParaRPr lang="it-IT" b="1" u="sng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Gentile collaboratore….. </a:t>
            </a:r>
            <a:r>
              <a:rPr lang="it-IT" i="1" dirty="0" smtClean="0"/>
              <a:t>(preamboli iniziali e poi dritto al punto), </a:t>
            </a:r>
            <a:r>
              <a:rPr lang="it-IT" dirty="0" smtClean="0"/>
              <a:t>la sua valutazione finale è «C» </a:t>
            </a:r>
            <a:r>
              <a:rPr lang="it-IT" i="1" dirty="0" smtClean="0"/>
              <a:t>(sotto lo standard)</a:t>
            </a:r>
          </a:p>
          <a:p>
            <a:pPr marL="0" indent="0">
              <a:buNone/>
            </a:pPr>
            <a:r>
              <a:rPr lang="it-IT" i="1" dirty="0" smtClean="0"/>
              <a:t>…</a:t>
            </a:r>
          </a:p>
          <a:p>
            <a:pPr marL="0" indent="0">
              <a:buNone/>
            </a:pPr>
            <a:r>
              <a:rPr lang="it-IT" dirty="0" smtClean="0"/>
              <a:t>Le confesso che mi dispiace perché so quanto lei si impegni nel lavoro, ma i numerosi ritardi che ha accumulato nel coordinamento dei suoi progetti mi impediscono una valutazione migliore. Penso che la parte critica del suo lavoro sia la difficoltà a tenere sotto controllo le scadenze e sapersi far valere verso i membri del suo team.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0653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u="sng" dirty="0" smtClean="0"/>
              <a:t>CAPO B</a:t>
            </a:r>
            <a:endParaRPr lang="it-IT" b="1" u="sng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Gentile collaboratore…. </a:t>
            </a:r>
            <a:r>
              <a:rPr lang="it-IT" i="1" dirty="0" smtClean="0"/>
              <a:t>(preamboli iniziali e poi dritto al punto), </a:t>
            </a:r>
            <a:r>
              <a:rPr lang="it-IT" dirty="0" smtClean="0"/>
              <a:t>non credo di dirle niente di nuovo in questo incontro di valutazione. </a:t>
            </a:r>
          </a:p>
          <a:p>
            <a:pPr marL="0" indent="0">
              <a:buNone/>
            </a:pPr>
            <a:r>
              <a:rPr lang="it-IT" dirty="0" smtClean="0"/>
              <a:t>Come abbiamo ripetutamente osservato nei nostri incontri passati lei deve migliorare la sua capacità di leadership verso i membri del team con cui si deve interfacciare. Inoltre deve acquisire una metodologia più efficace di pianificazione per il controllo delle scadenze. </a:t>
            </a:r>
          </a:p>
          <a:p>
            <a:pPr marL="0" indent="0">
              <a:buNone/>
            </a:pPr>
            <a:r>
              <a:rPr lang="it-IT" dirty="0" smtClean="0"/>
              <a:t>Queste due debolezze hanno influito, come sappiamo, sui suoi risultati. </a:t>
            </a:r>
          </a:p>
          <a:p>
            <a:pPr marL="0" indent="0">
              <a:buNone/>
            </a:pPr>
            <a:r>
              <a:rPr lang="it-IT" dirty="0" smtClean="0"/>
              <a:t>La sua valutazione pertanto è «C», ma sarà mia responsabilità aiutarla  a migliorare la sua performance il prossimo anno, attraverso un preciso piano di sviluppo.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4241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Cosa ne pensate?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situazione è identica</a:t>
            </a:r>
          </a:p>
          <a:p>
            <a:endParaRPr lang="it-IT" dirty="0"/>
          </a:p>
          <a:p>
            <a:r>
              <a:rPr lang="it-IT" dirty="0" smtClean="0"/>
              <a:t>Il capo A ha un ruolo restrittivo di </a:t>
            </a:r>
            <a:r>
              <a:rPr lang="it-IT" i="1" dirty="0" smtClean="0"/>
              <a:t>capo palla dentro-palla fuori</a:t>
            </a:r>
          </a:p>
          <a:p>
            <a:endParaRPr lang="it-IT" i="1" dirty="0"/>
          </a:p>
          <a:p>
            <a:r>
              <a:rPr lang="it-IT" dirty="0" smtClean="0"/>
              <a:t>La valutazione suona come una pagella di </a:t>
            </a:r>
            <a:r>
              <a:rPr lang="it-IT" dirty="0"/>
              <a:t>i</a:t>
            </a:r>
            <a:r>
              <a:rPr lang="it-IT" dirty="0" smtClean="0"/>
              <a:t>nattesa bocciatura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724394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Cosa ne pensate? (2)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Capo B gioca il ruolo di capo sviluppatore e la valutazione viene probabilmente percepita come una fase del processo di sviluppo, tant’è che il capo garantisce il proprio impegno per aiutarlo a migliorare la prestazione.</a:t>
            </a:r>
          </a:p>
          <a:p>
            <a:endParaRPr lang="it-IT" dirty="0"/>
          </a:p>
          <a:p>
            <a:r>
              <a:rPr lang="it-IT" dirty="0" smtClean="0"/>
              <a:t>È chiaro che, in entrambi i casi, non possiamo assicurare che il capo B eviterà la sua frustrazione, ma la sua abilità sta nel far percepire al valutato che l’obiettivo è il suo sviluppo e che potrà migliorare la sua prestazione in futuro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7205382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La comunicazione della valutazione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Riveste un’importanza centrale nel processo</a:t>
            </a:r>
          </a:p>
          <a:p>
            <a:r>
              <a:rPr lang="it-IT" dirty="0" smtClean="0"/>
              <a:t>È un’opportunità per migliorare la performance delle persone all’interno dell’organizzazione</a:t>
            </a:r>
          </a:p>
          <a:p>
            <a:r>
              <a:rPr lang="it-IT" dirty="0" smtClean="0"/>
              <a:t>Non è facile, soprattutto quando si voglia produrre un cambiamento nel modo di operare del collaboratore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72524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tx2"/>
                </a:solidFill>
              </a:rPr>
              <a:t>Il leader che riesce a sviluppare i collaboratori</a:t>
            </a:r>
            <a:endParaRPr lang="it-IT" b="1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78206"/>
          </a:xfrm>
        </p:spPr>
        <p:txBody>
          <a:bodyPr>
            <a:normAutofit lnSpcReduction="10000"/>
          </a:bodyPr>
          <a:lstStyle/>
          <a:p>
            <a:pPr algn="ctr"/>
            <a:r>
              <a:rPr lang="it-IT" dirty="0" smtClean="0"/>
              <a:t>Ne valorizza sempre l’identità e critica, se del caso, specifici comportamenti</a:t>
            </a:r>
          </a:p>
          <a:p>
            <a:endParaRPr lang="it-IT" dirty="0" smtClean="0"/>
          </a:p>
          <a:p>
            <a:endParaRPr lang="it-IT" dirty="0" smtClean="0"/>
          </a:p>
          <a:p>
            <a:pPr algn="ctr"/>
            <a:r>
              <a:rPr lang="it-IT" dirty="0" smtClean="0"/>
              <a:t>Pensa a come valorizzare le risorse attraverso l’acquisizione di nuove capacità</a:t>
            </a:r>
          </a:p>
          <a:p>
            <a:endParaRPr lang="it-IT" dirty="0" smtClean="0"/>
          </a:p>
          <a:p>
            <a:endParaRPr lang="it-IT" dirty="0" smtClean="0"/>
          </a:p>
          <a:p>
            <a:pPr algn="ctr"/>
            <a:r>
              <a:rPr lang="it-IT" dirty="0" smtClean="0"/>
              <a:t>Questa è l’essenza della critica costruttiva, generativa di comportamenti positivi</a:t>
            </a:r>
          </a:p>
        </p:txBody>
      </p:sp>
      <p:sp>
        <p:nvSpPr>
          <p:cNvPr id="4" name="Freccia in giù 3"/>
          <p:cNvSpPr/>
          <p:nvPr/>
        </p:nvSpPr>
        <p:spPr>
          <a:xfrm>
            <a:off x="5542209" y="2794715"/>
            <a:ext cx="553791" cy="7212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in giù 4"/>
          <p:cNvSpPr/>
          <p:nvPr/>
        </p:nvSpPr>
        <p:spPr>
          <a:xfrm>
            <a:off x="5542208" y="4485022"/>
            <a:ext cx="553791" cy="7212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2223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I tre livelli: 1.Missione istituzionale 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E’ performance dell’Ateneo in quanto istituzione volta a fornire servizi di didattica, ricerca e terza missione.</a:t>
            </a:r>
          </a:p>
          <a:p>
            <a:r>
              <a:rPr lang="it-IT" dirty="0" smtClean="0"/>
              <a:t>Si sostanzia nelle missioni di mandato e negli obiettivi strategici funzionali al conseguimento delle stesse</a:t>
            </a:r>
          </a:p>
          <a:p>
            <a:r>
              <a:rPr lang="it-IT" dirty="0" smtClean="0"/>
              <a:t>Il raggiungimento viene valutato tramite il grado di conseguimento degli obiettivi strategici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4990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Obiettivi del colloquio di comunicazione 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Dare alla persona un feedback chiaro sulla valutazione della sua prestazione, riconoscendo e rinforzando le positività e motivando al miglioramento le prestazioni carenti</a:t>
            </a:r>
          </a:p>
          <a:p>
            <a:r>
              <a:rPr lang="it-IT" dirty="0" smtClean="0"/>
              <a:t>Effettuare un’analisi dei risultati conseguiti che sia utile al miglioramento dei risultati futuri</a:t>
            </a:r>
          </a:p>
          <a:p>
            <a:r>
              <a:rPr lang="it-IT" dirty="0" smtClean="0"/>
              <a:t>Individuare le aree di miglioramento individuale e attivare azioni di sviluppo e valorizzazione delle risorse con il supporto della </a:t>
            </a:r>
            <a:r>
              <a:rPr lang="it-IT" i="1" dirty="0" smtClean="0"/>
              <a:t>Direzione Risorse Umane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410765309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Come fare il colloquio 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Accoglienza</a:t>
            </a:r>
          </a:p>
          <a:p>
            <a:r>
              <a:rPr lang="it-IT" dirty="0" smtClean="0"/>
              <a:t>Condivisione dell’obiettivo del colloquio</a:t>
            </a:r>
          </a:p>
          <a:p>
            <a:r>
              <a:rPr lang="it-IT" dirty="0" smtClean="0"/>
              <a:t>Presentazione e illustrazione della valutazione</a:t>
            </a:r>
          </a:p>
          <a:p>
            <a:r>
              <a:rPr lang="it-IT" dirty="0" smtClean="0"/>
              <a:t>Definizione e condivisione di obiettivi/compiti/attività</a:t>
            </a:r>
          </a:p>
          <a:p>
            <a:r>
              <a:rPr lang="it-IT" dirty="0" smtClean="0"/>
              <a:t>Definizione e condivisione del percorso di sviluppo</a:t>
            </a:r>
          </a:p>
          <a:p>
            <a:r>
              <a:rPr lang="it-IT" dirty="0" smtClean="0"/>
              <a:t>Raccolta commenti del valutato</a:t>
            </a:r>
          </a:p>
          <a:p>
            <a:r>
              <a:rPr lang="it-IT" dirty="0" smtClean="0"/>
              <a:t>chiusura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5245243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 Accoglienza e condivisione obiettivi del colloquio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93195"/>
            <a:ext cx="10515600" cy="4283768"/>
          </a:xfrm>
        </p:spPr>
        <p:txBody>
          <a:bodyPr/>
          <a:lstStyle/>
          <a:p>
            <a:r>
              <a:rPr lang="it-IT" dirty="0" smtClean="0"/>
              <a:t>Fondamentale mettere a proprio agio il valutato e stabilire un clima di apertura e di ascolto per favorire un’adeguata occasione di confronto aperto. Dedicare </a:t>
            </a:r>
            <a:r>
              <a:rPr lang="it-IT" dirty="0" smtClean="0"/>
              <a:t>al </a:t>
            </a:r>
            <a:r>
              <a:rPr lang="it-IT" dirty="0" smtClean="0"/>
              <a:t>colloquio il giusto tempo, in un luogo tranquillo e privo di interferenze e occasioni di disturbo.</a:t>
            </a:r>
          </a:p>
          <a:p>
            <a:endParaRPr lang="it-IT" dirty="0"/>
          </a:p>
          <a:p>
            <a:r>
              <a:rPr lang="it-IT" dirty="0" smtClean="0"/>
              <a:t>È bene esplicitare che lo scopo del colloquio è di far conoscere la valutazione emersa e ricercare opportune modalità di valorizzazione e miglioramento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2292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Illustrazione della valutazione 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È fondamentale che il valutatore si focalizzi sui comportamenti oggetto di valutazione, argomentando i comportamenti di valore e quelli oggetto di miglioramento</a:t>
            </a:r>
          </a:p>
          <a:p>
            <a:endParaRPr lang="it-IT" dirty="0" smtClean="0"/>
          </a:p>
          <a:p>
            <a:r>
              <a:rPr lang="it-IT" dirty="0" smtClean="0"/>
              <a:t>Proseguire con una sintesi dei punti di forza e poi evidenziare gli aspetti non pienamente presidiati presentandoli come aree di miglioramento (e non di debolezza)</a:t>
            </a:r>
          </a:p>
          <a:p>
            <a:endParaRPr lang="it-IT" dirty="0"/>
          </a:p>
          <a:p>
            <a:r>
              <a:rPr lang="it-IT" dirty="0" smtClean="0"/>
              <a:t>Fornire sempre fatti/situazioni concrete a supporto della valutazione</a:t>
            </a:r>
          </a:p>
        </p:txBody>
      </p:sp>
    </p:spTree>
    <p:extLst>
      <p:ext uri="{BB962C8B-B14F-4D97-AF65-F5344CB8AC3E}">
        <p14:creationId xmlns:p14="http://schemas.microsoft.com/office/powerpoint/2010/main" val="361746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Definizione compiti/attività/priorità future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È importante chiarire al valutato le azioni e priorità che dovrà realizzare l’anno successivo e i criteri che verranno utilizzati per una successiva valutazione positiva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3771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Definizione e condivisione del percorso di sviluppo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Raccogliere il feedback del collaboratore in relazione alla valutazione e condividere un possibile percorso di sviluppo, tenendo conto delle </a:t>
            </a:r>
            <a:r>
              <a:rPr lang="it-IT" i="1" dirty="0" smtClean="0"/>
              <a:t>politiche dell’ente e delle indicazioni provenienti dalla funzione del Personale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424014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Raccolta dei commenti del collaboratore e chiusura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Dare l’opportunità al valutato di rappresentare propri commenti e considerazioni in riferimento alla valutazione espressa dal valutatore</a:t>
            </a:r>
          </a:p>
          <a:p>
            <a:endParaRPr lang="it-IT" dirty="0" smtClean="0"/>
          </a:p>
          <a:p>
            <a:endParaRPr lang="it-IT" dirty="0"/>
          </a:p>
          <a:p>
            <a:r>
              <a:rPr lang="it-IT" dirty="0" smtClean="0"/>
              <a:t>In fase di chiusura è fondamentale ricapitolare i risultati e le indicazioni emerse a seguito del colloquio e mantenere un clima positivo a supporto della conclusione del colloquio di feedback.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5267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b="1" dirty="0" smtClean="0"/>
              <a:t>Esempio di feedback negativo: </a:t>
            </a:r>
            <a:br>
              <a:rPr lang="it-IT" sz="4000" b="1" dirty="0" smtClean="0"/>
            </a:br>
            <a:r>
              <a:rPr lang="it-IT" sz="4000" b="1" dirty="0" smtClean="0"/>
              <a:t>Critica su come è stata impostata una relazione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8510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>
                <a:solidFill>
                  <a:schemeClr val="tx2"/>
                </a:solidFill>
              </a:rPr>
              <a:t>Critica a livello di comportamento:</a:t>
            </a:r>
          </a:p>
          <a:p>
            <a:r>
              <a:rPr lang="it-IT" dirty="0" smtClean="0"/>
              <a:t>«la relazione che ha fatto non è assolutamente in linea con le mie aspettative»</a:t>
            </a:r>
          </a:p>
          <a:p>
            <a:pPr marL="0" indent="0">
              <a:buNone/>
            </a:pPr>
            <a:r>
              <a:rPr lang="it-IT" dirty="0" smtClean="0">
                <a:solidFill>
                  <a:schemeClr val="accent6"/>
                </a:solidFill>
              </a:rPr>
              <a:t>Critica a livello di capacità:</a:t>
            </a:r>
          </a:p>
          <a:p>
            <a:r>
              <a:rPr lang="it-IT" dirty="0" smtClean="0"/>
              <a:t>«non ha saputo interpretare correttamente i dati di vendita»</a:t>
            </a:r>
          </a:p>
          <a:p>
            <a:pPr marL="0" indent="0">
              <a:buNone/>
            </a:pPr>
            <a:r>
              <a:rPr lang="it-IT" dirty="0" smtClean="0">
                <a:solidFill>
                  <a:schemeClr val="accent2"/>
                </a:solidFill>
              </a:rPr>
              <a:t>Critica a livello di credenze:</a:t>
            </a:r>
          </a:p>
          <a:p>
            <a:r>
              <a:rPr lang="it-IT" dirty="0" smtClean="0"/>
              <a:t>«come pensavo non è riuscito a svolgere il lavoro secondo gli standard qualitativi richiesti»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Critica a livello di identità:</a:t>
            </a:r>
          </a:p>
          <a:p>
            <a:r>
              <a:rPr lang="it-IT" dirty="0" smtClean="0"/>
              <a:t>Solo un imbecille come lei poteva fare una relazione così scadente»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È importante ricordare: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it-IT" dirty="0" smtClean="0"/>
              <a:t>Ciò che il collaboratore fa                       </a:t>
            </a:r>
            <a:r>
              <a:rPr lang="it-IT" dirty="0" smtClean="0">
                <a:solidFill>
                  <a:srgbClr val="FF0000"/>
                </a:solidFill>
              </a:rPr>
              <a:t>comportamento</a:t>
            </a:r>
          </a:p>
          <a:p>
            <a:endParaRPr lang="it-IT" dirty="0" smtClean="0"/>
          </a:p>
          <a:p>
            <a:r>
              <a:rPr lang="it-IT" dirty="0" smtClean="0"/>
              <a:t>è differente da ciò che sa fare                              </a:t>
            </a:r>
            <a:r>
              <a:rPr lang="it-IT" dirty="0"/>
              <a:t> </a:t>
            </a:r>
            <a:r>
              <a:rPr lang="it-IT" dirty="0" smtClean="0">
                <a:solidFill>
                  <a:srgbClr val="FF0000"/>
                </a:solidFill>
              </a:rPr>
              <a:t>capacità </a:t>
            </a:r>
          </a:p>
          <a:p>
            <a:endParaRPr lang="it-IT" dirty="0" smtClean="0"/>
          </a:p>
          <a:p>
            <a:r>
              <a:rPr lang="it-IT" dirty="0" smtClean="0"/>
              <a:t>e da ciò che è per lui è importante e motivante                     </a:t>
            </a:r>
            <a:r>
              <a:rPr lang="it-IT" dirty="0" smtClean="0">
                <a:solidFill>
                  <a:srgbClr val="FF0000"/>
                </a:solidFill>
              </a:rPr>
              <a:t>valori</a:t>
            </a:r>
          </a:p>
          <a:p>
            <a:endParaRPr lang="it-IT" dirty="0" smtClean="0"/>
          </a:p>
          <a:p>
            <a:r>
              <a:rPr lang="it-IT" dirty="0" smtClean="0"/>
              <a:t>ma soprattutto è diverso da quello che il collaboratore è       </a:t>
            </a:r>
          </a:p>
          <a:p>
            <a:pPr marL="0" indent="0">
              <a:buNone/>
            </a:pPr>
            <a:r>
              <a:rPr lang="it-IT" dirty="0" smtClean="0"/>
              <a:t>  </a:t>
            </a:r>
            <a:r>
              <a:rPr lang="it-IT" dirty="0" smtClean="0">
                <a:solidFill>
                  <a:srgbClr val="FF0000"/>
                </a:solidFill>
              </a:rPr>
              <a:t>identità.   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Freccia a destra 3"/>
          <p:cNvSpPr/>
          <p:nvPr/>
        </p:nvSpPr>
        <p:spPr>
          <a:xfrm>
            <a:off x="5267460" y="1953294"/>
            <a:ext cx="978408" cy="2962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a destra 4"/>
          <p:cNvSpPr/>
          <p:nvPr/>
        </p:nvSpPr>
        <p:spPr>
          <a:xfrm>
            <a:off x="9630865" y="4982198"/>
            <a:ext cx="978408" cy="2962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a destra 5"/>
          <p:cNvSpPr/>
          <p:nvPr/>
        </p:nvSpPr>
        <p:spPr>
          <a:xfrm>
            <a:off x="6096000" y="2923502"/>
            <a:ext cx="978408" cy="2962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a destra 6"/>
          <p:cNvSpPr/>
          <p:nvPr/>
        </p:nvSpPr>
        <p:spPr>
          <a:xfrm>
            <a:off x="8266091" y="4001294"/>
            <a:ext cx="978408" cy="2962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865684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La differenza tra parlare e comunicare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33735" y="1852921"/>
            <a:ext cx="10515600" cy="4351338"/>
          </a:xfrm>
        </p:spPr>
        <p:txBody>
          <a:bodyPr>
            <a:noAutofit/>
          </a:bodyPr>
          <a:lstStyle/>
          <a:p>
            <a:r>
              <a:rPr lang="it-IT" dirty="0" smtClean="0"/>
              <a:t>Sono attività profondamente diverse</a:t>
            </a:r>
          </a:p>
          <a:p>
            <a:r>
              <a:rPr lang="it-IT" dirty="0" smtClean="0"/>
              <a:t>Errore da non fare: </a:t>
            </a:r>
            <a:r>
              <a:rPr lang="it-IT" dirty="0"/>
              <a:t>s</a:t>
            </a:r>
            <a:r>
              <a:rPr lang="it-IT" dirty="0" smtClean="0"/>
              <a:t>pesso ci dimentichiamo dell’interlocutore</a:t>
            </a:r>
          </a:p>
          <a:p>
            <a:r>
              <a:rPr lang="it-IT" dirty="0" smtClean="0"/>
              <a:t>Quando comunichiamo vogliamo raggiungere un obiettivo: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Convincere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Costruire una buona immagine di sé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Costruire una relazione positiva</a:t>
            </a:r>
          </a:p>
          <a:p>
            <a:endParaRPr lang="it-IT" dirty="0"/>
          </a:p>
          <a:p>
            <a:r>
              <a:rPr lang="it-IT" dirty="0" smtClean="0"/>
              <a:t>Dobbiamo possedere un «percorso» ottimale che ci porti al risultato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r>
              <a:rPr lang="it-IT" dirty="0" smtClean="0"/>
              <a:t>Quando comunichiamo dobbiamo avere un «percorso» ottimale per raggiungere l’obiettivo che ci prefiggiamo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4568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2. La Performance organizzativa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</a:t>
            </a:r>
            <a:r>
              <a:rPr lang="it-IT" dirty="0" smtClean="0"/>
              <a:t>i Ente: comprende tutte le attività tecnico-amministrative dell’Ateneo, funzionali a quelle istituzionali di didattica, ricerca, terza missione </a:t>
            </a:r>
          </a:p>
          <a:p>
            <a:endParaRPr lang="it-IT" dirty="0"/>
          </a:p>
          <a:p>
            <a:r>
              <a:rPr lang="it-IT" dirty="0"/>
              <a:t>d</a:t>
            </a:r>
            <a:r>
              <a:rPr lang="it-IT" dirty="0" smtClean="0"/>
              <a:t>i singola Struttura: può concretizzarsi in obiettivi di sviluppo e obiettivi operativi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7990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3491"/>
            <a:ext cx="10515600" cy="1724616"/>
          </a:xfrm>
        </p:spPr>
        <p:txBody>
          <a:bodyPr/>
          <a:lstStyle/>
          <a:p>
            <a:pPr algn="ctr"/>
            <a:r>
              <a:rPr lang="it-IT" b="1" dirty="0"/>
              <a:t>I</a:t>
            </a:r>
            <a:r>
              <a:rPr lang="it-IT" b="1" dirty="0" smtClean="0"/>
              <a:t>l buon percorso comunicativo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250246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dirty="0" smtClean="0"/>
              <a:t>Buon impatto iniziale, che metta a proprio agio gli interlocutori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Analizzare la situazione formulando domando precise per approfondire il problema e raccogliere precise informazioni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Sviluppare un buon «ascolto attivo» per facilitare la comunicazione,  dare segnali di interesse e non prevaricare l’interlocutore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Coinvolgere l’interlocutore nella ricerca della soluzione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Concludere il colloquio con accordi precisi e un piano di 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6686729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«Ascolto attivo»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Mostrare interesse all’interlocutore</a:t>
            </a:r>
          </a:p>
          <a:p>
            <a:r>
              <a:rPr lang="it-IT" dirty="0" smtClean="0"/>
              <a:t>Concentrarsi sulla situazione e guardare attentamente l’interlocutore</a:t>
            </a:r>
          </a:p>
          <a:p>
            <a:r>
              <a:rPr lang="it-IT" dirty="0" smtClean="0"/>
              <a:t>Osservare il linguaggio e la comunicazione non verbale</a:t>
            </a:r>
          </a:p>
          <a:p>
            <a:r>
              <a:rPr lang="it-IT" dirty="0" smtClean="0"/>
              <a:t>Chiedere chiarimenti e approfondimenti</a:t>
            </a:r>
          </a:p>
          <a:p>
            <a:r>
              <a:rPr lang="it-IT" dirty="0" smtClean="0"/>
              <a:t>Riformulare i concetti</a:t>
            </a:r>
          </a:p>
          <a:p>
            <a:r>
              <a:rPr lang="it-IT" dirty="0" smtClean="0"/>
              <a:t>Non prevaricare, non interrompere</a:t>
            </a:r>
          </a:p>
          <a:p>
            <a:r>
              <a:rPr lang="it-IT" dirty="0" smtClean="0"/>
              <a:t>Non saltare alle conclusioni</a:t>
            </a:r>
          </a:p>
          <a:p>
            <a:r>
              <a:rPr lang="it-IT" dirty="0" smtClean="0"/>
              <a:t>Sintetizzare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0404613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Approfondire il problema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17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Una solida comunicazione presuppone di far luce sui problemi attraverso domande efficaci (aperte), tipo:</a:t>
            </a:r>
          </a:p>
          <a:p>
            <a:pPr marL="0" indent="0">
              <a:buNone/>
            </a:pPr>
            <a:endParaRPr lang="it-IT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Quando parla di servizio al cliente, che cosa intende? Mi può fare un esempio?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Perché secondo lei è nato questo problema?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Che altro potrebbe fare?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Che tipo di intervento si aspetta da me?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In questo modo i soggetti riescono ad avere una visione più chiara del problema e possono ricevere suggerimenti e soluzioni.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5897857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«Misure e contromisure» nel colloquio di valutazione </a:t>
            </a:r>
            <a:endParaRPr lang="it-IT" b="1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59761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0070C0"/>
                </a:solidFill>
              </a:rPr>
              <a:t>Misure di sicurezza del valutato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Evasione: </a:t>
            </a:r>
            <a:r>
              <a:rPr lang="it-IT" sz="2000" dirty="0" smtClean="0"/>
              <a:t>il collaboratore parla d’altro senza focalizzarsi sul tema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 smtClean="0"/>
              <a:t>Seduzione: </a:t>
            </a:r>
            <a:r>
              <a:rPr lang="it-IT" sz="2000" dirty="0" smtClean="0"/>
              <a:t>Il collaboratore cerca di compiacere il valutatore</a:t>
            </a:r>
          </a:p>
          <a:p>
            <a:endParaRPr lang="it-IT" sz="2000" dirty="0" smtClean="0"/>
          </a:p>
          <a:p>
            <a:r>
              <a:rPr lang="it-IT" dirty="0" smtClean="0"/>
              <a:t>Aggressione</a:t>
            </a:r>
            <a:r>
              <a:rPr lang="it-IT" sz="2000" dirty="0" smtClean="0"/>
              <a:t>: si esprime attraverso il rifiuto, lo scontro, con espressioni di disinteresse, l’ironia, il rimprovero..</a:t>
            </a:r>
            <a:endParaRPr lang="it-IT" sz="2000" dirty="0"/>
          </a:p>
        </p:txBody>
      </p:sp>
      <p:sp>
        <p:nvSpPr>
          <p:cNvPr id="7" name="Segnaposto testo 6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559761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0070C0"/>
                </a:solidFill>
              </a:rPr>
              <a:t>Contromisure del valutatore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8" name="Segnaposto contenuto 7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Gratificazione ricettiva: </a:t>
            </a:r>
            <a:r>
              <a:rPr lang="it-IT" sz="2000" dirty="0" smtClean="0"/>
              <a:t>il valutatore esprime stima e apprezzamento verso il collaboratore, poi entra nel tema</a:t>
            </a:r>
          </a:p>
          <a:p>
            <a:endParaRPr lang="it-IT" sz="2000" dirty="0" smtClean="0"/>
          </a:p>
          <a:p>
            <a:r>
              <a:rPr lang="it-IT" dirty="0" smtClean="0"/>
              <a:t>Ripresa di controllo della situazione: </a:t>
            </a:r>
            <a:r>
              <a:rPr lang="it-IT" sz="2000" dirty="0" smtClean="0"/>
              <a:t>il valutatore introduce elementi di razionalità e prende le distanze rispetto all’emotività</a:t>
            </a:r>
          </a:p>
          <a:p>
            <a:r>
              <a:rPr lang="it-IT" dirty="0" smtClean="0"/>
              <a:t>«Escalation simmetrica</a:t>
            </a:r>
            <a:r>
              <a:rPr lang="it-IT" sz="2000" dirty="0" smtClean="0"/>
              <a:t>»: il valutatore risponde per le rime (molto rischiosa)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4093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Sintesi dei </a:t>
            </a:r>
            <a:r>
              <a:rPr lang="it-IT" b="1" dirty="0"/>
              <a:t>p</a:t>
            </a:r>
            <a:r>
              <a:rPr lang="it-IT" b="1" dirty="0" smtClean="0"/>
              <a:t>unti chiave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valutazione della Performance in Ateneo è orientata alla creazione di «Valore Pubblico», attraverso il perseguimento degli obiettivi istituzionali e il collegamento con scelte e comportamenti individuali</a:t>
            </a:r>
          </a:p>
          <a:p>
            <a:r>
              <a:rPr lang="it-IT" dirty="0" smtClean="0"/>
              <a:t>La valutazione è il presupposto della «Valorizzazione»</a:t>
            </a:r>
          </a:p>
          <a:p>
            <a:r>
              <a:rPr lang="it-IT" dirty="0" smtClean="0"/>
              <a:t>Valutare la prestazione significa fare una «fotografia» dei risultati e dei comportamenti, per poi condividere il piano di miglioramento</a:t>
            </a:r>
          </a:p>
          <a:p>
            <a:r>
              <a:rPr lang="it-IT" dirty="0" smtClean="0"/>
              <a:t>Valutatore e valutato devono garantirsi una comunicazione efficace, che metta in pratica la finalità di sviluppo della valutazione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59029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3. La Performance </a:t>
            </a:r>
            <a:r>
              <a:rPr lang="it-IT" b="1" dirty="0"/>
              <a:t>I</a:t>
            </a:r>
            <a:r>
              <a:rPr lang="it-IT" b="1" dirty="0" smtClean="0"/>
              <a:t>ndividuale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E’ riferita ai singoli dirigenti/responsabili/dipendenti ed eventualmente a quella di gruppi di dipendenti</a:t>
            </a:r>
          </a:p>
          <a:p>
            <a:endParaRPr lang="it-IT" dirty="0"/>
          </a:p>
          <a:p>
            <a:pPr marL="0" indent="0" algn="ctr">
              <a:buNone/>
            </a:pPr>
            <a:r>
              <a:rPr lang="it-IT" dirty="0" smtClean="0"/>
              <a:t>Si distingue in Performance:</a:t>
            </a:r>
          </a:p>
          <a:p>
            <a:endParaRPr lang="it-IT" dirty="0" smtClean="0"/>
          </a:p>
          <a:p>
            <a:pPr algn="ctr">
              <a:buFont typeface="Wingdings" panose="05000000000000000000" pitchFamily="2" charset="2"/>
              <a:buChar char="ü"/>
            </a:pPr>
            <a:r>
              <a:rPr lang="it-IT" dirty="0"/>
              <a:t> </a:t>
            </a:r>
            <a:r>
              <a:rPr lang="it-IT" u="sng" dirty="0" smtClean="0"/>
              <a:t>di risultato</a:t>
            </a:r>
            <a:r>
              <a:rPr lang="it-IT" dirty="0" smtClean="0"/>
              <a:t>: il target è insito negli obiettivi individuali o di struttura assegnati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it-IT" u="sng" dirty="0"/>
              <a:t>c</a:t>
            </a:r>
            <a:r>
              <a:rPr lang="it-IT" u="sng" dirty="0" smtClean="0"/>
              <a:t>omportamentale</a:t>
            </a:r>
            <a:r>
              <a:rPr lang="it-IT" dirty="0" smtClean="0"/>
              <a:t>: confronto tra comportamenti agiti/attesi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0734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Performance individuale 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pPr marL="0" indent="0" algn="ctr">
              <a:buNone/>
            </a:pPr>
            <a:r>
              <a:rPr lang="it-IT" sz="4000" dirty="0" smtClean="0"/>
              <a:t>Strumento di gestione del personale, orienta i comportamenti e risultati</a:t>
            </a:r>
          </a:p>
        </p:txBody>
      </p:sp>
      <p:sp>
        <p:nvSpPr>
          <p:cNvPr id="8" name="Freccia in giù 7"/>
          <p:cNvSpPr/>
          <p:nvPr/>
        </p:nvSpPr>
        <p:spPr>
          <a:xfrm>
            <a:off x="5486400" y="2169994"/>
            <a:ext cx="955343" cy="9962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100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I soggetti coinvolti nella misurazione della Performance Individuale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Performance di risultato: effettuata dall’Ufficio Programmazione e Controllo</a:t>
            </a:r>
          </a:p>
          <a:p>
            <a:endParaRPr lang="it-IT" dirty="0" smtClean="0"/>
          </a:p>
          <a:p>
            <a:r>
              <a:rPr lang="it-IT" dirty="0" smtClean="0"/>
              <a:t>Performance comportamentale: effettuata dai diretti responsabili del soggetto valutato, e viene coordinata dall’ufficio Ascolto, Benessere, e Sviluppo Organizzativo e Formazione.</a:t>
            </a:r>
          </a:p>
          <a:p>
            <a:endParaRPr lang="it-IT" dirty="0"/>
          </a:p>
          <a:p>
            <a:r>
              <a:rPr lang="it-IT" dirty="0" smtClean="0"/>
              <a:t>Per il personale </a:t>
            </a:r>
            <a:r>
              <a:rPr lang="it-IT" dirty="0" smtClean="0"/>
              <a:t>Tecnico </a:t>
            </a:r>
            <a:r>
              <a:rPr lang="it-IT" dirty="0" smtClean="0"/>
              <a:t>afferente ai dipartimenti, la misurazione viene effettuata dal Direttore del Dipartimento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4279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La valutazione della prestazione individuale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Esprime il contributo complessivo dell’individuo al raggiungimento del risultato e degli obiettivi dell’organizzazione in un dato periodo di tempo. </a:t>
            </a:r>
          </a:p>
          <a:p>
            <a:endParaRPr lang="it-IT" dirty="0" smtClean="0"/>
          </a:p>
          <a:p>
            <a:r>
              <a:rPr lang="it-IT" dirty="0" smtClean="0"/>
              <a:t>Rappresenta anche un’opportunità per definire e formalizzare gli obiettivi di ogni unità, precisando i parametri di controllo quali-quantitativi e verificando la coerenza dei singoli obiettivi con le strategie dell’organizzazione.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249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1245</TotalTime>
  <Words>2738</Words>
  <Application>Microsoft Office PowerPoint</Application>
  <PresentationFormat>Personalizzato</PresentationFormat>
  <Paragraphs>342</Paragraphs>
  <Slides>54</Slides>
  <Notes>0</Notes>
  <HiddenSlides>12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54</vt:i4>
      </vt:variant>
    </vt:vector>
  </HeadingPairs>
  <TitlesOfParts>
    <vt:vector size="55" baseType="lpstr">
      <vt:lpstr>Tema di Office</vt:lpstr>
      <vt:lpstr>UNIVERSITA’ DEGLI STUDI DI FERRARA</vt:lpstr>
      <vt:lpstr>La valutazione della Performance in Ateneo</vt:lpstr>
      <vt:lpstr>L’allineamento strategico:</vt:lpstr>
      <vt:lpstr>I tre livelli: 1.Missione istituzionale </vt:lpstr>
      <vt:lpstr>2. La Performance organizzativa</vt:lpstr>
      <vt:lpstr>3. La Performance Individuale</vt:lpstr>
      <vt:lpstr>Performance individuale </vt:lpstr>
      <vt:lpstr>I soggetti coinvolti nella misurazione della Performance Individuale</vt:lpstr>
      <vt:lpstr>La valutazione della prestazione individuale</vt:lpstr>
      <vt:lpstr>La misurazione della prestazione comportamentale in Ateneo</vt:lpstr>
      <vt:lpstr>L’organizzazione attraverso la valutazione della prestazione:</vt:lpstr>
      <vt:lpstr>Il valutatore/responsabile ottiene i seguenti risultati:</vt:lpstr>
      <vt:lpstr>Il valutato comprende:</vt:lpstr>
      <vt:lpstr>La «Valorizzazione»</vt:lpstr>
      <vt:lpstr>Quindi:</vt:lpstr>
      <vt:lpstr>Analogia: la valutazione nello sport</vt:lpstr>
      <vt:lpstr>Le ricerche sulla valutazione della performance</vt:lpstr>
      <vt:lpstr>In assenza di accordi precisi nasce il gioco degli equivoci</vt:lpstr>
      <vt:lpstr>Le domande che invece dovremmo porci</vt:lpstr>
      <vt:lpstr>LA VERA FINALITA’ DELLA VALUTAZIONE DELLA PRESTAZIONE</vt:lpstr>
      <vt:lpstr>La prestazione si misura, ma soprattutto si «gestisce»</vt:lpstr>
      <vt:lpstr>La valutazione come strumento per migliorare la prestazione del collaboratore, allinearla agli obiettivi e affermare una cultura aziendale</vt:lpstr>
      <vt:lpstr>La valutazione NON deve essere:</vt:lpstr>
      <vt:lpstr>Caratteristiche dei sistemi di valutazione che funzionano </vt:lpstr>
      <vt:lpstr>OSTACOLI ALLA VALUTAZIONE DELLA PRESTAZIONE</vt:lpstr>
      <vt:lpstr>Errori di valutazione </vt:lpstr>
      <vt:lpstr>Effetti della prospettiva (Shepard, 1990)</vt:lpstr>
      <vt:lpstr>Errore di contrasto</vt:lpstr>
      <vt:lpstr>Somiglianza/dissimiglianza</vt:lpstr>
      <vt:lpstr>Tendenza centrale e distribuzione</vt:lpstr>
      <vt:lpstr>Effetto alone</vt:lpstr>
      <vt:lpstr>Effetto memoria</vt:lpstr>
      <vt:lpstr>La relazione valutatore         valutato</vt:lpstr>
      <vt:lpstr>CAPO A</vt:lpstr>
      <vt:lpstr>CAPO B</vt:lpstr>
      <vt:lpstr>Cosa ne pensate?</vt:lpstr>
      <vt:lpstr>Cosa ne pensate? (2)</vt:lpstr>
      <vt:lpstr>La comunicazione della valutazione</vt:lpstr>
      <vt:lpstr>Il leader che riesce a sviluppare i collaboratori</vt:lpstr>
      <vt:lpstr>Obiettivi del colloquio di comunicazione </vt:lpstr>
      <vt:lpstr>Come fare il colloquio </vt:lpstr>
      <vt:lpstr> Accoglienza e condivisione obiettivi del colloquio</vt:lpstr>
      <vt:lpstr>Illustrazione della valutazione </vt:lpstr>
      <vt:lpstr>Definizione compiti/attività/priorità future</vt:lpstr>
      <vt:lpstr>Definizione e condivisione del percorso di sviluppo</vt:lpstr>
      <vt:lpstr>Raccolta dei commenti del collaboratore e chiusura</vt:lpstr>
      <vt:lpstr>Esempio di feedback negativo:  Critica su come è stata impostata una relazione</vt:lpstr>
      <vt:lpstr>È importante ricordare:</vt:lpstr>
      <vt:lpstr>La differenza tra parlare e comunicare</vt:lpstr>
      <vt:lpstr>Il buon percorso comunicativo</vt:lpstr>
      <vt:lpstr>«Ascolto attivo»</vt:lpstr>
      <vt:lpstr>Approfondire il problema</vt:lpstr>
      <vt:lpstr>«Misure e contromisure» nel colloquio di valutazione </vt:lpstr>
      <vt:lpstr>Sintesi dei punti chiave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Francesco Miggiani</dc:creator>
  <cp:lastModifiedBy>Marcella Barigozzi</cp:lastModifiedBy>
  <cp:revision>20</cp:revision>
  <dcterms:created xsi:type="dcterms:W3CDTF">2017-09-29T06:27:22Z</dcterms:created>
  <dcterms:modified xsi:type="dcterms:W3CDTF">2017-10-12T06:54:08Z</dcterms:modified>
</cp:coreProperties>
</file>