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70" r:id="rId3"/>
    <p:sldId id="268" r:id="rId4"/>
    <p:sldId id="261" r:id="rId5"/>
    <p:sldId id="263" r:id="rId6"/>
    <p:sldId id="276" r:id="rId7"/>
    <p:sldId id="278" r:id="rId8"/>
    <p:sldId id="273" r:id="rId9"/>
    <p:sldId id="277" r:id="rId10"/>
  </p:sldIdLst>
  <p:sldSz cx="9144000" cy="6858000" type="screen4x3"/>
  <p:notesSz cx="6858000" cy="99472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89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11B02CC7-20AF-4CEF-B383-D8BFFACCD693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4" y="9448186"/>
            <a:ext cx="2971800" cy="497364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77E1D5C7-E181-4EBE-B42E-2404764B7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4683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445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871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79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455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126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47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82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848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33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495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098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57327-AE10-411D-9134-6DD38B7006B7}" type="datetimeFigureOut">
              <a:rPr lang="it-IT" smtClean="0"/>
              <a:t>11/05/2016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C1B5B-E921-4EBA-8947-2D59DF08420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346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t-IT" sz="3600" b="1" dirty="0"/>
              <a:t>SISTEMA DI MISURAZIONE E VALUTAZIONE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3600" b="1" dirty="0"/>
              <a:t>DELLA </a:t>
            </a:r>
            <a:r>
              <a:rPr lang="it-IT" sz="3600" b="1" dirty="0" smtClean="0"/>
              <a:t>PERFORMANCE</a:t>
            </a:r>
            <a:br>
              <a:rPr lang="it-IT" sz="3600" b="1" dirty="0" smtClean="0"/>
            </a:br>
            <a:r>
              <a:rPr lang="it-IT" sz="2200" dirty="0"/>
              <a:t>(ai sensi dell’art. 7 del Decreto legislativo 27 ottobre 2009, n. 150)</a:t>
            </a:r>
            <a:br>
              <a:rPr lang="it-IT" sz="2200" dirty="0"/>
            </a:br>
            <a:r>
              <a:rPr lang="it-IT" sz="2200" dirty="0"/>
              <a:t/>
            </a:r>
            <a:br>
              <a:rPr lang="it-IT" sz="2200" dirty="0"/>
            </a:br>
            <a:endParaRPr lang="it-IT" sz="2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43608" y="2492896"/>
            <a:ext cx="6912768" cy="3384376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solidFill>
                  <a:schemeClr val="tx1"/>
                </a:solidFill>
              </a:rPr>
              <a:t>Approvato</a:t>
            </a:r>
            <a:r>
              <a:rPr lang="it-IT" sz="2800" dirty="0" smtClean="0">
                <a:solidFill>
                  <a:schemeClr val="tx1"/>
                </a:solidFill>
              </a:rPr>
              <a:t> dal Nucleo di valutazione – OIV nella seduta del </a:t>
            </a:r>
            <a:r>
              <a:rPr lang="it-IT" sz="2800" b="1" dirty="0" smtClean="0">
                <a:solidFill>
                  <a:schemeClr val="tx1"/>
                </a:solidFill>
              </a:rPr>
              <a:t>31 maggio 2013</a:t>
            </a:r>
          </a:p>
          <a:p>
            <a:endParaRPr lang="it-IT" sz="2800" dirty="0" smtClean="0">
              <a:solidFill>
                <a:schemeClr val="tx1"/>
              </a:solidFill>
            </a:endParaRPr>
          </a:p>
          <a:p>
            <a:r>
              <a:rPr lang="it-IT" sz="2800" b="1" dirty="0" smtClean="0">
                <a:solidFill>
                  <a:schemeClr val="tx1"/>
                </a:solidFill>
              </a:rPr>
              <a:t>Deliberato </a:t>
            </a:r>
            <a:r>
              <a:rPr lang="it-IT" sz="2800" dirty="0" smtClean="0">
                <a:solidFill>
                  <a:schemeClr val="tx1"/>
                </a:solidFill>
              </a:rPr>
              <a:t>dal Consiglio di Amministrazione nella seduta del </a:t>
            </a:r>
            <a:r>
              <a:rPr lang="it-IT" sz="2800" b="1" dirty="0" smtClean="0">
                <a:solidFill>
                  <a:schemeClr val="tx1"/>
                </a:solidFill>
              </a:rPr>
              <a:t>28 maggio 2014</a:t>
            </a: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2110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sz="3600" b="1" dirty="0" smtClean="0">
                <a:solidFill>
                  <a:srgbClr val="FF0000"/>
                </a:solidFill>
              </a:rPr>
              <a:t>Art</a:t>
            </a:r>
            <a:r>
              <a:rPr lang="it-IT" sz="3600" b="1" dirty="0">
                <a:solidFill>
                  <a:srgbClr val="FF0000"/>
                </a:solidFill>
              </a:rPr>
              <a:t>. 7 </a:t>
            </a:r>
            <a:r>
              <a:rPr lang="it-IT" sz="3600" b="1" dirty="0" smtClean="0">
                <a:solidFill>
                  <a:srgbClr val="FF0000"/>
                </a:solidFill>
              </a:rPr>
              <a:t>- Decreto </a:t>
            </a:r>
            <a:r>
              <a:rPr lang="it-IT" sz="3600" b="1" dirty="0">
                <a:solidFill>
                  <a:srgbClr val="FF0000"/>
                </a:solidFill>
              </a:rPr>
              <a:t>legislativo 27 ottobre 2009, </a:t>
            </a:r>
            <a:r>
              <a:rPr lang="it-IT" sz="3600" b="1" dirty="0" smtClean="0">
                <a:solidFill>
                  <a:srgbClr val="FF0000"/>
                </a:solidFill>
              </a:rPr>
              <a:t/>
            </a:r>
            <a:br>
              <a:rPr lang="it-IT" sz="3600" b="1" dirty="0" smtClean="0">
                <a:solidFill>
                  <a:srgbClr val="FF0000"/>
                </a:solidFill>
              </a:rPr>
            </a:br>
            <a:r>
              <a:rPr lang="it-IT" sz="3600" b="1" dirty="0" smtClean="0">
                <a:solidFill>
                  <a:srgbClr val="FF0000"/>
                </a:solidFill>
              </a:rPr>
              <a:t>n</a:t>
            </a:r>
            <a:r>
              <a:rPr lang="it-IT" sz="3600" b="1" dirty="0">
                <a:solidFill>
                  <a:srgbClr val="FF0000"/>
                </a:solidFill>
              </a:rPr>
              <a:t>. </a:t>
            </a:r>
            <a:r>
              <a:rPr lang="it-IT" sz="3600" b="1" dirty="0" smtClean="0">
                <a:solidFill>
                  <a:srgbClr val="FF0000"/>
                </a:solidFill>
              </a:rPr>
              <a:t>150, comma 1.</a:t>
            </a:r>
            <a:r>
              <a:rPr lang="it-IT" sz="3600" b="1" dirty="0">
                <a:solidFill>
                  <a:srgbClr val="FF0000"/>
                </a:solidFill>
              </a:rPr>
              <a:t/>
            </a:r>
            <a:br>
              <a:rPr lang="it-IT" sz="3600" b="1" dirty="0">
                <a:solidFill>
                  <a:srgbClr val="FF0000"/>
                </a:solidFill>
              </a:rPr>
            </a:b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800" dirty="0" smtClean="0"/>
          </a:p>
          <a:p>
            <a:pPr marL="0" indent="0" algn="ctr">
              <a:buNone/>
            </a:pPr>
            <a:r>
              <a:rPr lang="it-IT" sz="2800" dirty="0" smtClean="0"/>
              <a:t>«Le Amministrazioni Pubbliche valutano </a:t>
            </a:r>
            <a:r>
              <a:rPr lang="it-IT" sz="2800" b="1" dirty="0" smtClean="0">
                <a:solidFill>
                  <a:srgbClr val="FF0000"/>
                </a:solidFill>
              </a:rPr>
              <a:t>annualmente </a:t>
            </a:r>
            <a:r>
              <a:rPr lang="it-IT" sz="2800" dirty="0" smtClean="0"/>
              <a:t>la performance organizzativa e individuale. </a:t>
            </a:r>
          </a:p>
          <a:p>
            <a:pPr marL="0" indent="0" algn="ctr">
              <a:buNone/>
            </a:pPr>
            <a:endParaRPr lang="it-IT" sz="2800" dirty="0" smtClean="0"/>
          </a:p>
          <a:p>
            <a:pPr marL="0" indent="0" algn="ctr">
              <a:buNone/>
            </a:pPr>
            <a:r>
              <a:rPr lang="it-IT" sz="2800" dirty="0" smtClean="0"/>
              <a:t>A tal fine adottano con apposito provvedimento il Sistema di Misurazione e Valutazione della Performance».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7263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926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1800" dirty="0" smtClean="0"/>
              <a:t>Cda </a:t>
            </a:r>
            <a:r>
              <a:rPr lang="it-IT" sz="1800" b="1" dirty="0" smtClean="0"/>
              <a:t>28 ottobre 2015  </a:t>
            </a:r>
            <a:r>
              <a:rPr lang="it-IT" sz="1800" b="1" dirty="0" smtClean="0">
                <a:solidFill>
                  <a:srgbClr val="FF0000"/>
                </a:solidFill>
              </a:rPr>
              <a:t>di </a:t>
            </a:r>
            <a:r>
              <a:rPr lang="it-IT" sz="1800" b="1" dirty="0" smtClean="0">
                <a:solidFill>
                  <a:srgbClr val="FF0000"/>
                </a:solidFill>
              </a:rPr>
              <a:t>applicare per il 2015 </a:t>
            </a:r>
            <a:r>
              <a:rPr lang="it-IT" sz="1800" dirty="0" smtClean="0"/>
              <a:t>il Sistema di Misurazione e Valutazione della Performance dell’Università degli Studi di Ferrara, nella parte relativa alla valutazione individuale, </a:t>
            </a:r>
            <a:r>
              <a:rPr lang="it-IT" sz="1800" b="1" dirty="0" smtClean="0">
                <a:solidFill>
                  <a:srgbClr val="FF0000"/>
                </a:solidFill>
              </a:rPr>
              <a:t>al solo personale titolare di posizione organizzativa</a:t>
            </a:r>
            <a:r>
              <a:rPr lang="it-IT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 algn="ctr">
              <a:buNone/>
            </a:pPr>
            <a:endParaRPr lang="it-IT" sz="1800" dirty="0" smtClean="0">
              <a:solidFill>
                <a:srgbClr val="FF0000"/>
              </a:solidFill>
            </a:endParaRPr>
          </a:p>
          <a:p>
            <a:pPr marL="0" indent="0" algn="ctr" fontAlgn="base">
              <a:buNone/>
            </a:pPr>
            <a:r>
              <a:rPr lang="it-IT" sz="1800" b="1" dirty="0" err="1" smtClean="0"/>
              <a:t>CdA</a:t>
            </a:r>
            <a:r>
              <a:rPr lang="it-IT" sz="1800" b="1" dirty="0" smtClean="0"/>
              <a:t> 26 aprile </a:t>
            </a:r>
            <a:r>
              <a:rPr lang="it-IT" sz="1800" dirty="0"/>
              <a:t>considerata la necessità di concludere in tempi brevi le pendenze della con-trattazione collettiva 2014 di cui una parte legata alla valutazione del personale e di evitare la valutazione di due anni (2014 e 2015) in fasi separate ma contigue nel tempo, la delegazione di parte pubblica ha concordato, nella seduta di contrattazione del </a:t>
            </a:r>
            <a:r>
              <a:rPr lang="it-IT" sz="1800" b="1" dirty="0"/>
              <a:t>29 febbraio </a:t>
            </a:r>
            <a:r>
              <a:rPr lang="it-IT" sz="1800" dirty="0"/>
              <a:t>u.s., l’utilizzo di un’ unica scheda di valutazione valida per il biennio </a:t>
            </a:r>
            <a:endParaRPr lang="it-IT" sz="1800" dirty="0" smtClean="0"/>
          </a:p>
          <a:p>
            <a:pPr marL="0" indent="0" algn="ctr" fontAlgn="base">
              <a:buNone/>
            </a:pPr>
            <a:r>
              <a:rPr lang="it-IT" sz="1800" dirty="0" smtClean="0"/>
              <a:t>(</a:t>
            </a:r>
            <a:r>
              <a:rPr lang="it-IT" sz="1800" b="1" dirty="0">
                <a:solidFill>
                  <a:srgbClr val="FF0000"/>
                </a:solidFill>
              </a:rPr>
              <a:t>periodo di osservazione 2014-2015</a:t>
            </a:r>
            <a:r>
              <a:rPr lang="it-IT" sz="1800" dirty="0" smtClean="0"/>
              <a:t>).</a:t>
            </a:r>
          </a:p>
          <a:p>
            <a:pPr marL="0" indent="0" algn="ctr" fontAlgn="base">
              <a:buNone/>
            </a:pPr>
            <a:endParaRPr lang="it-IT" sz="1800" dirty="0"/>
          </a:p>
          <a:p>
            <a:pPr marL="0" indent="0" algn="ctr" fontAlgn="base">
              <a:buNone/>
            </a:pPr>
            <a:r>
              <a:rPr lang="it-IT" sz="1800" dirty="0"/>
              <a:t>A tal fine è stata quindi </a:t>
            </a:r>
            <a:r>
              <a:rPr lang="it-IT" sz="1800" b="1" dirty="0"/>
              <a:t>utilizzata la scheda allegata al CCIL 2014</a:t>
            </a:r>
            <a:r>
              <a:rPr lang="it-IT" sz="1800" dirty="0"/>
              <a:t>. </a:t>
            </a:r>
            <a:r>
              <a:rPr lang="it-IT" sz="1800" b="1" dirty="0">
                <a:solidFill>
                  <a:srgbClr val="FF0000"/>
                </a:solidFill>
              </a:rPr>
              <a:t>E’ stato comunque </a:t>
            </a:r>
            <a:r>
              <a:rPr lang="it-IT" sz="1800" b="1" dirty="0" smtClean="0">
                <a:solidFill>
                  <a:srgbClr val="FF0000"/>
                </a:solidFill>
              </a:rPr>
              <a:t>concordato </a:t>
            </a:r>
            <a:r>
              <a:rPr lang="it-IT" sz="1800" b="1" dirty="0">
                <a:solidFill>
                  <a:srgbClr val="FF0000"/>
                </a:solidFill>
              </a:rPr>
              <a:t>che la scheda allegata al Sistema di Misurazione e Valutazione della Performance sarà utilizzata per la valutazione relativa all’anno 2016.</a:t>
            </a:r>
          </a:p>
          <a:p>
            <a:pPr marL="0" indent="0" algn="ctr">
              <a:buNone/>
            </a:pPr>
            <a:endParaRPr lang="it-IT" sz="1800" dirty="0" smtClean="0"/>
          </a:p>
          <a:p>
            <a:pPr marL="0" indent="0" algn="ctr">
              <a:buNone/>
            </a:pPr>
            <a:r>
              <a:rPr lang="it-IT" sz="1800" dirty="0" smtClean="0"/>
              <a:t>Il suddetto sistema </a:t>
            </a:r>
            <a:r>
              <a:rPr lang="it-IT" sz="1800" b="1" dirty="0" smtClean="0">
                <a:solidFill>
                  <a:srgbClr val="FF0000"/>
                </a:solidFill>
              </a:rPr>
              <a:t>sarà oggetto di globale revisione nel corso del 2016</a:t>
            </a:r>
            <a:r>
              <a:rPr lang="it-IT" sz="1800" dirty="0" smtClean="0"/>
              <a:t>, per poter opportunamente tener conto del </a:t>
            </a:r>
            <a:r>
              <a:rPr lang="it-IT" sz="1800" b="1" dirty="0" smtClean="0"/>
              <a:t>Decreto attuativo della L. 124/2015 </a:t>
            </a:r>
            <a:r>
              <a:rPr lang="it-IT" sz="1800" dirty="0" smtClean="0"/>
              <a:t>di Riforma della valutazione delle Pubbliche </a:t>
            </a:r>
            <a:r>
              <a:rPr lang="it-IT" sz="1800" dirty="0" smtClean="0"/>
              <a:t>Amministrazioni.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9871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2578735" y="162277"/>
            <a:ext cx="2673985" cy="77978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600" b="1" kern="120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RESP. RIPARTIZIONE</a:t>
            </a:r>
            <a:endParaRPr lang="it-IT" sz="1200" b="1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600" b="1" kern="120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RESP. UFFICIO</a:t>
            </a:r>
            <a:endParaRPr lang="it-IT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915816" y="1683737"/>
            <a:ext cx="1528549" cy="92837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Contributo alla performance delle unità organizzative</a:t>
            </a:r>
            <a:endParaRPr lang="it-IT" sz="1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106034" y="1675481"/>
            <a:ext cx="1327785" cy="7413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Performance </a:t>
            </a:r>
            <a:endParaRPr lang="it-IT" sz="14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individuale</a:t>
            </a:r>
            <a:endParaRPr lang="it-IT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690812" y="5517232"/>
            <a:ext cx="2415221" cy="73850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Capacità di differenziare </a:t>
            </a:r>
            <a:endParaRPr lang="it-IT" sz="1400" b="1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i </a:t>
            </a:r>
            <a:r>
              <a:rPr lang="it-IT" sz="1400" b="1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giudizi sulle </a:t>
            </a: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prestazioni </a:t>
            </a:r>
            <a:endParaRPr lang="it-IT" sz="1400" b="1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dei collaboratori</a:t>
            </a:r>
            <a:endParaRPr lang="it-IT" sz="1400" b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8" name="AutoShape 17"/>
          <p:cNvCxnSpPr>
            <a:cxnSpLocks noChangeShapeType="1"/>
          </p:cNvCxnSpPr>
          <p:nvPr/>
        </p:nvCxnSpPr>
        <p:spPr bwMode="auto">
          <a:xfrm>
            <a:off x="3867150" y="961107"/>
            <a:ext cx="0" cy="714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AutoShape 18"/>
          <p:cNvCxnSpPr>
            <a:cxnSpLocks noChangeShapeType="1"/>
          </p:cNvCxnSpPr>
          <p:nvPr/>
        </p:nvCxnSpPr>
        <p:spPr bwMode="auto">
          <a:xfrm>
            <a:off x="4867275" y="818232"/>
            <a:ext cx="733425" cy="8572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19"/>
          <p:cNvCxnSpPr>
            <a:cxnSpLocks noChangeShapeType="1"/>
          </p:cNvCxnSpPr>
          <p:nvPr/>
        </p:nvCxnSpPr>
        <p:spPr bwMode="auto">
          <a:xfrm flipH="1">
            <a:off x="2324100" y="875382"/>
            <a:ext cx="733425" cy="752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4427984" y="2808342"/>
            <a:ext cx="943926" cy="57594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it-IT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Competenze </a:t>
            </a:r>
            <a:endParaRPr lang="it-IT" sz="1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professionali </a:t>
            </a:r>
            <a:endParaRPr lang="it-IT" sz="1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e manageriali</a:t>
            </a:r>
            <a:endParaRPr lang="it-IT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6358855" y="2759130"/>
            <a:ext cx="733425" cy="56642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200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Obiettivi </a:t>
            </a:r>
            <a:endParaRPr lang="it-IT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781798" y="4130020"/>
            <a:ext cx="1824832" cy="7391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Obiettivo assegnato dal D.G.</a:t>
            </a:r>
            <a:endParaRPr lang="it-IT" sz="1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4" name="Ovale 13"/>
          <p:cNvSpPr/>
          <p:nvPr/>
        </p:nvSpPr>
        <p:spPr>
          <a:xfrm>
            <a:off x="2324100" y="4075782"/>
            <a:ext cx="2928619" cy="7467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Competenze professionali e manageriali</a:t>
            </a:r>
            <a:endParaRPr lang="it-IT" sz="1400" b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15" name="AutoShape 24"/>
          <p:cNvCxnSpPr>
            <a:cxnSpLocks noChangeShapeType="1"/>
          </p:cNvCxnSpPr>
          <p:nvPr/>
        </p:nvCxnSpPr>
        <p:spPr bwMode="auto">
          <a:xfrm flipV="1">
            <a:off x="3867150" y="4822542"/>
            <a:ext cx="0" cy="69469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AutoShape 24"/>
          <p:cNvCxnSpPr>
            <a:cxnSpLocks noChangeShapeType="1"/>
            <a:endCxn id="14" idx="1"/>
          </p:cNvCxnSpPr>
          <p:nvPr/>
        </p:nvCxnSpPr>
        <p:spPr bwMode="auto">
          <a:xfrm>
            <a:off x="1986337" y="2610950"/>
            <a:ext cx="766649" cy="157419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AutoShape 24"/>
          <p:cNvCxnSpPr>
            <a:cxnSpLocks noChangeShapeType="1"/>
            <a:endCxn id="13" idx="0"/>
          </p:cNvCxnSpPr>
          <p:nvPr/>
        </p:nvCxnSpPr>
        <p:spPr bwMode="auto">
          <a:xfrm flipH="1">
            <a:off x="6694214" y="3384287"/>
            <a:ext cx="40330" cy="74573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24"/>
          <p:cNvCxnSpPr>
            <a:cxnSpLocks noChangeShapeType="1"/>
            <a:stCxn id="11" idx="2"/>
            <a:endCxn id="14" idx="7"/>
          </p:cNvCxnSpPr>
          <p:nvPr/>
        </p:nvCxnSpPr>
        <p:spPr bwMode="auto">
          <a:xfrm flipH="1">
            <a:off x="4823833" y="3384287"/>
            <a:ext cx="76114" cy="80085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17"/>
          <p:cNvCxnSpPr>
            <a:cxnSpLocks noChangeShapeType="1"/>
            <a:endCxn id="14" idx="0"/>
          </p:cNvCxnSpPr>
          <p:nvPr/>
        </p:nvCxnSpPr>
        <p:spPr bwMode="auto">
          <a:xfrm>
            <a:off x="3680090" y="2612107"/>
            <a:ext cx="108320" cy="1463675"/>
          </a:xfrm>
          <a:prstGeom prst="straightConnector1">
            <a:avLst/>
          </a:prstGeom>
          <a:noFill/>
          <a:ln w="9525">
            <a:solidFill>
              <a:sysClr val="windowText" lastClr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1043608" y="1679292"/>
            <a:ext cx="1787857" cy="932815"/>
          </a:xfrm>
          <a:prstGeom prst="rect">
            <a:avLst/>
          </a:prstGeom>
          <a:noFill/>
          <a:ln w="9525" algn="ctr">
            <a:solidFill>
              <a:sysClr val="windowText" lastClr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/>
          <a:lstStyle/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Contributo alla performance</a:t>
            </a:r>
            <a:endParaRPr lang="it-IT" sz="1400" b="1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organizzativa </a:t>
            </a:r>
            <a:endParaRPr lang="it-IT" sz="1400" b="1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it-IT" sz="14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Times New Roman"/>
              </a:rPr>
              <a:t>di Ateneo</a:t>
            </a:r>
            <a:endParaRPr lang="it-IT" sz="1400" b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21" name="AutoShape 28"/>
          <p:cNvCxnSpPr>
            <a:cxnSpLocks noChangeShapeType="1"/>
            <a:stCxn id="6" idx="2"/>
            <a:endCxn id="12" idx="0"/>
          </p:cNvCxnSpPr>
          <p:nvPr/>
        </p:nvCxnSpPr>
        <p:spPr bwMode="auto">
          <a:xfrm rot="16200000" flipH="1">
            <a:off x="6076604" y="2110166"/>
            <a:ext cx="342286" cy="95564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26"/>
          <p:cNvCxnSpPr>
            <a:cxnSpLocks noChangeShapeType="1"/>
            <a:endCxn id="11" idx="0"/>
          </p:cNvCxnSpPr>
          <p:nvPr/>
        </p:nvCxnSpPr>
        <p:spPr bwMode="auto">
          <a:xfrm rot="10800000" flipV="1">
            <a:off x="4899948" y="2587986"/>
            <a:ext cx="869979" cy="220356"/>
          </a:xfrm>
          <a:prstGeom prst="bentConnector2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899829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it-IT" altLang="it-IT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it-IT" altLang="it-IT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Strumenti utilizzati per la valutazione dei dirigenti e dei titolari di posizione organizzativa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8" y="1766750"/>
            <a:ext cx="7606102" cy="4570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802420"/>
              </p:ext>
            </p:extLst>
          </p:nvPr>
        </p:nvGraphicFramePr>
        <p:xfrm>
          <a:off x="755576" y="44624"/>
          <a:ext cx="7776863" cy="6690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25224"/>
                <a:gridCol w="482166"/>
                <a:gridCol w="601927"/>
                <a:gridCol w="601927"/>
                <a:gridCol w="720139"/>
                <a:gridCol w="645480"/>
              </a:tblGrid>
              <a:tr h="437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chemeClr val="tx1"/>
                          </a:solidFill>
                          <a:effectLst/>
                        </a:rPr>
                        <a:t>Analisi prestazione profili amministrativi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chemeClr val="tx1"/>
                          </a:solidFill>
                          <a:effectLst/>
                        </a:rPr>
                        <a:t>con posizioni </a:t>
                      </a:r>
                      <a:r>
                        <a:rPr lang="it-IT" sz="1200" b="1" dirty="0" smtClean="0">
                          <a:solidFill>
                            <a:schemeClr val="tx1"/>
                          </a:solidFill>
                          <a:effectLst/>
                        </a:rPr>
                        <a:t>organizzative</a:t>
                      </a:r>
                      <a:r>
                        <a:rPr lang="it-IT" sz="12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200" b="1" dirty="0" smtClean="0">
                          <a:solidFill>
                            <a:schemeClr val="tx1"/>
                          </a:solidFill>
                          <a:effectLst/>
                        </a:rPr>
                        <a:t>–D/</a:t>
                      </a:r>
                      <a:r>
                        <a:rPr lang="it-IT" sz="1200" b="1" dirty="0" smtClean="0">
                          <a:solidFill>
                            <a:srgbClr val="FF0000"/>
                          </a:solidFill>
                          <a:effectLst/>
                        </a:rPr>
                        <a:t>EP</a:t>
                      </a:r>
                      <a:endParaRPr lang="it-IT" sz="12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dirty="0">
                          <a:solidFill>
                            <a:schemeClr val="tx1"/>
                          </a:solidFill>
                          <a:effectLst/>
                        </a:rPr>
                        <a:t>Livello</a:t>
                      </a:r>
                      <a:endParaRPr lang="it-IT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solidFill>
                            <a:schemeClr val="tx1"/>
                          </a:solidFill>
                          <a:effectLst/>
                        </a:rPr>
                        <a:t>Competenze Trasversali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it-IT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chemeClr val="tx1"/>
                          </a:solidFill>
                          <a:effectLst/>
                        </a:rPr>
                        <a:t>II</a:t>
                      </a:r>
                      <a:endParaRPr lang="it-IT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chemeClr val="tx1"/>
                          </a:solidFill>
                          <a:effectLst/>
                        </a:rPr>
                        <a:t>III</a:t>
                      </a:r>
                      <a:endParaRPr lang="it-IT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chemeClr val="tx1"/>
                          </a:solidFill>
                          <a:effectLst/>
                        </a:rPr>
                        <a:t>IV</a:t>
                      </a:r>
                      <a:endParaRPr lang="it-IT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b="1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endParaRPr lang="it-IT" sz="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spc="-10" dirty="0">
                          <a:solidFill>
                            <a:schemeClr val="tx1"/>
                          </a:solidFill>
                          <a:effectLst/>
                        </a:rPr>
                        <a:t>Tensione al risultato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1-3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4-6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7-9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10-12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13-15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48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La spinta a lavorare bene, ad utilizzare le proprie competenze e a garantire un impegno ed uno sforzo elevati, facendo fronte anche a carichi di lavoro aggiuntivi, per realizzare gli obiettivi richiesti dall’organizzazione.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spc="-10" dirty="0">
                          <a:solidFill>
                            <a:schemeClr val="tx1"/>
                          </a:solidFill>
                          <a:effectLst/>
                        </a:rPr>
                        <a:t>Iniziativa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304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Prevedere e anticipare le richieste provenienti dall'ambiente, agendo rapidamente e cambiando il proprio approccio per adattarsi alle situazioni senza aspettare che l’intervento venga richiesto. Ricercare attivamente le informazioni necessarie ad assolvere  le funzioni affidate e proporre le soluzioni più efficaci per raggiungere l’obiettivo.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spc="-10" dirty="0" err="1">
                          <a:solidFill>
                            <a:schemeClr val="tx1"/>
                          </a:solidFill>
                          <a:effectLst/>
                        </a:rPr>
                        <a:t>Problem</a:t>
                      </a:r>
                      <a:r>
                        <a:rPr lang="it-IT" sz="1000" b="1" spc="-1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t-IT" sz="1000" b="1" spc="-10" dirty="0" err="1">
                          <a:solidFill>
                            <a:schemeClr val="tx1"/>
                          </a:solidFill>
                          <a:effectLst/>
                        </a:rPr>
                        <a:t>solving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449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Analizzare i problemi, anche complessi, scomponendoli nei loro elementi costitutivi, comprenderli, risolverli e saperne valutare le conseguenze, anche quelle più remote.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spc="-10" dirty="0" err="1">
                          <a:solidFill>
                            <a:srgbClr val="FF0000"/>
                          </a:solidFill>
                          <a:effectLst/>
                        </a:rPr>
                        <a:t>Propositività</a:t>
                      </a:r>
                      <a:r>
                        <a:rPr lang="it-IT" sz="1000" spc="-10" dirty="0">
                          <a:solidFill>
                            <a:srgbClr val="FF0000"/>
                          </a:solidFill>
                          <a:effectLst/>
                        </a:rPr>
                        <a:t>/Innovazione</a:t>
                      </a:r>
                      <a:r>
                        <a:rPr lang="it-IT" sz="1000" u="sng" spc="-1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it-IT" sz="1000" u="sng" spc="-10" dirty="0" smtClean="0">
                          <a:solidFill>
                            <a:srgbClr val="FF0000"/>
                          </a:solidFill>
                          <a:effectLst/>
                        </a:rPr>
                        <a:t>(solo EP)</a:t>
                      </a:r>
                      <a:endParaRPr lang="it-IT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18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spc="-10" dirty="0">
                          <a:solidFill>
                            <a:srgbClr val="FF0000"/>
                          </a:solidFill>
                          <a:effectLst/>
                        </a:rPr>
                        <a:t>Proporre miglioramenti continui ai processi di lavoro e soluzioni innovative  anche attraverso l’analisi di esperienze esterne al sistema e sulla base di esperienze acquisite.</a:t>
                      </a:r>
                      <a:endParaRPr lang="it-IT" sz="9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spc="-10" dirty="0">
                          <a:solidFill>
                            <a:schemeClr val="tx1"/>
                          </a:solidFill>
                          <a:effectLst/>
                        </a:rPr>
                        <a:t>Flessibilità (performance organizzativa di Ateneo)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48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Adattarsi facilmente a nuovi contesti, interagire e collaborare con persone e gruppi con punti di vista diversi e culture differenti dalla propria; accettare i cambiamenti nel proprio ruolo utilizzando anche la precedente esperienza. 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spc="-10" dirty="0">
                          <a:solidFill>
                            <a:schemeClr val="tx1"/>
                          </a:solidFill>
                          <a:effectLst/>
                        </a:rPr>
                        <a:t>Competenze Gestionali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effectLst/>
                        </a:rPr>
                        <a:t>Rispetto norme e procedure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801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Vigilare sulla corretta interpretazione ed applicazione della normativa vigente nelle materie di competenza e capacità di rispettare e far rispettare le regole ed i vincoli dell’organizzazione senza indurre formalismi e burocratismi e promuovendo la qualità dei servizi.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19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effectLst/>
                        </a:rPr>
                        <a:t>Gestione e sviluppo dei collaboratori</a:t>
                      </a:r>
                      <a:r>
                        <a:rPr lang="it-IT" sz="1000" u="sng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t-IT" sz="1000" u="sng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it-IT" sz="1000" dirty="0">
                          <a:solidFill>
                            <a:schemeClr val="tx1"/>
                          </a:solidFill>
                          <a:effectLst/>
                        </a:rPr>
                        <a:t>capacità di differenziare l'analisi delle prestazioni dei collaboratori)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0021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i="0" dirty="0">
                          <a:solidFill>
                            <a:schemeClr val="tx1"/>
                          </a:solidFill>
                          <a:effectLst/>
                        </a:rPr>
                        <a:t>Orientare i collaboratori verso i risultati  generando partecipazione e condivisione, sviluppare le loro capacità attraverso la corretta diagnosi del loro livello di sviluppo e l’identificazione degli interventi formativi più idonei. Generare un clima organizzativo favorevole e mantenere elevati la motivazione e lo spirito di appartenenza all’interno del gruppo.</a:t>
                      </a:r>
                      <a:endParaRPr lang="it-IT" sz="900" b="0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rgbClr val="FF0000"/>
                          </a:solidFill>
                          <a:effectLst/>
                        </a:rPr>
                        <a:t>Lavoro per progetti</a:t>
                      </a:r>
                      <a:r>
                        <a:rPr lang="it-IT" sz="1000" u="sng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it-IT" sz="1000" u="sng" dirty="0" smtClean="0">
                          <a:solidFill>
                            <a:srgbClr val="FF0000"/>
                          </a:solidFill>
                          <a:effectLst/>
                        </a:rPr>
                        <a:t>(solo EP)</a:t>
                      </a:r>
                      <a:endParaRPr lang="it-IT" sz="10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298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rgbClr val="FF0000"/>
                          </a:solidFill>
                          <a:effectLst/>
                        </a:rPr>
                        <a:t>Condivide informazioni, competenze proposte e piani di lavoro per raggiungere gli obiettivi del gruppo di lavoro</a:t>
                      </a:r>
                      <a:endParaRPr lang="it-IT" sz="900" b="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65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effectLst/>
                        </a:rPr>
                        <a:t>Orientamento all’utente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5975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0" dirty="0">
                          <a:solidFill>
                            <a:schemeClr val="tx1"/>
                          </a:solidFill>
                          <a:effectLst/>
                        </a:rPr>
                        <a:t>Assumere come punto di riferimento della propria attività la soddisfazione dell’utente, interno ed esterno. Comprenderne le esigenze ed i bisogni anche non manifesti e cercare di stabilire un rapporto duraturo adoperandosi per risolvere i problemi dell’utente secondo una prospettiva di lungo termine.</a:t>
                      </a:r>
                      <a:endParaRPr lang="it-IT" sz="9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7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t-IT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3262" marR="33262" marT="0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58950" y="101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4048" y="274638"/>
            <a:ext cx="3960440" cy="5962674"/>
          </a:xfrm>
        </p:spPr>
        <p:txBody>
          <a:bodyPr>
            <a:noAutofit/>
          </a:bodyPr>
          <a:lstStyle/>
          <a:p>
            <a:r>
              <a:rPr lang="it-IT" sz="3600" dirty="0" smtClean="0"/>
              <a:t>Scala analisi competenze trasversali e gestionali:</a:t>
            </a:r>
            <a:br>
              <a:rPr lang="it-IT" sz="3600" dirty="0" smtClean="0"/>
            </a:b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1) non adeguato</a:t>
            </a:r>
            <a:br>
              <a:rPr lang="it-IT" sz="3600" dirty="0" smtClean="0"/>
            </a:br>
            <a:r>
              <a:rPr lang="it-IT" sz="3600" dirty="0" smtClean="0"/>
              <a:t>2) adeguato</a:t>
            </a:r>
            <a:br>
              <a:rPr lang="it-IT" sz="3600" dirty="0" smtClean="0"/>
            </a:br>
            <a:r>
              <a:rPr lang="it-IT" sz="3600" dirty="0" smtClean="0"/>
              <a:t>3) + che adeguato</a:t>
            </a:r>
            <a:br>
              <a:rPr lang="it-IT" sz="3600" dirty="0" smtClean="0"/>
            </a:br>
            <a:r>
              <a:rPr lang="it-IT" sz="3600" dirty="0" smtClean="0"/>
              <a:t>4) ottimo</a:t>
            </a:r>
            <a:endParaRPr lang="it-IT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624"/>
            <a:ext cx="4824536" cy="6781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4984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Scala di valutazione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006923"/>
              </p:ext>
            </p:extLst>
          </p:nvPr>
        </p:nvGraphicFramePr>
        <p:xfrm>
          <a:off x="971600" y="1196752"/>
          <a:ext cx="7135063" cy="5074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6"/>
                <a:gridCol w="1075647"/>
                <a:gridCol w="4830438"/>
                <a:gridCol w="724922"/>
              </a:tblGrid>
              <a:tr h="61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Livello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Descrizione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Declaratoria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Gradi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rgbClr val="00B0F0"/>
                    </a:solidFill>
                  </a:tcPr>
                </a:tc>
              </a:tr>
              <a:tr h="61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effectLst/>
                        </a:rPr>
                        <a:t>I</a:t>
                      </a:r>
                      <a:endParaRPr lang="it-IT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effectLst/>
                        </a:rPr>
                        <a:t>non adeguato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Prestazione non rispondente agli standard o alle attese. Manifestazione di comportamenti lontani dal soddisfacimento dei requisiti del profilo. Necessità di colmare ampie lacune o debolezze gravi.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effectLst/>
                        </a:rPr>
                        <a:t>1-3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4626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effectLst/>
                        </a:rPr>
                        <a:t>II</a:t>
                      </a:r>
                      <a:endParaRPr lang="it-IT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effectLst/>
                        </a:rPr>
                        <a:t>migliorabile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Prestazione solo parzialmente rispondente agli standard o alle attese. Manifestazione di comportamenti vicini ai requisiti del profilo ma in parte difettosi o lacunosi. Necessità di miglioramento di alcuni aspetti specifici.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effectLst/>
                        </a:rPr>
                        <a:t>4-6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effectLst/>
                        </a:rPr>
                        <a:t>III</a:t>
                      </a:r>
                      <a:endParaRPr lang="it-IT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effectLst/>
                        </a:rPr>
                        <a:t>adeguato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Prestazione mediamente rispondente agli standard o alle attese. Manifestazione di comportamenti mediamente soddisfacenti anche se con difetti e lacune sporadiche e non sistematiche.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effectLst/>
                        </a:rPr>
                        <a:t>7-9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1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effectLst/>
                        </a:rPr>
                        <a:t>IV</a:t>
                      </a:r>
                      <a:endParaRPr lang="it-IT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effectLst/>
                        </a:rPr>
                        <a:t>buono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Prestazione mediamente superiore agli standard o alle attese. Manifestazione di comportamenti stabilmente soddisfacenti con assenza di difetti o lacune.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effectLst/>
                        </a:rPr>
                        <a:t>10-12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963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200" dirty="0">
                          <a:effectLst/>
                        </a:rPr>
                        <a:t>V</a:t>
                      </a:r>
                      <a:endParaRPr lang="it-IT" sz="10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kern="1200" dirty="0">
                          <a:effectLst/>
                        </a:rPr>
                        <a:t>ottimo</a:t>
                      </a:r>
                      <a:endParaRPr lang="it-IT" sz="16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kern="1200" dirty="0">
                          <a:effectLst/>
                        </a:rPr>
                        <a:t>Prestazione ampiamente superiore agli standard o alle attese. Manifestazione di comportamenti ben più che soddisfacenti ed esemplari per qualità. Comportamento assumibile quale livello di riferimento.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b="1" kern="1200" dirty="0">
                          <a:effectLst/>
                        </a:rPr>
                        <a:t>13-15</a:t>
                      </a:r>
                      <a:endParaRPr lang="it-IT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52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600729"/>
              </p:ext>
            </p:extLst>
          </p:nvPr>
        </p:nvGraphicFramePr>
        <p:xfrm>
          <a:off x="395536" y="1052737"/>
          <a:ext cx="8424936" cy="49685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1991"/>
                <a:gridCol w="2083061"/>
                <a:gridCol w="1215118"/>
                <a:gridCol w="2172383"/>
                <a:gridCol w="2172383"/>
              </a:tblGrid>
              <a:tr h="105487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Livello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Performance </a:t>
                      </a:r>
                      <a:endParaRPr lang="it-IT" sz="1200" b="1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organizzativa di Ateneo 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Performance individuale</a:t>
                      </a:r>
                      <a:endParaRPr lang="it-IT" sz="1200" b="1" dirty="0">
                        <a:effectLst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(obiettivi) 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Performance individuale (competenze professionali e manageriali dimostrate)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200" dirty="0">
                          <a:effectLst/>
                        </a:rPr>
                        <a:t>Capacità di differenziare l’analisi delle prestazioni dei collaboratori</a:t>
                      </a:r>
                      <a:endParaRPr lang="it-IT" sz="12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</a:tr>
              <a:tr h="12144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200" dirty="0">
                          <a:effectLst/>
                        </a:rPr>
                        <a:t>Dirigente</a:t>
                      </a:r>
                      <a:endParaRPr lang="it-IT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40%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30%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30%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Confluisce nella % di valutazione della performance individuale (competenze professionali e manageriali dimostrate)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34069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200" dirty="0" err="1" smtClean="0">
                          <a:effectLst/>
                        </a:rPr>
                        <a:t>Ep</a:t>
                      </a:r>
                      <a:r>
                        <a:rPr lang="it-IT" sz="1100" b="1" kern="1200" dirty="0" smtClean="0">
                          <a:effectLst/>
                        </a:rPr>
                        <a:t> con </a:t>
                      </a:r>
                      <a:r>
                        <a:rPr lang="it-IT" sz="1100" b="1" kern="1200" dirty="0" err="1">
                          <a:effectLst/>
                        </a:rPr>
                        <a:t>po</a:t>
                      </a:r>
                      <a:endParaRPr lang="it-IT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Confluisce nella % di valutazione della performance individuale </a:t>
                      </a:r>
                      <a:r>
                        <a:rPr lang="it-IT" sz="1100" dirty="0" smtClean="0">
                          <a:effectLst/>
                        </a:rPr>
                        <a:t>(competenze </a:t>
                      </a:r>
                      <a:r>
                        <a:rPr lang="it-IT" sz="1100" dirty="0">
                          <a:effectLst/>
                        </a:rPr>
                        <a:t>professionali e manageriali dimostrate)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>
                          <a:effectLst/>
                        </a:rPr>
                        <a:t>50%</a:t>
                      </a:r>
                      <a:endParaRPr lang="it-IT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50%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Confluisce nella % di valutazione della performance individuale (competenze professionali e manageriali dimostrate)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135849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200" dirty="0">
                          <a:effectLst/>
                        </a:rPr>
                        <a:t>D con </a:t>
                      </a:r>
                      <a:r>
                        <a:rPr lang="it-IT" sz="1100" b="1" kern="1200" dirty="0" err="1">
                          <a:effectLst/>
                        </a:rPr>
                        <a:t>po</a:t>
                      </a:r>
                      <a:endParaRPr lang="it-IT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Confluisce nella % di valutazione della performance individuale (competenze professionali e manageriali dimostrate)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50%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kern="1200" dirty="0">
                          <a:effectLst/>
                        </a:rPr>
                        <a:t>50%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100" dirty="0">
                          <a:effectLst/>
                        </a:rPr>
                        <a:t>Confluisce nella % di valutazione della performance individuale (competenze professionali e manageriali dimostrate)</a:t>
                      </a:r>
                      <a:endParaRPr lang="it-IT" sz="1100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35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988</Words>
  <Application>Microsoft Office PowerPoint</Application>
  <PresentationFormat>Presentazione su schermo (4:3)</PresentationFormat>
  <Paragraphs>210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SISTEMA DI MISURAZIONE E VALUTAZIONE DELLA PERFORMANCE (ai sensi dell’art. 7 del Decreto legislativo 27 ottobre 2009, n. 150)  </vt:lpstr>
      <vt:lpstr> Art. 7 - Decreto legislativo 27 ottobre 2009,  n. 150, comma 1. </vt:lpstr>
      <vt:lpstr>Presentazione standard di PowerPoint</vt:lpstr>
      <vt:lpstr>Presentazione standard di PowerPoint</vt:lpstr>
      <vt:lpstr>Strumenti utilizzati per la valutazione dei dirigenti e dei titolari di posizione organizzativa</vt:lpstr>
      <vt:lpstr>Presentazione standard di PowerPoint</vt:lpstr>
      <vt:lpstr>Scala analisi competenze trasversali e gestionali:  1) non adeguato 2) adeguato 3) + che adeguato 4) ottimo</vt:lpstr>
      <vt:lpstr>Scala di valutazione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DI MISURAZIONE E VALUTAZIONE DELLA PERFORMANCE</dc:title>
  <dc:creator>Anna Chiara Carniello</dc:creator>
  <cp:lastModifiedBy>Anna Chiara Carniello</cp:lastModifiedBy>
  <cp:revision>22</cp:revision>
  <cp:lastPrinted>2016-05-11T14:22:51Z</cp:lastPrinted>
  <dcterms:created xsi:type="dcterms:W3CDTF">2014-05-28T06:41:20Z</dcterms:created>
  <dcterms:modified xsi:type="dcterms:W3CDTF">2016-05-11T14:34:03Z</dcterms:modified>
</cp:coreProperties>
</file>