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53"/>
  </p:notesMasterIdLst>
  <p:sldIdLst>
    <p:sldId id="264" r:id="rId3"/>
    <p:sldId id="303" r:id="rId4"/>
    <p:sldId id="265" r:id="rId5"/>
    <p:sldId id="378" r:id="rId6"/>
    <p:sldId id="505" r:id="rId7"/>
    <p:sldId id="442" r:id="rId8"/>
    <p:sldId id="513" r:id="rId9"/>
    <p:sldId id="308" r:id="rId10"/>
    <p:sldId id="309" r:id="rId11"/>
    <p:sldId id="448" r:id="rId12"/>
    <p:sldId id="390" r:id="rId13"/>
    <p:sldId id="391" r:id="rId14"/>
    <p:sldId id="392" r:id="rId15"/>
    <p:sldId id="424" r:id="rId16"/>
    <p:sldId id="458" r:id="rId17"/>
    <p:sldId id="509" r:id="rId18"/>
    <p:sldId id="460" r:id="rId19"/>
    <p:sldId id="462" r:id="rId20"/>
    <p:sldId id="515" r:id="rId21"/>
    <p:sldId id="466" r:id="rId22"/>
    <p:sldId id="468" r:id="rId23"/>
    <p:sldId id="470" r:id="rId24"/>
    <p:sldId id="472" r:id="rId25"/>
    <p:sldId id="510" r:id="rId26"/>
    <p:sldId id="474" r:id="rId27"/>
    <p:sldId id="476" r:id="rId28"/>
    <p:sldId id="478" r:id="rId29"/>
    <p:sldId id="506" r:id="rId30"/>
    <p:sldId id="480" r:id="rId31"/>
    <p:sldId id="507" r:id="rId32"/>
    <p:sldId id="482" r:id="rId33"/>
    <p:sldId id="484" r:id="rId34"/>
    <p:sldId id="496" r:id="rId35"/>
    <p:sldId id="497" r:id="rId36"/>
    <p:sldId id="498" r:id="rId37"/>
    <p:sldId id="499" r:id="rId38"/>
    <p:sldId id="508" r:id="rId39"/>
    <p:sldId id="487" r:id="rId40"/>
    <p:sldId id="489" r:id="rId41"/>
    <p:sldId id="514" r:id="rId42"/>
    <p:sldId id="493" r:id="rId43"/>
    <p:sldId id="495" r:id="rId44"/>
    <p:sldId id="501" r:id="rId45"/>
    <p:sldId id="447" r:id="rId46"/>
    <p:sldId id="457" r:id="rId47"/>
    <p:sldId id="504" r:id="rId48"/>
    <p:sldId id="500" r:id="rId49"/>
    <p:sldId id="503" r:id="rId50"/>
    <p:sldId id="512" r:id="rId51"/>
    <p:sldId id="440" r:id="rId5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Stile chi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96" autoAdjust="0"/>
    <p:restoredTop sz="96341"/>
  </p:normalViewPr>
  <p:slideViewPr>
    <p:cSldViewPr>
      <p:cViewPr>
        <p:scale>
          <a:sx n="104" d="100"/>
          <a:sy n="104" d="100"/>
        </p:scale>
        <p:origin x="-102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Simona\Dropbox\EDG-3\ELENCO%20IDEE%2020.06.2016%20S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3.1555714251680099E-2"/>
          <c:w val="0.969444444444445"/>
          <c:h val="0.95916319332135502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0.120252825539665"/>
                  <c:y val="0.15359756760705001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VALORIZZAZIONE</a:t>
                    </a:r>
                  </a:p>
                  <a:p>
                    <a:r>
                      <a:rPr lang="en-US" baseline="0" dirty="0" smtClean="0"/>
                      <a:t>COMPETENZE</a:t>
                    </a:r>
                    <a:r>
                      <a:rPr lang="en-US" baseline="0" dirty="0"/>
                      <a:t>
</a:t>
                    </a:r>
                    <a:fld id="{76641803-0773-A645-8C08-A6C56B61A453}" type="PERCENTAGE">
                      <a:rPr lang="en-US" baseline="0" dirty="0"/>
                      <a:pPr/>
                      <a:t>[PERCENTUALE]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3311264663345701"/>
                  <c:y val="-9.792707487231980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VALORIZZAZIONE</a:t>
                    </a:r>
                  </a:p>
                  <a:p>
                    <a:fld id="{6A6BB017-B51A-2849-9416-91E4708D277A}" type="CATEGORYNAME">
                      <a:rPr lang="en-US" smtClean="0"/>
                      <a:pPr/>
                      <a:t>[NOME CATEGORIA]</a:t>
                    </a:fld>
                    <a:r>
                      <a:rPr lang="en-US" baseline="0" dirty="0"/>
                      <a:t>
</a:t>
                    </a:r>
                    <a:fld id="{C41A8D28-6F10-4B43-8018-97B6C5C42137}" type="PERCENTAGE">
                      <a:rPr lang="en-US" baseline="0"/>
                      <a:pPr/>
                      <a:t>[PERCENTUALE]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2820851175115699"/>
                  <c:y val="-0.2424720833663850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5528951738175606E-2"/>
                  <c:y val="-0.2385933124986759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875555891648"/>
                  <c:y val="-0.2186520907818670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59585093880072"/>
                  <c:y val="-0.1325246414025809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15153084855989599"/>
                  <c:y val="1.7026355828995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.13442315508880701"/>
                  <c:y val="5.3959117220249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2.3423884514435701E-2"/>
                  <c:y val="-4.323045157118660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0.105764510528621"/>
                  <c:y val="6.114147454669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8.6532370953630797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6.3410939178821096E-2"/>
                  <c:y val="0.17500340085633401"/>
                </c:manualLayout>
              </c:layout>
              <c:spPr>
                <a:pattFill prst="pct75">
                  <a:fgClr>
                    <a:sysClr val="windowText" lastClr="000000">
                      <a:lumMod val="75000"/>
                      <a:lumOff val="25000"/>
                    </a:sysClr>
                  </a:fgClr>
                  <a:bgClr>
                    <a:sysClr val="windowText" lastClr="000000">
                      <a:lumMod val="65000"/>
                      <a:lumOff val="35000"/>
                    </a:sys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</c15:spPr>
                  <c15:layout>
                    <c:manualLayout>
                      <c:w val="0.0825702249403698"/>
                      <c:h val="0.0949917500070888"/>
                    </c:manualLayout>
                  </c15:layout>
                </c:ext>
              </c:extLst>
            </c:dLbl>
            <c:dLbl>
              <c:idx val="12"/>
              <c:layout>
                <c:manualLayout>
                  <c:x val="7.4667473288528005E-2"/>
                  <c:y val="0.10293970380425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2125669165304"/>
                      <c:h val="0.0630829238247664"/>
                    </c:manualLayout>
                  </c15:layout>
                </c:ext>
              </c:extLst>
            </c:dLbl>
            <c:dLbl>
              <c:idx val="13"/>
              <c:layout>
                <c:manualLayout>
                  <c:x val="5.8672539882094601E-2"/>
                  <c:y val="3.456364769928030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</c:ext>
            </c:extLst>
          </c:dLbls>
          <c:cat>
            <c:strRef>
              <c:f>valori!$B$2:$B$15</c:f>
              <c:strCache>
                <c:ptCount val="14"/>
                <c:pt idx="0">
                  <c:v>VALORIZZAZIONE COMPETENZA</c:v>
                </c:pt>
                <c:pt idx="1">
                  <c:v>MERITO</c:v>
                </c:pt>
                <c:pt idx="2">
                  <c:v>TRASPARENZA</c:v>
                </c:pt>
                <c:pt idx="3">
                  <c:v>ASCOLTO E COINVOLGIMENTO</c:v>
                </c:pt>
                <c:pt idx="4">
                  <c:v>RISPETTO RECIPROCO</c:v>
                </c:pt>
                <c:pt idx="5">
                  <c:v>SENSO DI APPARTENENZA</c:v>
                </c:pt>
                <c:pt idx="6">
                  <c:v>CRESCITA PROFESSIONALE</c:v>
                </c:pt>
                <c:pt idx="7">
                  <c:v>FORMAZIONE</c:v>
                </c:pt>
                <c:pt idx="8">
                  <c:v>RICONOSCIMENTO PERSONALE SANITARIO</c:v>
                </c:pt>
                <c:pt idx="9">
                  <c:v>FELICITA' LAVORATIVA</c:v>
                </c:pt>
                <c:pt idx="10">
                  <c:v>SEMPLIFICAZIONE </c:v>
                </c:pt>
                <c:pt idx="11">
                  <c:v>IL BENE DI UNIFE</c:v>
                </c:pt>
                <c:pt idx="12">
                  <c:v>SENSO DI RESPONSABILITA'</c:v>
                </c:pt>
                <c:pt idx="13">
                  <c:v>ALTRO</c:v>
                </c:pt>
              </c:strCache>
            </c:strRef>
          </c:cat>
          <c:val>
            <c:numRef>
              <c:f>valori!$C$2:$C$15</c:f>
              <c:numCache>
                <c:formatCode>0.00%</c:formatCode>
                <c:ptCount val="14"/>
                <c:pt idx="0">
                  <c:v>0.17991631799163199</c:v>
                </c:pt>
                <c:pt idx="1">
                  <c:v>0.163179916317992</c:v>
                </c:pt>
                <c:pt idx="2">
                  <c:v>0.121338912133891</c:v>
                </c:pt>
                <c:pt idx="3">
                  <c:v>0.11715481171548101</c:v>
                </c:pt>
                <c:pt idx="4">
                  <c:v>9.2050209205020897E-2</c:v>
                </c:pt>
                <c:pt idx="5">
                  <c:v>6.6945606694560594E-2</c:v>
                </c:pt>
                <c:pt idx="6">
                  <c:v>5.4393305439330603E-2</c:v>
                </c:pt>
                <c:pt idx="7">
                  <c:v>4.60251046025104E-2</c:v>
                </c:pt>
                <c:pt idx="8">
                  <c:v>4.1841004184100403E-2</c:v>
                </c:pt>
                <c:pt idx="9">
                  <c:v>4.1841004184100403E-2</c:v>
                </c:pt>
                <c:pt idx="10">
                  <c:v>2.92887029288703E-2</c:v>
                </c:pt>
                <c:pt idx="11">
                  <c:v>2.0920502092050201E-2</c:v>
                </c:pt>
                <c:pt idx="12">
                  <c:v>1.6736401673640201E-2</c:v>
                </c:pt>
                <c:pt idx="13">
                  <c:v>8.3682008368200795E-3</c:v>
                </c:pt>
              </c:numCache>
            </c:numRef>
          </c:val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B4FB21-FB6E-AE44-B1A4-ACFFFE7AA1BC}" type="doc">
      <dgm:prSet loTypeId="urn:microsoft.com/office/officeart/2005/8/layout/radial6" loCatId="list" qsTypeId="urn:microsoft.com/office/officeart/2005/8/quickstyle/3D5" qsCatId="3D" csTypeId="urn:microsoft.com/office/officeart/2005/8/colors/accent0_3" csCatId="mainScheme" phldr="1"/>
      <dgm:spPr/>
      <dgm:t>
        <a:bodyPr/>
        <a:lstStyle/>
        <a:p>
          <a:endParaRPr lang="it-IT"/>
        </a:p>
      </dgm:t>
    </dgm:pt>
    <dgm:pt modelId="{5A786A9C-86F8-624C-9F81-07AD44D01A66}">
      <dgm:prSet phldrT="[Testo]"/>
      <dgm:spPr/>
      <dgm:t>
        <a:bodyPr/>
        <a:lstStyle/>
        <a:p>
          <a:r>
            <a:rPr lang="it-IT" dirty="0" smtClean="0"/>
            <a:t>Le LEVE</a:t>
          </a:r>
        </a:p>
        <a:p>
          <a:r>
            <a:rPr lang="it-IT" dirty="0" smtClean="0"/>
            <a:t>per attuare la Vision</a:t>
          </a:r>
          <a:r>
            <a:rPr lang="it-IT" baseline="0" dirty="0" smtClean="0"/>
            <a:t> di Mandato</a:t>
          </a:r>
          <a:endParaRPr lang="it-IT" dirty="0"/>
        </a:p>
      </dgm:t>
    </dgm:pt>
    <dgm:pt modelId="{B29EF283-31CD-2C48-8364-BB2FA5915F37}" type="parTrans" cxnId="{23D66ECC-85CF-B947-AFCD-B2EA29EC67C4}">
      <dgm:prSet/>
      <dgm:spPr/>
      <dgm:t>
        <a:bodyPr/>
        <a:lstStyle/>
        <a:p>
          <a:endParaRPr lang="it-IT"/>
        </a:p>
      </dgm:t>
    </dgm:pt>
    <dgm:pt modelId="{54710FD8-08CE-064A-A9F0-2E6FDBAC8A63}" type="sibTrans" cxnId="{23D66ECC-85CF-B947-AFCD-B2EA29EC67C4}">
      <dgm:prSet/>
      <dgm:spPr/>
      <dgm:t>
        <a:bodyPr/>
        <a:lstStyle/>
        <a:p>
          <a:endParaRPr lang="it-IT"/>
        </a:p>
      </dgm:t>
    </dgm:pt>
    <dgm:pt modelId="{3403FDF3-8133-E641-A8CE-71B8C24C7FFF}">
      <dgm:prSet phldrT="[Testo]" custT="1"/>
      <dgm:spPr/>
      <dgm:t>
        <a:bodyPr/>
        <a:lstStyle/>
        <a:p>
          <a:r>
            <a:rPr lang="it-IT" sz="2000" b="1" dirty="0" smtClean="0"/>
            <a:t>PIANIFI-CAZIONE</a:t>
          </a:r>
          <a:endParaRPr lang="it-IT" sz="2000" b="1" dirty="0"/>
        </a:p>
      </dgm:t>
    </dgm:pt>
    <dgm:pt modelId="{EC634F7F-E5E7-004F-966A-090F13B04975}" type="parTrans" cxnId="{45721608-2553-3D41-8BA2-D7187DF976EA}">
      <dgm:prSet/>
      <dgm:spPr/>
      <dgm:t>
        <a:bodyPr/>
        <a:lstStyle/>
        <a:p>
          <a:endParaRPr lang="it-IT"/>
        </a:p>
      </dgm:t>
    </dgm:pt>
    <dgm:pt modelId="{D6C79F96-7E5D-4E44-8DA4-7743FE2908F6}" type="sibTrans" cxnId="{45721608-2553-3D41-8BA2-D7187DF976EA}">
      <dgm:prSet/>
      <dgm:spPr/>
      <dgm:t>
        <a:bodyPr/>
        <a:lstStyle/>
        <a:p>
          <a:endParaRPr lang="it-IT"/>
        </a:p>
      </dgm:t>
    </dgm:pt>
    <dgm:pt modelId="{C24EBDE3-4FC3-CA40-AF07-2A44FAB7EBF3}">
      <dgm:prSet phldrT="[Testo]" custT="1"/>
      <dgm:spPr/>
      <dgm:t>
        <a:bodyPr/>
        <a:lstStyle/>
        <a:p>
          <a:r>
            <a:rPr lang="it-IT" sz="2000" b="1" dirty="0" smtClean="0"/>
            <a:t>RIORGA-NIZZAZIONE</a:t>
          </a:r>
        </a:p>
      </dgm:t>
    </dgm:pt>
    <dgm:pt modelId="{ED6DCACE-03F9-A445-841A-68C683150BCF}" type="parTrans" cxnId="{7281A83F-BEF6-824C-910E-FED0356A3FA6}">
      <dgm:prSet/>
      <dgm:spPr/>
      <dgm:t>
        <a:bodyPr/>
        <a:lstStyle/>
        <a:p>
          <a:endParaRPr lang="it-IT"/>
        </a:p>
      </dgm:t>
    </dgm:pt>
    <dgm:pt modelId="{45D39ED3-CE72-724D-B30F-B89AAFCF3457}" type="sibTrans" cxnId="{7281A83F-BEF6-824C-910E-FED0356A3FA6}">
      <dgm:prSet/>
      <dgm:spPr/>
      <dgm:t>
        <a:bodyPr/>
        <a:lstStyle/>
        <a:p>
          <a:endParaRPr lang="it-IT"/>
        </a:p>
      </dgm:t>
    </dgm:pt>
    <dgm:pt modelId="{33ADD635-8AB0-CB4E-AF39-A872305EB758}">
      <dgm:prSet phldrT="[Testo]" custT="1"/>
      <dgm:spPr/>
      <dgm:t>
        <a:bodyPr/>
        <a:lstStyle/>
        <a:p>
          <a:r>
            <a:rPr lang="it-IT" sz="2000" b="1" dirty="0" smtClean="0"/>
            <a:t>FORMA-ZIONE</a:t>
          </a:r>
          <a:endParaRPr lang="it-IT" sz="2000" b="1" dirty="0"/>
        </a:p>
      </dgm:t>
    </dgm:pt>
    <dgm:pt modelId="{E0DFBE03-B25F-D446-8C74-60803637D52A}" type="parTrans" cxnId="{4279F8FB-1A2D-E74E-8B38-4A42993FD05B}">
      <dgm:prSet/>
      <dgm:spPr/>
      <dgm:t>
        <a:bodyPr/>
        <a:lstStyle/>
        <a:p>
          <a:endParaRPr lang="it-IT"/>
        </a:p>
      </dgm:t>
    </dgm:pt>
    <dgm:pt modelId="{FCAFB6BD-C8D2-9A45-BD13-8BDAF51F3837}" type="sibTrans" cxnId="{4279F8FB-1A2D-E74E-8B38-4A42993FD05B}">
      <dgm:prSet/>
      <dgm:spPr/>
      <dgm:t>
        <a:bodyPr/>
        <a:lstStyle/>
        <a:p>
          <a:endParaRPr lang="it-IT"/>
        </a:p>
      </dgm:t>
    </dgm:pt>
    <dgm:pt modelId="{376F2C54-B68F-8546-B365-5490FCA9E0D8}">
      <dgm:prSet phldrT="[Testo]" custT="1"/>
      <dgm:spPr/>
      <dgm:t>
        <a:bodyPr/>
        <a:lstStyle/>
        <a:p>
          <a:r>
            <a:rPr lang="it-IT" sz="2000" b="1" dirty="0" smtClean="0"/>
            <a:t>VALUTAZIONE e VALORIZ-ZAZIONE</a:t>
          </a:r>
          <a:endParaRPr lang="it-IT" sz="2000" b="1" dirty="0"/>
        </a:p>
      </dgm:t>
    </dgm:pt>
    <dgm:pt modelId="{78128B54-69D8-DA44-B7FA-18832DE053C5}" type="parTrans" cxnId="{97011317-C30C-7348-94CD-0A01B0C55D11}">
      <dgm:prSet/>
      <dgm:spPr/>
      <dgm:t>
        <a:bodyPr/>
        <a:lstStyle/>
        <a:p>
          <a:endParaRPr lang="it-IT"/>
        </a:p>
      </dgm:t>
    </dgm:pt>
    <dgm:pt modelId="{D7FC3311-E9D8-F745-A3DF-4968B6457DE3}" type="sibTrans" cxnId="{97011317-C30C-7348-94CD-0A01B0C55D11}">
      <dgm:prSet/>
      <dgm:spPr/>
      <dgm:t>
        <a:bodyPr/>
        <a:lstStyle/>
        <a:p>
          <a:endParaRPr lang="it-IT"/>
        </a:p>
      </dgm:t>
    </dgm:pt>
    <dgm:pt modelId="{95CD6F92-E5FB-4BD5-9107-33DF3B9D57B0}">
      <dgm:prSet custT="1"/>
      <dgm:spPr/>
      <dgm:t>
        <a:bodyPr/>
        <a:lstStyle/>
        <a:p>
          <a:r>
            <a:rPr lang="it-IT" sz="2000" b="1" dirty="0" smtClean="0"/>
            <a:t>SEMPLIFICAZIONE</a:t>
          </a:r>
          <a:endParaRPr lang="it-IT" sz="2000" b="1" dirty="0"/>
        </a:p>
      </dgm:t>
    </dgm:pt>
    <dgm:pt modelId="{FC81EBD0-8111-4BFA-85F7-B5E570AA98F3}" type="parTrans" cxnId="{E94F5466-6DE3-4C37-AC2F-58CEDFAD60E0}">
      <dgm:prSet/>
      <dgm:spPr/>
      <dgm:t>
        <a:bodyPr/>
        <a:lstStyle/>
        <a:p>
          <a:endParaRPr lang="it-IT"/>
        </a:p>
      </dgm:t>
    </dgm:pt>
    <dgm:pt modelId="{A7750640-4629-4089-BB2C-96E5050841A6}" type="sibTrans" cxnId="{E94F5466-6DE3-4C37-AC2F-58CEDFAD60E0}">
      <dgm:prSet/>
      <dgm:spPr/>
      <dgm:t>
        <a:bodyPr/>
        <a:lstStyle/>
        <a:p>
          <a:endParaRPr lang="it-IT"/>
        </a:p>
      </dgm:t>
    </dgm:pt>
    <dgm:pt modelId="{88D1FB11-5C83-544B-B97C-1A937B821A95}" type="pres">
      <dgm:prSet presAssocID="{42B4FB21-FB6E-AE44-B1A4-ACFFFE7AA1B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520841AB-7DA0-5B44-A82C-9E403E4AD596}" type="pres">
      <dgm:prSet presAssocID="{5A786A9C-86F8-624C-9F81-07AD44D01A66}" presName="centerShape" presStyleLbl="node0" presStyleIdx="0" presStyleCnt="1"/>
      <dgm:spPr/>
      <dgm:t>
        <a:bodyPr/>
        <a:lstStyle/>
        <a:p>
          <a:endParaRPr lang="it-IT"/>
        </a:p>
      </dgm:t>
    </dgm:pt>
    <dgm:pt modelId="{98B77291-2F5C-D845-B63B-3206172C3F6C}" type="pres">
      <dgm:prSet presAssocID="{3403FDF3-8133-E641-A8CE-71B8C24C7FF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0934ACC-1991-8247-A11E-12F5DDF6C0E1}" type="pres">
      <dgm:prSet presAssocID="{3403FDF3-8133-E641-A8CE-71B8C24C7FFF}" presName="dummy" presStyleCnt="0"/>
      <dgm:spPr/>
      <dgm:t>
        <a:bodyPr/>
        <a:lstStyle/>
        <a:p>
          <a:endParaRPr lang="it-IT"/>
        </a:p>
      </dgm:t>
    </dgm:pt>
    <dgm:pt modelId="{5E5CE383-6653-B64A-B75B-AD44E6E5FB1E}" type="pres">
      <dgm:prSet presAssocID="{D6C79F96-7E5D-4E44-8DA4-7743FE2908F6}" presName="sibTrans" presStyleLbl="sibTrans2D1" presStyleIdx="0" presStyleCnt="5"/>
      <dgm:spPr/>
      <dgm:t>
        <a:bodyPr/>
        <a:lstStyle/>
        <a:p>
          <a:endParaRPr lang="it-IT"/>
        </a:p>
      </dgm:t>
    </dgm:pt>
    <dgm:pt modelId="{3359BEA3-B6BD-8E4C-8183-62224202C988}" type="pres">
      <dgm:prSet presAssocID="{C24EBDE3-4FC3-CA40-AF07-2A44FAB7EBF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A9E969A-2AE4-B74C-B951-716B42618E27}" type="pres">
      <dgm:prSet presAssocID="{C24EBDE3-4FC3-CA40-AF07-2A44FAB7EBF3}" presName="dummy" presStyleCnt="0"/>
      <dgm:spPr/>
      <dgm:t>
        <a:bodyPr/>
        <a:lstStyle/>
        <a:p>
          <a:endParaRPr lang="it-IT"/>
        </a:p>
      </dgm:t>
    </dgm:pt>
    <dgm:pt modelId="{6875785E-B053-A54B-AD04-2E0831D5A221}" type="pres">
      <dgm:prSet presAssocID="{45D39ED3-CE72-724D-B30F-B89AAFCF3457}" presName="sibTrans" presStyleLbl="sibTrans2D1" presStyleIdx="1" presStyleCnt="5"/>
      <dgm:spPr/>
      <dgm:t>
        <a:bodyPr/>
        <a:lstStyle/>
        <a:p>
          <a:endParaRPr lang="it-IT"/>
        </a:p>
      </dgm:t>
    </dgm:pt>
    <dgm:pt modelId="{4601FB2D-8F36-0D4F-9FCE-5D89F60C1082}" type="pres">
      <dgm:prSet presAssocID="{33ADD635-8AB0-CB4E-AF39-A872305EB75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403ED16-F727-6345-BA59-B242AA7C1EC5}" type="pres">
      <dgm:prSet presAssocID="{33ADD635-8AB0-CB4E-AF39-A872305EB758}" presName="dummy" presStyleCnt="0"/>
      <dgm:spPr/>
      <dgm:t>
        <a:bodyPr/>
        <a:lstStyle/>
        <a:p>
          <a:endParaRPr lang="it-IT"/>
        </a:p>
      </dgm:t>
    </dgm:pt>
    <dgm:pt modelId="{77E055FD-BB55-6F4D-BCA0-5077388E0CC8}" type="pres">
      <dgm:prSet presAssocID="{FCAFB6BD-C8D2-9A45-BD13-8BDAF51F3837}" presName="sibTrans" presStyleLbl="sibTrans2D1" presStyleIdx="2" presStyleCnt="5"/>
      <dgm:spPr/>
      <dgm:t>
        <a:bodyPr/>
        <a:lstStyle/>
        <a:p>
          <a:endParaRPr lang="it-IT"/>
        </a:p>
      </dgm:t>
    </dgm:pt>
    <dgm:pt modelId="{CCD9B99C-6A1D-184D-B0AE-8576DC2D726A}" type="pres">
      <dgm:prSet presAssocID="{376F2C54-B68F-8546-B365-5490FCA9E0D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B83F1D8-4FBE-1147-911F-E76369095448}" type="pres">
      <dgm:prSet presAssocID="{376F2C54-B68F-8546-B365-5490FCA9E0D8}" presName="dummy" presStyleCnt="0"/>
      <dgm:spPr/>
      <dgm:t>
        <a:bodyPr/>
        <a:lstStyle/>
        <a:p>
          <a:endParaRPr lang="it-IT"/>
        </a:p>
      </dgm:t>
    </dgm:pt>
    <dgm:pt modelId="{7353129C-3B7C-5045-8078-16987FC56D70}" type="pres">
      <dgm:prSet presAssocID="{D7FC3311-E9D8-F745-A3DF-4968B6457DE3}" presName="sibTrans" presStyleLbl="sibTrans2D1" presStyleIdx="3" presStyleCnt="5"/>
      <dgm:spPr/>
      <dgm:t>
        <a:bodyPr/>
        <a:lstStyle/>
        <a:p>
          <a:endParaRPr lang="it-IT"/>
        </a:p>
      </dgm:t>
    </dgm:pt>
    <dgm:pt modelId="{2A882A00-0D32-4C12-A697-4444A28857BF}" type="pres">
      <dgm:prSet presAssocID="{95CD6F92-E5FB-4BD5-9107-33DF3B9D57B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BF2709C-D0AA-4718-8E33-D4AEA8A6FF7D}" type="pres">
      <dgm:prSet presAssocID="{95CD6F92-E5FB-4BD5-9107-33DF3B9D57B0}" presName="dummy" presStyleCnt="0"/>
      <dgm:spPr/>
    </dgm:pt>
    <dgm:pt modelId="{C8977F32-FF84-4613-BB21-D5016D27BD26}" type="pres">
      <dgm:prSet presAssocID="{A7750640-4629-4089-BB2C-96E5050841A6}" presName="sibTrans" presStyleLbl="sibTrans2D1" presStyleIdx="4" presStyleCnt="5"/>
      <dgm:spPr/>
      <dgm:t>
        <a:bodyPr/>
        <a:lstStyle/>
        <a:p>
          <a:endParaRPr lang="it-IT"/>
        </a:p>
      </dgm:t>
    </dgm:pt>
  </dgm:ptLst>
  <dgm:cxnLst>
    <dgm:cxn modelId="{23D66ECC-85CF-B947-AFCD-B2EA29EC67C4}" srcId="{42B4FB21-FB6E-AE44-B1A4-ACFFFE7AA1BC}" destId="{5A786A9C-86F8-624C-9F81-07AD44D01A66}" srcOrd="0" destOrd="0" parTransId="{B29EF283-31CD-2C48-8364-BB2FA5915F37}" sibTransId="{54710FD8-08CE-064A-A9F0-2E6FDBAC8A63}"/>
    <dgm:cxn modelId="{1B0FF6B2-08B3-BC43-A446-6881F26E6588}" type="presOf" srcId="{33ADD635-8AB0-CB4E-AF39-A872305EB758}" destId="{4601FB2D-8F36-0D4F-9FCE-5D89F60C1082}" srcOrd="0" destOrd="0" presId="urn:microsoft.com/office/officeart/2005/8/layout/radial6"/>
    <dgm:cxn modelId="{09267EDD-9EAE-E54E-A73F-CA6189D913AD}" type="presOf" srcId="{FCAFB6BD-C8D2-9A45-BD13-8BDAF51F3837}" destId="{77E055FD-BB55-6F4D-BCA0-5077388E0CC8}" srcOrd="0" destOrd="0" presId="urn:microsoft.com/office/officeart/2005/8/layout/radial6"/>
    <dgm:cxn modelId="{A07DA935-83EF-2B49-AA7E-EEC42829181A}" type="presOf" srcId="{376F2C54-B68F-8546-B365-5490FCA9E0D8}" destId="{CCD9B99C-6A1D-184D-B0AE-8576DC2D726A}" srcOrd="0" destOrd="0" presId="urn:microsoft.com/office/officeart/2005/8/layout/radial6"/>
    <dgm:cxn modelId="{277EA89B-030B-DD4A-8D52-7D79018D406F}" type="presOf" srcId="{95CD6F92-E5FB-4BD5-9107-33DF3B9D57B0}" destId="{2A882A00-0D32-4C12-A697-4444A28857BF}" srcOrd="0" destOrd="0" presId="urn:microsoft.com/office/officeart/2005/8/layout/radial6"/>
    <dgm:cxn modelId="{4279F8FB-1A2D-E74E-8B38-4A42993FD05B}" srcId="{5A786A9C-86F8-624C-9F81-07AD44D01A66}" destId="{33ADD635-8AB0-CB4E-AF39-A872305EB758}" srcOrd="2" destOrd="0" parTransId="{E0DFBE03-B25F-D446-8C74-60803637D52A}" sibTransId="{FCAFB6BD-C8D2-9A45-BD13-8BDAF51F3837}"/>
    <dgm:cxn modelId="{CAD521F2-ED99-A741-9434-690FFF7A3FB4}" type="presOf" srcId="{D6C79F96-7E5D-4E44-8DA4-7743FE2908F6}" destId="{5E5CE383-6653-B64A-B75B-AD44E6E5FB1E}" srcOrd="0" destOrd="0" presId="urn:microsoft.com/office/officeart/2005/8/layout/radial6"/>
    <dgm:cxn modelId="{66D60F5E-E4F6-CE4C-BAD5-8350C99590EA}" type="presOf" srcId="{42B4FB21-FB6E-AE44-B1A4-ACFFFE7AA1BC}" destId="{88D1FB11-5C83-544B-B97C-1A937B821A95}" srcOrd="0" destOrd="0" presId="urn:microsoft.com/office/officeart/2005/8/layout/radial6"/>
    <dgm:cxn modelId="{7281A83F-BEF6-824C-910E-FED0356A3FA6}" srcId="{5A786A9C-86F8-624C-9F81-07AD44D01A66}" destId="{C24EBDE3-4FC3-CA40-AF07-2A44FAB7EBF3}" srcOrd="1" destOrd="0" parTransId="{ED6DCACE-03F9-A445-841A-68C683150BCF}" sibTransId="{45D39ED3-CE72-724D-B30F-B89AAFCF3457}"/>
    <dgm:cxn modelId="{C8824725-319D-A54D-BDCA-6FBC5ECAACCE}" type="presOf" srcId="{45D39ED3-CE72-724D-B30F-B89AAFCF3457}" destId="{6875785E-B053-A54B-AD04-2E0831D5A221}" srcOrd="0" destOrd="0" presId="urn:microsoft.com/office/officeart/2005/8/layout/radial6"/>
    <dgm:cxn modelId="{506FEBAA-AF44-734D-A15C-2C7F0867B7EC}" type="presOf" srcId="{A7750640-4629-4089-BB2C-96E5050841A6}" destId="{C8977F32-FF84-4613-BB21-D5016D27BD26}" srcOrd="0" destOrd="0" presId="urn:microsoft.com/office/officeart/2005/8/layout/radial6"/>
    <dgm:cxn modelId="{E94F5466-6DE3-4C37-AC2F-58CEDFAD60E0}" srcId="{5A786A9C-86F8-624C-9F81-07AD44D01A66}" destId="{95CD6F92-E5FB-4BD5-9107-33DF3B9D57B0}" srcOrd="4" destOrd="0" parTransId="{FC81EBD0-8111-4BFA-85F7-B5E570AA98F3}" sibTransId="{A7750640-4629-4089-BB2C-96E5050841A6}"/>
    <dgm:cxn modelId="{4DCAC1DB-3C8C-2849-97DF-E688B40A57A9}" type="presOf" srcId="{3403FDF3-8133-E641-A8CE-71B8C24C7FFF}" destId="{98B77291-2F5C-D845-B63B-3206172C3F6C}" srcOrd="0" destOrd="0" presId="urn:microsoft.com/office/officeart/2005/8/layout/radial6"/>
    <dgm:cxn modelId="{90D5D3E9-6E3C-7C47-A69F-69A36E7CC615}" type="presOf" srcId="{5A786A9C-86F8-624C-9F81-07AD44D01A66}" destId="{520841AB-7DA0-5B44-A82C-9E403E4AD596}" srcOrd="0" destOrd="0" presId="urn:microsoft.com/office/officeart/2005/8/layout/radial6"/>
    <dgm:cxn modelId="{97011317-C30C-7348-94CD-0A01B0C55D11}" srcId="{5A786A9C-86F8-624C-9F81-07AD44D01A66}" destId="{376F2C54-B68F-8546-B365-5490FCA9E0D8}" srcOrd="3" destOrd="0" parTransId="{78128B54-69D8-DA44-B7FA-18832DE053C5}" sibTransId="{D7FC3311-E9D8-F745-A3DF-4968B6457DE3}"/>
    <dgm:cxn modelId="{3BE6935F-6503-3E4D-8833-C00F9775D225}" type="presOf" srcId="{C24EBDE3-4FC3-CA40-AF07-2A44FAB7EBF3}" destId="{3359BEA3-B6BD-8E4C-8183-62224202C988}" srcOrd="0" destOrd="0" presId="urn:microsoft.com/office/officeart/2005/8/layout/radial6"/>
    <dgm:cxn modelId="{1A84F77E-F46D-4D41-BF2A-6CD6EE79409A}" type="presOf" srcId="{D7FC3311-E9D8-F745-A3DF-4968B6457DE3}" destId="{7353129C-3B7C-5045-8078-16987FC56D70}" srcOrd="0" destOrd="0" presId="urn:microsoft.com/office/officeart/2005/8/layout/radial6"/>
    <dgm:cxn modelId="{45721608-2553-3D41-8BA2-D7187DF976EA}" srcId="{5A786A9C-86F8-624C-9F81-07AD44D01A66}" destId="{3403FDF3-8133-E641-A8CE-71B8C24C7FFF}" srcOrd="0" destOrd="0" parTransId="{EC634F7F-E5E7-004F-966A-090F13B04975}" sibTransId="{D6C79F96-7E5D-4E44-8DA4-7743FE2908F6}"/>
    <dgm:cxn modelId="{8FDCEEE4-224C-2645-A68E-9F9F2109E8A4}" type="presParOf" srcId="{88D1FB11-5C83-544B-B97C-1A937B821A95}" destId="{520841AB-7DA0-5B44-A82C-9E403E4AD596}" srcOrd="0" destOrd="0" presId="urn:microsoft.com/office/officeart/2005/8/layout/radial6"/>
    <dgm:cxn modelId="{FCDBBE75-171D-3E41-8A56-FBE863F84AF2}" type="presParOf" srcId="{88D1FB11-5C83-544B-B97C-1A937B821A95}" destId="{98B77291-2F5C-D845-B63B-3206172C3F6C}" srcOrd="1" destOrd="0" presId="urn:microsoft.com/office/officeart/2005/8/layout/radial6"/>
    <dgm:cxn modelId="{214E7CB1-590B-6742-857E-CCBEEFAE9A3E}" type="presParOf" srcId="{88D1FB11-5C83-544B-B97C-1A937B821A95}" destId="{A0934ACC-1991-8247-A11E-12F5DDF6C0E1}" srcOrd="2" destOrd="0" presId="urn:microsoft.com/office/officeart/2005/8/layout/radial6"/>
    <dgm:cxn modelId="{E61F6060-21B7-8F4E-91F2-013216861C9C}" type="presParOf" srcId="{88D1FB11-5C83-544B-B97C-1A937B821A95}" destId="{5E5CE383-6653-B64A-B75B-AD44E6E5FB1E}" srcOrd="3" destOrd="0" presId="urn:microsoft.com/office/officeart/2005/8/layout/radial6"/>
    <dgm:cxn modelId="{C39D0276-0B37-A748-906F-AD83AD0940F0}" type="presParOf" srcId="{88D1FB11-5C83-544B-B97C-1A937B821A95}" destId="{3359BEA3-B6BD-8E4C-8183-62224202C988}" srcOrd="4" destOrd="0" presId="urn:microsoft.com/office/officeart/2005/8/layout/radial6"/>
    <dgm:cxn modelId="{F198DC8D-A899-9C4C-9085-9BEDA922EB60}" type="presParOf" srcId="{88D1FB11-5C83-544B-B97C-1A937B821A95}" destId="{7A9E969A-2AE4-B74C-B951-716B42618E27}" srcOrd="5" destOrd="0" presId="urn:microsoft.com/office/officeart/2005/8/layout/radial6"/>
    <dgm:cxn modelId="{1B4C4B82-175C-2A4B-BCA2-8F17CD08B3D4}" type="presParOf" srcId="{88D1FB11-5C83-544B-B97C-1A937B821A95}" destId="{6875785E-B053-A54B-AD04-2E0831D5A221}" srcOrd="6" destOrd="0" presId="urn:microsoft.com/office/officeart/2005/8/layout/radial6"/>
    <dgm:cxn modelId="{CADD0899-0AC0-734C-BE31-56BB4F81E69B}" type="presParOf" srcId="{88D1FB11-5C83-544B-B97C-1A937B821A95}" destId="{4601FB2D-8F36-0D4F-9FCE-5D89F60C1082}" srcOrd="7" destOrd="0" presId="urn:microsoft.com/office/officeart/2005/8/layout/radial6"/>
    <dgm:cxn modelId="{ADC15474-348C-614C-B9D1-E792242E0F78}" type="presParOf" srcId="{88D1FB11-5C83-544B-B97C-1A937B821A95}" destId="{D403ED16-F727-6345-BA59-B242AA7C1EC5}" srcOrd="8" destOrd="0" presId="urn:microsoft.com/office/officeart/2005/8/layout/radial6"/>
    <dgm:cxn modelId="{D9AC292D-C7FA-5B49-879A-3C933316D0BA}" type="presParOf" srcId="{88D1FB11-5C83-544B-B97C-1A937B821A95}" destId="{77E055FD-BB55-6F4D-BCA0-5077388E0CC8}" srcOrd="9" destOrd="0" presId="urn:microsoft.com/office/officeart/2005/8/layout/radial6"/>
    <dgm:cxn modelId="{85202459-FC1B-1C47-AA44-6CB8FCCDA104}" type="presParOf" srcId="{88D1FB11-5C83-544B-B97C-1A937B821A95}" destId="{CCD9B99C-6A1D-184D-B0AE-8576DC2D726A}" srcOrd="10" destOrd="0" presId="urn:microsoft.com/office/officeart/2005/8/layout/radial6"/>
    <dgm:cxn modelId="{353A2CBF-76A5-A04F-9A3C-0075A56BC4E8}" type="presParOf" srcId="{88D1FB11-5C83-544B-B97C-1A937B821A95}" destId="{7B83F1D8-4FBE-1147-911F-E76369095448}" srcOrd="11" destOrd="0" presId="urn:microsoft.com/office/officeart/2005/8/layout/radial6"/>
    <dgm:cxn modelId="{BFF06844-F3ED-2445-9269-67D210B171A8}" type="presParOf" srcId="{88D1FB11-5C83-544B-B97C-1A937B821A95}" destId="{7353129C-3B7C-5045-8078-16987FC56D70}" srcOrd="12" destOrd="0" presId="urn:microsoft.com/office/officeart/2005/8/layout/radial6"/>
    <dgm:cxn modelId="{8162799B-6FCF-A449-8EE6-EAA8964966F1}" type="presParOf" srcId="{88D1FB11-5C83-544B-B97C-1A937B821A95}" destId="{2A882A00-0D32-4C12-A697-4444A28857BF}" srcOrd="13" destOrd="0" presId="urn:microsoft.com/office/officeart/2005/8/layout/radial6"/>
    <dgm:cxn modelId="{48E1FC84-EBB1-154E-A47C-FDF0543BDCCC}" type="presParOf" srcId="{88D1FB11-5C83-544B-B97C-1A937B821A95}" destId="{4BF2709C-D0AA-4718-8E33-D4AEA8A6FF7D}" srcOrd="14" destOrd="0" presId="urn:microsoft.com/office/officeart/2005/8/layout/radial6"/>
    <dgm:cxn modelId="{FE006BA2-046A-E946-BC1B-E6C57632FF87}" type="presParOf" srcId="{88D1FB11-5C83-544B-B97C-1A937B821A95}" destId="{C8977F32-FF84-4613-BB21-D5016D27BD26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2F4698-2D62-8840-9098-A28D73C152B7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4C53647-9D6B-F143-B353-8E195FDB0408}">
      <dgm:prSet phldrT="[Testo]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it-IT" dirty="0" smtClean="0"/>
            <a:t>Convenzioni</a:t>
          </a:r>
          <a:endParaRPr lang="it-IT" dirty="0"/>
        </a:p>
      </dgm:t>
    </dgm:pt>
    <dgm:pt modelId="{4FF090F1-0C78-4A43-A7FA-F5DADB9267A0}" type="parTrans" cxnId="{9525868F-4B76-5140-B3F8-3B7699FDB08A}">
      <dgm:prSet/>
      <dgm:spPr/>
      <dgm:t>
        <a:bodyPr/>
        <a:lstStyle/>
        <a:p>
          <a:endParaRPr lang="it-IT"/>
        </a:p>
      </dgm:t>
    </dgm:pt>
    <dgm:pt modelId="{D04127DC-E7A9-4A4E-AE8E-C30F6EE086A6}" type="sibTrans" cxnId="{9525868F-4B76-5140-B3F8-3B7699FDB08A}">
      <dgm:prSet/>
      <dgm:spPr/>
      <dgm:t>
        <a:bodyPr/>
        <a:lstStyle/>
        <a:p>
          <a:endParaRPr lang="it-IT"/>
        </a:p>
      </dgm:t>
    </dgm:pt>
    <dgm:pt modelId="{FC9BC07A-A0D3-AD41-82C4-D914DFB68E5F}">
      <dgm:prSet phldrT="[Testo]"/>
      <dgm:spPr>
        <a:solidFill>
          <a:srgbClr val="00FDFF"/>
        </a:solidFill>
      </dgm:spPr>
      <dgm:t>
        <a:bodyPr/>
        <a:lstStyle/>
        <a:p>
          <a:r>
            <a:rPr lang="it-IT" dirty="0" smtClean="0"/>
            <a:t>Atti</a:t>
          </a:r>
          <a:r>
            <a:rPr lang="it-IT" baseline="0" dirty="0" smtClean="0"/>
            <a:t> complessi</a:t>
          </a:r>
        </a:p>
        <a:p>
          <a:r>
            <a:rPr lang="it-IT" i="1" dirty="0" smtClean="0">
              <a:solidFill>
                <a:srgbClr val="FF0000"/>
              </a:solidFill>
            </a:rPr>
            <a:t>Ufficio Studi, Consulenza e Documentazione</a:t>
          </a:r>
        </a:p>
        <a:p>
          <a:r>
            <a:rPr lang="it-IT" i="1" dirty="0" smtClean="0">
              <a:solidFill>
                <a:srgbClr val="FF0000"/>
              </a:solidFill>
            </a:rPr>
            <a:t>Ripartizione Legale</a:t>
          </a:r>
          <a:endParaRPr lang="it-IT" i="1" dirty="0"/>
        </a:p>
      </dgm:t>
    </dgm:pt>
    <dgm:pt modelId="{A2B27082-A8FA-184B-9110-AA21BE39780C}" type="parTrans" cxnId="{0B35CEAB-E15A-A142-BCFF-241BF08BF285}">
      <dgm:prSet/>
      <dgm:spPr/>
      <dgm:t>
        <a:bodyPr/>
        <a:lstStyle/>
        <a:p>
          <a:endParaRPr lang="it-IT"/>
        </a:p>
      </dgm:t>
    </dgm:pt>
    <dgm:pt modelId="{10F2F182-EBEF-654F-895C-016697D95872}" type="sibTrans" cxnId="{0B35CEAB-E15A-A142-BCFF-241BF08BF285}">
      <dgm:prSet/>
      <dgm:spPr/>
      <dgm:t>
        <a:bodyPr/>
        <a:lstStyle/>
        <a:p>
          <a:endParaRPr lang="it-IT"/>
        </a:p>
      </dgm:t>
    </dgm:pt>
    <dgm:pt modelId="{6843BF1A-FC30-1B4B-B7F2-86E377DF4947}">
      <dgm:prSet phldrT="[Testo]"/>
      <dgm:spPr>
        <a:solidFill>
          <a:srgbClr val="FFFF00"/>
        </a:solidFill>
      </dgm:spPr>
      <dgm:t>
        <a:bodyPr/>
        <a:lstStyle/>
        <a:p>
          <a:r>
            <a:rPr lang="it-IT" dirty="0" smtClean="0"/>
            <a:t>Atti</a:t>
          </a:r>
          <a:r>
            <a:rPr lang="it-IT" baseline="0" dirty="0" smtClean="0"/>
            <a:t> non complessi</a:t>
          </a:r>
        </a:p>
        <a:p>
          <a:r>
            <a:rPr lang="it-IT" i="1" dirty="0" smtClean="0">
              <a:solidFill>
                <a:srgbClr val="FF0000"/>
              </a:solidFill>
            </a:rPr>
            <a:t>Strutture abilitate</a:t>
          </a:r>
          <a:endParaRPr lang="it-IT" dirty="0"/>
        </a:p>
      </dgm:t>
    </dgm:pt>
    <dgm:pt modelId="{2C461DC6-D038-B74D-89B2-4699A0B46494}" type="parTrans" cxnId="{84D0CF65-905E-E84B-9B15-C7817E63E3A4}">
      <dgm:prSet/>
      <dgm:spPr/>
      <dgm:t>
        <a:bodyPr/>
        <a:lstStyle/>
        <a:p>
          <a:endParaRPr lang="it-IT"/>
        </a:p>
      </dgm:t>
    </dgm:pt>
    <dgm:pt modelId="{3C123016-D66B-5348-B025-0253D37C7575}" type="sibTrans" cxnId="{84D0CF65-905E-E84B-9B15-C7817E63E3A4}">
      <dgm:prSet/>
      <dgm:spPr/>
      <dgm:t>
        <a:bodyPr/>
        <a:lstStyle/>
        <a:p>
          <a:endParaRPr lang="it-IT"/>
        </a:p>
      </dgm:t>
    </dgm:pt>
    <dgm:pt modelId="{59B09AFA-ABB8-5745-BB53-BAC70FA03EFD}" type="pres">
      <dgm:prSet presAssocID="{4E2F4698-2D62-8840-9098-A28D73C152B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65A47025-47D4-7647-A031-4CCC160F7BC3}" type="pres">
      <dgm:prSet presAssocID="{94C53647-9D6B-F143-B353-8E195FDB0408}" presName="hierRoot1" presStyleCnt="0">
        <dgm:presLayoutVars>
          <dgm:hierBranch val="init"/>
        </dgm:presLayoutVars>
      </dgm:prSet>
      <dgm:spPr/>
    </dgm:pt>
    <dgm:pt modelId="{813E758B-BA2F-5142-9D3B-C580CF7295E9}" type="pres">
      <dgm:prSet presAssocID="{94C53647-9D6B-F143-B353-8E195FDB0408}" presName="rootComposite1" presStyleCnt="0"/>
      <dgm:spPr/>
    </dgm:pt>
    <dgm:pt modelId="{6EA4D6A3-13E2-9647-B05F-DE5A0A6BF6FD}" type="pres">
      <dgm:prSet presAssocID="{94C53647-9D6B-F143-B353-8E195FDB0408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C3ED6589-23B2-EA4B-AC63-3F09714696B1}" type="pres">
      <dgm:prSet presAssocID="{94C53647-9D6B-F143-B353-8E195FDB0408}" presName="rootConnector1" presStyleLbl="node1" presStyleIdx="0" presStyleCnt="0"/>
      <dgm:spPr/>
      <dgm:t>
        <a:bodyPr/>
        <a:lstStyle/>
        <a:p>
          <a:endParaRPr lang="it-IT"/>
        </a:p>
      </dgm:t>
    </dgm:pt>
    <dgm:pt modelId="{A3A3A763-6601-814A-BADF-31A98E966324}" type="pres">
      <dgm:prSet presAssocID="{94C53647-9D6B-F143-B353-8E195FDB0408}" presName="hierChild2" presStyleCnt="0"/>
      <dgm:spPr/>
    </dgm:pt>
    <dgm:pt modelId="{ABB51495-8773-294F-B4FF-CF13D4CB7BA0}" type="pres">
      <dgm:prSet presAssocID="{A2B27082-A8FA-184B-9110-AA21BE39780C}" presName="Name37" presStyleLbl="parChTrans1D2" presStyleIdx="0" presStyleCnt="2"/>
      <dgm:spPr/>
      <dgm:t>
        <a:bodyPr/>
        <a:lstStyle/>
        <a:p>
          <a:endParaRPr lang="it-IT"/>
        </a:p>
      </dgm:t>
    </dgm:pt>
    <dgm:pt modelId="{780445AE-E384-8A42-98A4-8F61594243EB}" type="pres">
      <dgm:prSet presAssocID="{FC9BC07A-A0D3-AD41-82C4-D914DFB68E5F}" presName="hierRoot2" presStyleCnt="0">
        <dgm:presLayoutVars>
          <dgm:hierBranch val="init"/>
        </dgm:presLayoutVars>
      </dgm:prSet>
      <dgm:spPr/>
    </dgm:pt>
    <dgm:pt modelId="{EE021420-E722-D442-90D4-FEDA2AF2B699}" type="pres">
      <dgm:prSet presAssocID="{FC9BC07A-A0D3-AD41-82C4-D914DFB68E5F}" presName="rootComposite" presStyleCnt="0"/>
      <dgm:spPr/>
    </dgm:pt>
    <dgm:pt modelId="{C5B92304-DE94-504A-BB6F-7817724D6847}" type="pres">
      <dgm:prSet presAssocID="{FC9BC07A-A0D3-AD41-82C4-D914DFB68E5F}" presName="rootText" presStyleLbl="node2" presStyleIdx="0" presStyleCnt="2" custScaleY="14007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FD8F2D4-6FF1-0247-BC3E-287D34035215}" type="pres">
      <dgm:prSet presAssocID="{FC9BC07A-A0D3-AD41-82C4-D914DFB68E5F}" presName="rootConnector" presStyleLbl="node2" presStyleIdx="0" presStyleCnt="2"/>
      <dgm:spPr/>
      <dgm:t>
        <a:bodyPr/>
        <a:lstStyle/>
        <a:p>
          <a:endParaRPr lang="it-IT"/>
        </a:p>
      </dgm:t>
    </dgm:pt>
    <dgm:pt modelId="{626C6A21-15C8-BE48-8351-32416D64CF6C}" type="pres">
      <dgm:prSet presAssocID="{FC9BC07A-A0D3-AD41-82C4-D914DFB68E5F}" presName="hierChild4" presStyleCnt="0"/>
      <dgm:spPr/>
    </dgm:pt>
    <dgm:pt modelId="{D1AA1F72-125A-8C48-8E20-6E3F532598E9}" type="pres">
      <dgm:prSet presAssocID="{FC9BC07A-A0D3-AD41-82C4-D914DFB68E5F}" presName="hierChild5" presStyleCnt="0"/>
      <dgm:spPr/>
    </dgm:pt>
    <dgm:pt modelId="{5841CCDA-81EC-CC40-858C-CE57CA75AD66}" type="pres">
      <dgm:prSet presAssocID="{2C461DC6-D038-B74D-89B2-4699A0B46494}" presName="Name37" presStyleLbl="parChTrans1D2" presStyleIdx="1" presStyleCnt="2"/>
      <dgm:spPr/>
      <dgm:t>
        <a:bodyPr/>
        <a:lstStyle/>
        <a:p>
          <a:endParaRPr lang="it-IT"/>
        </a:p>
      </dgm:t>
    </dgm:pt>
    <dgm:pt modelId="{FCEC1DE8-A235-8547-8040-266A6069434C}" type="pres">
      <dgm:prSet presAssocID="{6843BF1A-FC30-1B4B-B7F2-86E377DF4947}" presName="hierRoot2" presStyleCnt="0">
        <dgm:presLayoutVars>
          <dgm:hierBranch val="init"/>
        </dgm:presLayoutVars>
      </dgm:prSet>
      <dgm:spPr/>
    </dgm:pt>
    <dgm:pt modelId="{7BC08C1D-3B3B-F142-8B1B-B4FCDF23CD01}" type="pres">
      <dgm:prSet presAssocID="{6843BF1A-FC30-1B4B-B7F2-86E377DF4947}" presName="rootComposite" presStyleCnt="0"/>
      <dgm:spPr/>
    </dgm:pt>
    <dgm:pt modelId="{8EE47AF6-2D85-5441-BCE8-04D02A8C4FDF}" type="pres">
      <dgm:prSet presAssocID="{6843BF1A-FC30-1B4B-B7F2-86E377DF4947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B0A6944-82F4-5846-9BD9-1D515923DA52}" type="pres">
      <dgm:prSet presAssocID="{6843BF1A-FC30-1B4B-B7F2-86E377DF4947}" presName="rootConnector" presStyleLbl="node2" presStyleIdx="1" presStyleCnt="2"/>
      <dgm:spPr/>
      <dgm:t>
        <a:bodyPr/>
        <a:lstStyle/>
        <a:p>
          <a:endParaRPr lang="it-IT"/>
        </a:p>
      </dgm:t>
    </dgm:pt>
    <dgm:pt modelId="{768A57F3-A3AD-0A46-B02A-5449BF355286}" type="pres">
      <dgm:prSet presAssocID="{6843BF1A-FC30-1B4B-B7F2-86E377DF4947}" presName="hierChild4" presStyleCnt="0"/>
      <dgm:spPr/>
    </dgm:pt>
    <dgm:pt modelId="{32D1472F-AE68-7C48-8D75-8BFB1B432078}" type="pres">
      <dgm:prSet presAssocID="{6843BF1A-FC30-1B4B-B7F2-86E377DF4947}" presName="hierChild5" presStyleCnt="0"/>
      <dgm:spPr/>
    </dgm:pt>
    <dgm:pt modelId="{EC2684E7-0FBA-224D-8352-D01E7A628CC3}" type="pres">
      <dgm:prSet presAssocID="{94C53647-9D6B-F143-B353-8E195FDB0408}" presName="hierChild3" presStyleCnt="0"/>
      <dgm:spPr/>
    </dgm:pt>
  </dgm:ptLst>
  <dgm:cxnLst>
    <dgm:cxn modelId="{5B95C409-B570-A547-A9E8-4BC167B1C91E}" type="presOf" srcId="{FC9BC07A-A0D3-AD41-82C4-D914DFB68E5F}" destId="{C5B92304-DE94-504A-BB6F-7817724D6847}" srcOrd="0" destOrd="0" presId="urn:microsoft.com/office/officeart/2005/8/layout/orgChart1"/>
    <dgm:cxn modelId="{A84997C6-0AE6-144C-9FF1-204C6C4E8612}" type="presOf" srcId="{A2B27082-A8FA-184B-9110-AA21BE39780C}" destId="{ABB51495-8773-294F-B4FF-CF13D4CB7BA0}" srcOrd="0" destOrd="0" presId="urn:microsoft.com/office/officeart/2005/8/layout/orgChart1"/>
    <dgm:cxn modelId="{D3354827-F5EF-F041-96FA-7F45446D3CD3}" type="presOf" srcId="{FC9BC07A-A0D3-AD41-82C4-D914DFB68E5F}" destId="{DFD8F2D4-6FF1-0247-BC3E-287D34035215}" srcOrd="1" destOrd="0" presId="urn:microsoft.com/office/officeart/2005/8/layout/orgChart1"/>
    <dgm:cxn modelId="{0B35CEAB-E15A-A142-BCFF-241BF08BF285}" srcId="{94C53647-9D6B-F143-B353-8E195FDB0408}" destId="{FC9BC07A-A0D3-AD41-82C4-D914DFB68E5F}" srcOrd="0" destOrd="0" parTransId="{A2B27082-A8FA-184B-9110-AA21BE39780C}" sibTransId="{10F2F182-EBEF-654F-895C-016697D95872}"/>
    <dgm:cxn modelId="{B19A1F3E-2FC0-534E-9365-DF4F7A8D4AC2}" type="presOf" srcId="{94C53647-9D6B-F143-B353-8E195FDB0408}" destId="{6EA4D6A3-13E2-9647-B05F-DE5A0A6BF6FD}" srcOrd="0" destOrd="0" presId="urn:microsoft.com/office/officeart/2005/8/layout/orgChart1"/>
    <dgm:cxn modelId="{18CD4585-5ED2-F345-B57E-1A08F874902E}" type="presOf" srcId="{94C53647-9D6B-F143-B353-8E195FDB0408}" destId="{C3ED6589-23B2-EA4B-AC63-3F09714696B1}" srcOrd="1" destOrd="0" presId="urn:microsoft.com/office/officeart/2005/8/layout/orgChart1"/>
    <dgm:cxn modelId="{84D0CF65-905E-E84B-9B15-C7817E63E3A4}" srcId="{94C53647-9D6B-F143-B353-8E195FDB0408}" destId="{6843BF1A-FC30-1B4B-B7F2-86E377DF4947}" srcOrd="1" destOrd="0" parTransId="{2C461DC6-D038-B74D-89B2-4699A0B46494}" sibTransId="{3C123016-D66B-5348-B025-0253D37C7575}"/>
    <dgm:cxn modelId="{C4332E45-7D3A-D748-825C-84959C5E9711}" type="presOf" srcId="{6843BF1A-FC30-1B4B-B7F2-86E377DF4947}" destId="{7B0A6944-82F4-5846-9BD9-1D515923DA52}" srcOrd="1" destOrd="0" presId="urn:microsoft.com/office/officeart/2005/8/layout/orgChart1"/>
    <dgm:cxn modelId="{9525868F-4B76-5140-B3F8-3B7699FDB08A}" srcId="{4E2F4698-2D62-8840-9098-A28D73C152B7}" destId="{94C53647-9D6B-F143-B353-8E195FDB0408}" srcOrd="0" destOrd="0" parTransId="{4FF090F1-0C78-4A43-A7FA-F5DADB9267A0}" sibTransId="{D04127DC-E7A9-4A4E-AE8E-C30F6EE086A6}"/>
    <dgm:cxn modelId="{16579D32-303E-BC4B-8349-2D4955AE6CD8}" type="presOf" srcId="{6843BF1A-FC30-1B4B-B7F2-86E377DF4947}" destId="{8EE47AF6-2D85-5441-BCE8-04D02A8C4FDF}" srcOrd="0" destOrd="0" presId="urn:microsoft.com/office/officeart/2005/8/layout/orgChart1"/>
    <dgm:cxn modelId="{293A62CB-6CBD-6845-A65A-591BC02B2D46}" type="presOf" srcId="{2C461DC6-D038-B74D-89B2-4699A0B46494}" destId="{5841CCDA-81EC-CC40-858C-CE57CA75AD66}" srcOrd="0" destOrd="0" presId="urn:microsoft.com/office/officeart/2005/8/layout/orgChart1"/>
    <dgm:cxn modelId="{1C68AC16-0EAA-E748-965F-ECBD1ADCAC1C}" type="presOf" srcId="{4E2F4698-2D62-8840-9098-A28D73C152B7}" destId="{59B09AFA-ABB8-5745-BB53-BAC70FA03EFD}" srcOrd="0" destOrd="0" presId="urn:microsoft.com/office/officeart/2005/8/layout/orgChart1"/>
    <dgm:cxn modelId="{CB36CCFF-5A83-6848-89CE-7316351E38C3}" type="presParOf" srcId="{59B09AFA-ABB8-5745-BB53-BAC70FA03EFD}" destId="{65A47025-47D4-7647-A031-4CCC160F7BC3}" srcOrd="0" destOrd="0" presId="urn:microsoft.com/office/officeart/2005/8/layout/orgChart1"/>
    <dgm:cxn modelId="{3DB8F1A2-FDE3-404E-9D16-5B4C32C9E9AA}" type="presParOf" srcId="{65A47025-47D4-7647-A031-4CCC160F7BC3}" destId="{813E758B-BA2F-5142-9D3B-C580CF7295E9}" srcOrd="0" destOrd="0" presId="urn:microsoft.com/office/officeart/2005/8/layout/orgChart1"/>
    <dgm:cxn modelId="{8E6822BB-4F8E-3D4D-B685-DB0F86FD0404}" type="presParOf" srcId="{813E758B-BA2F-5142-9D3B-C580CF7295E9}" destId="{6EA4D6A3-13E2-9647-B05F-DE5A0A6BF6FD}" srcOrd="0" destOrd="0" presId="urn:microsoft.com/office/officeart/2005/8/layout/orgChart1"/>
    <dgm:cxn modelId="{6E4B08F0-DB04-A243-BBEB-D8329E8D1A71}" type="presParOf" srcId="{813E758B-BA2F-5142-9D3B-C580CF7295E9}" destId="{C3ED6589-23B2-EA4B-AC63-3F09714696B1}" srcOrd="1" destOrd="0" presId="urn:microsoft.com/office/officeart/2005/8/layout/orgChart1"/>
    <dgm:cxn modelId="{4C6AB87D-FCA3-154A-B499-F024FBBAE17F}" type="presParOf" srcId="{65A47025-47D4-7647-A031-4CCC160F7BC3}" destId="{A3A3A763-6601-814A-BADF-31A98E966324}" srcOrd="1" destOrd="0" presId="urn:microsoft.com/office/officeart/2005/8/layout/orgChart1"/>
    <dgm:cxn modelId="{152AB9ED-08E4-2B4C-8F0C-99D6AB112D49}" type="presParOf" srcId="{A3A3A763-6601-814A-BADF-31A98E966324}" destId="{ABB51495-8773-294F-B4FF-CF13D4CB7BA0}" srcOrd="0" destOrd="0" presId="urn:microsoft.com/office/officeart/2005/8/layout/orgChart1"/>
    <dgm:cxn modelId="{59DB4FDA-0163-DC43-A2D6-8E7BD92C1B27}" type="presParOf" srcId="{A3A3A763-6601-814A-BADF-31A98E966324}" destId="{780445AE-E384-8A42-98A4-8F61594243EB}" srcOrd="1" destOrd="0" presId="urn:microsoft.com/office/officeart/2005/8/layout/orgChart1"/>
    <dgm:cxn modelId="{B586178C-642C-9140-9F71-BA1BBBAEE15E}" type="presParOf" srcId="{780445AE-E384-8A42-98A4-8F61594243EB}" destId="{EE021420-E722-D442-90D4-FEDA2AF2B699}" srcOrd="0" destOrd="0" presId="urn:microsoft.com/office/officeart/2005/8/layout/orgChart1"/>
    <dgm:cxn modelId="{C90AA214-B7E8-3D42-9FDC-2553EA6E71A1}" type="presParOf" srcId="{EE021420-E722-D442-90D4-FEDA2AF2B699}" destId="{C5B92304-DE94-504A-BB6F-7817724D6847}" srcOrd="0" destOrd="0" presId="urn:microsoft.com/office/officeart/2005/8/layout/orgChart1"/>
    <dgm:cxn modelId="{272C108A-33C6-634B-AD02-983F1DF53A5E}" type="presParOf" srcId="{EE021420-E722-D442-90D4-FEDA2AF2B699}" destId="{DFD8F2D4-6FF1-0247-BC3E-287D34035215}" srcOrd="1" destOrd="0" presId="urn:microsoft.com/office/officeart/2005/8/layout/orgChart1"/>
    <dgm:cxn modelId="{A14B4740-BAF4-564C-BAAF-19F7B9D90584}" type="presParOf" srcId="{780445AE-E384-8A42-98A4-8F61594243EB}" destId="{626C6A21-15C8-BE48-8351-32416D64CF6C}" srcOrd="1" destOrd="0" presId="urn:microsoft.com/office/officeart/2005/8/layout/orgChart1"/>
    <dgm:cxn modelId="{406A6EDE-C155-1642-9EFD-64939C296915}" type="presParOf" srcId="{780445AE-E384-8A42-98A4-8F61594243EB}" destId="{D1AA1F72-125A-8C48-8E20-6E3F532598E9}" srcOrd="2" destOrd="0" presId="urn:microsoft.com/office/officeart/2005/8/layout/orgChart1"/>
    <dgm:cxn modelId="{F429E9D6-C05C-BD42-8A32-2C34937D2E38}" type="presParOf" srcId="{A3A3A763-6601-814A-BADF-31A98E966324}" destId="{5841CCDA-81EC-CC40-858C-CE57CA75AD66}" srcOrd="2" destOrd="0" presId="urn:microsoft.com/office/officeart/2005/8/layout/orgChart1"/>
    <dgm:cxn modelId="{ACA3E0E4-D32F-A349-8155-5C11633A2373}" type="presParOf" srcId="{A3A3A763-6601-814A-BADF-31A98E966324}" destId="{FCEC1DE8-A235-8547-8040-266A6069434C}" srcOrd="3" destOrd="0" presId="urn:microsoft.com/office/officeart/2005/8/layout/orgChart1"/>
    <dgm:cxn modelId="{F3EB0D9D-C3BB-C846-981A-C3F0831DDB86}" type="presParOf" srcId="{FCEC1DE8-A235-8547-8040-266A6069434C}" destId="{7BC08C1D-3B3B-F142-8B1B-B4FCDF23CD01}" srcOrd="0" destOrd="0" presId="urn:microsoft.com/office/officeart/2005/8/layout/orgChart1"/>
    <dgm:cxn modelId="{EBECCB49-F10C-394B-A23B-E67E5EF97619}" type="presParOf" srcId="{7BC08C1D-3B3B-F142-8B1B-B4FCDF23CD01}" destId="{8EE47AF6-2D85-5441-BCE8-04D02A8C4FDF}" srcOrd="0" destOrd="0" presId="urn:microsoft.com/office/officeart/2005/8/layout/orgChart1"/>
    <dgm:cxn modelId="{26589208-58F8-CD47-9BC6-07A0BD350D62}" type="presParOf" srcId="{7BC08C1D-3B3B-F142-8B1B-B4FCDF23CD01}" destId="{7B0A6944-82F4-5846-9BD9-1D515923DA52}" srcOrd="1" destOrd="0" presId="urn:microsoft.com/office/officeart/2005/8/layout/orgChart1"/>
    <dgm:cxn modelId="{F84D7536-2955-F94E-A12A-42D6B51EEBC5}" type="presParOf" srcId="{FCEC1DE8-A235-8547-8040-266A6069434C}" destId="{768A57F3-A3AD-0A46-B02A-5449BF355286}" srcOrd="1" destOrd="0" presId="urn:microsoft.com/office/officeart/2005/8/layout/orgChart1"/>
    <dgm:cxn modelId="{8B6B194D-A447-394C-B9E8-04CD3F5154E1}" type="presParOf" srcId="{FCEC1DE8-A235-8547-8040-266A6069434C}" destId="{32D1472F-AE68-7C48-8D75-8BFB1B432078}" srcOrd="2" destOrd="0" presId="urn:microsoft.com/office/officeart/2005/8/layout/orgChart1"/>
    <dgm:cxn modelId="{52DEBD79-3AA8-A548-B573-AC5C4C4FA20B}" type="presParOf" srcId="{65A47025-47D4-7647-A031-4CCC160F7BC3}" destId="{EC2684E7-0FBA-224D-8352-D01E7A628CC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977F32-FF84-4613-BB21-D5016D27BD26}">
      <dsp:nvSpPr>
        <dsp:cNvPr id="0" name=""/>
        <dsp:cNvSpPr/>
      </dsp:nvSpPr>
      <dsp:spPr>
        <a:xfrm>
          <a:off x="1789277" y="738162"/>
          <a:ext cx="4917372" cy="4917372"/>
        </a:xfrm>
        <a:prstGeom prst="blockArc">
          <a:avLst>
            <a:gd name="adj1" fmla="val 11880000"/>
            <a:gd name="adj2" fmla="val 16200000"/>
            <a:gd name="adj3" fmla="val 4643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53129C-3B7C-5045-8078-16987FC56D70}">
      <dsp:nvSpPr>
        <dsp:cNvPr id="0" name=""/>
        <dsp:cNvSpPr/>
      </dsp:nvSpPr>
      <dsp:spPr>
        <a:xfrm>
          <a:off x="1789277" y="738162"/>
          <a:ext cx="4917372" cy="4917372"/>
        </a:xfrm>
        <a:prstGeom prst="blockArc">
          <a:avLst>
            <a:gd name="adj1" fmla="val 7560000"/>
            <a:gd name="adj2" fmla="val 11880000"/>
            <a:gd name="adj3" fmla="val 4643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E055FD-BB55-6F4D-BCA0-5077388E0CC8}">
      <dsp:nvSpPr>
        <dsp:cNvPr id="0" name=""/>
        <dsp:cNvSpPr/>
      </dsp:nvSpPr>
      <dsp:spPr>
        <a:xfrm>
          <a:off x="1789277" y="738162"/>
          <a:ext cx="4917372" cy="4917372"/>
        </a:xfrm>
        <a:prstGeom prst="blockArc">
          <a:avLst>
            <a:gd name="adj1" fmla="val 3240000"/>
            <a:gd name="adj2" fmla="val 7560000"/>
            <a:gd name="adj3" fmla="val 4643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75785E-B053-A54B-AD04-2E0831D5A221}">
      <dsp:nvSpPr>
        <dsp:cNvPr id="0" name=""/>
        <dsp:cNvSpPr/>
      </dsp:nvSpPr>
      <dsp:spPr>
        <a:xfrm>
          <a:off x="1789277" y="738162"/>
          <a:ext cx="4917372" cy="4917372"/>
        </a:xfrm>
        <a:prstGeom prst="blockArc">
          <a:avLst>
            <a:gd name="adj1" fmla="val 20520000"/>
            <a:gd name="adj2" fmla="val 3240000"/>
            <a:gd name="adj3" fmla="val 4643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5CE383-6653-B64A-B75B-AD44E6E5FB1E}">
      <dsp:nvSpPr>
        <dsp:cNvPr id="0" name=""/>
        <dsp:cNvSpPr/>
      </dsp:nvSpPr>
      <dsp:spPr>
        <a:xfrm>
          <a:off x="1789277" y="738162"/>
          <a:ext cx="4917372" cy="4917372"/>
        </a:xfrm>
        <a:prstGeom prst="blockArc">
          <a:avLst>
            <a:gd name="adj1" fmla="val 16200000"/>
            <a:gd name="adj2" fmla="val 20520000"/>
            <a:gd name="adj3" fmla="val 4643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0841AB-7DA0-5B44-A82C-9E403E4AD596}">
      <dsp:nvSpPr>
        <dsp:cNvPr id="0" name=""/>
        <dsp:cNvSpPr/>
      </dsp:nvSpPr>
      <dsp:spPr>
        <a:xfrm>
          <a:off x="3115450" y="2064335"/>
          <a:ext cx="2265027" cy="226502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kern="1200" dirty="0" smtClean="0"/>
            <a:t>Le LEVE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kern="1200" dirty="0" smtClean="0"/>
            <a:t>per attuare la Vision</a:t>
          </a:r>
          <a:r>
            <a:rPr lang="it-IT" sz="2500" kern="1200" baseline="0" dirty="0" smtClean="0"/>
            <a:t> di Mandato</a:t>
          </a:r>
          <a:endParaRPr lang="it-IT" sz="2500" kern="1200" dirty="0"/>
        </a:p>
      </dsp:txBody>
      <dsp:txXfrm>
        <a:off x="3447156" y="2396041"/>
        <a:ext cx="1601615" cy="1601615"/>
      </dsp:txXfrm>
    </dsp:sp>
    <dsp:sp modelId="{98B77291-2F5C-D845-B63B-3206172C3F6C}">
      <dsp:nvSpPr>
        <dsp:cNvPr id="0" name=""/>
        <dsp:cNvSpPr/>
      </dsp:nvSpPr>
      <dsp:spPr>
        <a:xfrm>
          <a:off x="3455204" y="2481"/>
          <a:ext cx="1585519" cy="158551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/>
            <a:t>PIANIFI-CAZIONE</a:t>
          </a:r>
          <a:endParaRPr lang="it-IT" sz="2000" b="1" kern="1200" dirty="0"/>
        </a:p>
      </dsp:txBody>
      <dsp:txXfrm>
        <a:off x="3687398" y="234675"/>
        <a:ext cx="1121131" cy="1121131"/>
      </dsp:txXfrm>
    </dsp:sp>
    <dsp:sp modelId="{3359BEA3-B6BD-8E4C-8183-62224202C988}">
      <dsp:nvSpPr>
        <dsp:cNvPr id="0" name=""/>
        <dsp:cNvSpPr/>
      </dsp:nvSpPr>
      <dsp:spPr>
        <a:xfrm>
          <a:off x="5739268" y="1661951"/>
          <a:ext cx="1585519" cy="158551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/>
            <a:t>RIORGA-NIZZAZIONE</a:t>
          </a:r>
        </a:p>
      </dsp:txBody>
      <dsp:txXfrm>
        <a:off x="5971462" y="1894145"/>
        <a:ext cx="1121131" cy="1121131"/>
      </dsp:txXfrm>
    </dsp:sp>
    <dsp:sp modelId="{4601FB2D-8F36-0D4F-9FCE-5D89F60C1082}">
      <dsp:nvSpPr>
        <dsp:cNvPr id="0" name=""/>
        <dsp:cNvSpPr/>
      </dsp:nvSpPr>
      <dsp:spPr>
        <a:xfrm>
          <a:off x="4866833" y="4347030"/>
          <a:ext cx="1585519" cy="158551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/>
            <a:t>FORMA-ZIONE</a:t>
          </a:r>
          <a:endParaRPr lang="it-IT" sz="2000" b="1" kern="1200" dirty="0"/>
        </a:p>
      </dsp:txBody>
      <dsp:txXfrm>
        <a:off x="5099027" y="4579224"/>
        <a:ext cx="1121131" cy="1121131"/>
      </dsp:txXfrm>
    </dsp:sp>
    <dsp:sp modelId="{CCD9B99C-6A1D-184D-B0AE-8576DC2D726A}">
      <dsp:nvSpPr>
        <dsp:cNvPr id="0" name=""/>
        <dsp:cNvSpPr/>
      </dsp:nvSpPr>
      <dsp:spPr>
        <a:xfrm>
          <a:off x="2043574" y="4347030"/>
          <a:ext cx="1585519" cy="158551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/>
            <a:t>VALUTAZIONE e VALORIZ-ZAZIONE</a:t>
          </a:r>
          <a:endParaRPr lang="it-IT" sz="2000" b="1" kern="1200" dirty="0"/>
        </a:p>
      </dsp:txBody>
      <dsp:txXfrm>
        <a:off x="2275768" y="4579224"/>
        <a:ext cx="1121131" cy="1121131"/>
      </dsp:txXfrm>
    </dsp:sp>
    <dsp:sp modelId="{2A882A00-0D32-4C12-A697-4444A28857BF}">
      <dsp:nvSpPr>
        <dsp:cNvPr id="0" name=""/>
        <dsp:cNvSpPr/>
      </dsp:nvSpPr>
      <dsp:spPr>
        <a:xfrm>
          <a:off x="1171139" y="1661951"/>
          <a:ext cx="1585519" cy="158551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/>
            <a:t>SEMPLIFICAZIONE</a:t>
          </a:r>
          <a:endParaRPr lang="it-IT" sz="2000" b="1" kern="1200" dirty="0"/>
        </a:p>
      </dsp:txBody>
      <dsp:txXfrm>
        <a:off x="1403333" y="1894145"/>
        <a:ext cx="1121131" cy="11211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Times New Roman Normale" charset="0"/>
              </a:defRPr>
            </a:lvl1pPr>
          </a:lstStyle>
          <a:p>
            <a:endParaRPr lang="de-DE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Times New Roman Normale" charset="0"/>
              </a:defRPr>
            </a:lvl1pPr>
          </a:lstStyle>
          <a:p>
            <a:fld id="{5D2B4ABF-C29A-43F8-8582-3C8C97FEE61E}" type="datetimeFigureOut">
              <a:rPr lang="de-DE" smtClean="0"/>
              <a:pPr/>
              <a:t>19.10.2016</a:t>
            </a:fld>
            <a:endParaRPr lang="de-DE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de-DE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Times New Roman Normale" charset="0"/>
              </a:defRPr>
            </a:lvl1pPr>
          </a:lstStyle>
          <a:p>
            <a:endParaRPr lang="de-DE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Times New Roman Normale" charset="0"/>
              </a:defRPr>
            </a:lvl1pPr>
          </a:lstStyle>
          <a:p>
            <a:fld id="{6FA3FF1F-9D2E-46CF-998B-D9B50BA09182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5811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Times New Roman Normale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Times New Roman Normale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Times New Roman Normale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Times New Roman Normale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Times New Roman Normale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3FF1F-9D2E-46CF-998B-D9B50BA09182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5695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EFD4-28FA-45F1-8CEB-7F561ED5120E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6544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385D-6BDA-48AD-950E-94510BCBDC46}" type="datetimeFigureOut">
              <a:rPr lang="it-IT" smtClean="0"/>
              <a:t>19/10/2016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9B44E-A1A8-49E0-8827-E201BFF6C6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600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385D-6BDA-48AD-950E-94510BCBDC46}" type="datetimeFigureOut">
              <a:rPr lang="it-IT" smtClean="0"/>
              <a:t>19/10/2016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9B44E-A1A8-49E0-8827-E201BFF6C6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8501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385D-6BDA-48AD-950E-94510BCBDC46}" type="datetimeFigureOut">
              <a:rPr lang="it-IT" smtClean="0"/>
              <a:t>19/10/2016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9B44E-A1A8-49E0-8827-E201BFF6C6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9979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3146B-5997-4F65-956F-09AC2AC655A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09C6-0C54-4887-B209-7CE89AF14B8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674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3146B-5997-4F65-956F-09AC2AC655A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09C6-0C54-4887-B209-7CE89AF14B8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853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3146B-5997-4F65-956F-09AC2AC655A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09C6-0C54-4887-B209-7CE89AF14B8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843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3146B-5997-4F65-956F-09AC2AC655A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09C6-0C54-4887-B209-7CE89AF14B8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015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3146B-5997-4F65-956F-09AC2AC655A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09C6-0C54-4887-B209-7CE89AF14B8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991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3146B-5997-4F65-956F-09AC2AC655A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09C6-0C54-4887-B209-7CE89AF14B8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003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3146B-5997-4F65-956F-09AC2AC655A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09C6-0C54-4887-B209-7CE89AF14B8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350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3146B-5997-4F65-956F-09AC2AC655A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09C6-0C54-4887-B209-7CE89AF14B8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87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385D-6BDA-48AD-950E-94510BCBDC46}" type="datetimeFigureOut">
              <a:rPr lang="it-IT" smtClean="0"/>
              <a:t>19/10/2016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9B44E-A1A8-49E0-8827-E201BFF6C6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7489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3146B-5997-4F65-956F-09AC2AC655A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09C6-0C54-4887-B209-7CE89AF14B8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9329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3146B-5997-4F65-956F-09AC2AC655A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09C6-0C54-4887-B209-7CE89AF14B8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898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3146B-5997-4F65-956F-09AC2AC655A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09C6-0C54-4887-B209-7CE89AF14B8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11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385D-6BDA-48AD-950E-94510BCBDC46}" type="datetimeFigureOut">
              <a:rPr lang="it-IT" smtClean="0"/>
              <a:t>19/10/2016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9B44E-A1A8-49E0-8827-E201BFF6C6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7782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385D-6BDA-48AD-950E-94510BCBDC46}" type="datetimeFigureOut">
              <a:rPr lang="it-IT" smtClean="0"/>
              <a:t>19/10/2016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9B44E-A1A8-49E0-8827-E201BFF6C6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993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385D-6BDA-48AD-950E-94510BCBDC46}" type="datetimeFigureOut">
              <a:rPr lang="it-IT" smtClean="0"/>
              <a:t>19/10/2016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9B44E-A1A8-49E0-8827-E201BFF6C6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6795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385D-6BDA-48AD-950E-94510BCBDC46}" type="datetimeFigureOut">
              <a:rPr lang="it-IT" smtClean="0"/>
              <a:t>19/10/2016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9B44E-A1A8-49E0-8827-E201BFF6C6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8399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385D-6BDA-48AD-950E-94510BCBDC46}" type="datetimeFigureOut">
              <a:rPr lang="it-IT" smtClean="0"/>
              <a:t>19/10/2016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9B44E-A1A8-49E0-8827-E201BFF6C6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297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385D-6BDA-48AD-950E-94510BCBDC46}" type="datetimeFigureOut">
              <a:rPr lang="it-IT" smtClean="0"/>
              <a:t>19/10/2016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9B44E-A1A8-49E0-8827-E201BFF6C6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5108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385D-6BDA-48AD-950E-94510BCBDC46}" type="datetimeFigureOut">
              <a:rPr lang="it-IT" smtClean="0"/>
              <a:t>19/10/2016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9B44E-A1A8-49E0-8827-E201BFF6C6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0593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Times New Roman Normale" charset="0"/>
              </a:defRPr>
            </a:lvl1pPr>
          </a:lstStyle>
          <a:p>
            <a:fld id="{B862385D-6BDA-48AD-950E-94510BCBDC46}" type="datetimeFigureOut">
              <a:rPr lang="it-IT" smtClean="0"/>
              <a:pPr/>
              <a:t>19/10/2016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Times New Roman Normale" charset="0"/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Times New Roman Normale" charset="0"/>
              </a:defRPr>
            </a:lvl1pPr>
          </a:lstStyle>
          <a:p>
            <a:fld id="{9389B44E-A1A8-49E0-8827-E201BFF6C6E2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1793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Times New Roman Normale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Times New Roman Normale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Times New Roman Normale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imes New Roman Normale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Times New Roman Normale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Times New Roman Normale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3146B-5997-4F65-956F-09AC2AC655A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609C6-0C54-4887-B209-7CE89AF14B8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272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mailto:funzioni@unife.it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95536" y="6876"/>
            <a:ext cx="5503430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 Normale" charset="0"/>
              </a:rPr>
              <a:t>La nuova organizzazione </a:t>
            </a:r>
          </a:p>
          <a:p>
            <a:pPr algn="ctr"/>
            <a:r>
              <a:rPr lang="it-IT" sz="3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 Normale" charset="0"/>
              </a:rPr>
              <a:t>d</a:t>
            </a:r>
            <a:r>
              <a:rPr lang="it-IT" sz="3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 Normale" charset="0"/>
              </a:rPr>
              <a:t>i </a:t>
            </a:r>
            <a:r>
              <a:rPr lang="it-IT" sz="38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 Normale" charset="0"/>
              </a:rPr>
              <a:t>UniFE</a:t>
            </a:r>
            <a:endParaRPr lang="it-IT" sz="38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 Normale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084168" y="6282108"/>
            <a:ext cx="300434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 Normale" charset="0"/>
              </a:rPr>
              <a:t>10</a:t>
            </a:r>
            <a:r>
              <a:rPr lang="it-IT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 Normale" charset="0"/>
              </a:rPr>
              <a:t> ottobre 2016</a:t>
            </a:r>
            <a:endParaRPr lang="it-IT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 Normale" charset="0"/>
            </a:endParaRPr>
          </a:p>
        </p:txBody>
      </p:sp>
      <p:sp>
        <p:nvSpPr>
          <p:cNvPr id="6" name="Rettangolo 9"/>
          <p:cNvSpPr txBox="1">
            <a:spLocks noChangeArrowheads="1"/>
          </p:cNvSpPr>
          <p:nvPr/>
        </p:nvSpPr>
        <p:spPr>
          <a:xfrm>
            <a:off x="35496" y="5562028"/>
            <a:ext cx="3077593" cy="1440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chemeClr val="tx1"/>
                </a:solidFill>
                <a:latin typeface="Times New Roman Normale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kern="1200">
                <a:solidFill>
                  <a:schemeClr val="tx1"/>
                </a:solidFill>
                <a:latin typeface="Times New Roman Normale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 Normale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0" i="0" kern="1200">
                <a:solidFill>
                  <a:schemeClr val="tx1"/>
                </a:solidFill>
                <a:latin typeface="Times New Roman Normale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0" i="0" kern="1200">
                <a:solidFill>
                  <a:schemeClr val="tx1"/>
                </a:solidFill>
                <a:latin typeface="Times New Roman Normale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400" b="1" noProof="1" smtClean="0">
                <a:solidFill>
                  <a:srgbClr val="002060"/>
                </a:solidFill>
              </a:rPr>
              <a:t>Enrico Deidda Gagliardo</a:t>
            </a:r>
          </a:p>
          <a:p>
            <a:pPr marL="0" indent="0" algn="ctr">
              <a:buNone/>
            </a:pPr>
            <a:r>
              <a:rPr lang="it-IT" sz="1400" dirty="0" smtClean="0">
                <a:solidFill>
                  <a:srgbClr val="002060"/>
                </a:solidFill>
              </a:rPr>
              <a:t>Delegato del Rettore</a:t>
            </a:r>
          </a:p>
          <a:p>
            <a:pPr marL="0" indent="0" algn="ctr">
              <a:buNone/>
            </a:pPr>
            <a:r>
              <a:rPr lang="it-IT" sz="1400" i="1" dirty="0" smtClean="0">
                <a:solidFill>
                  <a:srgbClr val="002060"/>
                </a:solidFill>
              </a:rPr>
              <a:t>al Bilancio,</a:t>
            </a:r>
          </a:p>
          <a:p>
            <a:pPr marL="0" indent="0" algn="ctr">
              <a:buNone/>
            </a:pPr>
            <a:r>
              <a:rPr lang="it-IT" sz="1400" i="1" dirty="0" smtClean="0">
                <a:solidFill>
                  <a:srgbClr val="002060"/>
                </a:solidFill>
              </a:rPr>
              <a:t>alla Semplificazione organizzativa,</a:t>
            </a:r>
          </a:p>
          <a:p>
            <a:pPr marL="0" indent="0" algn="ctr">
              <a:buNone/>
            </a:pPr>
            <a:r>
              <a:rPr lang="it-IT" sz="1400" i="1" dirty="0" smtClean="0">
                <a:solidFill>
                  <a:srgbClr val="002060"/>
                </a:solidFill>
              </a:rPr>
              <a:t>alla Valorizzazione risorse umane.</a:t>
            </a:r>
            <a:endParaRPr lang="en-US" sz="1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88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73016"/>
            <a:ext cx="3081882" cy="241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07504" y="116632"/>
            <a:ext cx="8856538" cy="720080"/>
          </a:xfrm>
          <a:prstGeom prst="roundRect">
            <a:avLst>
              <a:gd name="adj" fmla="val 16667"/>
            </a:avLst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marL="0" lvl="1" algn="ctr">
              <a:defRPr/>
            </a:pPr>
            <a:r>
              <a:rPr lang="it-IT" sz="2500" b="1" i="1" dirty="0" smtClean="0">
                <a:latin typeface="Times New Roman" charset="0"/>
                <a:ea typeface="Times New Roman" charset="0"/>
                <a:cs typeface="Times New Roman" charset="0"/>
              </a:rPr>
              <a:t>3.4) Focus sul Percorso di Ascolto Organizzativo:</a:t>
            </a:r>
          </a:p>
          <a:p>
            <a:pPr marL="0" lvl="1" algn="ctr">
              <a:defRPr/>
            </a:pPr>
            <a:r>
              <a:rPr lang="it-IT" sz="2500" b="1" i="1" dirty="0" smtClean="0">
                <a:latin typeface="Times New Roman" charset="0"/>
                <a:ea typeface="Times New Roman" charset="0"/>
                <a:cs typeface="Times New Roman" charset="0"/>
              </a:rPr>
              <a:t>i valori Unife</a:t>
            </a:r>
            <a:endParaRPr lang="it-IT" sz="2500" b="1" i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45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8564423"/>
              </p:ext>
            </p:extLst>
          </p:nvPr>
        </p:nvGraphicFramePr>
        <p:xfrm>
          <a:off x="0" y="16132"/>
          <a:ext cx="9144000" cy="6841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9621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581853"/>
              </p:ext>
            </p:extLst>
          </p:nvPr>
        </p:nvGraphicFramePr>
        <p:xfrm>
          <a:off x="251138" y="1124744"/>
          <a:ext cx="8727566" cy="53971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78315"/>
                <a:gridCol w="1410698"/>
                <a:gridCol w="738553"/>
              </a:tblGrid>
              <a:tr h="234039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VALORI</a:t>
                      </a:r>
                      <a:r>
                        <a:rPr lang="it-IT" sz="16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DICHIARATI</a:t>
                      </a:r>
                      <a:endParaRPr lang="it-IT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it-IT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SINTESI</a:t>
                      </a:r>
                      <a:endParaRPr lang="it-IT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it-IT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377039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smtClean="0">
                          <a:effectLst/>
                        </a:rPr>
                        <a:t>Valorizzazione </a:t>
                      </a:r>
                      <a:r>
                        <a:rPr lang="it-IT" sz="1600" u="none" strike="noStrike" dirty="0">
                          <a:effectLst/>
                        </a:rPr>
                        <a:t>delle competenze anche </a:t>
                      </a:r>
                      <a:r>
                        <a:rPr lang="it-IT" sz="1600" u="none" strike="noStrike" dirty="0" smtClean="0">
                          <a:effectLst/>
                        </a:rPr>
                        <a:t>extraprofessionali</a:t>
                      </a:r>
                    </a:p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smtClean="0">
                          <a:effectLst/>
                        </a:rPr>
                        <a:t>Valorizzazione </a:t>
                      </a:r>
                      <a:r>
                        <a:rPr lang="it-IT" sz="1600" u="none" strike="noStrike" dirty="0">
                          <a:effectLst/>
                        </a:rPr>
                        <a:t>del lavoro </a:t>
                      </a:r>
                      <a:r>
                        <a:rPr lang="it-IT" sz="1600" u="none" strike="noStrike" dirty="0" smtClean="0">
                          <a:effectLst/>
                        </a:rPr>
                        <a:t>svolto</a:t>
                      </a:r>
                    </a:p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smtClean="0">
                          <a:effectLst/>
                        </a:rPr>
                        <a:t>Criteri </a:t>
                      </a:r>
                      <a:r>
                        <a:rPr lang="it-IT" sz="1600" u="none" strike="noStrike" dirty="0">
                          <a:effectLst/>
                        </a:rPr>
                        <a:t>di valutazione universali e non manipolabili dai </a:t>
                      </a:r>
                      <a:r>
                        <a:rPr lang="it-IT" sz="1600" u="none" strike="noStrike" dirty="0" smtClean="0">
                          <a:effectLst/>
                        </a:rPr>
                        <a:t>valutatori</a:t>
                      </a:r>
                    </a:p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smtClean="0">
                          <a:effectLst/>
                        </a:rPr>
                        <a:t>Valorizzazione </a:t>
                      </a:r>
                      <a:r>
                        <a:rPr lang="it-IT" sz="1600" u="none" strike="noStrike" dirty="0">
                          <a:effectLst/>
                        </a:rPr>
                        <a:t>dei tecnici interni </a:t>
                      </a:r>
                      <a:endParaRPr lang="it-IT" sz="1600" u="none" strike="noStrike" dirty="0" smtClean="0">
                        <a:effectLst/>
                      </a:endParaRPr>
                    </a:p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smtClean="0">
                          <a:effectLst/>
                        </a:rPr>
                        <a:t>Visibilità </a:t>
                      </a:r>
                      <a:r>
                        <a:rPr lang="it-IT" sz="1600" u="none" strike="noStrike" dirty="0">
                          <a:effectLst/>
                        </a:rPr>
                        <a:t>all'esterno delle competenze del PTA </a:t>
                      </a:r>
                      <a:endParaRPr lang="it-IT" sz="1600" u="none" strike="noStrike" dirty="0" smtClean="0">
                        <a:effectLst/>
                      </a:endParaRPr>
                    </a:p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smtClean="0">
                          <a:effectLst/>
                        </a:rPr>
                        <a:t>Attenzione </a:t>
                      </a:r>
                      <a:r>
                        <a:rPr lang="it-IT" sz="1600" u="none" strike="noStrike" dirty="0">
                          <a:effectLst/>
                        </a:rPr>
                        <a:t>al precariato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VALORIZZAZIONE COMPETENZE</a:t>
                      </a:r>
                      <a:endParaRPr lang="it-IT" sz="16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 dirty="0">
                          <a:effectLst/>
                        </a:rPr>
                        <a:t>17,99%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</a:tr>
              <a:tr h="234039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smtClean="0">
                          <a:effectLst/>
                        </a:rPr>
                        <a:t>Valorizzazione </a:t>
                      </a:r>
                      <a:r>
                        <a:rPr lang="it-IT" sz="1600" u="none" strike="noStrike" dirty="0">
                          <a:effectLst/>
                        </a:rPr>
                        <a:t>del merito (risultato) - "Basterebbe un grazie"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VALORIZZAZIONE </a:t>
                      </a:r>
                    </a:p>
                    <a:p>
                      <a:pPr algn="ctr" fontAlgn="b"/>
                      <a:r>
                        <a:rPr lang="it-IT" sz="1600" b="1" u="none" strike="noStrik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MERITO</a:t>
                      </a:r>
                      <a:endParaRPr lang="it-IT" sz="16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 dirty="0">
                          <a:effectLst/>
                        </a:rPr>
                        <a:t>16,32%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</a:tr>
              <a:tr h="462639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smtClean="0">
                          <a:effectLst/>
                        </a:rPr>
                        <a:t>Trasparenza </a:t>
                      </a:r>
                      <a:r>
                        <a:rPr lang="it-IT" sz="1600" u="none" strike="noStrike" dirty="0">
                          <a:effectLst/>
                        </a:rPr>
                        <a:t>delle decisioni  e comunicazione tempestiva (trasparenza delle valutazione, mobilità </a:t>
                      </a:r>
                      <a:r>
                        <a:rPr lang="it-IT" sz="1600" u="none" strike="noStrike" dirty="0" smtClean="0">
                          <a:effectLst/>
                        </a:rPr>
                        <a:t>interna</a:t>
                      </a:r>
                      <a:r>
                        <a:rPr lang="it-IT" sz="1600" u="none" strike="noStrike" dirty="0">
                          <a:effectLst/>
                        </a:rPr>
                        <a:t>)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TRASPARENZA</a:t>
                      </a:r>
                      <a:endParaRPr lang="it-IT" sz="16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12,13%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</a:tr>
              <a:tr h="1605639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smtClean="0">
                          <a:effectLst/>
                        </a:rPr>
                        <a:t>Ascolto </a:t>
                      </a:r>
                      <a:r>
                        <a:rPr lang="it-IT" sz="1600" u="none" strike="noStrike" dirty="0">
                          <a:effectLst/>
                        </a:rPr>
                        <a:t>e coinvolgimento considerazione delle esigenze personali nelle scelte organizzative </a:t>
                      </a:r>
                      <a:r>
                        <a:rPr lang="it-IT" sz="1600" u="none" strike="noStrike" dirty="0" smtClean="0">
                          <a:effectLst/>
                        </a:rPr>
                        <a:t>dell'amministrazione</a:t>
                      </a:r>
                    </a:p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smtClean="0">
                          <a:effectLst/>
                        </a:rPr>
                        <a:t>Attribuzione </a:t>
                      </a:r>
                      <a:r>
                        <a:rPr lang="it-IT" sz="1600" u="none" strike="noStrike" dirty="0">
                          <a:effectLst/>
                        </a:rPr>
                        <a:t>di incarichi valorizzanti ai disabili </a:t>
                      </a:r>
                      <a:endParaRPr lang="it-IT" sz="1600" u="none" strike="noStrike" dirty="0" smtClean="0">
                        <a:effectLst/>
                      </a:endParaRPr>
                    </a:p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smtClean="0">
                          <a:effectLst/>
                        </a:rPr>
                        <a:t>Conoscenza </a:t>
                      </a:r>
                      <a:r>
                        <a:rPr lang="it-IT" sz="1600" u="none" strike="noStrike" dirty="0">
                          <a:effectLst/>
                        </a:rPr>
                        <a:t>degli obiettivi strategici dell'ateneo </a:t>
                      </a:r>
                      <a:endParaRPr lang="it-IT" sz="1600" u="none" strike="noStrike" dirty="0" smtClean="0">
                        <a:effectLst/>
                      </a:endParaRPr>
                    </a:p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smtClean="0">
                          <a:effectLst/>
                        </a:rPr>
                        <a:t>Programmazione </a:t>
                      </a:r>
                      <a:r>
                        <a:rPr lang="it-IT" sz="1600" u="none" strike="noStrike" dirty="0">
                          <a:effectLst/>
                        </a:rPr>
                        <a:t>e organizzazione strutturata del lavoro  </a:t>
                      </a:r>
                      <a:endParaRPr lang="it-IT" sz="1600" u="none" strike="noStrike" dirty="0" smtClean="0">
                        <a:effectLst/>
                      </a:endParaRPr>
                    </a:p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smtClean="0">
                          <a:effectLst/>
                        </a:rPr>
                        <a:t>Conoscenza </a:t>
                      </a:r>
                      <a:r>
                        <a:rPr lang="it-IT" sz="1600" u="none" strike="noStrike" dirty="0">
                          <a:effectLst/>
                        </a:rPr>
                        <a:t>di chi fa che cosa </a:t>
                      </a:r>
                      <a:endParaRPr lang="it-IT" sz="1600" u="none" strike="noStrike" dirty="0" smtClean="0">
                        <a:effectLst/>
                      </a:endParaRPr>
                    </a:p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err="1" smtClean="0">
                          <a:effectLst/>
                        </a:rPr>
                        <a:t>Commitment</a:t>
                      </a:r>
                      <a:r>
                        <a:rPr lang="it-IT" sz="1600" u="none" strike="noStrike" dirty="0" smtClean="0">
                          <a:effectLst/>
                        </a:rPr>
                        <a:t> </a:t>
                      </a:r>
                      <a:r>
                        <a:rPr lang="it-IT" sz="1600" u="none" strike="noStrike" dirty="0">
                          <a:effectLst/>
                        </a:rPr>
                        <a:t>politico chiaro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ASCOLTO E </a:t>
                      </a:r>
                      <a:r>
                        <a:rPr lang="it-IT" sz="1600" b="1" u="none" strike="noStrik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COINVOLGIMENTO</a:t>
                      </a:r>
                      <a:endParaRPr lang="it-IT" sz="16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11,72%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</a:tr>
              <a:tr h="462639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smtClean="0">
                          <a:effectLst/>
                        </a:rPr>
                        <a:t>Rispetto </a:t>
                      </a:r>
                      <a:r>
                        <a:rPr lang="it-IT" sz="1600" u="none" strike="noStrike" dirty="0">
                          <a:effectLst/>
                        </a:rPr>
                        <a:t>reciproco e collaborazione tra il PTA </a:t>
                      </a:r>
                      <a:endParaRPr lang="it-IT" sz="1600" u="none" strike="noStrike" dirty="0" smtClean="0">
                        <a:effectLst/>
                      </a:endParaRPr>
                    </a:p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smtClean="0">
                          <a:effectLst/>
                        </a:rPr>
                        <a:t>Rapporto </a:t>
                      </a:r>
                      <a:r>
                        <a:rPr lang="it-IT" sz="1600" u="none" strike="noStrike" dirty="0">
                          <a:effectLst/>
                        </a:rPr>
                        <a:t>tra docenti e PTA non gerarchico ma collaborativo e complementare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RISPETTO RECIPROCO</a:t>
                      </a:r>
                      <a:endParaRPr lang="it-IT" sz="16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 dirty="0">
                          <a:effectLst/>
                        </a:rPr>
                        <a:t>9,21%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738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634143"/>
              </p:ext>
            </p:extLst>
          </p:nvPr>
        </p:nvGraphicFramePr>
        <p:xfrm>
          <a:off x="194718" y="905169"/>
          <a:ext cx="8769770" cy="57778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10126"/>
                <a:gridCol w="1636574"/>
                <a:gridCol w="523070"/>
              </a:tblGrid>
              <a:tr h="353604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VALORI DICHIARATI</a:t>
                      </a:r>
                      <a:endParaRPr lang="it-IT" sz="1600" b="1" i="0" u="none" strike="noStrike" kern="12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39" marR="5439" marT="5439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it-IT" sz="1600" b="1" i="0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SINTESI</a:t>
                      </a:r>
                      <a:endParaRPr lang="it-IT" sz="1600" b="1" i="0" u="none" strike="noStrike" kern="12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39" marR="5439" marT="5439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5439" marR="5439" marT="5439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39779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smtClean="0">
                          <a:effectLst/>
                        </a:rPr>
                        <a:t>Senso </a:t>
                      </a:r>
                      <a:r>
                        <a:rPr lang="it-IT" sz="1600" u="none" strike="noStrike" dirty="0">
                          <a:effectLst/>
                        </a:rPr>
                        <a:t>di appartenenza ("noi siamo </a:t>
                      </a:r>
                      <a:r>
                        <a:rPr lang="it-IT" sz="1600" u="none" strike="noStrike" dirty="0" err="1">
                          <a:effectLst/>
                        </a:rPr>
                        <a:t>Unife</a:t>
                      </a:r>
                      <a:r>
                        <a:rPr lang="it-IT" sz="1600" u="none" strike="noStrike" dirty="0">
                          <a:effectLst/>
                        </a:rPr>
                        <a:t>")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600" b="1" u="none" strike="noStrike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SENSO DI APPARTENENZA</a:t>
                      </a:r>
                    </a:p>
                  </a:txBody>
                  <a:tcPr marL="5439" marR="5439" marT="54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 dirty="0">
                          <a:effectLst/>
                        </a:rPr>
                        <a:t>6,69%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</a:tr>
              <a:tr h="439779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smtClean="0">
                          <a:effectLst/>
                        </a:rPr>
                        <a:t>Opportunità </a:t>
                      </a:r>
                      <a:r>
                        <a:rPr lang="it-IT" sz="1600" u="none" strike="noStrike" dirty="0">
                          <a:effectLst/>
                        </a:rPr>
                        <a:t>di crescita professionale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600" b="1" u="none" strike="noStrike" kern="12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CRESCITA PROFESSIONALE</a:t>
                      </a:r>
                    </a:p>
                  </a:txBody>
                  <a:tcPr marL="5439" marR="5439" marT="54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5,44%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</a:tr>
              <a:tr h="260107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smtClean="0">
                          <a:effectLst/>
                        </a:rPr>
                        <a:t>Formazione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600" b="1" u="none" strike="noStrike" kern="12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FORMAZIONE</a:t>
                      </a:r>
                    </a:p>
                  </a:txBody>
                  <a:tcPr marL="5439" marR="5439" marT="54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4,60%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</a:tr>
              <a:tr h="656949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smtClean="0">
                          <a:effectLst/>
                        </a:rPr>
                        <a:t>Riconoscimento </a:t>
                      </a:r>
                      <a:r>
                        <a:rPr lang="it-IT" sz="1600" u="none" strike="noStrike" dirty="0">
                          <a:effectLst/>
                        </a:rPr>
                        <a:t>del ruolo e valorizzazione del personale e personale tecnico e sanitario da parte di </a:t>
                      </a:r>
                      <a:r>
                        <a:rPr lang="it-IT" sz="1600" u="none" strike="noStrike" dirty="0" smtClean="0">
                          <a:effectLst/>
                        </a:rPr>
                        <a:t>Unife (“figli </a:t>
                      </a:r>
                      <a:r>
                        <a:rPr lang="it-IT" sz="1600" u="none" strike="noStrike" dirty="0">
                          <a:effectLst/>
                        </a:rPr>
                        <a:t>di un Dio </a:t>
                      </a:r>
                      <a:r>
                        <a:rPr lang="it-IT" sz="1600" u="none" strike="noStrike" dirty="0" smtClean="0">
                          <a:effectLst/>
                        </a:rPr>
                        <a:t>minore”)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600" b="1" u="none" strike="noStrike" kern="12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RICONOSCIMENTO PERSONALE SANITARIO</a:t>
                      </a:r>
                    </a:p>
                  </a:txBody>
                  <a:tcPr marL="5439" marR="5439" marT="54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4,18%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</a:tr>
              <a:tr h="656949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>
                          <a:effectLst/>
                        </a:rPr>
                        <a:t>Spazio a libero pensiero e alle proposte innovative </a:t>
                      </a:r>
                      <a:endParaRPr lang="it-IT" sz="1600" u="none" strike="noStrike" dirty="0" smtClean="0">
                        <a:effectLst/>
                      </a:endParaRPr>
                    </a:p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smtClean="0">
                          <a:effectLst/>
                        </a:rPr>
                        <a:t>«Felicità lavorativa» </a:t>
                      </a:r>
                    </a:p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smtClean="0">
                          <a:effectLst/>
                        </a:rPr>
                        <a:t>Motivazione </a:t>
                      </a:r>
                      <a:r>
                        <a:rPr lang="it-IT" sz="1600" u="none" strike="noStrike" dirty="0">
                          <a:effectLst/>
                        </a:rPr>
                        <a:t>del personale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600" b="1" u="none" strike="noStrike" kern="12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FELICITA' LAVORATIVA</a:t>
                      </a:r>
                    </a:p>
                  </a:txBody>
                  <a:tcPr marL="5439" marR="5439" marT="54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4,18%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</a:tr>
              <a:tr h="874119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>
                          <a:effectLst/>
                        </a:rPr>
                        <a:t>Semplificazione dei processi </a:t>
                      </a:r>
                      <a:endParaRPr lang="it-IT" sz="1600" u="none" strike="noStrike" dirty="0" smtClean="0">
                        <a:effectLst/>
                      </a:endParaRPr>
                    </a:p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smtClean="0">
                          <a:effectLst/>
                        </a:rPr>
                        <a:t>Liberare </a:t>
                      </a:r>
                      <a:r>
                        <a:rPr lang="it-IT" sz="1600" u="none" strike="noStrike" dirty="0">
                          <a:effectLst/>
                        </a:rPr>
                        <a:t>tempo per svolgere attività ad alto valore aggiunto più gratificanti (es. fare ricerca per i tecnici) </a:t>
                      </a:r>
                      <a:endParaRPr lang="it-IT" sz="1600" u="none" strike="noStrike" dirty="0" smtClean="0">
                        <a:effectLst/>
                      </a:endParaRPr>
                    </a:p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smtClean="0">
                          <a:effectLst/>
                        </a:rPr>
                        <a:t>Efficienza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600" b="1" u="none" strike="noStrike" kern="12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SEMPLIFICAZIONE </a:t>
                      </a:r>
                    </a:p>
                  </a:txBody>
                  <a:tcPr marL="5439" marR="5439" marT="54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2,93%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</a:tr>
              <a:tr h="439779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err="1">
                          <a:effectLst/>
                        </a:rPr>
                        <a:t>Unife</a:t>
                      </a:r>
                      <a:r>
                        <a:rPr lang="it-IT" sz="1600" u="none" strike="noStrike" dirty="0">
                          <a:effectLst/>
                        </a:rPr>
                        <a:t> in movimento e innovativa (</a:t>
                      </a:r>
                      <a:r>
                        <a:rPr lang="it-IT" sz="1600" u="none" strike="noStrike" dirty="0" err="1">
                          <a:effectLst/>
                        </a:rPr>
                        <a:t>unife</a:t>
                      </a:r>
                      <a:r>
                        <a:rPr lang="it-IT" sz="1600" u="none" strike="noStrike" dirty="0">
                          <a:effectLst/>
                        </a:rPr>
                        <a:t> in movimento) </a:t>
                      </a:r>
                      <a:endParaRPr lang="it-IT" sz="1600" u="none" strike="noStrike" dirty="0" smtClean="0">
                        <a:effectLst/>
                      </a:endParaRPr>
                    </a:p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smtClean="0">
                          <a:effectLst/>
                        </a:rPr>
                        <a:t>Il </a:t>
                      </a:r>
                      <a:r>
                        <a:rPr lang="it-IT" sz="1600" u="none" strike="noStrike" dirty="0">
                          <a:effectLst/>
                        </a:rPr>
                        <a:t>bene di </a:t>
                      </a:r>
                      <a:r>
                        <a:rPr lang="it-IT" sz="1600" u="none" strike="noStrike" dirty="0" err="1">
                          <a:effectLst/>
                        </a:rPr>
                        <a:t>unife</a:t>
                      </a:r>
                      <a:r>
                        <a:rPr lang="it-IT" sz="1600" u="none" strike="noStrike" dirty="0">
                          <a:effectLst/>
                        </a:rPr>
                        <a:t> sopra agli individualismi + onestà intellettuale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600" b="1" u="none" strike="noStrike" kern="12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IL BENE DI UNIFE</a:t>
                      </a:r>
                    </a:p>
                  </a:txBody>
                  <a:tcPr marL="5439" marR="5439" marT="54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2,09%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</a:tr>
              <a:tr h="439779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smtClean="0">
                          <a:effectLst/>
                        </a:rPr>
                        <a:t>Responsabilizzazione </a:t>
                      </a:r>
                      <a:r>
                        <a:rPr lang="it-IT" sz="1600" u="none" strike="noStrike" dirty="0">
                          <a:effectLst/>
                        </a:rPr>
                        <a:t>professionale </a:t>
                      </a:r>
                      <a:endParaRPr lang="it-IT" sz="1600" u="none" strike="noStrike" dirty="0" smtClean="0">
                        <a:effectLst/>
                      </a:endParaRPr>
                    </a:p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smtClean="0">
                          <a:effectLst/>
                        </a:rPr>
                        <a:t>Piano </a:t>
                      </a:r>
                      <a:r>
                        <a:rPr lang="it-IT" sz="1600" u="none" strike="noStrike" dirty="0">
                          <a:effectLst/>
                        </a:rPr>
                        <a:t>strategico integrato e comunicazione + senso di responsabilità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600" b="1" u="none" strike="noStrike" kern="12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SENSO DI RESPONSABILITA'</a:t>
                      </a:r>
                    </a:p>
                  </a:txBody>
                  <a:tcPr marL="5439" marR="5439" marT="54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1,67%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</a:tr>
              <a:tr h="439779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smtClean="0">
                          <a:effectLst/>
                        </a:rPr>
                        <a:t>Propensione </a:t>
                      </a:r>
                      <a:r>
                        <a:rPr lang="it-IT" sz="1600" u="none" strike="noStrike" dirty="0">
                          <a:effectLst/>
                        </a:rPr>
                        <a:t>al lavoro di gruppo </a:t>
                      </a:r>
                      <a:endParaRPr lang="it-IT" sz="1600" u="none" strike="noStrike" dirty="0" smtClean="0">
                        <a:effectLst/>
                      </a:endParaRPr>
                    </a:p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smtClean="0">
                          <a:effectLst/>
                        </a:rPr>
                        <a:t>Benchmarking</a:t>
                      </a:r>
                    </a:p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is-I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600" b="1" u="none" strike="noStrike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ALTRO</a:t>
                      </a:r>
                    </a:p>
                  </a:txBody>
                  <a:tcPr marL="5439" marR="5439" marT="54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 dirty="0">
                          <a:effectLst/>
                        </a:rPr>
                        <a:t>0,84%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489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5733256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07951" y="117004"/>
            <a:ext cx="8856538" cy="1295772"/>
          </a:xfrm>
          <a:prstGeom prst="roundRect">
            <a:avLst>
              <a:gd name="adj" fmla="val 16667"/>
            </a:avLst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marL="0" lvl="1" algn="ctr">
              <a:defRPr/>
            </a:pPr>
            <a:r>
              <a:rPr lang="it-IT" sz="2500" b="1" dirty="0" smtClean="0">
                <a:latin typeface="Times New Roman" charset="0"/>
                <a:ea typeface="Times New Roman" charset="0"/>
                <a:cs typeface="Times New Roman" charset="0"/>
              </a:rPr>
              <a:t>4) I </a:t>
            </a:r>
            <a:r>
              <a:rPr lang="it-IT" sz="2800" b="1" cap="small" dirty="0" smtClean="0">
                <a:latin typeface="Times New Roman" charset="0"/>
                <a:ea typeface="Times New Roman" charset="0"/>
                <a:cs typeface="Times New Roman" charset="0"/>
              </a:rPr>
              <a:t>risultati </a:t>
            </a:r>
            <a:r>
              <a:rPr lang="it-IT" sz="2800" b="1" cap="small" dirty="0">
                <a:latin typeface="Times New Roman" charset="0"/>
                <a:ea typeface="Times New Roman" charset="0"/>
                <a:cs typeface="Times New Roman" charset="0"/>
              </a:rPr>
              <a:t>della riorganizzazione: </a:t>
            </a:r>
            <a:r>
              <a:rPr lang="it-IT" sz="2800" b="1" i="1" cap="small" dirty="0">
                <a:latin typeface="Times New Roman" charset="0"/>
                <a:ea typeface="Times New Roman" charset="0"/>
                <a:cs typeface="Times New Roman" charset="0"/>
              </a:rPr>
              <a:t>le </a:t>
            </a:r>
            <a:r>
              <a:rPr lang="it-IT" sz="2800" b="1" i="1" cap="small" dirty="0" smtClean="0">
                <a:latin typeface="Times New Roman" charset="0"/>
                <a:ea typeface="Times New Roman" charset="0"/>
                <a:cs typeface="Times New Roman" charset="0"/>
              </a:rPr>
              <a:t>strutture</a:t>
            </a:r>
          </a:p>
          <a:p>
            <a:pPr marL="0" lvl="1" algn="ctr">
              <a:defRPr/>
            </a:pPr>
            <a:endParaRPr lang="it-IT" sz="2800" b="1" i="1" cap="small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lvl="1" algn="ctr">
              <a:defRPr/>
            </a:pPr>
            <a:r>
              <a:rPr lang="it-IT" sz="2000" b="1" i="1" dirty="0" smtClean="0">
                <a:latin typeface="Times New Roman" charset="0"/>
                <a:ea typeface="Times New Roman" charset="0"/>
                <a:cs typeface="Times New Roman" charset="0"/>
              </a:rPr>
              <a:t>Fotografia al 01.10.2016</a:t>
            </a:r>
            <a:endParaRPr lang="it-IT" sz="2000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5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71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335431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</a:rPr>
              <a:t>Organigramma</a:t>
            </a:r>
          </a:p>
          <a:p>
            <a:pPr algn="ctr"/>
            <a:r>
              <a:rPr lang="it-IT" sz="4000" b="1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</a:rPr>
              <a:t>STAFF</a:t>
            </a:r>
            <a:endParaRPr lang="it-IT" sz="4000" b="1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-34483" y="4369450"/>
            <a:ext cx="9036496" cy="2488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264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252686"/>
            <a:ext cx="508635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5004048" y="0"/>
            <a:ext cx="4075737" cy="1412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Times New Roman Normale" charset="0"/>
                <a:ea typeface="+mj-ea"/>
                <a:cs typeface="+mj-cs"/>
              </a:defRPr>
            </a:lvl1pPr>
          </a:lstStyle>
          <a:p>
            <a:r>
              <a:rPr lang="it-IT" sz="3000" b="1" i="1" dirty="0" smtClean="0">
                <a:solidFill>
                  <a:srgbClr val="00B050"/>
                </a:solidFill>
              </a:rPr>
              <a:t>Staff DG</a:t>
            </a:r>
            <a:r>
              <a:rPr lang="it-IT" sz="3000" b="1" dirty="0" smtClean="0">
                <a:solidFill>
                  <a:srgbClr val="00B050"/>
                </a:solidFill>
              </a:rPr>
              <a:t/>
            </a:r>
            <a:br>
              <a:rPr lang="it-IT" sz="3000" b="1" dirty="0" smtClean="0">
                <a:solidFill>
                  <a:srgbClr val="00B050"/>
                </a:solidFill>
              </a:rPr>
            </a:br>
            <a:r>
              <a:rPr lang="it-IT" sz="3000" b="1" dirty="0" smtClean="0">
                <a:solidFill>
                  <a:srgbClr val="00B050"/>
                </a:solidFill>
              </a:rPr>
              <a:t>Unità SAD</a:t>
            </a:r>
            <a:endParaRPr lang="it-IT" sz="3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31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3" y="1758216"/>
            <a:ext cx="511492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ccia in giù 2"/>
          <p:cNvSpPr/>
          <p:nvPr/>
        </p:nvSpPr>
        <p:spPr>
          <a:xfrm>
            <a:off x="6700132" y="2113992"/>
            <a:ext cx="720080" cy="36004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5724128" y="2589257"/>
            <a:ext cx="3096344" cy="1166729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Times New Roman Normale" charset="0"/>
                <a:ea typeface="+mj-ea"/>
                <a:cs typeface="+mj-cs"/>
              </a:defRPr>
            </a:lvl1pPr>
          </a:lstStyle>
          <a:p>
            <a:r>
              <a:rPr lang="it-IT" sz="2000" dirty="0" smtClean="0"/>
              <a:t>Delegato Salute </a:t>
            </a:r>
            <a:r>
              <a:rPr lang="it-IT" sz="2000" dirty="0"/>
              <a:t>e sicurezza nei luoghi di </a:t>
            </a:r>
            <a:r>
              <a:rPr lang="it-IT" sz="2000" dirty="0" smtClean="0"/>
              <a:t>lavoro</a:t>
            </a:r>
          </a:p>
          <a:p>
            <a:r>
              <a:rPr lang="it-IT" sz="2000" dirty="0" smtClean="0"/>
              <a:t>Prof. A.  Avio </a:t>
            </a:r>
            <a:endParaRPr lang="it-IT" sz="2000" b="1" dirty="0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5299873" y="487417"/>
            <a:ext cx="3779912" cy="1299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Times New Roman Normale" charset="0"/>
                <a:ea typeface="+mj-ea"/>
                <a:cs typeface="+mj-cs"/>
              </a:defRPr>
            </a:lvl1pPr>
          </a:lstStyle>
          <a:p>
            <a:r>
              <a:rPr lang="it-IT" sz="3000" b="1" i="1" dirty="0" smtClean="0">
                <a:solidFill>
                  <a:srgbClr val="00B050"/>
                </a:solidFill>
              </a:rPr>
              <a:t>Staff DG</a:t>
            </a:r>
            <a:r>
              <a:rPr lang="it-IT" sz="3000" b="1" dirty="0" smtClean="0">
                <a:solidFill>
                  <a:srgbClr val="00B050"/>
                </a:solidFill>
              </a:rPr>
              <a:t/>
            </a:r>
            <a:br>
              <a:rPr lang="it-IT" sz="3000" b="1" dirty="0" smtClean="0">
                <a:solidFill>
                  <a:srgbClr val="00B050"/>
                </a:solidFill>
              </a:rPr>
            </a:br>
            <a:r>
              <a:rPr lang="it-IT" sz="3000" b="1" dirty="0">
                <a:solidFill>
                  <a:srgbClr val="00B050"/>
                </a:solidFill>
              </a:rPr>
              <a:t>Ufficio Sicurezza e Ambiente</a:t>
            </a:r>
          </a:p>
        </p:txBody>
      </p:sp>
    </p:spTree>
    <p:extLst>
      <p:ext uri="{BB962C8B-B14F-4D97-AF65-F5344CB8AC3E}">
        <p14:creationId xmlns:p14="http://schemas.microsoft.com/office/powerpoint/2010/main" val="17839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ccia in giù 3"/>
          <p:cNvSpPr/>
          <p:nvPr/>
        </p:nvSpPr>
        <p:spPr>
          <a:xfrm>
            <a:off x="6876256" y="1132915"/>
            <a:ext cx="720080" cy="36004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5508104" y="1492955"/>
            <a:ext cx="3600400" cy="3088173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Times New Roman Normale" charset="0"/>
                <a:ea typeface="+mj-ea"/>
                <a:cs typeface="+mj-cs"/>
              </a:defRPr>
            </a:lvl1pPr>
          </a:lstStyle>
          <a:p>
            <a:r>
              <a:rPr lang="it-IT" sz="1800" dirty="0" smtClean="0"/>
              <a:t>Delegato a progetto</a:t>
            </a:r>
          </a:p>
          <a:p>
            <a:r>
              <a:rPr lang="it-IT" sz="1800" dirty="0"/>
              <a:t>n</a:t>
            </a:r>
            <a:r>
              <a:rPr lang="it-IT" sz="1800" dirty="0" smtClean="0"/>
              <a:t>ell'ambito </a:t>
            </a:r>
            <a:r>
              <a:rPr lang="it-IT" sz="1800" dirty="0"/>
              <a:t>del progetto regionale di elaborazione ed adozione del nuovo Protocollo d’intesa tra la Regione Emilia-Romagna e le Università degli Studi di Bologna, Ferrara, Modena-Reggio Emilia e </a:t>
            </a:r>
            <a:r>
              <a:rPr lang="it-IT" sz="1800" dirty="0" smtClean="0"/>
              <a:t>Parma</a:t>
            </a:r>
          </a:p>
          <a:p>
            <a:endParaRPr lang="it-IT" sz="1800" dirty="0" smtClean="0"/>
          </a:p>
          <a:p>
            <a:r>
              <a:rPr lang="it-IT" sz="1800" dirty="0" smtClean="0"/>
              <a:t>Prof. A. Sebastiani </a:t>
            </a:r>
            <a:endParaRPr lang="it-IT" sz="1800" b="1" dirty="0"/>
          </a:p>
        </p:txBody>
      </p:sp>
      <p:sp>
        <p:nvSpPr>
          <p:cNvPr id="6" name="Rettangolo 5"/>
          <p:cNvSpPr/>
          <p:nvPr/>
        </p:nvSpPr>
        <p:spPr>
          <a:xfrm>
            <a:off x="5668456" y="4873456"/>
            <a:ext cx="3240360" cy="1477328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 smtClean="0"/>
              <a:t>Delegato a progetto per la sostenibilità </a:t>
            </a:r>
            <a:r>
              <a:rPr lang="it-IT" dirty="0"/>
              <a:t>delle Scuole di Specializzazione di Area </a:t>
            </a:r>
            <a:r>
              <a:rPr lang="it-IT" dirty="0" smtClean="0"/>
              <a:t>Sanitaria</a:t>
            </a:r>
          </a:p>
          <a:p>
            <a:pPr algn="ctr"/>
            <a:r>
              <a:rPr lang="it-IT" dirty="0" smtClean="0"/>
              <a:t>Prof. S. Pelucchi</a:t>
            </a:r>
            <a:endParaRPr lang="it-IT" dirty="0"/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5158315" y="0"/>
            <a:ext cx="3779912" cy="1200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Times New Roman Normale" charset="0"/>
                <a:ea typeface="+mj-ea"/>
                <a:cs typeface="+mj-cs"/>
              </a:defRPr>
            </a:lvl1pPr>
          </a:lstStyle>
          <a:p>
            <a:r>
              <a:rPr lang="it-IT" sz="3000" b="1" i="1" dirty="0" smtClean="0">
                <a:solidFill>
                  <a:srgbClr val="00B050"/>
                </a:solidFill>
              </a:rPr>
              <a:t>Staff DG</a:t>
            </a:r>
            <a:r>
              <a:rPr lang="it-IT" sz="3000" b="1" dirty="0" smtClean="0">
                <a:solidFill>
                  <a:srgbClr val="00B050"/>
                </a:solidFill>
              </a:rPr>
              <a:t/>
            </a:r>
            <a:br>
              <a:rPr lang="it-IT" sz="3000" b="1" dirty="0" smtClean="0">
                <a:solidFill>
                  <a:srgbClr val="00B050"/>
                </a:solidFill>
              </a:rPr>
            </a:br>
            <a:r>
              <a:rPr lang="it-IT" sz="3000" b="1" dirty="0" smtClean="0">
                <a:solidFill>
                  <a:srgbClr val="00B050"/>
                </a:solidFill>
              </a:rPr>
              <a:t>Ripartizione Sanità</a:t>
            </a:r>
            <a:endParaRPr lang="it-IT" sz="3000" b="1" dirty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04" y="476672"/>
            <a:ext cx="5156076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e 13"/>
          <p:cNvSpPr/>
          <p:nvPr/>
        </p:nvSpPr>
        <p:spPr>
          <a:xfrm>
            <a:off x="2195736" y="4653136"/>
            <a:ext cx="2088232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in giù 14"/>
          <p:cNvSpPr/>
          <p:nvPr/>
        </p:nvSpPr>
        <p:spPr>
          <a:xfrm rot="17100000">
            <a:off x="4246650" y="5294510"/>
            <a:ext cx="720080" cy="47526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2154107" y="2924944"/>
            <a:ext cx="2088232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in giù 16"/>
          <p:cNvSpPr/>
          <p:nvPr/>
        </p:nvSpPr>
        <p:spPr>
          <a:xfrm rot="10800000">
            <a:off x="2767314" y="2366514"/>
            <a:ext cx="720080" cy="47526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1507173" y="1495312"/>
            <a:ext cx="324036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 smtClean="0"/>
              <a:t>Delegato alla Didattica</a:t>
            </a:r>
          </a:p>
          <a:p>
            <a:pPr algn="ctr"/>
            <a:r>
              <a:rPr lang="it-IT" dirty="0" smtClean="0"/>
              <a:t>Prof.ssa T. Bellini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4682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79512" y="3501008"/>
            <a:ext cx="71287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lnSpc>
                <a:spcPct val="150000"/>
              </a:lnSpc>
              <a:buAutoNum type="arabicParenR"/>
              <a:defRPr/>
            </a:pPr>
            <a:r>
              <a:rPr lang="it-IT" sz="2000" b="1" cap="small" dirty="0" smtClean="0">
                <a:latin typeface="Times New Roman" charset="0"/>
                <a:ea typeface="Times New Roman" charset="0"/>
                <a:cs typeface="Times New Roman" charset="0"/>
              </a:rPr>
              <a:t>La </a:t>
            </a:r>
            <a:r>
              <a:rPr lang="it-IT" sz="2000" b="1" cap="small" dirty="0" err="1" smtClean="0">
                <a:latin typeface="Times New Roman" charset="0"/>
                <a:ea typeface="Times New Roman" charset="0"/>
                <a:cs typeface="Times New Roman" charset="0"/>
              </a:rPr>
              <a:t>vision</a:t>
            </a:r>
            <a:r>
              <a:rPr lang="it-IT" sz="2000" b="1" cap="small" dirty="0" smtClean="0">
                <a:latin typeface="Times New Roman" charset="0"/>
                <a:ea typeface="Times New Roman" charset="0"/>
                <a:cs typeface="Times New Roman" charset="0"/>
              </a:rPr>
              <a:t> di Mandato</a:t>
            </a:r>
          </a:p>
          <a:p>
            <a:pPr lvl="1" indent="-457200">
              <a:lnSpc>
                <a:spcPct val="150000"/>
              </a:lnSpc>
              <a:buAutoNum type="arabicParenR"/>
              <a:defRPr/>
            </a:pPr>
            <a:r>
              <a:rPr lang="it-IT" sz="2000" b="1" cap="small" dirty="0" smtClean="0">
                <a:latin typeface="Times New Roman" charset="0"/>
                <a:ea typeface="Times New Roman" charset="0"/>
                <a:cs typeface="Times New Roman" charset="0"/>
              </a:rPr>
              <a:t>Le leve per attuare la </a:t>
            </a:r>
            <a:r>
              <a:rPr lang="it-IT" sz="2000" b="1" cap="small" dirty="0" err="1" smtClean="0">
                <a:latin typeface="Times New Roman" charset="0"/>
                <a:ea typeface="Times New Roman" charset="0"/>
                <a:cs typeface="Times New Roman" charset="0"/>
              </a:rPr>
              <a:t>vision</a:t>
            </a:r>
            <a:endParaRPr lang="it-IT" sz="2000" b="1" cap="small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 indent="-457200">
              <a:lnSpc>
                <a:spcPct val="150000"/>
              </a:lnSpc>
              <a:buAutoNum type="arabicParenR"/>
              <a:defRPr/>
            </a:pPr>
            <a:r>
              <a:rPr lang="it-IT" sz="2000" b="1" cap="small" dirty="0" smtClean="0">
                <a:latin typeface="Times New Roman" charset="0"/>
                <a:ea typeface="Times New Roman" charset="0"/>
                <a:cs typeface="Times New Roman" charset="0"/>
              </a:rPr>
              <a:t>Le tappe della riorganizzazione</a:t>
            </a:r>
          </a:p>
          <a:p>
            <a:pPr lvl="1" indent="-457200">
              <a:lnSpc>
                <a:spcPct val="150000"/>
              </a:lnSpc>
              <a:buFontTx/>
              <a:buAutoNum type="arabicParenR"/>
              <a:defRPr/>
            </a:pPr>
            <a:r>
              <a:rPr lang="it-IT" sz="2000" b="1" cap="small" dirty="0" smtClean="0">
                <a:latin typeface="Times New Roman" charset="0"/>
                <a:ea typeface="Times New Roman" charset="0"/>
                <a:cs typeface="Times New Roman" charset="0"/>
              </a:rPr>
              <a:t>I </a:t>
            </a:r>
            <a:r>
              <a:rPr lang="it-IT" sz="2000" b="1" cap="small" dirty="0">
                <a:latin typeface="Times New Roman" charset="0"/>
                <a:ea typeface="Times New Roman" charset="0"/>
                <a:cs typeface="Times New Roman" charset="0"/>
              </a:rPr>
              <a:t>risultati della </a:t>
            </a:r>
            <a:r>
              <a:rPr lang="it-IT" sz="2000" b="1" cap="small" dirty="0" smtClean="0">
                <a:latin typeface="Times New Roman" charset="0"/>
                <a:ea typeface="Times New Roman" charset="0"/>
                <a:cs typeface="Times New Roman" charset="0"/>
              </a:rPr>
              <a:t>riorganizzazione: </a:t>
            </a:r>
            <a:r>
              <a:rPr lang="it-IT" sz="2000" b="1" i="1" cap="small" dirty="0" smtClean="0">
                <a:latin typeface="Times New Roman" charset="0"/>
                <a:ea typeface="Times New Roman" charset="0"/>
                <a:cs typeface="Times New Roman" charset="0"/>
              </a:rPr>
              <a:t>le strutture</a:t>
            </a:r>
          </a:p>
          <a:p>
            <a:pPr lvl="1" indent="-457200">
              <a:lnSpc>
                <a:spcPct val="150000"/>
              </a:lnSpc>
              <a:buFontTx/>
              <a:buAutoNum type="arabicParenR"/>
              <a:defRPr/>
            </a:pPr>
            <a:r>
              <a:rPr lang="it-IT" sz="2000" b="1" cap="small" dirty="0">
                <a:latin typeface="Times New Roman" charset="0"/>
                <a:ea typeface="Times New Roman" charset="0"/>
                <a:cs typeface="Times New Roman" charset="0"/>
              </a:rPr>
              <a:t>I risultati della riorganizzazione: </a:t>
            </a:r>
            <a:r>
              <a:rPr lang="it-IT" sz="2000" b="1" i="1" cap="small" dirty="0">
                <a:latin typeface="Times New Roman" charset="0"/>
                <a:ea typeface="Times New Roman" charset="0"/>
                <a:cs typeface="Times New Roman" charset="0"/>
              </a:rPr>
              <a:t>le </a:t>
            </a:r>
            <a:r>
              <a:rPr lang="it-IT" sz="2000" b="1" i="1" cap="small" dirty="0" smtClean="0">
                <a:latin typeface="Times New Roman" charset="0"/>
                <a:ea typeface="Times New Roman" charset="0"/>
                <a:cs typeface="Times New Roman" charset="0"/>
              </a:rPr>
              <a:t>funzioni</a:t>
            </a:r>
            <a:endParaRPr lang="it-IT" sz="2000" b="1" i="1" cap="small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 indent="-457200">
              <a:lnSpc>
                <a:spcPct val="150000"/>
              </a:lnSpc>
              <a:buFontTx/>
              <a:buAutoNum type="arabicParenR"/>
              <a:defRPr/>
            </a:pPr>
            <a:r>
              <a:rPr lang="it-IT" sz="2000" b="1" cap="small" dirty="0" smtClean="0">
                <a:latin typeface="Times New Roman" charset="0"/>
                <a:ea typeface="Times New Roman" charset="0"/>
                <a:cs typeface="Times New Roman" charset="0"/>
              </a:rPr>
              <a:t>Focus sulla funzione: “convenzioni”</a:t>
            </a:r>
            <a:endParaRPr lang="it-IT" sz="2000" b="1" cap="small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2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1059135"/>
            <a:ext cx="3467100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79512" y="116633"/>
            <a:ext cx="3528392" cy="1224136"/>
          </a:xfrm>
        </p:spPr>
        <p:txBody>
          <a:bodyPr>
            <a:noAutofit/>
          </a:bodyPr>
          <a:lstStyle/>
          <a:p>
            <a:r>
              <a:rPr lang="it-IT" sz="3000" b="1" i="1" dirty="0">
                <a:solidFill>
                  <a:srgbClr val="00B050"/>
                </a:solidFill>
              </a:rPr>
              <a:t>Staff DG </a:t>
            </a:r>
            <a:r>
              <a:rPr lang="it-IT" sz="3000" b="1" dirty="0" smtClean="0">
                <a:solidFill>
                  <a:srgbClr val="00B050"/>
                </a:solidFill>
              </a:rPr>
              <a:t/>
            </a:r>
            <a:br>
              <a:rPr lang="it-IT" sz="3000" b="1" dirty="0" smtClean="0">
                <a:solidFill>
                  <a:srgbClr val="00B050"/>
                </a:solidFill>
              </a:rPr>
            </a:br>
            <a:r>
              <a:rPr lang="it-IT" sz="3000" b="1" dirty="0" smtClean="0">
                <a:solidFill>
                  <a:srgbClr val="00B050"/>
                </a:solidFill>
              </a:rPr>
              <a:t>Ripartizione Legale</a:t>
            </a:r>
            <a:endParaRPr lang="it-IT" sz="3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7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6592962" cy="547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e 4"/>
          <p:cNvSpPr/>
          <p:nvPr/>
        </p:nvSpPr>
        <p:spPr>
          <a:xfrm>
            <a:off x="1115616" y="2852936"/>
            <a:ext cx="1728192" cy="12162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in giù 5"/>
          <p:cNvSpPr/>
          <p:nvPr/>
        </p:nvSpPr>
        <p:spPr>
          <a:xfrm rot="16200000">
            <a:off x="2966215" y="3220984"/>
            <a:ext cx="720080" cy="47526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3777284" y="2996952"/>
            <a:ext cx="4899172" cy="70788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smtClean="0"/>
              <a:t>Delegato alla contrattazione integrativa  </a:t>
            </a:r>
          </a:p>
          <a:p>
            <a:pPr algn="ctr"/>
            <a:r>
              <a:rPr lang="it-IT" sz="2000" dirty="0" smtClean="0"/>
              <a:t>Prof. A. Avio</a:t>
            </a:r>
            <a:endParaRPr lang="it-IT" sz="2000" dirty="0"/>
          </a:p>
        </p:txBody>
      </p:sp>
      <p:sp>
        <p:nvSpPr>
          <p:cNvPr id="8" name="Ovale 7"/>
          <p:cNvSpPr/>
          <p:nvPr/>
        </p:nvSpPr>
        <p:spPr>
          <a:xfrm>
            <a:off x="1043608" y="5373216"/>
            <a:ext cx="1800200" cy="12459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/>
          <p:cNvSpPr/>
          <p:nvPr/>
        </p:nvSpPr>
        <p:spPr>
          <a:xfrm rot="17100000">
            <a:off x="2937248" y="5807221"/>
            <a:ext cx="720080" cy="47526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3737964" y="5780107"/>
            <a:ext cx="5298532" cy="92333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 smtClean="0"/>
              <a:t>Delegato </a:t>
            </a:r>
            <a:r>
              <a:rPr lang="it-IT" smtClean="0"/>
              <a:t>al bilancio, alla </a:t>
            </a:r>
            <a:r>
              <a:rPr lang="it-IT" dirty="0"/>
              <a:t>semplificazione organizzativa e alla valorizzazione delle risorse </a:t>
            </a:r>
            <a:r>
              <a:rPr lang="it-IT" dirty="0" smtClean="0"/>
              <a:t>umane </a:t>
            </a:r>
          </a:p>
          <a:p>
            <a:pPr algn="ctr"/>
            <a:r>
              <a:rPr lang="it-IT" dirty="0" smtClean="0"/>
              <a:t>Prof. E. </a:t>
            </a:r>
            <a:r>
              <a:rPr lang="it-IT" dirty="0" err="1" smtClean="0"/>
              <a:t>Deidda</a:t>
            </a:r>
            <a:r>
              <a:rPr lang="it-IT" dirty="0" smtClean="0"/>
              <a:t> Gagliardo</a:t>
            </a:r>
            <a:endParaRPr lang="it-IT" dirty="0"/>
          </a:p>
        </p:txBody>
      </p:sp>
      <p:sp>
        <p:nvSpPr>
          <p:cNvPr id="12" name="Freccia in giù 11"/>
          <p:cNvSpPr/>
          <p:nvPr/>
        </p:nvSpPr>
        <p:spPr>
          <a:xfrm rot="13413593">
            <a:off x="3054301" y="3664563"/>
            <a:ext cx="720080" cy="2011222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itolo 1"/>
          <p:cNvSpPr>
            <a:spLocks noGrp="1"/>
          </p:cNvSpPr>
          <p:nvPr>
            <p:ph type="title"/>
          </p:nvPr>
        </p:nvSpPr>
        <p:spPr>
          <a:xfrm>
            <a:off x="-33164" y="0"/>
            <a:ext cx="4330824" cy="1137127"/>
          </a:xfrm>
        </p:spPr>
        <p:txBody>
          <a:bodyPr>
            <a:normAutofit/>
          </a:bodyPr>
          <a:lstStyle/>
          <a:p>
            <a:r>
              <a:rPr lang="it-IT" sz="3000" b="1" i="1" dirty="0" smtClean="0">
                <a:solidFill>
                  <a:srgbClr val="00B050"/>
                </a:solidFill>
              </a:rPr>
              <a:t>Staff DG</a:t>
            </a:r>
            <a:r>
              <a:rPr lang="it-IT" sz="3000" b="1" dirty="0" smtClean="0">
                <a:solidFill>
                  <a:srgbClr val="00B050"/>
                </a:solidFill>
              </a:rPr>
              <a:t/>
            </a:r>
            <a:br>
              <a:rPr lang="it-IT" sz="3000" b="1" dirty="0" smtClean="0">
                <a:solidFill>
                  <a:srgbClr val="00B050"/>
                </a:solidFill>
              </a:rPr>
            </a:br>
            <a:r>
              <a:rPr lang="it-IT" sz="3000" b="1" dirty="0" smtClean="0">
                <a:solidFill>
                  <a:srgbClr val="00B050"/>
                </a:solidFill>
              </a:rPr>
              <a:t>Ripartizione </a:t>
            </a:r>
            <a:r>
              <a:rPr lang="it-IT" sz="3000" b="1" dirty="0">
                <a:solidFill>
                  <a:srgbClr val="00B050"/>
                </a:solidFill>
              </a:rPr>
              <a:t>Personale</a:t>
            </a:r>
          </a:p>
        </p:txBody>
      </p:sp>
    </p:spTree>
    <p:extLst>
      <p:ext uri="{BB962C8B-B14F-4D97-AF65-F5344CB8AC3E}">
        <p14:creationId xmlns:p14="http://schemas.microsoft.com/office/powerpoint/2010/main" val="292412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44008" y="332656"/>
            <a:ext cx="4150940" cy="1872208"/>
          </a:xfrm>
        </p:spPr>
        <p:txBody>
          <a:bodyPr>
            <a:noAutofit/>
          </a:bodyPr>
          <a:lstStyle/>
          <a:p>
            <a:r>
              <a:rPr lang="it-IT" sz="3000" b="1" i="1" dirty="0">
                <a:solidFill>
                  <a:srgbClr val="00B050"/>
                </a:solidFill>
              </a:rPr>
              <a:t>Staff DG </a:t>
            </a:r>
            <a:r>
              <a:rPr lang="it-IT" sz="3000" b="1" dirty="0" smtClean="0"/>
              <a:t/>
            </a:r>
            <a:br>
              <a:rPr lang="it-IT" sz="3000" b="1" dirty="0" smtClean="0"/>
            </a:br>
            <a:r>
              <a:rPr lang="it-IT" sz="3000" b="1" dirty="0" smtClean="0">
                <a:solidFill>
                  <a:srgbClr val="00B050"/>
                </a:solidFill>
              </a:rPr>
              <a:t>Settore Segreteria Rettore/DG </a:t>
            </a:r>
            <a:br>
              <a:rPr lang="it-IT" sz="3000" b="1" dirty="0" smtClean="0">
                <a:solidFill>
                  <a:srgbClr val="00B050"/>
                </a:solidFill>
              </a:rPr>
            </a:br>
            <a:r>
              <a:rPr lang="it-IT" sz="3000" b="1" dirty="0" smtClean="0">
                <a:solidFill>
                  <a:srgbClr val="00B050"/>
                </a:solidFill>
              </a:rPr>
              <a:t>e Organi Centrali</a:t>
            </a:r>
            <a:endParaRPr lang="it-IT" sz="3000" b="1" dirty="0">
              <a:solidFill>
                <a:srgbClr val="00B05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58" y="692696"/>
            <a:ext cx="405765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502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83971" y="1245875"/>
            <a:ext cx="3384376" cy="2722315"/>
          </a:xfrm>
        </p:spPr>
        <p:txBody>
          <a:bodyPr>
            <a:noAutofit/>
          </a:bodyPr>
          <a:lstStyle/>
          <a:p>
            <a:r>
              <a:rPr lang="it-IT" sz="3000" b="1" i="1" dirty="0">
                <a:solidFill>
                  <a:srgbClr val="00B050"/>
                </a:solidFill>
              </a:rPr>
              <a:t>Staff DG </a:t>
            </a:r>
            <a:r>
              <a:rPr lang="it-IT" sz="3000" b="1" dirty="0" smtClean="0"/>
              <a:t/>
            </a:r>
            <a:br>
              <a:rPr lang="it-IT" sz="3000" b="1" dirty="0" smtClean="0"/>
            </a:br>
            <a:r>
              <a:rPr lang="it-IT" sz="3000" b="1" dirty="0" smtClean="0">
                <a:solidFill>
                  <a:srgbClr val="00B050"/>
                </a:solidFill>
              </a:rPr>
              <a:t>Ripartizione </a:t>
            </a:r>
            <a:r>
              <a:rPr lang="it-IT" sz="3000" b="1" dirty="0">
                <a:solidFill>
                  <a:srgbClr val="00B050"/>
                </a:solidFill>
              </a:rPr>
              <a:t>Servizi </a:t>
            </a:r>
            <a:r>
              <a:rPr lang="it-IT" sz="3000" b="1" dirty="0" smtClean="0">
                <a:solidFill>
                  <a:srgbClr val="00B050"/>
                </a:solidFill>
              </a:rPr>
              <a:t>Istituzionali</a:t>
            </a:r>
            <a:br>
              <a:rPr lang="it-IT" sz="3000" b="1" dirty="0" smtClean="0">
                <a:solidFill>
                  <a:srgbClr val="00B050"/>
                </a:solidFill>
              </a:rPr>
            </a:br>
            <a:r>
              <a:rPr lang="it-IT" sz="3000" b="1" dirty="0" smtClean="0">
                <a:solidFill>
                  <a:srgbClr val="00B050"/>
                </a:solidFill>
              </a:rPr>
              <a:t>e di Comunicazione</a:t>
            </a:r>
            <a:endParaRPr lang="it-IT" sz="3000" b="1" dirty="0">
              <a:solidFill>
                <a:srgbClr val="00B05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2656"/>
            <a:ext cx="4896544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e 2"/>
          <p:cNvSpPr/>
          <p:nvPr/>
        </p:nvSpPr>
        <p:spPr>
          <a:xfrm>
            <a:off x="1" y="3573015"/>
            <a:ext cx="2123727" cy="32612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in giù 4"/>
          <p:cNvSpPr/>
          <p:nvPr/>
        </p:nvSpPr>
        <p:spPr>
          <a:xfrm rot="17100000">
            <a:off x="2086409" y="5400843"/>
            <a:ext cx="720080" cy="47526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2884178" y="5203619"/>
            <a:ext cx="6052531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smtClean="0"/>
              <a:t>Delegati </a:t>
            </a:r>
            <a:r>
              <a:rPr lang="it-IT" sz="2000" dirty="0"/>
              <a:t>a progetto </a:t>
            </a:r>
            <a:r>
              <a:rPr lang="it-IT" sz="2000" dirty="0" smtClean="0"/>
              <a:t>per il rafforzamento </a:t>
            </a:r>
            <a:r>
              <a:rPr lang="it-IT" sz="2000" dirty="0"/>
              <a:t>dell’immagine e del posizionamento dell’Università degli Studi di Ferrara </a:t>
            </a:r>
            <a:endParaRPr lang="it-IT" sz="2000" dirty="0" smtClean="0"/>
          </a:p>
          <a:p>
            <a:pPr algn="ctr"/>
            <a:r>
              <a:rPr lang="it-IT" sz="2000" dirty="0" smtClean="0"/>
              <a:t>Prof.ssa V. Dal Buono</a:t>
            </a:r>
          </a:p>
          <a:p>
            <a:pPr algn="ctr"/>
            <a:r>
              <a:rPr lang="it-IT" sz="2000" dirty="0" smtClean="0"/>
              <a:t>Prof. F. Fortezza</a:t>
            </a:r>
            <a:endParaRPr lang="it-IT" sz="2000" dirty="0"/>
          </a:p>
        </p:txBody>
      </p:sp>
      <p:sp>
        <p:nvSpPr>
          <p:cNvPr id="7" name="Ovale 6"/>
          <p:cNvSpPr/>
          <p:nvPr/>
        </p:nvSpPr>
        <p:spPr>
          <a:xfrm>
            <a:off x="0" y="72008"/>
            <a:ext cx="2051719" cy="33706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/>
          <p:cNvSpPr/>
          <p:nvPr/>
        </p:nvSpPr>
        <p:spPr>
          <a:xfrm rot="16200000">
            <a:off x="2015207" y="648202"/>
            <a:ext cx="720080" cy="47526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2843808" y="101005"/>
            <a:ext cx="5976664" cy="101566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smtClean="0"/>
              <a:t>Delegato al bilancio, alla </a:t>
            </a:r>
            <a:r>
              <a:rPr lang="it-IT" sz="2000" dirty="0"/>
              <a:t>semplificazione organizzativa e alla valorizzazione delle risorse </a:t>
            </a:r>
            <a:r>
              <a:rPr lang="it-IT" sz="2000" dirty="0" smtClean="0"/>
              <a:t>umane </a:t>
            </a:r>
          </a:p>
          <a:p>
            <a:pPr algn="ctr"/>
            <a:r>
              <a:rPr lang="it-IT" sz="2000" dirty="0" smtClean="0"/>
              <a:t>Prof. E. </a:t>
            </a:r>
            <a:r>
              <a:rPr lang="it-IT" sz="2000" dirty="0" err="1" smtClean="0"/>
              <a:t>Deidda</a:t>
            </a:r>
            <a:r>
              <a:rPr lang="it-IT" sz="2000" dirty="0" smtClean="0"/>
              <a:t> Gagliardo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75633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7098"/>
            <a:ext cx="6444208" cy="6850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34685" y="7099"/>
            <a:ext cx="3275856" cy="1693710"/>
          </a:xfrm>
        </p:spPr>
        <p:txBody>
          <a:bodyPr>
            <a:noAutofit/>
          </a:bodyPr>
          <a:lstStyle/>
          <a:p>
            <a:r>
              <a:rPr lang="it-IT" sz="3000" b="1" i="1" dirty="0">
                <a:solidFill>
                  <a:srgbClr val="00B050"/>
                </a:solidFill>
              </a:rPr>
              <a:t>Staff DG </a:t>
            </a:r>
            <a:r>
              <a:rPr lang="it-IT" sz="3000" b="1" dirty="0" smtClean="0">
                <a:solidFill>
                  <a:srgbClr val="00B050"/>
                </a:solidFill>
              </a:rPr>
              <a:t/>
            </a:r>
            <a:br>
              <a:rPr lang="it-IT" sz="3000" b="1" dirty="0" smtClean="0">
                <a:solidFill>
                  <a:srgbClr val="00B050"/>
                </a:solidFill>
              </a:rPr>
            </a:br>
            <a:r>
              <a:rPr lang="it-IT" sz="3000" b="1" dirty="0" smtClean="0">
                <a:solidFill>
                  <a:srgbClr val="00B050"/>
                </a:solidFill>
              </a:rPr>
              <a:t>Ripartizione Servizi Informatici</a:t>
            </a:r>
            <a:endParaRPr lang="it-IT" sz="3000" b="1" dirty="0">
              <a:solidFill>
                <a:srgbClr val="00B050"/>
              </a:solidFill>
            </a:endParaRPr>
          </a:p>
        </p:txBody>
      </p:sp>
      <p:sp>
        <p:nvSpPr>
          <p:cNvPr id="6" name="Freccia in giù 5"/>
          <p:cNvSpPr/>
          <p:nvPr/>
        </p:nvSpPr>
        <p:spPr>
          <a:xfrm>
            <a:off x="952533" y="1608313"/>
            <a:ext cx="720080" cy="550997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94542" y="2178638"/>
            <a:ext cx="2505250" cy="224676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smtClean="0"/>
              <a:t>Delegato al bilancio, alla </a:t>
            </a:r>
            <a:r>
              <a:rPr lang="it-IT" sz="2000" dirty="0"/>
              <a:t>semplificazione organizzativa e alla valorizzazione delle risorse </a:t>
            </a:r>
            <a:r>
              <a:rPr lang="it-IT" sz="2000" dirty="0" smtClean="0"/>
              <a:t>umane </a:t>
            </a:r>
          </a:p>
          <a:p>
            <a:pPr algn="ctr"/>
            <a:r>
              <a:rPr lang="it-IT" sz="2000" dirty="0" smtClean="0"/>
              <a:t>Prof. E. </a:t>
            </a:r>
            <a:r>
              <a:rPr lang="it-IT" sz="2000" dirty="0" err="1" smtClean="0"/>
              <a:t>Deidda</a:t>
            </a:r>
            <a:r>
              <a:rPr lang="it-IT" sz="2000" dirty="0" smtClean="0"/>
              <a:t> Gagliardo</a:t>
            </a:r>
            <a:endParaRPr lang="it-IT" sz="2000" dirty="0"/>
          </a:p>
        </p:txBody>
      </p:sp>
      <p:sp>
        <p:nvSpPr>
          <p:cNvPr id="8" name="Ovale 7"/>
          <p:cNvSpPr/>
          <p:nvPr/>
        </p:nvSpPr>
        <p:spPr>
          <a:xfrm>
            <a:off x="5921896" y="3359353"/>
            <a:ext cx="1978857" cy="10597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5"/>
          <p:cNvSpPr/>
          <p:nvPr/>
        </p:nvSpPr>
        <p:spPr>
          <a:xfrm rot="3010597">
            <a:off x="5258938" y="4018721"/>
            <a:ext cx="720080" cy="813372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2556109" y="4464937"/>
            <a:ext cx="2663631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smtClean="0"/>
              <a:t>Delegati alla Didattica</a:t>
            </a:r>
          </a:p>
          <a:p>
            <a:pPr algn="ctr"/>
            <a:r>
              <a:rPr lang="it-IT" sz="2000" dirty="0" smtClean="0"/>
              <a:t>Prof.ssa T. Bellini</a:t>
            </a:r>
          </a:p>
          <a:p>
            <a:pPr algn="ctr"/>
            <a:r>
              <a:rPr lang="it-IT" sz="2000" dirty="0" smtClean="0"/>
              <a:t>Prof.ssa E. Lamma</a:t>
            </a:r>
          </a:p>
          <a:p>
            <a:pPr algn="ctr"/>
            <a:r>
              <a:rPr lang="it-IT" sz="2000" dirty="0" smtClean="0"/>
              <a:t>Prof. P. </a:t>
            </a:r>
            <a:r>
              <a:rPr lang="it-IT" sz="2000" dirty="0" err="1" smtClean="0"/>
              <a:t>Tanganelli</a:t>
            </a:r>
            <a:r>
              <a:rPr lang="it-IT" sz="20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542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624"/>
            <a:ext cx="6210300" cy="666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olo 1"/>
          <p:cNvSpPr>
            <a:spLocks noGrp="1"/>
          </p:cNvSpPr>
          <p:nvPr>
            <p:ph type="title"/>
          </p:nvPr>
        </p:nvSpPr>
        <p:spPr>
          <a:xfrm>
            <a:off x="5688124" y="-274575"/>
            <a:ext cx="3564396" cy="2413789"/>
          </a:xfrm>
        </p:spPr>
        <p:txBody>
          <a:bodyPr>
            <a:noAutofit/>
          </a:bodyPr>
          <a:lstStyle/>
          <a:p>
            <a:r>
              <a:rPr lang="it-IT" sz="3000" b="1" i="1" dirty="0">
                <a:solidFill>
                  <a:srgbClr val="00B050"/>
                </a:solidFill>
              </a:rPr>
              <a:t>Staff DG </a:t>
            </a:r>
            <a:r>
              <a:rPr lang="it-IT" sz="3000" b="1" dirty="0" smtClean="0">
                <a:solidFill>
                  <a:srgbClr val="00B050"/>
                </a:solidFill>
              </a:rPr>
              <a:t/>
            </a:r>
            <a:br>
              <a:rPr lang="it-IT" sz="3000" b="1" dirty="0" smtClean="0">
                <a:solidFill>
                  <a:srgbClr val="00B050"/>
                </a:solidFill>
              </a:rPr>
            </a:br>
            <a:r>
              <a:rPr lang="it-IT" sz="3000" b="1" dirty="0" smtClean="0">
                <a:solidFill>
                  <a:srgbClr val="00B050"/>
                </a:solidFill>
              </a:rPr>
              <a:t>Ripartizione Servizi Informatici</a:t>
            </a:r>
            <a:endParaRPr lang="it-IT" sz="3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54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2" y="313109"/>
            <a:ext cx="5976664" cy="601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39" y="332656"/>
            <a:ext cx="5976664" cy="601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e 4"/>
          <p:cNvSpPr/>
          <p:nvPr/>
        </p:nvSpPr>
        <p:spPr>
          <a:xfrm>
            <a:off x="4067944" y="1471092"/>
            <a:ext cx="1281999" cy="12378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in giù 5"/>
          <p:cNvSpPr/>
          <p:nvPr/>
        </p:nvSpPr>
        <p:spPr>
          <a:xfrm rot="14400000">
            <a:off x="5329397" y="1654815"/>
            <a:ext cx="720080" cy="47526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4067944" y="2708920"/>
            <a:ext cx="1354007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/>
          <p:cNvSpPr/>
          <p:nvPr/>
        </p:nvSpPr>
        <p:spPr>
          <a:xfrm rot="17100000">
            <a:off x="5384632" y="3165819"/>
            <a:ext cx="720080" cy="47526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6067394" y="3265820"/>
            <a:ext cx="2882949" cy="52322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400" dirty="0"/>
              <a:t>Direttore </a:t>
            </a:r>
            <a:r>
              <a:rPr lang="it-IT" sz="1400" dirty="0" smtClean="0"/>
              <a:t>IUSS</a:t>
            </a:r>
          </a:p>
          <a:p>
            <a:pPr algn="ctr"/>
            <a:r>
              <a:rPr lang="it-IT" sz="1400" dirty="0" smtClean="0"/>
              <a:t>Prof</a:t>
            </a:r>
            <a:r>
              <a:rPr lang="it-IT" sz="1400" dirty="0"/>
              <a:t>. </a:t>
            </a:r>
            <a:r>
              <a:rPr lang="it-IT" sz="1400" dirty="0" smtClean="0"/>
              <a:t>M. </a:t>
            </a:r>
            <a:r>
              <a:rPr lang="it-IT" sz="1400" dirty="0" err="1" smtClean="0"/>
              <a:t>Coltorti</a:t>
            </a:r>
            <a:endParaRPr lang="it-IT" sz="1400" dirty="0"/>
          </a:p>
        </p:txBody>
      </p:sp>
      <p:sp>
        <p:nvSpPr>
          <p:cNvPr id="11" name="Ovale 10"/>
          <p:cNvSpPr/>
          <p:nvPr/>
        </p:nvSpPr>
        <p:spPr>
          <a:xfrm>
            <a:off x="3995936" y="5373216"/>
            <a:ext cx="1354007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in giù 11"/>
          <p:cNvSpPr/>
          <p:nvPr/>
        </p:nvSpPr>
        <p:spPr>
          <a:xfrm rot="17100000">
            <a:off x="5312624" y="5830115"/>
            <a:ext cx="720080" cy="47526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6012160" y="5427801"/>
            <a:ext cx="2882949" cy="116955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400" dirty="0" smtClean="0"/>
              <a:t>Delegato a progetto per la cura </a:t>
            </a:r>
            <a:r>
              <a:rPr lang="it-IT" sz="1400" dirty="0"/>
              <a:t>ed espletamento dell’attività istruttoria e politica relativa alle pratiche teatrali in ambito </a:t>
            </a:r>
            <a:r>
              <a:rPr lang="it-IT" sz="1400" dirty="0" smtClean="0"/>
              <a:t>sociale</a:t>
            </a:r>
          </a:p>
          <a:p>
            <a:pPr algn="ctr"/>
            <a:r>
              <a:rPr lang="it-IT" sz="1400" dirty="0" smtClean="0"/>
              <a:t>Prof. D. </a:t>
            </a:r>
            <a:r>
              <a:rPr lang="it-IT" sz="1400" dirty="0" err="1" smtClean="0"/>
              <a:t>Seragnoli</a:t>
            </a:r>
            <a:endParaRPr lang="it-IT" sz="1400" dirty="0"/>
          </a:p>
        </p:txBody>
      </p:sp>
      <p:sp>
        <p:nvSpPr>
          <p:cNvPr id="14" name="Freccia in giù 13"/>
          <p:cNvSpPr/>
          <p:nvPr/>
        </p:nvSpPr>
        <p:spPr>
          <a:xfrm rot="3600000">
            <a:off x="3346122" y="6061981"/>
            <a:ext cx="720080" cy="47526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583530" y="6146140"/>
            <a:ext cx="2882949" cy="52322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400" dirty="0" smtClean="0"/>
              <a:t>Delegata alla disabilità</a:t>
            </a:r>
          </a:p>
          <a:p>
            <a:pPr algn="ctr"/>
            <a:r>
              <a:rPr lang="it-IT" sz="1400" dirty="0" smtClean="0"/>
              <a:t>Prof.ssa </a:t>
            </a:r>
            <a:r>
              <a:rPr lang="it-IT" sz="1400" dirty="0"/>
              <a:t>C</a:t>
            </a:r>
            <a:r>
              <a:rPr lang="it-IT" sz="1400" dirty="0" smtClean="0"/>
              <a:t>. Fioravanti</a:t>
            </a:r>
            <a:endParaRPr lang="it-IT" sz="1400" dirty="0"/>
          </a:p>
        </p:txBody>
      </p:sp>
      <p:sp>
        <p:nvSpPr>
          <p:cNvPr id="16" name="Ovale 15"/>
          <p:cNvSpPr/>
          <p:nvPr/>
        </p:nvSpPr>
        <p:spPr>
          <a:xfrm>
            <a:off x="4020674" y="4123845"/>
            <a:ext cx="1354007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in giù 16"/>
          <p:cNvSpPr/>
          <p:nvPr/>
        </p:nvSpPr>
        <p:spPr>
          <a:xfrm rot="5400000">
            <a:off x="3397684" y="4559519"/>
            <a:ext cx="720080" cy="47526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601457" y="3403452"/>
            <a:ext cx="2882949" cy="246221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400" dirty="0" smtClean="0"/>
              <a:t>Delegato a </a:t>
            </a:r>
            <a:r>
              <a:rPr lang="it-IT" sz="1400" dirty="0"/>
              <a:t>progetto  Delega finalizzata a promuovere una piena ed effettiva internazionalizzazione, con particolare riferimento ai progetti di didattica internazionale, mobilità internazionale e comunicazione </a:t>
            </a:r>
            <a:r>
              <a:rPr lang="it-IT" sz="1400" dirty="0" smtClean="0"/>
              <a:t>internazionale</a:t>
            </a:r>
          </a:p>
          <a:p>
            <a:pPr algn="ctr"/>
            <a:r>
              <a:rPr lang="it-IT" sz="1400" dirty="0" smtClean="0"/>
              <a:t>Prof. M. V. D’Alfonso</a:t>
            </a:r>
          </a:p>
          <a:p>
            <a:pPr algn="ctr"/>
            <a:r>
              <a:rPr lang="it-IT" sz="1400" dirty="0" smtClean="0"/>
              <a:t>Prof.ssa C. Bisi</a:t>
            </a:r>
          </a:p>
          <a:p>
            <a:pPr algn="ctr"/>
            <a:r>
              <a:rPr lang="it-IT" sz="1400" dirty="0" smtClean="0"/>
              <a:t>Prof.ssa G. Colombo</a:t>
            </a:r>
          </a:p>
          <a:p>
            <a:pPr algn="ctr"/>
            <a:r>
              <a:rPr lang="it-IT" sz="1400" dirty="0" smtClean="0"/>
              <a:t>Prof.ssa L. Uccelli</a:t>
            </a:r>
            <a:endParaRPr lang="it-IT" sz="1400" dirty="0"/>
          </a:p>
        </p:txBody>
      </p:sp>
      <p:sp>
        <p:nvSpPr>
          <p:cNvPr id="19" name="Rettangolo 18"/>
          <p:cNvSpPr/>
          <p:nvPr/>
        </p:nvSpPr>
        <p:spPr>
          <a:xfrm>
            <a:off x="6075129" y="1250757"/>
            <a:ext cx="2819980" cy="95410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400" dirty="0" smtClean="0"/>
              <a:t>Delegato al bilancio, alla </a:t>
            </a:r>
            <a:r>
              <a:rPr lang="it-IT" sz="1400" dirty="0"/>
              <a:t>semplificazione organizzativa e alla valorizzazione delle risorse </a:t>
            </a:r>
            <a:r>
              <a:rPr lang="it-IT" sz="1400" dirty="0" smtClean="0"/>
              <a:t>umane </a:t>
            </a:r>
          </a:p>
          <a:p>
            <a:pPr algn="ctr"/>
            <a:r>
              <a:rPr lang="it-IT" sz="1400" dirty="0" smtClean="0"/>
              <a:t>Prof. E. </a:t>
            </a:r>
            <a:r>
              <a:rPr lang="it-IT" sz="1400" dirty="0" err="1" smtClean="0"/>
              <a:t>Deidda</a:t>
            </a:r>
            <a:r>
              <a:rPr lang="it-IT" sz="1400" dirty="0" smtClean="0"/>
              <a:t> Gagliardo</a:t>
            </a:r>
            <a:endParaRPr lang="it-IT" sz="1400" dirty="0"/>
          </a:p>
        </p:txBody>
      </p:sp>
      <p:sp>
        <p:nvSpPr>
          <p:cNvPr id="2" name="Rettangolo 1"/>
          <p:cNvSpPr/>
          <p:nvPr/>
        </p:nvSpPr>
        <p:spPr>
          <a:xfrm>
            <a:off x="1137474" y="-81613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i="1" dirty="0">
                <a:solidFill>
                  <a:srgbClr val="00B050"/>
                </a:solidFill>
              </a:rPr>
              <a:t>Staff DG</a:t>
            </a:r>
            <a:r>
              <a:rPr lang="it-IT" sz="3000" b="1" dirty="0">
                <a:solidFill>
                  <a:srgbClr val="00B050"/>
                </a:solidFill>
              </a:rPr>
              <a:t/>
            </a:r>
            <a:br>
              <a:rPr lang="it-IT" sz="3000" b="1" dirty="0">
                <a:solidFill>
                  <a:srgbClr val="00B050"/>
                </a:solidFill>
              </a:rPr>
            </a:br>
            <a:r>
              <a:rPr lang="it-IT" sz="2800" b="1" dirty="0">
                <a:solidFill>
                  <a:srgbClr val="00B050"/>
                </a:solidFill>
              </a:rPr>
              <a:t>Ripartizione Servizi </a:t>
            </a:r>
            <a:r>
              <a:rPr lang="it-IT" sz="2800" b="1" dirty="0" smtClean="0">
                <a:solidFill>
                  <a:srgbClr val="00B050"/>
                </a:solidFill>
              </a:rPr>
              <a:t>Direzionali e </a:t>
            </a:r>
            <a:r>
              <a:rPr lang="it-IT" sz="2800" b="1" dirty="0">
                <a:solidFill>
                  <a:srgbClr val="0070C0"/>
                </a:solidFill>
              </a:rPr>
              <a:t>di Coordinamento </a:t>
            </a:r>
            <a:endParaRPr lang="it-IT" sz="2800" dirty="0">
              <a:solidFill>
                <a:srgbClr val="0070C0"/>
              </a:solidFill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6361626" y="4501268"/>
            <a:ext cx="2585878" cy="73866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400" dirty="0" smtClean="0"/>
              <a:t>Delegate alle Pari </a:t>
            </a:r>
            <a:r>
              <a:rPr lang="it-IT" sz="1400" dirty="0"/>
              <a:t>Opportunità </a:t>
            </a:r>
            <a:r>
              <a:rPr lang="it-IT" sz="1400" dirty="0" smtClean="0"/>
              <a:t>“Presidente </a:t>
            </a:r>
            <a:r>
              <a:rPr lang="it-IT" sz="1400" dirty="0"/>
              <a:t>del </a:t>
            </a:r>
            <a:r>
              <a:rPr lang="it-IT" sz="1400" dirty="0" smtClean="0"/>
              <a:t>CP” </a:t>
            </a:r>
            <a:r>
              <a:rPr lang="it-IT" sz="1400"/>
              <a:t>e </a:t>
            </a:r>
            <a:r>
              <a:rPr lang="it-IT" sz="1400" smtClean="0"/>
              <a:t>“Presidente </a:t>
            </a:r>
            <a:r>
              <a:rPr lang="it-IT" sz="1400"/>
              <a:t>del </a:t>
            </a:r>
            <a:r>
              <a:rPr lang="it-IT" sz="1400" smtClean="0"/>
              <a:t>CUG”</a:t>
            </a:r>
            <a:endParaRPr lang="it-IT" sz="1400" dirty="0"/>
          </a:p>
        </p:txBody>
      </p:sp>
      <p:sp>
        <p:nvSpPr>
          <p:cNvPr id="22" name="Freccia in giù 11"/>
          <p:cNvSpPr/>
          <p:nvPr/>
        </p:nvSpPr>
        <p:spPr>
          <a:xfrm rot="14770466">
            <a:off x="5488990" y="4862023"/>
            <a:ext cx="720080" cy="914722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845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1048097"/>
            <a:ext cx="665797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ccia in giù 5"/>
          <p:cNvSpPr/>
          <p:nvPr/>
        </p:nvSpPr>
        <p:spPr>
          <a:xfrm rot="18541364">
            <a:off x="4407243" y="1021983"/>
            <a:ext cx="720080" cy="47526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5096949" y="1301797"/>
            <a:ext cx="3894111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smtClean="0"/>
              <a:t>Delegato al bilancio, alla </a:t>
            </a:r>
            <a:r>
              <a:rPr lang="it-IT" sz="2000" dirty="0"/>
              <a:t>semplificazione organizzativa e alla valorizzazione delle risorse </a:t>
            </a:r>
            <a:r>
              <a:rPr lang="it-IT" sz="2000" dirty="0" smtClean="0"/>
              <a:t>umane </a:t>
            </a:r>
          </a:p>
          <a:p>
            <a:pPr algn="ctr"/>
            <a:r>
              <a:rPr lang="it-IT" sz="2000" dirty="0" smtClean="0"/>
              <a:t>Prof. E. </a:t>
            </a:r>
            <a:r>
              <a:rPr lang="it-IT" sz="2000" dirty="0" err="1" smtClean="0"/>
              <a:t>Deidda</a:t>
            </a:r>
            <a:r>
              <a:rPr lang="it-IT" sz="2000" dirty="0" smtClean="0"/>
              <a:t> Gagliardo</a:t>
            </a:r>
            <a:endParaRPr lang="it-IT" sz="2000" dirty="0"/>
          </a:p>
        </p:txBody>
      </p:sp>
      <p:sp>
        <p:nvSpPr>
          <p:cNvPr id="9" name="Rettangolo 8"/>
          <p:cNvSpPr/>
          <p:nvPr/>
        </p:nvSpPr>
        <p:spPr>
          <a:xfrm>
            <a:off x="359532" y="0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i="1" dirty="0">
                <a:solidFill>
                  <a:srgbClr val="00B050"/>
                </a:solidFill>
              </a:rPr>
              <a:t>Staff DG</a:t>
            </a:r>
            <a:r>
              <a:rPr lang="it-IT" sz="3000" b="1" dirty="0">
                <a:solidFill>
                  <a:srgbClr val="00B050"/>
                </a:solidFill>
              </a:rPr>
              <a:t/>
            </a:r>
            <a:br>
              <a:rPr lang="it-IT" sz="3000" b="1" dirty="0">
                <a:solidFill>
                  <a:srgbClr val="00B050"/>
                </a:solidFill>
              </a:rPr>
            </a:br>
            <a:r>
              <a:rPr lang="it-IT" sz="2800" b="1" dirty="0">
                <a:solidFill>
                  <a:srgbClr val="00B050"/>
                </a:solidFill>
              </a:rPr>
              <a:t>Ripartizione Servizi </a:t>
            </a:r>
            <a:r>
              <a:rPr lang="it-IT" sz="2800" b="1" dirty="0" smtClean="0">
                <a:solidFill>
                  <a:srgbClr val="0070C0"/>
                </a:solidFill>
              </a:rPr>
              <a:t>Direzionali</a:t>
            </a:r>
            <a:r>
              <a:rPr lang="it-IT" sz="2800" b="1" dirty="0" smtClean="0">
                <a:solidFill>
                  <a:srgbClr val="00B050"/>
                </a:solidFill>
              </a:rPr>
              <a:t> e </a:t>
            </a:r>
            <a:r>
              <a:rPr lang="it-IT" sz="2800" b="1" dirty="0">
                <a:solidFill>
                  <a:srgbClr val="00B050"/>
                </a:solidFill>
              </a:rPr>
              <a:t>di Coordinamento </a:t>
            </a:r>
            <a:endParaRPr lang="it-IT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48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116632"/>
            <a:ext cx="8964488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26268" y="620688"/>
            <a:ext cx="4464000" cy="345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4644504" y="548680"/>
            <a:ext cx="4464000" cy="3816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467544" y="3039636"/>
            <a:ext cx="335431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dirty="0" smtClean="0">
                <a:ln w="22225">
                  <a:solidFill>
                    <a:schemeClr val="tx1"/>
                  </a:solidFill>
                  <a:prstDash val="solid"/>
                </a:ln>
              </a:rPr>
              <a:t>Organigramma</a:t>
            </a:r>
          </a:p>
          <a:p>
            <a:pPr algn="ctr"/>
            <a:r>
              <a:rPr lang="it-IT" sz="4000" b="1" dirty="0" smtClean="0">
                <a:ln w="22225">
                  <a:solidFill>
                    <a:schemeClr val="tx1"/>
                  </a:solidFill>
                  <a:prstDash val="solid"/>
                </a:ln>
              </a:rPr>
              <a:t>LINE</a:t>
            </a:r>
            <a:endParaRPr lang="it-IT" sz="4000" b="1" dirty="0">
              <a:ln w="22225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801530" y="85868"/>
            <a:ext cx="1448544" cy="1470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56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22722"/>
            <a:ext cx="779145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>
            <a:normAutofit/>
          </a:bodyPr>
          <a:lstStyle/>
          <a:p>
            <a:r>
              <a:rPr lang="it-IT" sz="4000" b="1" dirty="0" smtClean="0"/>
              <a:t>Area Ricerca e III Missione</a:t>
            </a:r>
            <a:endParaRPr lang="it-IT" sz="4000" b="1" dirty="0"/>
          </a:p>
        </p:txBody>
      </p:sp>
      <p:sp>
        <p:nvSpPr>
          <p:cNvPr id="4" name="Ovale 3"/>
          <p:cNvSpPr/>
          <p:nvPr/>
        </p:nvSpPr>
        <p:spPr>
          <a:xfrm>
            <a:off x="1907704" y="2501363"/>
            <a:ext cx="1137843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in giù 4"/>
          <p:cNvSpPr/>
          <p:nvPr/>
        </p:nvSpPr>
        <p:spPr>
          <a:xfrm rot="10800000">
            <a:off x="1184560" y="2124791"/>
            <a:ext cx="720080" cy="47526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323528" y="1196752"/>
            <a:ext cx="2664296" cy="86177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600" dirty="0" smtClean="0"/>
              <a:t>Delega alla ricerca</a:t>
            </a:r>
          </a:p>
          <a:p>
            <a:pPr algn="ctr"/>
            <a:r>
              <a:rPr lang="it-IT" sz="1600" dirty="0" smtClean="0"/>
              <a:t>Consiglio della Ricerca</a:t>
            </a:r>
          </a:p>
          <a:p>
            <a:pPr algn="ctr"/>
            <a:r>
              <a:rPr lang="it-IT" sz="1600" dirty="0" smtClean="0"/>
              <a:t>Presidente Prof. A. Conti</a:t>
            </a:r>
            <a:endParaRPr lang="it-IT" sz="1600" dirty="0"/>
          </a:p>
        </p:txBody>
      </p:sp>
      <p:sp>
        <p:nvSpPr>
          <p:cNvPr id="7" name="Ovale 6"/>
          <p:cNvSpPr/>
          <p:nvPr/>
        </p:nvSpPr>
        <p:spPr>
          <a:xfrm>
            <a:off x="6228184" y="2497171"/>
            <a:ext cx="1137843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/>
          <p:cNvSpPr/>
          <p:nvPr/>
        </p:nvSpPr>
        <p:spPr>
          <a:xfrm rot="19800000">
            <a:off x="6802821" y="3427306"/>
            <a:ext cx="720080" cy="47526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6033879" y="3933056"/>
            <a:ext cx="2664296" cy="83099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600" dirty="0" smtClean="0"/>
              <a:t>Delegata  alla </a:t>
            </a:r>
            <a:r>
              <a:rPr lang="it-IT" sz="1600" dirty="0"/>
              <a:t>Terza missione e ai rapporti con il territorio</a:t>
            </a:r>
            <a:r>
              <a:rPr lang="it-IT" sz="1600" dirty="0" smtClean="0"/>
              <a:t> Prof.ssa </a:t>
            </a:r>
            <a:r>
              <a:rPr lang="it-IT" sz="1600" dirty="0"/>
              <a:t>L</a:t>
            </a:r>
            <a:r>
              <a:rPr lang="it-IT" sz="1600" dirty="0" smtClean="0"/>
              <a:t>. </a:t>
            </a:r>
            <a:r>
              <a:rPr lang="it-IT" sz="1600" dirty="0" err="1" smtClean="0"/>
              <a:t>Ramaciotti</a:t>
            </a:r>
            <a:endParaRPr lang="it-IT" sz="1600" dirty="0"/>
          </a:p>
        </p:txBody>
      </p:sp>
      <p:sp>
        <p:nvSpPr>
          <p:cNvPr id="3" name="Rettangolo 2"/>
          <p:cNvSpPr/>
          <p:nvPr/>
        </p:nvSpPr>
        <p:spPr>
          <a:xfrm>
            <a:off x="136517" y="3664939"/>
            <a:ext cx="4572000" cy="110799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>
            <a:spAutoFit/>
          </a:bodyPr>
          <a:lstStyle/>
          <a:p>
            <a:pPr algn="ctr"/>
            <a:r>
              <a:rPr lang="it-IT" sz="1600" dirty="0" smtClean="0"/>
              <a:t>Delegata a progetto per il coordinamento </a:t>
            </a:r>
            <a:r>
              <a:rPr lang="it-IT" sz="1600" dirty="0"/>
              <a:t>delle attività da svolgere nell’ambito dell’esercizio VQR 2011-2014 </a:t>
            </a:r>
            <a:endParaRPr lang="it-IT" sz="1600" dirty="0" smtClean="0"/>
          </a:p>
          <a:p>
            <a:pPr algn="ctr"/>
            <a:r>
              <a:rPr lang="it-IT" sz="1600" dirty="0" smtClean="0"/>
              <a:t>Prof.ssa E. Luppi</a:t>
            </a:r>
            <a:endParaRPr lang="it-IT" sz="1600" dirty="0"/>
          </a:p>
        </p:txBody>
      </p:sp>
      <p:sp>
        <p:nvSpPr>
          <p:cNvPr id="14" name="Freccia in giù 4"/>
          <p:cNvSpPr/>
          <p:nvPr/>
        </p:nvSpPr>
        <p:spPr>
          <a:xfrm>
            <a:off x="1184560" y="3123408"/>
            <a:ext cx="720080" cy="47526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922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arrotondato 9"/>
          <p:cNvSpPr/>
          <p:nvPr/>
        </p:nvSpPr>
        <p:spPr>
          <a:xfrm>
            <a:off x="107950" y="836712"/>
            <a:ext cx="8856539" cy="324000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500" b="1" i="1" dirty="0">
                <a:latin typeface="Times New Roman" charset="0"/>
                <a:ea typeface="Times New Roman" charset="0"/>
                <a:cs typeface="Times New Roman" charset="0"/>
              </a:rPr>
              <a:t>Una </a:t>
            </a:r>
            <a:r>
              <a:rPr lang="it-IT" sz="15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NUOVA GOVERNANCE </a:t>
            </a:r>
            <a:r>
              <a:rPr lang="it-IT" sz="1500" b="1" i="1" dirty="0">
                <a:latin typeface="Times New Roman" charset="0"/>
                <a:ea typeface="Times New Roman" charset="0"/>
                <a:cs typeface="Times New Roman" charset="0"/>
              </a:rPr>
              <a:t>per </a:t>
            </a:r>
            <a:r>
              <a:rPr lang="it-IT" sz="1500" b="1" i="1" dirty="0" smtClean="0">
                <a:latin typeface="Times New Roman" charset="0"/>
                <a:ea typeface="Times New Roman" charset="0"/>
                <a:cs typeface="Times New Roman" charset="0"/>
              </a:rPr>
              <a:t>sfide coraggiose</a:t>
            </a:r>
            <a:endParaRPr lang="it-IT" sz="15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844824"/>
            <a:ext cx="5400600" cy="2921000"/>
          </a:xfrm>
          <a:prstGeom prst="rect">
            <a:avLst/>
          </a:prstGeom>
        </p:spPr>
      </p:pic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107951" y="117004"/>
            <a:ext cx="8856538" cy="431676"/>
          </a:xfrm>
          <a:prstGeom prst="roundRect">
            <a:avLst>
              <a:gd name="adj" fmla="val 16667"/>
            </a:avLst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marL="0" lvl="1" algn="ctr">
              <a:defRPr/>
            </a:pPr>
            <a:r>
              <a:rPr lang="it-IT" sz="2500" b="1" dirty="0" smtClean="0">
                <a:latin typeface="Times New Roman" charset="0"/>
                <a:ea typeface="Times New Roman" charset="0"/>
                <a:cs typeface="Times New Roman" charset="0"/>
              </a:rPr>
              <a:t>1) LA VISION DI MANDATO</a:t>
            </a:r>
            <a:endParaRPr lang="it-IT" sz="2500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251520" y="908720"/>
            <a:ext cx="2016224" cy="180020"/>
          </a:xfrm>
          <a:prstGeom prst="roundRect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3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1) UNIFE </a:t>
            </a:r>
            <a:r>
              <a:rPr lang="it-IT" sz="13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CORAGGIOSA</a:t>
            </a:r>
            <a:endParaRPr lang="it-IT" sz="1300" b="1" i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107504" y="1340768"/>
            <a:ext cx="8856539" cy="324000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500" b="1" i="1" dirty="0">
                <a:latin typeface="Times New Roman" charset="0"/>
                <a:ea typeface="Times New Roman" charset="0"/>
                <a:cs typeface="Times New Roman" charset="0"/>
              </a:rPr>
              <a:t>I </a:t>
            </a:r>
            <a:r>
              <a:rPr lang="it-IT" sz="15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DIPARTIMENTI </a:t>
            </a:r>
            <a:r>
              <a:rPr lang="it-IT" sz="1500" b="1" i="1" dirty="0">
                <a:latin typeface="Times New Roman" charset="0"/>
                <a:ea typeface="Times New Roman" charset="0"/>
                <a:cs typeface="Times New Roman" charset="0"/>
              </a:rPr>
              <a:t>al centro dell'Ateneo</a:t>
            </a:r>
          </a:p>
        </p:txBody>
      </p:sp>
      <p:sp>
        <p:nvSpPr>
          <p:cNvPr id="16" name="Rettangolo arrotondato 15"/>
          <p:cNvSpPr/>
          <p:nvPr/>
        </p:nvSpPr>
        <p:spPr>
          <a:xfrm>
            <a:off x="251074" y="1412776"/>
            <a:ext cx="2016224" cy="180020"/>
          </a:xfrm>
          <a:prstGeom prst="roundRect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2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2) UNIFE </a:t>
            </a:r>
            <a:r>
              <a:rPr lang="it-IT" sz="12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DIP-CENTRICA  </a:t>
            </a:r>
            <a:endParaRPr lang="it-IT" sz="1200" b="1" i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Rettangolo arrotondato 16"/>
          <p:cNvSpPr/>
          <p:nvPr/>
        </p:nvSpPr>
        <p:spPr>
          <a:xfrm>
            <a:off x="107504" y="1844824"/>
            <a:ext cx="8856539" cy="324000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500" b="1" i="1" dirty="0" smtClean="0">
                <a:latin typeface="Times New Roman" charset="0"/>
              </a:rPr>
              <a:t>                   Cresciamo </a:t>
            </a:r>
            <a:r>
              <a:rPr lang="it-IT" sz="1500" b="1" i="1" dirty="0">
                <a:latin typeface="Times New Roman" charset="0"/>
              </a:rPr>
              <a:t>investendo su </a:t>
            </a:r>
            <a:r>
              <a:rPr lang="it-IT" sz="1500" b="1" i="1" dirty="0">
                <a:solidFill>
                  <a:srgbClr val="FF0000"/>
                </a:solidFill>
                <a:latin typeface="Times New Roman" charset="0"/>
              </a:rPr>
              <a:t>RICERCATORI E DOCENTI </a:t>
            </a:r>
            <a:r>
              <a:rPr lang="it-IT" sz="1500" b="1" i="1" dirty="0">
                <a:solidFill>
                  <a:schemeClr val="tx1"/>
                </a:solidFill>
                <a:latin typeface="Times New Roman" charset="0"/>
              </a:rPr>
              <a:t>di </a:t>
            </a:r>
            <a:r>
              <a:rPr lang="it-IT" sz="1500" b="1" i="1" dirty="0" smtClean="0">
                <a:solidFill>
                  <a:schemeClr val="tx1"/>
                </a:solidFill>
                <a:latin typeface="Times New Roman" charset="0"/>
              </a:rPr>
              <a:t>talento</a:t>
            </a:r>
            <a:endParaRPr lang="it-IT" sz="1500" b="1" i="1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8" name="Rettangolo arrotondato 17"/>
          <p:cNvSpPr/>
          <p:nvPr/>
        </p:nvSpPr>
        <p:spPr>
          <a:xfrm>
            <a:off x="251074" y="1916832"/>
            <a:ext cx="2016224" cy="180020"/>
          </a:xfrm>
          <a:prstGeom prst="roundRect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300" b="1" spc="-8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3) UNIFE </a:t>
            </a:r>
            <a:r>
              <a:rPr lang="it-IT" sz="1300" b="1" i="1" spc="-8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DI TALENTI</a:t>
            </a:r>
            <a:endParaRPr lang="it-IT" sz="1300" b="1" i="1" spc="-8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107504" y="2348880"/>
            <a:ext cx="8856539" cy="324000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500" b="1" i="1" dirty="0" err="1">
                <a:latin typeface="Times New Roman" charset="0"/>
              </a:rPr>
              <a:t>Unife</a:t>
            </a:r>
            <a:r>
              <a:rPr lang="it-IT" sz="1500" b="1" i="1" dirty="0">
                <a:latin typeface="Times New Roman" charset="0"/>
              </a:rPr>
              <a:t> come Ateneo di </a:t>
            </a:r>
            <a:r>
              <a:rPr lang="it-IT" sz="1500" b="1" i="1" dirty="0">
                <a:solidFill>
                  <a:srgbClr val="FF0000"/>
                </a:solidFill>
                <a:latin typeface="Times New Roman" charset="0"/>
              </a:rPr>
              <a:t>RICERCA</a:t>
            </a:r>
          </a:p>
        </p:txBody>
      </p:sp>
      <p:sp>
        <p:nvSpPr>
          <p:cNvPr id="20" name="Rettangolo arrotondato 19"/>
          <p:cNvSpPr/>
          <p:nvPr/>
        </p:nvSpPr>
        <p:spPr>
          <a:xfrm>
            <a:off x="251074" y="2420888"/>
            <a:ext cx="2016224" cy="180020"/>
          </a:xfrm>
          <a:prstGeom prst="roundRect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300" b="1" spc="-1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4) UNIFE </a:t>
            </a:r>
            <a:r>
              <a:rPr lang="it-IT" sz="1300" b="1" i="1" spc="-1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CHE RICERCA</a:t>
            </a:r>
            <a:endParaRPr lang="it-IT" sz="1300" b="1" spc="-1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Rettangolo arrotondato 20"/>
          <p:cNvSpPr/>
          <p:nvPr/>
        </p:nvSpPr>
        <p:spPr>
          <a:xfrm>
            <a:off x="107504" y="2852936"/>
            <a:ext cx="8856539" cy="324000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it-IT" sz="1500" b="1" i="1" dirty="0" err="1">
                <a:latin typeface="Times New Roman" charset="0"/>
              </a:rPr>
              <a:t>Unife</a:t>
            </a:r>
            <a:r>
              <a:rPr lang="it-IT" sz="1500" b="1" i="1" dirty="0">
                <a:latin typeface="Times New Roman" charset="0"/>
              </a:rPr>
              <a:t> come Ateneo di </a:t>
            </a:r>
            <a:r>
              <a:rPr lang="it-IT" sz="1500" b="1" i="1" dirty="0">
                <a:solidFill>
                  <a:srgbClr val="FF0000"/>
                </a:solidFill>
                <a:latin typeface="Times New Roman" charset="0"/>
              </a:rPr>
              <a:t>FORMAZIONE</a:t>
            </a:r>
          </a:p>
        </p:txBody>
      </p:sp>
      <p:sp>
        <p:nvSpPr>
          <p:cNvPr id="22" name="Rettangolo arrotondato 21"/>
          <p:cNvSpPr/>
          <p:nvPr/>
        </p:nvSpPr>
        <p:spPr>
          <a:xfrm>
            <a:off x="251074" y="2924944"/>
            <a:ext cx="2016224" cy="180020"/>
          </a:xfrm>
          <a:prstGeom prst="roundRect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300" b="1" spc="-1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5) UNIFE </a:t>
            </a:r>
            <a:r>
              <a:rPr lang="it-IT" sz="1300" b="1" i="1" spc="-1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CHE </a:t>
            </a:r>
            <a:r>
              <a:rPr lang="it-IT" sz="1300" b="1" i="1" spc="-1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FORMA</a:t>
            </a:r>
            <a:endParaRPr lang="it-IT" sz="1300" b="1" spc="-1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Rettangolo arrotondato 22"/>
          <p:cNvSpPr/>
          <p:nvPr/>
        </p:nvSpPr>
        <p:spPr>
          <a:xfrm>
            <a:off x="107504" y="3356992"/>
            <a:ext cx="8856539" cy="324000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it-IT" sz="1500" b="1" i="1" dirty="0" smtClean="0">
                <a:latin typeface="Times New Roman" charset="0"/>
              </a:rPr>
              <a:t>                Miglioriamo </a:t>
            </a:r>
            <a:r>
              <a:rPr lang="it-IT" sz="1500" b="1" i="1" dirty="0">
                <a:latin typeface="Times New Roman" charset="0"/>
              </a:rPr>
              <a:t>la vita delle </a:t>
            </a:r>
            <a:r>
              <a:rPr lang="it-IT" sz="1500" b="1" i="1" dirty="0">
                <a:solidFill>
                  <a:srgbClr val="FF0000"/>
                </a:solidFill>
                <a:latin typeface="Times New Roman" charset="0"/>
              </a:rPr>
              <a:t>STUDENTESSE </a:t>
            </a:r>
            <a:r>
              <a:rPr lang="it-IT" sz="1500" b="1" i="1" dirty="0">
                <a:latin typeface="Times New Roman" charset="0"/>
              </a:rPr>
              <a:t>e degli </a:t>
            </a:r>
            <a:r>
              <a:rPr lang="it-IT" sz="1500" b="1" i="1" dirty="0">
                <a:solidFill>
                  <a:srgbClr val="FF0000"/>
                </a:solidFill>
                <a:latin typeface="Times New Roman" charset="0"/>
              </a:rPr>
              <a:t>STUDENTI</a:t>
            </a:r>
          </a:p>
        </p:txBody>
      </p:sp>
      <p:sp>
        <p:nvSpPr>
          <p:cNvPr id="24" name="Rettangolo arrotondato 23"/>
          <p:cNvSpPr/>
          <p:nvPr/>
        </p:nvSpPr>
        <p:spPr>
          <a:xfrm>
            <a:off x="251074" y="3429000"/>
            <a:ext cx="2016224" cy="180020"/>
          </a:xfrm>
          <a:prstGeom prst="roundRect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6) </a:t>
            </a:r>
            <a:r>
              <a:rPr lang="it-IT" sz="1000" b="1" spc="-1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UNIFE </a:t>
            </a:r>
            <a:r>
              <a:rPr lang="it-IT" sz="1000" b="1" i="1" spc="-1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 MISURA DI STUDENTE</a:t>
            </a:r>
            <a:endParaRPr lang="it-IT" sz="1000" b="1" spc="-1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Rettangolo arrotondato 24"/>
          <p:cNvSpPr/>
          <p:nvPr/>
        </p:nvSpPr>
        <p:spPr>
          <a:xfrm>
            <a:off x="107504" y="3861048"/>
            <a:ext cx="8856539" cy="324000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500" b="1" i="1" dirty="0" smtClean="0">
                <a:latin typeface="Times New Roman" charset="0"/>
              </a:rPr>
              <a:t>                         </a:t>
            </a:r>
            <a:r>
              <a:rPr lang="it-IT" sz="1500" b="1" i="1" dirty="0" smtClean="0">
                <a:solidFill>
                  <a:schemeClr val="tx1"/>
                </a:solidFill>
                <a:latin typeface="Times New Roman" charset="0"/>
              </a:rPr>
              <a:t>Sviluppiamo </a:t>
            </a:r>
            <a:r>
              <a:rPr lang="it-IT" sz="1500" b="1" i="1" dirty="0" smtClean="0">
                <a:latin typeface="Times New Roman" charset="0"/>
              </a:rPr>
              <a:t>nuove </a:t>
            </a:r>
            <a:r>
              <a:rPr lang="it-IT" sz="1500" b="1" i="1" dirty="0">
                <a:latin typeface="Times New Roman" charset="0"/>
              </a:rPr>
              <a:t>opportunità puntando sulla </a:t>
            </a:r>
            <a:r>
              <a:rPr lang="it-IT" sz="1500" b="1" i="1" dirty="0">
                <a:solidFill>
                  <a:srgbClr val="FF0000"/>
                </a:solidFill>
                <a:latin typeface="Times New Roman" charset="0"/>
              </a:rPr>
              <a:t>TERZA MISSIONE</a:t>
            </a:r>
          </a:p>
        </p:txBody>
      </p:sp>
      <p:sp>
        <p:nvSpPr>
          <p:cNvPr id="26" name="Rettangolo arrotondato 25"/>
          <p:cNvSpPr/>
          <p:nvPr/>
        </p:nvSpPr>
        <p:spPr>
          <a:xfrm>
            <a:off x="251074" y="3933056"/>
            <a:ext cx="1944662" cy="215952"/>
          </a:xfrm>
          <a:prstGeom prst="roundRect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3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7) </a:t>
            </a:r>
            <a:r>
              <a:rPr lang="it-IT" sz="1300" b="1" spc="-12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UNIFE </a:t>
            </a:r>
            <a:r>
              <a:rPr lang="it-IT" sz="1300" b="1" i="1" spc="-12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CHE  SVILUPPA</a:t>
            </a:r>
            <a:endParaRPr lang="it-IT" sz="1300" b="1" spc="-12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7" name="Rettangolo arrotondato 26"/>
          <p:cNvSpPr/>
          <p:nvPr/>
        </p:nvSpPr>
        <p:spPr>
          <a:xfrm>
            <a:off x="107504" y="4365104"/>
            <a:ext cx="8856539" cy="324000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it-IT" sz="1500" b="1" i="1" dirty="0">
                <a:latin typeface="Times New Roman" charset="0"/>
              </a:rPr>
              <a:t>Diamo un'identità integrata alla </a:t>
            </a:r>
            <a:r>
              <a:rPr lang="it-IT" sz="1500" b="1" i="1" dirty="0">
                <a:solidFill>
                  <a:srgbClr val="FF0000"/>
                </a:solidFill>
                <a:latin typeface="Times New Roman" charset="0"/>
              </a:rPr>
              <a:t>SANITA‘</a:t>
            </a:r>
          </a:p>
        </p:txBody>
      </p:sp>
      <p:sp>
        <p:nvSpPr>
          <p:cNvPr id="28" name="Rettangolo arrotondato 27"/>
          <p:cNvSpPr/>
          <p:nvPr/>
        </p:nvSpPr>
        <p:spPr>
          <a:xfrm>
            <a:off x="251074" y="4437112"/>
            <a:ext cx="2016224" cy="180020"/>
          </a:xfrm>
          <a:prstGeom prst="roundRect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3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8) UNIFE </a:t>
            </a:r>
            <a:r>
              <a:rPr lang="it-IT" sz="1300" b="1" i="1" spc="-12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IN  SALUTE</a:t>
            </a:r>
            <a:endParaRPr lang="it-IT" sz="13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9" name="Rettangolo arrotondato 28"/>
          <p:cNvSpPr/>
          <p:nvPr/>
        </p:nvSpPr>
        <p:spPr>
          <a:xfrm>
            <a:off x="107949" y="4869160"/>
            <a:ext cx="8856539" cy="324000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it-IT" sz="1500" b="1" i="1" dirty="0" smtClean="0">
                <a:solidFill>
                  <a:srgbClr val="FF0000"/>
                </a:solidFill>
                <a:latin typeface="Times New Roman" charset="0"/>
              </a:rPr>
              <a:t>          PARI </a:t>
            </a:r>
            <a:r>
              <a:rPr lang="it-IT" sz="1500" b="1" i="1" dirty="0">
                <a:solidFill>
                  <a:srgbClr val="FF0000"/>
                </a:solidFill>
                <a:latin typeface="Times New Roman" charset="0"/>
              </a:rPr>
              <a:t>OPPORTUNITA’ E BENESSERE </a:t>
            </a:r>
            <a:r>
              <a:rPr lang="it-IT" sz="1500" b="1" i="1" dirty="0">
                <a:latin typeface="Times New Roman" charset="0"/>
              </a:rPr>
              <a:t>per chi vive Unife</a:t>
            </a:r>
          </a:p>
        </p:txBody>
      </p:sp>
      <p:sp>
        <p:nvSpPr>
          <p:cNvPr id="30" name="Rettangolo arrotondato 29"/>
          <p:cNvSpPr/>
          <p:nvPr/>
        </p:nvSpPr>
        <p:spPr>
          <a:xfrm>
            <a:off x="251519" y="4941168"/>
            <a:ext cx="2016224" cy="180020"/>
          </a:xfrm>
          <a:prstGeom prst="roundRect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3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9) UNIFE </a:t>
            </a:r>
            <a:r>
              <a:rPr lang="it-IT" sz="13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EQUA</a:t>
            </a:r>
            <a:endParaRPr lang="it-IT" sz="1300" b="1" i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1" name="Rettangolo arrotondato 30"/>
          <p:cNvSpPr/>
          <p:nvPr/>
        </p:nvSpPr>
        <p:spPr>
          <a:xfrm>
            <a:off x="107504" y="5373216"/>
            <a:ext cx="8856539" cy="324000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it-IT" sz="1500" b="1" i="1" dirty="0" smtClean="0">
                <a:solidFill>
                  <a:srgbClr val="FF0000"/>
                </a:solidFill>
                <a:latin typeface="Times New Roman" charset="0"/>
              </a:rPr>
              <a:t>      SEMPLIFICHIAMO </a:t>
            </a:r>
            <a:r>
              <a:rPr lang="it-IT" sz="1500" b="1" i="1" dirty="0">
                <a:latin typeface="Times New Roman" charset="0"/>
              </a:rPr>
              <a:t>Unife per liberare tempo di qualità</a:t>
            </a:r>
          </a:p>
        </p:txBody>
      </p:sp>
      <p:sp>
        <p:nvSpPr>
          <p:cNvPr id="32" name="Rettangolo arrotondato 31"/>
          <p:cNvSpPr/>
          <p:nvPr/>
        </p:nvSpPr>
        <p:spPr>
          <a:xfrm>
            <a:off x="251074" y="5445224"/>
            <a:ext cx="2016224" cy="180020"/>
          </a:xfrm>
          <a:prstGeom prst="roundRect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3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10) UNIFE </a:t>
            </a:r>
            <a:r>
              <a:rPr lang="it-IT" sz="13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SEMPLICE</a:t>
            </a:r>
            <a:endParaRPr lang="it-IT" sz="13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3" name="Rettangolo arrotondato 32"/>
          <p:cNvSpPr/>
          <p:nvPr/>
        </p:nvSpPr>
        <p:spPr>
          <a:xfrm>
            <a:off x="107949" y="5877272"/>
            <a:ext cx="8856539" cy="324000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it-IT" sz="1500" b="1" i="1" dirty="0">
                <a:latin typeface="Times New Roman" charset="0"/>
              </a:rPr>
              <a:t>Valorizziamo le nostre </a:t>
            </a:r>
            <a:r>
              <a:rPr lang="it-IT" sz="1500" b="1" i="1" dirty="0">
                <a:solidFill>
                  <a:srgbClr val="FF0000"/>
                </a:solidFill>
                <a:latin typeface="Times New Roman" charset="0"/>
              </a:rPr>
              <a:t>RISORSE UMANE</a:t>
            </a:r>
          </a:p>
        </p:txBody>
      </p:sp>
      <p:sp>
        <p:nvSpPr>
          <p:cNvPr id="34" name="Rettangolo arrotondato 33"/>
          <p:cNvSpPr/>
          <p:nvPr/>
        </p:nvSpPr>
        <p:spPr>
          <a:xfrm>
            <a:off x="251074" y="5953992"/>
            <a:ext cx="2016224" cy="180020"/>
          </a:xfrm>
          <a:prstGeom prst="roundRect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300" b="1" spc="-1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11) UNIFE </a:t>
            </a:r>
            <a:r>
              <a:rPr lang="it-IT" sz="1300" b="1" i="1" spc="-1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CHE ASCOLTA  </a:t>
            </a:r>
            <a:endParaRPr lang="it-IT" sz="1300" b="1" i="1" spc="-1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5" name="Rettangolo arrotondato 34"/>
          <p:cNvSpPr/>
          <p:nvPr/>
        </p:nvSpPr>
        <p:spPr>
          <a:xfrm>
            <a:off x="107504" y="6417368"/>
            <a:ext cx="8856539" cy="324000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it-IT" sz="1500" b="1" i="1" dirty="0">
                <a:latin typeface="Times New Roman" charset="0"/>
              </a:rPr>
              <a:t>Ridiamo </a:t>
            </a:r>
            <a:r>
              <a:rPr lang="it-IT" sz="1500" b="1" i="1" dirty="0">
                <a:solidFill>
                  <a:srgbClr val="FF0000"/>
                </a:solidFill>
                <a:latin typeface="Times New Roman" charset="0"/>
              </a:rPr>
              <a:t>SICUREZZA </a:t>
            </a:r>
            <a:r>
              <a:rPr lang="it-IT" sz="1500" b="1" i="1" dirty="0">
                <a:latin typeface="Times New Roman" charset="0"/>
              </a:rPr>
              <a:t>ad </a:t>
            </a:r>
            <a:r>
              <a:rPr lang="it-IT" sz="1500" b="1" i="1" dirty="0" err="1">
                <a:latin typeface="Times New Roman" charset="0"/>
              </a:rPr>
              <a:t>Unife</a:t>
            </a:r>
            <a:endParaRPr lang="it-IT" sz="1500" dirty="0">
              <a:latin typeface="Times New Roman" charset="0"/>
            </a:endParaRPr>
          </a:p>
        </p:txBody>
      </p:sp>
      <p:sp>
        <p:nvSpPr>
          <p:cNvPr id="36" name="Rettangolo arrotondato 35"/>
          <p:cNvSpPr/>
          <p:nvPr/>
        </p:nvSpPr>
        <p:spPr>
          <a:xfrm>
            <a:off x="251074" y="6489376"/>
            <a:ext cx="2016224" cy="180020"/>
          </a:xfrm>
          <a:prstGeom prst="roundRect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3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12) UNIFE </a:t>
            </a:r>
            <a:r>
              <a:rPr lang="it-IT" sz="13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SICURA</a:t>
            </a:r>
            <a:endParaRPr lang="it-IT" sz="13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76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526"/>
            <a:ext cx="7704856" cy="669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5076057" y="4941168"/>
            <a:ext cx="3888432" cy="1800200"/>
          </a:xfrm>
        </p:spPr>
        <p:txBody>
          <a:bodyPr>
            <a:noAutofit/>
          </a:bodyPr>
          <a:lstStyle/>
          <a:p>
            <a:r>
              <a:rPr lang="it-IT" sz="4000" b="1" dirty="0" smtClean="0"/>
              <a:t>Area </a:t>
            </a:r>
            <a:r>
              <a:rPr lang="it-IT" sz="4000" b="1" dirty="0"/>
              <a:t/>
            </a:r>
            <a:br>
              <a:rPr lang="it-IT" sz="4000" b="1" dirty="0"/>
            </a:br>
            <a:r>
              <a:rPr lang="it-IT" sz="4000" b="1" dirty="0" smtClean="0"/>
              <a:t>Patrimonio</a:t>
            </a:r>
            <a:br>
              <a:rPr lang="it-IT" sz="4000" b="1" dirty="0" smtClean="0"/>
            </a:br>
            <a:r>
              <a:rPr lang="it-IT" sz="4000" b="1" dirty="0" smtClean="0"/>
              <a:t>Culturale</a:t>
            </a:r>
            <a:endParaRPr lang="it-IT" sz="4000" b="1" dirty="0"/>
          </a:p>
        </p:txBody>
      </p:sp>
      <p:sp>
        <p:nvSpPr>
          <p:cNvPr id="4" name="Ovale 3"/>
          <p:cNvSpPr/>
          <p:nvPr/>
        </p:nvSpPr>
        <p:spPr>
          <a:xfrm>
            <a:off x="2436149" y="948112"/>
            <a:ext cx="1137843" cy="6502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in giù 4"/>
          <p:cNvSpPr/>
          <p:nvPr/>
        </p:nvSpPr>
        <p:spPr>
          <a:xfrm rot="8100000">
            <a:off x="1764933" y="1025989"/>
            <a:ext cx="720080" cy="47526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35267" y="43681"/>
            <a:ext cx="4320480" cy="101566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smtClean="0"/>
              <a:t>Delegato per </a:t>
            </a:r>
            <a:r>
              <a:rPr lang="it-IT" sz="2000" dirty="0"/>
              <a:t>il Sistema Bibliotecario d'Ateneo</a:t>
            </a:r>
            <a:r>
              <a:rPr lang="it-IT" sz="2000" dirty="0" smtClean="0"/>
              <a:t>  </a:t>
            </a:r>
          </a:p>
          <a:p>
            <a:pPr algn="ctr"/>
            <a:r>
              <a:rPr lang="it-IT" sz="2000" dirty="0" smtClean="0"/>
              <a:t>Prof. M. Pifferi</a:t>
            </a:r>
            <a:endParaRPr lang="it-IT" sz="2000" dirty="0"/>
          </a:p>
        </p:txBody>
      </p:sp>
      <p:sp>
        <p:nvSpPr>
          <p:cNvPr id="8" name="Ovale 7"/>
          <p:cNvSpPr/>
          <p:nvPr/>
        </p:nvSpPr>
        <p:spPr>
          <a:xfrm>
            <a:off x="5076056" y="928864"/>
            <a:ext cx="3456383" cy="6695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7"/>
          <p:cNvSpPr/>
          <p:nvPr/>
        </p:nvSpPr>
        <p:spPr>
          <a:xfrm rot="18796052">
            <a:off x="6444207" y="1785790"/>
            <a:ext cx="720080" cy="47526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6084169" y="2442422"/>
            <a:ext cx="2664296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smtClean="0"/>
              <a:t>Delegata per </a:t>
            </a:r>
            <a:r>
              <a:rPr lang="it-IT" sz="2000" dirty="0"/>
              <a:t>il Sistema </a:t>
            </a:r>
            <a:r>
              <a:rPr lang="it-IT" sz="2000" dirty="0" smtClean="0"/>
              <a:t>Museale </a:t>
            </a:r>
            <a:r>
              <a:rPr lang="it-IT" sz="2000" dirty="0"/>
              <a:t>d'Ateneo</a:t>
            </a:r>
            <a:r>
              <a:rPr lang="it-IT" sz="2000" dirty="0" smtClean="0"/>
              <a:t>  </a:t>
            </a:r>
          </a:p>
          <a:p>
            <a:pPr algn="ctr"/>
            <a:r>
              <a:rPr lang="it-IT" sz="2000" dirty="0" smtClean="0"/>
              <a:t>Prof.ssa U. </a:t>
            </a:r>
            <a:r>
              <a:rPr lang="it-IT" sz="2000" dirty="0" err="1" smtClean="0"/>
              <a:t>Thun</a:t>
            </a:r>
            <a:r>
              <a:rPr lang="it-IT" sz="2000" dirty="0" smtClean="0"/>
              <a:t> </a:t>
            </a:r>
            <a:r>
              <a:rPr lang="it-IT" sz="2000" dirty="0" err="1" smtClean="0"/>
              <a:t>Hohenstein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54175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0"/>
            <a:ext cx="88569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68144" y="4653136"/>
            <a:ext cx="2952328" cy="1842081"/>
          </a:xfrm>
        </p:spPr>
        <p:txBody>
          <a:bodyPr>
            <a:noAutofit/>
          </a:bodyPr>
          <a:lstStyle/>
          <a:p>
            <a:r>
              <a:rPr lang="it-IT" sz="4000" b="1" dirty="0" smtClean="0"/>
              <a:t>Area Patrimonio Culturale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348286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008" y="260648"/>
            <a:ext cx="9036496" cy="792088"/>
          </a:xfrm>
        </p:spPr>
        <p:txBody>
          <a:bodyPr>
            <a:noAutofit/>
          </a:bodyPr>
          <a:lstStyle/>
          <a:p>
            <a:r>
              <a:rPr lang="it-IT" sz="3600" b="1" dirty="0"/>
              <a:t>Area </a:t>
            </a:r>
            <a:r>
              <a:rPr lang="it-IT" sz="3600" b="1" dirty="0" smtClean="0"/>
              <a:t>Didattica</a:t>
            </a:r>
            <a:br>
              <a:rPr lang="it-IT" sz="3600" b="1" dirty="0" smtClean="0"/>
            </a:br>
            <a:r>
              <a:rPr lang="it-IT" sz="3600" b="1" dirty="0" smtClean="0"/>
              <a:t>e </a:t>
            </a:r>
            <a:r>
              <a:rPr lang="it-IT" sz="3600" b="1" dirty="0"/>
              <a:t>Servizi alle Studentesse e agli Studenti</a:t>
            </a:r>
            <a:endParaRPr lang="it-IT" sz="3600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96752"/>
            <a:ext cx="8856985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91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it-IT" sz="2800" b="1" dirty="0" smtClean="0"/>
              <a:t>Ripartizione Didattica</a:t>
            </a:r>
            <a:endParaRPr lang="it-IT" sz="28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4248472" cy="5031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e 4"/>
          <p:cNvSpPr/>
          <p:nvPr/>
        </p:nvSpPr>
        <p:spPr>
          <a:xfrm>
            <a:off x="1691680" y="2708920"/>
            <a:ext cx="1368152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in giù 5"/>
          <p:cNvSpPr/>
          <p:nvPr/>
        </p:nvSpPr>
        <p:spPr>
          <a:xfrm rot="16200000">
            <a:off x="3594605" y="2307588"/>
            <a:ext cx="720080" cy="1666759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4860032" y="2602358"/>
            <a:ext cx="2664296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smtClean="0"/>
              <a:t>Delegati alla Didattica</a:t>
            </a:r>
          </a:p>
          <a:p>
            <a:pPr algn="ctr"/>
            <a:r>
              <a:rPr lang="it-IT" sz="2000" dirty="0" smtClean="0"/>
              <a:t>Prof.ssa T. Bellini</a:t>
            </a:r>
          </a:p>
          <a:p>
            <a:pPr algn="ctr"/>
            <a:r>
              <a:rPr lang="it-IT" sz="2000" dirty="0" smtClean="0"/>
              <a:t>Prof.ssa E. Lamma</a:t>
            </a:r>
          </a:p>
          <a:p>
            <a:pPr algn="ctr"/>
            <a:r>
              <a:rPr lang="it-IT" sz="2000" dirty="0" smtClean="0"/>
              <a:t>Prof. P. </a:t>
            </a:r>
            <a:r>
              <a:rPr lang="it-IT" sz="2000" dirty="0" err="1" smtClean="0"/>
              <a:t>Tanganelli</a:t>
            </a:r>
            <a:r>
              <a:rPr lang="it-IT" sz="20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944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85608" y="180990"/>
            <a:ext cx="2954248" cy="1257706"/>
          </a:xfrm>
        </p:spPr>
        <p:txBody>
          <a:bodyPr>
            <a:noAutofit/>
          </a:bodyPr>
          <a:lstStyle/>
          <a:p>
            <a:r>
              <a:rPr lang="it-IT" sz="2500" b="1" dirty="0" smtClean="0"/>
              <a:t>Ripartizione Segreterie e servizi alle studentesse e agli studenti</a:t>
            </a:r>
            <a:endParaRPr lang="it-IT" sz="25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7" y="323339"/>
            <a:ext cx="7016527" cy="6265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43345" y="914958"/>
            <a:ext cx="1990130" cy="83099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200" dirty="0" smtClean="0"/>
              <a:t>Delegati alla Didattica</a:t>
            </a:r>
          </a:p>
          <a:p>
            <a:pPr algn="ctr"/>
            <a:r>
              <a:rPr lang="it-IT" sz="1200" dirty="0" smtClean="0"/>
              <a:t>Prof.ssa T. Bellini</a:t>
            </a:r>
          </a:p>
          <a:p>
            <a:pPr algn="ctr"/>
            <a:r>
              <a:rPr lang="it-IT" sz="1200" dirty="0" smtClean="0"/>
              <a:t>Prof.ssa E. Lamma</a:t>
            </a:r>
          </a:p>
          <a:p>
            <a:pPr algn="ctr"/>
            <a:r>
              <a:rPr lang="it-IT" sz="1200" dirty="0" smtClean="0"/>
              <a:t>Prof. P. </a:t>
            </a:r>
            <a:r>
              <a:rPr lang="it-IT" sz="1200" dirty="0" err="1" smtClean="0"/>
              <a:t>Tanganelli</a:t>
            </a:r>
            <a:r>
              <a:rPr lang="it-IT" sz="1200" dirty="0" smtClean="0"/>
              <a:t> </a:t>
            </a:r>
          </a:p>
        </p:txBody>
      </p:sp>
      <p:sp>
        <p:nvSpPr>
          <p:cNvPr id="6" name="Freccia in giù 5"/>
          <p:cNvSpPr/>
          <p:nvPr/>
        </p:nvSpPr>
        <p:spPr>
          <a:xfrm rot="10800000">
            <a:off x="1012126" y="1745955"/>
            <a:ext cx="490167" cy="705928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6084197" y="1815207"/>
            <a:ext cx="2622585" cy="46166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200" dirty="0" smtClean="0"/>
              <a:t>Delegata alla Disabilità</a:t>
            </a:r>
          </a:p>
          <a:p>
            <a:pPr algn="ctr"/>
            <a:r>
              <a:rPr lang="it-IT" sz="1200" dirty="0" smtClean="0"/>
              <a:t>Prof.ssa C. Fioravanti</a:t>
            </a:r>
          </a:p>
        </p:txBody>
      </p:sp>
      <p:sp>
        <p:nvSpPr>
          <p:cNvPr id="9" name="Ovale 8"/>
          <p:cNvSpPr/>
          <p:nvPr/>
        </p:nvSpPr>
        <p:spPr>
          <a:xfrm>
            <a:off x="3966809" y="2059317"/>
            <a:ext cx="1449342" cy="9376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in giù 9"/>
          <p:cNvSpPr/>
          <p:nvPr/>
        </p:nvSpPr>
        <p:spPr>
          <a:xfrm rot="8002711">
            <a:off x="2400576" y="775616"/>
            <a:ext cx="424538" cy="100991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in giù 10"/>
          <p:cNvSpPr/>
          <p:nvPr/>
        </p:nvSpPr>
        <p:spPr>
          <a:xfrm rot="13500000">
            <a:off x="5479620" y="1717440"/>
            <a:ext cx="320292" cy="48514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igura a mano libera 19"/>
          <p:cNvSpPr/>
          <p:nvPr/>
        </p:nvSpPr>
        <p:spPr>
          <a:xfrm>
            <a:off x="228600" y="2506202"/>
            <a:ext cx="6183130" cy="4292531"/>
          </a:xfrm>
          <a:custGeom>
            <a:avLst/>
            <a:gdLst>
              <a:gd name="connsiteX0" fmla="*/ 135467 w 6183130"/>
              <a:gd name="connsiteY0" fmla="*/ 4233265 h 4292531"/>
              <a:gd name="connsiteX1" fmla="*/ 745067 w 6183130"/>
              <a:gd name="connsiteY1" fmla="*/ 4216331 h 4292531"/>
              <a:gd name="connsiteX2" fmla="*/ 4072467 w 6183130"/>
              <a:gd name="connsiteY2" fmla="*/ 4207865 h 4292531"/>
              <a:gd name="connsiteX3" fmla="*/ 4123267 w 6183130"/>
              <a:gd name="connsiteY3" fmla="*/ 4199398 h 4292531"/>
              <a:gd name="connsiteX4" fmla="*/ 4148667 w 6183130"/>
              <a:gd name="connsiteY4" fmla="*/ 4190931 h 4292531"/>
              <a:gd name="connsiteX5" fmla="*/ 6028267 w 6183130"/>
              <a:gd name="connsiteY5" fmla="*/ 4182465 h 4292531"/>
              <a:gd name="connsiteX6" fmla="*/ 6180667 w 6183130"/>
              <a:gd name="connsiteY6" fmla="*/ 4173998 h 4292531"/>
              <a:gd name="connsiteX7" fmla="*/ 6172200 w 6183130"/>
              <a:gd name="connsiteY7" fmla="*/ 4148598 h 4292531"/>
              <a:gd name="connsiteX8" fmla="*/ 6163733 w 6183130"/>
              <a:gd name="connsiteY8" fmla="*/ 2421398 h 4292531"/>
              <a:gd name="connsiteX9" fmla="*/ 6155267 w 6183130"/>
              <a:gd name="connsiteY9" fmla="*/ 2362131 h 4292531"/>
              <a:gd name="connsiteX10" fmla="*/ 6138333 w 6183130"/>
              <a:gd name="connsiteY10" fmla="*/ 2268998 h 4292531"/>
              <a:gd name="connsiteX11" fmla="*/ 6129867 w 6183130"/>
              <a:gd name="connsiteY11" fmla="*/ 2235131 h 4292531"/>
              <a:gd name="connsiteX12" fmla="*/ 6121400 w 6183130"/>
              <a:gd name="connsiteY12" fmla="*/ 2175865 h 4292531"/>
              <a:gd name="connsiteX13" fmla="*/ 6112933 w 6183130"/>
              <a:gd name="connsiteY13" fmla="*/ 2133531 h 4292531"/>
              <a:gd name="connsiteX14" fmla="*/ 6104467 w 6183130"/>
              <a:gd name="connsiteY14" fmla="*/ 2108131 h 4292531"/>
              <a:gd name="connsiteX15" fmla="*/ 6062133 w 6183130"/>
              <a:gd name="connsiteY15" fmla="*/ 2099665 h 4292531"/>
              <a:gd name="connsiteX16" fmla="*/ 5545667 w 6183130"/>
              <a:gd name="connsiteY16" fmla="*/ 2108131 h 4292531"/>
              <a:gd name="connsiteX17" fmla="*/ 5444067 w 6183130"/>
              <a:gd name="connsiteY17" fmla="*/ 2125065 h 4292531"/>
              <a:gd name="connsiteX18" fmla="*/ 5325533 w 6183130"/>
              <a:gd name="connsiteY18" fmla="*/ 2141998 h 4292531"/>
              <a:gd name="connsiteX19" fmla="*/ 3048000 w 6183130"/>
              <a:gd name="connsiteY19" fmla="*/ 2133531 h 4292531"/>
              <a:gd name="connsiteX20" fmla="*/ 2997200 w 6183130"/>
              <a:gd name="connsiteY20" fmla="*/ 2108131 h 4292531"/>
              <a:gd name="connsiteX21" fmla="*/ 2988733 w 6183130"/>
              <a:gd name="connsiteY21" fmla="*/ 2082731 h 4292531"/>
              <a:gd name="connsiteX22" fmla="*/ 2980267 w 6183130"/>
              <a:gd name="connsiteY22" fmla="*/ 2048865 h 4292531"/>
              <a:gd name="connsiteX23" fmla="*/ 2946400 w 6183130"/>
              <a:gd name="connsiteY23" fmla="*/ 1964198 h 4292531"/>
              <a:gd name="connsiteX24" fmla="*/ 2937933 w 6183130"/>
              <a:gd name="connsiteY24" fmla="*/ 1938798 h 4292531"/>
              <a:gd name="connsiteX25" fmla="*/ 2929467 w 6183130"/>
              <a:gd name="connsiteY25" fmla="*/ 1887998 h 4292531"/>
              <a:gd name="connsiteX26" fmla="*/ 2921000 w 6183130"/>
              <a:gd name="connsiteY26" fmla="*/ 1828731 h 4292531"/>
              <a:gd name="connsiteX27" fmla="*/ 2904067 w 6183130"/>
              <a:gd name="connsiteY27" fmla="*/ 1786398 h 4292531"/>
              <a:gd name="connsiteX28" fmla="*/ 2895600 w 6183130"/>
              <a:gd name="connsiteY28" fmla="*/ 1701731 h 4292531"/>
              <a:gd name="connsiteX29" fmla="*/ 2878667 w 6183130"/>
              <a:gd name="connsiteY29" fmla="*/ 880465 h 4292531"/>
              <a:gd name="connsiteX30" fmla="*/ 2861733 w 6183130"/>
              <a:gd name="connsiteY30" fmla="*/ 719598 h 4292531"/>
              <a:gd name="connsiteX31" fmla="*/ 2844800 w 6183130"/>
              <a:gd name="connsiteY31" fmla="*/ 643398 h 4292531"/>
              <a:gd name="connsiteX32" fmla="*/ 2836333 w 6183130"/>
              <a:gd name="connsiteY32" fmla="*/ 592598 h 4292531"/>
              <a:gd name="connsiteX33" fmla="*/ 2819400 w 6183130"/>
              <a:gd name="connsiteY33" fmla="*/ 541798 h 4292531"/>
              <a:gd name="connsiteX34" fmla="*/ 2802467 w 6183130"/>
              <a:gd name="connsiteY34" fmla="*/ 474065 h 4292531"/>
              <a:gd name="connsiteX35" fmla="*/ 2785533 w 6183130"/>
              <a:gd name="connsiteY35" fmla="*/ 414798 h 4292531"/>
              <a:gd name="connsiteX36" fmla="*/ 2777067 w 6183130"/>
              <a:gd name="connsiteY36" fmla="*/ 363998 h 4292531"/>
              <a:gd name="connsiteX37" fmla="*/ 2768600 w 6183130"/>
              <a:gd name="connsiteY37" fmla="*/ 330131 h 4292531"/>
              <a:gd name="connsiteX38" fmla="*/ 2760133 w 6183130"/>
              <a:gd name="connsiteY38" fmla="*/ 270865 h 4292531"/>
              <a:gd name="connsiteX39" fmla="*/ 2743200 w 6183130"/>
              <a:gd name="connsiteY39" fmla="*/ 220065 h 4292531"/>
              <a:gd name="connsiteX40" fmla="*/ 2726267 w 6183130"/>
              <a:gd name="connsiteY40" fmla="*/ 143865 h 4292531"/>
              <a:gd name="connsiteX41" fmla="*/ 2667000 w 6183130"/>
              <a:gd name="connsiteY41" fmla="*/ 118465 h 4292531"/>
              <a:gd name="connsiteX42" fmla="*/ 2641600 w 6183130"/>
              <a:gd name="connsiteY42" fmla="*/ 109998 h 4292531"/>
              <a:gd name="connsiteX43" fmla="*/ 2438400 w 6183130"/>
              <a:gd name="connsiteY43" fmla="*/ 101531 h 4292531"/>
              <a:gd name="connsiteX44" fmla="*/ 2336800 w 6183130"/>
              <a:gd name="connsiteY44" fmla="*/ 93065 h 4292531"/>
              <a:gd name="connsiteX45" fmla="*/ 1507067 w 6183130"/>
              <a:gd name="connsiteY45" fmla="*/ 76131 h 4292531"/>
              <a:gd name="connsiteX46" fmla="*/ 1447800 w 6183130"/>
              <a:gd name="connsiteY46" fmla="*/ 67665 h 4292531"/>
              <a:gd name="connsiteX47" fmla="*/ 1380067 w 6183130"/>
              <a:gd name="connsiteY47" fmla="*/ 59198 h 4292531"/>
              <a:gd name="connsiteX48" fmla="*/ 762000 w 6183130"/>
              <a:gd name="connsiteY48" fmla="*/ 50731 h 4292531"/>
              <a:gd name="connsiteX49" fmla="*/ 728133 w 6183130"/>
              <a:gd name="connsiteY49" fmla="*/ 42265 h 4292531"/>
              <a:gd name="connsiteX50" fmla="*/ 668867 w 6183130"/>
              <a:gd name="connsiteY50" fmla="*/ 25331 h 4292531"/>
              <a:gd name="connsiteX51" fmla="*/ 592667 w 6183130"/>
              <a:gd name="connsiteY51" fmla="*/ 16865 h 4292531"/>
              <a:gd name="connsiteX52" fmla="*/ 558800 w 6183130"/>
              <a:gd name="connsiteY52" fmla="*/ 8398 h 4292531"/>
              <a:gd name="connsiteX53" fmla="*/ 186267 w 6183130"/>
              <a:gd name="connsiteY53" fmla="*/ 25331 h 4292531"/>
              <a:gd name="connsiteX54" fmla="*/ 143933 w 6183130"/>
              <a:gd name="connsiteY54" fmla="*/ 67665 h 4292531"/>
              <a:gd name="connsiteX55" fmla="*/ 118533 w 6183130"/>
              <a:gd name="connsiteY55" fmla="*/ 160798 h 4292531"/>
              <a:gd name="connsiteX56" fmla="*/ 110067 w 6183130"/>
              <a:gd name="connsiteY56" fmla="*/ 228531 h 4292531"/>
              <a:gd name="connsiteX57" fmla="*/ 101600 w 6183130"/>
              <a:gd name="connsiteY57" fmla="*/ 253931 h 4292531"/>
              <a:gd name="connsiteX58" fmla="*/ 93133 w 6183130"/>
              <a:gd name="connsiteY58" fmla="*/ 372465 h 4292531"/>
              <a:gd name="connsiteX59" fmla="*/ 84667 w 6183130"/>
              <a:gd name="connsiteY59" fmla="*/ 431731 h 4292531"/>
              <a:gd name="connsiteX60" fmla="*/ 76200 w 6183130"/>
              <a:gd name="connsiteY60" fmla="*/ 897398 h 4292531"/>
              <a:gd name="connsiteX61" fmla="*/ 67733 w 6183130"/>
              <a:gd name="connsiteY61" fmla="*/ 1633998 h 4292531"/>
              <a:gd name="connsiteX62" fmla="*/ 59267 w 6183130"/>
              <a:gd name="connsiteY62" fmla="*/ 1667865 h 4292531"/>
              <a:gd name="connsiteX63" fmla="*/ 42333 w 6183130"/>
              <a:gd name="connsiteY63" fmla="*/ 1769465 h 4292531"/>
              <a:gd name="connsiteX64" fmla="*/ 25400 w 6183130"/>
              <a:gd name="connsiteY64" fmla="*/ 1845665 h 4292531"/>
              <a:gd name="connsiteX65" fmla="*/ 8467 w 6183130"/>
              <a:gd name="connsiteY65" fmla="*/ 1913398 h 4292531"/>
              <a:gd name="connsiteX66" fmla="*/ 0 w 6183130"/>
              <a:gd name="connsiteY66" fmla="*/ 1972665 h 4292531"/>
              <a:gd name="connsiteX67" fmla="*/ 8467 w 6183130"/>
              <a:gd name="connsiteY67" fmla="*/ 3251131 h 4292531"/>
              <a:gd name="connsiteX68" fmla="*/ 16933 w 6183130"/>
              <a:gd name="connsiteY68" fmla="*/ 3420465 h 4292531"/>
              <a:gd name="connsiteX69" fmla="*/ 33867 w 6183130"/>
              <a:gd name="connsiteY69" fmla="*/ 3471265 h 4292531"/>
              <a:gd name="connsiteX70" fmla="*/ 42333 w 6183130"/>
              <a:gd name="connsiteY70" fmla="*/ 3496665 h 4292531"/>
              <a:gd name="connsiteX71" fmla="*/ 50800 w 6183130"/>
              <a:gd name="connsiteY71" fmla="*/ 3598265 h 4292531"/>
              <a:gd name="connsiteX72" fmla="*/ 67733 w 6183130"/>
              <a:gd name="connsiteY72" fmla="*/ 3665998 h 4292531"/>
              <a:gd name="connsiteX73" fmla="*/ 76200 w 6183130"/>
              <a:gd name="connsiteY73" fmla="*/ 3716798 h 4292531"/>
              <a:gd name="connsiteX74" fmla="*/ 84667 w 6183130"/>
              <a:gd name="connsiteY74" fmla="*/ 3750665 h 4292531"/>
              <a:gd name="connsiteX75" fmla="*/ 101600 w 6183130"/>
              <a:gd name="connsiteY75" fmla="*/ 3843798 h 4292531"/>
              <a:gd name="connsiteX76" fmla="*/ 110067 w 6183130"/>
              <a:gd name="connsiteY76" fmla="*/ 3869198 h 4292531"/>
              <a:gd name="connsiteX77" fmla="*/ 118533 w 6183130"/>
              <a:gd name="connsiteY77" fmla="*/ 3928465 h 4292531"/>
              <a:gd name="connsiteX78" fmla="*/ 127000 w 6183130"/>
              <a:gd name="connsiteY78" fmla="*/ 3970798 h 4292531"/>
              <a:gd name="connsiteX79" fmla="*/ 143933 w 6183130"/>
              <a:gd name="connsiteY79" fmla="*/ 4089331 h 4292531"/>
              <a:gd name="connsiteX80" fmla="*/ 152400 w 6183130"/>
              <a:gd name="connsiteY80" fmla="*/ 4241731 h 4292531"/>
              <a:gd name="connsiteX81" fmla="*/ 169333 w 6183130"/>
              <a:gd name="connsiteY81" fmla="*/ 4292531 h 4292531"/>
              <a:gd name="connsiteX82" fmla="*/ 186267 w 6183130"/>
              <a:gd name="connsiteY82" fmla="*/ 4267131 h 4292531"/>
              <a:gd name="connsiteX83" fmla="*/ 194733 w 6183130"/>
              <a:gd name="connsiteY83" fmla="*/ 4241731 h 4292531"/>
              <a:gd name="connsiteX84" fmla="*/ 203200 w 6183130"/>
              <a:gd name="connsiteY84" fmla="*/ 4224798 h 4292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6183130" h="4292531">
                <a:moveTo>
                  <a:pt x="135467" y="4233265"/>
                </a:moveTo>
                <a:cubicBezTo>
                  <a:pt x="386331" y="4210458"/>
                  <a:pt x="273327" y="4218409"/>
                  <a:pt x="745067" y="4216331"/>
                </a:cubicBezTo>
                <a:lnTo>
                  <a:pt x="4072467" y="4207865"/>
                </a:lnTo>
                <a:cubicBezTo>
                  <a:pt x="4089400" y="4205043"/>
                  <a:pt x="4106509" y="4203122"/>
                  <a:pt x="4123267" y="4199398"/>
                </a:cubicBezTo>
                <a:cubicBezTo>
                  <a:pt x="4131979" y="4197462"/>
                  <a:pt x="4139743" y="4191010"/>
                  <a:pt x="4148667" y="4190931"/>
                </a:cubicBezTo>
                <a:lnTo>
                  <a:pt x="6028267" y="4182465"/>
                </a:lnTo>
                <a:cubicBezTo>
                  <a:pt x="6079067" y="4179643"/>
                  <a:pt x="6131141" y="4185651"/>
                  <a:pt x="6180667" y="4173998"/>
                </a:cubicBezTo>
                <a:cubicBezTo>
                  <a:pt x="6189354" y="4171954"/>
                  <a:pt x="6172286" y="4157522"/>
                  <a:pt x="6172200" y="4148598"/>
                </a:cubicBezTo>
                <a:cubicBezTo>
                  <a:pt x="6166637" y="3572885"/>
                  <a:pt x="6169190" y="2997112"/>
                  <a:pt x="6163733" y="2421398"/>
                </a:cubicBezTo>
                <a:cubicBezTo>
                  <a:pt x="6163544" y="2401443"/>
                  <a:pt x="6158301" y="2381855"/>
                  <a:pt x="6155267" y="2362131"/>
                </a:cubicBezTo>
                <a:cubicBezTo>
                  <a:pt x="6150671" y="2332258"/>
                  <a:pt x="6144939" y="2298723"/>
                  <a:pt x="6138333" y="2268998"/>
                </a:cubicBezTo>
                <a:cubicBezTo>
                  <a:pt x="6135809" y="2257639"/>
                  <a:pt x="6131949" y="2246580"/>
                  <a:pt x="6129867" y="2235131"/>
                </a:cubicBezTo>
                <a:cubicBezTo>
                  <a:pt x="6126297" y="2215497"/>
                  <a:pt x="6124681" y="2195549"/>
                  <a:pt x="6121400" y="2175865"/>
                </a:cubicBezTo>
                <a:cubicBezTo>
                  <a:pt x="6119034" y="2161670"/>
                  <a:pt x="6116423" y="2147492"/>
                  <a:pt x="6112933" y="2133531"/>
                </a:cubicBezTo>
                <a:cubicBezTo>
                  <a:pt x="6110769" y="2124873"/>
                  <a:pt x="6111893" y="2113081"/>
                  <a:pt x="6104467" y="2108131"/>
                </a:cubicBezTo>
                <a:cubicBezTo>
                  <a:pt x="6092493" y="2100149"/>
                  <a:pt x="6076244" y="2102487"/>
                  <a:pt x="6062133" y="2099665"/>
                </a:cubicBezTo>
                <a:lnTo>
                  <a:pt x="5545667" y="2108131"/>
                </a:lnTo>
                <a:cubicBezTo>
                  <a:pt x="5339854" y="2114011"/>
                  <a:pt x="5535877" y="2109764"/>
                  <a:pt x="5444067" y="2125065"/>
                </a:cubicBezTo>
                <a:cubicBezTo>
                  <a:pt x="5202748" y="2165284"/>
                  <a:pt x="5477852" y="2111533"/>
                  <a:pt x="5325533" y="2141998"/>
                </a:cubicBezTo>
                <a:lnTo>
                  <a:pt x="3048000" y="2133531"/>
                </a:lnTo>
                <a:cubicBezTo>
                  <a:pt x="3016560" y="2133301"/>
                  <a:pt x="3015384" y="2126316"/>
                  <a:pt x="2997200" y="2108131"/>
                </a:cubicBezTo>
                <a:cubicBezTo>
                  <a:pt x="2994378" y="2099664"/>
                  <a:pt x="2991185" y="2091312"/>
                  <a:pt x="2988733" y="2082731"/>
                </a:cubicBezTo>
                <a:cubicBezTo>
                  <a:pt x="2985536" y="2071543"/>
                  <a:pt x="2984181" y="2059823"/>
                  <a:pt x="2980267" y="2048865"/>
                </a:cubicBezTo>
                <a:cubicBezTo>
                  <a:pt x="2970044" y="2020239"/>
                  <a:pt x="2956013" y="1993034"/>
                  <a:pt x="2946400" y="1964198"/>
                </a:cubicBezTo>
                <a:lnTo>
                  <a:pt x="2937933" y="1938798"/>
                </a:lnTo>
                <a:cubicBezTo>
                  <a:pt x="2935111" y="1921865"/>
                  <a:pt x="2932077" y="1904965"/>
                  <a:pt x="2929467" y="1887998"/>
                </a:cubicBezTo>
                <a:cubicBezTo>
                  <a:pt x="2926433" y="1868274"/>
                  <a:pt x="2925840" y="1848091"/>
                  <a:pt x="2921000" y="1828731"/>
                </a:cubicBezTo>
                <a:cubicBezTo>
                  <a:pt x="2917314" y="1813987"/>
                  <a:pt x="2909711" y="1800509"/>
                  <a:pt x="2904067" y="1786398"/>
                </a:cubicBezTo>
                <a:cubicBezTo>
                  <a:pt x="2901245" y="1758176"/>
                  <a:pt x="2896151" y="1730089"/>
                  <a:pt x="2895600" y="1701731"/>
                </a:cubicBezTo>
                <a:cubicBezTo>
                  <a:pt x="2879501" y="872666"/>
                  <a:pt x="2951123" y="1170308"/>
                  <a:pt x="2878667" y="880465"/>
                </a:cubicBezTo>
                <a:cubicBezTo>
                  <a:pt x="2876238" y="856180"/>
                  <a:pt x="2865600" y="746668"/>
                  <a:pt x="2861733" y="719598"/>
                </a:cubicBezTo>
                <a:cubicBezTo>
                  <a:pt x="2854338" y="667833"/>
                  <a:pt x="2854046" y="689626"/>
                  <a:pt x="2844800" y="643398"/>
                </a:cubicBezTo>
                <a:cubicBezTo>
                  <a:pt x="2841433" y="626564"/>
                  <a:pt x="2840497" y="609252"/>
                  <a:pt x="2836333" y="592598"/>
                </a:cubicBezTo>
                <a:cubicBezTo>
                  <a:pt x="2832004" y="575282"/>
                  <a:pt x="2822901" y="559301"/>
                  <a:pt x="2819400" y="541798"/>
                </a:cubicBezTo>
                <a:cubicBezTo>
                  <a:pt x="2802187" y="455738"/>
                  <a:pt x="2819822" y="534808"/>
                  <a:pt x="2802467" y="474065"/>
                </a:cubicBezTo>
                <a:cubicBezTo>
                  <a:pt x="2781213" y="399673"/>
                  <a:pt x="2805827" y="475678"/>
                  <a:pt x="2785533" y="414798"/>
                </a:cubicBezTo>
                <a:cubicBezTo>
                  <a:pt x="2782711" y="397865"/>
                  <a:pt x="2780434" y="380832"/>
                  <a:pt x="2777067" y="363998"/>
                </a:cubicBezTo>
                <a:cubicBezTo>
                  <a:pt x="2774785" y="352588"/>
                  <a:pt x="2770682" y="341580"/>
                  <a:pt x="2768600" y="330131"/>
                </a:cubicBezTo>
                <a:cubicBezTo>
                  <a:pt x="2765030" y="310497"/>
                  <a:pt x="2764620" y="290310"/>
                  <a:pt x="2760133" y="270865"/>
                </a:cubicBezTo>
                <a:cubicBezTo>
                  <a:pt x="2756119" y="253473"/>
                  <a:pt x="2746701" y="237568"/>
                  <a:pt x="2743200" y="220065"/>
                </a:cubicBezTo>
                <a:cubicBezTo>
                  <a:pt x="2743014" y="219136"/>
                  <a:pt x="2729682" y="148988"/>
                  <a:pt x="2726267" y="143865"/>
                </a:cubicBezTo>
                <a:cubicBezTo>
                  <a:pt x="2714135" y="125666"/>
                  <a:pt x="2684495" y="123463"/>
                  <a:pt x="2667000" y="118465"/>
                </a:cubicBezTo>
                <a:cubicBezTo>
                  <a:pt x="2658419" y="116013"/>
                  <a:pt x="2650500" y="110657"/>
                  <a:pt x="2641600" y="109998"/>
                </a:cubicBezTo>
                <a:cubicBezTo>
                  <a:pt x="2573993" y="104990"/>
                  <a:pt x="2506088" y="105291"/>
                  <a:pt x="2438400" y="101531"/>
                </a:cubicBezTo>
                <a:cubicBezTo>
                  <a:pt x="2404468" y="99646"/>
                  <a:pt x="2370667" y="95887"/>
                  <a:pt x="2336800" y="93065"/>
                </a:cubicBezTo>
                <a:cubicBezTo>
                  <a:pt x="2044141" y="19898"/>
                  <a:pt x="2346710" y="92757"/>
                  <a:pt x="1507067" y="76131"/>
                </a:cubicBezTo>
                <a:cubicBezTo>
                  <a:pt x="1487115" y="75736"/>
                  <a:pt x="1467581" y="70302"/>
                  <a:pt x="1447800" y="67665"/>
                </a:cubicBezTo>
                <a:cubicBezTo>
                  <a:pt x="1425246" y="64658"/>
                  <a:pt x="1402813" y="59760"/>
                  <a:pt x="1380067" y="59198"/>
                </a:cubicBezTo>
                <a:cubicBezTo>
                  <a:pt x="1174088" y="54112"/>
                  <a:pt x="968022" y="53553"/>
                  <a:pt x="762000" y="50731"/>
                </a:cubicBezTo>
                <a:cubicBezTo>
                  <a:pt x="750711" y="47909"/>
                  <a:pt x="739322" y="45462"/>
                  <a:pt x="728133" y="42265"/>
                </a:cubicBezTo>
                <a:cubicBezTo>
                  <a:pt x="702316" y="34889"/>
                  <a:pt x="697542" y="29742"/>
                  <a:pt x="668867" y="25331"/>
                </a:cubicBezTo>
                <a:cubicBezTo>
                  <a:pt x="643608" y="21445"/>
                  <a:pt x="618067" y="19687"/>
                  <a:pt x="592667" y="16865"/>
                </a:cubicBezTo>
                <a:cubicBezTo>
                  <a:pt x="581378" y="14043"/>
                  <a:pt x="570436" y="8398"/>
                  <a:pt x="558800" y="8398"/>
                </a:cubicBezTo>
                <a:cubicBezTo>
                  <a:pt x="228801" y="8398"/>
                  <a:pt x="319465" y="-19065"/>
                  <a:pt x="186267" y="25331"/>
                </a:cubicBezTo>
                <a:cubicBezTo>
                  <a:pt x="167924" y="37560"/>
                  <a:pt x="150988" y="44148"/>
                  <a:pt x="143933" y="67665"/>
                </a:cubicBezTo>
                <a:cubicBezTo>
                  <a:pt x="105489" y="195810"/>
                  <a:pt x="162223" y="73420"/>
                  <a:pt x="118533" y="160798"/>
                </a:cubicBezTo>
                <a:cubicBezTo>
                  <a:pt x="115711" y="183376"/>
                  <a:pt x="114137" y="206145"/>
                  <a:pt x="110067" y="228531"/>
                </a:cubicBezTo>
                <a:cubicBezTo>
                  <a:pt x="108471" y="237312"/>
                  <a:pt x="102643" y="245067"/>
                  <a:pt x="101600" y="253931"/>
                </a:cubicBezTo>
                <a:cubicBezTo>
                  <a:pt x="96972" y="293272"/>
                  <a:pt x="96889" y="333031"/>
                  <a:pt x="93133" y="372465"/>
                </a:cubicBezTo>
                <a:cubicBezTo>
                  <a:pt x="91241" y="392331"/>
                  <a:pt x="87489" y="411976"/>
                  <a:pt x="84667" y="431731"/>
                </a:cubicBezTo>
                <a:cubicBezTo>
                  <a:pt x="81845" y="586953"/>
                  <a:pt x="78386" y="742165"/>
                  <a:pt x="76200" y="897398"/>
                </a:cubicBezTo>
                <a:cubicBezTo>
                  <a:pt x="72742" y="1142923"/>
                  <a:pt x="73128" y="1388508"/>
                  <a:pt x="67733" y="1633998"/>
                </a:cubicBezTo>
                <a:cubicBezTo>
                  <a:pt x="67477" y="1645632"/>
                  <a:pt x="61411" y="1656428"/>
                  <a:pt x="59267" y="1667865"/>
                </a:cubicBezTo>
                <a:cubicBezTo>
                  <a:pt x="52940" y="1701611"/>
                  <a:pt x="50660" y="1736156"/>
                  <a:pt x="42333" y="1769465"/>
                </a:cubicBezTo>
                <a:cubicBezTo>
                  <a:pt x="12986" y="1886861"/>
                  <a:pt x="57657" y="1705883"/>
                  <a:pt x="25400" y="1845665"/>
                </a:cubicBezTo>
                <a:cubicBezTo>
                  <a:pt x="20167" y="1868342"/>
                  <a:pt x="11758" y="1890359"/>
                  <a:pt x="8467" y="1913398"/>
                </a:cubicBezTo>
                <a:lnTo>
                  <a:pt x="0" y="1972665"/>
                </a:lnTo>
                <a:cubicBezTo>
                  <a:pt x="2822" y="2398820"/>
                  <a:pt x="3483" y="2824995"/>
                  <a:pt x="8467" y="3251131"/>
                </a:cubicBezTo>
                <a:cubicBezTo>
                  <a:pt x="9128" y="3307642"/>
                  <a:pt x="10455" y="3364322"/>
                  <a:pt x="16933" y="3420465"/>
                </a:cubicBezTo>
                <a:cubicBezTo>
                  <a:pt x="18979" y="3438197"/>
                  <a:pt x="28223" y="3454332"/>
                  <a:pt x="33867" y="3471265"/>
                </a:cubicBezTo>
                <a:lnTo>
                  <a:pt x="42333" y="3496665"/>
                </a:lnTo>
                <a:cubicBezTo>
                  <a:pt x="45155" y="3530532"/>
                  <a:pt x="45759" y="3564657"/>
                  <a:pt x="50800" y="3598265"/>
                </a:cubicBezTo>
                <a:cubicBezTo>
                  <a:pt x="54252" y="3621280"/>
                  <a:pt x="63907" y="3643042"/>
                  <a:pt x="67733" y="3665998"/>
                </a:cubicBezTo>
                <a:cubicBezTo>
                  <a:pt x="70555" y="3682931"/>
                  <a:pt x="72833" y="3699964"/>
                  <a:pt x="76200" y="3716798"/>
                </a:cubicBezTo>
                <a:cubicBezTo>
                  <a:pt x="78482" y="3728208"/>
                  <a:pt x="82385" y="3739255"/>
                  <a:pt x="84667" y="3750665"/>
                </a:cubicBezTo>
                <a:cubicBezTo>
                  <a:pt x="92219" y="3788425"/>
                  <a:pt x="92515" y="3807461"/>
                  <a:pt x="101600" y="3843798"/>
                </a:cubicBezTo>
                <a:cubicBezTo>
                  <a:pt x="103765" y="3852456"/>
                  <a:pt x="107245" y="3860731"/>
                  <a:pt x="110067" y="3869198"/>
                </a:cubicBezTo>
                <a:cubicBezTo>
                  <a:pt x="112889" y="3888954"/>
                  <a:pt x="115252" y="3908780"/>
                  <a:pt x="118533" y="3928465"/>
                </a:cubicBezTo>
                <a:cubicBezTo>
                  <a:pt x="120899" y="3942660"/>
                  <a:pt x="124756" y="3956584"/>
                  <a:pt x="127000" y="3970798"/>
                </a:cubicBezTo>
                <a:cubicBezTo>
                  <a:pt x="133225" y="4010222"/>
                  <a:pt x="143933" y="4089331"/>
                  <a:pt x="143933" y="4089331"/>
                </a:cubicBezTo>
                <a:cubicBezTo>
                  <a:pt x="146755" y="4140131"/>
                  <a:pt x="146089" y="4191246"/>
                  <a:pt x="152400" y="4241731"/>
                </a:cubicBezTo>
                <a:cubicBezTo>
                  <a:pt x="154614" y="4259442"/>
                  <a:pt x="169333" y="4292531"/>
                  <a:pt x="169333" y="4292531"/>
                </a:cubicBezTo>
                <a:cubicBezTo>
                  <a:pt x="174978" y="4284064"/>
                  <a:pt x="181716" y="4276233"/>
                  <a:pt x="186267" y="4267131"/>
                </a:cubicBezTo>
                <a:cubicBezTo>
                  <a:pt x="190258" y="4259149"/>
                  <a:pt x="191419" y="4250017"/>
                  <a:pt x="194733" y="4241731"/>
                </a:cubicBezTo>
                <a:cubicBezTo>
                  <a:pt x="197077" y="4235872"/>
                  <a:pt x="200378" y="4230442"/>
                  <a:pt x="203200" y="422479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/>
          <p:cNvSpPr/>
          <p:nvPr/>
        </p:nvSpPr>
        <p:spPr>
          <a:xfrm>
            <a:off x="3966809" y="3714832"/>
            <a:ext cx="1449342" cy="9376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in giù 22"/>
          <p:cNvSpPr/>
          <p:nvPr/>
        </p:nvSpPr>
        <p:spPr>
          <a:xfrm rot="14123045">
            <a:off x="5432723" y="3109640"/>
            <a:ext cx="360040" cy="905625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6033050" y="2290991"/>
            <a:ext cx="2882949" cy="178510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100" dirty="0" smtClean="0"/>
              <a:t>Delegato a </a:t>
            </a:r>
            <a:r>
              <a:rPr lang="it-IT" sz="1100" dirty="0"/>
              <a:t>progetto  Delega finalizzata a promuovere una piena ed effettiva internazionalizzazione, con particolare riferimento ai progetti di didattica internazionale, mobilità internazionale e comunicazione </a:t>
            </a:r>
            <a:r>
              <a:rPr lang="it-IT" sz="1100" dirty="0" smtClean="0"/>
              <a:t>internazionale</a:t>
            </a:r>
          </a:p>
          <a:p>
            <a:pPr algn="ctr"/>
            <a:r>
              <a:rPr lang="it-IT" sz="1100" dirty="0" smtClean="0"/>
              <a:t>Prof. M. V. D’Alfonso</a:t>
            </a:r>
          </a:p>
          <a:p>
            <a:pPr algn="ctr"/>
            <a:r>
              <a:rPr lang="it-IT" sz="1100" dirty="0" smtClean="0"/>
              <a:t>Prof.ssa C. Bisi</a:t>
            </a:r>
          </a:p>
          <a:p>
            <a:pPr algn="ctr"/>
            <a:r>
              <a:rPr lang="it-IT" sz="1100" dirty="0" smtClean="0"/>
              <a:t>Prof.ssa G. Colombo</a:t>
            </a:r>
          </a:p>
          <a:p>
            <a:pPr algn="ctr"/>
            <a:r>
              <a:rPr lang="it-IT" sz="1100" dirty="0" smtClean="0"/>
              <a:t>Prof.ssa L. Uccelli</a:t>
            </a:r>
            <a:endParaRPr lang="it-IT" sz="1100" dirty="0"/>
          </a:p>
        </p:txBody>
      </p:sp>
      <p:sp>
        <p:nvSpPr>
          <p:cNvPr id="25" name="Rettangolo 24"/>
          <p:cNvSpPr/>
          <p:nvPr/>
        </p:nvSpPr>
        <p:spPr>
          <a:xfrm>
            <a:off x="4178177" y="105587"/>
            <a:ext cx="1593218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200" dirty="0" smtClean="0"/>
              <a:t>Delegato a progetto  </a:t>
            </a:r>
            <a:r>
              <a:rPr lang="it-IT" sz="1200" dirty="0"/>
              <a:t>Rafforzamento, sviluppo ed innovazione delle azioni </a:t>
            </a:r>
            <a:r>
              <a:rPr lang="it-IT" sz="1200" dirty="0" smtClean="0"/>
              <a:t>in </a:t>
            </a:r>
            <a:r>
              <a:rPr lang="it-IT" sz="1200" dirty="0"/>
              <a:t>materia di orientamento in </a:t>
            </a:r>
            <a:r>
              <a:rPr lang="it-IT" sz="1200" dirty="0" smtClean="0"/>
              <a:t>entrata</a:t>
            </a:r>
          </a:p>
          <a:p>
            <a:pPr algn="ctr"/>
            <a:r>
              <a:rPr lang="it-IT" sz="1200" dirty="0" smtClean="0"/>
              <a:t>Prof. A. Gatti</a:t>
            </a:r>
          </a:p>
        </p:txBody>
      </p:sp>
      <p:sp>
        <p:nvSpPr>
          <p:cNvPr id="26" name="Freccia in giù 25"/>
          <p:cNvSpPr/>
          <p:nvPr/>
        </p:nvSpPr>
        <p:spPr>
          <a:xfrm rot="10636954">
            <a:off x="4531334" y="1725554"/>
            <a:ext cx="320292" cy="242573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35110" y="55653"/>
            <a:ext cx="2880320" cy="76944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100" dirty="0" smtClean="0"/>
              <a:t>Delegato al bilancio, alla semplificazione organizzativa e alla </a:t>
            </a:r>
            <a:r>
              <a:rPr lang="it-IT" sz="1100" dirty="0" err="1" smtClean="0"/>
              <a:t>valorizz</a:t>
            </a:r>
            <a:r>
              <a:rPr lang="it-IT" sz="1100" dirty="0" smtClean="0"/>
              <a:t>. delle risorse umane </a:t>
            </a:r>
          </a:p>
          <a:p>
            <a:pPr algn="ctr"/>
            <a:r>
              <a:rPr lang="it-IT" sz="1100" dirty="0" smtClean="0"/>
              <a:t>Prof. E. Deidda Gagliardo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164751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06090"/>
          </a:xfrm>
        </p:spPr>
        <p:txBody>
          <a:bodyPr>
            <a:normAutofit/>
          </a:bodyPr>
          <a:lstStyle/>
          <a:p>
            <a:r>
              <a:rPr lang="it-IT" sz="2800" b="1" dirty="0" smtClean="0"/>
              <a:t>Ripartizione Orientamento</a:t>
            </a:r>
            <a:endParaRPr lang="it-IT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08720"/>
            <a:ext cx="4665521" cy="5553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6979174" y="2751124"/>
            <a:ext cx="1913306" cy="163121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smtClean="0"/>
              <a:t>Delegato Orientamento in Uscita e Post Laurea</a:t>
            </a:r>
          </a:p>
          <a:p>
            <a:pPr algn="ctr"/>
            <a:r>
              <a:rPr lang="it-IT" sz="2000" dirty="0" smtClean="0"/>
              <a:t>Prof. G. Masino</a:t>
            </a:r>
          </a:p>
        </p:txBody>
      </p:sp>
      <p:sp>
        <p:nvSpPr>
          <p:cNvPr id="6" name="Ovale 5"/>
          <p:cNvSpPr/>
          <p:nvPr/>
        </p:nvSpPr>
        <p:spPr>
          <a:xfrm>
            <a:off x="4860032" y="4437112"/>
            <a:ext cx="1449342" cy="9376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in giù 6"/>
          <p:cNvSpPr/>
          <p:nvPr/>
        </p:nvSpPr>
        <p:spPr>
          <a:xfrm rot="14123045">
            <a:off x="6352969" y="3831920"/>
            <a:ext cx="360040" cy="905625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2339752" y="4429224"/>
            <a:ext cx="1449342" cy="9376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259998" y="1391700"/>
            <a:ext cx="2649297" cy="255454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smtClean="0"/>
              <a:t>Delegato a progetto  </a:t>
            </a:r>
            <a:r>
              <a:rPr lang="it-IT" sz="2000" dirty="0"/>
              <a:t>Rafforzamento, sviluppo ed innovazione delle azioni </a:t>
            </a:r>
            <a:r>
              <a:rPr lang="it-IT" sz="2000" dirty="0" smtClean="0"/>
              <a:t>in </a:t>
            </a:r>
            <a:r>
              <a:rPr lang="it-IT" sz="2000" dirty="0"/>
              <a:t>materia di orientamento in </a:t>
            </a:r>
            <a:r>
              <a:rPr lang="it-IT" sz="2000" dirty="0" smtClean="0"/>
              <a:t>entrata</a:t>
            </a:r>
          </a:p>
          <a:p>
            <a:pPr algn="ctr"/>
            <a:r>
              <a:rPr lang="it-IT" sz="2000" dirty="0" smtClean="0"/>
              <a:t>Prof. A. Gatti</a:t>
            </a:r>
          </a:p>
        </p:txBody>
      </p:sp>
      <p:sp>
        <p:nvSpPr>
          <p:cNvPr id="10" name="Freccia in giù 9"/>
          <p:cNvSpPr/>
          <p:nvPr/>
        </p:nvSpPr>
        <p:spPr>
          <a:xfrm rot="8704620">
            <a:off x="1818521" y="3853593"/>
            <a:ext cx="320292" cy="917811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458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0" y="44624"/>
            <a:ext cx="4597400" cy="648072"/>
          </a:xfrm>
        </p:spPr>
        <p:txBody>
          <a:bodyPr>
            <a:noAutofit/>
          </a:bodyPr>
          <a:lstStyle/>
          <a:p>
            <a:r>
              <a:rPr lang="it-IT" sz="2800" b="1" smtClean="0"/>
              <a:t>Ripartizione</a:t>
            </a:r>
            <a:r>
              <a:rPr lang="it-IT" sz="2800" b="1" dirty="0"/>
              <a:t> </a:t>
            </a:r>
            <a:r>
              <a:rPr lang="it-IT" sz="2800" b="1" smtClean="0"/>
              <a:t>Post-Laurea</a:t>
            </a:r>
            <a:endParaRPr lang="it-IT" sz="2800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6696744" cy="502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reccia in giù 6"/>
          <p:cNvSpPr/>
          <p:nvPr/>
        </p:nvSpPr>
        <p:spPr>
          <a:xfrm>
            <a:off x="6561357" y="779065"/>
            <a:ext cx="624635" cy="63906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6071112" y="1571026"/>
            <a:ext cx="2317312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smtClean="0"/>
              <a:t>Delegato Orientamento in Uscita e Post Laurea</a:t>
            </a:r>
          </a:p>
          <a:p>
            <a:pPr algn="ctr"/>
            <a:r>
              <a:rPr lang="it-IT" sz="2000" dirty="0" smtClean="0"/>
              <a:t>Prof. G. Masino</a:t>
            </a:r>
          </a:p>
        </p:txBody>
      </p:sp>
    </p:spTree>
    <p:extLst>
      <p:ext uri="{BB962C8B-B14F-4D97-AF65-F5344CB8AC3E}">
        <p14:creationId xmlns:p14="http://schemas.microsoft.com/office/powerpoint/2010/main" val="96419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Area Economico Finanziaria</a:t>
            </a:r>
            <a:endParaRPr lang="it-IT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630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88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824345"/>
            <a:ext cx="619125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e 4"/>
          <p:cNvSpPr/>
          <p:nvPr/>
        </p:nvSpPr>
        <p:spPr>
          <a:xfrm>
            <a:off x="3026466" y="1916832"/>
            <a:ext cx="1449342" cy="9376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in giù 5"/>
          <p:cNvSpPr/>
          <p:nvPr/>
        </p:nvSpPr>
        <p:spPr>
          <a:xfrm rot="21435679">
            <a:off x="7017990" y="3763143"/>
            <a:ext cx="576064" cy="480145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6117890" y="4511148"/>
            <a:ext cx="2774590" cy="193899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smtClean="0"/>
              <a:t>Delegato al bilancio, alla semplificazione organizzativa e alla </a:t>
            </a:r>
            <a:r>
              <a:rPr lang="it-IT" sz="2000" dirty="0" err="1" smtClean="0"/>
              <a:t>valorizz</a:t>
            </a:r>
            <a:r>
              <a:rPr lang="it-IT" sz="2000" dirty="0" smtClean="0"/>
              <a:t>. delle risorse umane </a:t>
            </a:r>
          </a:p>
          <a:p>
            <a:pPr algn="ctr"/>
            <a:r>
              <a:rPr lang="it-IT" sz="2000" dirty="0" smtClean="0"/>
              <a:t>Prof. E. Deidda Gagliardo</a:t>
            </a:r>
            <a:endParaRPr lang="it-IT" sz="2000" dirty="0"/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44624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Times New Roman Normale" charset="0"/>
                <a:ea typeface="+mj-ea"/>
                <a:cs typeface="+mj-cs"/>
              </a:defRPr>
            </a:lvl1pPr>
          </a:lstStyle>
          <a:p>
            <a:r>
              <a:rPr lang="it-IT" sz="4000" b="1" dirty="0" smtClean="0"/>
              <a:t>Area Economico-Finanziaria</a:t>
            </a:r>
            <a:endParaRPr lang="it-IT" sz="4000" b="1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5489139" y="2492896"/>
            <a:ext cx="3633766" cy="1273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Times New Roman Normale" charset="0"/>
                <a:ea typeface="+mj-ea"/>
                <a:cs typeface="+mj-cs"/>
              </a:defRPr>
            </a:lvl1pPr>
          </a:lstStyle>
          <a:p>
            <a:r>
              <a:rPr lang="it-IT" sz="2800" b="1" dirty="0" smtClean="0"/>
              <a:t>Ripartizione Ragioneria</a:t>
            </a:r>
          </a:p>
        </p:txBody>
      </p:sp>
    </p:spTree>
    <p:extLst>
      <p:ext uri="{BB962C8B-B14F-4D97-AF65-F5344CB8AC3E}">
        <p14:creationId xmlns:p14="http://schemas.microsoft.com/office/powerpoint/2010/main" val="40554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1124744"/>
            <a:ext cx="3754760" cy="1143000"/>
          </a:xfrm>
        </p:spPr>
        <p:txBody>
          <a:bodyPr>
            <a:noAutofit/>
          </a:bodyPr>
          <a:lstStyle/>
          <a:p>
            <a:r>
              <a:rPr lang="it-IT" sz="2800" b="1" dirty="0"/>
              <a:t>Ripartizione Trattamenti Economici e Previdenziali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3960440" cy="551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457200" y="44624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Times New Roman Normale" charset="0"/>
                <a:ea typeface="+mj-ea"/>
                <a:cs typeface="+mj-cs"/>
              </a:defRPr>
            </a:lvl1pPr>
          </a:lstStyle>
          <a:p>
            <a:r>
              <a:rPr lang="it-IT" sz="4000" b="1" dirty="0" smtClean="0"/>
              <a:t>Area Economico-Finanziaria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143407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476672"/>
          <a:ext cx="849592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AutoShape 2"/>
          <p:cNvSpPr>
            <a:spLocks noChangeArrowheads="1"/>
          </p:cNvSpPr>
          <p:nvPr/>
        </p:nvSpPr>
        <p:spPr bwMode="auto">
          <a:xfrm>
            <a:off x="107951" y="117004"/>
            <a:ext cx="8856538" cy="431676"/>
          </a:xfrm>
          <a:prstGeom prst="roundRect">
            <a:avLst>
              <a:gd name="adj" fmla="val 16667"/>
            </a:avLst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marL="0" lvl="1" algn="ctr">
              <a:defRPr/>
            </a:pPr>
            <a:r>
              <a:rPr lang="it-IT" sz="2500" b="1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it-IT" sz="2500" b="1" dirty="0" smtClean="0">
                <a:latin typeface="Times New Roman" charset="0"/>
                <a:ea typeface="Times New Roman" charset="0"/>
                <a:cs typeface="Times New Roman" charset="0"/>
              </a:rPr>
              <a:t>) LE LEVE PER ATTUARE LA VISION</a:t>
            </a:r>
            <a:endParaRPr lang="it-IT" sz="2500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 rot="2572094">
            <a:off x="4817019" y="1267297"/>
            <a:ext cx="2438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Interfacce</a:t>
            </a:r>
          </a:p>
          <a:p>
            <a:pPr algn="ctr"/>
            <a:r>
              <a:rPr lang="it-IT" sz="1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Strutture Organizzative-Deleghe</a:t>
            </a:r>
            <a:endParaRPr lang="it-IT" sz="1600" b="1" i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14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5412892" y="824141"/>
            <a:ext cx="3322712" cy="1143000"/>
          </a:xfrm>
        </p:spPr>
        <p:txBody>
          <a:bodyPr>
            <a:noAutofit/>
          </a:bodyPr>
          <a:lstStyle/>
          <a:p>
            <a:r>
              <a:rPr lang="it-IT" sz="3200" b="1" dirty="0"/>
              <a:t>Ripartizione </a:t>
            </a:r>
            <a:br>
              <a:rPr lang="it-IT" sz="3200" b="1" dirty="0"/>
            </a:br>
            <a:r>
              <a:rPr lang="it-IT" sz="3200" b="1" dirty="0"/>
              <a:t>Acquisti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5210175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457200" y="44624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Times New Roman Normale" charset="0"/>
                <a:ea typeface="+mj-ea"/>
                <a:cs typeface="+mj-cs"/>
              </a:defRPr>
            </a:lvl1pPr>
          </a:lstStyle>
          <a:p>
            <a:r>
              <a:rPr lang="it-IT" sz="4000" b="1" dirty="0" smtClean="0"/>
              <a:t>Area Economico-Finanziaria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8978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5693"/>
            <a:ext cx="6480719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938169" y="4149079"/>
            <a:ext cx="2599788" cy="70788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smtClean="0"/>
              <a:t>Delegato all’edilizia</a:t>
            </a:r>
          </a:p>
          <a:p>
            <a:pPr algn="ctr"/>
            <a:r>
              <a:rPr lang="it-IT" sz="2000" dirty="0" smtClean="0"/>
              <a:t>Prof. R. Di Giulio</a:t>
            </a:r>
          </a:p>
        </p:txBody>
      </p:sp>
      <p:sp>
        <p:nvSpPr>
          <p:cNvPr id="5" name="Ovale 4"/>
          <p:cNvSpPr/>
          <p:nvPr/>
        </p:nvSpPr>
        <p:spPr>
          <a:xfrm>
            <a:off x="2185834" y="1738225"/>
            <a:ext cx="1378054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in giù 5"/>
          <p:cNvSpPr/>
          <p:nvPr/>
        </p:nvSpPr>
        <p:spPr>
          <a:xfrm rot="19800000">
            <a:off x="3273381" y="3012191"/>
            <a:ext cx="292982" cy="905625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4531045" y="1738225"/>
            <a:ext cx="1378054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/>
          <p:cNvSpPr/>
          <p:nvPr/>
        </p:nvSpPr>
        <p:spPr>
          <a:xfrm rot="2700000">
            <a:off x="4515344" y="2970569"/>
            <a:ext cx="292982" cy="905625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in giù 9"/>
          <p:cNvSpPr/>
          <p:nvPr/>
        </p:nvSpPr>
        <p:spPr>
          <a:xfrm rot="19800000">
            <a:off x="5858901" y="2987848"/>
            <a:ext cx="292982" cy="905625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6010560" y="4143889"/>
            <a:ext cx="2599788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smtClean="0"/>
              <a:t>Delegati alla logistica</a:t>
            </a:r>
          </a:p>
          <a:p>
            <a:pPr algn="ctr"/>
            <a:r>
              <a:rPr lang="it-IT" sz="2000" dirty="0" smtClean="0"/>
              <a:t>Prof.ssa O. </a:t>
            </a:r>
            <a:r>
              <a:rPr lang="it-IT" sz="2000" dirty="0" err="1" smtClean="0"/>
              <a:t>Bortolini</a:t>
            </a:r>
            <a:endParaRPr lang="it-IT" sz="2000" dirty="0" smtClean="0"/>
          </a:p>
          <a:p>
            <a:pPr algn="ctr"/>
            <a:r>
              <a:rPr lang="it-IT" sz="2000" dirty="0" smtClean="0"/>
              <a:t>Prof.ssa P. </a:t>
            </a:r>
            <a:r>
              <a:rPr lang="it-IT" sz="2000" dirty="0" err="1" smtClean="0"/>
              <a:t>Secchiero</a:t>
            </a:r>
            <a:endParaRPr lang="it-IT" sz="2000" dirty="0" smtClean="0"/>
          </a:p>
          <a:p>
            <a:pPr algn="ctr"/>
            <a:r>
              <a:rPr lang="it-IT" sz="2000" dirty="0" smtClean="0"/>
              <a:t>Prof. P. Olivo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27167" y="2387541"/>
            <a:ext cx="2520280" cy="1224136"/>
          </a:xfrm>
        </p:spPr>
        <p:txBody>
          <a:bodyPr>
            <a:noAutofit/>
          </a:bodyPr>
          <a:lstStyle/>
          <a:p>
            <a:r>
              <a:rPr lang="it-IT" sz="2800" b="1" smtClean="0"/>
              <a:t>Ripartizione </a:t>
            </a:r>
            <a:r>
              <a:rPr lang="it-IT" sz="2800" b="1" dirty="0" smtClean="0"/>
              <a:t>Manutenzione e Logistica</a:t>
            </a:r>
            <a:endParaRPr lang="it-IT" sz="2800" b="1" dirty="0"/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44624"/>
            <a:ext cx="3898776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Times New Roman Normale" charset="0"/>
                <a:ea typeface="+mj-ea"/>
                <a:cs typeface="+mj-cs"/>
              </a:defRPr>
            </a:lvl1pPr>
          </a:lstStyle>
          <a:p>
            <a:r>
              <a:rPr lang="it-IT" sz="4000" b="1" dirty="0" smtClean="0"/>
              <a:t>Area Tecnica</a:t>
            </a:r>
            <a:endParaRPr lang="it-IT" sz="4000" b="1" dirty="0"/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1540163" y="5013176"/>
            <a:ext cx="2520280" cy="1585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Times New Roman Normale" charset="0"/>
                <a:ea typeface="+mj-ea"/>
                <a:cs typeface="+mj-cs"/>
              </a:defRPr>
            </a:lvl1pPr>
          </a:lstStyle>
          <a:p>
            <a:r>
              <a:rPr lang="it-IT" sz="2800" b="1" dirty="0" smtClean="0"/>
              <a:t>Ripartizione Lavori Pubblici e </a:t>
            </a:r>
            <a:br>
              <a:rPr lang="it-IT" sz="2800" b="1" dirty="0" smtClean="0"/>
            </a:br>
            <a:r>
              <a:rPr lang="it-IT" sz="2800" b="1" dirty="0" smtClean="0"/>
              <a:t>Sviluppo </a:t>
            </a:r>
            <a:r>
              <a:rPr lang="it-IT" sz="2800" b="1" smtClean="0"/>
              <a:t>Edilizio 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70130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8184" y="922710"/>
            <a:ext cx="4532287" cy="706090"/>
          </a:xfrm>
        </p:spPr>
        <p:txBody>
          <a:bodyPr>
            <a:noAutofit/>
          </a:bodyPr>
          <a:lstStyle/>
          <a:p>
            <a:r>
              <a:rPr lang="it-IT" sz="3200" b="1" dirty="0"/>
              <a:t>Ripartizione Servizi Assicurativi e Privacy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18" y="980728"/>
            <a:ext cx="37528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457200" y="44624"/>
            <a:ext cx="3898776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Times New Roman Normale" charset="0"/>
                <a:ea typeface="+mj-ea"/>
                <a:cs typeface="+mj-cs"/>
              </a:defRPr>
            </a:lvl1pPr>
          </a:lstStyle>
          <a:p>
            <a:r>
              <a:rPr lang="it-IT" sz="4000" b="1" dirty="0" smtClean="0"/>
              <a:t>Area Tecnica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318573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07951" y="117004"/>
            <a:ext cx="8856538" cy="1295772"/>
          </a:xfrm>
          <a:prstGeom prst="roundRect">
            <a:avLst>
              <a:gd name="adj" fmla="val 16667"/>
            </a:avLst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marL="0" lvl="1" algn="ctr">
              <a:defRPr/>
            </a:pPr>
            <a:r>
              <a:rPr lang="it-IT" sz="2500" b="1" dirty="0" smtClean="0">
                <a:latin typeface="Times New Roman" charset="0"/>
                <a:ea typeface="Times New Roman" charset="0"/>
                <a:cs typeface="Times New Roman" charset="0"/>
              </a:rPr>
              <a:t>5) I </a:t>
            </a:r>
            <a:r>
              <a:rPr lang="it-IT" sz="2800" b="1" cap="small" dirty="0" smtClean="0">
                <a:latin typeface="Times New Roman" charset="0"/>
                <a:ea typeface="Times New Roman" charset="0"/>
                <a:cs typeface="Times New Roman" charset="0"/>
              </a:rPr>
              <a:t>risultati </a:t>
            </a:r>
            <a:r>
              <a:rPr lang="it-IT" sz="2800" b="1" cap="small" dirty="0">
                <a:latin typeface="Times New Roman" charset="0"/>
                <a:ea typeface="Times New Roman" charset="0"/>
                <a:cs typeface="Times New Roman" charset="0"/>
              </a:rPr>
              <a:t>della riorganizzazione: </a:t>
            </a:r>
            <a:r>
              <a:rPr lang="it-IT" sz="2800" b="1" i="1" cap="small" dirty="0">
                <a:latin typeface="Times New Roman" charset="0"/>
                <a:ea typeface="Times New Roman" charset="0"/>
                <a:cs typeface="Times New Roman" charset="0"/>
              </a:rPr>
              <a:t>le </a:t>
            </a:r>
            <a:r>
              <a:rPr lang="it-IT" sz="2800" b="1" i="1" cap="small" dirty="0" smtClean="0">
                <a:latin typeface="Times New Roman" charset="0"/>
                <a:ea typeface="Times New Roman" charset="0"/>
                <a:cs typeface="Times New Roman" charset="0"/>
              </a:rPr>
              <a:t>funzioni</a:t>
            </a:r>
          </a:p>
          <a:p>
            <a:pPr marL="0" lvl="1" algn="ctr">
              <a:defRPr/>
            </a:pPr>
            <a:endParaRPr lang="it-IT" sz="2800" b="1" i="1" cap="small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lvl="1" algn="ctr">
              <a:defRPr/>
            </a:pPr>
            <a:r>
              <a:rPr lang="it-IT" sz="2000" b="1" i="1" dirty="0" smtClean="0">
                <a:latin typeface="Times New Roman" charset="0"/>
                <a:ea typeface="Times New Roman" charset="0"/>
                <a:cs typeface="Times New Roman" charset="0"/>
              </a:rPr>
              <a:t>Fotografia al 01.10.2016</a:t>
            </a:r>
            <a:endParaRPr lang="it-IT" sz="2000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772816"/>
            <a:ext cx="63500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0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919261"/>
            <a:ext cx="8229600" cy="4525963"/>
          </a:xfrm>
        </p:spPr>
        <p:txBody>
          <a:bodyPr>
            <a:noAutofit/>
          </a:bodyPr>
          <a:lstStyle/>
          <a:p>
            <a:r>
              <a:rPr lang="it-IT" sz="2400" dirty="0">
                <a:latin typeface="Times New Roman" charset="0"/>
                <a:ea typeface="Times New Roman" charset="0"/>
                <a:cs typeface="Times New Roman" charset="0"/>
              </a:rPr>
              <a:t>Le funzioni di ciascuna struttura organizzativa sono state </a:t>
            </a:r>
            <a:r>
              <a:rPr lang="it-IT" sz="24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pubblicate sul </a:t>
            </a:r>
            <a:r>
              <a:rPr lang="it-IT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sito</a:t>
            </a:r>
          </a:p>
          <a:p>
            <a:pPr marL="0" indent="0">
              <a:buNone/>
            </a:pPr>
            <a:endParaRPr lang="it-IT" sz="24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it-IT" sz="2400" dirty="0">
                <a:latin typeface="Times New Roman" charset="0"/>
                <a:ea typeface="Times New Roman" charset="0"/>
                <a:cs typeface="Times New Roman" charset="0"/>
              </a:rPr>
              <a:t>Il processo delle costruzioni delle funzioni </a:t>
            </a:r>
            <a:r>
              <a:rPr lang="it-IT" sz="2400" dirty="0" smtClean="0">
                <a:latin typeface="Times New Roman" charset="0"/>
                <a:ea typeface="Times New Roman" charset="0"/>
                <a:cs typeface="Times New Roman" charset="0"/>
              </a:rPr>
              <a:t>è in </a:t>
            </a:r>
            <a:r>
              <a:rPr lang="it-IT" sz="2400" dirty="0">
                <a:latin typeface="Times New Roman" charset="0"/>
                <a:ea typeface="Times New Roman" charset="0"/>
                <a:cs typeface="Times New Roman" charset="0"/>
              </a:rPr>
              <a:t>fase di </a:t>
            </a:r>
            <a:r>
              <a:rPr lang="it-IT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perfezionamento</a:t>
            </a:r>
          </a:p>
          <a:p>
            <a:pPr marL="0" indent="0">
              <a:buNone/>
            </a:pPr>
            <a:endParaRPr lang="it-IT" sz="24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it-IT" sz="2400" dirty="0">
                <a:latin typeface="Times New Roman" charset="0"/>
                <a:ea typeface="Times New Roman" charset="0"/>
                <a:cs typeface="Times New Roman" charset="0"/>
              </a:rPr>
              <a:t>Segnalare a </a:t>
            </a:r>
            <a:r>
              <a:rPr lang="it-IT" sz="2400" dirty="0">
                <a:latin typeface="Times New Roman" charset="0"/>
                <a:ea typeface="Times New Roman" charset="0"/>
                <a:cs typeface="Times New Roman" charset="0"/>
                <a:hlinkClick r:id="rId2"/>
              </a:rPr>
              <a:t>funzioni@unife.it</a:t>
            </a:r>
            <a:r>
              <a:rPr lang="it-IT" sz="2400" dirty="0">
                <a:latin typeface="Times New Roman" charset="0"/>
                <a:ea typeface="Times New Roman" charset="0"/>
                <a:cs typeface="Times New Roman" charset="0"/>
              </a:rPr>
              <a:t>  eventuali funzioni mancanti o </a:t>
            </a:r>
            <a:r>
              <a:rPr lang="it-IT" sz="2400" dirty="0" smtClean="0">
                <a:latin typeface="Times New Roman" charset="0"/>
                <a:ea typeface="Times New Roman" charset="0"/>
                <a:cs typeface="Times New Roman" charset="0"/>
              </a:rPr>
              <a:t>sovrapposte</a:t>
            </a:r>
          </a:p>
          <a:p>
            <a:pPr marL="0" indent="0">
              <a:buNone/>
            </a:pPr>
            <a:endParaRPr lang="it-IT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it-IT" sz="2400" dirty="0">
                <a:latin typeface="Times New Roman" charset="0"/>
                <a:ea typeface="Times New Roman" charset="0"/>
                <a:cs typeface="Times New Roman" charset="0"/>
              </a:rPr>
              <a:t>E’ in fase di preparazione un </a:t>
            </a:r>
            <a:r>
              <a:rPr lang="it-IT" sz="24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catalogo delle </a:t>
            </a:r>
            <a:r>
              <a:rPr lang="it-IT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funzioni</a:t>
            </a:r>
            <a:r>
              <a:rPr lang="it-IT" sz="2400" dirty="0" smtClean="0"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it-IT" sz="2400" dirty="0">
                <a:latin typeface="Times New Roman" charset="0"/>
                <a:ea typeface="Times New Roman" charset="0"/>
                <a:cs typeface="Times New Roman" charset="0"/>
              </a:rPr>
              <a:t>mappa per parole </a:t>
            </a:r>
            <a:r>
              <a:rPr lang="it-IT" sz="2400" dirty="0" smtClean="0">
                <a:latin typeface="Times New Roman" charset="0"/>
                <a:ea typeface="Times New Roman" charset="0"/>
                <a:cs typeface="Times New Roman" charset="0"/>
              </a:rPr>
              <a:t>chiave</a:t>
            </a:r>
          </a:p>
          <a:p>
            <a:pPr marL="0" indent="0">
              <a:buNone/>
            </a:pPr>
            <a:endParaRPr lang="it-IT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it-IT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Progetto: revisione Sito </a:t>
            </a:r>
            <a:r>
              <a:rPr lang="it-IT" sz="24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istituzionale per </a:t>
            </a:r>
            <a:r>
              <a:rPr lang="it-IT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FUNZIONI</a:t>
            </a:r>
            <a:endParaRPr lang="it-IT" sz="24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85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07951" y="117004"/>
            <a:ext cx="8856538" cy="431676"/>
          </a:xfrm>
          <a:prstGeom prst="roundRect">
            <a:avLst>
              <a:gd name="adj" fmla="val 16667"/>
            </a:avLst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marL="0" lvl="1" algn="ctr">
              <a:defRPr/>
            </a:pPr>
            <a:r>
              <a:rPr lang="it-IT" sz="2500" b="1" dirty="0" smtClean="0">
                <a:latin typeface="Times New Roman" charset="0"/>
                <a:ea typeface="Times New Roman" charset="0"/>
                <a:cs typeface="Times New Roman" charset="0"/>
              </a:rPr>
              <a:t>6.1) FOCUS SULLA FUNZIONE: “CONVENZIONI”</a:t>
            </a:r>
            <a:endParaRPr lang="it-IT" sz="2500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1540104748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539552" y="5805264"/>
            <a:ext cx="8229600" cy="8640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000" b="1" i="1" dirty="0" smtClean="0"/>
              <a:t>MODELLO ORGANIZZATIVO DECENTRATO</a:t>
            </a:r>
          </a:p>
          <a:p>
            <a:pPr marL="0" indent="0" algn="ctr">
              <a:buNone/>
            </a:pPr>
            <a:r>
              <a:rPr lang="it-IT" sz="2000" b="1" i="1" dirty="0" smtClean="0"/>
              <a:t>ma coordinato dal centro</a:t>
            </a:r>
            <a:endParaRPr lang="it-IT" sz="2000" b="1" i="1" dirty="0"/>
          </a:p>
        </p:txBody>
      </p:sp>
    </p:spTree>
    <p:extLst>
      <p:ext uri="{BB962C8B-B14F-4D97-AF65-F5344CB8AC3E}">
        <p14:creationId xmlns:p14="http://schemas.microsoft.com/office/powerpoint/2010/main" val="358895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000" dirty="0" smtClean="0"/>
              <a:t>Cosa si intende per </a:t>
            </a:r>
            <a:r>
              <a:rPr lang="it-IT" sz="2000" dirty="0" smtClean="0">
                <a:solidFill>
                  <a:srgbClr val="FF0000"/>
                </a:solidFill>
              </a:rPr>
              <a:t>«atti complessi»</a:t>
            </a:r>
            <a:r>
              <a:rPr lang="it-IT" sz="2000" dirty="0" smtClean="0"/>
              <a:t>?</a:t>
            </a:r>
          </a:p>
          <a:p>
            <a:pPr marL="0" indent="0" algn="ctr">
              <a:buNone/>
            </a:pPr>
            <a:endParaRPr lang="it-IT" sz="2000" dirty="0" smtClean="0"/>
          </a:p>
          <a:p>
            <a:pPr marL="0" indent="0" algn="ctr">
              <a:buNone/>
            </a:pPr>
            <a:r>
              <a:rPr lang="it-IT" sz="2000" i="1" dirty="0" smtClean="0"/>
              <a:t>Secondo </a:t>
            </a:r>
            <a:r>
              <a:rPr lang="it-IT" sz="2000" i="1" dirty="0"/>
              <a:t>parte della </a:t>
            </a:r>
            <a:r>
              <a:rPr lang="it-IT" sz="2000" i="1" dirty="0" smtClean="0"/>
              <a:t>giurisprudenza</a:t>
            </a:r>
          </a:p>
          <a:p>
            <a:pPr marL="0" indent="0" algn="ctr">
              <a:buNone/>
            </a:pPr>
            <a:r>
              <a:rPr lang="it-IT" sz="2000" i="1" dirty="0" smtClean="0"/>
              <a:t>per </a:t>
            </a:r>
            <a:r>
              <a:rPr lang="it-IT" sz="2000" i="1" dirty="0"/>
              <a:t>accordi  complessi/atipici si </a:t>
            </a:r>
            <a:r>
              <a:rPr lang="it-IT" sz="2000" i="1" dirty="0" smtClean="0"/>
              <a:t>intendono</a:t>
            </a:r>
          </a:p>
          <a:p>
            <a:pPr marL="0" indent="0" algn="ctr">
              <a:buNone/>
            </a:pPr>
            <a:r>
              <a:rPr lang="it-IT" sz="2000" i="1" dirty="0" smtClean="0"/>
              <a:t>quegli </a:t>
            </a:r>
            <a:r>
              <a:rPr lang="it-IT" sz="2000" i="1" dirty="0"/>
              <a:t>accordi che rappresentano l’</a:t>
            </a:r>
            <a:r>
              <a:rPr lang="it-IT" sz="2000" i="1" dirty="0">
                <a:solidFill>
                  <a:srgbClr val="FF0000"/>
                </a:solidFill>
              </a:rPr>
              <a:t>insieme di più schemi </a:t>
            </a:r>
            <a:r>
              <a:rPr lang="it-IT" sz="2000" i="1" dirty="0" smtClean="0">
                <a:solidFill>
                  <a:srgbClr val="FF0000"/>
                </a:solidFill>
              </a:rPr>
              <a:t>negoziali</a:t>
            </a:r>
            <a:endParaRPr lang="it-IT" sz="2000" i="1" dirty="0"/>
          </a:p>
          <a:p>
            <a:pPr marL="0" indent="0" algn="ctr">
              <a:buNone/>
            </a:pPr>
            <a:r>
              <a:rPr lang="it-IT" sz="2000" i="1" dirty="0" smtClean="0"/>
              <a:t>o </a:t>
            </a:r>
            <a:r>
              <a:rPr lang="it-IT" sz="2000" i="1" dirty="0"/>
              <a:t>che hanno un carattere </a:t>
            </a:r>
            <a:r>
              <a:rPr lang="it-IT" sz="2000" i="1" dirty="0" smtClean="0"/>
              <a:t>unitario,</a:t>
            </a:r>
          </a:p>
          <a:p>
            <a:pPr marL="0" indent="0" algn="ctr">
              <a:buNone/>
            </a:pPr>
            <a:r>
              <a:rPr lang="it-IT" sz="2000" i="1" dirty="0" smtClean="0"/>
              <a:t>seppur </a:t>
            </a:r>
            <a:r>
              <a:rPr lang="it-IT" sz="2000" i="1" dirty="0"/>
              <a:t>derivante da un molteplice contenuto </a:t>
            </a:r>
            <a:r>
              <a:rPr lang="it-IT" sz="2000" i="1" dirty="0" smtClean="0"/>
              <a:t>giuridico,</a:t>
            </a:r>
          </a:p>
          <a:p>
            <a:pPr marL="0" indent="0" algn="ctr">
              <a:buNone/>
            </a:pPr>
            <a:r>
              <a:rPr lang="it-IT" sz="2000" i="1" dirty="0" smtClean="0"/>
              <a:t> </a:t>
            </a:r>
            <a:r>
              <a:rPr lang="it-IT" sz="2000" i="1" dirty="0"/>
              <a:t>ovvero i  contratti che non possono essere inquadrati a priori in una categoria </a:t>
            </a:r>
            <a:r>
              <a:rPr lang="it-IT" sz="2000" i="1" dirty="0" smtClean="0"/>
              <a:t>predefinita</a:t>
            </a:r>
          </a:p>
          <a:p>
            <a:pPr marL="0" indent="0" algn="ctr">
              <a:buNone/>
            </a:pPr>
            <a:r>
              <a:rPr lang="it-IT" sz="2000" i="1" dirty="0" smtClean="0"/>
              <a:t>in </a:t>
            </a:r>
            <a:r>
              <a:rPr lang="it-IT" sz="2000" i="1" dirty="0"/>
              <a:t>quanto </a:t>
            </a:r>
            <a:r>
              <a:rPr lang="it-IT" sz="2000" i="1" dirty="0">
                <a:solidFill>
                  <a:srgbClr val="FF0000"/>
                </a:solidFill>
              </a:rPr>
              <a:t>non espressamente disciplinati dal diritto </a:t>
            </a:r>
            <a:r>
              <a:rPr lang="it-IT" sz="2000" i="1" dirty="0" smtClean="0">
                <a:solidFill>
                  <a:srgbClr val="FF0000"/>
                </a:solidFill>
              </a:rPr>
              <a:t>civile</a:t>
            </a:r>
            <a:r>
              <a:rPr lang="it-IT" sz="2000" i="1" dirty="0" smtClean="0"/>
              <a:t>,</a:t>
            </a:r>
          </a:p>
          <a:p>
            <a:pPr marL="0" indent="0" algn="ctr">
              <a:buNone/>
            </a:pPr>
            <a:r>
              <a:rPr lang="it-IT" sz="2000" i="1" dirty="0" smtClean="0"/>
              <a:t>ma </a:t>
            </a:r>
            <a:r>
              <a:rPr lang="it-IT" sz="2000" i="1" dirty="0"/>
              <a:t>creati ad hoc dalle </a:t>
            </a:r>
            <a:r>
              <a:rPr lang="it-IT" sz="2000" i="1" dirty="0" smtClean="0"/>
              <a:t>parti,</a:t>
            </a:r>
          </a:p>
          <a:p>
            <a:pPr marL="0" indent="0" algn="ctr">
              <a:buNone/>
            </a:pPr>
            <a:r>
              <a:rPr lang="it-IT" sz="2000" i="1" dirty="0" smtClean="0"/>
              <a:t>in </a:t>
            </a:r>
            <a:r>
              <a:rPr lang="it-IT" sz="2000" i="1" dirty="0"/>
              <a:t>base alle loro specifiche esigenze di negoziazione</a:t>
            </a:r>
            <a:r>
              <a:rPr lang="it-IT" sz="2000" dirty="0"/>
              <a:t>.</a:t>
            </a:r>
          </a:p>
        </p:txBody>
      </p:sp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07951" y="117004"/>
            <a:ext cx="8856538" cy="863724"/>
          </a:xfrm>
          <a:prstGeom prst="roundRect">
            <a:avLst>
              <a:gd name="adj" fmla="val 16667"/>
            </a:avLst>
          </a:prstGeom>
          <a:solidFill>
            <a:srgbClr val="00FDFF">
              <a:alpha val="39999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marL="0" lvl="1" algn="ctr">
              <a:defRPr/>
            </a:pPr>
            <a:r>
              <a:rPr lang="it-IT" sz="2500" b="1" dirty="0" smtClean="0">
                <a:latin typeface="Times New Roman" charset="0"/>
                <a:ea typeface="Times New Roman" charset="0"/>
                <a:cs typeface="Times New Roman" charset="0"/>
              </a:rPr>
              <a:t>6.1) FOCUS SULLA FUNZIONE: “CONVENZIONI”</a:t>
            </a:r>
          </a:p>
          <a:p>
            <a:pPr marL="0" lvl="1" algn="ctr">
              <a:defRPr/>
            </a:pPr>
            <a:r>
              <a:rPr lang="it-IT" sz="2500" b="1" i="1" dirty="0" smtClean="0">
                <a:latin typeface="Times New Roman" charset="0"/>
                <a:ea typeface="Times New Roman" charset="0"/>
                <a:cs typeface="Times New Roman" charset="0"/>
              </a:rPr>
              <a:t>Atti complessi</a:t>
            </a:r>
            <a:endParaRPr lang="it-IT" sz="2500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25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951" y="4149080"/>
            <a:ext cx="8856538" cy="2708920"/>
          </a:xfrm>
          <a:ln>
            <a:solidFill>
              <a:srgbClr val="00B0F0"/>
            </a:solidFill>
          </a:ln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it-IT" sz="2300" dirty="0" smtClean="0"/>
              <a:t>L’</a:t>
            </a:r>
            <a:r>
              <a:rPr lang="it-IT" sz="2300" dirty="0" smtClean="0">
                <a:solidFill>
                  <a:srgbClr val="FF0000"/>
                </a:solidFill>
              </a:rPr>
              <a:t>Ufficio Studi, Consulenza e Documentazione</a:t>
            </a:r>
            <a:r>
              <a:rPr lang="it-IT" sz="2300" dirty="0" smtClean="0"/>
              <a:t> interviene, </a:t>
            </a:r>
            <a:r>
              <a:rPr lang="it-IT" sz="2300" b="1" u="sng" dirty="0" smtClean="0"/>
              <a:t>nei casi strettamente necessari</a:t>
            </a:r>
            <a:r>
              <a:rPr lang="it-IT" sz="2300" dirty="0" smtClean="0"/>
              <a:t>:</a:t>
            </a:r>
          </a:p>
          <a:p>
            <a:pPr marL="0" indent="0">
              <a:buNone/>
            </a:pPr>
            <a:endParaRPr lang="it-IT" sz="2300" dirty="0" smtClean="0"/>
          </a:p>
          <a:p>
            <a:pPr algn="just">
              <a:buFontTx/>
              <a:buChar char="-"/>
            </a:pPr>
            <a:r>
              <a:rPr lang="it-IT" sz="2300" i="1" dirty="0" smtClean="0">
                <a:solidFill>
                  <a:srgbClr val="FF0000"/>
                </a:solidFill>
              </a:rPr>
              <a:t>PRIMA 	</a:t>
            </a:r>
            <a:r>
              <a:rPr lang="it-IT" sz="2300" dirty="0" smtClean="0">
                <a:sym typeface="Wingdings" panose="05000000000000000000" pitchFamily="2" charset="2"/>
              </a:rPr>
              <a:t> 	elaborazione linee guida; definizione schemi tipo; 				formazione dedicata</a:t>
            </a:r>
          </a:p>
          <a:p>
            <a:pPr algn="just">
              <a:buFontTx/>
              <a:buChar char="-"/>
            </a:pPr>
            <a:endParaRPr lang="it-IT" sz="2300" dirty="0" smtClean="0">
              <a:sym typeface="Wingdings" panose="05000000000000000000" pitchFamily="2" charset="2"/>
            </a:endParaRPr>
          </a:p>
          <a:p>
            <a:pPr algn="just">
              <a:buFontTx/>
              <a:buChar char="-"/>
            </a:pPr>
            <a:r>
              <a:rPr lang="it-IT" sz="2300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DURANTE 	</a:t>
            </a:r>
            <a:r>
              <a:rPr lang="it-IT" sz="2300" dirty="0" smtClean="0">
                <a:sym typeface="Wingdings" panose="05000000000000000000" pitchFamily="2" charset="2"/>
              </a:rPr>
              <a:t> 	supporto </a:t>
            </a:r>
            <a:r>
              <a:rPr lang="it-IT" sz="2300" dirty="0">
                <a:sym typeface="Wingdings" panose="05000000000000000000" pitchFamily="2" charset="2"/>
              </a:rPr>
              <a:t>per </a:t>
            </a:r>
            <a:r>
              <a:rPr lang="it-IT" sz="2300" dirty="0" smtClean="0">
                <a:sym typeface="Wingdings" panose="05000000000000000000" pitchFamily="2" charset="2"/>
              </a:rPr>
              <a:t>la predisposizione dell’atto</a:t>
            </a:r>
          </a:p>
          <a:p>
            <a:pPr algn="just">
              <a:buFontTx/>
              <a:buChar char="-"/>
            </a:pPr>
            <a:endParaRPr lang="it-IT" sz="2300" dirty="0" smtClean="0">
              <a:sym typeface="Wingdings" panose="05000000000000000000" pitchFamily="2" charset="2"/>
            </a:endParaRPr>
          </a:p>
          <a:p>
            <a:pPr marL="355600" indent="-355600" algn="just">
              <a:buFontTx/>
              <a:buChar char="-"/>
            </a:pPr>
            <a:r>
              <a:rPr lang="it-IT" sz="2300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DOPO 	</a:t>
            </a:r>
            <a:r>
              <a:rPr lang="it-IT" sz="2300" dirty="0" smtClean="0">
                <a:sym typeface="Wingdings" panose="05000000000000000000" pitchFamily="2" charset="2"/>
              </a:rPr>
              <a:t> 	controllo finale sull’atto definitivo, prima 					dell’approvazione da parte degli organi</a:t>
            </a:r>
            <a:endParaRPr lang="it-IT" sz="23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it-IT" sz="2000" dirty="0" smtClean="0"/>
          </a:p>
          <a:p>
            <a:pPr marL="0" indent="0">
              <a:buNone/>
            </a:pPr>
            <a:endParaRPr lang="it-IT" sz="2000" dirty="0"/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107951" y="117004"/>
            <a:ext cx="8856538" cy="863724"/>
          </a:xfrm>
          <a:prstGeom prst="roundRect">
            <a:avLst>
              <a:gd name="adj" fmla="val 16667"/>
            </a:avLst>
          </a:prstGeom>
          <a:solidFill>
            <a:srgbClr val="FFFF00">
              <a:alpha val="39999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marL="0" lvl="1" algn="ctr">
              <a:defRPr/>
            </a:pPr>
            <a:r>
              <a:rPr lang="it-IT" sz="2500" b="1" dirty="0" smtClean="0">
                <a:latin typeface="Times New Roman" charset="0"/>
                <a:ea typeface="Times New Roman" charset="0"/>
                <a:cs typeface="Times New Roman" charset="0"/>
              </a:rPr>
              <a:t>6.1) FOCUS SULLA FUNZIONE: “CONVENZIONI”</a:t>
            </a:r>
          </a:p>
          <a:p>
            <a:pPr marL="0" lvl="1" algn="ctr">
              <a:defRPr/>
            </a:pPr>
            <a:r>
              <a:rPr lang="it-IT" sz="2500" b="1" i="1" smtClean="0">
                <a:latin typeface="Times New Roman" charset="0"/>
                <a:ea typeface="Times New Roman" charset="0"/>
                <a:cs typeface="Times New Roman" charset="0"/>
              </a:rPr>
              <a:t>Atti NON complessi</a:t>
            </a:r>
            <a:endParaRPr lang="it-IT" sz="2500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421420" y="989615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chemeClr val="tx1"/>
                </a:solidFill>
                <a:latin typeface="Times New Roman Normale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kern="1200">
                <a:solidFill>
                  <a:schemeClr val="tx1"/>
                </a:solidFill>
                <a:latin typeface="Times New Roman Normale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 Normale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0" i="0" kern="1200">
                <a:solidFill>
                  <a:schemeClr val="tx1"/>
                </a:solidFill>
                <a:latin typeface="Times New Roman Normale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0" i="0" kern="1200">
                <a:solidFill>
                  <a:schemeClr val="tx1"/>
                </a:solidFill>
                <a:latin typeface="Times New Roman Normale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000" b="1" i="1" dirty="0" smtClean="0"/>
              <a:t>MODELLO ORGANIZZATIVO DECENTRATO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2000" b="1" i="1" dirty="0" smtClean="0"/>
              <a:t>ma coordinato dal centro</a:t>
            </a:r>
            <a:endParaRPr lang="it-IT" sz="2000" b="1" i="1" dirty="0"/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-108520" y="1853711"/>
            <a:ext cx="5400601" cy="1987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chemeClr val="tx1"/>
                </a:solidFill>
                <a:latin typeface="Times New Roman Normale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kern="1200">
                <a:solidFill>
                  <a:schemeClr val="tx1"/>
                </a:solidFill>
                <a:latin typeface="Times New Roman Normale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 Normale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0" i="0" kern="1200">
                <a:solidFill>
                  <a:schemeClr val="tx1"/>
                </a:solidFill>
                <a:latin typeface="Times New Roman Normale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0" i="0" kern="1200">
                <a:solidFill>
                  <a:schemeClr val="tx1"/>
                </a:solidFill>
                <a:latin typeface="Times New Roman Normale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1800" i="1" dirty="0" smtClean="0"/>
              <a:t>Le convenzioni (Atti NON  complessi)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1800" i="1" dirty="0" smtClean="0"/>
              <a:t>vengono predisposte dalle singole Strutture Abilitate,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1800" i="1" dirty="0" smtClean="0"/>
              <a:t>specificamente indicate in apposito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1800" i="1" dirty="0" smtClean="0"/>
              <a:t>ELENCO DELLE STRUTTURE ABILITATE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1800" i="1" dirty="0" smtClean="0"/>
              <a:t>A PREDISPORRE LE CONVENZIONI</a:t>
            </a:r>
            <a:endParaRPr lang="it-IT" sz="1800" i="1" dirty="0"/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5148065" y="2003140"/>
            <a:ext cx="3816424" cy="1569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chemeClr val="tx1"/>
                </a:solidFill>
                <a:latin typeface="Times New Roman Normale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kern="1200">
                <a:solidFill>
                  <a:schemeClr val="tx1"/>
                </a:solidFill>
                <a:latin typeface="Times New Roman Normale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 Normale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0" i="0" kern="1200">
                <a:solidFill>
                  <a:schemeClr val="tx1"/>
                </a:solidFill>
                <a:latin typeface="Times New Roman Normale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0" i="0" kern="1200">
                <a:solidFill>
                  <a:schemeClr val="tx1"/>
                </a:solidFill>
                <a:latin typeface="Times New Roman Normale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it-IT" sz="1800" dirty="0" smtClean="0">
                <a:sym typeface="Wingdings" panose="05000000000000000000" pitchFamily="2" charset="2"/>
              </a:rPr>
              <a:t>Analisi sull’esistente:</a:t>
            </a:r>
          </a:p>
          <a:p>
            <a:pPr algn="ctr">
              <a:lnSpc>
                <a:spcPct val="120000"/>
              </a:lnSpc>
            </a:pPr>
            <a:r>
              <a:rPr lang="it-IT" sz="1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da 1 a 6 tipologie </a:t>
            </a:r>
            <a:r>
              <a:rPr lang="it-IT" sz="1800" dirty="0" smtClean="0">
                <a:sym typeface="Wingdings" panose="05000000000000000000" pitchFamily="2" charset="2"/>
              </a:rPr>
              <a:t>di convenzioni per ogni Struttura abilitata</a:t>
            </a:r>
          </a:p>
          <a:p>
            <a:pPr algn="ctr">
              <a:lnSpc>
                <a:spcPct val="120000"/>
              </a:lnSpc>
            </a:pPr>
            <a:r>
              <a:rPr lang="it-IT" sz="1800" dirty="0" smtClean="0">
                <a:sym typeface="Wingdings" panose="05000000000000000000" pitchFamily="2" charset="2"/>
              </a:rPr>
              <a:t>e da </a:t>
            </a:r>
            <a:r>
              <a:rPr lang="it-IT" sz="1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0 a 13</a:t>
            </a:r>
            <a:r>
              <a:rPr lang="it-IT" sz="1800" dirty="0" smtClean="0">
                <a:sym typeface="Wingdings" panose="05000000000000000000" pitchFamily="2" charset="2"/>
              </a:rPr>
              <a:t> convenzioni attive.</a:t>
            </a:r>
          </a:p>
        </p:txBody>
      </p:sp>
      <p:sp>
        <p:nvSpPr>
          <p:cNvPr id="12" name="Freccia in giù 16"/>
          <p:cNvSpPr/>
          <p:nvPr/>
        </p:nvSpPr>
        <p:spPr>
          <a:xfrm rot="16200000">
            <a:off x="4788025" y="2638490"/>
            <a:ext cx="720080" cy="47526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992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9" grpId="0"/>
      <p:bldP spid="10" grpId="0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000" dirty="0" smtClean="0"/>
              <a:t>Due Processi possibili:</a:t>
            </a:r>
          </a:p>
          <a:p>
            <a:pPr marL="0" indent="0" algn="ctr">
              <a:buNone/>
            </a:pPr>
            <a:endParaRPr lang="it-IT" sz="2000" dirty="0" smtClean="0"/>
          </a:p>
          <a:p>
            <a:pPr marL="0" indent="0" algn="just">
              <a:buNone/>
            </a:pPr>
            <a:r>
              <a:rPr lang="it-IT" sz="2000" dirty="0" smtClean="0"/>
              <a:t>1. Processo Convenzione su </a:t>
            </a:r>
            <a:r>
              <a:rPr lang="it-IT" sz="2000" dirty="0" smtClean="0">
                <a:solidFill>
                  <a:srgbClr val="FF0000"/>
                </a:solidFill>
              </a:rPr>
              <a:t>modello</a:t>
            </a:r>
            <a:r>
              <a:rPr lang="it-IT" sz="2000" dirty="0" smtClean="0"/>
              <a:t> predisposto da </a:t>
            </a:r>
            <a:r>
              <a:rPr lang="it-IT" sz="2000" dirty="0" smtClean="0">
                <a:solidFill>
                  <a:srgbClr val="FF0000"/>
                </a:solidFill>
              </a:rPr>
              <a:t>Unife </a:t>
            </a:r>
            <a:r>
              <a:rPr lang="it-IT" sz="2000" dirty="0" smtClean="0"/>
              <a:t>oppure da </a:t>
            </a:r>
            <a:r>
              <a:rPr lang="it-IT" sz="2000" dirty="0" smtClean="0">
                <a:solidFill>
                  <a:srgbClr val="FF0000"/>
                </a:solidFill>
              </a:rPr>
              <a:t>Controparte</a:t>
            </a:r>
            <a:r>
              <a:rPr lang="it-IT" sz="2000" dirty="0" smtClean="0"/>
              <a:t>.</a:t>
            </a:r>
          </a:p>
          <a:p>
            <a:pPr marL="0" indent="0">
              <a:buNone/>
            </a:pPr>
            <a:endParaRPr lang="it-IT" sz="2000" dirty="0" smtClean="0"/>
          </a:p>
          <a:p>
            <a:pPr marL="0" indent="0" algn="just">
              <a:buNone/>
            </a:pPr>
            <a:r>
              <a:rPr lang="it-IT" sz="2000" dirty="0" smtClean="0"/>
              <a:t>2. Processo Convenzione su </a:t>
            </a:r>
            <a:r>
              <a:rPr lang="it-IT" sz="2000" dirty="0" smtClean="0">
                <a:solidFill>
                  <a:srgbClr val="FF0000"/>
                </a:solidFill>
              </a:rPr>
              <a:t>schemi tipo </a:t>
            </a:r>
            <a:r>
              <a:rPr lang="it-IT" sz="2000" dirty="0" smtClean="0"/>
              <a:t>Unife </a:t>
            </a:r>
            <a:r>
              <a:rPr lang="it-IT" sz="2000" dirty="0" smtClean="0">
                <a:solidFill>
                  <a:srgbClr val="FF0000"/>
                </a:solidFill>
              </a:rPr>
              <a:t>approvati</a:t>
            </a:r>
            <a:r>
              <a:rPr lang="it-IT" sz="2000" dirty="0" smtClean="0"/>
              <a:t> in </a:t>
            </a:r>
            <a:r>
              <a:rPr lang="it-IT" sz="2000" dirty="0" err="1" smtClean="0"/>
              <a:t>CdA</a:t>
            </a:r>
            <a:endParaRPr lang="it-IT" sz="2000" dirty="0"/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107951" y="117004"/>
            <a:ext cx="8856538" cy="863724"/>
          </a:xfrm>
          <a:prstGeom prst="roundRect">
            <a:avLst>
              <a:gd name="adj" fmla="val 16667"/>
            </a:avLst>
          </a:prstGeom>
          <a:solidFill>
            <a:srgbClr val="FFFF00">
              <a:alpha val="39999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marL="0" lvl="1" algn="ctr">
              <a:defRPr/>
            </a:pPr>
            <a:r>
              <a:rPr lang="it-IT" sz="2500" b="1" dirty="0" smtClean="0">
                <a:latin typeface="Times New Roman" charset="0"/>
                <a:ea typeface="Times New Roman" charset="0"/>
                <a:cs typeface="Times New Roman" charset="0"/>
              </a:rPr>
              <a:t>6.1) FOCUS SULLA FUNZIONE: “CONVENZIONI”</a:t>
            </a:r>
          </a:p>
          <a:p>
            <a:pPr marL="0" lvl="1" algn="ctr">
              <a:defRPr/>
            </a:pPr>
            <a:r>
              <a:rPr lang="it-IT" sz="2500" b="1" i="1" smtClean="0">
                <a:latin typeface="Times New Roman" charset="0"/>
                <a:ea typeface="Times New Roman" charset="0"/>
                <a:cs typeface="Times New Roman" charset="0"/>
              </a:rPr>
              <a:t>Atti NON complessi</a:t>
            </a:r>
            <a:endParaRPr lang="it-IT" sz="2500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90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/>
          <p:cNvSpPr txBox="1">
            <a:spLocks/>
          </p:cNvSpPr>
          <p:nvPr/>
        </p:nvSpPr>
        <p:spPr>
          <a:xfrm>
            <a:off x="539552" y="1556792"/>
            <a:ext cx="8229600" cy="2736304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chemeClr val="tx1"/>
                </a:solidFill>
                <a:latin typeface="Times New Roman Normale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kern="1200">
                <a:solidFill>
                  <a:schemeClr val="tx1"/>
                </a:solidFill>
                <a:latin typeface="Times New Roman Normale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 Normale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0" i="0" kern="1200">
                <a:solidFill>
                  <a:schemeClr val="tx1"/>
                </a:solidFill>
                <a:latin typeface="Times New Roman Normale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0" i="0" kern="1200">
                <a:solidFill>
                  <a:schemeClr val="tx1"/>
                </a:solidFill>
                <a:latin typeface="Times New Roman Normale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dirty="0" smtClean="0"/>
              <a:t>Per dare avvio al nuovo modello di gestione delle convenzioni,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dirty="0" smtClean="0"/>
              <a:t> </a:t>
            </a:r>
            <a:r>
              <a:rPr lang="it-IT" sz="2400" dirty="0" smtClean="0">
                <a:solidFill>
                  <a:srgbClr val="FF0000"/>
                </a:solidFill>
              </a:rPr>
              <a:t>tutti i responsabili delle Strutture Abilitate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dirty="0" smtClean="0"/>
              <a:t>verranno invitati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dirty="0" smtClean="0"/>
              <a:t>ad un incontro previsto il </a:t>
            </a:r>
            <a:r>
              <a:rPr lang="it-IT" sz="2400" dirty="0" smtClean="0">
                <a:solidFill>
                  <a:srgbClr val="FF0000"/>
                </a:solidFill>
              </a:rPr>
              <a:t>24 ottobre alle ore 11,30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dirty="0" smtClean="0"/>
              <a:t>presso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dirty="0" smtClean="0">
                <a:solidFill>
                  <a:srgbClr val="FF0000"/>
                </a:solidFill>
              </a:rPr>
              <a:t>l’Auditorium di S. Lucia</a:t>
            </a:r>
            <a:endParaRPr lang="it-IT" sz="2400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it-IT" sz="24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it-IT" sz="2400" dirty="0"/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107951" y="117004"/>
            <a:ext cx="8856538" cy="431676"/>
          </a:xfrm>
          <a:prstGeom prst="roundRect">
            <a:avLst>
              <a:gd name="adj" fmla="val 16667"/>
            </a:avLst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marL="0" lvl="1" algn="ctr">
              <a:defRPr/>
            </a:pPr>
            <a:r>
              <a:rPr lang="it-IT" sz="2500" b="1" dirty="0" smtClean="0">
                <a:latin typeface="Times New Roman" charset="0"/>
                <a:ea typeface="Times New Roman" charset="0"/>
                <a:cs typeface="Times New Roman" charset="0"/>
              </a:rPr>
              <a:t>6.1) FOCUS SULLA FUNZIONE: “CONVENZIONI”</a:t>
            </a:r>
            <a:endParaRPr lang="it-IT" sz="2500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8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2 4"/>
          <p:cNvCxnSpPr/>
          <p:nvPr/>
        </p:nvCxnSpPr>
        <p:spPr>
          <a:xfrm>
            <a:off x="72915" y="2015613"/>
            <a:ext cx="8819565" cy="0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e 22"/>
          <p:cNvSpPr/>
          <p:nvPr/>
        </p:nvSpPr>
        <p:spPr>
          <a:xfrm>
            <a:off x="611560" y="1906298"/>
            <a:ext cx="219075" cy="220663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4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24" name="CasellaDiTesto 23"/>
          <p:cNvSpPr txBox="1">
            <a:spLocks noChangeArrowheads="1"/>
          </p:cNvSpPr>
          <p:nvPr/>
        </p:nvSpPr>
        <p:spPr bwMode="auto">
          <a:xfrm>
            <a:off x="35496" y="1353149"/>
            <a:ext cx="13837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 b="1" dirty="0" smtClean="0">
                <a:solidFill>
                  <a:srgbClr val="000000"/>
                </a:solidFill>
                <a:latin typeface="Times New Roman" charset="0"/>
              </a:rPr>
              <a:t>Novembre 2015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 b="1" dirty="0" smtClean="0">
                <a:solidFill>
                  <a:srgbClr val="000000"/>
                </a:solidFill>
                <a:latin typeface="Times New Roman" charset="0"/>
              </a:rPr>
              <a:t>Marzo 2016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87091" y="2474623"/>
            <a:ext cx="1316557" cy="73866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dirty="0" smtClean="0">
                <a:solidFill>
                  <a:prstClr val="black"/>
                </a:solidFill>
                <a:latin typeface="Times New Roman"/>
                <a:ea typeface="ＭＳ Ｐゴシック" charset="0"/>
                <a:cs typeface="Times New Roman"/>
              </a:rPr>
              <a:t>Percorso di Ascolto Organizzativo</a:t>
            </a:r>
          </a:p>
        </p:txBody>
      </p:sp>
      <p:cxnSp>
        <p:nvCxnSpPr>
          <p:cNvPr id="26" name="Connettore 1 25"/>
          <p:cNvCxnSpPr>
            <a:stCxn id="23" idx="0"/>
            <a:endCxn id="25" idx="0"/>
          </p:cNvCxnSpPr>
          <p:nvPr/>
        </p:nvCxnSpPr>
        <p:spPr>
          <a:xfrm>
            <a:off x="721098" y="1906298"/>
            <a:ext cx="24272" cy="568325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e 27"/>
          <p:cNvSpPr/>
          <p:nvPr/>
        </p:nvSpPr>
        <p:spPr>
          <a:xfrm>
            <a:off x="4193466" y="1871151"/>
            <a:ext cx="217488" cy="22066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4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29" name="CasellaDiTesto 28"/>
          <p:cNvSpPr txBox="1">
            <a:spLocks noChangeArrowheads="1"/>
          </p:cNvSpPr>
          <p:nvPr/>
        </p:nvSpPr>
        <p:spPr bwMode="auto">
          <a:xfrm>
            <a:off x="3518731" y="1347276"/>
            <a:ext cx="13003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 b="1" dirty="0" smtClean="0">
                <a:solidFill>
                  <a:srgbClr val="000000"/>
                </a:solidFill>
                <a:latin typeface="Times New Roman" charset="0"/>
              </a:rPr>
              <a:t>Aprile-Giugno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 b="1" dirty="0" smtClean="0">
                <a:solidFill>
                  <a:srgbClr val="000000"/>
                </a:solidFill>
                <a:latin typeface="Times New Roman" charset="0"/>
              </a:rPr>
              <a:t>2016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3591184" y="3410408"/>
            <a:ext cx="1484872" cy="1492716"/>
          </a:xfrm>
          <a:prstGeom prst="rect">
            <a:avLst/>
          </a:prstGeom>
          <a:solidFill>
            <a:schemeClr val="bg1">
              <a:alpha val="40000"/>
            </a:schemeClr>
          </a:solidFill>
          <a:ln w="28575">
            <a:solidFill>
              <a:schemeClr val="accent5">
                <a:lumMod val="75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dirty="0" smtClean="0">
                <a:solidFill>
                  <a:prstClr val="black"/>
                </a:solidFill>
                <a:latin typeface="Times New Roman"/>
                <a:ea typeface="ＭＳ Ｐゴシック" charset="0"/>
                <a:cs typeface="Times New Roman"/>
              </a:rPr>
              <a:t>I </a:t>
            </a:r>
            <a:r>
              <a:rPr lang="it-IT" sz="1400" b="1" dirty="0" err="1" smtClean="0">
                <a:solidFill>
                  <a:prstClr val="black"/>
                </a:solidFill>
                <a:latin typeface="Times New Roman"/>
                <a:ea typeface="ＭＳ Ｐゴシック" charset="0"/>
                <a:cs typeface="Times New Roman"/>
              </a:rPr>
              <a:t>step</a:t>
            </a:r>
            <a:endParaRPr lang="it-IT" sz="1400" b="1" dirty="0" smtClean="0">
              <a:solidFill>
                <a:prstClr val="black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dirty="0" smtClean="0">
                <a:solidFill>
                  <a:prstClr val="black"/>
                </a:solidFill>
                <a:latin typeface="Times New Roman"/>
                <a:ea typeface="ＭＳ Ｐゴシック" charset="0"/>
                <a:cs typeface="Times New Roman"/>
              </a:rPr>
              <a:t>Riorganizzazione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dirty="0" smtClean="0">
                <a:solidFill>
                  <a:prstClr val="black"/>
                </a:solidFill>
                <a:latin typeface="Times New Roman"/>
                <a:ea typeface="ＭＳ Ｐゴシック" charset="0"/>
                <a:cs typeface="Times New Roman"/>
              </a:rPr>
              <a:t>condivisa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-SEDE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i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Approvazione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i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30 giugno </a:t>
            </a:r>
            <a:r>
              <a:rPr lang="it-IT" sz="1400" b="1" i="1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2016</a:t>
            </a:r>
            <a:endParaRPr lang="it-IT" sz="1400" b="1" i="1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cxnSp>
        <p:nvCxnSpPr>
          <p:cNvPr id="31" name="Connettore 1 30"/>
          <p:cNvCxnSpPr>
            <a:stCxn id="28" idx="4"/>
            <a:endCxn id="30" idx="0"/>
          </p:cNvCxnSpPr>
          <p:nvPr/>
        </p:nvCxnSpPr>
        <p:spPr>
          <a:xfrm>
            <a:off x="4302210" y="2091813"/>
            <a:ext cx="31410" cy="1318595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e 37"/>
          <p:cNvSpPr/>
          <p:nvPr/>
        </p:nvSpPr>
        <p:spPr>
          <a:xfrm>
            <a:off x="5980457" y="1894175"/>
            <a:ext cx="217488" cy="22066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4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39" name="CasellaDiTesto 38"/>
          <p:cNvSpPr txBox="1">
            <a:spLocks noChangeArrowheads="1"/>
          </p:cNvSpPr>
          <p:nvPr/>
        </p:nvSpPr>
        <p:spPr bwMode="auto">
          <a:xfrm>
            <a:off x="5543152" y="1370300"/>
            <a:ext cx="12715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 b="1" dirty="0" smtClean="0">
                <a:solidFill>
                  <a:srgbClr val="000000"/>
                </a:solidFill>
                <a:latin typeface="Times New Roman" charset="0"/>
              </a:rPr>
              <a:t>Luglio-Agosto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 b="1" dirty="0" smtClean="0">
                <a:solidFill>
                  <a:srgbClr val="000000"/>
                </a:solidFill>
                <a:latin typeface="Times New Roman" charset="0"/>
              </a:rPr>
              <a:t>2016</a:t>
            </a:r>
          </a:p>
        </p:txBody>
      </p:sp>
      <p:sp>
        <p:nvSpPr>
          <p:cNvPr id="40" name="CasellaDiTesto 39"/>
          <p:cNvSpPr txBox="1"/>
          <p:nvPr/>
        </p:nvSpPr>
        <p:spPr>
          <a:xfrm>
            <a:off x="5292280" y="4322244"/>
            <a:ext cx="1800000" cy="2419124"/>
          </a:xfrm>
          <a:prstGeom prst="rect">
            <a:avLst/>
          </a:prstGeom>
          <a:solidFill>
            <a:schemeClr val="bg1">
              <a:alpha val="40000"/>
            </a:schemeClr>
          </a:solidFill>
          <a:ln w="28575">
            <a:solidFill>
              <a:schemeClr val="accent5">
                <a:lumMod val="75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dirty="0" smtClean="0">
                <a:solidFill>
                  <a:prstClr val="black"/>
                </a:solidFill>
                <a:latin typeface="Times New Roman"/>
                <a:ea typeface="ＭＳ Ｐゴシック" charset="0"/>
                <a:cs typeface="Times New Roman"/>
              </a:rPr>
              <a:t>Entrata in operatività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dirty="0" smtClean="0">
                <a:solidFill>
                  <a:prstClr val="black"/>
                </a:solidFill>
                <a:latin typeface="Times New Roman"/>
                <a:ea typeface="ＭＳ Ｐゴシック" charset="0"/>
                <a:cs typeface="Times New Roman"/>
              </a:rPr>
              <a:t>riorganizzazione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1400" b="1" dirty="0" smtClean="0">
              <a:solidFill>
                <a:prstClr val="black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dirty="0" smtClean="0">
                <a:solidFill>
                  <a:prstClr val="black"/>
                </a:solidFill>
                <a:latin typeface="Times New Roman"/>
                <a:ea typeface="ＭＳ Ｐゴシック" charset="0"/>
                <a:cs typeface="Times New Roman"/>
              </a:rPr>
              <a:t>-Area Didattica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dirty="0">
                <a:solidFill>
                  <a:prstClr val="black"/>
                </a:solidFill>
                <a:latin typeface="Times New Roman"/>
                <a:ea typeface="ＭＳ Ｐゴシック" charset="0"/>
                <a:cs typeface="Times New Roman"/>
              </a:rPr>
              <a:t>-Area </a:t>
            </a:r>
            <a:r>
              <a:rPr lang="it-IT" sz="1400" b="1" dirty="0" smtClean="0">
                <a:solidFill>
                  <a:prstClr val="black"/>
                </a:solidFill>
                <a:latin typeface="Times New Roman"/>
                <a:ea typeface="ＭＳ Ｐゴシック" charset="0"/>
                <a:cs typeface="Times New Roman"/>
              </a:rPr>
              <a:t>Patrimonio Culturale</a:t>
            </a:r>
            <a:endParaRPr lang="it-IT" sz="1400" b="1" dirty="0">
              <a:solidFill>
                <a:prstClr val="black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i="1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1 luglio 2016</a:t>
            </a:r>
            <a:endParaRPr lang="it-IT" sz="1400" b="1" i="1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1400" b="1" dirty="0" smtClean="0">
              <a:solidFill>
                <a:prstClr val="black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dirty="0" smtClean="0">
                <a:solidFill>
                  <a:prstClr val="black"/>
                </a:solidFill>
                <a:latin typeface="Times New Roman"/>
                <a:ea typeface="ＭＳ Ｐゴシック" charset="0"/>
                <a:cs typeface="Times New Roman"/>
              </a:rPr>
              <a:t>-Altre Aree e Ripartizioni</a:t>
            </a:r>
            <a:endParaRPr lang="it-IT" sz="1400" b="1" dirty="0">
              <a:solidFill>
                <a:prstClr val="black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i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1 </a:t>
            </a:r>
            <a:r>
              <a:rPr lang="it-IT" sz="1400" b="1" i="1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settembre 2016</a:t>
            </a:r>
            <a:endParaRPr lang="it-IT" sz="1400" b="1" i="1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cxnSp>
        <p:nvCxnSpPr>
          <p:cNvPr id="41" name="Connettore 1 40"/>
          <p:cNvCxnSpPr/>
          <p:nvPr/>
        </p:nvCxnSpPr>
        <p:spPr>
          <a:xfrm>
            <a:off x="6089995" y="2114837"/>
            <a:ext cx="0" cy="2196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magin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0173"/>
            <a:ext cx="1979712" cy="1187827"/>
          </a:xfrm>
          <a:prstGeom prst="rect">
            <a:avLst/>
          </a:prstGeom>
        </p:spPr>
      </p:pic>
      <p:sp>
        <p:nvSpPr>
          <p:cNvPr id="32" name="Ovale 31"/>
          <p:cNvSpPr/>
          <p:nvPr/>
        </p:nvSpPr>
        <p:spPr>
          <a:xfrm>
            <a:off x="2455008" y="1890300"/>
            <a:ext cx="217488" cy="22066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4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33" name="CasellaDiTesto 32"/>
          <p:cNvSpPr txBox="1">
            <a:spLocks noChangeArrowheads="1"/>
          </p:cNvSpPr>
          <p:nvPr/>
        </p:nvSpPr>
        <p:spPr bwMode="auto">
          <a:xfrm>
            <a:off x="1827896" y="1366425"/>
            <a:ext cx="15199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 b="1" dirty="0" smtClean="0">
                <a:solidFill>
                  <a:srgbClr val="000000"/>
                </a:solidFill>
                <a:latin typeface="Times New Roman" charset="0"/>
              </a:rPr>
              <a:t>Febbraio-Maggio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 b="1" dirty="0" smtClean="0">
                <a:solidFill>
                  <a:srgbClr val="000000"/>
                </a:solidFill>
                <a:latin typeface="Times New Roman" charset="0"/>
              </a:rPr>
              <a:t>2016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1664384" y="3302334"/>
            <a:ext cx="1827496" cy="1880515"/>
          </a:xfrm>
          <a:prstGeom prst="rect">
            <a:avLst/>
          </a:prstGeom>
          <a:solidFill>
            <a:schemeClr val="bg1">
              <a:alpha val="40000"/>
            </a:schemeClr>
          </a:solidFill>
          <a:ln w="28575">
            <a:solidFill>
              <a:schemeClr val="accent5">
                <a:lumMod val="75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dirty="0" smtClean="0">
                <a:solidFill>
                  <a:prstClr val="black"/>
                </a:solidFill>
                <a:latin typeface="Times New Roman"/>
                <a:ea typeface="ＭＳ Ｐゴシック" charset="0"/>
                <a:cs typeface="Times New Roman"/>
              </a:rPr>
              <a:t>Anticipo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dirty="0" smtClean="0">
                <a:solidFill>
                  <a:prstClr val="black"/>
                </a:solidFill>
                <a:latin typeface="Times New Roman"/>
                <a:ea typeface="ＭＳ Ｐゴシック" charset="0"/>
                <a:cs typeface="Times New Roman"/>
              </a:rPr>
              <a:t>I </a:t>
            </a:r>
            <a:r>
              <a:rPr lang="it-IT" sz="1400" b="1" dirty="0" err="1" smtClean="0">
                <a:solidFill>
                  <a:prstClr val="black"/>
                </a:solidFill>
                <a:latin typeface="Times New Roman"/>
                <a:ea typeface="ＭＳ Ｐゴシック" charset="0"/>
                <a:cs typeface="Times New Roman"/>
              </a:rPr>
              <a:t>step</a:t>
            </a:r>
            <a:endParaRPr lang="it-IT" sz="1400" b="1" dirty="0" smtClean="0">
              <a:solidFill>
                <a:prstClr val="black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dirty="0" smtClean="0">
                <a:solidFill>
                  <a:prstClr val="black"/>
                </a:solidFill>
                <a:latin typeface="Times New Roman"/>
                <a:ea typeface="ＭＳ Ｐゴシック" charset="0"/>
                <a:cs typeface="Times New Roman"/>
              </a:rPr>
              <a:t>Riorganizzazione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dirty="0" smtClean="0">
                <a:solidFill>
                  <a:prstClr val="black"/>
                </a:solidFill>
                <a:latin typeface="Times New Roman"/>
                <a:ea typeface="ＭＳ Ｐゴシック" charset="0"/>
                <a:cs typeface="Times New Roman"/>
              </a:rPr>
              <a:t>condivisa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-SEDE: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Segreterie Studentesse/Studenti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i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Approvazione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i="1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1 </a:t>
            </a:r>
            <a:r>
              <a:rPr lang="it-IT" sz="1400" b="1" i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giugno </a:t>
            </a:r>
            <a:r>
              <a:rPr lang="it-IT" sz="1400" b="1" i="1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2016</a:t>
            </a:r>
            <a:endParaRPr lang="it-IT" sz="1400" b="1" i="1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cxnSp>
        <p:nvCxnSpPr>
          <p:cNvPr id="35" name="Connettore 1 34"/>
          <p:cNvCxnSpPr>
            <a:stCxn id="32" idx="4"/>
            <a:endCxn id="34" idx="0"/>
          </p:cNvCxnSpPr>
          <p:nvPr/>
        </p:nvCxnSpPr>
        <p:spPr>
          <a:xfrm>
            <a:off x="2563752" y="2110962"/>
            <a:ext cx="14380" cy="1191372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e 48"/>
          <p:cNvSpPr/>
          <p:nvPr/>
        </p:nvSpPr>
        <p:spPr>
          <a:xfrm>
            <a:off x="8181010" y="1919574"/>
            <a:ext cx="219075" cy="220663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4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50" name="CasellaDiTesto 49"/>
          <p:cNvSpPr txBox="1">
            <a:spLocks noChangeArrowheads="1"/>
          </p:cNvSpPr>
          <p:nvPr/>
        </p:nvSpPr>
        <p:spPr bwMode="auto">
          <a:xfrm>
            <a:off x="7523125" y="1366425"/>
            <a:ext cx="15583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 b="1" dirty="0" smtClean="0">
                <a:solidFill>
                  <a:srgbClr val="000000"/>
                </a:solidFill>
                <a:latin typeface="Times New Roman" charset="0"/>
              </a:rPr>
              <a:t>Entro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 b="1" dirty="0" smtClean="0">
                <a:solidFill>
                  <a:srgbClr val="000000"/>
                </a:solidFill>
                <a:latin typeface="Times New Roman" charset="0"/>
              </a:rPr>
              <a:t>31 Dicembre 2016</a:t>
            </a:r>
          </a:p>
        </p:txBody>
      </p:sp>
      <p:sp>
        <p:nvSpPr>
          <p:cNvPr id="51" name="CasellaDiTesto 50"/>
          <p:cNvSpPr txBox="1"/>
          <p:nvPr/>
        </p:nvSpPr>
        <p:spPr>
          <a:xfrm>
            <a:off x="7506062" y="5720246"/>
            <a:ext cx="1602442" cy="73866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dirty="0" smtClean="0">
                <a:solidFill>
                  <a:prstClr val="black"/>
                </a:solidFill>
                <a:latin typeface="Times New Roman"/>
                <a:ea typeface="ＭＳ Ｐゴシック" charset="0"/>
                <a:cs typeface="Times New Roman"/>
              </a:rPr>
              <a:t>Assestamento della riorganizzazione</a:t>
            </a:r>
            <a:endParaRPr lang="it-IT" sz="1400" b="1" dirty="0">
              <a:solidFill>
                <a:prstClr val="black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cxnSp>
        <p:nvCxnSpPr>
          <p:cNvPr id="52" name="Connettore 1 51"/>
          <p:cNvCxnSpPr>
            <a:stCxn id="50" idx="2"/>
            <a:endCxn id="51" idx="0"/>
          </p:cNvCxnSpPr>
          <p:nvPr/>
        </p:nvCxnSpPr>
        <p:spPr>
          <a:xfrm>
            <a:off x="8302313" y="1889645"/>
            <a:ext cx="4970" cy="3830601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utoShape 2"/>
          <p:cNvSpPr>
            <a:spLocks noChangeArrowheads="1"/>
          </p:cNvSpPr>
          <p:nvPr/>
        </p:nvSpPr>
        <p:spPr bwMode="auto">
          <a:xfrm>
            <a:off x="107951" y="117004"/>
            <a:ext cx="8856538" cy="431676"/>
          </a:xfrm>
          <a:prstGeom prst="roundRect">
            <a:avLst>
              <a:gd name="adj" fmla="val 16667"/>
            </a:avLst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marL="0" lvl="1" algn="ctr">
              <a:defRPr/>
            </a:pPr>
            <a:r>
              <a:rPr lang="it-IT" sz="2500" b="1" dirty="0" smtClean="0">
                <a:latin typeface="Times New Roman" charset="0"/>
                <a:ea typeface="Times New Roman" charset="0"/>
                <a:cs typeface="Times New Roman" charset="0"/>
              </a:rPr>
              <a:t>3) LE TAPPE DELLA RIORGANIZZAZIONE</a:t>
            </a:r>
            <a:endParaRPr lang="it-IT" sz="2500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92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  <p:bldP spid="28" grpId="0" animBg="1"/>
      <p:bldP spid="29" grpId="0"/>
      <p:bldP spid="30" grpId="0" animBg="1"/>
      <p:bldP spid="38" grpId="0" animBg="1"/>
      <p:bldP spid="39" grpId="0"/>
      <p:bldP spid="40" grpId="0" animBg="1"/>
      <p:bldP spid="32" grpId="0" animBg="1"/>
      <p:bldP spid="33" grpId="0"/>
      <p:bldP spid="34" grpId="0" animBg="1"/>
      <p:bldP spid="49" grpId="0" animBg="1"/>
      <p:bldP spid="50" grpId="0"/>
      <p:bldP spid="5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467544" y="404664"/>
            <a:ext cx="8136904" cy="8966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it-IT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/>
                <a:ea typeface="ＭＳ Ｐゴシック" charset="0"/>
              </a:rPr>
              <a:t>“</a:t>
            </a:r>
            <a:r>
              <a:rPr lang="it-IT" sz="320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/>
                <a:ea typeface="ＭＳ Ｐゴシック" charset="0"/>
              </a:rPr>
              <a:t>Dobbiamo diventare </a:t>
            </a:r>
          </a:p>
          <a:p>
            <a:pPr algn="ctr">
              <a:lnSpc>
                <a:spcPct val="80000"/>
              </a:lnSpc>
              <a:defRPr/>
            </a:pPr>
            <a:r>
              <a:rPr lang="it-IT" sz="320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/>
                <a:ea typeface="ＭＳ Ｐゴシック" charset="0"/>
              </a:rPr>
              <a:t>il cambiamento che vogliamo vedere”</a:t>
            </a:r>
          </a:p>
        </p:txBody>
      </p:sp>
      <p:pic>
        <p:nvPicPr>
          <p:cNvPr id="5632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4724400"/>
            <a:ext cx="35877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16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060848"/>
            <a:ext cx="4253631" cy="364096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6023" y="1484783"/>
            <a:ext cx="8399499" cy="5237313"/>
          </a:xfrm>
        </p:spPr>
        <p:txBody>
          <a:bodyPr>
            <a:no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latin typeface="Times New Roman Normale"/>
              </a:rPr>
              <a:t>7 mesi</a:t>
            </a:r>
          </a:p>
          <a:p>
            <a:r>
              <a:rPr lang="it-IT" sz="2800" b="1" dirty="0" smtClean="0">
                <a:solidFill>
                  <a:srgbClr val="FF0000"/>
                </a:solidFill>
                <a:latin typeface="Times New Roman Normale"/>
              </a:rPr>
              <a:t>2 incontri </a:t>
            </a:r>
            <a:r>
              <a:rPr lang="it-IT" sz="2800" dirty="0" smtClean="0">
                <a:latin typeface="Times New Roman Normale"/>
              </a:rPr>
              <a:t>per condivisione del Progetto PAO con:</a:t>
            </a:r>
          </a:p>
          <a:p>
            <a:pPr marL="1339850">
              <a:buFont typeface="Wingdings" panose="05000000000000000000" pitchFamily="2" charset="2"/>
              <a:buChar char="Ø"/>
            </a:pPr>
            <a:r>
              <a:rPr lang="it-IT" sz="2000" dirty="0" smtClean="0">
                <a:latin typeface="Times New Roman Normale"/>
              </a:rPr>
              <a:t>Direttore Generale</a:t>
            </a:r>
          </a:p>
          <a:p>
            <a:pPr marL="1339850">
              <a:buFont typeface="Wingdings" panose="05000000000000000000" pitchFamily="2" charset="2"/>
              <a:buChar char="Ø"/>
            </a:pPr>
            <a:r>
              <a:rPr lang="it-IT" sz="2000" dirty="0" smtClean="0">
                <a:latin typeface="Times New Roman Normale"/>
              </a:rPr>
              <a:t>SAD, CUG, CPTA, CP, Rappresentanti PTA in SA e </a:t>
            </a:r>
            <a:r>
              <a:rPr lang="it-IT" sz="2000" dirty="0" err="1" smtClean="0">
                <a:latin typeface="Times New Roman Normale"/>
              </a:rPr>
              <a:t>CdA</a:t>
            </a:r>
            <a:r>
              <a:rPr lang="it-IT" sz="2000" dirty="0" smtClean="0">
                <a:latin typeface="Times New Roman Normale"/>
              </a:rPr>
              <a:t> </a:t>
            </a:r>
          </a:p>
          <a:p>
            <a:pPr marL="996950" indent="0">
              <a:buNone/>
            </a:pPr>
            <a:endParaRPr lang="it-IT" sz="2000" dirty="0" smtClean="0">
              <a:latin typeface="Times New Roman Normale"/>
            </a:endParaRPr>
          </a:p>
          <a:p>
            <a:r>
              <a:rPr lang="it-IT" sz="2800" b="1" dirty="0" smtClean="0">
                <a:solidFill>
                  <a:srgbClr val="FF0000"/>
                </a:solidFill>
                <a:latin typeface="Times New Roman Normale"/>
              </a:rPr>
              <a:t>72 incontri </a:t>
            </a:r>
            <a:r>
              <a:rPr lang="it-IT" sz="2800" dirty="0" smtClean="0">
                <a:latin typeface="Times New Roman Normale"/>
              </a:rPr>
              <a:t>individuali (1h) con i Responsabili (fase 1) </a:t>
            </a:r>
          </a:p>
          <a:p>
            <a:pPr marL="1258888" indent="-273050">
              <a:buFont typeface="Wingdings" panose="05000000000000000000" pitchFamily="2" charset="2"/>
              <a:buChar char="Ø"/>
            </a:pPr>
            <a:r>
              <a:rPr lang="it-IT" sz="2000" dirty="0" smtClean="0">
                <a:latin typeface="Times New Roman Normale"/>
              </a:rPr>
              <a:t>Dal </a:t>
            </a:r>
            <a:r>
              <a:rPr lang="it-IT" sz="2000" dirty="0">
                <a:latin typeface="Times New Roman Normale"/>
              </a:rPr>
              <a:t>26 novembre 2015 al 28 gennaio </a:t>
            </a:r>
            <a:r>
              <a:rPr lang="it-IT" sz="2000" dirty="0" smtClean="0">
                <a:latin typeface="Times New Roman Normale"/>
              </a:rPr>
              <a:t>2016</a:t>
            </a:r>
          </a:p>
          <a:p>
            <a:pPr marL="985838" indent="0">
              <a:buNone/>
            </a:pPr>
            <a:endParaRPr lang="it-IT" sz="2000" dirty="0">
              <a:latin typeface="Times New Roman Normale"/>
            </a:endParaRPr>
          </a:p>
          <a:p>
            <a:r>
              <a:rPr lang="it-IT" sz="2800" b="1" dirty="0" smtClean="0">
                <a:solidFill>
                  <a:srgbClr val="FF0000"/>
                </a:solidFill>
                <a:latin typeface="Times New Roman Normale"/>
              </a:rPr>
              <a:t>65 incontri </a:t>
            </a:r>
            <a:r>
              <a:rPr lang="it-IT" sz="2800" dirty="0" smtClean="0">
                <a:latin typeface="Times New Roman Normale"/>
              </a:rPr>
              <a:t>a gruppi (fase 2 e 3)</a:t>
            </a:r>
          </a:p>
          <a:p>
            <a:pPr marL="1257300">
              <a:buFont typeface="Wingdings" panose="05000000000000000000" pitchFamily="2" charset="2"/>
              <a:buChar char="Ø"/>
            </a:pPr>
            <a:r>
              <a:rPr lang="it-IT" sz="2000" dirty="0">
                <a:latin typeface="Times New Roman Normale"/>
              </a:rPr>
              <a:t>Dal </a:t>
            </a:r>
            <a:r>
              <a:rPr lang="it-IT" sz="2000" dirty="0" smtClean="0">
                <a:latin typeface="Times New Roman Normale"/>
              </a:rPr>
              <a:t>12 febbraio 2016 al 31 marzo 2016</a:t>
            </a:r>
          </a:p>
          <a:p>
            <a:pPr marL="914400" indent="0">
              <a:buNone/>
            </a:pPr>
            <a:endParaRPr lang="it-IT" sz="2000" dirty="0" smtClean="0">
              <a:latin typeface="Times New Roman Normale"/>
            </a:endParaRPr>
          </a:p>
          <a:p>
            <a:r>
              <a:rPr lang="it-IT" sz="2800" b="1" dirty="0">
                <a:solidFill>
                  <a:srgbClr val="FF0000"/>
                </a:solidFill>
                <a:latin typeface="Times New Roman Normale"/>
              </a:rPr>
              <a:t>205 Schede </a:t>
            </a:r>
            <a:r>
              <a:rPr lang="it-IT" sz="2800" dirty="0">
                <a:latin typeface="Times New Roman Normale"/>
              </a:rPr>
              <a:t>riservate </a:t>
            </a:r>
            <a:r>
              <a:rPr lang="it-IT" sz="2800" dirty="0" smtClean="0">
                <a:latin typeface="Times New Roman Normale"/>
              </a:rPr>
              <a:t>ricevute </a:t>
            </a:r>
            <a:r>
              <a:rPr lang="it-IT" sz="2800" dirty="0" smtClean="0">
                <a:latin typeface="Times New Roman Normale"/>
                <a:sym typeface="Wingdings" panose="05000000000000000000" pitchFamily="2" charset="2"/>
              </a:rPr>
              <a:t> </a:t>
            </a:r>
            <a:r>
              <a:rPr lang="it-IT" sz="2800" b="1" dirty="0" smtClean="0">
                <a:solidFill>
                  <a:srgbClr val="FF0000"/>
                </a:solidFill>
                <a:latin typeface="Times New Roman Normale"/>
                <a:sym typeface="Wingdings" panose="05000000000000000000" pitchFamily="2" charset="2"/>
              </a:rPr>
              <a:t>35% del PTA</a:t>
            </a:r>
            <a:endParaRPr lang="it-IT" sz="2800" dirty="0" smtClean="0">
              <a:latin typeface="Times New Roman Normale"/>
            </a:endParaRPr>
          </a:p>
          <a:p>
            <a:endParaRPr lang="it-IT" sz="2800" dirty="0">
              <a:latin typeface="Times New Roman Normale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107504" y="116632"/>
            <a:ext cx="8856538" cy="720080"/>
          </a:xfrm>
          <a:prstGeom prst="roundRect">
            <a:avLst>
              <a:gd name="adj" fmla="val 16667"/>
            </a:avLst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marL="0" lvl="1" algn="ctr">
              <a:defRPr/>
            </a:pPr>
            <a:r>
              <a:rPr lang="it-IT" sz="2500" b="1" i="1" dirty="0" smtClean="0">
                <a:latin typeface="Times New Roman" charset="0"/>
                <a:ea typeface="Times New Roman" charset="0"/>
                <a:cs typeface="Times New Roman" charset="0"/>
              </a:rPr>
              <a:t>3.1) Focus sul Percorso di Ascolto Organizzativo:</a:t>
            </a:r>
          </a:p>
          <a:p>
            <a:pPr marL="0" lvl="1" algn="ctr">
              <a:defRPr/>
            </a:pPr>
            <a:r>
              <a:rPr lang="it-IT" sz="2500" b="1" i="1" dirty="0" smtClean="0">
                <a:latin typeface="Times New Roman" charset="0"/>
                <a:ea typeface="Times New Roman" charset="0"/>
                <a:cs typeface="Times New Roman" charset="0"/>
              </a:rPr>
              <a:t>i numeri</a:t>
            </a:r>
            <a:endParaRPr lang="it-IT" sz="2500" b="1" i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83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/>
          </p:nvPr>
        </p:nvGraphicFramePr>
        <p:xfrm>
          <a:off x="395535" y="1397000"/>
          <a:ext cx="8352932" cy="31315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6225"/>
                <a:gridCol w="3552397"/>
                <a:gridCol w="2784310"/>
              </a:tblGrid>
              <a:tr h="910456">
                <a:tc rowSpan="3">
                  <a:txBody>
                    <a:bodyPr/>
                    <a:lstStyle/>
                    <a:p>
                      <a:pPr algn="ctr"/>
                      <a:r>
                        <a:rPr lang="it-IT" sz="2000" b="1" dirty="0" smtClean="0">
                          <a:solidFill>
                            <a:srgbClr val="FF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CRITICITA’</a:t>
                      </a:r>
                    </a:p>
                    <a:p>
                      <a:pPr algn="ctr"/>
                      <a:endParaRPr lang="it-IT" sz="2000" b="1" dirty="0">
                        <a:solidFill>
                          <a:srgbClr val="FF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SOLUZIONI ORGANIZZATIVE</a:t>
                      </a:r>
                    </a:p>
                    <a:p>
                      <a:pPr algn="ctr"/>
                      <a:r>
                        <a:rPr lang="it-IT" sz="2000" b="1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Generali</a:t>
                      </a:r>
                      <a:r>
                        <a:rPr lang="it-IT" sz="2000" b="1" baseline="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</a:p>
                    <a:p>
                      <a:pPr algn="ctr"/>
                      <a:r>
                        <a:rPr lang="it-IT" sz="2000" b="1" baseline="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 Specifiche</a:t>
                      </a:r>
                      <a:endParaRPr lang="it-IT" sz="2000" b="1" dirty="0">
                        <a:solidFill>
                          <a:srgbClr val="00B05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smtClean="0">
                          <a:solidFill>
                            <a:srgbClr val="0070C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SOLUZIONI PROGRAMMATICHE</a:t>
                      </a:r>
                    </a:p>
                    <a:p>
                      <a:pPr algn="ctr"/>
                      <a:endParaRPr lang="it-IT" sz="2000" b="1" dirty="0">
                        <a:solidFill>
                          <a:srgbClr val="FF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  <a:tr h="910456">
                <a:tc vMerge="1">
                  <a:txBody>
                    <a:bodyPr/>
                    <a:lstStyle/>
                    <a:p>
                      <a:pPr algn="ctr"/>
                      <a:endParaRPr lang="it-IT" sz="2000" b="1" dirty="0" smtClean="0">
                        <a:solidFill>
                          <a:srgbClr val="FF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000" b="1" dirty="0">
                        <a:solidFill>
                          <a:srgbClr val="00B05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000" b="1" dirty="0" smtClean="0">
                        <a:solidFill>
                          <a:srgbClr val="0070C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  <a:tr h="910456">
                <a:tc vMerge="1">
                  <a:txBody>
                    <a:bodyPr/>
                    <a:lstStyle/>
                    <a:p>
                      <a:pPr algn="ctr"/>
                      <a:endParaRPr lang="it-IT" sz="2000" b="1" dirty="0">
                        <a:solidFill>
                          <a:srgbClr val="FF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RIORGANIZZAZIONE</a:t>
                      </a:r>
                      <a:endParaRPr lang="it-IT" sz="2000" b="1" dirty="0">
                        <a:solidFill>
                          <a:srgbClr val="00B05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smtClean="0">
                          <a:solidFill>
                            <a:srgbClr val="0070C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PIANO</a:t>
                      </a:r>
                      <a:r>
                        <a:rPr lang="it-IT" sz="2000" b="1" baseline="0" dirty="0" smtClean="0">
                          <a:solidFill>
                            <a:srgbClr val="0070C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STRATEGICO</a:t>
                      </a:r>
                      <a:endParaRPr lang="it-IT" sz="2000" b="1" dirty="0" smtClean="0">
                        <a:solidFill>
                          <a:srgbClr val="0070C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Freccia giù 2"/>
          <p:cNvSpPr/>
          <p:nvPr/>
        </p:nvSpPr>
        <p:spPr>
          <a:xfrm>
            <a:off x="6948264" y="2780928"/>
            <a:ext cx="792088" cy="792088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giù 7"/>
          <p:cNvSpPr/>
          <p:nvPr/>
        </p:nvSpPr>
        <p:spPr>
          <a:xfrm>
            <a:off x="3767075" y="2751212"/>
            <a:ext cx="792088" cy="792088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9B44E-A1A8-49E0-8827-E201BFF6C6E2}" type="slidenum">
              <a:rPr lang="it-IT" smtClean="0"/>
              <a:t>7</a:t>
            </a:fld>
            <a:endParaRPr lang="it-IT"/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106264" y="44624"/>
            <a:ext cx="8856538" cy="792088"/>
          </a:xfrm>
          <a:prstGeom prst="roundRect">
            <a:avLst>
              <a:gd name="adj" fmla="val 16667"/>
            </a:avLst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marL="0" lvl="1" algn="ctr">
              <a:defRPr/>
            </a:pPr>
            <a:r>
              <a:rPr lang="it-IT" sz="2500" b="1" i="1" dirty="0" smtClean="0">
                <a:latin typeface="Times New Roman" charset="0"/>
                <a:ea typeface="Times New Roman" charset="0"/>
                <a:cs typeface="Times New Roman" charset="0"/>
              </a:rPr>
              <a:t>3.2) Focus sul Percorso di Ascolto Organizzativo:</a:t>
            </a:r>
          </a:p>
          <a:p>
            <a:pPr marL="0" lvl="1" algn="ctr">
              <a:defRPr/>
            </a:pPr>
            <a:r>
              <a:rPr lang="it-IT" sz="2500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Soluzioni organizzative </a:t>
            </a:r>
            <a:r>
              <a:rPr lang="it-IT" sz="2500" b="1" i="1" dirty="0" smtClean="0">
                <a:latin typeface="Times New Roman" charset="0"/>
                <a:ea typeface="Times New Roman" charset="0"/>
                <a:cs typeface="Times New Roman" charset="0"/>
              </a:rPr>
              <a:t>e </a:t>
            </a:r>
            <a:r>
              <a:rPr lang="it-IT" sz="2500" b="1" i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Soluzioni programmatiche</a:t>
            </a:r>
            <a:endParaRPr lang="it-IT" sz="2500" b="1" i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58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417523"/>
              </p:ext>
            </p:extLst>
          </p:nvPr>
        </p:nvGraphicFramePr>
        <p:xfrm>
          <a:off x="87062" y="980728"/>
          <a:ext cx="8894942" cy="4946700"/>
        </p:xfrm>
        <a:graphic>
          <a:graphicData uri="http://schemas.openxmlformats.org/drawingml/2006/table">
            <a:tbl>
              <a:tblPr/>
              <a:tblGrid>
                <a:gridCol w="4447471"/>
                <a:gridCol w="4447471"/>
              </a:tblGrid>
              <a:tr h="134273">
                <a:tc>
                  <a:txBody>
                    <a:bodyPr/>
                    <a:lstStyle/>
                    <a:p>
                      <a:pPr algn="ctr"/>
                      <a:r>
                        <a:rPr lang="it-IT" sz="2000" b="1" i="1" dirty="0">
                          <a:solidFill>
                            <a:sysClr val="windowText" lastClr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CRITICITA’ </a:t>
                      </a:r>
                      <a:r>
                        <a:rPr lang="it-IT" sz="2000" b="1" i="1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ORGANIZZATIVE</a:t>
                      </a:r>
                      <a:r>
                        <a:rPr lang="it-IT" sz="2000" b="1" i="1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</a:p>
                    <a:p>
                      <a:pPr algn="ctr"/>
                      <a:r>
                        <a:rPr lang="it-IT" sz="2000" b="1" i="1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Generali</a:t>
                      </a:r>
                      <a:endParaRPr lang="it-IT" sz="2000" dirty="0">
                        <a:solidFill>
                          <a:sysClr val="windowText" lastClr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7607" marR="37607" marT="37607" marB="37607">
                    <a:lnL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5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CA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i="1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SOLUZIONI ORGANIZZATIVE</a:t>
                      </a:r>
                      <a:r>
                        <a:rPr lang="it-IT" sz="2000" b="1" i="1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i="1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generali</a:t>
                      </a:r>
                      <a:endParaRPr lang="it-IT" sz="2000" dirty="0" smtClean="0">
                        <a:solidFill>
                          <a:sysClr val="windowText" lastClr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7607" marR="37607" marT="37607" marB="37607">
                    <a:lnL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5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CAAB"/>
                    </a:solidFill>
                  </a:tcPr>
                </a:tc>
              </a:tr>
              <a:tr h="479485">
                <a:tc>
                  <a:txBody>
                    <a:bodyPr/>
                    <a:lstStyle/>
                    <a:p>
                      <a:pPr>
                        <a:buFont typeface="+mj-lt"/>
                        <a:buNone/>
                      </a:pPr>
                      <a:r>
                        <a:rPr lang="it-IT" sz="1800" b="1" i="1" dirty="0" smtClean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A. Organizzazioni </a:t>
                      </a:r>
                      <a:r>
                        <a:rPr lang="it-IT" sz="1800" b="1" i="1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precedenti </a:t>
                      </a:r>
                      <a:r>
                        <a:rPr lang="it-IT" sz="1800" b="1" i="1" dirty="0" smtClean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imposte</a:t>
                      </a:r>
                      <a:r>
                        <a:rPr lang="it-IT" sz="1800" b="1" i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dall’alto e non trasparenti</a:t>
                      </a:r>
                      <a:endParaRPr lang="it-IT" sz="1800" dirty="0"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7607" marR="37607" marT="37607" marB="37607">
                    <a:lnL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5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A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+mj-lt"/>
                        <a:buNone/>
                      </a:pPr>
                      <a:r>
                        <a:rPr lang="it-IT" sz="1800" b="1" i="1" u="none" kern="1200" baseline="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A. Percorso di Ascolto Organizzativo —&gt; Condivisione e Comunicazione ridisegno —&gt; Riorganizzazione accompagnata e graduale</a:t>
                      </a:r>
                      <a:endParaRPr lang="it-IT" sz="1800" dirty="0">
                        <a:solidFill>
                          <a:srgbClr val="00B05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7607" marR="37607" marT="37607" marB="37607">
                    <a:lnL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5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A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0255">
                <a:tc>
                  <a:txBody>
                    <a:bodyPr/>
                    <a:lstStyle/>
                    <a:p>
                      <a:r>
                        <a:rPr lang="it-IT" sz="1800" b="1" i="1" kern="1200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B. Organizzazione generale confusa</a:t>
                      </a:r>
                    </a:p>
                  </a:txBody>
                  <a:tcPr marL="37607" marR="37607" marT="37607" marB="37607">
                    <a:lnL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A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A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i="1" u="none" kern="1200" baseline="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B. Chiarezza organizzativa</a:t>
                      </a:r>
                      <a:endParaRPr lang="it-IT" sz="1800" b="1" i="1" kern="1200" dirty="0">
                        <a:solidFill>
                          <a:srgbClr val="00B05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7607" marR="37607" marT="37607" marB="37607">
                    <a:lnL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A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A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4870">
                <a:tc>
                  <a:txBody>
                    <a:bodyPr/>
                    <a:lstStyle/>
                    <a:p>
                      <a:r>
                        <a:rPr lang="it-IT" sz="1800" b="1" i="1" kern="1200" dirty="0" smtClean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C. Dipartimenti come “strutture decentrate”</a:t>
                      </a:r>
                      <a:endParaRPr lang="it-IT" sz="1800" b="1" i="1" kern="1200" dirty="0"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7607" marR="37607" marT="37607" marB="37607">
                    <a:lnL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A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A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i="1" u="none" kern="1200" baseline="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C. Dipartimenti al centro dell’Ateneo</a:t>
                      </a:r>
                      <a:endParaRPr lang="it-IT" sz="1800" b="1" i="1" kern="1200" dirty="0" smtClean="0">
                        <a:solidFill>
                          <a:srgbClr val="00B05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7607" marR="37607" marT="37607" marB="37607">
                    <a:lnL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A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A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4870">
                <a:tc>
                  <a:txBody>
                    <a:bodyPr/>
                    <a:lstStyle/>
                    <a:p>
                      <a:r>
                        <a:rPr lang="it-IT" sz="1800" b="1" i="1" dirty="0" smtClean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D. </a:t>
                      </a:r>
                      <a:r>
                        <a:rPr lang="it-IT" sz="1800" b="1" i="1" kern="1200" dirty="0" smtClean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Organizzazione</a:t>
                      </a:r>
                      <a:r>
                        <a:rPr lang="it-IT" sz="1800" b="1" i="1" dirty="0" smtClean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generale compartimentale</a:t>
                      </a:r>
                      <a:endParaRPr lang="it-IT" sz="1800" dirty="0"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7607" marR="37607" marT="37607" marB="37607">
                    <a:lnL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A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A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i="1" u="none" kern="1200" baseline="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D1. Riorganizzazione per processi</a:t>
                      </a:r>
                      <a:r>
                        <a:rPr lang="it-IT" sz="1800" b="0" i="1" u="none" kern="1200" baseline="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: “Segreterie Studentesse/Studenti”; Servizi agli a Studentesse/Studenti; Didattica; Acquisti; </a:t>
                      </a:r>
                      <a:r>
                        <a:rPr lang="it-IT" sz="1800" b="0" i="1" u="none" kern="1200" baseline="0" dirty="0" err="1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ecc</a:t>
                      </a:r>
                      <a:endParaRPr lang="it-IT" sz="1800" b="0" i="1" u="none" kern="1200" baseline="0" dirty="0" smtClean="0">
                        <a:solidFill>
                          <a:srgbClr val="00B05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r>
                        <a:rPr lang="it-IT" sz="1800" b="1" i="1" u="none" kern="1200" baseline="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D2. Digitalizzazione dei processi</a:t>
                      </a:r>
                      <a:r>
                        <a:rPr lang="it-IT" sz="1800" b="0" i="1" u="none" kern="1200" baseline="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: </a:t>
                      </a:r>
                      <a:r>
                        <a:rPr lang="is-IS" sz="1800" b="0" i="1" u="none" kern="1200" baseline="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…</a:t>
                      </a:r>
                      <a:endParaRPr lang="it-IT" sz="1800" b="0" i="1" u="none" kern="1200" baseline="0" dirty="0" smtClean="0">
                        <a:solidFill>
                          <a:srgbClr val="00B05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r>
                        <a:rPr lang="it-IT" sz="1800" b="1" i="1" u="none" kern="1200" baseline="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D3. Servizi di coordinamento</a:t>
                      </a:r>
                    </a:p>
                    <a:p>
                      <a:r>
                        <a:rPr lang="it-IT" sz="1800" b="1" i="1" u="none" kern="1200" baseline="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D4. Task Force progettuali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i="1" u="none" kern="1200" baseline="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D5. Unità link presso l’Amm.ne Centrale</a:t>
                      </a:r>
                    </a:p>
                  </a:txBody>
                  <a:tcPr marL="37607" marR="37607" marT="37607" marB="37607">
                    <a:lnL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A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A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4870">
                <a:tc>
                  <a:txBody>
                    <a:bodyPr/>
                    <a:lstStyle/>
                    <a:p>
                      <a:r>
                        <a:rPr lang="it-IT" sz="1800" b="1" i="1" dirty="0" smtClean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E. </a:t>
                      </a:r>
                      <a:r>
                        <a:rPr lang="it-IT" sz="1800" b="1" i="1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Ambiti organizzativi più critici delle </a:t>
                      </a:r>
                      <a:r>
                        <a:rPr lang="it-IT" sz="1800" b="1" i="1" dirty="0" smtClean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“Strutture decentrate”</a:t>
                      </a:r>
                      <a:endParaRPr lang="it-IT" sz="1800" dirty="0"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7607" marR="37607" marT="37607" marB="37607">
                    <a:lnL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A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A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i="1" u="none" kern="1200" baseline="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E1. Meta-Strutture dipartimentali (sinergie)</a:t>
                      </a:r>
                    </a:p>
                    <a:p>
                      <a:r>
                        <a:rPr lang="it-IT" sz="1800" b="1" i="1" u="none" kern="1200" baseline="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E2. Razionalizzazione e coordinamento Centri</a:t>
                      </a:r>
                      <a:endParaRPr lang="it-IT" sz="1800" dirty="0">
                        <a:solidFill>
                          <a:srgbClr val="00B05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7607" marR="37607" marT="37607" marB="37607">
                    <a:lnL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A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A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106264" y="44624"/>
            <a:ext cx="8856538" cy="792088"/>
          </a:xfrm>
          <a:prstGeom prst="roundRect">
            <a:avLst>
              <a:gd name="adj" fmla="val 16667"/>
            </a:avLst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marL="0" lvl="1" algn="ctr">
              <a:defRPr/>
            </a:pPr>
            <a:r>
              <a:rPr lang="it-IT" sz="2500" b="1" i="1" dirty="0" smtClean="0">
                <a:latin typeface="Times New Roman" charset="0"/>
                <a:ea typeface="Times New Roman" charset="0"/>
                <a:cs typeface="Times New Roman" charset="0"/>
              </a:rPr>
              <a:t>3.3) Focus sul Percorso di Ascolto Organizzativo:</a:t>
            </a:r>
          </a:p>
          <a:p>
            <a:pPr marL="0" lvl="1" algn="ctr">
              <a:defRPr/>
            </a:pPr>
            <a:r>
              <a:rPr lang="it-IT" sz="25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criticità </a:t>
            </a:r>
            <a:r>
              <a:rPr lang="it-IT" sz="2500" b="1" i="1" dirty="0" smtClean="0">
                <a:latin typeface="Times New Roman" charset="0"/>
                <a:ea typeface="Times New Roman" charset="0"/>
                <a:cs typeface="Times New Roman" charset="0"/>
              </a:rPr>
              <a:t>e </a:t>
            </a:r>
            <a:r>
              <a:rPr lang="it-IT" sz="2500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soluzioni </a:t>
            </a:r>
            <a:r>
              <a:rPr lang="it-IT" sz="2500" b="1" i="1" dirty="0" smtClean="0">
                <a:latin typeface="Times New Roman" charset="0"/>
                <a:ea typeface="Times New Roman" charset="0"/>
                <a:cs typeface="Times New Roman" charset="0"/>
              </a:rPr>
              <a:t>organizzative</a:t>
            </a:r>
            <a:endParaRPr lang="it-IT" sz="2500" b="1" i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11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94953"/>
              </p:ext>
            </p:extLst>
          </p:nvPr>
        </p:nvGraphicFramePr>
        <p:xfrm>
          <a:off x="106264" y="692696"/>
          <a:ext cx="8894942" cy="4202296"/>
        </p:xfrm>
        <a:graphic>
          <a:graphicData uri="http://schemas.openxmlformats.org/drawingml/2006/table">
            <a:tbl>
              <a:tblPr/>
              <a:tblGrid>
                <a:gridCol w="4447471"/>
                <a:gridCol w="4447471"/>
              </a:tblGrid>
              <a:tr h="134273">
                <a:tc>
                  <a:txBody>
                    <a:bodyPr/>
                    <a:lstStyle/>
                    <a:p>
                      <a:pPr algn="ctr"/>
                      <a:r>
                        <a:rPr lang="it-IT" sz="2000" b="1" i="1" dirty="0">
                          <a:solidFill>
                            <a:sysClr val="windowText" lastClr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CRITICITA’ </a:t>
                      </a:r>
                      <a:r>
                        <a:rPr lang="it-IT" sz="2000" b="1" i="1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ORGANIZZATIVE</a:t>
                      </a:r>
                      <a:r>
                        <a:rPr lang="it-IT" sz="2000" b="1" i="1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</a:p>
                    <a:p>
                      <a:pPr algn="ctr"/>
                      <a:r>
                        <a:rPr lang="it-IT" sz="2000" b="1" i="1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generali</a:t>
                      </a:r>
                      <a:endParaRPr lang="it-IT" sz="2000" dirty="0">
                        <a:solidFill>
                          <a:sysClr val="windowText" lastClr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7607" marR="37607" marT="37607" marB="37607">
                    <a:lnL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5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CA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i="1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SOLIUZIONI ORGANIZZATIVE</a:t>
                      </a:r>
                      <a:r>
                        <a:rPr lang="it-IT" sz="2000" b="1" i="1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i="1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generali</a:t>
                      </a:r>
                      <a:endParaRPr lang="it-IT" sz="2000" dirty="0" smtClean="0">
                        <a:solidFill>
                          <a:sysClr val="windowText" lastClr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7607" marR="37607" marT="37607" marB="37607">
                    <a:lnL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5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CAAB"/>
                    </a:solidFill>
                  </a:tcPr>
                </a:tc>
              </a:tr>
              <a:tr h="573502">
                <a:tc>
                  <a:txBody>
                    <a:bodyPr/>
                    <a:lstStyle/>
                    <a:p>
                      <a:r>
                        <a:rPr lang="it-IT" sz="1800" b="1" i="1" dirty="0" err="1" smtClean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</a:t>
                      </a:r>
                      <a:r>
                        <a:rPr lang="it-IT" sz="1800" b="1" i="1" dirty="0" smtClean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. </a:t>
                      </a:r>
                      <a:r>
                        <a:rPr lang="it-IT" sz="1800" b="1" i="1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Personale Tecnico Amministrativo </a:t>
                      </a:r>
                      <a:endParaRPr lang="it-IT" sz="1800" dirty="0"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7607" marR="37607" marT="37607" marB="37607">
                    <a:lnL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5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A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i="1" u="none" kern="1200" baseline="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F1.</a:t>
                      </a:r>
                      <a:r>
                        <a:rPr lang="it-IT" sz="1800" b="0" i="1" u="none" kern="1200" baseline="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it-IT" sz="1800" b="1" i="1" u="none" kern="1200" baseline="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Rotazione del middle management</a:t>
                      </a:r>
                      <a:r>
                        <a:rPr lang="it-IT" sz="1800" b="0" i="1" u="none" kern="1200" baseline="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e </a:t>
                      </a:r>
                      <a:r>
                        <a:rPr lang="it-IT" sz="1800" b="1" i="1" u="none" kern="1200" baseline="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percorsi organizzativi verticali</a:t>
                      </a:r>
                    </a:p>
                    <a:p>
                      <a:r>
                        <a:rPr lang="it-IT" sz="1800" b="1" i="1" u="none" kern="1200" baseline="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F2. Ricerca dei Valori UNIFE per PTA</a:t>
                      </a:r>
                    </a:p>
                    <a:p>
                      <a:r>
                        <a:rPr lang="it-IT" sz="1800" b="1" i="1" u="none" kern="1200" baseline="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F3.</a:t>
                      </a:r>
                      <a:r>
                        <a:rPr lang="it-IT" sz="1800" b="0" i="1" u="none" kern="1200" baseline="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it-IT" sz="1800" b="1" i="1" u="none" kern="1200" baseline="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Stile di leadership partecipativo</a:t>
                      </a:r>
                      <a:endParaRPr lang="it-IT" sz="1800" dirty="0">
                        <a:solidFill>
                          <a:srgbClr val="00B05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7607" marR="37607" marT="37607" marB="37607">
                    <a:lnL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5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A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01707">
                <a:tc>
                  <a:txBody>
                    <a:bodyPr/>
                    <a:lstStyle/>
                    <a:p>
                      <a:r>
                        <a:rPr lang="it-IT" sz="1800" b="1" i="1" dirty="0" smtClean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G. </a:t>
                      </a:r>
                      <a:r>
                        <a:rPr lang="it-IT" sz="1800" b="1" i="1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Frattura tra le due Anime Unife: docenti/ricercatori e PTA</a:t>
                      </a:r>
                      <a:endParaRPr lang="it-IT" sz="1800" dirty="0"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7607" marR="37607" marT="37607" marB="37607">
                    <a:lnL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A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A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i="1" u="none" kern="1200" baseline="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G1. Corrispondenza Deleghe-Interfacce organizzative</a:t>
                      </a:r>
                    </a:p>
                    <a:p>
                      <a:r>
                        <a:rPr lang="it-IT" sz="1800" b="1" i="1" u="none" kern="1200" baseline="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G2. Strumenti e momenti di condivisione tra docenti/ricercatori e PTA</a:t>
                      </a:r>
                      <a:endParaRPr lang="it-IT" sz="1800" dirty="0">
                        <a:solidFill>
                          <a:srgbClr val="00B05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7607" marR="37607" marT="37607" marB="37607">
                    <a:lnL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A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A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4441">
                <a:tc>
                  <a:txBody>
                    <a:bodyPr/>
                    <a:lstStyle/>
                    <a:p>
                      <a:r>
                        <a:rPr lang="it-IT" sz="1800" b="1" i="1" dirty="0" smtClean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H. </a:t>
                      </a:r>
                      <a:r>
                        <a:rPr lang="it-IT" sz="1800" b="1" i="1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Vincoli </a:t>
                      </a:r>
                      <a:r>
                        <a:rPr lang="it-IT" sz="1800" b="1" i="1" dirty="0" smtClean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esterni</a:t>
                      </a:r>
                      <a:endParaRPr lang="it-IT" sz="1800" dirty="0"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7607" marR="37607" marT="37607" marB="37607">
                    <a:lnL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A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A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i="1" u="none" kern="1200" baseline="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H1. Comunicazione per dare consapevolezza sui vincoli esterni</a:t>
                      </a:r>
                    </a:p>
                    <a:p>
                      <a:r>
                        <a:rPr lang="it-IT" sz="1800" b="1" i="1" u="none" kern="1200" baseline="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H2. Meccanismi creativi legittimi:</a:t>
                      </a:r>
                      <a:r>
                        <a:rPr lang="it-IT" sz="1800" b="0" i="1" u="none" kern="1200" baseline="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es. per Formazione</a:t>
                      </a:r>
                      <a:endParaRPr lang="it-IT" sz="1800" dirty="0">
                        <a:solidFill>
                          <a:srgbClr val="00B05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7607" marR="37607" marT="37607" marB="37607">
                    <a:lnL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4E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A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A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48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2257</TotalTime>
  <Words>2043</Words>
  <Application>Microsoft Office PowerPoint</Application>
  <PresentationFormat>Presentazione su schermo (4:3)</PresentationFormat>
  <Paragraphs>423</Paragraphs>
  <Slides>50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50</vt:i4>
      </vt:variant>
    </vt:vector>
  </HeadingPairs>
  <TitlesOfParts>
    <vt:vector size="52" baseType="lpstr">
      <vt:lpstr>Tema di Office</vt:lpstr>
      <vt:lpstr>2_Tema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Staff DG  Ripartizione Legale</vt:lpstr>
      <vt:lpstr>Staff DG Ripartizione Personale</vt:lpstr>
      <vt:lpstr>Staff DG  Settore Segreteria Rettore/DG  e Organi Centrali</vt:lpstr>
      <vt:lpstr>Staff DG  Ripartizione Servizi Istituzionali e di Comunicazione</vt:lpstr>
      <vt:lpstr>Staff DG  Ripartizione Servizi Informatici</vt:lpstr>
      <vt:lpstr>Staff DG  Ripartizione Servizi Informatici</vt:lpstr>
      <vt:lpstr>Presentazione standard di PowerPoint</vt:lpstr>
      <vt:lpstr>Presentazione standard di PowerPoint</vt:lpstr>
      <vt:lpstr>Presentazione standard di PowerPoint</vt:lpstr>
      <vt:lpstr>Area Ricerca e III Missione</vt:lpstr>
      <vt:lpstr>Area  Patrimonio Culturale</vt:lpstr>
      <vt:lpstr>Area Patrimonio Culturale</vt:lpstr>
      <vt:lpstr>Area Didattica e Servizi alle Studentesse e agli Studenti</vt:lpstr>
      <vt:lpstr>Ripartizione Didattica</vt:lpstr>
      <vt:lpstr>Ripartizione Segreterie e servizi alle studentesse e agli studenti</vt:lpstr>
      <vt:lpstr>Ripartizione Orientamento</vt:lpstr>
      <vt:lpstr>Ripartizione Post-Laurea</vt:lpstr>
      <vt:lpstr>Area Economico Finanziaria</vt:lpstr>
      <vt:lpstr>Presentazione standard di PowerPoint</vt:lpstr>
      <vt:lpstr>Ripartizione Trattamenti Economici e Previdenziali</vt:lpstr>
      <vt:lpstr>Ripartizione  Acquisti</vt:lpstr>
      <vt:lpstr>Ripartizione Manutenzione e Logistica</vt:lpstr>
      <vt:lpstr>Ripartizione Servizi Assicurativi e Privacy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Enrico DEIDDA GAGLIARDO</dc:creator>
  <cp:lastModifiedBy>Paola Rossi</cp:lastModifiedBy>
  <cp:revision>449</cp:revision>
  <dcterms:created xsi:type="dcterms:W3CDTF">2016-04-06T13:23:34Z</dcterms:created>
  <dcterms:modified xsi:type="dcterms:W3CDTF">2016-10-19T05:59:02Z</dcterms:modified>
</cp:coreProperties>
</file>