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99" r:id="rId2"/>
    <p:sldId id="634" r:id="rId3"/>
    <p:sldId id="301" r:id="rId4"/>
    <p:sldId id="302" r:id="rId5"/>
    <p:sldId id="303" r:id="rId6"/>
    <p:sldId id="685" r:id="rId7"/>
    <p:sldId id="407" r:id="rId8"/>
    <p:sldId id="632" r:id="rId9"/>
    <p:sldId id="304" r:id="rId10"/>
    <p:sldId id="305" r:id="rId11"/>
    <p:sldId id="306" r:id="rId12"/>
    <p:sldId id="633" r:id="rId13"/>
    <p:sldId id="635" r:id="rId14"/>
    <p:sldId id="636" r:id="rId15"/>
    <p:sldId id="307" r:id="rId16"/>
    <p:sldId id="308" r:id="rId17"/>
    <p:sldId id="309" r:id="rId18"/>
    <p:sldId id="688" r:id="rId19"/>
    <p:sldId id="310" r:id="rId20"/>
    <p:sldId id="312" r:id="rId21"/>
    <p:sldId id="374" r:id="rId22"/>
    <p:sldId id="398" r:id="rId23"/>
    <p:sldId id="373" r:id="rId24"/>
    <p:sldId id="311" r:id="rId25"/>
    <p:sldId id="375" r:id="rId26"/>
    <p:sldId id="376" r:id="rId27"/>
    <p:sldId id="377" r:id="rId28"/>
    <p:sldId id="378" r:id="rId29"/>
    <p:sldId id="624" r:id="rId30"/>
    <p:sldId id="625" r:id="rId31"/>
    <p:sldId id="379" r:id="rId32"/>
    <p:sldId id="380" r:id="rId33"/>
    <p:sldId id="655" r:id="rId34"/>
    <p:sldId id="663" r:id="rId35"/>
    <p:sldId id="664" r:id="rId36"/>
    <p:sldId id="656" r:id="rId37"/>
    <p:sldId id="623" r:id="rId38"/>
    <p:sldId id="381" r:id="rId39"/>
    <p:sldId id="689" r:id="rId40"/>
    <p:sldId id="638" r:id="rId41"/>
    <p:sldId id="640" r:id="rId42"/>
    <p:sldId id="639" r:id="rId43"/>
    <p:sldId id="641" r:id="rId44"/>
    <p:sldId id="382" r:id="rId45"/>
    <p:sldId id="665" r:id="rId46"/>
    <p:sldId id="690" r:id="rId47"/>
    <p:sldId id="391" r:id="rId48"/>
    <p:sldId id="418" r:id="rId49"/>
    <p:sldId id="691" r:id="rId50"/>
    <p:sldId id="692" r:id="rId51"/>
    <p:sldId id="386" r:id="rId52"/>
    <p:sldId id="387" r:id="rId53"/>
    <p:sldId id="385" r:id="rId54"/>
    <p:sldId id="388" r:id="rId55"/>
    <p:sldId id="389" r:id="rId56"/>
    <p:sldId id="390" r:id="rId57"/>
    <p:sldId id="392" r:id="rId58"/>
    <p:sldId id="393" r:id="rId59"/>
    <p:sldId id="394" r:id="rId60"/>
    <p:sldId id="395" r:id="rId61"/>
    <p:sldId id="396" r:id="rId62"/>
    <p:sldId id="397" r:id="rId63"/>
    <p:sldId id="419" r:id="rId64"/>
    <p:sldId id="420" r:id="rId65"/>
    <p:sldId id="693" r:id="rId66"/>
    <p:sldId id="642" r:id="rId67"/>
    <p:sldId id="421" r:id="rId68"/>
    <p:sldId id="643" r:id="rId69"/>
    <p:sldId id="696" r:id="rId70"/>
    <p:sldId id="430" r:id="rId71"/>
    <p:sldId id="695" r:id="rId72"/>
    <p:sldId id="697" r:id="rId73"/>
    <p:sldId id="694" r:id="rId74"/>
    <p:sldId id="657" r:id="rId75"/>
    <p:sldId id="658" r:id="rId76"/>
    <p:sldId id="426" r:id="rId77"/>
    <p:sldId id="427" r:id="rId78"/>
    <p:sldId id="428" r:id="rId79"/>
    <p:sldId id="659" r:id="rId80"/>
    <p:sldId id="422" r:id="rId81"/>
    <p:sldId id="423" r:id="rId82"/>
    <p:sldId id="424" r:id="rId83"/>
    <p:sldId id="652" r:id="rId84"/>
    <p:sldId id="698" r:id="rId85"/>
    <p:sldId id="699" r:id="rId86"/>
    <p:sldId id="700" r:id="rId87"/>
    <p:sldId id="701" r:id="rId88"/>
    <p:sldId id="429" r:id="rId89"/>
    <p:sldId id="660" r:id="rId90"/>
    <p:sldId id="436" r:id="rId91"/>
    <p:sldId id="431" r:id="rId92"/>
    <p:sldId id="661" r:id="rId93"/>
    <p:sldId id="432" r:id="rId94"/>
    <p:sldId id="433" r:id="rId95"/>
    <p:sldId id="434" r:id="rId96"/>
    <p:sldId id="435" r:id="rId97"/>
    <p:sldId id="437" r:id="rId98"/>
    <p:sldId id="438" r:id="rId9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8746" autoAdjust="0"/>
  </p:normalViewPr>
  <p:slideViewPr>
    <p:cSldViewPr>
      <p:cViewPr>
        <p:scale>
          <a:sx n="51" d="100"/>
          <a:sy n="51" d="100"/>
        </p:scale>
        <p:origin x="-16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6C918-A262-4E6D-AED1-FCAB7F9891D1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B39E2-BD01-47D6-AD19-77B39AFC426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0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…..M. Sironi prende le redini del movimento e lancia proposta </a:t>
            </a:r>
            <a:r>
              <a:rPr lang="it-IT" b="1" dirty="0" smtClean="0"/>
              <a:t>PITT MURALE</a:t>
            </a:r>
          </a:p>
          <a:p>
            <a:endParaRPr lang="it-IT" dirty="0" smtClean="0"/>
          </a:p>
          <a:p>
            <a:r>
              <a:rPr lang="it-IT" dirty="0" err="1" smtClean="0"/>
              <a:t>---Stilisticamente</a:t>
            </a:r>
            <a:r>
              <a:rPr lang="it-IT" dirty="0" smtClean="0"/>
              <a:t>: </a:t>
            </a:r>
            <a:r>
              <a:rPr lang="it-IT" b="1" dirty="0" smtClean="0"/>
              <a:t>NEOARCAISMO</a:t>
            </a:r>
          </a:p>
          <a:p>
            <a:r>
              <a:rPr lang="it-IT" dirty="0" err="1" smtClean="0"/>
              <a:t>---Ideologicamente</a:t>
            </a:r>
            <a:r>
              <a:rPr lang="it-IT" dirty="0" smtClean="0"/>
              <a:t>: Arte come </a:t>
            </a:r>
            <a:r>
              <a:rPr lang="it-IT" b="1" dirty="0" smtClean="0"/>
              <a:t>fatto pubblico e politico </a:t>
            </a:r>
          </a:p>
          <a:p>
            <a:r>
              <a:rPr lang="it-IT" dirty="0" smtClean="0"/>
              <a:t># privatizzazione del quadro</a:t>
            </a:r>
          </a:p>
          <a:p>
            <a:endParaRPr lang="it-IT" dirty="0" smtClean="0"/>
          </a:p>
          <a:p>
            <a:r>
              <a:rPr lang="it-IT" dirty="0" smtClean="0"/>
              <a:t>Sironi + Funi e Carrà sono i più rappresentativi</a:t>
            </a:r>
          </a:p>
          <a:p>
            <a:r>
              <a:rPr lang="it-IT" dirty="0" smtClean="0"/>
              <a:t>Si ALLINEANO alle intenzioni</a:t>
            </a:r>
            <a:r>
              <a:rPr lang="it-IT" baseline="0" dirty="0" smtClean="0"/>
              <a:t> della </a:t>
            </a:r>
            <a:r>
              <a:rPr lang="it-IT" b="1" baseline="0" dirty="0" err="1" smtClean="0"/>
              <a:t>pitt</a:t>
            </a:r>
            <a:r>
              <a:rPr lang="it-IT" b="1" baseline="0" dirty="0" smtClean="0"/>
              <a:t>. monumentale che si sviluppò fra ‘20 e ‘30 in vari paesi 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Sfondi architettonici, monumentali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Il tema è il RUOLO dell’artista 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I MODELLI DEL PASSATO SONO RECUPERATI PER ESSERE </a:t>
            </a:r>
          </a:p>
          <a:p>
            <a:r>
              <a:rPr lang="it-IT" baseline="0" dirty="0" smtClean="0"/>
              <a:t>PROPOSTI ALLA VOLONTÀ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COSTRUZIONE DELL’ARTISTA  (SQUADRA-PIRAMIDE)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1931 Espone alla prima quadriennale romana 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 smtClean="0"/>
              <a:t>…con</a:t>
            </a:r>
            <a:r>
              <a:rPr lang="it-IT" dirty="0" smtClean="0"/>
              <a:t> l’</a:t>
            </a:r>
            <a:r>
              <a:rPr lang="it-IT" dirty="0" err="1" smtClean="0"/>
              <a:t>Allieva…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…e</a:t>
            </a:r>
            <a:r>
              <a:rPr lang="it-IT" dirty="0" smtClean="0"/>
              <a:t> due versioni de La </a:t>
            </a:r>
            <a:r>
              <a:rPr lang="it-IT" dirty="0" err="1" smtClean="0"/>
              <a:t>Famiglia…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Originale: affinità con PICASSO e con i TEDESCHI ESPRESSIONISTI dall’altra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-Fiducia in un’arte a DESTINAZIONE COLLETTIVA, </a:t>
            </a:r>
          </a:p>
          <a:p>
            <a:r>
              <a:rPr lang="it-IT" dirty="0" smtClean="0"/>
              <a:t>-SUPERAMENTO DEL Q. COME OGGETTO PRIVATISTICO</a:t>
            </a:r>
          </a:p>
          <a:p>
            <a:r>
              <a:rPr lang="it-IT" dirty="0" smtClean="0"/>
              <a:t>-INTENZIONI CELEBRATIVE</a:t>
            </a:r>
          </a:p>
          <a:p>
            <a:r>
              <a:rPr lang="it-IT" dirty="0" smtClean="0"/>
              <a:t>-ARTE PORTATRICE </a:t>
            </a:r>
            <a:r>
              <a:rPr lang="it-IT" dirty="0" err="1" smtClean="0"/>
              <a:t>DI</a:t>
            </a:r>
            <a:r>
              <a:rPr lang="it-IT" dirty="0" smtClean="0"/>
              <a:t> VALORI, SIMBOLI, IDEE </a:t>
            </a:r>
            <a:r>
              <a:rPr lang="it-IT" dirty="0" err="1" smtClean="0"/>
              <a:t>DI</a:t>
            </a:r>
            <a:r>
              <a:rPr lang="it-IT" dirty="0" smtClean="0"/>
              <a:t> CARATTERE SOCIALE </a:t>
            </a:r>
          </a:p>
          <a:p>
            <a:endParaRPr lang="it-IT" dirty="0" smtClean="0"/>
          </a:p>
          <a:p>
            <a:r>
              <a:rPr lang="it-IT" dirty="0" smtClean="0"/>
              <a:t>-Aspetto ARCAICAMENTE SEVERO,</a:t>
            </a:r>
            <a:r>
              <a:rPr lang="it-IT" baseline="0" dirty="0" smtClean="0"/>
              <a:t> CLASSICO, MODERNO, SINTETICO E NON DESCRITTIVO</a:t>
            </a:r>
            <a:r>
              <a:rPr lang="it-IT" dirty="0" smtClean="0"/>
              <a:t>---- </a:t>
            </a:r>
          </a:p>
          <a:p>
            <a:r>
              <a:rPr lang="it-IT" dirty="0" smtClean="0"/>
              <a:t>sono le caratteristiche delle grandi imprese pittoriche degli anni Trenta (scultura Arturo Martini)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…nuova</a:t>
            </a:r>
            <a:r>
              <a:rPr lang="it-IT" dirty="0" smtClean="0"/>
              <a:t> fase del futurismo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Per una simile decorazione occorre COORDINAZIONE CON ARCHITETTI</a:t>
            </a:r>
          </a:p>
          <a:p>
            <a:r>
              <a:rPr lang="it-IT" dirty="0" smtClean="0"/>
              <a:t>Cartoni per vetrata ministero delle corporazioni progettato da Piacentini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u="sng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Piacentini alla</a:t>
            </a:r>
            <a:r>
              <a:rPr lang="it-IT" baseline="0" dirty="0" smtClean="0"/>
              <a:t> Sapienza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1936, con Piacentini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1937-38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Ospedale Maggiore di Milano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Agricoltura e Architettura </a:t>
            </a:r>
          </a:p>
          <a:p>
            <a:endParaRPr lang="it-IT" dirty="0" smtClean="0"/>
          </a:p>
          <a:p>
            <a:r>
              <a:rPr lang="it-IT" dirty="0" smtClean="0"/>
              <a:t>due pannelli per Palazzo Poste di Bergamo </a:t>
            </a:r>
          </a:p>
          <a:p>
            <a:endParaRPr lang="it-IT" dirty="0" smtClean="0"/>
          </a:p>
          <a:p>
            <a:r>
              <a:rPr lang="it-IT" dirty="0" smtClean="0"/>
              <a:t>poi trasferiti a Roma al Ministero delle Poste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Ma……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Durante</a:t>
            </a:r>
            <a:r>
              <a:rPr lang="it-IT" baseline="0" dirty="0" smtClean="0"/>
              <a:t> la II </a:t>
            </a:r>
            <a:r>
              <a:rPr lang="it-IT" baseline="0" dirty="0" err="1" smtClean="0"/>
              <a:t>gm</a:t>
            </a:r>
            <a:r>
              <a:rPr lang="it-IT" baseline="0" dirty="0" smtClean="0"/>
              <a:t> è costretto a tornare alla PITTURA DA CAVALLETTO: </a:t>
            </a:r>
          </a:p>
          <a:p>
            <a:endParaRPr lang="it-IT" baseline="0" dirty="0" smtClean="0"/>
          </a:p>
          <a:p>
            <a:r>
              <a:rPr lang="it-IT" baseline="0" dirty="0" smtClean="0"/>
              <a:t>= ANGOSCIA E CUPA VISIONE DELLA VITA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Muore a Milano nel 1961</a:t>
            </a:r>
          </a:p>
          <a:p>
            <a:endParaRPr lang="it-IT" dirty="0" smtClean="0"/>
          </a:p>
          <a:p>
            <a:r>
              <a:rPr lang="it-IT" dirty="0" smtClean="0"/>
              <a:t>La sua pittura murale aveva comunque rappresentato un mutamento nello scenario italiano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Contemporaneamente…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Negli anni Trenta a Roma …</a:t>
            </a:r>
          </a:p>
          <a:p>
            <a:endParaRPr lang="it-IT" dirty="0" smtClean="0"/>
          </a:p>
          <a:p>
            <a:r>
              <a:rPr lang="it-IT" dirty="0" smtClean="0"/>
              <a:t>Si sviluppano ricerche di carattere figurativo fra loro molto diverse ma tutte con</a:t>
            </a:r>
          </a:p>
          <a:p>
            <a:r>
              <a:rPr lang="it-IT" u="sng" dirty="0" smtClean="0"/>
              <a:t>intonazione accentuatamente INDIVIDUALE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FIGURAZIONE SELVAGGIA,</a:t>
            </a:r>
            <a:r>
              <a:rPr lang="it-IT" baseline="0" dirty="0" smtClean="0"/>
              <a:t> </a:t>
            </a:r>
          </a:p>
          <a:p>
            <a:endParaRPr lang="it-IT" baseline="0" dirty="0" smtClean="0"/>
          </a:p>
          <a:p>
            <a:r>
              <a:rPr lang="it-IT" baseline="0" dirty="0" smtClean="0"/>
              <a:t>SENSO DRAMMATICO ed </a:t>
            </a:r>
          </a:p>
          <a:p>
            <a:endParaRPr lang="it-IT" baseline="0" dirty="0" smtClean="0"/>
          </a:p>
          <a:p>
            <a:r>
              <a:rPr lang="it-IT" baseline="0" dirty="0" smtClean="0"/>
              <a:t>EMOZIONI VISIONARIE</a:t>
            </a:r>
          </a:p>
          <a:p>
            <a:endParaRPr lang="it-IT" baseline="0" dirty="0" smtClean="0"/>
          </a:p>
          <a:p>
            <a:r>
              <a:rPr lang="it-IT" baseline="0" dirty="0" smtClean="0"/>
              <a:t>Tavolozza di COLORI CALDI </a:t>
            </a:r>
          </a:p>
          <a:p>
            <a:endParaRPr lang="it-IT" baseline="0" dirty="0" smtClean="0"/>
          </a:p>
          <a:p>
            <a:r>
              <a:rPr lang="it-IT" baseline="0" dirty="0" smtClean="0"/>
              <a:t>Forte legame con l’ambiente CULTURALE E LETTERARIO (Longhi, Pirandello, Ungaretti)</a:t>
            </a:r>
          </a:p>
          <a:p>
            <a:endParaRPr lang="it-IT" baseline="0" dirty="0" smtClean="0"/>
          </a:p>
          <a:p>
            <a:r>
              <a:rPr lang="it-IT" u="sng" baseline="0" dirty="0" smtClean="0"/>
              <a:t>Comprendono le forti tensioni sociali del momento in cui vivono e le traducono in modo intimo e personale</a:t>
            </a:r>
          </a:p>
          <a:p>
            <a:endParaRPr lang="it-IT" baseline="0" dirty="0" smtClean="0"/>
          </a:p>
          <a:p>
            <a:r>
              <a:rPr lang="it-IT" baseline="0" dirty="0" smtClean="0"/>
              <a:t>NO EVASIONE MA SOLIDA COSCIENZA POLITICA E SOCIALE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Spesso temi</a:t>
            </a:r>
            <a:r>
              <a:rPr lang="it-IT" baseline="0" dirty="0" smtClean="0"/>
              <a:t> come nature </a:t>
            </a:r>
            <a:r>
              <a:rPr lang="it-IT" baseline="0" dirty="0" err="1" smtClean="0"/>
              <a:t>morte…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Paesaggi…</a:t>
            </a:r>
            <a:endParaRPr lang="it-IT" dirty="0" smtClean="0"/>
          </a:p>
          <a:p>
            <a:r>
              <a:rPr lang="it-IT" dirty="0" smtClean="0"/>
              <a:t>dai colori forti ed infuocati, </a:t>
            </a:r>
          </a:p>
          <a:p>
            <a:r>
              <a:rPr lang="it-IT" dirty="0" smtClean="0"/>
              <a:t>stile caldo appassionato, </a:t>
            </a:r>
          </a:p>
          <a:p>
            <a:r>
              <a:rPr lang="it-IT" dirty="0" smtClean="0"/>
              <a:t>sentimentale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…invece</a:t>
            </a:r>
            <a:r>
              <a:rPr lang="it-IT" dirty="0" smtClean="0"/>
              <a:t> a </a:t>
            </a:r>
            <a:r>
              <a:rPr lang="it-IT" dirty="0" err="1" smtClean="0"/>
              <a:t>Milano…</a:t>
            </a:r>
            <a:endParaRPr lang="it-IT" dirty="0" smtClean="0"/>
          </a:p>
          <a:p>
            <a:r>
              <a:rPr lang="it-IT" dirty="0" smtClean="0"/>
              <a:t>(stretto contatto con la Scuola Romana)</a:t>
            </a:r>
          </a:p>
          <a:p>
            <a:endParaRPr lang="it-IT" dirty="0" smtClean="0"/>
          </a:p>
          <a:p>
            <a:r>
              <a:rPr lang="it-IT" dirty="0" smtClean="0"/>
              <a:t>Rivista “CORRENTE </a:t>
            </a:r>
            <a:r>
              <a:rPr lang="it-IT" dirty="0" err="1" smtClean="0"/>
              <a:t>DI</a:t>
            </a:r>
            <a:r>
              <a:rPr lang="it-IT" dirty="0" smtClean="0"/>
              <a:t> VITA GIOVANILE” fondata a Milano da ERNESTO TRECCANI nel</a:t>
            </a:r>
            <a:r>
              <a:rPr lang="it-IT" baseline="0" dirty="0" smtClean="0"/>
              <a:t> 1938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Forte espressionismo</a:t>
            </a:r>
          </a:p>
          <a:p>
            <a:r>
              <a:rPr lang="it-IT" dirty="0" smtClean="0"/>
              <a:t>Partecipano alla REALTÀ ma SENZA REGISTRARLA DESCRITTIVAMENTE</a:t>
            </a:r>
          </a:p>
          <a:p>
            <a:endParaRPr lang="it-IT" dirty="0" smtClean="0"/>
          </a:p>
          <a:p>
            <a:r>
              <a:rPr lang="it-IT" dirty="0" err="1" smtClean="0"/>
              <a:t>----registrano</a:t>
            </a:r>
            <a:endParaRPr lang="it-IT" dirty="0" smtClean="0"/>
          </a:p>
          <a:p>
            <a:r>
              <a:rPr lang="it-IT" dirty="0" smtClean="0"/>
              <a:t>il GRANDE IMPATTO EMOTIVO CHE SUSCITA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Guttuso: </a:t>
            </a:r>
          </a:p>
          <a:p>
            <a:r>
              <a:rPr lang="it-IT" dirty="0" smtClean="0"/>
              <a:t>maggior sensibilizzazione al moderno </a:t>
            </a:r>
          </a:p>
          <a:p>
            <a:r>
              <a:rPr lang="it-IT" dirty="0" smtClean="0"/>
              <a:t>+</a:t>
            </a:r>
            <a:r>
              <a:rPr lang="it-IT" baseline="0" dirty="0" smtClean="0"/>
              <a:t> rapporto col reale </a:t>
            </a:r>
          </a:p>
          <a:p>
            <a:r>
              <a:rPr lang="it-IT" baseline="0" dirty="0" smtClean="0"/>
              <a:t>+ attenzione a Picasso </a:t>
            </a:r>
          </a:p>
          <a:p>
            <a:r>
              <a:rPr lang="it-IT" baseline="0" dirty="0" smtClean="0"/>
              <a:t>+ partecipazione civile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Si avverte il bisogno di RISTABILIRE</a:t>
            </a:r>
            <a:r>
              <a:rPr lang="it-IT" baseline="0" dirty="0" smtClean="0"/>
              <a:t> UNA NUOVA PARTENZA ideologica e riassestamento etico</a:t>
            </a:r>
          </a:p>
          <a:p>
            <a:endParaRPr lang="it-IT" baseline="0" dirty="0" smtClean="0"/>
          </a:p>
          <a:p>
            <a:r>
              <a:rPr lang="it-IT" baseline="0" dirty="0" smtClean="0"/>
              <a:t>Roma e Milano</a:t>
            </a:r>
          </a:p>
          <a:p>
            <a:r>
              <a:rPr lang="it-IT" baseline="0" dirty="0" smtClean="0"/>
              <a:t>….</a:t>
            </a:r>
          </a:p>
          <a:p>
            <a:r>
              <a:rPr lang="it-IT" baseline="0" dirty="0" smtClean="0"/>
              <a:t>-In politica:  costante LOTTA FRA DEMOCRAZIA CRISTIANA E PARTITO COMUNISTA (poi alleato ai Socialisti)</a:t>
            </a:r>
          </a:p>
          <a:p>
            <a:endParaRPr lang="it-IT" baseline="0" dirty="0" smtClean="0"/>
          </a:p>
          <a:p>
            <a:r>
              <a:rPr lang="it-IT" baseline="0" dirty="0" smtClean="0"/>
              <a:t>-Arte: oscillerà a lungo fra ASTRAZIONE e FIGURAZIONE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In quest’ambito …</a:t>
            </a:r>
          </a:p>
          <a:p>
            <a:r>
              <a:rPr lang="it-IT" dirty="0" smtClean="0"/>
              <a:t>Nel 1946: Nasce SECESSIONE ARTISTICA ITALIANA poi rinominato Fronte Nuovo delle Arti </a:t>
            </a:r>
            <a:r>
              <a:rPr lang="it-IT" dirty="0" err="1" smtClean="0"/>
              <a:t>…alcuni</a:t>
            </a:r>
            <a:r>
              <a:rPr lang="it-IT" dirty="0" smtClean="0"/>
              <a:t> artisti di Corrente</a:t>
            </a:r>
          </a:p>
          <a:p>
            <a:endParaRPr lang="it-IT" dirty="0" smtClean="0"/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L’obiettivo è quello di far proprie, finalmente anche nell'arte italiana, le ultime esperienze europee, PER CERCARE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ANDARE OLTRE LE POSIZIONI DOMINANTI della cultura nazionale, tra cui quelle espresse dal movimento di Novecento.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Autoritratto:</a:t>
            </a:r>
            <a:r>
              <a:rPr lang="it-IT" baseline="0" dirty="0" smtClean="0"/>
              <a:t> affinità col parallelo di Boccioni</a:t>
            </a:r>
          </a:p>
          <a:p>
            <a:endParaRPr lang="it-IT" baseline="0" dirty="0" smtClean="0"/>
          </a:p>
          <a:p>
            <a:r>
              <a:rPr lang="it-IT" baseline="0" dirty="0" smtClean="0"/>
              <a:t>Al suo arrivo a Milano iniziano vere opere futuriste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La loro prima esposizione a Bologna</a:t>
            </a:r>
            <a:r>
              <a:rPr lang="it-IT" baseline="0" dirty="0" smtClean="0"/>
              <a:t> viene duramente criticata e già nel 1948 …</a:t>
            </a:r>
          </a:p>
          <a:p>
            <a:endParaRPr lang="it-IT" baseline="0" dirty="0" smtClean="0"/>
          </a:p>
          <a:p>
            <a:r>
              <a:rPr lang="it-IT" baseline="0" dirty="0" smtClean="0"/>
              <a:t>FORTI ETEROGENEITÀ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FIGURAZIONE   (lui si schiera apertamente per un realismo che si vuole conformare alle posizioni sovietiche)</a:t>
            </a:r>
          </a:p>
          <a:p>
            <a:endParaRPr lang="it-IT" baseline="0" dirty="0" smtClean="0"/>
          </a:p>
          <a:p>
            <a:r>
              <a:rPr lang="it-IT" baseline="0" dirty="0" smtClean="0"/>
              <a:t>ASTRATTISMO FORMALISTA </a:t>
            </a:r>
          </a:p>
          <a:p>
            <a:endParaRPr lang="it-IT" baseline="0" dirty="0" smtClean="0"/>
          </a:p>
          <a:p>
            <a:r>
              <a:rPr lang="it-IT" baseline="0" dirty="0" smtClean="0"/>
              <a:t>Hanno corrispettive anime politiche:</a:t>
            </a:r>
          </a:p>
          <a:p>
            <a:endParaRPr lang="it-IT" baseline="0" dirty="0" smtClean="0"/>
          </a:p>
          <a:p>
            <a:r>
              <a:rPr lang="it-IT" baseline="0" dirty="0" smtClean="0"/>
              <a:t>Realisti </a:t>
            </a:r>
          </a:p>
          <a:p>
            <a:r>
              <a:rPr lang="it-IT" baseline="0" dirty="0" smtClean="0"/>
              <a:t>Astrattisti 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Gli astrattisti del gruppo Fronte fondano FORMA 1:</a:t>
            </a:r>
          </a:p>
          <a:p>
            <a:endParaRPr lang="it-IT" dirty="0" smtClean="0"/>
          </a:p>
          <a:p>
            <a:r>
              <a:rPr lang="it-IT" dirty="0" smtClean="0"/>
              <a:t>Problematico rapporto fra arti e politica</a:t>
            </a:r>
          </a:p>
          <a:p>
            <a:endParaRPr lang="it-IT" u="sng" baseline="0" dirty="0" smtClean="0"/>
          </a:p>
          <a:p>
            <a:r>
              <a:rPr lang="it-IT" u="sng" baseline="0" dirty="0" smtClean="0"/>
              <a:t>IMMAGINAZIONE ASTRATTA tesa al SUPERAMENTO SISTEMATICO del REALE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un’arte STRUTTURATA ma non REALISTICA </a:t>
            </a:r>
          </a:p>
          <a:p>
            <a:r>
              <a:rPr lang="it-IT" baseline="0" dirty="0" smtClean="0"/>
              <a:t>che privilegi la FORMA ed il SEGNO nel loro significato basico – essenziale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Tentativo di conciliare le OPINIONI POLITICHE DEL GRUPPO con la SCELTA DELL'ASTRATTISMO</a:t>
            </a: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68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 ribadisce la</a:t>
            </a:r>
            <a:r>
              <a:rPr lang="it-IT" baseline="0" dirty="0" smtClean="0"/>
              <a:t> totale libertà d’espressione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69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Gli artisti di Forma si distanziano dagli “</a:t>
            </a:r>
            <a:r>
              <a:rPr lang="it-IT" dirty="0" err="1" smtClean="0"/>
              <a:t>ASTRATTISTI_CONCRETISTI</a:t>
            </a:r>
            <a:r>
              <a:rPr lang="it-IT" dirty="0" smtClean="0"/>
              <a:t>”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Turcato</a:t>
            </a:r>
            <a:r>
              <a:rPr lang="it-IT" baseline="0" dirty="0" smtClean="0"/>
              <a:t> trasforma le bandiere in una sinfonia di forme e colori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71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tettonica dei luoghi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72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1917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Scomposizione avanguardistica ancora in atto:</a:t>
            </a:r>
          </a:p>
          <a:p>
            <a:r>
              <a:rPr lang="it-IT" dirty="0" smtClean="0"/>
              <a:t>Tratti di CUBISMO..papier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collee</a:t>
            </a:r>
            <a:endParaRPr lang="it-IT" baseline="0" dirty="0" smtClean="0"/>
          </a:p>
          <a:p>
            <a:r>
              <a:rPr lang="it-IT" baseline="0" dirty="0" smtClean="0"/>
              <a:t>+ elementi di FUTURISMO </a:t>
            </a:r>
          </a:p>
          <a:p>
            <a:r>
              <a:rPr lang="it-IT" dirty="0" smtClean="0"/>
              <a:t>non esclude COMPATTEZZA FORMALE </a:t>
            </a:r>
          </a:p>
          <a:p>
            <a:r>
              <a:rPr lang="it-IT" dirty="0" err="1" smtClean="0"/>
              <a:t>Drammaticità----CHIAVE</a:t>
            </a:r>
            <a:r>
              <a:rPr lang="it-IT" dirty="0" smtClean="0"/>
              <a:t> ESPRESSIONISTA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CONFRONTARSI NELLA PITTURA CON LA TEMATICA SOCIALE E POLITICA DA RISOLVERE PERÒ IN STILE ASTRATTO</a:t>
            </a:r>
          </a:p>
          <a:p>
            <a:endParaRPr lang="it-IT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baseline="0" dirty="0" smtClean="0"/>
              <a:t>Vi si intrecciano:</a:t>
            </a:r>
          </a:p>
          <a:p>
            <a:endParaRPr lang="it-IT" dirty="0" smtClean="0"/>
          </a:p>
          <a:p>
            <a:r>
              <a:rPr lang="it-IT" dirty="0" smtClean="0"/>
              <a:t>Echi di futurismo </a:t>
            </a:r>
            <a:r>
              <a:rPr lang="it-IT" dirty="0" err="1" smtClean="0"/>
              <a:t>italiano…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74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…pittura</a:t>
            </a:r>
            <a:r>
              <a:rPr lang="it-IT" dirty="0" smtClean="0"/>
              <a:t> </a:t>
            </a:r>
            <a:r>
              <a:rPr lang="it-IT" dirty="0" err="1" smtClean="0"/>
              <a:t>segnica…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75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….cromatismo</a:t>
            </a:r>
            <a:r>
              <a:rPr lang="it-IT" dirty="0" smtClean="0"/>
              <a:t> </a:t>
            </a:r>
            <a:r>
              <a:rPr lang="it-IT" dirty="0" err="1" smtClean="0"/>
              <a:t>fouve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filone degli astrattisti,</a:t>
            </a:r>
            <a:r>
              <a:rPr lang="it-IT" baseline="0" dirty="0" smtClean="0"/>
              <a:t> fin da subito, </a:t>
            </a:r>
            <a:r>
              <a:rPr lang="it-IT" dirty="0" smtClean="0"/>
              <a:t>si delineano due tendenze </a:t>
            </a:r>
            <a:r>
              <a:rPr lang="it-IT" dirty="0" err="1" smtClean="0"/>
              <a:t>divergenti…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Astrattisti</a:t>
            </a:r>
            <a:r>
              <a:rPr lang="it-IT" baseline="0" dirty="0" smtClean="0"/>
              <a:t> puri: sono i più radicali esponenti di Forma 1 (</a:t>
            </a:r>
            <a:r>
              <a:rPr lang="it-IT" baseline="0" dirty="0" err="1" smtClean="0"/>
              <a:t>Dorazio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Turcato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e</a:t>
            </a:r>
          </a:p>
          <a:p>
            <a:r>
              <a:rPr lang="it-IT" baseline="0" dirty="0" smtClean="0"/>
              <a:t>Concretisti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83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Gillo </a:t>
            </a:r>
            <a:r>
              <a:rPr lang="it-IT" dirty="0" err="1" smtClean="0"/>
              <a:t>Dorfles</a:t>
            </a:r>
            <a:r>
              <a:rPr lang="it-IT" dirty="0" smtClean="0"/>
              <a:t>: fa chiarezza fra i termini astratto /concreto</a:t>
            </a:r>
          </a:p>
          <a:p>
            <a:endParaRPr lang="it-IT" dirty="0" smtClean="0"/>
          </a:p>
          <a:p>
            <a:r>
              <a:rPr lang="it-IT" baseline="0" dirty="0" smtClean="0"/>
              <a:t>NUOVI OGGETTI PITTORICI NON SONO ASTRAZIONE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OGGETTI GIÀ NOTI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84</a:t>
            </a:fld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E’ un’arte che si configura come un concreto manifestarsi di valori grafici , plastici, cromatici</a:t>
            </a:r>
          </a:p>
          <a:p>
            <a:endParaRPr lang="it-IT" dirty="0" smtClean="0"/>
          </a:p>
          <a:p>
            <a:r>
              <a:rPr lang="it-IT" dirty="0" smtClean="0"/>
              <a:t>e</a:t>
            </a:r>
            <a:r>
              <a:rPr lang="it-IT" baseline="0" dirty="0" smtClean="0"/>
              <a:t> che promuove i rapporti e le interazioni fra architettura, plastica e pittura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85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LAVORA SEMPRE SU FORME DISTANTI DA QUALSIASI CONTENUTO </a:t>
            </a:r>
            <a:r>
              <a:rPr lang="it-IT" baseline="0" dirty="0" err="1" smtClean="0"/>
              <a:t>RICONOSCIBILE…DA</a:t>
            </a:r>
            <a:r>
              <a:rPr lang="it-IT" baseline="0" dirty="0" smtClean="0"/>
              <a:t> SEMPRE ASTRATTISMO TENDENTE AL CONCRETISMO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Dal 52 ricerca fondata sulla poetica del segno 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89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90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Nello stesso periodo avvia ATTIVITÀ </a:t>
            </a:r>
            <a:r>
              <a:rPr lang="it-IT" dirty="0" err="1" smtClean="0"/>
              <a:t>DI</a:t>
            </a:r>
            <a:r>
              <a:rPr lang="it-IT" dirty="0" smtClean="0"/>
              <a:t> </a:t>
            </a:r>
            <a:r>
              <a:rPr lang="it-IT" b="1" dirty="0" smtClean="0"/>
              <a:t>ILLUSTRATORE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SEGNO ENERGICO e</a:t>
            </a:r>
            <a:r>
              <a:rPr lang="it-IT" baseline="0" dirty="0" smtClean="0"/>
              <a:t> SATIRA dai TONI FORTI E DURI</a:t>
            </a:r>
          </a:p>
          <a:p>
            <a:endParaRPr lang="it-IT" baseline="0" dirty="0" smtClean="0"/>
          </a:p>
          <a:p>
            <a:r>
              <a:rPr lang="it-IT" baseline="0" dirty="0" smtClean="0"/>
              <a:t>Stile insieme PLASTICO e SECCO, stile ICASTICO e SINTETICO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tutti neutri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92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Sono i COLORI che restituiscono la potenza delle forme ma sono un MEZZO perché C. ne ama l’accostamento e la luce che ne deriva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93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Fase</a:t>
            </a:r>
            <a:r>
              <a:rPr lang="it-IT" baseline="0" dirty="0" smtClean="0"/>
              <a:t> di segni cromatici su tela grezza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94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…..Pareti in plexiglas dipinte con </a:t>
            </a:r>
            <a:r>
              <a:rPr lang="it-IT" dirty="0" err="1" smtClean="0"/>
              <a:t>vernici…</a:t>
            </a:r>
            <a:r>
              <a:rPr lang="it-IT" dirty="0" smtClean="0"/>
              <a:t>..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95</a:t>
            </a:fld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È il vuoto  e l’aria che entrano nell’opera 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96</a:t>
            </a:fld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Caseina su tela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97</a:t>
            </a:fld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1979: potrebbe continuare all’infinito in una accumulazione di scandite regolarità spaziali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98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TRASFORMA LE PIAZZE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DE CH NEL GERGO CONTEMPORANEO DELL’ARCHITETTURA INDUSTRIALE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TENDENZA METAFISICA per STILE ma </a:t>
            </a:r>
          </a:p>
          <a:p>
            <a:endParaRPr lang="it-IT" baseline="0" dirty="0" smtClean="0"/>
          </a:p>
          <a:p>
            <a:r>
              <a:rPr lang="it-IT" baseline="0" dirty="0" smtClean="0"/>
              <a:t>FUTURISTA PER I SOGGETTI</a:t>
            </a:r>
          </a:p>
          <a:p>
            <a:endParaRPr lang="it-IT" baseline="0" dirty="0" smtClean="0"/>
          </a:p>
          <a:p>
            <a:r>
              <a:rPr lang="it-IT" baseline="0" dirty="0" smtClean="0"/>
              <a:t>È l’interno di un’abitazione di periferia che riflette</a:t>
            </a:r>
          </a:p>
          <a:p>
            <a:r>
              <a:rPr lang="it-IT" baseline="0" dirty="0" smtClean="0"/>
              <a:t>UN’ESISTENZA ANONIMA E UNA VITA MISERABILE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3 capolavori emblematici </a:t>
            </a:r>
          </a:p>
          <a:p>
            <a:r>
              <a:rPr lang="it-IT" dirty="0" smtClean="0"/>
              <a:t>dal 22 quando prende parte al gruppo</a:t>
            </a:r>
            <a:r>
              <a:rPr lang="it-IT" baseline="0" dirty="0" smtClean="0"/>
              <a:t> Novecento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ghs8VvwsT58M_M&amp;tbnid=NvDH2vLmPks8hM:&amp;ved=0CAUQjRw&amp;url=http://www.ossicella.it/futurismo/principale.htm&amp;ei=K5KCUcqzN6S40QWA6oCwAw&amp;bvm=bv.45921128,d.ZG4&amp;psig=AFQjCNHFmncUBQaQhjwtCuDCQGm2DMT0FQ&amp;ust=136759797539053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hyperlink" Target="http://www.google.it/url?sa=i&amp;rct=j&amp;q=&amp;esrc=s&amp;frm=1&amp;source=images&amp;cd=&amp;cad=rja&amp;docid=uRrx75GDLWT1EM&amp;tbnid=6fAbHsRkf7VIPM:&amp;ved=0CAUQjRw&amp;url=http://www.windoweb.it/guida/arte/biografia_aligi_sassu.htm&amp;ei=8b6DUe_lIvOc0wXHu4D4BA&amp;bvm=bv.45960087,d.ZGU&amp;psig=AFQjCNFp4w4VBTZb9wcvR4gCmy60vzkxBA&amp;ust=136767499015651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P2KSIV7ANPLGcM&amp;tbnid=3yV9I3PM-Twp9M:&amp;ved=0CAUQjRw&amp;url=http://fasix1040.wordpress.com/2011/11/11/guernica/&amp;ei=pduDUbyxGsqa0QXmlICQDg&amp;bvm=bv.45960087,d.ZG4&amp;psig=AFQjCNFcCEID2UnPGQQ-20qWWtJSxlALVw&amp;ust=1367682324085833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it/9/91/Gruppo_Forma_1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agendartestudio.it/wp-content/uploads/2009/11/sironi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16024"/>
            <a:ext cx="5355007" cy="616530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940152" y="1412776"/>
            <a:ext cx="186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Mario SIRONI</a:t>
            </a:r>
            <a:endParaRPr lang="it-IT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rtinvest2000.com/sironi_allie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0"/>
            <a:ext cx="5273335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193655" y="764704"/>
            <a:ext cx="212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L’allieva, 1924</a:t>
            </a: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rtinvest2000.com/sironi_solitud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6138907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372200" y="1196752"/>
            <a:ext cx="259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La solitudine, 1925</a:t>
            </a:r>
            <a:endParaRPr 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http://www.arte.it/foto/orig/b7/1582-SIRONI_P_1547_412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118127" cy="685800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5724128" y="908720"/>
            <a:ext cx="207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Venere, 1924</a:t>
            </a: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http://www.catalogart.it/files/ImgExpHI/Copertina_587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"/>
            <a:ext cx="5148064" cy="6859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rtinvest2000.com/sironi_allie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0"/>
            <a:ext cx="5273335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193655" y="764704"/>
            <a:ext cx="212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L’allieva, 1924</a:t>
            </a:r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rtinvest2000.com/sironi_famig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580"/>
            <a:ext cx="8208912" cy="626674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03848" y="6381328"/>
            <a:ext cx="240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La famiglia, 1929</a:t>
            </a:r>
            <a:endParaRPr lang="it-IT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omunicareorganizzando.it/imm/mostre/m_50anniCC/sir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-1"/>
            <a:ext cx="8208912" cy="623877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317892" y="6372036"/>
            <a:ext cx="240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La famiglia, 1930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36512" y="-27384"/>
            <a:ext cx="9448740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cap="small" dirty="0" smtClean="0"/>
              <a:t>Mario Sironi - </a:t>
            </a:r>
            <a:r>
              <a:rPr lang="it-IT" b="1" dirty="0" smtClean="0"/>
              <a:t>Manifesto della pittura murale </a:t>
            </a:r>
            <a:endParaRPr lang="it-IT" dirty="0" smtClean="0"/>
          </a:p>
          <a:p>
            <a:pPr algn="just"/>
            <a:r>
              <a:rPr lang="it-IT" dirty="0" smtClean="0"/>
              <a:t>Il Fascismo è stile di vita: è la vita stessa degli Italiani. Nessuna formula </a:t>
            </a:r>
            <a:r>
              <a:rPr lang="it-IT" dirty="0" err="1" smtClean="0"/>
              <a:t>riescirà</a:t>
            </a:r>
            <a:r>
              <a:rPr lang="it-IT" dirty="0" smtClean="0"/>
              <a:t> mai a esprimerlo </a:t>
            </a:r>
          </a:p>
          <a:p>
            <a:pPr algn="just"/>
            <a:r>
              <a:rPr lang="it-IT" dirty="0" smtClean="0"/>
              <a:t>compiutamente e tanto meno a contenerlo. Del pari, nessuna formula </a:t>
            </a:r>
            <a:r>
              <a:rPr lang="it-IT" dirty="0" err="1" smtClean="0"/>
              <a:t>riescirà</a:t>
            </a:r>
            <a:r>
              <a:rPr lang="it-IT" dirty="0" smtClean="0"/>
              <a:t> mai a esprimere </a:t>
            </a:r>
          </a:p>
          <a:p>
            <a:pPr algn="just"/>
            <a:r>
              <a:rPr lang="it-IT" dirty="0" smtClean="0"/>
              <a:t>e tanto meno a contenere ciò che si intende qui per Arte Fascista, cioè a dire un'arte che è </a:t>
            </a:r>
          </a:p>
          <a:p>
            <a:pPr algn="just"/>
            <a:r>
              <a:rPr lang="it-IT" dirty="0" smtClean="0"/>
              <a:t>l'espressione plastica dello spirito Fascista. L'Arte Fascista si verrà delineando a poco a poco, </a:t>
            </a:r>
          </a:p>
          <a:p>
            <a:pPr algn="just"/>
            <a:r>
              <a:rPr lang="it-IT" dirty="0" smtClean="0"/>
              <a:t>e come risultato della lunga fatica dei migliori. Quello che fin d'ora si può e si deve fare, </a:t>
            </a:r>
          </a:p>
          <a:p>
            <a:pPr algn="just"/>
            <a:r>
              <a:rPr lang="it-IT" dirty="0" smtClean="0"/>
              <a:t>è sgombrare il problema che si pone agli artisti dai molti equivoci che sussistono. </a:t>
            </a:r>
          </a:p>
          <a:p>
            <a:pPr algn="just"/>
            <a:r>
              <a:rPr lang="it-IT" dirty="0" smtClean="0"/>
              <a:t>Nello Stato Fascista l'arte viene ad avere una funzione educatrice. Essa deve produrre l'ètica </a:t>
            </a:r>
          </a:p>
          <a:p>
            <a:pPr algn="just"/>
            <a:r>
              <a:rPr lang="it-IT" dirty="0" smtClean="0"/>
              <a:t>del nostro tempo. Deve dare unità di stile e grandezza di linee al vivere comune. L'arte così </a:t>
            </a:r>
          </a:p>
          <a:p>
            <a:pPr algn="just"/>
            <a:r>
              <a:rPr lang="it-IT" dirty="0" smtClean="0"/>
              <a:t>tornerà a essere quello che fu nei suoi periodi più alti e in seno alle più alte civiltà: </a:t>
            </a:r>
          </a:p>
          <a:p>
            <a:pPr algn="just"/>
            <a:r>
              <a:rPr lang="it-IT" dirty="0" smtClean="0"/>
              <a:t>un perfetto strumento di governo spirituale. La concezione individuale dell'“arte per l'arte” </a:t>
            </a:r>
          </a:p>
          <a:p>
            <a:pPr algn="just"/>
            <a:r>
              <a:rPr lang="it-IT" dirty="0" smtClean="0"/>
              <a:t>è superata. La pittura murale è pittura sociale per eccellenza. Essa opera sull'immaginazione </a:t>
            </a:r>
          </a:p>
          <a:p>
            <a:pPr algn="just"/>
            <a:r>
              <a:rPr lang="it-IT" dirty="0" smtClean="0"/>
              <a:t>popolare più direttamente di qualunque altra forma di pittura, e più direttamente ispira le arti </a:t>
            </a:r>
          </a:p>
          <a:p>
            <a:pPr algn="just"/>
            <a:r>
              <a:rPr lang="it-IT" dirty="0" smtClean="0"/>
              <a:t>minori. L'attuale rifiorire della pittura murale, e soprattutto dell'affresco, facilita l'impostazione del </a:t>
            </a:r>
          </a:p>
          <a:p>
            <a:pPr algn="just"/>
            <a:r>
              <a:rPr lang="it-IT" dirty="0" smtClean="0"/>
              <a:t>problema dell'Arte Fascista. Infatti: sia la pratica destinazione della pittura murale (edifici pubblici, </a:t>
            </a:r>
          </a:p>
          <a:p>
            <a:pPr algn="just"/>
            <a:r>
              <a:rPr lang="it-IT" dirty="0" smtClean="0"/>
              <a:t>luoghi comunque che hanno una civica funzione), siano le leggi che la governano, sia il prevalere </a:t>
            </a:r>
          </a:p>
          <a:p>
            <a:pPr algn="just"/>
            <a:r>
              <a:rPr lang="it-IT" dirty="0" smtClean="0"/>
              <a:t>in essa dell'elemento stilistico su quello emozionale, sia la sua intima associazione con </a:t>
            </a:r>
          </a:p>
          <a:p>
            <a:pPr algn="just"/>
            <a:r>
              <a:rPr lang="it-IT" dirty="0" smtClean="0"/>
              <a:t>l'architettura, vietano all'artista di cedere all'improvvisazione e ai facili virtuosismi. </a:t>
            </a:r>
          </a:p>
          <a:p>
            <a:pPr algn="just"/>
            <a:r>
              <a:rPr lang="it-IT" dirty="0" smtClean="0"/>
              <a:t>Lo costringono invece a temprarsi in quella esecuzione decisa e virile, che la tecnica stessa della </a:t>
            </a:r>
          </a:p>
          <a:p>
            <a:pPr algn="just"/>
            <a:r>
              <a:rPr lang="it-IT" dirty="0" smtClean="0"/>
              <a:t>pittura murale richiede: lo costringono a maturare la propria invenzione e a organizzarla </a:t>
            </a:r>
          </a:p>
          <a:p>
            <a:pPr algn="just"/>
            <a:r>
              <a:rPr lang="it-IT" dirty="0" smtClean="0"/>
              <a:t>compiutamente. Nessuna forma di pittura nella quale non predomini l'ordinamento e il rigore </a:t>
            </a:r>
          </a:p>
          <a:p>
            <a:pPr algn="just"/>
            <a:r>
              <a:rPr lang="it-IT" dirty="0" smtClean="0"/>
              <a:t>della composizione, nessuna forma di pittura “di genere” resistono alla prova delle grandi </a:t>
            </a:r>
            <a:r>
              <a:rPr lang="it-IT" dirty="0" err="1" smtClean="0"/>
              <a:t>dimen-</a:t>
            </a:r>
            <a:endParaRPr lang="it-IT" dirty="0" smtClean="0"/>
          </a:p>
          <a:p>
            <a:pPr algn="just"/>
            <a:r>
              <a:rPr lang="it-IT" dirty="0" err="1" smtClean="0"/>
              <a:t>sioni</a:t>
            </a:r>
            <a:r>
              <a:rPr lang="it-IT" dirty="0" smtClean="0"/>
              <a:t> e della tecnica murale. Dalla pittura murale sorgerà lo “Stile Fascista”, nel quale la nuova </a:t>
            </a:r>
          </a:p>
          <a:p>
            <a:pPr algn="just"/>
            <a:r>
              <a:rPr lang="it-IT" dirty="0" smtClean="0"/>
              <a:t>civiltà si potrà identificare. La funzione educatrice della pittura è soprattutto una questione </a:t>
            </a:r>
          </a:p>
          <a:p>
            <a:pPr algn="just"/>
            <a:r>
              <a:rPr lang="it-IT" dirty="0" smtClean="0"/>
              <a:t>di stile. …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 descr="http://www.ossicella.it/futurismo/images/mostra%20futurist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02117"/>
            <a:ext cx="4320480" cy="6711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estoricarburanti.it/redazione/images/stories/image/figisc12/vetra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437" y="216023"/>
            <a:ext cx="6963701" cy="638132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092280" y="1124744"/>
            <a:ext cx="19316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Vetrata </a:t>
            </a:r>
          </a:p>
          <a:p>
            <a:r>
              <a:rPr lang="it-IT" dirty="0" smtClean="0"/>
              <a:t>Ministero delle </a:t>
            </a:r>
          </a:p>
          <a:p>
            <a:r>
              <a:rPr lang="it-IT" dirty="0" smtClean="0"/>
              <a:t>corporazioni, 1931</a:t>
            </a:r>
          </a:p>
          <a:p>
            <a:r>
              <a:rPr lang="it-IT" dirty="0" smtClean="0"/>
              <a:t>Su progetto di </a:t>
            </a:r>
          </a:p>
          <a:p>
            <a:r>
              <a:rPr lang="it-IT" dirty="0" smtClean="0"/>
              <a:t>Piacentini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http://www.teknemedia.net/esposizioni/2009/TKimg4979d5e07547a.jpg"/>
          <p:cNvPicPr>
            <a:picLocks noChangeAspect="1" noChangeArrowheads="1"/>
          </p:cNvPicPr>
          <p:nvPr/>
        </p:nvPicPr>
        <p:blipFill>
          <a:blip r:embed="rId3" cstate="print"/>
          <a:srcRect l="8868" t="5785" r="6255" b="3112"/>
          <a:stretch>
            <a:fillRect/>
          </a:stretch>
        </p:blipFill>
        <p:spPr bwMode="auto">
          <a:xfrm>
            <a:off x="180775" y="260648"/>
            <a:ext cx="2879057" cy="3816424"/>
          </a:xfrm>
          <a:prstGeom prst="rect">
            <a:avLst/>
          </a:prstGeom>
          <a:noFill/>
        </p:spPr>
      </p:pic>
      <p:pic>
        <p:nvPicPr>
          <p:cNvPr id="269316" name="Picture 4" descr="http://www.catalogopickwick.com/shop/images/products/3740_zoo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1736" y="260648"/>
            <a:ext cx="2638416" cy="3816424"/>
          </a:xfrm>
          <a:prstGeom prst="rect">
            <a:avLst/>
          </a:prstGeom>
          <a:noFill/>
        </p:spPr>
      </p:pic>
      <p:pic>
        <p:nvPicPr>
          <p:cNvPr id="269318" name="Picture 6" descr="http://www.leadershipmedica.com/sommari/2005/numero_03/arte/Articolo_1/foto/Sironi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6630" y="320908"/>
            <a:ext cx="2949866" cy="3756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engario.net/poli/imm/poli43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9784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3528" y="5301208"/>
            <a:ext cx="8446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Sironi, L’Italia fra le Arti e le Scienze, Aula Magna Università La Sapienza, Roma (affresco)</a:t>
            </a:r>
          </a:p>
          <a:p>
            <a:pPr algn="ctr"/>
            <a:r>
              <a:rPr lang="it-IT" dirty="0" smtClean="0"/>
              <a:t>Progetto di Piacentini</a:t>
            </a:r>
            <a:endParaRPr lang="it-I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76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7" y="1"/>
            <a:ext cx="5835606" cy="429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427984" y="4869160"/>
            <a:ext cx="349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Cartoni preparatori per La Sapienza</a:t>
            </a:r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82955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899592" y="6300028"/>
            <a:ext cx="724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Cartone preparatorio de L’Italia fra le Arti e le Scienze, La Sapienza</a:t>
            </a:r>
            <a:endParaRPr lang="it-IT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www.mariosironi.org/img/foto/gra/image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83" y="0"/>
            <a:ext cx="8860413" cy="630932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872451" y="6237312"/>
            <a:ext cx="7155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Sironi, L’Italia Corporativa, Palazzo dell’Informazione, 1936-1937 (mosaico)</a:t>
            </a:r>
          </a:p>
          <a:p>
            <a:pPr algn="ctr"/>
            <a:r>
              <a:rPr lang="it-IT" dirty="0" smtClean="0"/>
              <a:t>Progetto di Muzio</a:t>
            </a:r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rtefascista.it/MILANO%20-%20PALAZZO%20GIUSTIZIA%20-%20FASCIO/immagini/(WEB)(OK)-11--Sironi-Mario-.jpg"/>
          <p:cNvPicPr>
            <a:picLocks noChangeAspect="1" noChangeArrowheads="1"/>
          </p:cNvPicPr>
          <p:nvPr/>
        </p:nvPicPr>
        <p:blipFill>
          <a:blip r:embed="rId3" cstate="print"/>
          <a:srcRect b="14240"/>
          <a:stretch>
            <a:fillRect/>
          </a:stretch>
        </p:blipFill>
        <p:spPr bwMode="auto">
          <a:xfrm>
            <a:off x="36031" y="44625"/>
            <a:ext cx="9072473" cy="612068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67544" y="6237312"/>
            <a:ext cx="8143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Sironi, La Giustizia fra la Legge e la Forza, Palazzo di Giustizia, Milano, Mosaico (1936)</a:t>
            </a:r>
          </a:p>
          <a:p>
            <a:pPr algn="ctr"/>
            <a:r>
              <a:rPr lang="it-IT" dirty="0" smtClean="0"/>
              <a:t>Progetto di Piacentini</a:t>
            </a:r>
            <a:endParaRPr lang="it-IT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26469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3528" y="6372036"/>
            <a:ext cx="841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cartone preparatorio per L’Italia, Venezia e gli studi, Ca’ </a:t>
            </a:r>
            <a:r>
              <a:rPr lang="it-IT" dirty="0" err="1" smtClean="0"/>
              <a:t>Foscari</a:t>
            </a:r>
            <a:r>
              <a:rPr lang="it-IT" dirty="0" smtClean="0"/>
              <a:t>, Venezia, 1937-38</a:t>
            </a:r>
            <a:endParaRPr 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a2.sphotos.ak.fbcdn.net/hphotos-ak-ash4/s720x720/401169_10150520861600825_209437765824_8983260_1110771153_n.jpg"/>
          <p:cNvPicPr>
            <a:picLocks noChangeAspect="1" noChangeArrowheads="1"/>
          </p:cNvPicPr>
          <p:nvPr/>
        </p:nvPicPr>
        <p:blipFill>
          <a:blip r:embed="rId3" cstate="print"/>
          <a:srcRect l="29525" b="20899"/>
          <a:stretch>
            <a:fillRect/>
          </a:stretch>
        </p:blipFill>
        <p:spPr bwMode="auto">
          <a:xfrm>
            <a:off x="611560" y="0"/>
            <a:ext cx="7884368" cy="586922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95536" y="623731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13936" y="6165304"/>
            <a:ext cx="603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L’Italia, Venezia e gli studi, Ca’ </a:t>
            </a:r>
            <a:r>
              <a:rPr lang="it-IT" dirty="0" err="1" smtClean="0"/>
              <a:t>Foscari</a:t>
            </a:r>
            <a:r>
              <a:rPr lang="it-IT" dirty="0" smtClean="0"/>
              <a:t>, Venezia, 1937-38</a:t>
            </a:r>
            <a:endParaRPr lang="it-IT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ospedaleniguarda.it/admin/news/uploads/news/SIRONI_MARIO_%E2%80%9CL%E2%80%99ANNUNCIAZIONE%E2%80%9D.jpg"/>
          <p:cNvPicPr>
            <a:picLocks noChangeAspect="1" noChangeArrowheads="1"/>
          </p:cNvPicPr>
          <p:nvPr/>
        </p:nvPicPr>
        <p:blipFill>
          <a:blip r:embed="rId3" cstate="print"/>
          <a:srcRect l="12201" r="11413"/>
          <a:stretch>
            <a:fillRect/>
          </a:stretch>
        </p:blipFill>
        <p:spPr bwMode="auto">
          <a:xfrm>
            <a:off x="35496" y="0"/>
            <a:ext cx="6984776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020272" y="404664"/>
            <a:ext cx="22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Annunciazione,</a:t>
            </a:r>
          </a:p>
          <a:p>
            <a:r>
              <a:rPr lang="it-IT" dirty="0" smtClean="0"/>
              <a:t>Ospedale Maggiore,</a:t>
            </a:r>
          </a:p>
          <a:p>
            <a:r>
              <a:rPr lang="it-IT" dirty="0" smtClean="0"/>
              <a:t> Milano, 1938</a:t>
            </a:r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visitarebergamo.it/wp/wp-content/uploads/2012/01/Immagine11-300x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971" y="0"/>
            <a:ext cx="6452389" cy="623731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115616" y="6372036"/>
            <a:ext cx="703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L’Architettura, pannello per il Palazzo delle Poste di Bergamo, 1938</a:t>
            </a:r>
            <a:endParaRPr lang="it-IT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http://www.artefascista.it/PADOVA%20-%20FASCIO/immagini/(WEB)(OK)-9-Padova---Palaz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4368"/>
            <a:ext cx="8172401" cy="63369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21964" y="6444044"/>
            <a:ext cx="3290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Campigli</a:t>
            </a:r>
            <a:r>
              <a:rPr lang="it-IT" dirty="0" smtClean="0"/>
              <a:t>, Palazzo </a:t>
            </a:r>
            <a:r>
              <a:rPr lang="it-IT" dirty="0" err="1" smtClean="0"/>
              <a:t>Liviano</a:t>
            </a:r>
            <a:r>
              <a:rPr lang="it-IT" dirty="0" smtClean="0"/>
              <a:t>, Padova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artinvest2000.com/sironi_madre-cu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0884"/>
            <a:ext cx="7776864" cy="618642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10725" y="6300028"/>
            <a:ext cx="290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Madre che cuce, 1905</a:t>
            </a:r>
            <a:endParaRPr lang="it-I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0" name="Picture 4" descr="http://culturalblog.it/wp-content/uploads/800px-Palazzo_Poste_Alessandria_-_Severini_-_Foto_Tony_Frisina_-_DSC00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177" y="144016"/>
            <a:ext cx="7781263" cy="580526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224474" y="6309320"/>
            <a:ext cx="493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Severini</a:t>
            </a:r>
            <a:r>
              <a:rPr lang="it-IT" dirty="0" smtClean="0"/>
              <a:t>, Palazzo delle Poste, Alessandria, mosaico.</a:t>
            </a:r>
            <a:endParaRPr lang="it-IT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artinvest2000.com/sironi_giacca-azzur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44624"/>
            <a:ext cx="4860032" cy="678297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436096" y="836712"/>
            <a:ext cx="297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La giacca azzurra, 1955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6403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59076" y="6309320"/>
            <a:ext cx="276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Il mio funerale, 1960</a:t>
            </a:r>
            <a:endParaRPr lang="it-IT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http://www.italica.rai.it/principali/argomenti/arte/capesaro/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5472608" cy="611644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516216" y="1340768"/>
            <a:ext cx="245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Funi, Maternità, 1921</a:t>
            </a:r>
            <a:endParaRPr lang="it-IT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blogo.it/artsblog/palazzo-roverella-rovigo-deco/achille_funi_ritratto_di_mario_chiattone_1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419475" cy="342900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5496" y="3861048"/>
            <a:ext cx="379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Funi, Ritratto di Mario </a:t>
            </a:r>
            <a:r>
              <a:rPr lang="it-IT" dirty="0" err="1" smtClean="0"/>
              <a:t>Chiattone</a:t>
            </a:r>
            <a:r>
              <a:rPr lang="it-IT" dirty="0" smtClean="0"/>
              <a:t>, 1924</a:t>
            </a:r>
            <a:endParaRPr lang="it-IT" dirty="0"/>
          </a:p>
        </p:txBody>
      </p:sp>
      <p:pic>
        <p:nvPicPr>
          <p:cNvPr id="1028" name="Picture 4" descr="http://www.museodelpaesaggio.it/images/collezioni/sez_pittura/pagina_iniziale_sez_pittura/funi_achille/funi_ritratto_di_mario_tozzi.jpg/488x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28202"/>
            <a:ext cx="3924300" cy="435292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340830" y="4653136"/>
            <a:ext cx="332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Funi, Ritratto di Mario Tozzi, 1929</a:t>
            </a:r>
            <a:endParaRPr lang="it-IT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www.lombardiabeniculturali.it/img_db/bcoa/A0090/1/l/10_1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1313"/>
            <a:ext cx="6264696" cy="632001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75856" y="6453336"/>
            <a:ext cx="24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Funi, Ritratto del padre</a:t>
            </a:r>
            <a:endParaRPr lang="it-IT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http://www.anticoantico.com/upload/big_20093251434340.funi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30" y="332656"/>
            <a:ext cx="5086350" cy="608647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24128" y="980728"/>
            <a:ext cx="226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Funi, Il bagno, 1929</a:t>
            </a:r>
            <a:endParaRPr lang="it-IT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http://www.atlantedellarteitaliana.it/immagine/00010/6072OP507AU10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0107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372200" y="980728"/>
            <a:ext cx="2291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it-IT" dirty="0" smtClean="0"/>
              <a:t>Funi, Publio Orazio</a:t>
            </a:r>
          </a:p>
          <a:p>
            <a:pPr marL="342900" indent="-342900"/>
            <a:r>
              <a:rPr lang="it-IT" dirty="0" smtClean="0"/>
              <a:t>uccide la sorella, 1932</a:t>
            </a:r>
            <a:endParaRPr lang="it-IT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scuolaromana.it/images/document/doc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5968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868144" y="836712"/>
            <a:ext cx="199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Antonietta </a:t>
            </a:r>
            <a:r>
              <a:rPr lang="it-IT" dirty="0" err="1" smtClean="0"/>
              <a:t>Raphael</a:t>
            </a:r>
            <a:endParaRPr lang="it-IT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548680"/>
            <a:ext cx="87933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latin typeface="Times New Roman" pitchFamily="18" charset="0"/>
                <a:cs typeface="Times New Roman" pitchFamily="18" charset="0"/>
              </a:rPr>
              <a:t>Scuola Romana o Scuola di Via Cavour</a:t>
            </a:r>
          </a:p>
          <a:p>
            <a:r>
              <a:rPr lang="it-IT" sz="4000" b="1" dirty="0" smtClean="0">
                <a:latin typeface="Times New Roman" pitchFamily="18" charset="0"/>
                <a:cs typeface="Times New Roman" pitchFamily="18" charset="0"/>
              </a:rPr>
              <a:t>(fine anni ‘20)</a:t>
            </a:r>
            <a:endParaRPr lang="it-IT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0992" y="2056686"/>
            <a:ext cx="90730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Antonietta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Raphael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Mario Mafai</a:t>
            </a: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Scipione (Gino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Bonichi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Fausto Pirandello</a:t>
            </a: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Marino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Mazzacurati…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Roberto Longhi</a:t>
            </a: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Giuseppe Ungaretti</a:t>
            </a: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Luigi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Pirandello…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giuseppeborsoi.it/wp-content/uploads/2009/12/Mario-Sironi-autoritra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44016"/>
            <a:ext cx="4313582" cy="465313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644008" y="188640"/>
            <a:ext cx="387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Autoritratto (Antigrazioso), 1913</a:t>
            </a:r>
            <a:endParaRPr lang="it-IT" dirty="0"/>
          </a:p>
        </p:txBody>
      </p:sp>
      <p:pic>
        <p:nvPicPr>
          <p:cNvPr id="4" name="Picture 2" descr="Umberto Boccioni - Antigrazia (New York ,1913).jpg"/>
          <p:cNvPicPr>
            <a:picLocks noChangeAspect="1" noChangeArrowheads="1"/>
          </p:cNvPicPr>
          <p:nvPr/>
        </p:nvPicPr>
        <p:blipFill>
          <a:blip r:embed="rId4" cstate="print"/>
          <a:srcRect b="3801"/>
          <a:stretch>
            <a:fillRect/>
          </a:stretch>
        </p:blipFill>
        <p:spPr bwMode="auto">
          <a:xfrm>
            <a:off x="5076057" y="1731531"/>
            <a:ext cx="4067944" cy="512646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087352" y="6381328"/>
            <a:ext cx="29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L’antigrazioso, 1913</a:t>
            </a:r>
            <a:endParaRPr lang="it-IT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755987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R. Barilli: </a:t>
            </a:r>
            <a:r>
              <a:rPr lang="it-IT" sz="4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4000" i="1" dirty="0" smtClean="0">
                <a:latin typeface="Times New Roman" pitchFamily="18" charset="0"/>
                <a:cs typeface="Times New Roman" pitchFamily="18" charset="0"/>
              </a:rPr>
              <a:t>… domina una figurazione selvaggia e riduttiva che recupera lontane ascendenze barocche, o più vicini furori espressionisti, per esempio da Chagall veicolato grazie a Antonietta </a:t>
            </a:r>
            <a:r>
              <a:rPr lang="it-IT" sz="4000" i="1" dirty="0" err="1" smtClean="0">
                <a:latin typeface="Times New Roman" pitchFamily="18" charset="0"/>
                <a:cs typeface="Times New Roman" pitchFamily="18" charset="0"/>
              </a:rPr>
              <a:t>Raphael</a:t>
            </a:r>
            <a:r>
              <a:rPr lang="it-IT" sz="4000" i="1" dirty="0" smtClean="0">
                <a:latin typeface="Times New Roman" pitchFamily="18" charset="0"/>
                <a:cs typeface="Times New Roman" pitchFamily="18" charset="0"/>
              </a:rPr>
              <a:t> che lo aveva conosciuto a Parigi</a:t>
            </a:r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4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it-IT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Raphaël, Natura morta con chitarra, 19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0910"/>
            <a:ext cx="7056784" cy="608439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75558" y="6372036"/>
            <a:ext cx="511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Antonietta </a:t>
            </a:r>
            <a:r>
              <a:rPr lang="it-IT" dirty="0" err="1" smtClean="0"/>
              <a:t>Raphael</a:t>
            </a:r>
            <a:r>
              <a:rPr lang="it-IT" dirty="0" smtClean="0"/>
              <a:t>, Natura morta con chitarra, 1928</a:t>
            </a:r>
            <a:endParaRPr lang="it-IT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Mafai, Il Foro Romano, 1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64" y="20164"/>
            <a:ext cx="7956376" cy="600112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31840" y="6237312"/>
            <a:ext cx="323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Mario Mafai, Foro romano, 1930</a:t>
            </a:r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Scipione, La piovra, 19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7992888" cy="648756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40855" y="6453336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Scipione, La piovra, 1929</a:t>
            </a:r>
            <a:endParaRPr lang="it-IT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dierre.files.wordpress.com/2009/07/ope103.jpg?w=450&amp;h=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002904" cy="321297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148064" y="188640"/>
            <a:ext cx="253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Mario Mafai, Nudo, 1933</a:t>
            </a:r>
            <a:endParaRPr lang="it-IT" dirty="0"/>
          </a:p>
        </p:txBody>
      </p:sp>
      <p:pic>
        <p:nvPicPr>
          <p:cNvPr id="17412" name="Picture 4" descr="http://www.atlantedellarteitaliana.it/immagine/00009/5206OP182AU9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124" y="2996953"/>
            <a:ext cx="4040252" cy="386104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11560" y="6525344"/>
            <a:ext cx="444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Scipione, (Gino </a:t>
            </a:r>
            <a:r>
              <a:rPr lang="it-IT" dirty="0" err="1" smtClean="0"/>
              <a:t>Bonichi</a:t>
            </a:r>
            <a:r>
              <a:rPr lang="it-IT" dirty="0" smtClean="0"/>
              <a:t>), Piazza Navona, 1930</a:t>
            </a:r>
            <a:endParaRPr lang="it-IT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260648"/>
            <a:ext cx="4805803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u="sng" dirty="0" smtClean="0">
                <a:latin typeface="Times New Roman" pitchFamily="18" charset="0"/>
                <a:cs typeface="Times New Roman" pitchFamily="18" charset="0"/>
              </a:rPr>
              <a:t>Gruppo Corrente, 1938</a:t>
            </a:r>
          </a:p>
          <a:p>
            <a:endParaRPr lang="it-IT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Renato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Birolli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Renato Guttuso</a:t>
            </a: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Bruno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Cassinari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Aligi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Sassu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Giuseppe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Migneco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Ennio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Morlotti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Giacomo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Manzù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Sandro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Cherchi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Luigi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Broggini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Lucio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Fontana…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 descr="Aligi Sassu - Uomini Ros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3563887" cy="280152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95536" y="2708920"/>
            <a:ext cx="289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Sassu</a:t>
            </a:r>
            <a:r>
              <a:rPr lang="it-IT" dirty="0" smtClean="0"/>
              <a:t>, Uomini Rossi, 1931</a:t>
            </a:r>
            <a:endParaRPr lang="it-IT" dirty="0"/>
          </a:p>
        </p:txBody>
      </p:sp>
      <p:pic>
        <p:nvPicPr>
          <p:cNvPr id="422916" name="Picture 4" descr="http://www.windoweb.it/guida/arte/arte_foto/aligi_sassu_1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0"/>
            <a:ext cx="3635896" cy="3635897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910312" y="3563724"/>
            <a:ext cx="223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Sassu</a:t>
            </a:r>
            <a:r>
              <a:rPr lang="it-IT" dirty="0" smtClean="0"/>
              <a:t>, Ciclisti, 1931</a:t>
            </a:r>
            <a:endParaRPr lang="it-IT" dirty="0"/>
          </a:p>
        </p:txBody>
      </p:sp>
      <p:pic>
        <p:nvPicPr>
          <p:cNvPr id="422918" name="Picture 6" descr="http://www.amicidelnmwa.it/img/artisti/Signorine%20Rossi_Birolli.jpg"/>
          <p:cNvPicPr>
            <a:picLocks noChangeAspect="1" noChangeArrowheads="1"/>
          </p:cNvPicPr>
          <p:nvPr/>
        </p:nvPicPr>
        <p:blipFill>
          <a:blip r:embed="rId6" cstate="print"/>
          <a:srcRect l="3559" t="7970" r="4776" b="5176"/>
          <a:stretch>
            <a:fillRect/>
          </a:stretch>
        </p:blipFill>
        <p:spPr bwMode="auto">
          <a:xfrm>
            <a:off x="0" y="3473624"/>
            <a:ext cx="4433056" cy="338437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788024" y="5373216"/>
            <a:ext cx="305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R. </a:t>
            </a:r>
            <a:r>
              <a:rPr lang="it-IT" dirty="0" err="1" smtClean="0"/>
              <a:t>Birolli</a:t>
            </a:r>
            <a:r>
              <a:rPr lang="it-IT" dirty="0" smtClean="0"/>
              <a:t>, Signorine Rossi, 1936</a:t>
            </a:r>
            <a:endParaRPr lang="it-IT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ulturalblog.it/wp-content/uploads/Guttuso.Crocifissi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128" y="70555"/>
            <a:ext cx="6804248" cy="616675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94297" y="6381328"/>
            <a:ext cx="357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Renato Guttuso, Crocifissione, 1941 </a:t>
            </a:r>
            <a:endParaRPr lang="it-IT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4120" y="1340768"/>
            <a:ext cx="8534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 smtClean="0">
                <a:latin typeface="Times New Roman" pitchFamily="18" charset="0"/>
                <a:cs typeface="Times New Roman" pitchFamily="18" charset="0"/>
              </a:rPr>
              <a:t>DOPOGUERRA </a:t>
            </a:r>
          </a:p>
          <a:p>
            <a:pPr algn="ctr"/>
            <a:r>
              <a:rPr lang="it-IT" sz="7200" dirty="0" smtClean="0">
                <a:latin typeface="Times New Roman" pitchFamily="18" charset="0"/>
                <a:cs typeface="Times New Roman" pitchFamily="18" charset="0"/>
              </a:rPr>
              <a:t>in ITALIA 1945-1950</a:t>
            </a:r>
            <a:endParaRPr lang="it-IT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396552" y="1052736"/>
            <a:ext cx="9903032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1946: </a:t>
            </a:r>
            <a:r>
              <a:rPr lang="it-IT" sz="3600" i="1" dirty="0" smtClean="0">
                <a:latin typeface="Times New Roman" pitchFamily="18" charset="0"/>
                <a:cs typeface="Times New Roman" pitchFamily="18" charset="0"/>
              </a:rPr>
              <a:t>Manifesto del Realismo di pittori e scultori</a:t>
            </a:r>
            <a:endParaRPr lang="it-IT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conosciuto come </a:t>
            </a:r>
          </a:p>
          <a:p>
            <a:pPr algn="ctr"/>
            <a:r>
              <a:rPr lang="it-IT" sz="4000" i="1" dirty="0" smtClean="0">
                <a:latin typeface="Times New Roman" pitchFamily="18" charset="0"/>
                <a:cs typeface="Times New Roman" pitchFamily="18" charset="0"/>
              </a:rPr>
              <a:t>Oltre Guernica</a:t>
            </a:r>
            <a:endParaRPr lang="it-IT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  <p:pic>
        <p:nvPicPr>
          <p:cNvPr id="435202" name="Picture 2" descr="http://fasix1040.files.wordpress.com/2011/11/guernic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3496"/>
            <a:ext cx="9144000" cy="3434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artinvest2000.com/sironi_camion-gial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4752528" cy="689451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436096" y="404664"/>
            <a:ext cx="27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Camion Giallo, 1917</a:t>
            </a:r>
            <a:endParaRPr lang="it-IT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332656"/>
            <a:ext cx="726884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u="sng" dirty="0" smtClean="0"/>
              <a:t>Fronte Nuovo delle Arti, 1946-48:</a:t>
            </a:r>
          </a:p>
          <a:p>
            <a:endParaRPr lang="it-IT" sz="4000" dirty="0" smtClean="0"/>
          </a:p>
          <a:p>
            <a:r>
              <a:rPr lang="it-IT" sz="4000" dirty="0" err="1" smtClean="0"/>
              <a:t>-Renato</a:t>
            </a:r>
            <a:r>
              <a:rPr lang="it-IT" sz="4000" dirty="0" smtClean="0"/>
              <a:t> </a:t>
            </a:r>
            <a:r>
              <a:rPr lang="it-IT" sz="4000" dirty="0" err="1" smtClean="0"/>
              <a:t>Birolli</a:t>
            </a:r>
            <a:endParaRPr lang="it-IT" sz="4000" dirty="0" smtClean="0"/>
          </a:p>
          <a:p>
            <a:r>
              <a:rPr lang="it-IT" sz="4000" dirty="0" smtClean="0"/>
              <a:t>-Bruno </a:t>
            </a:r>
            <a:r>
              <a:rPr lang="it-IT" sz="4000" dirty="0" err="1" smtClean="0"/>
              <a:t>Cassinari</a:t>
            </a:r>
            <a:endParaRPr lang="it-IT" sz="4000" dirty="0" smtClean="0"/>
          </a:p>
          <a:p>
            <a:r>
              <a:rPr lang="it-IT" sz="4000" dirty="0" err="1" smtClean="0"/>
              <a:t>-Renato</a:t>
            </a:r>
            <a:r>
              <a:rPr lang="it-IT" sz="4000" dirty="0" smtClean="0"/>
              <a:t> Guttuso</a:t>
            </a:r>
          </a:p>
          <a:p>
            <a:r>
              <a:rPr lang="it-IT" sz="4000" dirty="0" err="1" smtClean="0"/>
              <a:t>-Ennio</a:t>
            </a:r>
            <a:r>
              <a:rPr lang="it-IT" sz="4000" dirty="0" smtClean="0"/>
              <a:t> </a:t>
            </a:r>
            <a:r>
              <a:rPr lang="it-IT" sz="4000" dirty="0" err="1" smtClean="0"/>
              <a:t>Morlotti</a:t>
            </a:r>
            <a:endParaRPr lang="it-IT" sz="4000" dirty="0" smtClean="0"/>
          </a:p>
          <a:p>
            <a:r>
              <a:rPr lang="it-IT" sz="4000" dirty="0" smtClean="0"/>
              <a:t>-Armando </a:t>
            </a:r>
            <a:r>
              <a:rPr lang="it-IT" sz="4000" dirty="0" err="1" smtClean="0"/>
              <a:t>Pizzinato</a:t>
            </a:r>
            <a:endParaRPr lang="it-IT" sz="4000" dirty="0" smtClean="0"/>
          </a:p>
          <a:p>
            <a:r>
              <a:rPr lang="it-IT" sz="4000" dirty="0" err="1" smtClean="0"/>
              <a:t>-Emilio</a:t>
            </a:r>
            <a:r>
              <a:rPr lang="it-IT" sz="4000" dirty="0" smtClean="0"/>
              <a:t> Vedova</a:t>
            </a:r>
          </a:p>
          <a:p>
            <a:r>
              <a:rPr lang="it-IT" sz="4000" dirty="0" smtClean="0"/>
              <a:t>(11 </a:t>
            </a:r>
            <a:r>
              <a:rPr lang="it-IT" sz="4000" dirty="0" err="1" smtClean="0"/>
              <a:t>artisti…</a:t>
            </a:r>
            <a:r>
              <a:rPr lang="it-IT" sz="4000" dirty="0" smtClean="0"/>
              <a:t>)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equilibriarte.net/members/Augusto/blog-2007-11-09-00-18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72008"/>
            <a:ext cx="6114617" cy="659735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372200" y="476672"/>
            <a:ext cx="2628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Renato </a:t>
            </a:r>
            <a:r>
              <a:rPr lang="it-IT" dirty="0" err="1" smtClean="0"/>
              <a:t>Birolli</a:t>
            </a:r>
            <a:r>
              <a:rPr lang="it-IT" dirty="0" smtClean="0"/>
              <a:t>, Giocatori di</a:t>
            </a:r>
          </a:p>
          <a:p>
            <a:pPr algn="ctr"/>
            <a:r>
              <a:rPr lang="it-IT" dirty="0" smtClean="0"/>
              <a:t> polo, 1933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exibart.com/foto/72146.jpg"/>
          <p:cNvPicPr>
            <a:picLocks noChangeAspect="1" noChangeArrowheads="1"/>
          </p:cNvPicPr>
          <p:nvPr/>
        </p:nvPicPr>
        <p:blipFill>
          <a:blip r:embed="rId2" cstate="print"/>
          <a:srcRect b="4195"/>
          <a:stretch>
            <a:fillRect/>
          </a:stretch>
        </p:blipFill>
        <p:spPr bwMode="auto">
          <a:xfrm>
            <a:off x="899592" y="44624"/>
            <a:ext cx="7272808" cy="604798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44153" y="6237312"/>
            <a:ext cx="348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Renato </a:t>
            </a:r>
            <a:r>
              <a:rPr lang="it-IT" dirty="0" err="1" smtClean="0"/>
              <a:t>Birolli</a:t>
            </a:r>
            <a:r>
              <a:rPr lang="it-IT" dirty="0" smtClean="0"/>
              <a:t>, La trebbiatrice, 1953</a:t>
            </a:r>
            <a:endParaRPr lang="it-IT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3.lastampa.it/fileadmin/media/arte/birolli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8064896" cy="610977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39558" y="6309320"/>
            <a:ext cx="410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Renato </a:t>
            </a:r>
            <a:r>
              <a:rPr lang="it-IT" dirty="0" err="1" smtClean="0"/>
              <a:t>Birolli</a:t>
            </a:r>
            <a:r>
              <a:rPr lang="it-IT" dirty="0" smtClean="0"/>
              <a:t>, Natura morta marina, 1954</a:t>
            </a:r>
            <a:endParaRPr lang="it-IT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windoweb.it/guida/arte/arte_foto/espressionismo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72" y="44624"/>
            <a:ext cx="7812360" cy="607003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27784" y="6309320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Bruno </a:t>
            </a:r>
            <a:r>
              <a:rPr lang="it-IT" dirty="0" err="1" smtClean="0"/>
              <a:t>Cassinari</a:t>
            </a:r>
            <a:r>
              <a:rPr lang="it-IT" dirty="0" smtClean="0"/>
              <a:t>, Il limone, 1954</a:t>
            </a:r>
            <a:endParaRPr lang="it-IT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rtinvest2000.com/cassinari_fig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89857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692696"/>
            <a:ext cx="330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Bruno </a:t>
            </a:r>
            <a:r>
              <a:rPr lang="it-IT" dirty="0" err="1" smtClean="0"/>
              <a:t>Cassinari</a:t>
            </a:r>
            <a:r>
              <a:rPr lang="it-IT" dirty="0" smtClean="0"/>
              <a:t>, Due figure, 1963</a:t>
            </a:r>
            <a:endParaRPr lang="it-IT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3.bp.blogspot.com/-oqRSgukRy0M/T47PUkPOXgI/AAAAAAAADtA/a5FdOKFFseU/s1600/fuga-et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9524"/>
            <a:ext cx="8784976" cy="50836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23829" y="5795972"/>
            <a:ext cx="364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Renato Guttuso, Fuga dall’Etna, 1939</a:t>
            </a:r>
            <a:endParaRPr lang="it-IT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cuolaromana.it/images/opere/ope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2008"/>
            <a:ext cx="8680962" cy="537321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55776" y="5949280"/>
            <a:ext cx="365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Renato Guttuso, Nudo sdraiato, 1941</a:t>
            </a:r>
            <a:endParaRPr lang="it-IT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teatronaturale.it/media/articoli/old/1002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798" y="0"/>
            <a:ext cx="6744578" cy="630932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73425" y="6444044"/>
            <a:ext cx="333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Renato Guttuso, La </a:t>
            </a:r>
            <a:r>
              <a:rPr lang="it-IT" dirty="0" err="1" smtClean="0"/>
              <a:t>Vucciria</a:t>
            </a:r>
            <a:r>
              <a:rPr lang="it-IT" dirty="0" smtClean="0"/>
              <a:t>, 1974</a:t>
            </a:r>
            <a:endParaRPr lang="it-IT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ettemuse.it/pittori_opere_P/_altri/pizzinato_armando_001_i_difensori_delle_fattorie_1948.jpg"/>
          <p:cNvPicPr>
            <a:picLocks noChangeAspect="1" noChangeArrowheads="1"/>
          </p:cNvPicPr>
          <p:nvPr/>
        </p:nvPicPr>
        <p:blipFill>
          <a:blip r:embed="rId2" cstate="print"/>
          <a:srcRect t="6573" b="6878"/>
          <a:stretch>
            <a:fillRect/>
          </a:stretch>
        </p:blipFill>
        <p:spPr bwMode="auto">
          <a:xfrm>
            <a:off x="395536" y="404664"/>
            <a:ext cx="8208912" cy="53285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12459" y="6309320"/>
            <a:ext cx="481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Armando </a:t>
            </a:r>
            <a:r>
              <a:rPr lang="it-IT" dirty="0" err="1" smtClean="0"/>
              <a:t>Pizzinato</a:t>
            </a:r>
            <a:r>
              <a:rPr lang="it-IT" dirty="0" smtClean="0"/>
              <a:t>, I difensori delle fattorie, 1948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ulino.it/edizioni/primopiano/foto/terhoeven/terhoeven_0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4587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971600" y="5085184"/>
            <a:ext cx="708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Sironi, Trittico antinazionalista (“Il Popolo d’Italia”, 28 Novembre 1935)</a:t>
            </a:r>
            <a:endParaRPr lang="it-IT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iuseppeborsoi.it/wp-content/uploads/2009/12/Armando_Pizzinato_BRACCIANTE_UCCISO_1949_Olio_su_tela_cm_130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416824" cy="619218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275568" y="6372036"/>
            <a:ext cx="424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Armando </a:t>
            </a:r>
            <a:r>
              <a:rPr lang="it-IT" dirty="0" err="1" smtClean="0"/>
              <a:t>Pizzinato</a:t>
            </a:r>
            <a:r>
              <a:rPr lang="it-IT" dirty="0" smtClean="0"/>
              <a:t>, Bracciante ucciso, 1949</a:t>
            </a:r>
            <a:endParaRPr lang="it-IT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rocifissione contemporanea - Ciclo della protesta. N.4, 19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560840" cy="592028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07704" y="6093296"/>
            <a:ext cx="492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Emilio Vedova, Crocifissione contemporanea, 1953</a:t>
            </a:r>
            <a:endParaRPr lang="it-IT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n dove, 1985 –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227608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24128" y="692696"/>
            <a:ext cx="30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Emilio Vedova, Non dove, 1985</a:t>
            </a:r>
            <a:endParaRPr lang="it-IT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www.settemuse.it/pittori_scultori_contemporanei/treccani/ernesto_treccani_015_arlecchinata_1953.jpg"/>
          <p:cNvPicPr>
            <a:picLocks noChangeAspect="1" noChangeArrowheads="1"/>
          </p:cNvPicPr>
          <p:nvPr/>
        </p:nvPicPr>
        <p:blipFill>
          <a:blip r:embed="rId2" cstate="print"/>
          <a:srcRect l="23585" t="5334" r="23239" b="4892"/>
          <a:stretch>
            <a:fillRect/>
          </a:stretch>
        </p:blipFill>
        <p:spPr bwMode="auto">
          <a:xfrm>
            <a:off x="1835696" y="49425"/>
            <a:ext cx="5112568" cy="647591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83768" y="6488668"/>
            <a:ext cx="357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Ernesto Treccani, Arlecchinata, 1953</a:t>
            </a:r>
            <a:endParaRPr lang="it-IT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www.settemuse.it/pittori_scultori_contemporanei/treccani/ernesto_treccani_023_la_lunga_strada_1957.jpg"/>
          <p:cNvPicPr>
            <a:picLocks noChangeAspect="1" noChangeArrowheads="1"/>
          </p:cNvPicPr>
          <p:nvPr/>
        </p:nvPicPr>
        <p:blipFill>
          <a:blip r:embed="rId3" cstate="print"/>
          <a:srcRect l="6745" t="20435" r="5514" b="20248"/>
          <a:stretch>
            <a:fillRect/>
          </a:stretch>
        </p:blipFill>
        <p:spPr bwMode="auto">
          <a:xfrm>
            <a:off x="35496" y="836712"/>
            <a:ext cx="9091559" cy="461152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41943" y="6165304"/>
            <a:ext cx="381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Ernesto Treccani, La lunga strada, 1957</a:t>
            </a:r>
            <a:endParaRPr lang="it-I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Biennale Venezia 1950, vendita poster locandina Biennale Venezia 19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71247"/>
            <a:ext cx="4680520" cy="6786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332656"/>
            <a:ext cx="3924279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FORMA 1: 1947-1951</a:t>
            </a:r>
          </a:p>
          <a:p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Carla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Accardi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Ugo Attardi</a:t>
            </a: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Piero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Dorazio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Mino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Guerrini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Achille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Perilli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Antonio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Sanfilippo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Giulio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Turcato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Pietro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Consagra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ile:Gruppo Forma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690372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092280" y="908720"/>
            <a:ext cx="198554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u="sng" dirty="0" smtClean="0"/>
              <a:t>FORMA 1:</a:t>
            </a:r>
          </a:p>
          <a:p>
            <a:endParaRPr lang="it-IT" dirty="0" smtClean="0"/>
          </a:p>
          <a:p>
            <a:r>
              <a:rPr lang="it-IT" dirty="0" err="1" smtClean="0"/>
              <a:t>-Pietro</a:t>
            </a:r>
            <a:r>
              <a:rPr lang="it-IT" dirty="0" smtClean="0"/>
              <a:t> </a:t>
            </a:r>
            <a:r>
              <a:rPr lang="it-IT" dirty="0" err="1" smtClean="0"/>
              <a:t>Consagra</a:t>
            </a:r>
            <a:endParaRPr lang="it-IT" dirty="0" smtClean="0"/>
          </a:p>
          <a:p>
            <a:r>
              <a:rPr lang="it-IT" dirty="0" smtClean="0"/>
              <a:t>-Mino </a:t>
            </a:r>
            <a:r>
              <a:rPr lang="it-IT" dirty="0" err="1" smtClean="0"/>
              <a:t>Guerrini</a:t>
            </a:r>
            <a:endParaRPr lang="it-IT" dirty="0" smtClean="0"/>
          </a:p>
          <a:p>
            <a:r>
              <a:rPr lang="it-IT" dirty="0" err="1" smtClean="0"/>
              <a:t>-Ugo</a:t>
            </a:r>
            <a:r>
              <a:rPr lang="it-IT" dirty="0" smtClean="0"/>
              <a:t> Attardi</a:t>
            </a:r>
          </a:p>
          <a:p>
            <a:r>
              <a:rPr lang="it-IT" dirty="0" err="1" smtClean="0"/>
              <a:t>-Carla</a:t>
            </a:r>
            <a:r>
              <a:rPr lang="it-IT" dirty="0" smtClean="0"/>
              <a:t> </a:t>
            </a:r>
            <a:r>
              <a:rPr lang="it-IT" dirty="0" err="1" smtClean="0"/>
              <a:t>Accardi</a:t>
            </a:r>
            <a:endParaRPr lang="it-IT" dirty="0" smtClean="0"/>
          </a:p>
          <a:p>
            <a:r>
              <a:rPr lang="it-IT" dirty="0" err="1" smtClean="0"/>
              <a:t>-Achille</a:t>
            </a:r>
            <a:r>
              <a:rPr lang="it-IT" dirty="0" smtClean="0"/>
              <a:t> </a:t>
            </a:r>
            <a:r>
              <a:rPr lang="it-IT" dirty="0" err="1" smtClean="0"/>
              <a:t>Perilli</a:t>
            </a:r>
            <a:endParaRPr lang="it-IT" dirty="0" smtClean="0"/>
          </a:p>
          <a:p>
            <a:r>
              <a:rPr lang="it-IT" dirty="0" err="1" smtClean="0"/>
              <a:t>-Antonio</a:t>
            </a:r>
            <a:r>
              <a:rPr lang="it-IT" dirty="0" smtClean="0"/>
              <a:t> </a:t>
            </a:r>
            <a:r>
              <a:rPr lang="it-IT" dirty="0" err="1" smtClean="0"/>
              <a:t>Sanfilippo</a:t>
            </a:r>
            <a:endParaRPr lang="it-IT" dirty="0" smtClean="0"/>
          </a:p>
          <a:p>
            <a:r>
              <a:rPr lang="it-IT" dirty="0" err="1" smtClean="0"/>
              <a:t>-Piero</a:t>
            </a:r>
            <a:r>
              <a:rPr lang="it-IT" dirty="0" smtClean="0"/>
              <a:t> </a:t>
            </a:r>
            <a:r>
              <a:rPr lang="it-IT" dirty="0" err="1" smtClean="0"/>
              <a:t>Dorazio</a:t>
            </a:r>
            <a:endParaRPr lang="it-IT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6" y="1268760"/>
            <a:ext cx="7879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…siamo</a:t>
            </a: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 formalisti e 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marxisti…</a:t>
            </a: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it-IT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836712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“La necessità di portare l’arte italiana sul piano </a:t>
            </a:r>
          </a:p>
          <a:p>
            <a:pPr algn="ctr"/>
            <a:r>
              <a:rPr lang="it-IT" sz="2800" dirty="0" smtClean="0"/>
              <a:t>dell’attuale linguaggio europeo ci costringe </a:t>
            </a:r>
          </a:p>
          <a:p>
            <a:pPr algn="ctr"/>
            <a:r>
              <a:rPr lang="it-IT" sz="2800" dirty="0" smtClean="0"/>
              <a:t>ad una chiara presa di posizione contro ogni sciocca </a:t>
            </a:r>
          </a:p>
          <a:p>
            <a:pPr algn="ctr"/>
            <a:r>
              <a:rPr lang="it-IT" sz="2800" dirty="0" smtClean="0"/>
              <a:t>e prevenuta ambizione nazionalistica e contro la provincia </a:t>
            </a:r>
          </a:p>
          <a:p>
            <a:pPr algn="ctr"/>
            <a:r>
              <a:rPr lang="it-IT" sz="2800" dirty="0" smtClean="0"/>
              <a:t>pettegola e inutile quale è la cultura italiana odierna”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95536" y="3645024"/>
            <a:ext cx="8352928" cy="144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“La realtà per essere espressa ha bisogno di uno stile, </a:t>
            </a:r>
          </a:p>
          <a:p>
            <a:pPr algn="ctr"/>
            <a:r>
              <a:rPr lang="it-IT" sz="2800" dirty="0" smtClean="0"/>
              <a:t>il quale cambia secondo le epoche ;</a:t>
            </a:r>
          </a:p>
          <a:p>
            <a:pPr algn="ctr"/>
            <a:r>
              <a:rPr lang="it-IT" sz="2800" dirty="0" smtClean="0"/>
              <a:t>e astrazione è la conquista più certa di questa epoca”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www.nicolalalli.it/images/solitudini/images/78.%20M.%20Sironi%20'Paesaggio%20urbano'%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35896" cy="3746555"/>
          </a:xfrm>
          <a:prstGeom prst="rect">
            <a:avLst/>
          </a:prstGeom>
          <a:noFill/>
        </p:spPr>
      </p:pic>
      <p:pic>
        <p:nvPicPr>
          <p:cNvPr id="141316" name="Picture 4" descr="http://media.museiciviciveneziani.it/albums/album09/MARIO_SIRONI_Paesaggio_urba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1198" y="0"/>
            <a:ext cx="4092802" cy="3789040"/>
          </a:xfrm>
          <a:prstGeom prst="rect">
            <a:avLst/>
          </a:prstGeom>
          <a:noFill/>
        </p:spPr>
      </p:pic>
      <p:pic>
        <p:nvPicPr>
          <p:cNvPr id="141318" name="Picture 6" descr="http://www.mariosironi.org/img/foto/gra/image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579790"/>
            <a:ext cx="4202832" cy="327820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5496" y="4149080"/>
            <a:ext cx="2385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Sironi, Paesaggi Urbani,</a:t>
            </a:r>
          </a:p>
          <a:p>
            <a:pPr algn="ctr"/>
            <a:r>
              <a:rPr lang="it-IT" dirty="0" smtClean="0"/>
              <a:t>Primi anni Venti</a:t>
            </a:r>
            <a:endParaRPr lang="it-IT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08520" y="692696"/>
            <a:ext cx="944521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«la forma è mezzo e fine; il quadro deve poter servire </a:t>
            </a:r>
          </a:p>
          <a:p>
            <a:pPr algn="ctr"/>
            <a:r>
              <a:rPr lang="it-IT" sz="3200" dirty="0" smtClean="0"/>
              <a:t>anche come complemento decorativo di una parete </a:t>
            </a:r>
          </a:p>
          <a:p>
            <a:pPr algn="ctr"/>
            <a:r>
              <a:rPr lang="it-IT" sz="3200" dirty="0" smtClean="0"/>
              <a:t>nuda, la scultura anche come arredamento di una </a:t>
            </a:r>
          </a:p>
          <a:p>
            <a:pPr algn="ctr"/>
            <a:r>
              <a:rPr lang="it-IT" sz="3200" dirty="0" smtClean="0"/>
              <a:t>stanza; il fine dell’opera d’arte è l’utilità, la bellezza </a:t>
            </a:r>
          </a:p>
          <a:p>
            <a:pPr algn="ctr"/>
            <a:r>
              <a:rPr lang="it-IT" sz="3200" dirty="0" smtClean="0"/>
              <a:t>armoniosa, la non pesantezza; nel nostro lavoro </a:t>
            </a:r>
          </a:p>
          <a:p>
            <a:pPr algn="ctr"/>
            <a:r>
              <a:rPr lang="it-IT" sz="3200" dirty="0" smtClean="0"/>
              <a:t>adoperiamo le forme della realtà oggettiva come mezzi </a:t>
            </a:r>
          </a:p>
          <a:p>
            <a:pPr algn="ctr"/>
            <a:r>
              <a:rPr lang="it-IT" sz="3200" dirty="0" smtClean="0"/>
              <a:t>per giungere a forme astratte oggettive, 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i="1" dirty="0" smtClean="0"/>
              <a:t>ci interessa la forma del limone, e non il limone»</a:t>
            </a:r>
            <a:endParaRPr lang="it-IT" sz="3200" i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hp\Desktop\Opere_Mostra Design italiano\Immagini per il powerpoint\1945-1980\Giulio Turcato, Comizio, 1949,cm.60x80, collezione privata,Ro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7381"/>
            <a:ext cx="8136904" cy="60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678899" y="644781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200" dirty="0"/>
              <a:t>Giulio </a:t>
            </a:r>
            <a:r>
              <a:rPr lang="it-IT" sz="1200" dirty="0" err="1"/>
              <a:t>Turcato</a:t>
            </a:r>
            <a:r>
              <a:rPr lang="it-IT" sz="1200" dirty="0"/>
              <a:t>, Comizio, 1949,cm.60x80, collezione </a:t>
            </a:r>
            <a:r>
              <a:rPr lang="it-IT" sz="1200" dirty="0" err="1"/>
              <a:t>privata,Roma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020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 descr="http://www.galleriaartemodernaroma.it/var/museicivici/storage/images/musei/galleria_d_arte_moderna/collezioni/percorsi_per_temi/la_sala_della_grafica/rovine_di_guerra/440350-1-ita-IT/rovine_di_guer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5748"/>
            <a:ext cx="7848872" cy="635758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43808" y="6453336"/>
            <a:ext cx="365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</a:t>
            </a:r>
            <a:r>
              <a:rPr lang="it-IT" dirty="0" err="1" smtClean="0"/>
              <a:t>Turcato</a:t>
            </a:r>
            <a:r>
              <a:rPr lang="it-IT" dirty="0" smtClean="0"/>
              <a:t>, Rovine di guerra, 1948-50</a:t>
            </a:r>
            <a:endParaRPr lang="it-IT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hp\Desktop\Opere_Mostra Design italiano\Immagini per il powerpoint\1945-1980\Piero Dorazio, Petit poème socialiste, 1948,olio su tela cm. 46x61,5, collezione dell'artis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081"/>
            <a:ext cx="8352927" cy="627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63688" y="6581001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Piero </a:t>
            </a:r>
            <a:r>
              <a:rPr lang="it-IT" sz="1200" dirty="0" err="1"/>
              <a:t>Dorazio</a:t>
            </a:r>
            <a:r>
              <a:rPr lang="it-IT" sz="1200" dirty="0"/>
              <a:t>, Petit </a:t>
            </a:r>
            <a:r>
              <a:rPr lang="it-IT" sz="1200" dirty="0" err="1"/>
              <a:t>poème</a:t>
            </a:r>
            <a:r>
              <a:rPr lang="it-IT" sz="1200" dirty="0"/>
              <a:t> socialiste, 1948,olio su tela cm. 46x61,5, collezione dell'artista</a:t>
            </a:r>
          </a:p>
        </p:txBody>
      </p:sp>
    </p:spTree>
    <p:extLst>
      <p:ext uri="{BB962C8B-B14F-4D97-AF65-F5344CB8AC3E}">
        <p14:creationId xmlns:p14="http://schemas.microsoft.com/office/powerpoint/2010/main" val="36328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farm6.staticflickr.com/5145/5684907039_57613ffcac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721"/>
            <a:ext cx="4860032" cy="689672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076056" y="1268760"/>
            <a:ext cx="391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Dorazio</a:t>
            </a:r>
            <a:r>
              <a:rPr lang="it-IT" dirty="0" smtClean="0"/>
              <a:t>, Soprattutto incanto, 1949-50</a:t>
            </a:r>
            <a:endParaRPr lang="it-IT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www.christies.com/lotfinderimages/D55118/antonio_sanfilippo_metropoli_d5511814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3060" y="404664"/>
            <a:ext cx="6659300" cy="489654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92029" y="5733256"/>
            <a:ext cx="352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Antonio </a:t>
            </a:r>
            <a:r>
              <a:rPr lang="it-IT" dirty="0" err="1" smtClean="0"/>
              <a:t>Sanfilippo</a:t>
            </a:r>
            <a:r>
              <a:rPr lang="it-IT" dirty="0" smtClean="0"/>
              <a:t>, Metropoli, 1954</a:t>
            </a:r>
            <a:endParaRPr lang="it-IT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://www.equilibriarte.net/members/Augusto/blog-2007-05-02-23-58-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1715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236296" y="836712"/>
            <a:ext cx="191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Antonio </a:t>
            </a:r>
            <a:r>
              <a:rPr lang="it-IT" dirty="0" err="1" smtClean="0"/>
              <a:t>Sanfilippo</a:t>
            </a:r>
            <a:endParaRPr lang="it-IT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arteinvestimenti.it/foto/opere/Antonio-Sanfilippo-Senza-Titolo-85.jpg?crop=1&amp;w=1025&amp;limit_h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23928" cy="3923929"/>
          </a:xfrm>
          <a:prstGeom prst="rect">
            <a:avLst/>
          </a:prstGeom>
          <a:noFill/>
        </p:spPr>
      </p:pic>
      <p:pic>
        <p:nvPicPr>
          <p:cNvPr id="154628" name="Picture 4" descr="http://www.artvalue.com/photos/auction/0/47/47526/sanfilippo-antonio-1923-1980-i-senza-titolo-2520583.jpg"/>
          <p:cNvPicPr>
            <a:picLocks noChangeAspect="1" noChangeArrowheads="1"/>
          </p:cNvPicPr>
          <p:nvPr/>
        </p:nvPicPr>
        <p:blipFill>
          <a:blip r:embed="rId3" cstate="print"/>
          <a:srcRect b="2558"/>
          <a:stretch>
            <a:fillRect/>
          </a:stretch>
        </p:blipFill>
        <p:spPr bwMode="auto">
          <a:xfrm>
            <a:off x="4381500" y="0"/>
            <a:ext cx="4762500" cy="3861048"/>
          </a:xfrm>
          <a:prstGeom prst="rect">
            <a:avLst/>
          </a:prstGeom>
          <a:noFill/>
        </p:spPr>
      </p:pic>
      <p:pic>
        <p:nvPicPr>
          <p:cNvPr id="154630" name="Picture 6" descr="http://www.artinterni.com/public/arteint_opere/1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882268"/>
            <a:ext cx="4176464" cy="297573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08717" y="4365104"/>
            <a:ext cx="191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Antonio </a:t>
            </a:r>
            <a:r>
              <a:rPr lang="it-IT" dirty="0" err="1" smtClean="0"/>
              <a:t>Sanfilippo</a:t>
            </a:r>
            <a:endParaRPr lang="it-IT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://www.arte.go.it/musei/camec/images/Turcato_Giul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6096" cy="3442863"/>
          </a:xfrm>
          <a:prstGeom prst="rect">
            <a:avLst/>
          </a:prstGeom>
          <a:noFill/>
        </p:spPr>
      </p:pic>
      <p:pic>
        <p:nvPicPr>
          <p:cNvPr id="208900" name="Picture 4" descr="http://www.artinvest2000.com/turcato_rivol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9001" y="0"/>
            <a:ext cx="3554999" cy="2780928"/>
          </a:xfrm>
          <a:prstGeom prst="rect">
            <a:avLst/>
          </a:prstGeom>
          <a:noFill/>
        </p:spPr>
      </p:pic>
      <p:pic>
        <p:nvPicPr>
          <p:cNvPr id="208902" name="Picture 6" descr="http://www.mediamente.rai.it/home/tv2rete/mm9798/98021620/immagini/turcat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5" y="3678787"/>
            <a:ext cx="3635896" cy="3179213"/>
          </a:xfrm>
          <a:prstGeom prst="rect">
            <a:avLst/>
          </a:prstGeom>
          <a:noFill/>
        </p:spPr>
      </p:pic>
      <p:pic>
        <p:nvPicPr>
          <p:cNvPr id="208904" name="Picture 8" descr="http://www.artvalue.fr/photos/auction/0/49/49314/turcato-giulio-1912-1995-itali-paesaggio-2770940.jpg"/>
          <p:cNvPicPr>
            <a:picLocks noChangeAspect="1" noChangeArrowheads="1"/>
          </p:cNvPicPr>
          <p:nvPr/>
        </p:nvPicPr>
        <p:blipFill>
          <a:blip r:embed="rId6" cstate="print"/>
          <a:srcRect l="5281" t="9320" b="4989"/>
          <a:stretch>
            <a:fillRect/>
          </a:stretch>
        </p:blipFill>
        <p:spPr bwMode="auto">
          <a:xfrm>
            <a:off x="35496" y="3573016"/>
            <a:ext cx="4510980" cy="324036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545221" y="2996952"/>
            <a:ext cx="14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Giulio </a:t>
            </a:r>
            <a:r>
              <a:rPr lang="it-IT" dirty="0" err="1" smtClean="0"/>
              <a:t>Turcato</a:t>
            </a:r>
            <a:endParaRPr lang="it-IT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http://www.repubblica.it/gallerie/online/cultura_scienze/futurastrat/5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5616624" cy="687048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156176" y="476672"/>
            <a:ext cx="306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Consagra</a:t>
            </a:r>
            <a:r>
              <a:rPr lang="it-IT" dirty="0" smtClean="0"/>
              <a:t>, Telegramma, 1960</a:t>
            </a: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http://upload.wikimedia.org/wikipedia/en/9/93/Mario_sironi_la_lamp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0728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20072" y="620688"/>
            <a:ext cx="278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Sironi, La lampada, 1919</a:t>
            </a:r>
            <a:endParaRPr lang="it-IT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www.settemuse.it/pittori_scultori_contemporanei/perilli/perilli_013_la_storia_dei_brevi_1966.jpg"/>
          <p:cNvPicPr>
            <a:picLocks noChangeAspect="1" noChangeArrowheads="1"/>
          </p:cNvPicPr>
          <p:nvPr/>
        </p:nvPicPr>
        <p:blipFill>
          <a:blip r:embed="rId2" cstate="print"/>
          <a:srcRect l="6745" t="5334" r="6400" b="6073"/>
          <a:stretch>
            <a:fillRect/>
          </a:stretch>
        </p:blipFill>
        <p:spPr bwMode="auto">
          <a:xfrm>
            <a:off x="251520" y="-1"/>
            <a:ext cx="8604448" cy="658503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98445" y="6525344"/>
            <a:ext cx="372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Achille </a:t>
            </a:r>
            <a:r>
              <a:rPr lang="it-IT" dirty="0" err="1" smtClean="0"/>
              <a:t>Perilli</a:t>
            </a:r>
            <a:r>
              <a:rPr lang="it-IT" dirty="0" smtClean="0"/>
              <a:t>, La storia dei brevi, 1966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settemuse.it/pittori_scultori_contemporanei/perilli/perilli_007_la_vereconda_2009.jpg"/>
          <p:cNvPicPr>
            <a:picLocks noChangeAspect="1" noChangeArrowheads="1"/>
          </p:cNvPicPr>
          <p:nvPr/>
        </p:nvPicPr>
        <p:blipFill>
          <a:blip r:embed="rId2" cstate="print"/>
          <a:srcRect l="7632" t="5334" r="9058" b="4892"/>
          <a:stretch>
            <a:fillRect/>
          </a:stretch>
        </p:blipFill>
        <p:spPr bwMode="auto">
          <a:xfrm>
            <a:off x="611560" y="18579"/>
            <a:ext cx="8136904" cy="657877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85842" y="6588060"/>
            <a:ext cx="331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Achille </a:t>
            </a:r>
            <a:r>
              <a:rPr lang="it-IT" dirty="0" err="1" smtClean="0"/>
              <a:t>Perilli</a:t>
            </a:r>
            <a:r>
              <a:rPr lang="it-IT" dirty="0" smtClean="0"/>
              <a:t>, La vereconda, 2009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www.settemuse.it/pittori_scultori_contemporanei/perilli/perilli_017_il_piacere_infinito_2008.jpg"/>
          <p:cNvPicPr>
            <a:picLocks noChangeAspect="1" noChangeArrowheads="1"/>
          </p:cNvPicPr>
          <p:nvPr/>
        </p:nvPicPr>
        <p:blipFill>
          <a:blip r:embed="rId2" cstate="print"/>
          <a:srcRect l="20040" t="5334" r="16149" b="6073"/>
          <a:stretch>
            <a:fillRect/>
          </a:stretch>
        </p:blipFill>
        <p:spPr bwMode="auto">
          <a:xfrm>
            <a:off x="1619672" y="-27384"/>
            <a:ext cx="6264696" cy="652572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45642" y="6516052"/>
            <a:ext cx="296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Perilli</a:t>
            </a:r>
            <a:r>
              <a:rPr lang="it-IT" dirty="0" smtClean="0"/>
              <a:t>, Il piacere infinito, 2008</a:t>
            </a:r>
            <a:endParaRPr lang="it-IT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http://t0.gstatic.com/images?q=tbn:ANd9GcT3Qcfn8lVBjAv2QZGn1P6IUYZuji_V976yZz_VwzTVeEBpIJEoeZ7ZWN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5"/>
            <a:ext cx="4761184" cy="316835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763688" y="3933056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Gillo </a:t>
            </a:r>
            <a:r>
              <a:rPr lang="it-IT" dirty="0" err="1" smtClean="0"/>
              <a:t>Dorfles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97090" y="4581128"/>
            <a:ext cx="89114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Movimento per l’Arte Concreta, MAC</a:t>
            </a:r>
          </a:p>
          <a:p>
            <a:pPr algn="ctr"/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1948</a:t>
            </a:r>
            <a:endParaRPr lang="it-IT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436096" y="692696"/>
            <a:ext cx="32351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Atanasio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 Soldati</a:t>
            </a: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Bruno Munari</a:t>
            </a:r>
          </a:p>
          <a:p>
            <a:pPr>
              <a:buFont typeface="Wingdings" pitchFamily="2" charset="2"/>
              <a:buChar char="Ø"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Gillo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Dorfles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italica.rai.it/immagini/arte/futurastrattismo/g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4624"/>
            <a:ext cx="7632848" cy="523921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23610" y="5435932"/>
            <a:ext cx="374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Atanasio</a:t>
            </a:r>
            <a:r>
              <a:rPr lang="it-IT" dirty="0" smtClean="0"/>
              <a:t> Soldati, Composizione, 1936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-108520" y="5949280"/>
            <a:ext cx="945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“Le donne mettono fiori nella stanza, gli uomini mettono pantaloni </a:t>
            </a:r>
            <a:r>
              <a:rPr lang="it-IT" dirty="0" err="1" smtClean="0"/>
              <a:t>bleu</a:t>
            </a:r>
            <a:r>
              <a:rPr lang="it-IT" dirty="0" smtClean="0"/>
              <a:t> con una cinghia gialla,</a:t>
            </a:r>
          </a:p>
          <a:p>
            <a:r>
              <a:rPr lang="it-IT" dirty="0" smtClean="0"/>
              <a:t>Non sono questi rapporti di colore? Con questi rapporti di colore ho inteso dare vita ai miei quadri”</a:t>
            </a:r>
            <a:endParaRPr lang="it-IT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http://www3.varesenews.it/immagini_articoli/201112/tmax600x480_845223871_premio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682031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076056" y="980728"/>
            <a:ext cx="272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Soldati, Ambiguità, 1951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905945" y="2204864"/>
            <a:ext cx="434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Carrà: “Semplice ginnastica dell’intelligenza”</a:t>
            </a:r>
            <a:endParaRPr lang="it-IT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http://www.comune.asti.it/cultura/pinacoteca/foto-pinacoteca/images/atanasio_soldati%201896_1953%20composizione%201948%20olio%20su%20tela%20cm%20375x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0920" cy="558962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20524" y="6165304"/>
            <a:ext cx="369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Atanasio</a:t>
            </a:r>
            <a:r>
              <a:rPr lang="it-IT" dirty="0" smtClean="0"/>
              <a:t> Soldati, Composizione, 1948</a:t>
            </a:r>
            <a:endParaRPr lang="it-IT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repubblica.it/gallerie/online/cultura_scienze/futurastrat/12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2095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80112" y="764704"/>
            <a:ext cx="3550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Mauro Reggiani, Composizione n.6, </a:t>
            </a:r>
          </a:p>
          <a:p>
            <a:pPr algn="ctr"/>
            <a:r>
              <a:rPr lang="it-IT" dirty="0" smtClean="0"/>
              <a:t>1952</a:t>
            </a:r>
            <a:endParaRPr lang="it-IT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Carla Accard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8702257" cy="424847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563888" y="5733256"/>
            <a:ext cx="168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CARLA ACCARDI</a:t>
            </a:r>
            <a:endParaRPr lang="it-IT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http://www.repubblica.it/gallerie/online/cultura_scienze/futurastrat/1_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29728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17648" y="6381328"/>
            <a:ext cx="282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C. </a:t>
            </a:r>
            <a:r>
              <a:rPr lang="it-IT" dirty="0" err="1" smtClean="0"/>
              <a:t>Accardi</a:t>
            </a:r>
            <a:r>
              <a:rPr lang="it-IT" dirty="0" smtClean="0"/>
              <a:t>, Frammenti, 1954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rtinvest2000.com/sironi_archite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925843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444208" y="692696"/>
            <a:ext cx="244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L’architetto, 1922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979712" y="5805264"/>
            <a:ext cx="425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“</a:t>
            </a:r>
            <a:r>
              <a:rPr lang="it-IT" dirty="0" smtClean="0">
                <a:solidFill>
                  <a:schemeClr val="bg1"/>
                </a:solidFill>
              </a:rPr>
              <a:t>brutale nella sua estrema semplificazione”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AutoShape 2" descr="data:image/jpeg;base64,/9j/4AAQSkZJRgABAQAAAQABAAD/2wCEAAkGBhQSERUUEhQVFBUVGBgYGBQWGBcXFBgVGBoVHRccFx4YHCghFxokHhcXHzAgIycpLSwsFx4xNTAtNScrLCoBCQoKDgwOFA8PFCkYFBgsKSkpKSktKSkpKSk1KSkpKSkpKSkpLSkpKSkpKSkpKSkpKSkpKSkpKSkpKSkpKSkpKf/AABEIALwBDAMBIgACEQEDEQH/xAAcAAACAgMBAQAAAAAAAAAAAAAGBwQFAAEIAwL/xABREAACAQIEAgYDCA4HCAIDAAABAgMEEQAFEiEGMQcTIkFRYTJxgRRCUlRykZPRFRgjJVNic4KSobGys9MIJDM0NcHSFhdDg6KjwsNEY3Tj8P/EABYBAQEBAAAAAAAAAAAAAAAAAAABAv/EAB0RAQACAwEBAQEAAAAAAAAAAAABMQIREmEhQRP/2gAMAwEAAhEDEQA/ACbjfpAjy3q9cTy9YXA0sq20BDvcb31/qwKfbAQ/FJfpU/0Yg9Px3pfXN+ynwob4xjG4WbOz7YKL4nJ9Mv8ALxsf0hY/iT/Tr/Kwkr43jWk+nb9sSnxJ/px/Jx9fbGL8SP04/k4W/DXR3V1g6xUEUA3apmPVwqo5m59IfJvjy4m4Kno5EB0zRzAGGeG7xTA8tBHvvxefs3w0n0zG/pHeFF/3/wD9WPqm/pAySNpjy8u1idKyszWHM2WEm2A/KOjHqkWozeUUMHMRneql8kQAlfaCR4d+Jq9LyUbrHldLHBTIwLaxqqJ1B36x7nTf1kjbfuw0L77Y5viK/Tn+VjX2x7fEl+nP8rAt0q8LRxtHX0djR1nbXSLCOUi7Kfg3sxA7iHHvcL2+Gg6vtj3+JJ9M38vGvtjpPiUf0zf6MJa+N3w0pz/bIS/E4vpX/wBGNfbHzfE4vpX/ANOEzfGXw0hyfbHT/FIfpH+rGj/SNqPikP6cmFFTUjyHTGjOfBVLH5hj4kUqSCLEbEHmCOYPhhoN77Yup+KwfpSfXjX2xtT8Vg/Sk+vCgJxdcJ8I1GYTiGnW55s52SNfhOe4eXM92Gj6Yp/pG1PxWD9KT68a+2Nqvi1P88n+rETjXofSKAyZdL7qan7FVGCGkVwLsyheQ33TcgDvsbKsnAN37Yyr+LU//d/1Y19sZWfF6b/u/wCvCivjL4aDcP8ASMrPi9N/3f8AXjX2xdZ8Xpvml/mYUl8WPD+Ry1lRHTwANJIbAE2AsCSSe4AAk+rFDK+2JrPi9L80v8zHyf6RFZ+Apfml/mY1UVmVZKOrjiTMq4bPK9jTxv3gDcXHgAT4sOWIa9Pdbexgo9H4Pqm028PTxBK+2FrfwFL80v8ANxo/0hKz8BTfNN/Nx6mkos/ikNNAtHmMaF+qSwhqFHMLYABtxvYEEi5YXIV1Nl8ksgjjjd5CbBFUs9/DSBe+GgyvtgK08oKb9Gb+bj0qunbMI3KSU1OjrsVZJ1YHzBluMe2S8Nw5FAK7MAHrGv7mpLg6H+E/mO88k7rsRYe6Y1D1sVSvKrpaef2ldJ/cGGlWn2wFb+Bpf0Zv5uNHp+rfwNL+jN/NwsL41hoM8dPNZ+Bpf0Zv52HHw3mZqKWGZwoaSONyFvpBZFY2uSbXPjjk9OeOpeAR97qX8hF/DTGco0uNlt/SA9Ol/wCd/wCjCiw3P6QB+6Uvqm/9OFIMXGibFPCXRtV19njTq4d9VRL2YgBzseb2/FHrIwaZPleXUkywUUJziuPvmsKSMjm3eukePa+UDjxqc6kn4YJqjp6uaOGmKXTrFQKCHUbOqqJBe3NPEXxV9EnFkNPJLS1F446wCP3QjaJImsQvaHoqdXPuNjyvioJuKcsFU3V5pnlPE4NhSwIWgiYcg1mG45XcXHjiqq6/MsgiCQzRVFLONUE4BkiRze5jubI5BJt2lN7774B+MeGJMvq5KeXfSbq9rB4zfSw9feO4gjuxZcI9I8tFE0DxRVVK5u1PONSBvFOekn1EX3tffBHvwrkM+c1bSVUz9VGC9RUub6IxvYE7KTY2HIAE2sLYI6fJ8izGQ0lJ11JONoJ5GLRzsPhKzEgnuHZJ9fZwP8V9KktXB7lhhio6bvihFtXkxAAtcXsAL2F74CFcg3GCm5wvSvTvLkWaqViqTeCS91Sa/YaJjzVmAt+NsR2mws+I8gloqmSnmFnja3kw5qy+KsLEevDAoukOnr6B6TNi3XRKzU9Yq6pNai6hrb6yQFvyYcyCA2F5mubTVUzS1EjSSNa7tz2AA5cgB4YogAYNeF+iqpq0EsjR0kDEBJag6BI7egI15tc232HhflgpmyGhyGGGeZPshVTLrh2tRLyOoH/iWuD3k7Gy3vhecTcXVNfKZamQud9K8o0Hgi8lH6z3k4Dy4k4WqKCYw1MZRu480dfhI3Jh+zvscWHABoRVasx3hSN2VO1aSUW0K2ncA9ryuADzxGzPjKrqaaOmnlMkUJ1JqALjYgAue0QATsT+wW9OOeF/sfWPTBzIFWNgxGm+tFY7X7iSPZgCaTptq0IWjipqOIEWiiiU7DuYkb+sAYtuOuETmyQ5nlkRkM401EKW1JMoFyQSPUT5K3vr4UmLTKOJ6qlDCmqJYQ/pCNyoNuV7d/nzwQY5R0H17unulUpYie1I7oxUAEmyqx3sDzIHngi4l6QKTKaY0OTWZz/aVQs1jbchuUknmOyvd4BUZjnlTUf2000vfaSR338gxOICISbAXPK3ffwGCrrhfjOooKjr4H7R9NWuUkF7kOL77735g7g4jcTZ2KuqlnEMcAkN+rjFkGwufMnmT3knBzlvQ+sMK1Gb1SUMbbiLZp28rdzfigMfEDA3xSmVBLZeaxpAwu8/VCIpvewADX5WvbvwArjdsMDgLo9hmp3r8wlMNFEbbbPKwtcLtyudOwJJ2HK+Jtd0swQBosry+mp0sVEsiB5mHK58/Ji+ApuCuGKfMoZKZLxV6BpIWLHq51A7UbA+g45hh3XvywKRTSQSEqXikXUpKko6mxVhtuNiQfbi04GrmizKkdDYieIexnVWHtUke3Fz0yZesOcVIXYMUkt+NIis3zsSfbgKbhzgmsryfcsDSAc32WMHwLMQt/K98Wmc9EWZ0yGSSmLIOZjZJCB4lUJa3nbHl/vPr1pIqSObqYol0jqR1bsPxmXf5rX7741wz0nV1FLrWd5VJ7UUzNJGw/ON1P4wscBTcPZ/LRVCVEBAkjJ03F13BUgjvBBIwaf78q4AiKOkhLXJaOCzEnmTdiCfWMS874hyGrcVckNVHM28lLDoWN38S3dfvZbE87XveH/vjaDs0FDR0iDker6yW34zm2o+ZGACs9zyermMtTI0kh2u3cByCgWCqN9gANziE8rNbUSbCwuSbAdwvyHlhlR9NZqLJmVDS1ad506JAPFSbgH1W9eLTIuGskmqI62Cq6qGEmWWinsJBoBYBSxu66gLga78r72wCvzzh2ejZEqYzGzosig2uUa9jtyOxBB3BG+K3DgzfNP9oaCdggFZRO8saD0npHO6jxZRb2qve+FARgNpjqTgA/e2k/IRfuLjltcdR9Hp+9lJ+Rj/AHRjOSxZa/0gG+7U3yZf3k+rCmGGt/SAP9Yp/kSfvj6sKgYY0SZ3S79wpcro02SOmEhtyLvpDE+1XP55wsgcNnpCpTmGUUNfD2uoj6moA5oQEBJHcA4PslU8sKUjGkNWjb7OZSYj2q/LxqjPv5qbkV8WI2HrVPhnCrIxb8J8QyUNVFUxelGd15B0OzKfIi48tj3YLOlbJaU9VmFFInVVl2aG4DpLzc6b3AvcEdzeRGAXeMGMxmAJf9ipGoIqyFhMHlMLxRqxkifbQGHvtXkO9eZO17lvRDMsYmzGeLL4TveYgzH5MYI38iQfLFFwdx/U5YZTTFfuq6SHGpQwPZcC/pC5G+3aNwdsVGbZ1NVSGWokeVz75zc28B8EeQsMAweKuOKFctGWUqzVSobrU1Fl0Ne94lADW9IAG1gxG4wvspymWpmSGBC8khsqjmfqAFySdgATiFhocFS/Y7JqnMlH9Zmk9ywNb+zBALMPO+o+uNfHAfZpcuyPaZVzDMRzj/8AiwN3BrjtsPUT5LzwA8S8Ry11S9ROQXe2yjSoAFlCjwA8bnxOKyWQsSSSSTck7knvJ8cfIwGwMMbgrgqkWibMszZvc4cpHAnpTONuYINrgiwI9EkkAYXQOGbBEa3hnq4t5MvnaSRO8wv1h1D1a2PqjbAZL0yrAbZdl9LSgHZiuqQixHaK6d977k8sfHQ5SJNXVFbUAMKWKSosALdYSTcDyGsjwOnwwtWwx+gnMFFe9PJ6FXBJFbxYdr90OPbggM4m4lmrqh552JZzsL9lF7kTwUcv18ycVIOJWbZc1PNJDILPE7I3rQkH9mImCnDkdCM4yGKip5FSqo5GfqWOkSqTIQR7JD2uQYEGwYHC2zrhGro96mnliF9OplOgnfYMOyeR5HuxW01U0bBkZkZTcMpKsD4gjcHDVznN5qnhYSVMjyv7sCh3N2suq2/f77ngF9wWoOY0YPL3TBf6VMEHTa186qfLqh/2YsCeR1ohqYZTyjljf2I6t/lg86fMpKZn143SpjR1YcrooRh57Kh/OGAWmMwY8B02Xqs1TmLaxDpEVIpIeZ2vufxBbfe2+/cGI6HM8szhvcr0kWWzNtTzw+gX7klAChr8rnnyBBtcFYMYcNulyWgyC0lay1mYDdKVDeKI9xckc++7C/gp9LH3V8OZZnn3Whmjoaxhd6WSwjZ+8rbx8UvfvUG+AUOMvg+rOg3NENhCkg8Uljt/1lT+rHtRdA+Zv6SRRDvLyqbfR6jgBHhfiaagqUqICA63Fm3VlPpKwBFwfX3AjcYr62p6yR3ICl2ZrKLKNRJso7gL7DB5xH0c0dDA5mzJHqQp0U8KB7v3BiHuq+bBfUeWF5gPpMdRdHZ+9lJ+RT9mOXVx0/0dH710n5Jf88ZyWLLX+kAf61T/AJJ/4hwqcNPp/P8AW6f8i38V8KzDGiRNwXx3Pl0jGLS8bi0sD7xyLvz8GsSL+diCNsXPS/w3BSVMLU6CJaiFZmhBuI3JIIXwXy7iDawsAMcH5V7prqaAi4kljVh+JqGv/pBxf9Mmde6M2nsbrDphXwHVjtf9ZfGkSqXpNpxTU0M+W01SYI+rLyWDFQbpoKr2OZve9yb95xLps6yGr7E9FLQM23XQytIi+ZB7vzDhZ42DgCvj3gJsudGWQT0041QzryYbGxsSA1iDsbEG47wBPDT4JJzHJa3Lz2pae1TTg7mw3ZV9upf+fhWkYDWNjGWwZ8J9EldXoJURYoTuJZm0qR4qACzDztbzwAZhrcBgZlk1VlgI90Rt7ogBIGvdSQL99wy3PLrQe44peIOjqlo4ZC+aU8lQi3WniGos1x2Swbs7X5gYC6CueGRZInZHQ3V1JDAjvBwHzWUbxOySKyOhIZGBDKRzBB5Y8sNnLOMaPOerps1h01LFY4q2AAMWYgIJAB3k+BXfkvPC84qyL3HWTU2vX1LlddrXFgQbdxscBU2ww+gqZxm0aKexJHKsq8w0YQkAj5QX/wDjheYZnQOoWunmPKGkle/gdUf+QbAL3NVUTSCPZA7hR4KGOn9VsXHR1SySZpRrESG6+M3HMKp1Of0VbA+5vhndCVKsJrMxkF0o4G0375HBNh56V0/8wYIHel2uSXOKtkAAVwm3e0aqjk+epTgOx7VU7O7OxuzEsx8WJuT85x5YKzFi3ENQaYUplY06vrEW2kPvuNr++Pf34rsbC4DFHhhsUXFFJmOSNS10qw1NGt6eV73cKOwBbdjYdWy+GlufLx6MujythqIa+YJSwQnWz1PZ1RkENZTuLqxszWG4O+A/j8Un2Qn9wtqgLXWwsgYi7hPFA17eXLaxwA6TjcaEnYEnc7eA3J9g3wX8F9F1XmNnVRDB31EmyWHPQOb+zbxIwcZRxblWUzx0tKgqVdglVWvY3RrgiO2xQEgm21gfSO4BLs5PPnjV8E3SLwmcvr5YB/ZntxHxie+n12sVPmpxJ4M6ManMFMoKQU631VEpsm3PT8K3edgO84Cny/i+sgXTDVVEa/BSVwvzA2x5ZjxNVVH9vUTyjweR2HzE2xa8bcOUlI0aUtaKxiD1ulLIhFraWBIa9zsCbafPAvgN3xrGYzAfSY6c6OP8LpPyQ/a2OY0x030bf4VSfk//ACbGcliyz6fT/XIPyJ/iyYV2Gf09n+uw/kP/AGzYWOGNJJg9CFMPsi1Q47FJBLMx7hZdI9tmY+zALW1TSyPI27OzOT+MxJP6zg04LzqCnyvNA0gWpnjSONCCC0ZNn0m1ie2SR4LfEXgHgwVTNU1R6qhp+1PKdg1rHq07yzbDblfxIB0A7GHFxxbnEdVVyywwpTxMQEiQBQqqAq3A21EC5t3k4i5Rk0tVMkMCGSRzZVH6yTyAA3JOwwFv0ecTmgzCGc+gDok/JPs/zbMPNRid0r8L+4sxkVBaKX7tFblocm4HqbUPVp8cRON+Eo8ueOEVKzz6SZ0QdiJ9rLq98bE87HbkLjBVno+yPD1PU85svfqJD3mE6QpPqBi3+XgBroy4aStzCOOX+xQNLL5xxi5HqJKqfInH1xx0iT18rAO0dMDaKnU6Y1jGy6guzNYd/K9hYYn9CmYrFmqI/o1EckB/PGofOyKPbgOzjLTT1EsLelFI8Z9aMV/yvgIerFnw/wAOT1swhpozI53sLAAd7MTsq+Zx55FkklXURwQi8krBVvyHeSfBQASfIHDH4tz2LJoDlmXN93YD3XVjZyxH9mhHo2B7vRBt6RY4AO4l4ZkyuWK9RA8wOq0EmtoXQgjXsNLX3HyTijzDMpJ5GlmcvI5uztzJ88R2ONDAbwzOifsUOcy/Boyt/N1nt+6MLPDK4EGnIs5ce+WBPZdv9ZwC3bnhqZ+Psfw1TU/KWvk66Tx6saWF/Z1A+fAJwfkBra6CnvYSvZj4IAWcjz0g4KenPORLmRhSwjpUWJQOQNgz/tC/mYBdWwzYeAqDLqeObOJJWmlXXHRQWD6f/sJ5ee6gG4BYjC2iezA+BB+bDR6dafrno8wTeGpp0A/FYXe3tWT/AKTgFtURrLOwp42VXciKInW4DN2Fv75twL4bHuGj4ciR541q8zddSoT9yg8D5WO2r0mINtIucLXguvSDMKWWTZI54mYnkFDC59nP2YM+nDhyoGZSVGh3hmWMpIoLINKKpUkCwNxe3eGBwAhxTxzV5g+qplLLe6xjsxL8lRtfzNz54qFoZNHW6H6sNpMmk6Ax3ALWtfyvgz4N6Jqiq+61H9UpV7TzSjQSo56A9r/KPZHnywTVvSzSUzx0VLTrLlsatHKrAFp9XN11d4O9z6Vzy7Ngxc2fMeHVjE7RNRSRRTi5CNTMdEbOF3ZVBBP5JtuWIWbcLZRlEnV1rVNdPpDdVGvUw2YbXbVcg+KseXLA/wAH8XU9LV1GuOT3DUxzRPCCHkEbXMYuSLsNhq/GJxH6Q+M48wliMUJiSCIQpqcvIyKezrJ7xv48zcnAWmb8SHPa2iphCtPGrLCgUs7rGxTUWZvS0qtxsO/nfH30ucUF6k0EH3Oko7RLEuyl02ZmHviDdRfwJ5sceXQnl3WZrHIdo6dJJpGPJVCFQT+c4+Y4Ds5ruuqJpfwkjv8ApsW/zwBzwLwzSQ0b5pmQLwq/VwU/4aUePiLgix27LE3AsQPNqwTTyyKixLI7uI19FAzEhV2GwvbkOWD7pDbqMpyik5N1T1Dr+UN0J8+0/wAxxVdEmU09TmcUdUAyEOVRvReRVuqt4jYm3fpt32wFFlnCVVURSTRQO0USs7yWAQKgJaxawYgAnStz5YqMdA8WxjNQ1JSV/uSSEmJ8ulCxIxQ2spjF3XwtrXlsuEtxFwlVUMhSpiaPwbnG3mjDZvnv44CpTHTPRr/hVJ+TP7745mXHS/RofvVSfkz+++M5URZZ9PX9+h/If+2bCzwy+nk/1+L8gP40+Fpi41BKy4dyR6ypip4/SlYLfuUc2Y+SgFj6sGPSlxBGpTLKPs0tH2Wt/wAWcemzW5kG4+UWPhj66EDprahwLyR0c7xflAY7W9hI9pwIZDkU1fUrBDZpZdRuzWGwLMST6icUVsMJZgqglmIAA5knYAYaedVS8P04paYj7IzoGqakWJhRuUcXgduflq710gGQn3PXwdb2eqqI9d+7RIur5rHF/wBMtG6ZxUlwbOVdCeTIUQAjxAKlfzbYALkkLEkkkk3JO5JPO/jhk9CmZI01Rl8x+5V0TJ/zFDWt5lS/tC4WePSnqGjZXRirKQysDZgwNwQRyIOAOeBeFJkz2GnYWemn1yHu0QnUW9TALb5YxR8euWzKsYqyFqiU6WBVgC503B3FxY+3EFeIqj3R7p66Tr7367Uesva3P1bW5W25Ya+Z5ildkT1ebQoJh9zpKhLJNM+9jpAtpuDfuIViALAkB/oRm6uorJlUPLDRTSRLa92BXl5nYfnHC8q6hpHZ3YszkszHmzMbknzJJOLXg/ih8vq46mMXKGzJewdG2ZT6xyPcQD3YNMxyPI6xjPDXtQ6zqamkhZ9DHchNPd4AFh4W5AFhjMHvHPA1LSUNLVUs8s4qGcanUICqg7qtgy7jvJ54BFUnlgNXwaZDxRDDk1fSsT11RJDoUAkFVZS5J5CwUix8Rity/o6zGcAx0c5B5MUKA+ova+I2d8H1lGL1NPLEvwmU6L/KF1v5XwFSk7KwZSVINwQbEHytyx8ySFiSxJJ3JJuSTzJJ5nHyRjL4DYwz+mvNoiKCkgkSSOmpx2o2Vl1MFUbqbX0xg/n+eFtRZfJM2mJHkaxbSilm0qLsbDuAx809K8jBI1Z2PJVBZifIDc4DyBwc8O9MmYUcQiSRJI1FlWZdZUDkAQQ1h3Ak2x7UfQdmkkXWdSiG1xG8irIfZyU+TEYFcw4SrIJOrlppke9gDGxv8kgWb2XwEzibpBra/apnZkvcRiyRA93ZWwJHibnzwO3xc1PBVdHGZZKOoSNRcu0ThQPEkjYeeKbAZgv4U4A90wSVdTOtJSREAzMpcuxNtMaixYj9pA33tF4B4ObMaoR30RINc0vdHEOZudgTyHz8gcT+kbjRap0pqQdXQ03YgjGwa2xkbxJ3tfexN92OAn51xnSUtI9DlKvplFqiskGmWZd+yo5qm5G9tiRbckweifheKvzARz3MaI0pQcn0FOyx96p1b+q3fgKGG5HSfYXKwoBOZZkuhVFy8UDdwA3DG4HmzAe8wABxpxTJmFW87gKNlSMeika+go8e837yTjXBFYkOYUssr9XHHMjs9ibKpBPognut7cHdB0a0WXxLPnk2l3F0o4iTIflFdz4dkgD4WBvjjPssnijTL6N6ZkY3diO0hB2I1Nc3sbk7b+OAquOc6WqzGpnj9B5CUPK6iyq2/K4UH24uci6XayCMwzaKyAixiqQX28NV7keTXHkMBTREcwRflfHxgPR3uxNgLm9hyF+4eWOk+jUfeqk+Q38STHNS46U6M2+9VJ8hv4kmJkRZZ9O5++Ef/wCOv8WowtsMfp0P3wj/ACC/xZ8LjExpZEHAXEBoswgnF7K4VwO+N+y4t3mxJHmBg3jyxcr4piSMjq2lGkD3q1Ksun80vYeQGFhl/wDax/LX94YZHSnV9VxEJfgNSufzdB/yxUCPSDQ9TmdYncJ5CPkuda/qYYYHAfEUecRrlmYQrLIsT+56m9pV0rsCedwBzvYhRqB5ka6bqIx5xOe6RYnH0aqf1ocCeQ57LRzpUQMFkS+kkBh2lKnY7HZjiiPTUoMypK3VrrCu9r6BcBjbvtubeWLTjLhR8vqngdg4ADRyAWWSJt1YfrB57g4gQU8tVPpRTJLM5sqAXZ2JJsBsO8+AHkMNHpIyyODKaSCtnR8xgAEax9puoY+hIb+iotZtrlbAHc4AM6P+EFrJXknbqqOmHWVMpNrJvZF/GaxG3n32B+ePeNWzCYaV6umhGingGwSMWA2HviAL+FgOQxV5BltRVSClptTNMReMNZW03IL91l3NzywwBlGT5Q2iuL5hVr6cUQtTxt8E3I1H1k/JGAVYGJ+a5LNSydVURtE9g2ltjpPI+rY4Zw6YMs9H7DQ6fVBe3q6r/PAN0g8WjMa56lUMasqKqsQWAVQNyNtzc4Aj6SJ9OV5NAdmFO0pHlJo0f+WNdEHFdFRzH3TCBI5slWbMIQQBup9EX3LjexsdsL+orHk063Z9KhF1MW0ovoqL8lHcBti74Q4Hqsxk006dkenK3ZiQfjN3n8UXPlgC7pC4tzijrXhlrJABZo2iCxo8RvpYBR5EEEncHc4hZL0118R01DLVwts8Uyp2lPMBlW49uoeWJXSvmVMaehpY6gVVRSIY5JkH3MrZQBqudRBUcie/vNsLTEDE4q4AWoRK3J0eanmvqp0GuankFtSFRcld+69vUVON8MdDM8imfMG9w0ybs0tllI8lb0PC7+IsDgPyXiqqoyxpZ5IddtWk7NblcHa4ud/PHnm/E9VVEGonlmtyDuzAeoXsPYMUMap6UaXLSIclp00Bh1tRMGLzAd29mC+Zt5KOePWs/pByBT7looIJG9KQtr3PeAqpf2k4VOXlOtj665j1rrC7N1dxqt52vgy6Uej4ZfKktOS9JOA0T31aSRfQT37doHvHmDgKmq6Rsxkm65qucOOWlyqDyCLZLeVsFmU9M2czERQhJ5Dy0wapPXZNvba2Ang/hp6+sipozYud2tcIg3dvOwHLvNh34OuL+kBcv1Zfk4EEcRKS1AsZpZBs1m8jcaudxtYAXDXF8XET0kklazpT2HWIHgTskgbpGQWFyNjfAPnXBNZSRrLUU7xxvYiTZk7W4BKkhSfA2OKupq5JWLSOzsx3ZmLMT6zuThv8HZLLR5FmMleGjhnitDDJsdelgjBT6JZ2jtyJ0X7gcAv6fjLqcsaigQo08haomvvIgsEjX4K87+O/cSMDBxs4ZfC/B+WrlK12ZNUL1k7RJ1JHIA2spU33V7nywEHoq4Xjlletq9qOiHWOSNnkG6IPhdzEd/ZHvsXvAHEf2R4gNRUAFykpp4ydlZR9zQeYTWb+NzzxS8ccZUxo4MvywuKVO3KzjTJLKSSNfjbn4X029EYndCvCXWzPXydZ1VH2lWMEvJKFLaQBu1hY6RzLKPHAAnEeaT1FTLJVE9cWIcHbSQbaQPehbWA7rYYsU1LkNJTyGBKnMKqITAyi6QIw7Nhz8trEkNuAACA8Z5uamunnMXUmRyeqIIZdgO1f3xtc+ZOCLJ+mOrghjhdKeoSNQq9dGWbQNgtwwuLC24JwEsdOVVJdaunpamE84njsLeANzb1kHC8q5FZ2KLoUsSqX1aVJNhfvsNr4NOlrKYYqinlgjWFaqmjnaJfQV21X0gbAbDkBvfALgPpcdJ9Gg+9VJ8hv4kmObFx0l0Zn71UnyG/iyYzlRFlj05H74J+QT+JPhdYYfTh/iK/kE/fmwvLYY1BKfkUOupgX4UsY+d1GCrpon1ZzVfi9WvzRR/Xip4bymWHMKDronj6yandNaldaGVLMt+YPjif0t/4zV/LT+HHii26b2L1NJN+FooXv4ktIT+0YXIGGJ0nNroMml53pDGT5xdUD+snAfwmE93UvWeh18Oq/LT1i3v5YoZlF1fDtCsrqrZpVJdEYX6iI/CHd5/Cbs8lJwpq6veaRpJWZ3c6mZjdiT3nBl02zOc5qA9+yIgvknVRkW9pY+snAJgGn0TVopaDNqxB93iiRYza5XXrsfVqCk/Iwr5pSxJJJJNyTuSTzJ8Tgo6POLloZ3E6mSmqEMNRGOZja+4/GFz7Cw78EdV0Ne6QZcpq4KuI7iNnCTqD3MLWuPxtPqwCxxmDWToZzYH+6MfVJCf8AzxCq+jDM4/Sopz8hes/cJwAwDhjZRmGaZyiUdPohpokAcRjqadVta8xW5Ym19O99zp5nABV0EkL6JUeNh711ZGsfJgDhm8a1Bosjy2mgOhauNp5yNjISsRsxHMfdLW8I1HdgIcnDWSUp0VVfPUyD0hRoojB7xqYEN7GxuPIcgqOzDW1VK55GpRWjv5lVAA8ywwt741fAGHEvRbWUoEiKKqBgWWopryRlRzLad17t+XmcB1sXnDvGtZQtelnaPxTZozfndWBW+3O1/PETiDPXrKiSolCK8hBYRrpS4AGw87XPmTgPrh3h2etnWCmQvId7cgFFrsxOyqLjfzHecNzirOaahyf7F1cy1tSoKqIeUDDePU5+AdrWDEbFQN8JmgzOWBtcMjxNYrqRiraWFiLjexxHJvgGj0CnRU1k34GkkI8jqQ/+BwsSSxudyd/WThr0sYyXJGkcf1zM10qp5x05HMjx0tf1yIPenAR0d5N7qzOlhtcGVWb5Efbf9Ske3AMzN88o+HlggjoYpqzqI3eZiNpDcG5Klr6lJsunYjCy4w4/qsycGofsL6MSXWJfMC5ufxmJOJHSnnXurNap+arIY18NMXY28iVJ/OxH4JrqCKVzmMEk8ZXsLGxUh7jnZ1uCL9+AHRgy4o4ohkyrLqOAsTAJXmBUgCV2NrH33pPuO4j1YLekGPL/ALBwVFJRR07VM1kuo64RoZdRLAk76B3nZhii4G4Spo6R80zMM1OjaIYBsZ5LkeV1uCLXHosTstiC+EZsTY2HM9wvyv4YuOGuMqugYtSzNHf0k2aNrfCVrgnz5+eL7ifpXqKqBqWKKGlpW26mFALqCCAzEeQ9ELywGUdOZJFRRcuwUDzYgD9uAZPTlVCSShkZVWeSkSSUgd78ge8gEOBfuwsRhgdOVUGzVo15QRQxfMur/wA8L/AG/SjnUNQ1D1EgkEdFCjW964LXU+Y2uMA+PR6dgLlWAPIkEDHngPpcdIdGY+9VL8h/4kmOblx0h0Zn71UnyH/iyYzlSxZYdNv+Ij8in78uKzo14TFbV3lsKaAdbUM2y9WtzpJ7tVj+aGPdiy6a/wDEh+Rj/ekxYZxL9j+HqeKPaTMWMkrDmYxpOn1WMQ9r+OGNQk2ouIONTWZtHVeikcsQiXlpijcFfUTux82PgMSem2m0ZzOe5liYfRqP/HAIGwYdJfFUOYVMU8Wq/ueNJAyhfuoL6rWJuNxviiz4qXXw9lT/AAJKmMn1uxH7n6sLxWtho8bdRBkOX08Zlfr290q7adKtoImTblZpdhY99zhW4oa0dTS5/FGk8q0uZxqEWV/7GpUctXg/69zbUNlBuKOCarL5NFTEVB9GQdqJ/ksNifLY+WKK+GDwD0lTpJFSVTLUUcrpG8c46wIjEC6k7gC97G425YBf2x9wzshDKxUjkQSCPURuMEfSJw57kzKphjQrGra0UXIETAMu/gNVrnwxV8N5E9bVRU0fpSsFueSjmzHyCgn2YCwyziDM5WEdPUVkjHkkcszH5lblgmzRuIMvhE081TFGSBdqhHOo3sNJdj3eGLPizjqPKQ2XZQojKdmer2aV5B6QB8Qdix5G4UC18Kqrr5JWLyuzsdyzsWYnzJ3xBe8bcaPmU0UsihWjhSLY3LFdRLE2G5Zibd2Daoy5s5yOl9zDXVZdeJ4QRraEgBWUHnsiEeJDgb7FS4mZXnE1NIJIJHiccmRipt3jbmPI7YolNwnWAkGkqQRzHUy3Hr7OKo4Pcu6bczjkRpJzKiEExssahx4MyoG/XgJzCrMsskhABd2cheQLEmw8hfARsZjMZgMwedFnCCVMz1VVZaOkHWSsw7LMN1Tz5XI8LD3wwDwICwBIUEgFjewBPM23sOe2GL0icUwRU0OV5c6vTRhXmmU/28p33PeAe0fOw94MAM8ecXPmNZJO1wvoxIfeRC+kevmx82OCzoTiEJrq9vRo6Zyt/wAI4JHttGR+dhY4aMv9S4XUcpMxnv59Uh/Z9zX6TALCRySSdydyfE9+DjgLgimqaapq66aSCnp2jXXGAxLPzFtLHvTkPfYHuEeGnr6uKmRghkLdsgkKFVmJIHPZcM/jnIRlXD4pOsSR5qq7smwNtR5HfYRxg+eAFOk3iqmqFo6aiLtT0kWgM6lSzHSCbG19kXew3Y4sOlqbq6LKaZNo1pVl8mdwlz6/SP55wtYYmdgqgszEAKBckk2AAHMk4ZvSoq0+X5bRTkSVkEZLsD/ZxN6MZ+FyUA//AFX5NgFdjYa24xuOMsQACSeQAuSfLBLRdGWZSgFKKex5Fl0fvkYAdu0j7kszHmTuSfEn9pw4azJl4fp0dKL3ZUsAz1kqFqWE/BjA3uN+0dN+d/ehVZ3kM9HL1VTG0Ulg2lreieRBBII2O48Di44X6Sq6gssMpaIf8CTtxW8ACboPkkYD34u6UazMYRDUdXoVw4CJp7QDAbknazHAfhh9NVBClVTyQxpF7opo5nWMaVLsz3NhsLi3Lw8cLzAbXHR/RmfvVS/Jf+LJjnBcdG9GY+9VL8l/4kmM5UsWWHTSfvl/yY/2viw4ipjX5DRTwjUaHXFMg3KrZBqI8AEQ+p79xtWdMzffI/ko/wDyxQ8JcYz5fL1kDCzbPG28cii+zD2mxFiLnxILGoSVERjWGFxplFPVUUeaUMQhUuYqmBd1jl5qwtYBTcDYAdpNgScL7GgxG/rXDQOxfL6m3mIZv8tbj9DC7wxuA4xDk+azzbQyxrAi971HaK2+SXU+q/hhcnAax9LidkmRzVcyQ06F5HOwHh3knkqjvJ5YYjpluR9llTMcxXmDf3LA/hY+mwPt+RgLXJs+q58szKurEsRRx0sMvV6OsVjIpNz6e7qSRtc4EuhStSPOafWQNYkQE/CZGC/Odvbij4n46rK9r1MzMvdGvZiXwsi7e03PnijhmKsGUlWUggg2II3BBHIg4CfxHQyRVU6TAiRZH1X53JJv7b3v3g4rMMpeleCpRRmmXRVkiDSJ1bqpSBy1aRv7CB5YuuDKHJ82lkp48vamk6pnRzUSv2gVXYXttqDb35HbAJvBbwdk+XOjTZjVtEFawpokZppBYG+oAhVNyPYdxtgXlgKsVI7QNiPMGxHz4sqrhOrigFRJTypCSFEjqVFzy572PcbWOAPh0qUFH2ctyuIW5TVB1SH9rD9P2YmU3HeXZx9wzOnjpZm2jrItgrd2ondR8osvjbnhP4wHAEPGXA1Rls2idbo1zHMu8ci7bg9x3F1O4v4WJHrYLuG+lOvokEccgeJeUUyiRFBtst+0o25A2xf/AO+GGb++5TRT+LIvVv7CVYj58AscZhm59wFTVtIa/Jg2lP7ejYlpYjzOjclhbe1zcbg7FRScIdGU9YvXSFaWkUXeql2TT+ICRr9dwPPuwAcMEfFXGj1sNJEY1jSkhEShSSGPZBbfkSFXbfkcFOa9BNUF6yilhrYzyMbBWI9pKH2OcAWbZDUUraKiGSFvB1K39ROzDzGAYnQnTCnWtzKQdilhYLf30jDUQPOyqv8AzMLCpqWd2djdmJZj4sxuT85x7Q5tMkTwpLIsUhBeMMwRyLWLLextYfMMRMAfdGVXSUYmzCpdGlgGmnpb9t5XBs9vgjlfuuTzC3Ds3zWSqnkmmbXJIxZm8/LwAFgB3AAYh3wweEeBI4o0r81ZYaXZ44W/tqnvUKvPQdj5jwB1YC7oKgZDlUU6on2Rre0hcBjDB3Gx5bEG3ez730WwFVvSbmcpJatnF+5H6sfMlgMeHHPFr5jVvOw0rYLHH8CNb6R69yx82OLnoz4WgnWqq6tXkhooxIYE2aUkOQCeYUBDe3iO4G4CVRUT1Mmp2knkPexaRzblzucR6ileM2dWQ+DAqfmOD6r6a6xexRpBRRDZY4YkJC+ZYEE+YUYHswzWvzeZNfWVUqrpUJGtwt78o1G1zzOAq80zqao6vrnMnVRrEl7dmNb6V2G9rnnviDghz/gCtooVmqYerRm0g60YhrEgMEY6SQDz8DgewGxjozo1P3qpfkt/EkxzmMdGdGv+F0vyW/iSYzlSxZWdMn+JH8lH+w4BcHPTGfvk35KP9hwDYY1BNjTo04jihlkpqsj3JWJ1UtzYId9El+6x2v3Xv73AznVCsM8kSSJMqMQsqEFHXuYEeItiDjMaReV/F0stFBRFUSGBmcaAQzu1+1ISTcjUwFrekcUmNYzAMzLKv7F5GKiI2qsxd41lHpR08RIbSe5iw5/jKeajC0Y3w0+ETTZtlseWTSCnqadnamka2lw5JK78zdiCo3sFIvYjENegTMtZDCBVHOQy9i3jYLqHtUYBcDF3NwTWLSLWGnk9ztykt3fCI5qh7mIscGJyrKcqIeaYZnVLuIIrClVu7rG31geFz5rgZzPpIr5pZpDUOnXLoaNCVi6uxARV5AAE+e53uTgBnF9wRxOcvrYqkKWEZOpQbakZSrC/tv6wMUGMwDKq+mYo7NQ0FJSsxJMmgSTEkkklrL+w4zh3poqOtdcxPuummGmSIqnZU98YAA9ann4g74WuN4Bo5v0LSzus2UslRSTDUjFwrR+KNq3NuXjsQQCN4x6B65ReSaji8dcxFvXZML6OvkVdKu4U+9DELf1A2x4lsAxE6KadW0zZxQIxBsFcONQtsxLLp5nfyx61HQPWFNdNNS1S+MUtv1sNP/Vha6sSKLMpYW1RSPG3wkZkb51IOANcpyvOMmm66OmmXaz9gywuvg/Vkgjv5gjuxTcX8eVmYv8A1h7Kp7MKXWJLeC33PmbnE3LOl7NILWq3cDulCy/rcFv14IIum1Ztsxy6kqvxgoV/P0w/6rYBdZdm81O2qCWSJvGNmQ+3Sd8HOWdOFYq9XVpDWxH0kmQaiPWosT5lTi4SXhqt5pNQOe8Fgt/WOsQD1hcfFT0HRTgtlmYQVA56GZS1vlRFv1quA8WpchzIfc3bK6g+9fenLe06QPanqxRZ50QV8C9ZGi1cPMS0zCQEeOkdr5gR54FM4ymSlnkgmAWSNirAEEAjwI2OPbJeJqmkbVTTyQnvCMQp+UvJvaDgK1ltzx9yTs1tRJsLC5JsByAvyHlj0r655pHllYs8jFmY2uWY3J288R8BmGH0J5/1Nf1Di8dWpiYd2oXKfP2k/PwvMH/RBkqtVPWzHTBQqZnfu1gHQPPkWt36QO/AVTcHWzj7HltINQItfM9WW2YeJ0EH14M+MuPzljtl+VxpTpFYSS6Q0juVBO7CxIvbUQSSNrCwwvc54nkmr5KxCY3aXrUIO6WI6sA+KgKPZgxfpPoqsA5nlqTTAWM0TGMsBy1AWP8A1EeAHLAA2bcR1VVvUTyy73s7syg+QJsPYMVmGvVPQVmTV01PQR0rUzQhG1F5O26gksQCARcWueeFRgNjHRnRt/hdL8hv4j45zGOi+jgfeul+Qf33xnKliys6YEP2SbY/2cf7DgI0Hwx1roVtyqn1i/7cbFGnwF/RH1YxGX41pyRpxlsdcfY+P8Gn6K/VjQymH8FH+gv1Y10mnJGMtjrhclg/Ax/oL9WMPD9N+Ai/QX6sOvE05IxKqM3mdQjzSOo5Kzsyj1Am2Oq/9m6X4vD+gv1YiVPD9MGAFNDv/wDWv1Yk56/F05UvjWOtG4PojzpYPo1+rHkeCKH4pB+guL34mnKGMx1U3AtB8Ug/QGPJeA6A86SH9AYz/TxeXLWMx1GvAGXk/wB0h/Rxv/d3l3xSH9HF78Xly5bGWx1EejnLvikP6OMHRtlx/wDiRfMfrw78Tly7bGY6jXo6y4f/ABIfmx9jo9y/4pD+iMXvw5csYzHVQ6PMv+KQ/ojH3/u/y8D+5wfoDDrw05TxtXINwSCO8bHHVsfAOXkf3On7v+GMen+7/L/icH6C4u0cnO5JJJJJ3JO5J88fOOtBwHQfE6f6NfqxocC0HxOn+jX6sOkcmYzHWDcDUHxOn+jX6sYvBVD8Up/o1+rDrxdOT8E83Gh+xaZfFH1Y6xpJ5A1zMb9gEW2AAXa5voXHRX+xtF8Vg+jT6sYvCNHb+6wfRr9WHSOT8ZjrH/Zakv8A3aD6NPqx9f7M0vxeH6NPqw6VyeszAFQxAa1wCbG3K477Y+LY6xPDtN8Xh+jT6sbORU45QRfRp9WLtHJwGOjOjcfeul+Qf33wRNksH4CL6Nfqx7RgKAAqgDuAsPZjMysP/9k="/>
          <p:cNvSpPr>
            <a:spLocks noChangeAspect="1" noChangeArrowheads="1"/>
          </p:cNvSpPr>
          <p:nvPr/>
        </p:nvSpPr>
        <p:spPr bwMode="auto">
          <a:xfrm>
            <a:off x="63500" y="-866775"/>
            <a:ext cx="2552700" cy="1790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0708" name="AutoShape 4" descr="data:image/jpeg;base64,/9j/4AAQSkZJRgABAQAAAQABAAD/2wCEAAkGBhQSERUUEhQVFBUVGBgYGBQWGBcXFBgVGBoVHRccFx4YHCghFxokHhcXHzAgIycpLSwsFx4xNTAtNScrLCoBCQoKDgwOFA8PFCkYFBgsKSkpKSktKSkpKSk1KSkpKSkpKSkpLSkpKSkpKSkpKSkpKSkpKSkpKSkpKSkpKSkpKf/AABEIALwBDAMBIgACEQEDEQH/xAAcAAACAgMBAQAAAAAAAAAAAAAGBwQFAAEIAwL/xABREAACAQIEAgYDCA4HCAIDAAABAgMEEQAFEiEGMQcTIkFRYTJxgRRCUlRykZPRFRgjJVNic4KSobGys9MIJDM0NcHSFhdDg6KjwsNEY3Tj8P/EABYBAQEBAAAAAAAAAAAAAAAAAAABAv/EAB0RAQACAwEBAQEAAAAAAAAAAAABMQIREmEhQRP/2gAMAwEAAhEDEQA/ACbjfpAjy3q9cTy9YXA0sq20BDvcb31/qwKfbAQ/FJfpU/0Yg9Px3pfXN+ynwob4xjG4WbOz7YKL4nJ9Mv8ALxsf0hY/iT/Tr/Kwkr43jWk+nb9sSnxJ/px/Jx9fbGL8SP04/k4W/DXR3V1g6xUEUA3apmPVwqo5m59IfJvjy4m4Kno5EB0zRzAGGeG7xTA8tBHvvxefs3w0n0zG/pHeFF/3/wD9WPqm/pAySNpjy8u1idKyszWHM2WEm2A/KOjHqkWozeUUMHMRneql8kQAlfaCR4d+Jq9LyUbrHldLHBTIwLaxqqJ1B36x7nTf1kjbfuw0L77Y5viK/Tn+VjX2x7fEl+nP8rAt0q8LRxtHX0djR1nbXSLCOUi7Kfg3sxA7iHHvcL2+Gg6vtj3+JJ9M38vGvtjpPiUf0zf6MJa+N3w0pz/bIS/E4vpX/wBGNfbHzfE4vpX/ANOEzfGXw0hyfbHT/FIfpH+rGj/SNqPikP6cmFFTUjyHTGjOfBVLH5hj4kUqSCLEbEHmCOYPhhoN77Yup+KwfpSfXjX2xtT8Vg/Sk+vCgJxdcJ8I1GYTiGnW55s52SNfhOe4eXM92Gj6Yp/pG1PxWD9KT68a+2Nqvi1P88n+rETjXofSKAyZdL7qan7FVGCGkVwLsyheQ33TcgDvsbKsnAN37Yyr+LU//d/1Y19sZWfF6b/u/wCvCivjL4aDcP8ASMrPi9N/3f8AXjX2xdZ8Xpvml/mYUl8WPD+Ry1lRHTwANJIbAE2AsCSSe4AAk+rFDK+2JrPi9L80v8zHyf6RFZ+Apfml/mY1UVmVZKOrjiTMq4bPK9jTxv3gDcXHgAT4sOWIa9Pdbexgo9H4Pqm028PTxBK+2FrfwFL80v8ANxo/0hKz8BTfNN/Nx6mkos/ikNNAtHmMaF+qSwhqFHMLYABtxvYEEi5YXIV1Nl8ksgjjjd5CbBFUs9/DSBe+GgyvtgK08oKb9Gb+bj0qunbMI3KSU1OjrsVZJ1YHzBluMe2S8Nw5FAK7MAHrGv7mpLg6H+E/mO88k7rsRYe6Y1D1sVSvKrpaef2ldJ/cGGlWn2wFb+Bpf0Zv5uNHp+rfwNL+jN/NwsL41hoM8dPNZ+Bpf0Zv52HHw3mZqKWGZwoaSONyFvpBZFY2uSbXPjjk9OeOpeAR97qX8hF/DTGco0uNlt/SA9Ol/wCd/wCjCiw3P6QB+6Uvqm/9OFIMXGibFPCXRtV19njTq4d9VRL2YgBzseb2/FHrIwaZPleXUkywUUJziuPvmsKSMjm3eukePa+UDjxqc6kn4YJqjp6uaOGmKXTrFQKCHUbOqqJBe3NPEXxV9EnFkNPJLS1F446wCP3QjaJImsQvaHoqdXPuNjyvioJuKcsFU3V5pnlPE4NhSwIWgiYcg1mG45XcXHjiqq6/MsgiCQzRVFLONUE4BkiRze5jubI5BJt2lN7774B+MeGJMvq5KeXfSbq9rB4zfSw9feO4gjuxZcI9I8tFE0DxRVVK5u1PONSBvFOekn1EX3tffBHvwrkM+c1bSVUz9VGC9RUub6IxvYE7KTY2HIAE2sLYI6fJ8izGQ0lJ11JONoJ5GLRzsPhKzEgnuHZJ9fZwP8V9KktXB7lhhio6bvihFtXkxAAtcXsAL2F74CFcg3GCm5wvSvTvLkWaqViqTeCS91Sa/YaJjzVmAt+NsR2mws+I8gloqmSnmFnja3kw5qy+KsLEevDAoukOnr6B6TNi3XRKzU9Yq6pNai6hrb6yQFvyYcyCA2F5mubTVUzS1EjSSNa7tz2AA5cgB4YogAYNeF+iqpq0EsjR0kDEBJag6BI7egI15tc232HhflgpmyGhyGGGeZPshVTLrh2tRLyOoH/iWuD3k7Gy3vhecTcXVNfKZamQud9K8o0Hgi8lH6z3k4Dy4k4WqKCYw1MZRu480dfhI3Jh+zvscWHABoRVasx3hSN2VO1aSUW0K2ncA9ryuADzxGzPjKrqaaOmnlMkUJ1JqALjYgAue0QATsT+wW9OOeF/sfWPTBzIFWNgxGm+tFY7X7iSPZgCaTptq0IWjipqOIEWiiiU7DuYkb+sAYtuOuETmyQ5nlkRkM401EKW1JMoFyQSPUT5K3vr4UmLTKOJ6qlDCmqJYQ/pCNyoNuV7d/nzwQY5R0H17unulUpYie1I7oxUAEmyqx3sDzIHngi4l6QKTKaY0OTWZz/aVQs1jbchuUknmOyvd4BUZjnlTUf2000vfaSR338gxOICISbAXPK3ffwGCrrhfjOooKjr4H7R9NWuUkF7kOL77735g7g4jcTZ2KuqlnEMcAkN+rjFkGwufMnmT3knBzlvQ+sMK1Gb1SUMbbiLZp28rdzfigMfEDA3xSmVBLZeaxpAwu8/VCIpvewADX5WvbvwArjdsMDgLo9hmp3r8wlMNFEbbbPKwtcLtyudOwJJ2HK+Jtd0swQBosry+mp0sVEsiB5mHK58/Ji+ApuCuGKfMoZKZLxV6BpIWLHq51A7UbA+g45hh3XvywKRTSQSEqXikXUpKko6mxVhtuNiQfbi04GrmizKkdDYieIexnVWHtUke3Fz0yZesOcVIXYMUkt+NIis3zsSfbgKbhzgmsryfcsDSAc32WMHwLMQt/K98Wmc9EWZ0yGSSmLIOZjZJCB4lUJa3nbHl/vPr1pIqSObqYol0jqR1bsPxmXf5rX7741wz0nV1FLrWd5VJ7UUzNJGw/ON1P4wscBTcPZ/LRVCVEBAkjJ03F13BUgjvBBIwaf78q4AiKOkhLXJaOCzEnmTdiCfWMS874hyGrcVckNVHM28lLDoWN38S3dfvZbE87XveH/vjaDs0FDR0iDker6yW34zm2o+ZGACs9zyermMtTI0kh2u3cByCgWCqN9gANziE8rNbUSbCwuSbAdwvyHlhlR9NZqLJmVDS1ad506JAPFSbgH1W9eLTIuGskmqI62Cq6qGEmWWinsJBoBYBSxu66gLga78r72wCvzzh2ejZEqYzGzosig2uUa9jtyOxBB3BG+K3DgzfNP9oaCdggFZRO8saD0npHO6jxZRb2qve+FARgNpjqTgA/e2k/IRfuLjltcdR9Hp+9lJ+Rj/AHRjOSxZa/0gG+7U3yZf3k+rCmGGt/SAP9Yp/kSfvj6sKgYY0SZ3S79wpcro02SOmEhtyLvpDE+1XP55wsgcNnpCpTmGUUNfD2uoj6moA5oQEBJHcA4PslU8sKUjGkNWjb7OZSYj2q/LxqjPv5qbkV8WI2HrVPhnCrIxb8J8QyUNVFUxelGd15B0OzKfIi48tj3YLOlbJaU9VmFFInVVl2aG4DpLzc6b3AvcEdzeRGAXeMGMxmAJf9ipGoIqyFhMHlMLxRqxkifbQGHvtXkO9eZO17lvRDMsYmzGeLL4TveYgzH5MYI38iQfLFFwdx/U5YZTTFfuq6SHGpQwPZcC/pC5G+3aNwdsVGbZ1NVSGWokeVz75zc28B8EeQsMAweKuOKFctGWUqzVSobrU1Fl0Ne94lADW9IAG1gxG4wvspymWpmSGBC8khsqjmfqAFySdgATiFhocFS/Y7JqnMlH9Zmk9ywNb+zBALMPO+o+uNfHAfZpcuyPaZVzDMRzj/8AiwN3BrjtsPUT5LzwA8S8Ry11S9ROQXe2yjSoAFlCjwA8bnxOKyWQsSSSSTck7knvJ8cfIwGwMMbgrgqkWibMszZvc4cpHAnpTONuYINrgiwI9EkkAYXQOGbBEa3hnq4t5MvnaSRO8wv1h1D1a2PqjbAZL0yrAbZdl9LSgHZiuqQixHaK6d977k8sfHQ5SJNXVFbUAMKWKSosALdYSTcDyGsjwOnwwtWwx+gnMFFe9PJ6FXBJFbxYdr90OPbggM4m4lmrqh552JZzsL9lF7kTwUcv18ycVIOJWbZc1PNJDILPE7I3rQkH9mImCnDkdCM4yGKip5FSqo5GfqWOkSqTIQR7JD2uQYEGwYHC2zrhGro96mnliF9OplOgnfYMOyeR5HuxW01U0bBkZkZTcMpKsD4gjcHDVznN5qnhYSVMjyv7sCh3N2suq2/f77ngF9wWoOY0YPL3TBf6VMEHTa186qfLqh/2YsCeR1ohqYZTyjljf2I6t/lg86fMpKZn143SpjR1YcrooRh57Kh/OGAWmMwY8B02Xqs1TmLaxDpEVIpIeZ2vufxBbfe2+/cGI6HM8szhvcr0kWWzNtTzw+gX7klAChr8rnnyBBtcFYMYcNulyWgyC0lay1mYDdKVDeKI9xckc++7C/gp9LH3V8OZZnn3Whmjoaxhd6WSwjZ+8rbx8UvfvUG+AUOMvg+rOg3NENhCkg8Uljt/1lT+rHtRdA+Zv6SRRDvLyqbfR6jgBHhfiaagqUqICA63Fm3VlPpKwBFwfX3AjcYr62p6yR3ICl2ZrKLKNRJso7gL7DB5xH0c0dDA5mzJHqQp0U8KB7v3BiHuq+bBfUeWF5gPpMdRdHZ+9lJ+RT9mOXVx0/0dH710n5Jf88ZyWLLX+kAf61T/AJJ/4hwqcNPp/P8AW6f8i38V8KzDGiRNwXx3Pl0jGLS8bi0sD7xyLvz8GsSL+diCNsXPS/w3BSVMLU6CJaiFZmhBuI3JIIXwXy7iDawsAMcH5V7prqaAi4kljVh+JqGv/pBxf9Mmde6M2nsbrDphXwHVjtf9ZfGkSqXpNpxTU0M+W01SYI+rLyWDFQbpoKr2OZve9yb95xLps6yGr7E9FLQM23XQytIi+ZB7vzDhZ42DgCvj3gJsudGWQT0041QzryYbGxsSA1iDsbEG47wBPDT4JJzHJa3Lz2pae1TTg7mw3ZV9upf+fhWkYDWNjGWwZ8J9EldXoJURYoTuJZm0qR4qACzDztbzwAZhrcBgZlk1VlgI90Rt7ogBIGvdSQL99wy3PLrQe44peIOjqlo4ZC+aU8lQi3WniGos1x2Swbs7X5gYC6CueGRZInZHQ3V1JDAjvBwHzWUbxOySKyOhIZGBDKRzBB5Y8sNnLOMaPOerps1h01LFY4q2AAMWYgIJAB3k+BXfkvPC84qyL3HWTU2vX1LlddrXFgQbdxscBU2ww+gqZxm0aKexJHKsq8w0YQkAj5QX/wDjheYZnQOoWunmPKGkle/gdUf+QbAL3NVUTSCPZA7hR4KGOn9VsXHR1SySZpRrESG6+M3HMKp1Of0VbA+5vhndCVKsJrMxkF0o4G0375HBNh56V0/8wYIHel2uSXOKtkAAVwm3e0aqjk+epTgOx7VU7O7OxuzEsx8WJuT85x5YKzFi3ENQaYUplY06vrEW2kPvuNr++Pf34rsbC4DFHhhsUXFFJmOSNS10qw1NGt6eV73cKOwBbdjYdWy+GlufLx6MujythqIa+YJSwQnWz1PZ1RkENZTuLqxszWG4O+A/j8Un2Qn9wtqgLXWwsgYi7hPFA17eXLaxwA6TjcaEnYEnc7eA3J9g3wX8F9F1XmNnVRDB31EmyWHPQOb+zbxIwcZRxblWUzx0tKgqVdglVWvY3RrgiO2xQEgm21gfSO4BLs5PPnjV8E3SLwmcvr5YB/ZntxHxie+n12sVPmpxJ4M6ManMFMoKQU631VEpsm3PT8K3edgO84Cny/i+sgXTDVVEa/BSVwvzA2x5ZjxNVVH9vUTyjweR2HzE2xa8bcOUlI0aUtaKxiD1ulLIhFraWBIa9zsCbafPAvgN3xrGYzAfSY6c6OP8LpPyQ/a2OY0x030bf4VSfk//ACbGcliyz6fT/XIPyJ/iyYV2Gf09n+uw/kP/AGzYWOGNJJg9CFMPsi1Q47FJBLMx7hZdI9tmY+zALW1TSyPI27OzOT+MxJP6zg04LzqCnyvNA0gWpnjSONCCC0ZNn0m1ie2SR4LfEXgHgwVTNU1R6qhp+1PKdg1rHq07yzbDblfxIB0A7GHFxxbnEdVVyywwpTxMQEiQBQqqAq3A21EC5t3k4i5Rk0tVMkMCGSRzZVH6yTyAA3JOwwFv0ecTmgzCGc+gDok/JPs/zbMPNRid0r8L+4sxkVBaKX7tFblocm4HqbUPVp8cRON+Eo8ueOEVKzz6SZ0QdiJ9rLq98bE87HbkLjBVno+yPD1PU85svfqJD3mE6QpPqBi3+XgBroy4aStzCOOX+xQNLL5xxi5HqJKqfInH1xx0iT18rAO0dMDaKnU6Y1jGy6guzNYd/K9hYYn9CmYrFmqI/o1EckB/PGofOyKPbgOzjLTT1EsLelFI8Z9aMV/yvgIerFnw/wAOT1swhpozI53sLAAd7MTsq+Zx55FkklXURwQi8krBVvyHeSfBQASfIHDH4tz2LJoDlmXN93YD3XVjZyxH9mhHo2B7vRBt6RY4AO4l4ZkyuWK9RA8wOq0EmtoXQgjXsNLX3HyTijzDMpJ5GlmcvI5uztzJ88R2ONDAbwzOifsUOcy/Boyt/N1nt+6MLPDK4EGnIs5ce+WBPZdv9ZwC3bnhqZ+Psfw1TU/KWvk66Tx6saWF/Z1A+fAJwfkBra6CnvYSvZj4IAWcjz0g4KenPORLmRhSwjpUWJQOQNgz/tC/mYBdWwzYeAqDLqeObOJJWmlXXHRQWD6f/sJ5ee6gG4BYjC2iezA+BB+bDR6dafrno8wTeGpp0A/FYXe3tWT/AKTgFtURrLOwp42VXciKInW4DN2Fv75twL4bHuGj4ciR541q8zddSoT9yg8D5WO2r0mINtIucLXguvSDMKWWTZI54mYnkFDC59nP2YM+nDhyoGZSVGh3hmWMpIoLINKKpUkCwNxe3eGBwAhxTxzV5g+qplLLe6xjsxL8lRtfzNz54qFoZNHW6H6sNpMmk6Ax3ALWtfyvgz4N6Jqiq+61H9UpV7TzSjQSo56A9r/KPZHnywTVvSzSUzx0VLTrLlsatHKrAFp9XN11d4O9z6Vzy7Ngxc2fMeHVjE7RNRSRRTi5CNTMdEbOF3ZVBBP5JtuWIWbcLZRlEnV1rVNdPpDdVGvUw2YbXbVcg+KseXLA/wAH8XU9LV1GuOT3DUxzRPCCHkEbXMYuSLsNhq/GJxH6Q+M48wliMUJiSCIQpqcvIyKezrJ7xv48zcnAWmb8SHPa2iphCtPGrLCgUs7rGxTUWZvS0qtxsO/nfH30ucUF6k0EH3Oko7RLEuyl02ZmHviDdRfwJ5sceXQnl3WZrHIdo6dJJpGPJVCFQT+c4+Y4Ds5ruuqJpfwkjv8ApsW/zwBzwLwzSQ0b5pmQLwq/VwU/4aUePiLgix27LE3AsQPNqwTTyyKixLI7uI19FAzEhV2GwvbkOWD7pDbqMpyik5N1T1Dr+UN0J8+0/wAxxVdEmU09TmcUdUAyEOVRvReRVuqt4jYm3fpt32wFFlnCVVURSTRQO0USs7yWAQKgJaxawYgAnStz5YqMdA8WxjNQ1JSV/uSSEmJ8ulCxIxQ2spjF3XwtrXlsuEtxFwlVUMhSpiaPwbnG3mjDZvnv44CpTHTPRr/hVJ+TP7745mXHS/RofvVSfkz+++M5URZZ9PX9+h/If+2bCzwy+nk/1+L8gP40+Fpi41BKy4dyR6ypip4/SlYLfuUc2Y+SgFj6sGPSlxBGpTLKPs0tH2Wt/wAWcemzW5kG4+UWPhj66EDprahwLyR0c7xflAY7W9hI9pwIZDkU1fUrBDZpZdRuzWGwLMST6icUVsMJZgqglmIAA5knYAYaedVS8P04paYj7IzoGqakWJhRuUcXgduflq710gGQn3PXwdb2eqqI9d+7RIur5rHF/wBMtG6ZxUlwbOVdCeTIUQAjxAKlfzbYALkkLEkkkk3JO5JPO/jhk9CmZI01Rl8x+5V0TJ/zFDWt5lS/tC4WePSnqGjZXRirKQysDZgwNwQRyIOAOeBeFJkz2GnYWemn1yHu0QnUW9TALb5YxR8euWzKsYqyFqiU6WBVgC503B3FxY+3EFeIqj3R7p66Tr7367Uesva3P1bW5W25Ya+Z5ildkT1ebQoJh9zpKhLJNM+9jpAtpuDfuIViALAkB/oRm6uorJlUPLDRTSRLa92BXl5nYfnHC8q6hpHZ3YszkszHmzMbknzJJOLXg/ih8vq46mMXKGzJewdG2ZT6xyPcQD3YNMxyPI6xjPDXtQ6zqamkhZ9DHchNPd4AFh4W5AFhjMHvHPA1LSUNLVUs8s4qGcanUICqg7qtgy7jvJ54BFUnlgNXwaZDxRDDk1fSsT11RJDoUAkFVZS5J5CwUix8Rity/o6zGcAx0c5B5MUKA+ova+I2d8H1lGL1NPLEvwmU6L/KF1v5XwFSk7KwZSVINwQbEHytyx8ySFiSxJJ3JJuSTzJJ5nHyRjL4DYwz+mvNoiKCkgkSSOmpx2o2Vl1MFUbqbX0xg/n+eFtRZfJM2mJHkaxbSilm0qLsbDuAx809K8jBI1Z2PJVBZifIDc4DyBwc8O9MmYUcQiSRJI1FlWZdZUDkAQQ1h3Ak2x7UfQdmkkXWdSiG1xG8irIfZyU+TEYFcw4SrIJOrlppke9gDGxv8kgWb2XwEzibpBra/apnZkvcRiyRA93ZWwJHibnzwO3xc1PBVdHGZZKOoSNRcu0ThQPEkjYeeKbAZgv4U4A90wSVdTOtJSREAzMpcuxNtMaixYj9pA33tF4B4ObMaoR30RINc0vdHEOZudgTyHz8gcT+kbjRap0pqQdXQ03YgjGwa2xkbxJ3tfexN92OAn51xnSUtI9DlKvplFqiskGmWZd+yo5qm5G9tiRbckweifheKvzARz3MaI0pQcn0FOyx96p1b+q3fgKGG5HSfYXKwoBOZZkuhVFy8UDdwA3DG4HmzAe8wABxpxTJmFW87gKNlSMeika+go8e837yTjXBFYkOYUssr9XHHMjs9ibKpBPognut7cHdB0a0WXxLPnk2l3F0o4iTIflFdz4dkgD4WBvjjPssnijTL6N6ZkY3diO0hB2I1Nc3sbk7b+OAquOc6WqzGpnj9B5CUPK6iyq2/K4UH24uci6XayCMwzaKyAixiqQX28NV7keTXHkMBTREcwRflfHxgPR3uxNgLm9hyF+4eWOk+jUfeqk+Q38STHNS46U6M2+9VJ8hv4kmJkRZZ9O5++Ef/wCOv8WowtsMfp0P3wj/ACC/xZ8LjExpZEHAXEBoswgnF7K4VwO+N+y4t3mxJHmBg3jyxcr4piSMjq2lGkD3q1Ksun80vYeQGFhl/wDax/LX94YZHSnV9VxEJfgNSufzdB/yxUCPSDQ9TmdYncJ5CPkuda/qYYYHAfEUecRrlmYQrLIsT+56m9pV0rsCedwBzvYhRqB5ka6bqIx5xOe6RYnH0aqf1ocCeQ57LRzpUQMFkS+kkBh2lKnY7HZjiiPTUoMypK3VrrCu9r6BcBjbvtubeWLTjLhR8vqngdg4ADRyAWWSJt1YfrB57g4gQU8tVPpRTJLM5sqAXZ2JJsBsO8+AHkMNHpIyyODKaSCtnR8xgAEax9puoY+hIb+iotZtrlbAHc4AM6P+EFrJXknbqqOmHWVMpNrJvZF/GaxG3n32B+ePeNWzCYaV6umhGingGwSMWA2HviAL+FgOQxV5BltRVSClptTNMReMNZW03IL91l3NzywwBlGT5Q2iuL5hVr6cUQtTxt8E3I1H1k/JGAVYGJ+a5LNSydVURtE9g2ltjpPI+rY4Zw6YMs9H7DQ6fVBe3q6r/PAN0g8WjMa56lUMasqKqsQWAVQNyNtzc4Aj6SJ9OV5NAdmFO0pHlJo0f+WNdEHFdFRzH3TCBI5slWbMIQQBup9EX3LjexsdsL+orHk063Z9KhF1MW0ovoqL8lHcBti74Q4Hqsxk006dkenK3ZiQfjN3n8UXPlgC7pC4tzijrXhlrJABZo2iCxo8RvpYBR5EEEncHc4hZL0118R01DLVwts8Uyp2lPMBlW49uoeWJXSvmVMaehpY6gVVRSIY5JkH3MrZQBqudRBUcie/vNsLTEDE4q4AWoRK3J0eanmvqp0GuankFtSFRcld+69vUVON8MdDM8imfMG9w0ybs0tllI8lb0PC7+IsDgPyXiqqoyxpZ5IddtWk7NblcHa4ud/PHnm/E9VVEGonlmtyDuzAeoXsPYMUMap6UaXLSIclp00Bh1tRMGLzAd29mC+Zt5KOePWs/pByBT7looIJG9KQtr3PeAqpf2k4VOXlOtj665j1rrC7N1dxqt52vgy6Uej4ZfKktOS9JOA0T31aSRfQT37doHvHmDgKmq6Rsxkm65qucOOWlyqDyCLZLeVsFmU9M2czERQhJ5Dy0wapPXZNvba2Ang/hp6+sipozYud2tcIg3dvOwHLvNh34OuL+kBcv1Zfk4EEcRKS1AsZpZBs1m8jcaudxtYAXDXF8XET0kklazpT2HWIHgTskgbpGQWFyNjfAPnXBNZSRrLUU7xxvYiTZk7W4BKkhSfA2OKupq5JWLSOzsx3ZmLMT6zuThv8HZLLR5FmMleGjhnitDDJsdelgjBT6JZ2jtyJ0X7gcAv6fjLqcsaigQo08haomvvIgsEjX4K87+O/cSMDBxs4ZfC/B+WrlK12ZNUL1k7RJ1JHIA2spU33V7nywEHoq4Xjlletq9qOiHWOSNnkG6IPhdzEd/ZHvsXvAHEf2R4gNRUAFykpp4ydlZR9zQeYTWb+NzzxS8ccZUxo4MvywuKVO3KzjTJLKSSNfjbn4X029EYndCvCXWzPXydZ1VH2lWMEvJKFLaQBu1hY6RzLKPHAAnEeaT1FTLJVE9cWIcHbSQbaQPehbWA7rYYsU1LkNJTyGBKnMKqITAyi6QIw7Nhz8trEkNuAACA8Z5uamunnMXUmRyeqIIZdgO1f3xtc+ZOCLJ+mOrghjhdKeoSNQq9dGWbQNgtwwuLC24JwEsdOVVJdaunpamE84njsLeANzb1kHC8q5FZ2KLoUsSqX1aVJNhfvsNr4NOlrKYYqinlgjWFaqmjnaJfQV21X0gbAbDkBvfALgPpcdJ9Gg+9VJ8hv4kmObFx0l0Zn71UnyG/iyYzlRFlj05H74J+QT+JPhdYYfTh/iK/kE/fmwvLYY1BKfkUOupgX4UsY+d1GCrpon1ZzVfi9WvzRR/Xip4bymWHMKDronj6yandNaldaGVLMt+YPjif0t/4zV/LT+HHii26b2L1NJN+FooXv4ktIT+0YXIGGJ0nNroMml53pDGT5xdUD+snAfwmE93UvWeh18Oq/LT1i3v5YoZlF1fDtCsrqrZpVJdEYX6iI/CHd5/Cbs8lJwpq6veaRpJWZ3c6mZjdiT3nBl02zOc5qA9+yIgvknVRkW9pY+snAJgGn0TVopaDNqxB93iiRYza5XXrsfVqCk/Iwr5pSxJJJJNyTuSTzJ8Tgo6POLloZ3E6mSmqEMNRGOZja+4/GFz7Cw78EdV0Ne6QZcpq4KuI7iNnCTqD3MLWuPxtPqwCxxmDWToZzYH+6MfVJCf8AzxCq+jDM4/Sopz8hes/cJwAwDhjZRmGaZyiUdPohpokAcRjqadVta8xW5Ym19O99zp5nABV0EkL6JUeNh711ZGsfJgDhm8a1Bosjy2mgOhauNp5yNjISsRsxHMfdLW8I1HdgIcnDWSUp0VVfPUyD0hRoojB7xqYEN7GxuPIcgqOzDW1VK55GpRWjv5lVAA8ywwt741fAGHEvRbWUoEiKKqBgWWopryRlRzLad17t+XmcB1sXnDvGtZQtelnaPxTZozfndWBW+3O1/PETiDPXrKiSolCK8hBYRrpS4AGw87XPmTgPrh3h2etnWCmQvId7cgFFrsxOyqLjfzHecNzirOaahyf7F1cy1tSoKqIeUDDePU5+AdrWDEbFQN8JmgzOWBtcMjxNYrqRiraWFiLjexxHJvgGj0CnRU1k34GkkI8jqQ/+BwsSSxudyd/WThr0sYyXJGkcf1zM10qp5x05HMjx0tf1yIPenAR0d5N7qzOlhtcGVWb5Efbf9Ske3AMzN88o+HlggjoYpqzqI3eZiNpDcG5Klr6lJsunYjCy4w4/qsycGofsL6MSXWJfMC5ufxmJOJHSnnXurNap+arIY18NMXY28iVJ/OxH4JrqCKVzmMEk8ZXsLGxUh7jnZ1uCL9+AHRgy4o4ohkyrLqOAsTAJXmBUgCV2NrH33pPuO4j1YLekGPL/ALBwVFJRR07VM1kuo64RoZdRLAk76B3nZhii4G4Spo6R80zMM1OjaIYBsZ5LkeV1uCLXHosTstiC+EZsTY2HM9wvyv4YuOGuMqugYtSzNHf0k2aNrfCVrgnz5+eL7ifpXqKqBqWKKGlpW26mFALqCCAzEeQ9ELywGUdOZJFRRcuwUDzYgD9uAZPTlVCSShkZVWeSkSSUgd78ge8gEOBfuwsRhgdOVUGzVo15QRQxfMur/wA8L/AG/SjnUNQ1D1EgkEdFCjW964LXU+Y2uMA+PR6dgLlWAPIkEDHngPpcdIdGY+9VL8h/4kmOblx0h0Zn71UnyH/iyYzlSxZYdNv+Ij8in78uKzo14TFbV3lsKaAdbUM2y9WtzpJ7tVj+aGPdiy6a/wDEh+Rj/ekxYZxL9j+HqeKPaTMWMkrDmYxpOn1WMQ9r+OGNQk2ouIONTWZtHVeikcsQiXlpijcFfUTux82PgMSem2m0ZzOe5liYfRqP/HAIGwYdJfFUOYVMU8Wq/ueNJAyhfuoL6rWJuNxviiz4qXXw9lT/AAJKmMn1uxH7n6sLxWtho8bdRBkOX08Zlfr290q7adKtoImTblZpdhY99zhW4oa0dTS5/FGk8q0uZxqEWV/7GpUctXg/69zbUNlBuKOCarL5NFTEVB9GQdqJ/ksNifLY+WKK+GDwD0lTpJFSVTLUUcrpG8c46wIjEC6k7gC97G425YBf2x9wzshDKxUjkQSCPURuMEfSJw57kzKphjQrGra0UXIETAMu/gNVrnwxV8N5E9bVRU0fpSsFueSjmzHyCgn2YCwyziDM5WEdPUVkjHkkcszH5lblgmzRuIMvhE081TFGSBdqhHOo3sNJdj3eGLPizjqPKQ2XZQojKdmer2aV5B6QB8Qdix5G4UC18Kqrr5JWLyuzsdyzsWYnzJ3xBe8bcaPmU0UsihWjhSLY3LFdRLE2G5Zibd2Daoy5s5yOl9zDXVZdeJ4QRraEgBWUHnsiEeJDgb7FS4mZXnE1NIJIJHiccmRipt3jbmPI7YolNwnWAkGkqQRzHUy3Hr7OKo4Pcu6bczjkRpJzKiEExssahx4MyoG/XgJzCrMsskhABd2cheQLEmw8hfARsZjMZgMwedFnCCVMz1VVZaOkHWSsw7LMN1Tz5XI8LD3wwDwICwBIUEgFjewBPM23sOe2GL0icUwRU0OV5c6vTRhXmmU/28p33PeAe0fOw94MAM8ecXPmNZJO1wvoxIfeRC+kevmx82OCzoTiEJrq9vRo6Zyt/wAI4JHttGR+dhY4aMv9S4XUcpMxnv59Uh/Z9zX6TALCRySSdydyfE9+DjgLgimqaapq66aSCnp2jXXGAxLPzFtLHvTkPfYHuEeGnr6uKmRghkLdsgkKFVmJIHPZcM/jnIRlXD4pOsSR5qq7smwNtR5HfYRxg+eAFOk3iqmqFo6aiLtT0kWgM6lSzHSCbG19kXew3Y4sOlqbq6LKaZNo1pVl8mdwlz6/SP55wtYYmdgqgszEAKBckk2AAHMk4ZvSoq0+X5bRTkSVkEZLsD/ZxN6MZ+FyUA//AFX5NgFdjYa24xuOMsQACSeQAuSfLBLRdGWZSgFKKex5Fl0fvkYAdu0j7kszHmTuSfEn9pw4azJl4fp0dKL3ZUsAz1kqFqWE/BjA3uN+0dN+d/ehVZ3kM9HL1VTG0Ulg2lreieRBBII2O48Di44X6Sq6gssMpaIf8CTtxW8ACboPkkYD34u6UazMYRDUdXoVw4CJp7QDAbknazHAfhh9NVBClVTyQxpF7opo5nWMaVLsz3NhsLi3Lw8cLzAbXHR/RmfvVS/Jf+LJjnBcdG9GY+9VL8l/4kmM5UsWWHTSfvl/yY/2viw4ipjX5DRTwjUaHXFMg3KrZBqI8AEQ+p79xtWdMzffI/ko/wDyxQ8JcYz5fL1kDCzbPG28cii+zD2mxFiLnxILGoSVERjWGFxplFPVUUeaUMQhUuYqmBd1jl5qwtYBTcDYAdpNgScL7GgxG/rXDQOxfL6m3mIZv8tbj9DC7wxuA4xDk+azzbQyxrAi971HaK2+SXU+q/hhcnAax9LidkmRzVcyQ06F5HOwHh3knkqjvJ5YYjpluR9llTMcxXmDf3LA/hY+mwPt+RgLXJs+q58szKurEsRRx0sMvV6OsVjIpNz6e7qSRtc4EuhStSPOafWQNYkQE/CZGC/Odvbij4n46rK9r1MzMvdGvZiXwsi7e03PnijhmKsGUlWUggg2II3BBHIg4CfxHQyRVU6TAiRZH1X53JJv7b3v3g4rMMpeleCpRRmmXRVkiDSJ1bqpSBy1aRv7CB5YuuDKHJ82lkp48vamk6pnRzUSv2gVXYXttqDb35HbAJvBbwdk+XOjTZjVtEFawpokZppBYG+oAhVNyPYdxtgXlgKsVI7QNiPMGxHz4sqrhOrigFRJTypCSFEjqVFzy572PcbWOAPh0qUFH2ctyuIW5TVB1SH9rD9P2YmU3HeXZx9wzOnjpZm2jrItgrd2ondR8osvjbnhP4wHAEPGXA1Rls2idbo1zHMu8ci7bg9x3F1O4v4WJHrYLuG+lOvokEccgeJeUUyiRFBtst+0o25A2xf/AO+GGb++5TRT+LIvVv7CVYj58AscZhm59wFTVtIa/Jg2lP7ejYlpYjzOjclhbe1zcbg7FRScIdGU9YvXSFaWkUXeql2TT+ICRr9dwPPuwAcMEfFXGj1sNJEY1jSkhEShSSGPZBbfkSFXbfkcFOa9BNUF6yilhrYzyMbBWI9pKH2OcAWbZDUUraKiGSFvB1K39ROzDzGAYnQnTCnWtzKQdilhYLf30jDUQPOyqv8AzMLCpqWd2djdmJZj4sxuT85x7Q5tMkTwpLIsUhBeMMwRyLWLLextYfMMRMAfdGVXSUYmzCpdGlgGmnpb9t5XBs9vgjlfuuTzC3Ds3zWSqnkmmbXJIxZm8/LwAFgB3AAYh3wweEeBI4o0r81ZYaXZ44W/tqnvUKvPQdj5jwB1YC7oKgZDlUU6on2Rre0hcBjDB3Gx5bEG3ez730WwFVvSbmcpJatnF+5H6sfMlgMeHHPFr5jVvOw0rYLHH8CNb6R69yx82OLnoz4WgnWqq6tXkhooxIYE2aUkOQCeYUBDe3iO4G4CVRUT1Mmp2knkPexaRzblzucR6ileM2dWQ+DAqfmOD6r6a6xexRpBRRDZY4YkJC+ZYEE+YUYHswzWvzeZNfWVUqrpUJGtwt78o1G1zzOAq80zqao6vrnMnVRrEl7dmNb6V2G9rnnviDghz/gCtooVmqYerRm0g60YhrEgMEY6SQDz8DgewGxjozo1P3qpfkt/EkxzmMdGdGv+F0vyW/iSYzlSxZWdMn+JH8lH+w4BcHPTGfvk35KP9hwDYY1BNjTo04jihlkpqsj3JWJ1UtzYId9El+6x2v3Xv73AznVCsM8kSSJMqMQsqEFHXuYEeItiDjMaReV/F0stFBRFUSGBmcaAQzu1+1ISTcjUwFrekcUmNYzAMzLKv7F5GKiI2qsxd41lHpR08RIbSe5iw5/jKeajC0Y3w0+ETTZtlseWTSCnqadnamka2lw5JK78zdiCo3sFIvYjENegTMtZDCBVHOQy9i3jYLqHtUYBcDF3NwTWLSLWGnk9ztykt3fCI5qh7mIscGJyrKcqIeaYZnVLuIIrClVu7rG31geFz5rgZzPpIr5pZpDUOnXLoaNCVi6uxARV5AAE+e53uTgBnF9wRxOcvrYqkKWEZOpQbakZSrC/tv6wMUGMwDKq+mYo7NQ0FJSsxJMmgSTEkkklrL+w4zh3poqOtdcxPuummGmSIqnZU98YAA9ann4g74WuN4Bo5v0LSzus2UslRSTDUjFwrR+KNq3NuXjsQQCN4x6B65ReSaji8dcxFvXZML6OvkVdKu4U+9DELf1A2x4lsAxE6KadW0zZxQIxBsFcONQtsxLLp5nfyx61HQPWFNdNNS1S+MUtv1sNP/Vha6sSKLMpYW1RSPG3wkZkb51IOANcpyvOMmm66OmmXaz9gywuvg/Vkgjv5gjuxTcX8eVmYv8A1h7Kp7MKXWJLeC33PmbnE3LOl7NILWq3cDulCy/rcFv14IIum1Ztsxy6kqvxgoV/P0w/6rYBdZdm81O2qCWSJvGNmQ+3Sd8HOWdOFYq9XVpDWxH0kmQaiPWosT5lTi4SXhqt5pNQOe8Fgt/WOsQD1hcfFT0HRTgtlmYQVA56GZS1vlRFv1quA8WpchzIfc3bK6g+9fenLe06QPanqxRZ50QV8C9ZGi1cPMS0zCQEeOkdr5gR54FM4ymSlnkgmAWSNirAEEAjwI2OPbJeJqmkbVTTyQnvCMQp+UvJvaDgK1ltzx9yTs1tRJsLC5JsByAvyHlj0r655pHllYs8jFmY2uWY3J288R8BmGH0J5/1Nf1Di8dWpiYd2oXKfP2k/PwvMH/RBkqtVPWzHTBQqZnfu1gHQPPkWt36QO/AVTcHWzj7HltINQItfM9WW2YeJ0EH14M+MuPzljtl+VxpTpFYSS6Q0juVBO7CxIvbUQSSNrCwwvc54nkmr5KxCY3aXrUIO6WI6sA+KgKPZgxfpPoqsA5nlqTTAWM0TGMsBy1AWP8A1EeAHLAA2bcR1VVvUTyy73s7syg+QJsPYMVmGvVPQVmTV01PQR0rUzQhG1F5O26gksQCARcWueeFRgNjHRnRt/hdL8hv4j45zGOi+jgfeul+Qf33xnKliys6YEP2SbY/2cf7DgI0Hwx1roVtyqn1i/7cbFGnwF/RH1YxGX41pyRpxlsdcfY+P8Gn6K/VjQymH8FH+gv1Y10mnJGMtjrhclg/Ax/oL9WMPD9N+Ai/QX6sOvE05IxKqM3mdQjzSOo5Kzsyj1Am2Oq/9m6X4vD+gv1YiVPD9MGAFNDv/wDWv1Yk56/F05UvjWOtG4PojzpYPo1+rHkeCKH4pB+guL34mnKGMx1U3AtB8Ug/QGPJeA6A86SH9AYz/TxeXLWMx1GvAGXk/wB0h/Rxv/d3l3xSH9HF78Xly5bGWx1EejnLvikP6OMHRtlx/wDiRfMfrw78Tly7bGY6jXo6y4f/ABIfmx9jo9y/4pD+iMXvw5csYzHVQ6PMv+KQ/ojH3/u/y8D+5wfoDDrw05TxtXINwSCO8bHHVsfAOXkf3On7v+GMen+7/L/icH6C4u0cnO5JJJJJ3JO5J88fOOtBwHQfE6f6NfqxocC0HxOn+jX6sOkcmYzHWDcDUHxOn+jX6sYvBVD8Up/o1+rDrxdOT8E83Gh+xaZfFH1Y6xpJ5A1zMb9gEW2AAXa5voXHRX+xtF8Vg+jT6sYvCNHb+6wfRr9WHSOT8ZjrH/Zakv8A3aD6NPqx9f7M0vxeH6NPqw6VyeszAFQxAa1wCbG3K477Y+LY6xPDtN8Xh+jT6sbORU45QRfRp9WLtHJwGOjOjcfeul+Qf33wRNksH4CL6Nfqx7RgKAAqgDuAsPZjMysP/9k="/>
          <p:cNvSpPr>
            <a:spLocks noChangeAspect="1" noChangeArrowheads="1"/>
          </p:cNvSpPr>
          <p:nvPr/>
        </p:nvSpPr>
        <p:spPr bwMode="auto">
          <a:xfrm>
            <a:off x="63500" y="-866775"/>
            <a:ext cx="2552700" cy="1790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0710" name="Picture 6" descr="http://www.artnet.com/artwork_images_1006_339078_carla-accar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865985" cy="3428999"/>
          </a:xfrm>
          <a:prstGeom prst="rect">
            <a:avLst/>
          </a:prstGeom>
          <a:noFill/>
        </p:spPr>
      </p:pic>
      <p:pic>
        <p:nvPicPr>
          <p:cNvPr id="200712" name="Picture 8" descr="http://www.leggievai.it/wp-content/photos/accardi_asse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457574"/>
            <a:ext cx="4762500" cy="3400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35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932040" y="1268760"/>
            <a:ext cx="424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Vie alternative, Palazzo Valle, Catania, 2010</a:t>
            </a:r>
            <a:endParaRPr lang="it-IT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http://www.casadastebonasia.arsvalue.com/webapp/upl/battute/12918909/2881381-sicofoil-carla-accardi-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3707904" cy="4846933"/>
          </a:xfrm>
          <a:prstGeom prst="rect">
            <a:avLst/>
          </a:prstGeom>
          <a:noFill/>
        </p:spPr>
      </p:pic>
      <p:pic>
        <p:nvPicPr>
          <p:cNvPr id="257028" name="Picture 4" descr="http://www.ericafiorentini.it/writable/foto/80_AAA8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3" y="3809347"/>
            <a:ext cx="3995937" cy="3048653"/>
          </a:xfrm>
          <a:prstGeom prst="rect">
            <a:avLst/>
          </a:prstGeom>
          <a:noFill/>
        </p:spPr>
      </p:pic>
      <p:pic>
        <p:nvPicPr>
          <p:cNvPr id="257030" name="Picture 6" descr="http://www.teknemedia.net/gall_img/2009/TKlot_11638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-1"/>
            <a:ext cx="3744416" cy="381113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043608" y="5157192"/>
            <a:ext cx="288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C. </a:t>
            </a:r>
            <a:r>
              <a:rPr lang="it-IT" dirty="0" err="1" smtClean="0"/>
              <a:t>Accardi</a:t>
            </a:r>
            <a:r>
              <a:rPr lang="it-IT" dirty="0" smtClean="0"/>
              <a:t>, </a:t>
            </a:r>
            <a:r>
              <a:rPr lang="it-IT" dirty="0" err="1" smtClean="0"/>
              <a:t>sicofoil</a:t>
            </a:r>
            <a:endParaRPr lang="it-IT" dirty="0" smtClean="0"/>
          </a:p>
          <a:p>
            <a:r>
              <a:rPr lang="it-IT" dirty="0" smtClean="0"/>
              <a:t>“splendente </a:t>
            </a:r>
            <a:r>
              <a:rPr lang="it-IT" dirty="0" err="1" smtClean="0"/>
              <a:t>superficialismo</a:t>
            </a:r>
            <a:r>
              <a:rPr lang="it-IT" dirty="0" smtClean="0"/>
              <a:t>”</a:t>
            </a:r>
            <a:endParaRPr lang="it-IT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548680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dirty="0" smtClean="0">
                <a:latin typeface="Times New Roman" pitchFamily="18" charset="0"/>
                <a:cs typeface="Times New Roman" pitchFamily="18" charset="0"/>
              </a:rPr>
              <a:t>«più che</a:t>
            </a:r>
          </a:p>
          <a:p>
            <a:r>
              <a:rPr lang="it-IT" sz="5400" dirty="0" smtClean="0">
                <a:latin typeface="Times New Roman" pitchFamily="18" charset="0"/>
                <a:cs typeface="Times New Roman" pitchFamily="18" charset="0"/>
              </a:rPr>
              <a:t>i colori, io amo da sempre gli accostamenti e</a:t>
            </a:r>
          </a:p>
          <a:p>
            <a:r>
              <a:rPr lang="it-IT" sz="5400" dirty="0" smtClean="0">
                <a:latin typeface="Times New Roman" pitchFamily="18" charset="0"/>
                <a:cs typeface="Times New Roman" pitchFamily="18" charset="0"/>
              </a:rPr>
              <a:t>l’</a:t>
            </a:r>
            <a:r>
              <a:rPr lang="it-IT" sz="5400" i="1" dirty="0" smtClean="0">
                <a:latin typeface="Times New Roman" pitchFamily="18" charset="0"/>
                <a:cs typeface="Times New Roman" pitchFamily="18" charset="0"/>
              </a:rPr>
              <a:t>emanazione di luce che ne deriva»</a:t>
            </a:r>
            <a:endParaRPr lang="it-IT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://teknemedia.net/adv/Blu%20volante,%202007%20vinilico%20su%20tela%20grezza%20120x160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283968" cy="3195840"/>
          </a:xfrm>
          <a:prstGeom prst="rect">
            <a:avLst/>
          </a:prstGeom>
          <a:noFill/>
        </p:spPr>
      </p:pic>
      <p:pic>
        <p:nvPicPr>
          <p:cNvPr id="203780" name="Picture 4" descr="http://teknemedia.net/adv/Viola,%202006%20vinilico%20su%20tela%20grezza,%20cm%20110x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5226" y="0"/>
            <a:ext cx="4288773" cy="2924944"/>
          </a:xfrm>
          <a:prstGeom prst="rect">
            <a:avLst/>
          </a:prstGeom>
          <a:noFill/>
        </p:spPr>
      </p:pic>
      <p:pic>
        <p:nvPicPr>
          <p:cNvPr id="203782" name="Picture 6" descr="http://teknemedia.net/adv/Verde,%202006%20vinilico%20su%20tela%20grezza,%20cm%20130x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0666" y="3429000"/>
            <a:ext cx="4233333" cy="3429000"/>
          </a:xfrm>
          <a:prstGeom prst="rect">
            <a:avLst/>
          </a:prstGeom>
          <a:noFill/>
        </p:spPr>
      </p:pic>
      <p:pic>
        <p:nvPicPr>
          <p:cNvPr id="203784" name="Picture 8" descr="http://teknemedia.net/adv/Riscontri%20imperfetti,%202006%20acrilico,%20cm%20160x2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09949"/>
            <a:ext cx="4762500" cy="344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 descr="http://www.centroarte.com/images/accardi/tenda%201965-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677691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5436096" y="1772816"/>
            <a:ext cx="295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Carla </a:t>
            </a:r>
            <a:r>
              <a:rPr lang="it-IT" dirty="0" err="1" smtClean="0"/>
              <a:t>Accardi</a:t>
            </a:r>
            <a:r>
              <a:rPr lang="it-IT" dirty="0" smtClean="0"/>
              <a:t>, Tenda, 1965-66</a:t>
            </a:r>
            <a:endParaRPr lang="it-IT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http://www.girasicilia.it/wp-content/uploads/2011/04/accardi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7"/>
            <a:ext cx="9144000" cy="604229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31840" y="6444044"/>
            <a:ext cx="3085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C. </a:t>
            </a:r>
            <a:r>
              <a:rPr lang="it-IT" dirty="0" err="1" smtClean="0"/>
              <a:t>Accardi</a:t>
            </a:r>
            <a:r>
              <a:rPr lang="it-IT" dirty="0" smtClean="0"/>
              <a:t>, Casa Labirinto, 1999</a:t>
            </a:r>
            <a:endParaRPr lang="it-IT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www.teknemedia.net/magazine/gall_img/2008/bas2_400_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507492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16109" y="5949280"/>
            <a:ext cx="282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C. </a:t>
            </a:r>
            <a:r>
              <a:rPr lang="it-IT" dirty="0" err="1" smtClean="0"/>
              <a:t>Accardi</a:t>
            </a:r>
            <a:r>
              <a:rPr lang="it-IT" dirty="0" smtClean="0"/>
              <a:t>, Rosa verde, 1964</a:t>
            </a:r>
            <a:endParaRPr lang="it-IT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6632"/>
            <a:ext cx="9090502" cy="608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131840" y="6309320"/>
            <a:ext cx="271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C. </a:t>
            </a:r>
            <a:r>
              <a:rPr lang="it-IT" dirty="0" err="1" smtClean="0"/>
              <a:t>Accardi</a:t>
            </a:r>
            <a:r>
              <a:rPr lang="it-IT" dirty="0" smtClean="0"/>
              <a:t>, La catasta, 1979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34352</TotalTime>
  <Words>2517</Words>
  <Application>Microsoft Office PowerPoint</Application>
  <PresentationFormat>Presentazione su schermo (4:3)</PresentationFormat>
  <Paragraphs>464</Paragraphs>
  <Slides>98</Slides>
  <Notes>66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9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Ceci</dc:creator>
  <cp:lastModifiedBy>Malucelli</cp:lastModifiedBy>
  <cp:revision>805</cp:revision>
  <dcterms:created xsi:type="dcterms:W3CDTF">2012-04-20T07:55:53Z</dcterms:created>
  <dcterms:modified xsi:type="dcterms:W3CDTF">2014-05-23T15:18:08Z</dcterms:modified>
</cp:coreProperties>
</file>