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95.xml" ContentType="application/vnd.openxmlformats-officedocument.presentationml.notesSlide+xml"/>
  <Override PartName="/ppt/notesSlides/notesSlide96.xml" ContentType="application/vnd.openxmlformats-officedocument.presentationml.notesSlide+xml"/>
  <Override PartName="/ppt/notesSlides/notesSlide97.xml" ContentType="application/vnd.openxmlformats-officedocument.presentationml.notesSlide+xml"/>
  <Override PartName="/ppt/notesSlides/notesSlide98.xml" ContentType="application/vnd.openxmlformats-officedocument.presentationml.notesSlide+xml"/>
  <Override PartName="/ppt/notesSlides/notesSlide99.xml" ContentType="application/vnd.openxmlformats-officedocument.presentationml.notesSlide+xml"/>
  <Override PartName="/ppt/notesSlides/notesSlide100.xml" ContentType="application/vnd.openxmlformats-officedocument.presentationml.notesSlide+xml"/>
  <Override PartName="/ppt/notesSlides/notesSlide101.xml" ContentType="application/vnd.openxmlformats-officedocument.presentationml.notesSlide+xml"/>
  <Override PartName="/ppt/notesSlides/notesSlide102.xml" ContentType="application/vnd.openxmlformats-officedocument.presentationml.notesSlide+xml"/>
  <Override PartName="/ppt/notesSlides/notesSlide103.xml" ContentType="application/vnd.openxmlformats-officedocument.presentationml.notesSlide+xml"/>
  <Override PartName="/ppt/notesSlides/notesSlide104.xml" ContentType="application/vnd.openxmlformats-officedocument.presentationml.notesSlide+xml"/>
  <Override PartName="/ppt/notesSlides/notesSlide105.xml" ContentType="application/vnd.openxmlformats-officedocument.presentationml.notesSlide+xml"/>
  <Override PartName="/ppt/notesSlides/notesSlide106.xml" ContentType="application/vnd.openxmlformats-officedocument.presentationml.notesSlide+xml"/>
  <Override PartName="/ppt/notesSlides/notesSlide107.xml" ContentType="application/vnd.openxmlformats-officedocument.presentationml.notesSlide+xml"/>
  <Override PartName="/ppt/notesSlides/notesSlide108.xml" ContentType="application/vnd.openxmlformats-officedocument.presentationml.notesSlide+xml"/>
  <Override PartName="/ppt/notesSlides/notesSlide109.xml" ContentType="application/vnd.openxmlformats-officedocument.presentationml.notesSlide+xml"/>
  <Override PartName="/ppt/notesSlides/notesSlide110.xml" ContentType="application/vnd.openxmlformats-officedocument.presentationml.notesSlide+xml"/>
  <Override PartName="/ppt/notesSlides/notesSlide111.xml" ContentType="application/vnd.openxmlformats-officedocument.presentationml.notesSlide+xml"/>
  <Override PartName="/ppt/notesSlides/notesSlide112.xml" ContentType="application/vnd.openxmlformats-officedocument.presentationml.notesSlide+xml"/>
  <Override PartName="/ppt/notesSlides/notesSlide113.xml" ContentType="application/vnd.openxmlformats-officedocument.presentationml.notesSlide+xml"/>
  <Override PartName="/ppt/notesSlides/notesSlide114.xml" ContentType="application/vnd.openxmlformats-officedocument.presentationml.notesSlide+xml"/>
  <Override PartName="/ppt/notesSlides/notesSlide115.xml" ContentType="application/vnd.openxmlformats-officedocument.presentationml.notesSlide+xml"/>
  <Override PartName="/ppt/notesSlides/notesSlide116.xml" ContentType="application/vnd.openxmlformats-officedocument.presentationml.notesSlide+xml"/>
  <Override PartName="/ppt/notesSlides/notesSlide117.xml" ContentType="application/vnd.openxmlformats-officedocument.presentationml.notesSlide+xml"/>
  <Override PartName="/ppt/notesSlides/notesSlide118.xml" ContentType="application/vnd.openxmlformats-officedocument.presentationml.notesSlide+xml"/>
  <Override PartName="/ppt/notesSlides/notesSlide119.xml" ContentType="application/vnd.openxmlformats-officedocument.presentationml.notesSlide+xml"/>
  <Override PartName="/ppt/notesSlides/notesSlide120.xml" ContentType="application/vnd.openxmlformats-officedocument.presentationml.notesSlide+xml"/>
  <Override PartName="/ppt/notesSlides/notesSlide121.xml" ContentType="application/vnd.openxmlformats-officedocument.presentationml.notesSlide+xml"/>
  <Override PartName="/ppt/notesSlides/notesSlide122.xml" ContentType="application/vnd.openxmlformats-officedocument.presentationml.notesSlide+xml"/>
  <Override PartName="/ppt/notesSlides/notesSlide123.xml" ContentType="application/vnd.openxmlformats-officedocument.presentationml.notesSlide+xml"/>
  <Override PartName="/ppt/notesSlides/notesSlide124.xml" ContentType="application/vnd.openxmlformats-officedocument.presentationml.notesSlide+xml"/>
  <Override PartName="/ppt/notesSlides/notesSlide125.xml" ContentType="application/vnd.openxmlformats-officedocument.presentationml.notesSlide+xml"/>
  <Override PartName="/ppt/notesSlides/notesSlide126.xml" ContentType="application/vnd.openxmlformats-officedocument.presentationml.notesSlide+xml"/>
  <Override PartName="/ppt/notesSlides/notesSlide127.xml" ContentType="application/vnd.openxmlformats-officedocument.presentationml.notesSlide+xml"/>
  <Override PartName="/ppt/notesSlides/notesSlide128.xml" ContentType="application/vnd.openxmlformats-officedocument.presentationml.notesSlide+xml"/>
  <Override PartName="/ppt/notesSlides/notesSlide129.xml" ContentType="application/vnd.openxmlformats-officedocument.presentationml.notesSlide+xml"/>
  <Override PartName="/ppt/notesSlides/notesSlide130.xml" ContentType="application/vnd.openxmlformats-officedocument.presentationml.notesSlide+xml"/>
  <Override PartName="/ppt/notesSlides/notesSlide131.xml" ContentType="application/vnd.openxmlformats-officedocument.presentationml.notesSlide+xml"/>
  <Override PartName="/ppt/notesSlides/notesSlide132.xml" ContentType="application/vnd.openxmlformats-officedocument.presentationml.notesSlide+xml"/>
  <Override PartName="/ppt/notesSlides/notesSlide133.xml" ContentType="application/vnd.openxmlformats-officedocument.presentationml.notesSlide+xml"/>
  <Override PartName="/ppt/notesSlides/notesSlide134.xml" ContentType="application/vnd.openxmlformats-officedocument.presentationml.notesSlide+xml"/>
  <Override PartName="/ppt/notesSlides/notesSlide135.xml" ContentType="application/vnd.openxmlformats-officedocument.presentationml.notesSlide+xml"/>
  <Override PartName="/ppt/notesSlides/notesSlide136.xml" ContentType="application/vnd.openxmlformats-officedocument.presentationml.notesSlide+xml"/>
  <Override PartName="/ppt/notesSlides/notesSlide137.xml" ContentType="application/vnd.openxmlformats-officedocument.presentationml.notesSlide+xml"/>
  <Override PartName="/ppt/notesSlides/notesSlide138.xml" ContentType="application/vnd.openxmlformats-officedocument.presentationml.notesSlide+xml"/>
  <Override PartName="/ppt/notesSlides/notesSlide139.xml" ContentType="application/vnd.openxmlformats-officedocument.presentationml.notesSlide+xml"/>
  <Override PartName="/ppt/notesSlides/notesSlide140.xml" ContentType="application/vnd.openxmlformats-officedocument.presentationml.notesSlide+xml"/>
  <Override PartName="/ppt/notesSlides/notesSlide141.xml" ContentType="application/vnd.openxmlformats-officedocument.presentationml.notesSlide+xml"/>
  <Override PartName="/ppt/notesSlides/notesSlide142.xml" ContentType="application/vnd.openxmlformats-officedocument.presentationml.notesSlide+xml"/>
  <Override PartName="/ppt/notesSlides/notesSlide14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8"/>
  </p:notesMasterIdLst>
  <p:sldIdLst>
    <p:sldId id="525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526" r:id="rId10"/>
    <p:sldId id="704" r:id="rId11"/>
    <p:sldId id="527" r:id="rId12"/>
    <p:sldId id="705" r:id="rId13"/>
    <p:sldId id="268" r:id="rId14"/>
    <p:sldId id="703" r:id="rId15"/>
    <p:sldId id="611" r:id="rId16"/>
    <p:sldId id="313" r:id="rId17"/>
    <p:sldId id="314" r:id="rId18"/>
    <p:sldId id="702" r:id="rId19"/>
    <p:sldId id="535" r:id="rId20"/>
    <p:sldId id="537" r:id="rId21"/>
    <p:sldId id="539" r:id="rId22"/>
    <p:sldId id="540" r:id="rId23"/>
    <p:sldId id="543" r:id="rId24"/>
    <p:sldId id="337" r:id="rId25"/>
    <p:sldId id="352" r:id="rId26"/>
    <p:sldId id="338" r:id="rId27"/>
    <p:sldId id="353" r:id="rId28"/>
    <p:sldId id="340" r:id="rId29"/>
    <p:sldId id="354" r:id="rId30"/>
    <p:sldId id="666" r:id="rId31"/>
    <p:sldId id="667" r:id="rId32"/>
    <p:sldId id="668" r:id="rId33"/>
    <p:sldId id="669" r:id="rId34"/>
    <p:sldId id="356" r:id="rId35"/>
    <p:sldId id="670" r:id="rId36"/>
    <p:sldId id="672" r:id="rId37"/>
    <p:sldId id="674" r:id="rId38"/>
    <p:sldId id="675" r:id="rId39"/>
    <p:sldId id="676" r:id="rId40"/>
    <p:sldId id="677" r:id="rId41"/>
    <p:sldId id="683" r:id="rId42"/>
    <p:sldId id="673" r:id="rId43"/>
    <p:sldId id="678" r:id="rId44"/>
    <p:sldId id="680" r:id="rId45"/>
    <p:sldId id="681" r:id="rId46"/>
    <p:sldId id="679" r:id="rId47"/>
    <p:sldId id="546" r:id="rId48"/>
    <p:sldId id="548" r:id="rId49"/>
    <p:sldId id="547" r:id="rId50"/>
    <p:sldId id="549" r:id="rId51"/>
    <p:sldId id="545" r:id="rId52"/>
    <p:sldId id="550" r:id="rId53"/>
    <p:sldId id="551" r:id="rId54"/>
    <p:sldId id="554" r:id="rId55"/>
    <p:sldId id="555" r:id="rId56"/>
    <p:sldId id="556" r:id="rId57"/>
    <p:sldId id="552" r:id="rId58"/>
    <p:sldId id="557" r:id="rId59"/>
    <p:sldId id="553" r:id="rId60"/>
    <p:sldId id="596" r:id="rId61"/>
    <p:sldId id="561" r:id="rId62"/>
    <p:sldId id="558" r:id="rId63"/>
    <p:sldId id="559" r:id="rId64"/>
    <p:sldId id="476" r:id="rId65"/>
    <p:sldId id="585" r:id="rId66"/>
    <p:sldId id="475" r:id="rId67"/>
    <p:sldId id="478" r:id="rId68"/>
    <p:sldId id="479" r:id="rId69"/>
    <p:sldId id="480" r:id="rId70"/>
    <p:sldId id="481" r:id="rId71"/>
    <p:sldId id="482" r:id="rId72"/>
    <p:sldId id="590" r:id="rId73"/>
    <p:sldId id="580" r:id="rId74"/>
    <p:sldId id="591" r:id="rId75"/>
    <p:sldId id="582" r:id="rId76"/>
    <p:sldId id="592" r:id="rId77"/>
    <p:sldId id="593" r:id="rId78"/>
    <p:sldId id="594" r:id="rId79"/>
    <p:sldId id="595" r:id="rId80"/>
    <p:sldId id="572" r:id="rId81"/>
    <p:sldId id="597" r:id="rId82"/>
    <p:sldId id="573" r:id="rId83"/>
    <p:sldId id="598" r:id="rId84"/>
    <p:sldId id="489" r:id="rId85"/>
    <p:sldId id="490" r:id="rId86"/>
    <p:sldId id="610" r:id="rId87"/>
    <p:sldId id="606" r:id="rId88"/>
    <p:sldId id="607" r:id="rId89"/>
    <p:sldId id="706" r:id="rId90"/>
    <p:sldId id="608" r:id="rId91"/>
    <p:sldId id="682" r:id="rId92"/>
    <p:sldId id="496" r:id="rId93"/>
    <p:sldId id="708" r:id="rId94"/>
    <p:sldId id="599" r:id="rId95"/>
    <p:sldId id="600" r:id="rId96"/>
    <p:sldId id="601" r:id="rId97"/>
    <p:sldId id="602" r:id="rId98"/>
    <p:sldId id="603" r:id="rId99"/>
    <p:sldId id="498" r:id="rId100"/>
    <p:sldId id="709" r:id="rId101"/>
    <p:sldId id="499" r:id="rId102"/>
    <p:sldId id="510" r:id="rId103"/>
    <p:sldId id="500" r:id="rId104"/>
    <p:sldId id="501" r:id="rId105"/>
    <p:sldId id="502" r:id="rId106"/>
    <p:sldId id="707" r:id="rId107"/>
    <p:sldId id="516" r:id="rId108"/>
    <p:sldId id="517" r:id="rId109"/>
    <p:sldId id="518" r:id="rId110"/>
    <p:sldId id="519" r:id="rId111"/>
    <p:sldId id="520" r:id="rId112"/>
    <p:sldId id="521" r:id="rId113"/>
    <p:sldId id="522" r:id="rId114"/>
    <p:sldId id="515" r:id="rId115"/>
    <p:sldId id="523" r:id="rId116"/>
    <p:sldId id="514" r:id="rId117"/>
    <p:sldId id="710" r:id="rId118"/>
    <p:sldId id="513" r:id="rId119"/>
    <p:sldId id="503" r:id="rId120"/>
    <p:sldId id="511" r:id="rId121"/>
    <p:sldId id="524" r:id="rId122"/>
    <p:sldId id="684" r:id="rId123"/>
    <p:sldId id="711" r:id="rId124"/>
    <p:sldId id="399" r:id="rId125"/>
    <p:sldId id="401" r:id="rId126"/>
    <p:sldId id="614" r:id="rId127"/>
    <p:sldId id="400" r:id="rId128"/>
    <p:sldId id="637" r:id="rId129"/>
    <p:sldId id="654" r:id="rId130"/>
    <p:sldId id="402" r:id="rId131"/>
    <p:sldId id="653" r:id="rId132"/>
    <p:sldId id="619" r:id="rId133"/>
    <p:sldId id="404" r:id="rId134"/>
    <p:sldId id="616" r:id="rId135"/>
    <p:sldId id="615" r:id="rId136"/>
    <p:sldId id="300" r:id="rId137"/>
    <p:sldId id="617" r:id="rId138"/>
    <p:sldId id="618" r:id="rId139"/>
    <p:sldId id="620" r:id="rId140"/>
    <p:sldId id="406" r:id="rId141"/>
    <p:sldId id="622" r:id="rId142"/>
    <p:sldId id="686" r:id="rId143"/>
    <p:sldId id="687" r:id="rId144"/>
    <p:sldId id="629" r:id="rId145"/>
    <p:sldId id="405" r:id="rId146"/>
    <p:sldId id="408" r:id="rId147"/>
    <p:sldId id="409" r:id="rId148"/>
    <p:sldId id="630" r:id="rId149"/>
    <p:sldId id="410" r:id="rId150"/>
    <p:sldId id="411" r:id="rId151"/>
    <p:sldId id="412" r:id="rId152"/>
    <p:sldId id="413" r:id="rId153"/>
    <p:sldId id="414" r:id="rId154"/>
    <p:sldId id="415" r:id="rId155"/>
    <p:sldId id="416" r:id="rId156"/>
    <p:sldId id="626" r:id="rId157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48746" autoAdjust="0"/>
  </p:normalViewPr>
  <p:slideViewPr>
    <p:cSldViewPr>
      <p:cViewPr>
        <p:scale>
          <a:sx n="51" d="100"/>
          <a:sy n="51" d="100"/>
        </p:scale>
        <p:origin x="-1620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38" Type="http://schemas.openxmlformats.org/officeDocument/2006/relationships/slide" Target="slides/slide137.xml"/><Relationship Id="rId154" Type="http://schemas.openxmlformats.org/officeDocument/2006/relationships/slide" Target="slides/slide153.xml"/><Relationship Id="rId159" Type="http://schemas.openxmlformats.org/officeDocument/2006/relationships/presProps" Target="presProps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144" Type="http://schemas.openxmlformats.org/officeDocument/2006/relationships/slide" Target="slides/slide143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60" Type="http://schemas.openxmlformats.org/officeDocument/2006/relationships/viewProps" Target="viewProps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slide" Target="slides/slide133.xml"/><Relationship Id="rId139" Type="http://schemas.openxmlformats.org/officeDocument/2006/relationships/slide" Target="slides/slide13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55" Type="http://schemas.openxmlformats.org/officeDocument/2006/relationships/slide" Target="slides/slide15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40" Type="http://schemas.openxmlformats.org/officeDocument/2006/relationships/slide" Target="slides/slide139.xml"/><Relationship Id="rId145" Type="http://schemas.openxmlformats.org/officeDocument/2006/relationships/slide" Target="slides/slide144.xml"/><Relationship Id="rId153" Type="http://schemas.openxmlformats.org/officeDocument/2006/relationships/slide" Target="slides/slide152.xml"/><Relationship Id="rId16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51" Type="http://schemas.openxmlformats.org/officeDocument/2006/relationships/slide" Target="slides/slide150.xml"/><Relationship Id="rId156" Type="http://schemas.openxmlformats.org/officeDocument/2006/relationships/slide" Target="slides/slide155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162" Type="http://schemas.openxmlformats.org/officeDocument/2006/relationships/tableStyles" Target="tableStyles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D6C918-A262-4E6D-AED1-FCAB7F9891D1}" type="datetimeFigureOut">
              <a:rPr lang="it-IT" smtClean="0"/>
              <a:pPr/>
              <a:t>23/05/2014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BB39E2-BD01-47D6-AD19-77B39AFC426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204429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10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4.xml"/><Relationship Id="rId1" Type="http://schemas.openxmlformats.org/officeDocument/2006/relationships/notesMaster" Target="../notesMasters/notesMaster1.xml"/></Relationships>
</file>

<file path=ppt/notesSlides/_rels/notesSlide10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5.xml"/><Relationship Id="rId1" Type="http://schemas.openxmlformats.org/officeDocument/2006/relationships/notesMaster" Target="../notesMasters/notesMaster1.xml"/></Relationships>
</file>

<file path=ppt/notesSlides/_rels/notesSlide10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6.xml"/><Relationship Id="rId1" Type="http://schemas.openxmlformats.org/officeDocument/2006/relationships/notesMaster" Target="../notesMasters/notesMaster1.xml"/></Relationships>
</file>

<file path=ppt/notesSlides/_rels/notesSlide10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7.xml"/><Relationship Id="rId1" Type="http://schemas.openxmlformats.org/officeDocument/2006/relationships/notesMaster" Target="../notesMasters/notesMaster1.xml"/></Relationships>
</file>

<file path=ppt/notesSlides/_rels/notesSlide10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8.xml"/><Relationship Id="rId1" Type="http://schemas.openxmlformats.org/officeDocument/2006/relationships/notesMaster" Target="../notesMasters/notesMaster1.xml"/></Relationships>
</file>

<file path=ppt/notesSlides/_rels/notesSlide10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9.xml"/><Relationship Id="rId1" Type="http://schemas.openxmlformats.org/officeDocument/2006/relationships/notesMaster" Target="../notesMasters/notesMaster1.xml"/></Relationships>
</file>

<file path=ppt/notesSlides/_rels/notesSlide10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0.xml"/><Relationship Id="rId1" Type="http://schemas.openxmlformats.org/officeDocument/2006/relationships/notesMaster" Target="../notesMasters/notesMaster1.xml"/></Relationships>
</file>

<file path=ppt/notesSlides/_rels/notesSlide10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1.xml"/><Relationship Id="rId1" Type="http://schemas.openxmlformats.org/officeDocument/2006/relationships/notesMaster" Target="../notesMasters/notesMaster1.xml"/></Relationships>
</file>

<file path=ppt/notesSlides/_rels/notesSlide10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3.xml"/><Relationship Id="rId1" Type="http://schemas.openxmlformats.org/officeDocument/2006/relationships/notesMaster" Target="../notesMasters/notesMaster1.xml"/></Relationships>
</file>

<file path=ppt/notesSlides/_rels/notesSlide1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4.xml"/><Relationship Id="rId1" Type="http://schemas.openxmlformats.org/officeDocument/2006/relationships/notesMaster" Target="../notesMasters/notesMaster1.xml"/></Relationships>
</file>

<file path=ppt/notesSlides/_rels/notesSlide1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5.xml"/><Relationship Id="rId1" Type="http://schemas.openxmlformats.org/officeDocument/2006/relationships/notesMaster" Target="../notesMasters/notesMaster1.xml"/></Relationships>
</file>

<file path=ppt/notesSlides/_rels/notesSlide1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6.xml"/><Relationship Id="rId1" Type="http://schemas.openxmlformats.org/officeDocument/2006/relationships/notesMaster" Target="../notesMasters/notesMaster1.xml"/></Relationships>
</file>

<file path=ppt/notesSlides/_rels/notesSlide1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7.xml"/><Relationship Id="rId1" Type="http://schemas.openxmlformats.org/officeDocument/2006/relationships/notesMaster" Target="../notesMasters/notesMaster1.xml"/></Relationships>
</file>

<file path=ppt/notesSlides/_rels/notesSlide1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8.xml"/><Relationship Id="rId1" Type="http://schemas.openxmlformats.org/officeDocument/2006/relationships/notesMaster" Target="../notesMasters/notesMaster1.xml"/></Relationships>
</file>

<file path=ppt/notesSlides/_rels/notesSlide1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9.xml"/><Relationship Id="rId1" Type="http://schemas.openxmlformats.org/officeDocument/2006/relationships/notesMaster" Target="../notesMasters/notesMaster1.xml"/></Relationships>
</file>

<file path=ppt/notesSlides/_rels/notesSlide1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0.xml"/><Relationship Id="rId1" Type="http://schemas.openxmlformats.org/officeDocument/2006/relationships/notesMaster" Target="../notesMasters/notesMaster1.xml"/></Relationships>
</file>

<file path=ppt/notesSlides/_rels/notesSlide1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1.xml"/><Relationship Id="rId1" Type="http://schemas.openxmlformats.org/officeDocument/2006/relationships/notesMaster" Target="../notesMasters/notesMaster1.xml"/></Relationships>
</file>

<file path=ppt/notesSlides/_rels/notesSlide1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3.xml"/><Relationship Id="rId1" Type="http://schemas.openxmlformats.org/officeDocument/2006/relationships/notesMaster" Target="../notesMasters/notesMaster1.xml"/></Relationships>
</file>

<file path=ppt/notesSlides/_rels/notesSlide1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4.xml"/><Relationship Id="rId1" Type="http://schemas.openxmlformats.org/officeDocument/2006/relationships/notesMaster" Target="../notesMasters/notesMaster1.xml"/></Relationships>
</file>

<file path=ppt/notesSlides/_rels/notesSlide1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5.xml"/><Relationship Id="rId1" Type="http://schemas.openxmlformats.org/officeDocument/2006/relationships/notesMaster" Target="../notesMasters/notesMaster1.xml"/></Relationships>
</file>

<file path=ppt/notesSlides/_rels/notesSlide1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6.xml"/><Relationship Id="rId1" Type="http://schemas.openxmlformats.org/officeDocument/2006/relationships/notesMaster" Target="../notesMasters/notesMaster1.xml"/></Relationships>
</file>

<file path=ppt/notesSlides/_rels/notesSlide1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7.xml"/><Relationship Id="rId1" Type="http://schemas.openxmlformats.org/officeDocument/2006/relationships/notesMaster" Target="../notesMasters/notesMaster1.xml"/></Relationships>
</file>

<file path=ppt/notesSlides/_rels/notesSlide1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8.xml"/><Relationship Id="rId1" Type="http://schemas.openxmlformats.org/officeDocument/2006/relationships/notesMaster" Target="../notesMasters/notesMaster1.xml"/></Relationships>
</file>

<file path=ppt/notesSlides/_rels/notesSlide1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9.xml"/><Relationship Id="rId1" Type="http://schemas.openxmlformats.org/officeDocument/2006/relationships/notesMaster" Target="../notesMasters/notesMaster1.xml"/></Relationships>
</file>

<file path=ppt/notesSlides/_rels/notesSlide1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0.xml"/><Relationship Id="rId1" Type="http://schemas.openxmlformats.org/officeDocument/2006/relationships/notesMaster" Target="../notesMasters/notesMaster1.xml"/></Relationships>
</file>

<file path=ppt/notesSlides/_rels/notesSlide1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1.xml"/><Relationship Id="rId1" Type="http://schemas.openxmlformats.org/officeDocument/2006/relationships/notesMaster" Target="../notesMasters/notesMaster1.xml"/></Relationships>
</file>

<file path=ppt/notesSlides/_rels/notesSlide1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3.xml"/><Relationship Id="rId1" Type="http://schemas.openxmlformats.org/officeDocument/2006/relationships/notesMaster" Target="../notesMasters/notesMaster1.xml"/></Relationships>
</file>

<file path=ppt/notesSlides/_rels/notesSlide1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4.xml"/><Relationship Id="rId1" Type="http://schemas.openxmlformats.org/officeDocument/2006/relationships/notesMaster" Target="../notesMasters/notesMaster1.xml"/></Relationships>
</file>

<file path=ppt/notesSlides/_rels/notesSlide1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5.xml"/><Relationship Id="rId1" Type="http://schemas.openxmlformats.org/officeDocument/2006/relationships/notesMaster" Target="../notesMasters/notesMaster1.xml"/></Relationships>
</file>

<file path=ppt/notesSlides/_rels/notesSlide1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6.xml"/><Relationship Id="rId1" Type="http://schemas.openxmlformats.org/officeDocument/2006/relationships/notesMaster" Target="../notesMasters/notesMaster1.xml"/></Relationships>
</file>

<file path=ppt/notesSlides/_rels/notesSlide1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7.xml"/><Relationship Id="rId1" Type="http://schemas.openxmlformats.org/officeDocument/2006/relationships/notesMaster" Target="../notesMasters/notesMaster1.xml"/></Relationships>
</file>

<file path=ppt/notesSlides/_rels/notesSlide1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8.xml"/><Relationship Id="rId1" Type="http://schemas.openxmlformats.org/officeDocument/2006/relationships/notesMaster" Target="../notesMasters/notesMaster1.xml"/></Relationships>
</file>

<file path=ppt/notesSlides/_rels/notesSlide1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9.xml"/><Relationship Id="rId1" Type="http://schemas.openxmlformats.org/officeDocument/2006/relationships/notesMaster" Target="../notesMasters/notesMaster1.xml"/></Relationships>
</file>

<file path=ppt/notesSlides/_rels/notesSlide1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0.xml"/><Relationship Id="rId1" Type="http://schemas.openxmlformats.org/officeDocument/2006/relationships/notesMaster" Target="../notesMasters/notesMaster1.xml"/></Relationships>
</file>

<file path=ppt/notesSlides/_rels/notesSlide1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1.xml"/><Relationship Id="rId1" Type="http://schemas.openxmlformats.org/officeDocument/2006/relationships/notesMaster" Target="../notesMasters/notesMaster1.xml"/></Relationships>
</file>

<file path=ppt/notesSlides/_rels/notesSlide1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3.xml"/><Relationship Id="rId1" Type="http://schemas.openxmlformats.org/officeDocument/2006/relationships/notesMaster" Target="../notesMasters/notesMaster1.xml"/></Relationships>
</file>

<file path=ppt/notesSlides/_rels/notesSlide1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4.xml"/><Relationship Id="rId1" Type="http://schemas.openxmlformats.org/officeDocument/2006/relationships/notesMaster" Target="../notesMasters/notesMaster1.xml"/></Relationships>
</file>

<file path=ppt/notesSlides/_rels/notesSlide1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5.xml"/><Relationship Id="rId1" Type="http://schemas.openxmlformats.org/officeDocument/2006/relationships/notesMaster" Target="../notesMasters/notesMaster1.xml"/></Relationships>
</file>

<file path=ppt/notesSlides/_rels/notesSlide1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1.xml"/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burocrazia e provincialismo</a:t>
            </a:r>
          </a:p>
          <a:p>
            <a:endParaRPr lang="it-IT" baseline="0" dirty="0" smtClean="0"/>
          </a:p>
          <a:p>
            <a:r>
              <a:rPr lang="it-IT" baseline="0" dirty="0" smtClean="0"/>
              <a:t>1) </a:t>
            </a:r>
            <a:r>
              <a:rPr lang="it-IT" dirty="0" smtClean="0"/>
              <a:t>Accademici</a:t>
            </a:r>
            <a:r>
              <a:rPr lang="it-IT" baseline="0" dirty="0" smtClean="0"/>
              <a:t> legati al potere: (dannunziani, simbolisti, floreali) </a:t>
            </a:r>
          </a:p>
          <a:p>
            <a:endParaRPr lang="it-IT" baseline="0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2</a:t>
            </a:fld>
            <a:endParaRPr lang="it-IT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1909: primo manifesto scritto da MARINETTI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13</a:t>
            </a:fld>
            <a:endParaRPr lang="it-IT"/>
          </a:p>
        </p:txBody>
      </p:sp>
    </p:spTree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err="1" smtClean="0"/>
              <a:t>…e</a:t>
            </a:r>
            <a:r>
              <a:rPr lang="it-IT" dirty="0" smtClean="0"/>
              <a:t> Friedrich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113</a:t>
            </a:fld>
            <a:endParaRPr lang="it-IT"/>
          </a:p>
        </p:txBody>
      </p:sp>
    </p:spTree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b="1" baseline="0" dirty="0" smtClean="0"/>
          </a:p>
          <a:p>
            <a:r>
              <a:rPr lang="it-IT" b="1" baseline="0" dirty="0" smtClean="0"/>
              <a:t>La presenza del TEMPO ci è presentata come un ENIGMA</a:t>
            </a:r>
          </a:p>
          <a:p>
            <a:endParaRPr lang="it-IT" baseline="0" dirty="0" smtClean="0"/>
          </a:p>
          <a:p>
            <a:r>
              <a:rPr lang="it-IT" baseline="0" dirty="0" smtClean="0"/>
              <a:t>Figura isolata &lt; Friedrich  in un tempo VUOTO</a:t>
            </a:r>
          </a:p>
          <a:p>
            <a:endParaRPr lang="it-IT" baseline="0" dirty="0" smtClean="0"/>
          </a:p>
          <a:p>
            <a:r>
              <a:rPr lang="it-IT" baseline="0" dirty="0" smtClean="0"/>
              <a:t>Donna: rappresenta l’enigma dell’ora, del tempo circolare che ripiega su di sé</a:t>
            </a:r>
          </a:p>
          <a:p>
            <a:endParaRPr lang="it-IT" baseline="0" dirty="0" smtClean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114</a:t>
            </a:fld>
            <a:endParaRPr lang="it-IT"/>
          </a:p>
        </p:txBody>
      </p:sp>
    </p:spTree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Ci sono gli stessi elementi</a:t>
            </a:r>
          </a:p>
          <a:p>
            <a:endParaRPr lang="it-IT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115</a:t>
            </a:fld>
            <a:endParaRPr lang="it-IT"/>
          </a:p>
        </p:txBody>
      </p:sp>
    </p:spTree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PROSPETTIVA SCHEMATICA</a:t>
            </a:r>
          </a:p>
          <a:p>
            <a:r>
              <a:rPr lang="it-IT" dirty="0" smtClean="0"/>
              <a:t>P.</a:t>
            </a:r>
            <a:r>
              <a:rPr lang="it-IT" baseline="0" dirty="0" smtClean="0"/>
              <a:t> </a:t>
            </a:r>
            <a:r>
              <a:rPr lang="it-IT" baseline="0" dirty="0" err="1" smtClean="0"/>
              <a:t>DI</a:t>
            </a:r>
            <a:r>
              <a:rPr lang="it-IT" baseline="0" dirty="0" smtClean="0"/>
              <a:t> VISTA DIVERSI in un unico q.</a:t>
            </a:r>
          </a:p>
          <a:p>
            <a:r>
              <a:rPr lang="it-IT" baseline="0" dirty="0" smtClean="0"/>
              <a:t>Piazza pavimento con assi—teatro</a:t>
            </a:r>
          </a:p>
          <a:p>
            <a:r>
              <a:rPr lang="it-IT" baseline="0" dirty="0" smtClean="0"/>
              <a:t>ANTICO/MODERNO</a:t>
            </a:r>
          </a:p>
          <a:p>
            <a:r>
              <a:rPr lang="it-IT" baseline="0" dirty="0" smtClean="0"/>
              <a:t>IONICO-CLASSICO/TESTA PRIMITIVA-PICASSO rifiutato</a:t>
            </a:r>
            <a:endParaRPr lang="it-IT" dirty="0" smtClean="0"/>
          </a:p>
          <a:p>
            <a:r>
              <a:rPr lang="it-IT" dirty="0" smtClean="0"/>
              <a:t>SOLIDA VOLUMETRIA</a:t>
            </a:r>
            <a:r>
              <a:rPr lang="it-IT" baseline="0" dirty="0" smtClean="0"/>
              <a:t> e </a:t>
            </a:r>
            <a:r>
              <a:rPr lang="it-IT" dirty="0" smtClean="0"/>
              <a:t>SEGNO NETTO E DECISO</a:t>
            </a:r>
          </a:p>
          <a:p>
            <a:endParaRPr lang="it-IT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116</a:t>
            </a:fld>
            <a:endParaRPr lang="it-IT"/>
          </a:p>
        </p:txBody>
      </p:sp>
    </p:spTree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b="1" dirty="0" smtClean="0"/>
              <a:t>Rifiuta quel concetto di modernità</a:t>
            </a:r>
          </a:p>
          <a:p>
            <a:r>
              <a:rPr lang="it-IT" b="1" dirty="0" smtClean="0"/>
              <a:t>NO</a:t>
            </a:r>
            <a:r>
              <a:rPr lang="it-IT" b="1" baseline="0" dirty="0" smtClean="0"/>
              <a:t> idea di PROGRESSO</a:t>
            </a:r>
          </a:p>
          <a:p>
            <a:r>
              <a:rPr lang="it-IT" b="1" baseline="0" dirty="0" smtClean="0"/>
              <a:t>NO proiezione al FUTURO</a:t>
            </a:r>
            <a:endParaRPr lang="it-IT" dirty="0" smtClean="0"/>
          </a:p>
          <a:p>
            <a:r>
              <a:rPr lang="it-IT" dirty="0" smtClean="0"/>
              <a:t>IL </a:t>
            </a:r>
            <a:r>
              <a:rPr lang="it-IT" b="1" dirty="0" smtClean="0"/>
              <a:t>vero senso delle cose sta oltre il tempo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117</a:t>
            </a:fld>
            <a:endParaRPr lang="it-IT"/>
          </a:p>
        </p:txBody>
      </p:sp>
    </p:spTree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118</a:t>
            </a:fld>
            <a:endParaRPr lang="it-IT"/>
          </a:p>
        </p:txBody>
      </p:sp>
    </p:spTree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La prospettiva crea </a:t>
            </a:r>
          </a:p>
          <a:p>
            <a:r>
              <a:rPr lang="it-IT" dirty="0" smtClean="0"/>
              <a:t>con le sue fughe lineari </a:t>
            </a:r>
          </a:p>
          <a:p>
            <a:r>
              <a:rPr lang="it-IT" dirty="0" smtClean="0"/>
              <a:t>un </a:t>
            </a:r>
            <a:r>
              <a:rPr lang="it-IT" b="1" dirty="0" smtClean="0"/>
              <a:t>SENSO </a:t>
            </a:r>
            <a:r>
              <a:rPr lang="it-IT" b="1" dirty="0" err="1" smtClean="0"/>
              <a:t>DI</a:t>
            </a:r>
            <a:r>
              <a:rPr lang="it-IT" b="1" dirty="0" smtClean="0"/>
              <a:t> VUOTO </a:t>
            </a:r>
            <a:r>
              <a:rPr lang="it-IT" dirty="0" smtClean="0"/>
              <a:t>E </a:t>
            </a:r>
            <a:r>
              <a:rPr lang="it-IT" b="1" dirty="0" smtClean="0"/>
              <a:t>VERTIGINE </a:t>
            </a:r>
          </a:p>
          <a:p>
            <a:r>
              <a:rPr lang="it-IT" dirty="0" smtClean="0"/>
              <a:t>che accentua il </a:t>
            </a:r>
            <a:r>
              <a:rPr lang="it-IT" b="1" dirty="0" smtClean="0"/>
              <a:t>CARATTERE SPETTRALE dello sp.</a:t>
            </a:r>
          </a:p>
          <a:p>
            <a:endParaRPr lang="it-IT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119</a:t>
            </a:fld>
            <a:endParaRPr lang="it-IT"/>
          </a:p>
        </p:txBody>
      </p:sp>
    </p:spTree>
  </p:cSld>
  <p:clrMapOvr>
    <a:masterClrMapping/>
  </p:clrMapOvr>
</p:notes>
</file>

<file path=ppt/notesSlides/notesSlide10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120</a:t>
            </a:fld>
            <a:endParaRPr lang="it-IT"/>
          </a:p>
        </p:txBody>
      </p:sp>
    </p:spTree>
  </p:cSld>
  <p:clrMapOvr>
    <a:masterClrMapping/>
  </p:clrMapOvr>
</p:notes>
</file>

<file path=ppt/notesSlides/notesSlide10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b="0" dirty="0" smtClean="0"/>
              <a:t>A</a:t>
            </a:r>
            <a:r>
              <a:rPr lang="it-IT" b="1" dirty="0" smtClean="0"/>
              <a:t>rco di tempo molto lungo</a:t>
            </a:r>
            <a:r>
              <a:rPr lang="it-IT" dirty="0" smtClean="0"/>
              <a:t>: 70</a:t>
            </a:r>
            <a:r>
              <a:rPr lang="it-IT" baseline="0" dirty="0" smtClean="0"/>
              <a:t> anni</a:t>
            </a:r>
          </a:p>
          <a:p>
            <a:endParaRPr lang="it-IT" b="1" dirty="0" smtClean="0"/>
          </a:p>
          <a:p>
            <a:r>
              <a:rPr lang="it-IT" b="1" dirty="0" smtClean="0"/>
              <a:t>TESSITURE </a:t>
            </a:r>
            <a:r>
              <a:rPr lang="it-IT" b="1" dirty="0" err="1" smtClean="0"/>
              <a:t>DI</a:t>
            </a:r>
            <a:r>
              <a:rPr lang="it-IT" b="1" dirty="0" smtClean="0"/>
              <a:t> TRATTEGGI MOLTO EVIDENTI</a:t>
            </a:r>
            <a:endParaRPr lang="it-IT" b="1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121</a:t>
            </a:fld>
            <a:endParaRPr lang="it-IT"/>
          </a:p>
        </p:txBody>
      </p:sp>
    </p:spTree>
  </p:cSld>
  <p:clrMapOvr>
    <a:masterClrMapping/>
  </p:clrMapOvr>
</p:notes>
</file>

<file path=ppt/notesSlides/notesSlide10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baseline="0" dirty="0" smtClean="0"/>
          </a:p>
          <a:p>
            <a:r>
              <a:rPr lang="it-IT" baseline="0" dirty="0" smtClean="0"/>
              <a:t>-</a:t>
            </a:r>
            <a:r>
              <a:rPr lang="it-IT" b="1" baseline="0" dirty="0" smtClean="0"/>
              <a:t>RITORNO AL FIGURATIVO</a:t>
            </a:r>
          </a:p>
          <a:p>
            <a:r>
              <a:rPr lang="it-IT" baseline="0" dirty="0" smtClean="0"/>
              <a:t>MA</a:t>
            </a:r>
          </a:p>
          <a:p>
            <a:r>
              <a:rPr lang="it-IT" u="sng" baseline="0" dirty="0" smtClean="0"/>
              <a:t>NO REALISMO O NATURALISMO ottocenteschi: </a:t>
            </a:r>
          </a:p>
          <a:p>
            <a:r>
              <a:rPr lang="it-IT" b="1" u="sng" baseline="0" dirty="0" smtClean="0"/>
              <a:t>LA FORMA E</a:t>
            </a:r>
            <a:r>
              <a:rPr lang="it-IT" u="sng" baseline="0" dirty="0" smtClean="0"/>
              <a:t>’ SEMPRE </a:t>
            </a:r>
            <a:r>
              <a:rPr lang="it-IT" b="1" u="sng" baseline="0" dirty="0" smtClean="0"/>
              <a:t>L’ESITO </a:t>
            </a:r>
            <a:r>
              <a:rPr lang="it-IT" b="1" u="sng" baseline="0" dirty="0" err="1" smtClean="0"/>
              <a:t>DI</a:t>
            </a:r>
            <a:r>
              <a:rPr lang="it-IT" b="1" u="sng" baseline="0" dirty="0" smtClean="0"/>
              <a:t> UN PROCESSO MENTALE </a:t>
            </a:r>
            <a:r>
              <a:rPr lang="it-IT" u="sng" baseline="0" dirty="0" smtClean="0"/>
              <a:t>ED ESTETICO </a:t>
            </a:r>
          </a:p>
          <a:p>
            <a:r>
              <a:rPr lang="it-IT" u="sng" baseline="0" dirty="0" smtClean="0"/>
              <a:t>CHE PRESCINDE </a:t>
            </a:r>
          </a:p>
          <a:p>
            <a:r>
              <a:rPr lang="it-IT" u="sng" baseline="0" dirty="0" smtClean="0"/>
              <a:t>DALL’IMMEDIATEZZA PERCETTIVA.</a:t>
            </a:r>
          </a:p>
          <a:p>
            <a:endParaRPr lang="it-IT" u="sng" baseline="0" dirty="0" smtClean="0"/>
          </a:p>
          <a:p>
            <a:endParaRPr lang="it-IT" baseline="0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122</a:t>
            </a:fld>
            <a:endParaRPr lang="it-IT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it-IT" b="1" baseline="0" dirty="0" smtClean="0"/>
              <a:t>Sconvolgimento della visione</a:t>
            </a:r>
            <a:endParaRPr lang="it-IT" baseline="0" dirty="0" smtClean="0"/>
          </a:p>
          <a:p>
            <a:r>
              <a:rPr lang="it-IT" b="1" baseline="0" dirty="0" smtClean="0"/>
              <a:t>un’onda energetica</a:t>
            </a:r>
            <a:endParaRPr lang="it-IT" baseline="0" dirty="0" smtClean="0"/>
          </a:p>
          <a:p>
            <a:endParaRPr lang="it-IT" baseline="0" dirty="0" smtClean="0"/>
          </a:p>
          <a:p>
            <a:r>
              <a:rPr lang="it-IT" u="sng" baseline="0" dirty="0" smtClean="0"/>
              <a:t>SOGG</a:t>
            </a:r>
            <a:r>
              <a:rPr lang="it-IT" baseline="0" dirty="0" smtClean="0"/>
              <a:t>: è ancora quello dell’</a:t>
            </a:r>
            <a:r>
              <a:rPr lang="it-IT" b="1" baseline="0" dirty="0" smtClean="0"/>
              <a:t>arte sociale </a:t>
            </a:r>
            <a:endParaRPr lang="it-IT" baseline="0" dirty="0" smtClean="0"/>
          </a:p>
          <a:p>
            <a:r>
              <a:rPr lang="it-IT" baseline="0" dirty="0" smtClean="0"/>
              <a:t>+ importanza della CITTÀ MODERNA come luogo plasmato sulle ESIGENZE DELL’UOMO FUTURO</a:t>
            </a:r>
          </a:p>
          <a:p>
            <a:endParaRPr lang="it-IT" baseline="0" dirty="0" smtClean="0"/>
          </a:p>
          <a:p>
            <a:r>
              <a:rPr lang="it-IT" baseline="0" dirty="0" smtClean="0"/>
              <a:t>Tecnica: </a:t>
            </a:r>
            <a:r>
              <a:rPr lang="it-IT" b="1" baseline="0" dirty="0" smtClean="0"/>
              <a:t>DIVISIONISMO: evidenziazione delle linee di forza</a:t>
            </a:r>
            <a:endParaRPr lang="it-IT" baseline="0" dirty="0" smtClean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14</a:t>
            </a:fld>
            <a:endParaRPr lang="it-IT"/>
          </a:p>
        </p:txBody>
      </p:sp>
    </p:spTree>
  </p:cSld>
  <p:clrMapOvr>
    <a:masterClrMapping/>
  </p:clrMapOvr>
</p:notes>
</file>

<file path=ppt/notesSlides/notesSlide1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123</a:t>
            </a:fld>
            <a:endParaRPr lang="it-IT"/>
          </a:p>
        </p:txBody>
      </p:sp>
    </p:spTree>
  </p:cSld>
  <p:clrMapOvr>
    <a:masterClrMapping/>
  </p:clrMapOvr>
</p:notes>
</file>

<file path=ppt/notesSlides/notesSlide1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Anche </a:t>
            </a:r>
            <a:r>
              <a:rPr lang="it-IT" dirty="0" err="1" smtClean="0"/>
              <a:t>Pic</a:t>
            </a:r>
            <a:r>
              <a:rPr lang="it-IT" dirty="0" smtClean="0"/>
              <a:t>. nel</a:t>
            </a:r>
            <a:r>
              <a:rPr lang="it-IT" baseline="0" dirty="0" smtClean="0"/>
              <a:t> dopoguerra: ritorno alla fig. umana ripresa mimeticamente </a:t>
            </a:r>
          </a:p>
          <a:p>
            <a:endParaRPr lang="it-IT" baseline="0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124</a:t>
            </a:fld>
            <a:endParaRPr lang="it-IT"/>
          </a:p>
        </p:txBody>
      </p:sp>
    </p:spTree>
  </p:cSld>
  <p:clrMapOvr>
    <a:masterClrMapping/>
  </p:clrMapOvr>
</p:notes>
</file>

<file path=ppt/notesSlides/notesSlide1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Anche </a:t>
            </a:r>
            <a:r>
              <a:rPr lang="it-IT" dirty="0" err="1" smtClean="0"/>
              <a:t>Leger…</a:t>
            </a:r>
            <a:r>
              <a:rPr lang="it-IT" dirty="0" smtClean="0"/>
              <a:t> più plasticità e monumentalità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125</a:t>
            </a:fld>
            <a:endParaRPr lang="it-IT"/>
          </a:p>
        </p:txBody>
      </p:sp>
    </p:spTree>
  </p:cSld>
  <p:clrMapOvr>
    <a:masterClrMapping/>
  </p:clrMapOvr>
</p:notes>
</file>

<file path=ppt/notesSlides/notesSlide1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Anche </a:t>
            </a:r>
            <a:r>
              <a:rPr lang="it-IT" dirty="0" err="1" smtClean="0"/>
              <a:t>futuristi…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126</a:t>
            </a:fld>
            <a:endParaRPr lang="it-IT"/>
          </a:p>
        </p:txBody>
      </p:sp>
    </p:spTree>
  </p:cSld>
  <p:clrMapOvr>
    <a:masterClrMapping/>
  </p:clrMapOvr>
</p:notes>
</file>

<file path=ppt/notesSlides/notesSlide1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baseline="0" dirty="0" smtClean="0"/>
          </a:p>
          <a:p>
            <a:r>
              <a:rPr lang="it-IT" u="sng" baseline="0" dirty="0" smtClean="0"/>
              <a:t>Si vogliono elaborare i CARATTERI di un’ IDENTITA’ ARTISTICA NAZIONALE </a:t>
            </a:r>
          </a:p>
          <a:p>
            <a:endParaRPr lang="it-IT" baseline="0" dirty="0" smtClean="0"/>
          </a:p>
          <a:p>
            <a:r>
              <a:rPr lang="it-IT" baseline="0" dirty="0" smtClean="0"/>
              <a:t>3 versanti:</a:t>
            </a:r>
          </a:p>
          <a:p>
            <a:r>
              <a:rPr lang="it-IT" baseline="0" dirty="0" smtClean="0"/>
              <a:t>Confronto con modernità (avanguardie)</a:t>
            </a:r>
          </a:p>
          <a:p>
            <a:r>
              <a:rPr lang="it-IT" baseline="0" dirty="0" smtClean="0"/>
              <a:t>Confronto con la recente tradizione (Ottocento italiano)</a:t>
            </a:r>
          </a:p>
          <a:p>
            <a:r>
              <a:rPr lang="it-IT" baseline="0" dirty="0" smtClean="0"/>
              <a:t>Confronto con tradizione più ampia e riflessioni sul classico (fa parte del più ampio concetto di RITORNO ALL’ORDINE)</a:t>
            </a:r>
            <a:endParaRPr lang="it-IT" dirty="0" smtClean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127</a:t>
            </a:fld>
            <a:endParaRPr lang="it-IT"/>
          </a:p>
        </p:txBody>
      </p:sp>
    </p:spTree>
  </p:cSld>
  <p:clrMapOvr>
    <a:masterClrMapping/>
  </p:clrMapOvr>
</p:notes>
</file>

<file path=ppt/notesSlides/notesSlide1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endParaRPr lang="it-IT" u="none" baseline="0" dirty="0" smtClean="0"/>
          </a:p>
          <a:p>
            <a:r>
              <a:rPr lang="it-IT" u="none" baseline="0" dirty="0" smtClean="0"/>
              <a:t> </a:t>
            </a:r>
          </a:p>
          <a:p>
            <a:endParaRPr lang="it-IT" u="none" baseline="0" dirty="0" smtClean="0"/>
          </a:p>
          <a:p>
            <a:r>
              <a:rPr lang="it-IT" baseline="0" dirty="0" smtClean="0"/>
              <a:t> </a:t>
            </a:r>
          </a:p>
          <a:p>
            <a:endParaRPr lang="it-IT" baseline="0" dirty="0" smtClean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128</a:t>
            </a:fld>
            <a:endParaRPr lang="it-IT"/>
          </a:p>
        </p:txBody>
      </p:sp>
    </p:spTree>
  </p:cSld>
  <p:clrMapOvr>
    <a:masterClrMapping/>
  </p:clrMapOvr>
</p:notes>
</file>

<file path=ppt/notesSlides/notesSlide1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baseline="0" dirty="0" smtClean="0"/>
          </a:p>
          <a:p>
            <a:endParaRPr lang="it-IT" baseline="0" dirty="0" smtClean="0"/>
          </a:p>
          <a:p>
            <a:endParaRPr lang="it-IT" baseline="0" dirty="0" smtClean="0"/>
          </a:p>
          <a:p>
            <a:endParaRPr lang="it-IT" baseline="0" dirty="0" smtClean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129</a:t>
            </a:fld>
            <a:endParaRPr lang="it-IT"/>
          </a:p>
        </p:txBody>
      </p:sp>
    </p:spTree>
  </p:cSld>
  <p:clrMapOvr>
    <a:masterClrMapping/>
  </p:clrMapOvr>
</p:notes>
</file>

<file path=ppt/notesSlides/notesSlide1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baseline="0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130</a:t>
            </a:fld>
            <a:endParaRPr lang="it-IT"/>
          </a:p>
        </p:txBody>
      </p:sp>
    </p:spTree>
  </p:cSld>
  <p:clrMapOvr>
    <a:masterClrMapping/>
  </p:clrMapOvr>
</p:notes>
</file>

<file path=ppt/notesSlides/notesSlide1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baseline="0" dirty="0" smtClean="0"/>
          </a:p>
          <a:p>
            <a:r>
              <a:rPr lang="it-IT" baseline="0" dirty="0" smtClean="0"/>
              <a:t>21-22: VP, 2 mostre in Germania:</a:t>
            </a:r>
            <a:r>
              <a:rPr lang="it-IT" baseline="0" dirty="0" err="1" smtClean="0"/>
              <a:t>………</a:t>
            </a:r>
            <a:endParaRPr lang="it-IT" baseline="0" dirty="0" smtClean="0"/>
          </a:p>
          <a:p>
            <a:endParaRPr lang="it-IT" baseline="0" dirty="0" smtClean="0"/>
          </a:p>
          <a:p>
            <a:r>
              <a:rPr lang="it-IT" baseline="0" dirty="0" smtClean="0"/>
              <a:t>Artisti tendono a recuperare CON SPIRITO NUOVO </a:t>
            </a:r>
          </a:p>
          <a:p>
            <a:r>
              <a:rPr lang="it-IT" b="1" baseline="0" dirty="0" smtClean="0"/>
              <a:t>L’ESSENZIALITÀ FORMALE DELL’ARTE DEL PASSATO </a:t>
            </a:r>
          </a:p>
          <a:p>
            <a:endParaRPr lang="it-IT" b="1" baseline="0" dirty="0" smtClean="0"/>
          </a:p>
          <a:p>
            <a:r>
              <a:rPr lang="it-IT" baseline="0" dirty="0" err="1" smtClean="0"/>
              <a:t>…grande</a:t>
            </a:r>
            <a:r>
              <a:rPr lang="it-IT" baseline="0" dirty="0" smtClean="0"/>
              <a:t> influenza su cultura </a:t>
            </a:r>
            <a:r>
              <a:rPr lang="it-IT" baseline="0" dirty="0" err="1" smtClean="0"/>
              <a:t>tedesca……</a:t>
            </a:r>
            <a:endParaRPr lang="it-IT" baseline="0" dirty="0" smtClean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131</a:t>
            </a:fld>
            <a:endParaRPr lang="it-IT"/>
          </a:p>
        </p:txBody>
      </p:sp>
    </p:spTree>
  </p:cSld>
  <p:clrMapOvr>
    <a:masterClrMapping/>
  </p:clrMapOvr>
</p:notes>
</file>

<file path=ppt/notesSlides/notesSlide1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 smtClean="0"/>
          </a:p>
          <a:p>
            <a:r>
              <a:rPr lang="it-IT" dirty="0" smtClean="0"/>
              <a:t>dal </a:t>
            </a:r>
            <a:r>
              <a:rPr lang="it-IT" b="1" dirty="0" smtClean="0"/>
              <a:t>vitalismo della cultura espressionista </a:t>
            </a:r>
            <a:r>
              <a:rPr lang="it-IT" b="1" dirty="0" err="1" smtClean="0"/>
              <a:t>---</a:t>
            </a:r>
            <a:endParaRPr lang="it-IT" b="1" dirty="0" smtClean="0"/>
          </a:p>
          <a:p>
            <a:endParaRPr lang="it-IT" b="1" dirty="0" smtClean="0"/>
          </a:p>
          <a:p>
            <a:r>
              <a:rPr lang="it-IT" dirty="0" smtClean="0"/>
              <a:t>ad una </a:t>
            </a:r>
            <a:r>
              <a:rPr lang="it-IT" b="1" dirty="0" smtClean="0"/>
              <a:t>VISIONE RAZIONALE e oggettivante </a:t>
            </a:r>
            <a:r>
              <a:rPr lang="it-IT" dirty="0" smtClean="0"/>
              <a:t>basata </a:t>
            </a:r>
            <a:r>
              <a:rPr lang="it-IT" b="1" dirty="0" smtClean="0"/>
              <a:t>sull’ordine delle leggi fisiche </a:t>
            </a:r>
          </a:p>
          <a:p>
            <a:endParaRPr lang="it-IT" dirty="0" smtClean="0"/>
          </a:p>
          <a:p>
            <a:r>
              <a:rPr lang="it-IT" dirty="0" smtClean="0"/>
              <a:t>(ne deriva una </a:t>
            </a:r>
            <a:r>
              <a:rPr lang="it-IT" b="1" dirty="0" smtClean="0"/>
              <a:t>RAPPRESENTAZIONE QUASI PIETRIFICATA DELLA REALTÀ </a:t>
            </a:r>
            <a:r>
              <a:rPr lang="it-IT" b="0" dirty="0" smtClean="0"/>
              <a:t>delle</a:t>
            </a:r>
            <a:r>
              <a:rPr lang="it-IT" b="1" dirty="0" smtClean="0"/>
              <a:t> </a:t>
            </a:r>
            <a:r>
              <a:rPr lang="it-IT" dirty="0" smtClean="0"/>
              <a:t>cose,</a:t>
            </a:r>
            <a:r>
              <a:rPr lang="it-IT" baseline="0" dirty="0" smtClean="0"/>
              <a:t> </a:t>
            </a:r>
          </a:p>
          <a:p>
            <a:r>
              <a:rPr lang="it-IT" baseline="0" dirty="0" smtClean="0"/>
              <a:t>che R. tuttavia non vede priva di un coefficiente di irrazionalità)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132</a:t>
            </a:fld>
            <a:endParaRPr lang="it-IT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b="0" baseline="0" dirty="0" smtClean="0"/>
              <a:t>Non più </a:t>
            </a:r>
            <a:r>
              <a:rPr lang="it-IT" b="1" baseline="0" dirty="0" smtClean="0"/>
              <a:t>ANTIBORGHESISMO</a:t>
            </a:r>
            <a:r>
              <a:rPr lang="it-IT" baseline="0" dirty="0" smtClean="0"/>
              <a:t>: esaltazione macchina e modernismo</a:t>
            </a:r>
          </a:p>
          <a:p>
            <a:r>
              <a:rPr lang="it-IT" u="sng" baseline="0" dirty="0" smtClean="0"/>
              <a:t>(si conclude la fase antiborghese, anarchica e socialista)</a:t>
            </a:r>
          </a:p>
          <a:p>
            <a:endParaRPr lang="it-IT" baseline="0" dirty="0" smtClean="0"/>
          </a:p>
          <a:p>
            <a:r>
              <a:rPr lang="it-IT" dirty="0" smtClean="0"/>
              <a:t>Guerra</a:t>
            </a:r>
            <a:r>
              <a:rPr lang="it-IT" baseline="0" dirty="0" smtClean="0"/>
              <a:t> mondiale coinvolge tutti nell</a:t>
            </a:r>
            <a:r>
              <a:rPr lang="it-IT" b="1" baseline="0" dirty="0" smtClean="0"/>
              <a:t>’ ”orgia di irrazionalità” </a:t>
            </a:r>
            <a:r>
              <a:rPr lang="it-IT" baseline="0" dirty="0" smtClean="0"/>
              <a:t>(CROCE):</a:t>
            </a:r>
          </a:p>
          <a:p>
            <a:r>
              <a:rPr lang="it-IT" baseline="0" dirty="0" smtClean="0"/>
              <a:t>Futuristi e fascisti vivevano l’esperienza della guerra </a:t>
            </a:r>
            <a:r>
              <a:rPr lang="it-IT" u="sng" baseline="0" dirty="0" smtClean="0"/>
              <a:t>dentro un alone di euforia</a:t>
            </a:r>
          </a:p>
          <a:p>
            <a:endParaRPr lang="it-IT" baseline="0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15</a:t>
            </a:fld>
            <a:endParaRPr lang="it-IT"/>
          </a:p>
        </p:txBody>
      </p:sp>
    </p:spTree>
  </p:cSld>
  <p:clrMapOvr>
    <a:masterClrMapping/>
  </p:clrMapOvr>
</p:notes>
</file>

<file path=ppt/notesSlides/notesSlide1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baseline="0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133</a:t>
            </a:fld>
            <a:endParaRPr lang="it-IT"/>
          </a:p>
        </p:txBody>
      </p:sp>
    </p:spTree>
  </p:cSld>
  <p:clrMapOvr>
    <a:masterClrMapping/>
  </p:clrMapOvr>
</p:notes>
</file>

<file path=ppt/notesSlides/notesSlide1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b="0" dirty="0" smtClean="0"/>
          </a:p>
          <a:p>
            <a:r>
              <a:rPr lang="it-IT" b="0" dirty="0" smtClean="0"/>
              <a:t>Continuo ampliamento: stile generalizzato che prevede</a:t>
            </a:r>
          </a:p>
          <a:p>
            <a:r>
              <a:rPr lang="it-IT" b="0" u="none" dirty="0" smtClean="0"/>
              <a:t>-SEMPLIFICAZIONE FORMALE</a:t>
            </a:r>
          </a:p>
          <a:p>
            <a:r>
              <a:rPr lang="it-IT" b="0" u="none" dirty="0" smtClean="0"/>
              <a:t>-CITAZIONI CLASSICHEGGIANTI </a:t>
            </a:r>
            <a:r>
              <a:rPr lang="it-IT" b="0" u="none" dirty="0" err="1" smtClean="0"/>
              <a:t>DI</a:t>
            </a:r>
            <a:r>
              <a:rPr lang="it-IT" b="0" u="none" dirty="0" smtClean="0"/>
              <a:t> TIPO PURISTA</a:t>
            </a:r>
          </a:p>
          <a:p>
            <a:r>
              <a:rPr lang="it-IT" b="0" u="none" dirty="0" smtClean="0"/>
              <a:t>-IDEA </a:t>
            </a:r>
            <a:r>
              <a:rPr lang="it-IT" b="0" u="none" dirty="0" err="1" smtClean="0"/>
              <a:t>DI</a:t>
            </a:r>
            <a:r>
              <a:rPr lang="it-IT" b="0" u="none" dirty="0" smtClean="0"/>
              <a:t> MONUMENTALITÀ</a:t>
            </a:r>
          </a:p>
          <a:p>
            <a:endParaRPr lang="it-IT" b="0" u="none" dirty="0" smtClean="0"/>
          </a:p>
          <a:p>
            <a:r>
              <a:rPr lang="it-IT" b="0" u="none" baseline="0" dirty="0" smtClean="0"/>
              <a:t>-RIASSETTO FORMALE </a:t>
            </a:r>
            <a:endParaRPr lang="it-IT" dirty="0" smtClean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134</a:t>
            </a:fld>
            <a:endParaRPr lang="it-IT"/>
          </a:p>
        </p:txBody>
      </p:sp>
    </p:spTree>
  </p:cSld>
  <p:clrMapOvr>
    <a:masterClrMapping/>
  </p:clrMapOvr>
</p:notes>
</file>

<file path=ppt/notesSlides/notesSlide1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baseline="0" dirty="0" smtClean="0"/>
          </a:p>
          <a:p>
            <a:r>
              <a:rPr lang="it-IT" baseline="0" dirty="0" smtClean="0"/>
              <a:t>1)-</a:t>
            </a:r>
            <a:r>
              <a:rPr lang="it-IT" b="1" baseline="0" dirty="0" smtClean="0"/>
              <a:t>ATTORNO ALLA RIVISTA VP </a:t>
            </a:r>
            <a:endParaRPr lang="it-IT" baseline="0" dirty="0" smtClean="0"/>
          </a:p>
          <a:p>
            <a:r>
              <a:rPr lang="it-IT" baseline="0" dirty="0" smtClean="0"/>
              <a:t>2)-</a:t>
            </a:r>
            <a:r>
              <a:rPr lang="it-IT" b="1" baseline="0" dirty="0" smtClean="0"/>
              <a:t>A MILANO, GRUPPO NOVECENTO</a:t>
            </a:r>
            <a:endParaRPr lang="it-IT" baseline="0" dirty="0" smtClean="0"/>
          </a:p>
          <a:p>
            <a:r>
              <a:rPr lang="it-IT" baseline="0" dirty="0" smtClean="0"/>
              <a:t>(# avanguardie; </a:t>
            </a:r>
            <a:r>
              <a:rPr lang="it-IT" u="sng" baseline="0" dirty="0" smtClean="0"/>
              <a:t>appello ai valori tradizionali; </a:t>
            </a:r>
            <a:r>
              <a:rPr lang="it-IT" baseline="0" dirty="0" smtClean="0"/>
              <a:t>non peroravano un ritorno alla pittura ottocentesca)</a:t>
            </a:r>
          </a:p>
          <a:p>
            <a:r>
              <a:rPr lang="it-IT" baseline="0" dirty="0" smtClean="0"/>
              <a:t>3)-</a:t>
            </a:r>
            <a:r>
              <a:rPr lang="it-IT" b="1" baseline="0" dirty="0" smtClean="0"/>
              <a:t>BIENNALI ROMANE</a:t>
            </a:r>
            <a:r>
              <a:rPr lang="it-IT" baseline="0" dirty="0" smtClean="0"/>
              <a:t>: (</a:t>
            </a:r>
            <a:r>
              <a:rPr lang="it-IT" baseline="0" dirty="0" err="1" smtClean="0"/>
              <a:t>stt</a:t>
            </a:r>
            <a:r>
              <a:rPr lang="it-IT" baseline="0" dirty="0" smtClean="0"/>
              <a:t>. Quella del ‘23)</a:t>
            </a:r>
          </a:p>
          <a:p>
            <a:endParaRPr lang="it-IT" baseline="0" dirty="0" smtClean="0"/>
          </a:p>
          <a:p>
            <a:r>
              <a:rPr lang="it-IT" baseline="0" dirty="0" smtClean="0"/>
              <a:t>REALISMO SINTETICO: è </a:t>
            </a:r>
            <a:r>
              <a:rPr lang="it-IT" b="1" baseline="0" dirty="0" smtClean="0"/>
              <a:t>l’obiettivo</a:t>
            </a:r>
            <a:r>
              <a:rPr lang="it-IT" baseline="0" dirty="0" smtClean="0"/>
              <a:t> cioè la sintesi delle varie tendenze dell’arte moderna nella forma di un naturalismo plastico e sommario </a:t>
            </a:r>
          </a:p>
          <a:p>
            <a:r>
              <a:rPr lang="it-IT" baseline="0" dirty="0" smtClean="0"/>
              <a:t>                                  </a:t>
            </a:r>
            <a:r>
              <a:rPr lang="it-IT" b="1" baseline="0" dirty="0" smtClean="0"/>
              <a:t>connubio perfetto fra IDEALE </a:t>
            </a:r>
            <a:r>
              <a:rPr lang="it-IT" b="1" baseline="0" dirty="0" err="1" smtClean="0"/>
              <a:t>DI</a:t>
            </a:r>
            <a:r>
              <a:rPr lang="it-IT" b="1" baseline="0" dirty="0" smtClean="0"/>
              <a:t> BELLEZZA e DATO NATURALE</a:t>
            </a:r>
          </a:p>
          <a:p>
            <a:endParaRPr lang="it-IT" baseline="0" dirty="0" smtClean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135</a:t>
            </a:fld>
            <a:endParaRPr lang="it-IT"/>
          </a:p>
        </p:txBody>
      </p:sp>
    </p:spTree>
  </p:cSld>
  <p:clrMapOvr>
    <a:masterClrMapping/>
  </p:clrMapOvr>
</p:notes>
</file>

<file path=ppt/notesSlides/notesSlide1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b="1" dirty="0" smtClean="0"/>
              <a:t>Salotto a Milano</a:t>
            </a:r>
            <a:r>
              <a:rPr lang="it-IT" dirty="0" smtClean="0"/>
              <a:t>, amica di Mussolini, mercoledì raduni</a:t>
            </a:r>
          </a:p>
          <a:p>
            <a:r>
              <a:rPr lang="it-IT" dirty="0" smtClean="0"/>
              <a:t>Ne sceglie </a:t>
            </a:r>
            <a:r>
              <a:rPr lang="it-IT" b="1" dirty="0" smtClean="0"/>
              <a:t>7 </a:t>
            </a:r>
            <a:r>
              <a:rPr lang="it-IT" dirty="0" smtClean="0"/>
              <a:t>per formare il gruppo, </a:t>
            </a:r>
            <a:r>
              <a:rPr lang="it-IT" b="1" dirty="0" smtClean="0"/>
              <a:t>nel ‘22</a:t>
            </a:r>
          </a:p>
          <a:p>
            <a:endParaRPr lang="it-IT" dirty="0" smtClean="0"/>
          </a:p>
          <a:p>
            <a:r>
              <a:rPr lang="it-IT" dirty="0" smtClean="0"/>
              <a:t>Inizialmente: non c’è ideologia precisa</a:t>
            </a:r>
            <a:r>
              <a:rPr lang="it-IT" baseline="0" dirty="0" smtClean="0"/>
              <a:t> ma </a:t>
            </a:r>
            <a:r>
              <a:rPr lang="it-IT" b="1" dirty="0" smtClean="0"/>
              <a:t>MILANO AL CENTRO DELL’EUROPA </a:t>
            </a:r>
          </a:p>
          <a:p>
            <a:endParaRPr lang="it-IT" dirty="0" smtClean="0"/>
          </a:p>
          <a:p>
            <a:r>
              <a:rPr lang="it-IT" dirty="0" smtClean="0"/>
              <a:t>-Tende</a:t>
            </a:r>
            <a:r>
              <a:rPr lang="it-IT" baseline="0" dirty="0" smtClean="0"/>
              <a:t> ad unire </a:t>
            </a:r>
            <a:r>
              <a:rPr lang="it-IT" b="1" baseline="0" dirty="0" smtClean="0"/>
              <a:t>ATTIVITÀ ARTISTICA </a:t>
            </a:r>
            <a:r>
              <a:rPr lang="it-IT" baseline="0" dirty="0" smtClean="0"/>
              <a:t>E </a:t>
            </a:r>
            <a:r>
              <a:rPr lang="it-IT" b="1" baseline="0" dirty="0" smtClean="0"/>
              <a:t>SFERA DELLA POLITICA </a:t>
            </a:r>
            <a:endParaRPr lang="it-IT" baseline="0" dirty="0" smtClean="0"/>
          </a:p>
          <a:p>
            <a:endParaRPr lang="it-IT" baseline="0" dirty="0" smtClean="0"/>
          </a:p>
          <a:p>
            <a:r>
              <a:rPr lang="it-IT" baseline="0" dirty="0" smtClean="0"/>
              <a:t>-Ha </a:t>
            </a:r>
            <a:r>
              <a:rPr lang="it-IT" b="1" baseline="0" dirty="0" smtClean="0"/>
              <a:t>una forte CARICA </a:t>
            </a:r>
            <a:r>
              <a:rPr lang="it-IT" b="1" baseline="0" dirty="0" err="1" smtClean="0"/>
              <a:t>EDUCATIVA</a:t>
            </a:r>
            <a:r>
              <a:rPr lang="it-IT" b="0" baseline="0" dirty="0" err="1" smtClean="0"/>
              <a:t>--</a:t>
            </a:r>
            <a:r>
              <a:rPr lang="it-IT" baseline="0" dirty="0" err="1" smtClean="0"/>
              <a:t>Attraverso</a:t>
            </a:r>
            <a:r>
              <a:rPr lang="it-IT" baseline="0" dirty="0" smtClean="0"/>
              <a:t> la </a:t>
            </a:r>
            <a:r>
              <a:rPr lang="it-IT" b="1" baseline="0" dirty="0" smtClean="0"/>
              <a:t>CLASSICITA’ </a:t>
            </a:r>
          </a:p>
          <a:p>
            <a:endParaRPr lang="it-IT" baseline="0" dirty="0" smtClean="0"/>
          </a:p>
          <a:p>
            <a:endParaRPr lang="it-IT" dirty="0" smtClean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136</a:t>
            </a:fld>
            <a:endParaRPr lang="it-IT"/>
          </a:p>
        </p:txBody>
      </p:sp>
    </p:spTree>
  </p:cSld>
  <p:clrMapOvr>
    <a:masterClrMapping/>
  </p:clrMapOvr>
</p:notes>
</file>

<file path=ppt/notesSlides/notesSlide1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b="1" dirty="0" smtClean="0"/>
              <a:t>Forte appoggio </a:t>
            </a:r>
            <a:r>
              <a:rPr lang="it-IT" dirty="0" smtClean="0"/>
              <a:t>al gruppo </a:t>
            </a:r>
          </a:p>
          <a:p>
            <a:endParaRPr lang="it-IT" dirty="0" smtClean="0"/>
          </a:p>
          <a:p>
            <a:endParaRPr lang="it-IT" dirty="0" smtClean="0"/>
          </a:p>
          <a:p>
            <a:r>
              <a:rPr lang="it-IT" b="0" dirty="0" smtClean="0"/>
              <a:t>Da</a:t>
            </a:r>
            <a:r>
              <a:rPr lang="it-IT" b="0" baseline="0" dirty="0" smtClean="0"/>
              <a:t> </a:t>
            </a:r>
            <a:r>
              <a:rPr lang="it-IT" b="1" dirty="0" err="1" smtClean="0"/>
              <a:t>MUSSOLIN</a:t>
            </a:r>
            <a:r>
              <a:rPr lang="it-IT" dirty="0" err="1" smtClean="0"/>
              <a:t>I—non</a:t>
            </a:r>
            <a:r>
              <a:rPr lang="it-IT" baseline="0" dirty="0" smtClean="0"/>
              <a:t> vuole che diventi espressione dell’ideologia fascista ma</a:t>
            </a:r>
          </a:p>
          <a:p>
            <a:r>
              <a:rPr lang="it-IT" baseline="0" dirty="0" smtClean="0"/>
              <a:t> </a:t>
            </a:r>
          </a:p>
          <a:p>
            <a:r>
              <a:rPr lang="it-IT" b="1" baseline="0" dirty="0" smtClean="0"/>
              <a:t>FORMA ARTISTICA DELLA NAZIONE</a:t>
            </a:r>
            <a:endParaRPr lang="it-IT" b="1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137</a:t>
            </a:fld>
            <a:endParaRPr lang="it-IT"/>
          </a:p>
        </p:txBody>
      </p:sp>
    </p:spTree>
  </p:cSld>
  <p:clrMapOvr>
    <a:masterClrMapping/>
  </p:clrMapOvr>
</p:notes>
</file>

<file path=ppt/notesSlides/notesSlide1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Si uniscono attorno alla </a:t>
            </a:r>
            <a:r>
              <a:rPr lang="it-IT" b="1" dirty="0" smtClean="0"/>
              <a:t>GALLERIA PESARO </a:t>
            </a:r>
            <a:r>
              <a:rPr lang="it-IT" b="1" dirty="0" err="1" smtClean="0"/>
              <a:t>DI</a:t>
            </a:r>
            <a:r>
              <a:rPr lang="it-IT" b="1" dirty="0" smtClean="0"/>
              <a:t> MILANO</a:t>
            </a:r>
            <a:endParaRPr lang="it-IT" baseline="0" dirty="0" smtClean="0"/>
          </a:p>
          <a:p>
            <a:endParaRPr lang="it-IT" b="0" baseline="0" dirty="0" smtClean="0"/>
          </a:p>
          <a:p>
            <a:r>
              <a:rPr lang="it-IT" b="1" baseline="0" dirty="0" smtClean="0"/>
              <a:t>Marzo 1923</a:t>
            </a:r>
            <a:r>
              <a:rPr lang="it-IT" baseline="0" dirty="0" smtClean="0"/>
              <a:t>: prima mostra Novecento, </a:t>
            </a:r>
            <a:r>
              <a:rPr lang="it-IT" baseline="0" dirty="0" err="1" smtClean="0"/>
              <a:t>gall</a:t>
            </a:r>
            <a:r>
              <a:rPr lang="it-IT" baseline="0" dirty="0" smtClean="0"/>
              <a:t> Pesaro</a:t>
            </a:r>
          </a:p>
          <a:p>
            <a:r>
              <a:rPr lang="it-IT" baseline="0" dirty="0" err="1" smtClean="0"/>
              <a:t>----Ma</a:t>
            </a:r>
            <a:r>
              <a:rPr lang="it-IT" baseline="0" dirty="0" smtClean="0"/>
              <a:t> vera apertura al pubblico si ha nel </a:t>
            </a:r>
            <a:r>
              <a:rPr lang="it-IT" b="1" baseline="0" dirty="0" smtClean="0"/>
              <a:t>1924 con BIENNALE a VENEZIA</a:t>
            </a:r>
          </a:p>
          <a:p>
            <a:endParaRPr lang="it-IT" baseline="0" dirty="0" smtClean="0"/>
          </a:p>
          <a:p>
            <a:endParaRPr lang="it-IT" baseline="0" dirty="0" smtClean="0"/>
          </a:p>
          <a:p>
            <a:endParaRPr lang="it-IT" baseline="0" dirty="0" smtClean="0"/>
          </a:p>
          <a:p>
            <a:endParaRPr lang="it-IT" baseline="0" dirty="0" smtClean="0"/>
          </a:p>
          <a:p>
            <a:endParaRPr lang="it-IT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138</a:t>
            </a:fld>
            <a:endParaRPr lang="it-IT"/>
          </a:p>
        </p:txBody>
      </p:sp>
    </p:spTree>
  </p:cSld>
  <p:clrMapOvr>
    <a:masterClrMapping/>
  </p:clrMapOvr>
</p:notes>
</file>

<file path=ppt/notesSlides/notesSlide1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sono i concreti manifesti del gruppo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139</a:t>
            </a:fld>
            <a:endParaRPr lang="it-IT"/>
          </a:p>
        </p:txBody>
      </p:sp>
    </p:spTree>
  </p:cSld>
  <p:clrMapOvr>
    <a:masterClrMapping/>
  </p:clrMapOvr>
</p:notes>
</file>

<file path=ppt/notesSlides/notesSlide1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baseline="0" dirty="0" smtClean="0"/>
          </a:p>
          <a:p>
            <a:r>
              <a:rPr lang="it-IT" baseline="0" dirty="0" smtClean="0"/>
              <a:t>caratteristiche: </a:t>
            </a:r>
            <a:r>
              <a:rPr lang="it-IT" b="1" baseline="0" dirty="0" smtClean="0"/>
              <a:t>NEO OGGETTIVE</a:t>
            </a:r>
            <a:r>
              <a:rPr lang="it-IT" baseline="0" dirty="0" smtClean="0"/>
              <a:t>: </a:t>
            </a:r>
          </a:p>
          <a:p>
            <a:r>
              <a:rPr lang="it-IT" baseline="0" dirty="0" smtClean="0"/>
              <a:t>-Dettato plastico</a:t>
            </a:r>
          </a:p>
          <a:p>
            <a:r>
              <a:rPr lang="it-IT" baseline="0" dirty="0" smtClean="0"/>
              <a:t>-Tempi lenti</a:t>
            </a:r>
          </a:p>
          <a:p>
            <a:r>
              <a:rPr lang="it-IT" baseline="0" dirty="0" smtClean="0"/>
              <a:t>-Iconografie semplici</a:t>
            </a:r>
          </a:p>
          <a:p>
            <a:r>
              <a:rPr lang="it-IT" baseline="0" dirty="0" smtClean="0"/>
              <a:t>-Tematiche solenni che propongono valori tradizionali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140</a:t>
            </a:fld>
            <a:endParaRPr lang="it-IT"/>
          </a:p>
        </p:txBody>
      </p:sp>
    </p:spTree>
  </p:cSld>
  <p:clrMapOvr>
    <a:masterClrMapping/>
  </p:clrMapOvr>
</p:notes>
</file>

<file path=ppt/notesSlides/notesSlide1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Si crea un </a:t>
            </a:r>
            <a:r>
              <a:rPr lang="it-IT" b="1" dirty="0" smtClean="0"/>
              <a:t>COMITATO DIRETTIVO:</a:t>
            </a:r>
            <a:r>
              <a:rPr lang="it-IT" b="1" baseline="0" dirty="0" smtClean="0"/>
              <a:t> </a:t>
            </a:r>
            <a:r>
              <a:rPr lang="it-IT" baseline="0" dirty="0" smtClean="0"/>
              <a:t>artisti </a:t>
            </a:r>
            <a:r>
              <a:rPr lang="it-IT" baseline="0" dirty="0" err="1" smtClean="0"/>
              <a:t>originari+politici</a:t>
            </a:r>
            <a:r>
              <a:rPr lang="it-IT" baseline="0" dirty="0" smtClean="0"/>
              <a:t> ed </a:t>
            </a:r>
            <a:r>
              <a:rPr lang="it-IT" baseline="0" dirty="0" err="1" smtClean="0"/>
              <a:t>economisti+</a:t>
            </a:r>
            <a:r>
              <a:rPr lang="it-IT" baseline="0" dirty="0" smtClean="0"/>
              <a:t> 3 nuovi artisti</a:t>
            </a:r>
          </a:p>
          <a:p>
            <a:endParaRPr lang="it-IT" baseline="0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141</a:t>
            </a:fld>
            <a:endParaRPr lang="it-IT"/>
          </a:p>
        </p:txBody>
      </p:sp>
    </p:spTree>
  </p:cSld>
  <p:clrMapOvr>
    <a:masterClrMapping/>
  </p:clrMapOvr>
</p:notes>
</file>

<file path=ppt/notesSlides/notesSlide1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…..da</a:t>
            </a:r>
            <a:r>
              <a:rPr lang="it-IT" baseline="0" dirty="0" smtClean="0"/>
              <a:t> un lato espansione all’estero</a:t>
            </a:r>
          </a:p>
          <a:p>
            <a:endParaRPr lang="it-IT" dirty="0" smtClean="0"/>
          </a:p>
          <a:p>
            <a:r>
              <a:rPr lang="it-IT" dirty="0" smtClean="0"/>
              <a:t>ma in Italia nei </a:t>
            </a:r>
            <a:r>
              <a:rPr lang="it-IT" b="1" dirty="0" smtClean="0"/>
              <a:t>primi anni ‘30 </a:t>
            </a:r>
            <a:r>
              <a:rPr lang="it-IT" dirty="0" smtClean="0"/>
              <a:t>LE COSE COMINCIANO AD ANDARE MENO </a:t>
            </a:r>
            <a:r>
              <a:rPr lang="it-IT" dirty="0" err="1" smtClean="0"/>
              <a:t>BENE…</a:t>
            </a:r>
            <a:endParaRPr lang="it-IT" dirty="0" smtClean="0"/>
          </a:p>
          <a:p>
            <a:endParaRPr lang="it-IT" dirty="0" smtClean="0"/>
          </a:p>
          <a:p>
            <a:endParaRPr lang="it-IT" baseline="0" dirty="0" smtClean="0"/>
          </a:p>
          <a:p>
            <a:endParaRPr lang="it-IT" baseline="0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142</a:t>
            </a:fld>
            <a:endParaRPr lang="it-IT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-</a:t>
            </a:r>
            <a:r>
              <a:rPr lang="it-IT" b="1" dirty="0" smtClean="0"/>
              <a:t>esaltazione dell’automobile</a:t>
            </a:r>
            <a:r>
              <a:rPr lang="it-IT" dirty="0" smtClean="0"/>
              <a:t>, della </a:t>
            </a:r>
            <a:r>
              <a:rPr lang="it-IT" b="1" dirty="0" smtClean="0"/>
              <a:t>guerra</a:t>
            </a:r>
            <a:r>
              <a:rPr lang="it-IT" baseline="0" dirty="0" smtClean="0"/>
              <a:t> e </a:t>
            </a:r>
            <a:r>
              <a:rPr lang="it-IT" b="1" baseline="0" dirty="0" smtClean="0"/>
              <a:t>interventismo italiano</a:t>
            </a:r>
            <a:endParaRPr lang="it-IT" dirty="0" smtClean="0"/>
          </a:p>
          <a:p>
            <a:r>
              <a:rPr lang="it-IT" dirty="0" smtClean="0"/>
              <a:t>-</a:t>
            </a:r>
            <a:r>
              <a:rPr lang="it-IT" b="1" dirty="0" smtClean="0"/>
              <a:t>#musei</a:t>
            </a:r>
            <a:endParaRPr lang="it-IT" baseline="0" dirty="0" smtClean="0"/>
          </a:p>
          <a:p>
            <a:r>
              <a:rPr lang="it-IT" baseline="0" dirty="0" smtClean="0"/>
              <a:t>-</a:t>
            </a:r>
            <a:r>
              <a:rPr lang="it-IT" b="1" baseline="0" dirty="0" smtClean="0"/>
              <a:t>Anticipo dadaismo MA </a:t>
            </a:r>
            <a:r>
              <a:rPr lang="it-IT" baseline="0" dirty="0" smtClean="0"/>
              <a:t>futurismo </a:t>
            </a:r>
            <a:r>
              <a:rPr lang="it-IT" b="1" baseline="0" dirty="0" smtClean="0"/>
              <a:t>crede in un rinnovamento</a:t>
            </a:r>
            <a:endParaRPr lang="it-IT" baseline="0" dirty="0" smtClean="0"/>
          </a:p>
          <a:p>
            <a:r>
              <a:rPr lang="it-IT" baseline="0" dirty="0" smtClean="0"/>
              <a:t>-</a:t>
            </a:r>
            <a:r>
              <a:rPr lang="it-IT" b="1" baseline="0" dirty="0" smtClean="0"/>
              <a:t>stile linguistico barocco</a:t>
            </a:r>
            <a:endParaRPr lang="it-IT" baseline="0" dirty="0" smtClean="0"/>
          </a:p>
          <a:p>
            <a:r>
              <a:rPr lang="it-IT" baseline="0" dirty="0" smtClean="0"/>
              <a:t>-</a:t>
            </a:r>
            <a:r>
              <a:rPr lang="it-IT" b="1" baseline="0" dirty="0" smtClean="0"/>
              <a:t>fusione fra arte/vita</a:t>
            </a:r>
            <a:endParaRPr lang="it-IT" baseline="0" dirty="0" smtClean="0"/>
          </a:p>
          <a:p>
            <a:r>
              <a:rPr lang="it-IT" baseline="0" dirty="0" smtClean="0"/>
              <a:t>-</a:t>
            </a:r>
            <a:r>
              <a:rPr lang="it-IT" b="1" baseline="0" dirty="0" smtClean="0"/>
              <a:t>avanguardia TOTALE</a:t>
            </a:r>
          </a:p>
          <a:p>
            <a:endParaRPr lang="it-IT" baseline="0" dirty="0" smtClean="0"/>
          </a:p>
          <a:p>
            <a:r>
              <a:rPr lang="it-IT" baseline="0" dirty="0" smtClean="0"/>
              <a:t>Si traduce figurativamente:</a:t>
            </a:r>
            <a:r>
              <a:rPr lang="it-IT" baseline="0" dirty="0" err="1" smtClean="0"/>
              <a:t>-------</a:t>
            </a:r>
            <a:endParaRPr lang="it-IT" baseline="0" dirty="0" smtClean="0"/>
          </a:p>
          <a:p>
            <a:r>
              <a:rPr lang="it-IT" baseline="0" dirty="0" smtClean="0"/>
              <a:t>-</a:t>
            </a:r>
            <a:r>
              <a:rPr lang="it-IT" b="1" baseline="0" dirty="0" smtClean="0"/>
              <a:t>COLORE VIOLENTO</a:t>
            </a:r>
          </a:p>
          <a:p>
            <a:r>
              <a:rPr lang="it-IT" baseline="0" dirty="0" smtClean="0"/>
              <a:t>-</a:t>
            </a:r>
            <a:r>
              <a:rPr lang="it-IT" b="1" baseline="0" dirty="0" smtClean="0"/>
              <a:t>DIVISIONISMO</a:t>
            </a:r>
            <a:endParaRPr lang="it-IT" baseline="0" dirty="0" smtClean="0"/>
          </a:p>
          <a:p>
            <a:r>
              <a:rPr lang="it-IT" baseline="0" dirty="0" smtClean="0"/>
              <a:t>-</a:t>
            </a:r>
            <a:r>
              <a:rPr lang="it-IT" b="1" baseline="0" dirty="0" smtClean="0"/>
              <a:t>nuove tematiche </a:t>
            </a:r>
            <a:endParaRPr lang="it-IT" baseline="0" dirty="0" smtClean="0"/>
          </a:p>
          <a:p>
            <a:r>
              <a:rPr lang="it-IT" baseline="0" dirty="0" smtClean="0"/>
              <a:t>-SIMULTANEITA’</a:t>
            </a:r>
          </a:p>
          <a:p>
            <a:endParaRPr lang="it-IT" baseline="0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16</a:t>
            </a:fld>
            <a:endParaRPr lang="it-IT"/>
          </a:p>
        </p:txBody>
      </p:sp>
    </p:spTree>
  </p:cSld>
  <p:clrMapOvr>
    <a:masterClrMapping/>
  </p:clrMapOvr>
</p:notes>
</file>

<file path=ppt/notesSlides/notesSlide1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baseline="0" dirty="0" smtClean="0"/>
          </a:p>
          <a:p>
            <a:r>
              <a:rPr lang="it-IT" baseline="0" dirty="0" err="1" smtClean="0"/>
              <a:t>……Il</a:t>
            </a:r>
            <a:r>
              <a:rPr lang="it-IT" baseline="0" dirty="0" smtClean="0"/>
              <a:t> fascismo stava diventando REGIME ed </a:t>
            </a:r>
          </a:p>
          <a:p>
            <a:r>
              <a:rPr lang="it-IT" b="1" baseline="0" dirty="0" smtClean="0"/>
              <a:t>organizzò in MODO ORGANICO ED ISTITUZIONALE il rapporto dello Stato con l’Arte</a:t>
            </a:r>
          </a:p>
          <a:p>
            <a:endParaRPr lang="it-IT" baseline="0" dirty="0" smtClean="0"/>
          </a:p>
          <a:p>
            <a:r>
              <a:rPr lang="it-IT" baseline="0" dirty="0" err="1" smtClean="0"/>
              <a:t>Novec</a:t>
            </a:r>
            <a:r>
              <a:rPr lang="it-IT" baseline="0" dirty="0" smtClean="0"/>
              <a:t>. aveva esaurito la carica originale di realismo magico (che aveva molti contatti con la metafisica) </a:t>
            </a:r>
          </a:p>
          <a:p>
            <a:r>
              <a:rPr lang="it-IT" baseline="0" dirty="0" smtClean="0"/>
              <a:t>           aveva </a:t>
            </a:r>
            <a:r>
              <a:rPr lang="it-IT" b="1" baseline="0" dirty="0" smtClean="0"/>
              <a:t>superato gli aspetti intimistici e lirici </a:t>
            </a:r>
            <a:r>
              <a:rPr lang="it-IT" baseline="0" dirty="0" smtClean="0"/>
              <a:t> per volontà di identificazione col fascismo</a:t>
            </a:r>
          </a:p>
          <a:p>
            <a:endParaRPr lang="it-IT" baseline="0" dirty="0" smtClean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143</a:t>
            </a:fld>
            <a:endParaRPr lang="it-IT"/>
          </a:p>
        </p:txBody>
      </p:sp>
    </p:spTree>
  </p:cSld>
  <p:clrMapOvr>
    <a:masterClrMapping/>
  </p:clrMapOvr>
</p:notes>
</file>

<file path=ppt/notesSlides/notesSlide1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baseline="0" dirty="0" smtClean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144</a:t>
            </a:fld>
            <a:endParaRPr lang="it-IT"/>
          </a:p>
        </p:txBody>
      </p:sp>
    </p:spTree>
  </p:cSld>
  <p:clrMapOvr>
    <a:masterClrMapping/>
  </p:clrMapOvr>
</p:notes>
</file>

<file path=ppt/notesSlides/notesSlide1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145</a:t>
            </a:fld>
            <a:endParaRPr lang="it-IT"/>
          </a:p>
        </p:txBody>
      </p:sp>
    </p:spTree>
  </p:cSld>
  <p:clrMapOvr>
    <a:masterClrMapping/>
  </p:clrMapOvr>
</p:notes>
</file>

<file path=ppt/notesSlides/notesSlide1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b="1" dirty="0" smtClean="0"/>
              <a:t>LEONARDO DUDREVILLE: </a:t>
            </a:r>
            <a:r>
              <a:rPr lang="it-IT" dirty="0" smtClean="0"/>
              <a:t>primi anni legato al naturalismo </a:t>
            </a:r>
          </a:p>
          <a:p>
            <a:r>
              <a:rPr lang="it-IT" dirty="0" smtClean="0"/>
              <a:t>con </a:t>
            </a:r>
            <a:r>
              <a:rPr lang="it-IT" u="sng" dirty="0" smtClean="0"/>
              <a:t>REMINESCENZE DIVISIONISTICHE </a:t>
            </a:r>
            <a:endParaRPr lang="it-IT" u="sng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146</a:t>
            </a:fld>
            <a:endParaRPr lang="it-IT"/>
          </a:p>
        </p:txBody>
      </p:sp>
    </p:spTree>
  </p:cSld>
  <p:clrMapOvr>
    <a:masterClrMapping/>
  </p:clrMapOvr>
</p:notes>
</file>

<file path=ppt/notesSlides/notesSlide1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Poi </a:t>
            </a:r>
            <a:r>
              <a:rPr lang="it-IT" b="1" dirty="0" smtClean="0"/>
              <a:t>SIMPATIZZA PER IL FUTURISMO </a:t>
            </a:r>
            <a:r>
              <a:rPr lang="it-IT" dirty="0" smtClean="0"/>
              <a:t>ma non aderisce al Manifesto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147</a:t>
            </a:fld>
            <a:endParaRPr lang="it-IT"/>
          </a:p>
        </p:txBody>
      </p:sp>
    </p:spTree>
  </p:cSld>
  <p:clrMapOvr>
    <a:masterClrMapping/>
  </p:clrMapOvr>
</p:notes>
</file>

<file path=ppt/notesSlides/notesSlide1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ACHILLE FUNI: </a:t>
            </a:r>
          </a:p>
          <a:p>
            <a:endParaRPr lang="it-IT" dirty="0" smtClean="0"/>
          </a:p>
          <a:p>
            <a:r>
              <a:rPr lang="it-IT" dirty="0" smtClean="0"/>
              <a:t>ferrarese poi a </a:t>
            </a:r>
            <a:r>
              <a:rPr lang="it-IT" b="1" dirty="0" smtClean="0"/>
              <a:t>MILANO incontra AMBIENTE FUTURISTA </a:t>
            </a:r>
          </a:p>
          <a:p>
            <a:endParaRPr lang="it-IT" b="1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148</a:t>
            </a:fld>
            <a:endParaRPr lang="it-IT"/>
          </a:p>
        </p:txBody>
      </p:sp>
    </p:spTree>
  </p:cSld>
  <p:clrMapOvr>
    <a:masterClrMapping/>
  </p:clrMapOvr>
</p:notes>
</file>

<file path=ppt/notesSlides/notesSlide1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Recupera fonti Neoclassiche e classiche 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149</a:t>
            </a:fld>
            <a:endParaRPr lang="it-IT"/>
          </a:p>
        </p:txBody>
      </p:sp>
    </p:spTree>
  </p:cSld>
  <p:clrMapOvr>
    <a:masterClrMapping/>
  </p:clrMapOvr>
</p:notes>
</file>

<file path=ppt/notesSlides/notesSlide1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150</a:t>
            </a:fld>
            <a:endParaRPr lang="it-IT"/>
          </a:p>
        </p:txBody>
      </p:sp>
    </p:spTree>
  </p:cSld>
  <p:clrMapOvr>
    <a:masterClrMapping/>
  </p:clrMapOvr>
</p:notes>
</file>

<file path=ppt/notesSlides/notesSlide1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b="1" dirty="0" smtClean="0"/>
              <a:t>GIANLUIGI MALERBA</a:t>
            </a:r>
            <a:r>
              <a:rPr lang="it-IT" dirty="0" smtClean="0"/>
              <a:t>:</a:t>
            </a:r>
          </a:p>
          <a:p>
            <a:endParaRPr lang="it-IT" dirty="0" smtClean="0"/>
          </a:p>
          <a:p>
            <a:r>
              <a:rPr lang="it-IT" dirty="0" smtClean="0"/>
              <a:t>Fortemente</a:t>
            </a:r>
            <a:r>
              <a:rPr lang="it-IT" baseline="0" dirty="0" smtClean="0"/>
              <a:t> legato al filone del </a:t>
            </a:r>
            <a:r>
              <a:rPr lang="it-IT" b="1" baseline="0" dirty="0" smtClean="0"/>
              <a:t>DIVISIONISMO ITALIANO </a:t>
            </a:r>
            <a:endParaRPr lang="it-IT" b="0" baseline="0" dirty="0" smtClean="0"/>
          </a:p>
          <a:p>
            <a:r>
              <a:rPr lang="it-IT" b="0" baseline="0" dirty="0" err="1" smtClean="0"/>
              <a:t>#</a:t>
            </a:r>
            <a:r>
              <a:rPr lang="it-IT" b="1" baseline="0" dirty="0" err="1" smtClean="0"/>
              <a:t>furore</a:t>
            </a:r>
            <a:r>
              <a:rPr lang="it-IT" b="1" baseline="0" dirty="0" smtClean="0"/>
              <a:t> avanguardistico del futurismo</a:t>
            </a:r>
          </a:p>
          <a:p>
            <a:endParaRPr lang="it-IT" baseline="0" dirty="0" smtClean="0"/>
          </a:p>
          <a:p>
            <a:r>
              <a:rPr lang="it-IT" baseline="0" dirty="0" smtClean="0"/>
              <a:t>“Cappello nero”: opera acquistata dal</a:t>
            </a:r>
            <a:r>
              <a:rPr lang="it-IT" b="1" baseline="0" dirty="0" smtClean="0"/>
              <a:t> re </a:t>
            </a:r>
            <a:r>
              <a:rPr lang="it-IT" baseline="0" dirty="0" smtClean="0"/>
              <a:t>… apprezzamento quindi negli ambienti ufficiali </a:t>
            </a:r>
          </a:p>
          <a:p>
            <a:endParaRPr lang="it-IT" baseline="0" dirty="0" smtClean="0"/>
          </a:p>
          <a:p>
            <a:endParaRPr lang="it-IT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151</a:t>
            </a:fld>
            <a:endParaRPr lang="it-IT"/>
          </a:p>
        </p:txBody>
      </p:sp>
    </p:spTree>
  </p:cSld>
  <p:clrMapOvr>
    <a:masterClrMapping/>
  </p:clrMapOvr>
</p:notes>
</file>

<file path=ppt/notesSlides/notesSlide1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Fra 21-25: opere importanti </a:t>
            </a:r>
          </a:p>
          <a:p>
            <a:endParaRPr lang="it-IT" baseline="0" dirty="0" smtClean="0"/>
          </a:p>
          <a:p>
            <a:r>
              <a:rPr lang="it-IT" baseline="0" dirty="0" smtClean="0"/>
              <a:t>NITORE TALVOLTA NEOCLASSICO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152</a:t>
            </a:fld>
            <a:endParaRPr lang="it-IT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b="1" dirty="0" smtClean="0"/>
              <a:t>RAPPRESENTAZIONE del MOVIMENTO</a:t>
            </a:r>
          </a:p>
          <a:p>
            <a:endParaRPr lang="it-IT" b="1" dirty="0" smtClean="0"/>
          </a:p>
          <a:p>
            <a:r>
              <a:rPr lang="it-IT" dirty="0" err="1" smtClean="0"/>
              <a:t>Divisionismo---neoimpressionismo---nuovi</a:t>
            </a:r>
            <a:r>
              <a:rPr lang="it-IT" dirty="0" smtClean="0"/>
              <a:t> strumenti sintattici del cubismo</a:t>
            </a:r>
          </a:p>
          <a:p>
            <a:endParaRPr lang="it-IT" dirty="0" smtClean="0"/>
          </a:p>
          <a:p>
            <a:r>
              <a:rPr lang="it-IT" dirty="0" smtClean="0"/>
              <a:t>DINAMISMO, SCOMPOSIZIONE e COMPENETRAZIONE dei CORPI</a:t>
            </a:r>
            <a:r>
              <a:rPr lang="it-IT" baseline="0" dirty="0" smtClean="0"/>
              <a:t> </a:t>
            </a:r>
          </a:p>
          <a:p>
            <a:endParaRPr lang="it-IT" baseline="0" dirty="0" smtClean="0"/>
          </a:p>
          <a:p>
            <a:endParaRPr lang="it-IT" dirty="0" smtClean="0"/>
          </a:p>
          <a:p>
            <a:endParaRPr lang="it-IT" dirty="0" smtClean="0"/>
          </a:p>
          <a:p>
            <a:endParaRPr lang="it-IT" dirty="0" smtClean="0"/>
          </a:p>
          <a:p>
            <a:endParaRPr lang="it-IT" dirty="0" smtClean="0"/>
          </a:p>
          <a:p>
            <a:endParaRPr lang="it-IT" dirty="0" smtClean="0"/>
          </a:p>
          <a:p>
            <a:endParaRPr lang="it-IT" baseline="0" dirty="0" smtClean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17</a:t>
            </a:fld>
            <a:endParaRPr lang="it-IT"/>
          </a:p>
        </p:txBody>
      </p:sp>
    </p:spTree>
  </p:cSld>
  <p:clrMapOvr>
    <a:masterClrMapping/>
  </p:clrMapOvr>
</p:notes>
</file>

<file path=ppt/notesSlides/notesSlide1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153</a:t>
            </a:fld>
            <a:endParaRPr lang="it-IT"/>
          </a:p>
        </p:txBody>
      </p:sp>
    </p:spTree>
  </p:cSld>
  <p:clrMapOvr>
    <a:masterClrMapping/>
  </p:clrMapOvr>
</p:notes>
</file>

<file path=ppt/notesSlides/notesSlide1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154</a:t>
            </a:fld>
            <a:endParaRPr lang="it-IT"/>
          </a:p>
        </p:txBody>
      </p:sp>
    </p:spTree>
  </p:cSld>
  <p:clrMapOvr>
    <a:masterClrMapping/>
  </p:clrMapOvr>
</p:notes>
</file>

<file path=ppt/notesSlides/notesSlide1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1930: torna ad un linguaggio più sciolto</a:t>
            </a:r>
            <a:r>
              <a:rPr lang="it-IT" baseline="0" dirty="0" smtClean="0"/>
              <a:t> mediante una pennellata più libera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155</a:t>
            </a:fld>
            <a:endParaRPr lang="it-IT"/>
          </a:p>
        </p:txBody>
      </p:sp>
    </p:spTree>
  </p:cSld>
  <p:clrMapOvr>
    <a:masterClrMapping/>
  </p:clrMapOvr>
</p:notes>
</file>

<file path=ppt/notesSlides/notesSlide1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 smtClean="0"/>
          </a:p>
          <a:p>
            <a:endParaRPr lang="it-IT" dirty="0" smtClean="0"/>
          </a:p>
          <a:p>
            <a:endParaRPr lang="it-IT" dirty="0" smtClean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156</a:t>
            </a:fld>
            <a:endParaRPr lang="it-IT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baseline="0" dirty="0" smtClean="0"/>
              <a:t>CUBISMO/FUTURISMO</a:t>
            </a:r>
          </a:p>
          <a:p>
            <a:endParaRPr lang="it-IT" baseline="0" dirty="0" smtClean="0"/>
          </a:p>
          <a:p>
            <a:r>
              <a:rPr lang="it-IT" b="1" baseline="0" dirty="0" smtClean="0"/>
              <a:t>oggetti diversi fra loro</a:t>
            </a:r>
          </a:p>
          <a:p>
            <a:r>
              <a:rPr lang="it-IT" baseline="0" dirty="0" err="1" smtClean="0"/>
              <a:t>----</a:t>
            </a:r>
            <a:r>
              <a:rPr lang="it-IT" baseline="0" dirty="0" smtClean="0"/>
              <a:t>  risultato spesso affine</a:t>
            </a:r>
          </a:p>
          <a:p>
            <a:endParaRPr lang="it-IT" baseline="0" dirty="0" smtClean="0"/>
          </a:p>
          <a:p>
            <a:r>
              <a:rPr lang="it-IT" baseline="0" dirty="0" smtClean="0"/>
              <a:t>Grande distanza sta nel </a:t>
            </a:r>
            <a:r>
              <a:rPr lang="it-IT" b="1" baseline="0" dirty="0" smtClean="0"/>
              <a:t>valore del TEMPO</a:t>
            </a:r>
          </a:p>
          <a:p>
            <a:endParaRPr lang="it-IT" baseline="0" dirty="0" smtClean="0"/>
          </a:p>
          <a:p>
            <a:endParaRPr lang="it-IT" baseline="0" dirty="0" smtClean="0"/>
          </a:p>
          <a:p>
            <a:endParaRPr lang="it-IT" baseline="0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18</a:t>
            </a:fld>
            <a:endParaRPr lang="it-IT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Più anziano</a:t>
            </a:r>
          </a:p>
          <a:p>
            <a:endParaRPr lang="it-IT" baseline="0" dirty="0" smtClean="0"/>
          </a:p>
          <a:p>
            <a:r>
              <a:rPr lang="it-IT" b="1" baseline="0" dirty="0" smtClean="0"/>
              <a:t>frammentarie pennellate</a:t>
            </a:r>
            <a:endParaRPr lang="it-IT" baseline="0" dirty="0" smtClean="0"/>
          </a:p>
          <a:p>
            <a:r>
              <a:rPr lang="it-IT" baseline="0" dirty="0" err="1" smtClean="0"/>
              <a:t>+</a:t>
            </a:r>
            <a:r>
              <a:rPr lang="it-IT" b="1" baseline="0" dirty="0" err="1" smtClean="0"/>
              <a:t>luce</a:t>
            </a:r>
            <a:r>
              <a:rPr lang="it-IT" b="1" baseline="0" dirty="0" smtClean="0"/>
              <a:t> radente e diffusa </a:t>
            </a:r>
          </a:p>
          <a:p>
            <a:r>
              <a:rPr lang="it-IT" baseline="0" dirty="0" err="1" smtClean="0"/>
              <a:t>+compone</a:t>
            </a:r>
            <a:r>
              <a:rPr lang="it-IT" baseline="0" dirty="0" smtClean="0"/>
              <a:t> l’immagine secondo </a:t>
            </a:r>
            <a:r>
              <a:rPr lang="it-IT" b="1" baseline="0" dirty="0" smtClean="0"/>
              <a:t>scorci fotografici</a:t>
            </a:r>
            <a:endParaRPr lang="it-IT" u="sng" baseline="0" dirty="0" smtClean="0"/>
          </a:p>
          <a:p>
            <a:endParaRPr lang="it-IT" baseline="0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19</a:t>
            </a:fld>
            <a:endParaRPr lang="it-IT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Es. di sguardo sulla REALTA’</a:t>
            </a:r>
          </a:p>
          <a:p>
            <a:r>
              <a:rPr lang="it-IT" dirty="0" smtClean="0"/>
              <a:t>Sentimento di </a:t>
            </a:r>
            <a:r>
              <a:rPr lang="it-IT" b="0" dirty="0" smtClean="0"/>
              <a:t>PIETISMO</a:t>
            </a:r>
          </a:p>
          <a:p>
            <a:endParaRPr lang="it-IT" b="0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20</a:t>
            </a:fld>
            <a:endParaRPr lang="it-IT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baseline="0" dirty="0" smtClean="0"/>
              <a:t>Esempio di TAGLI PROSPETTICI </a:t>
            </a:r>
            <a:r>
              <a:rPr lang="it-IT" b="1" baseline="0" dirty="0" smtClean="0"/>
              <a:t>senso di dinamismo</a:t>
            </a:r>
            <a:endParaRPr lang="it-IT" b="1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21</a:t>
            </a:fld>
            <a:endParaRPr lang="it-IT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b="0" baseline="0" dirty="0" smtClean="0"/>
              <a:t>DIVISIONISMO</a:t>
            </a:r>
            <a:endParaRPr lang="it-IT" b="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22</a:t>
            </a:fld>
            <a:endParaRPr 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4</a:t>
            </a:fld>
            <a:endParaRPr lang="it-IT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23</a:t>
            </a:fld>
            <a:endParaRPr lang="it-IT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baseline="0" dirty="0" smtClean="0"/>
              <a:t>Simbolismo + postimpressionismo francese</a:t>
            </a:r>
          </a:p>
          <a:p>
            <a:endParaRPr lang="it-IT" baseline="0" dirty="0" smtClean="0"/>
          </a:p>
          <a:p>
            <a:r>
              <a:rPr lang="it-IT" baseline="0" dirty="0" err="1" smtClean="0"/>
              <a:t>Bocc</a:t>
            </a:r>
            <a:r>
              <a:rPr lang="it-IT" baseline="0" dirty="0" smtClean="0"/>
              <a:t>: riprende dal maestro soprattutto gli </a:t>
            </a:r>
            <a:r>
              <a:rPr lang="it-IT" b="1" baseline="0" dirty="0" smtClean="0"/>
              <a:t>SCORCI QUASI DEFORMANTI </a:t>
            </a:r>
          </a:p>
          <a:p>
            <a:r>
              <a:rPr lang="it-IT" u="sng" baseline="0" dirty="0" smtClean="0"/>
              <a:t>dove si supera la fissa visione frontale</a:t>
            </a:r>
          </a:p>
          <a:p>
            <a:r>
              <a:rPr lang="it-IT" baseline="0" dirty="0" err="1" smtClean="0"/>
              <a:t>……</a:t>
            </a:r>
            <a:endParaRPr lang="it-IT" baseline="0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24</a:t>
            </a:fld>
            <a:endParaRPr lang="it-IT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b="0" u="none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25</a:t>
            </a:fld>
            <a:endParaRPr lang="it-IT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26</a:t>
            </a:fld>
            <a:endParaRPr lang="it-IT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baseline="0" dirty="0" smtClean="0"/>
          </a:p>
          <a:p>
            <a:r>
              <a:rPr lang="it-IT" baseline="0" dirty="0" smtClean="0"/>
              <a:t>Amalgama dinamica tra </a:t>
            </a:r>
            <a:r>
              <a:rPr lang="it-IT" b="0" baseline="0" dirty="0" smtClean="0"/>
              <a:t>AMBIENTE E FIGURE</a:t>
            </a:r>
          </a:p>
          <a:p>
            <a:r>
              <a:rPr lang="it-IT" b="0" baseline="0" dirty="0" smtClean="0"/>
              <a:t>Culto CAVALLO/MACCHINA</a:t>
            </a:r>
          </a:p>
          <a:p>
            <a:endParaRPr lang="it-IT" b="0" baseline="0" dirty="0" smtClean="0"/>
          </a:p>
          <a:p>
            <a:r>
              <a:rPr lang="it-IT" b="0" baseline="0" dirty="0" smtClean="0"/>
              <a:t>ESASPERATO CROMATISMO</a:t>
            </a:r>
            <a:r>
              <a:rPr lang="it-IT" baseline="0" dirty="0" smtClean="0"/>
              <a:t>: colori puri in pennellate oblique e filamentose</a:t>
            </a:r>
          </a:p>
          <a:p>
            <a:endParaRPr lang="it-IT" baseline="0" dirty="0" smtClean="0"/>
          </a:p>
          <a:p>
            <a:endParaRPr lang="it-IT" baseline="0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27</a:t>
            </a:fld>
            <a:endParaRPr lang="it-IT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err="1" smtClean="0"/>
              <a:t>…più</a:t>
            </a:r>
            <a:r>
              <a:rPr lang="it-IT" dirty="0" smtClean="0"/>
              <a:t> visibile </a:t>
            </a:r>
            <a:r>
              <a:rPr lang="it-IT" b="1" dirty="0" smtClean="0"/>
              <a:t>istanza espressionista </a:t>
            </a:r>
            <a:r>
              <a:rPr lang="it-IT" dirty="0" smtClean="0"/>
              <a:t>(&lt; </a:t>
            </a:r>
            <a:r>
              <a:rPr lang="it-IT" dirty="0" err="1" smtClean="0"/>
              <a:t>Munch</a:t>
            </a:r>
            <a:r>
              <a:rPr lang="it-IT" dirty="0" smtClean="0"/>
              <a:t>)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28</a:t>
            </a:fld>
            <a:endParaRPr lang="it-IT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Visibile il </a:t>
            </a:r>
            <a:r>
              <a:rPr lang="it-IT" b="0" dirty="0" smtClean="0"/>
              <a:t>PROPAGARSI SONORO DELLA RISATA</a:t>
            </a:r>
            <a:r>
              <a:rPr lang="it-IT" b="1" dirty="0" smtClean="0"/>
              <a:t> </a:t>
            </a:r>
            <a:r>
              <a:rPr lang="it-IT" dirty="0" smtClean="0"/>
              <a:t>materializzata </a:t>
            </a:r>
          </a:p>
          <a:p>
            <a:r>
              <a:rPr lang="it-IT" dirty="0" smtClean="0"/>
              <a:t>nei </a:t>
            </a:r>
            <a:r>
              <a:rPr lang="it-IT" b="1" dirty="0" smtClean="0"/>
              <a:t>raggi di luce nello sp</a:t>
            </a:r>
            <a:r>
              <a:rPr lang="it-IT" dirty="0" smtClean="0"/>
              <a:t>. </a:t>
            </a:r>
            <a:r>
              <a:rPr lang="it-IT" b="1" dirty="0" smtClean="0"/>
              <a:t>prospetticamente moltiplicato</a:t>
            </a:r>
            <a:r>
              <a:rPr lang="it-IT" b="1" baseline="0" dirty="0" smtClean="0"/>
              <a:t> 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29</a:t>
            </a:fld>
            <a:endParaRPr lang="it-IT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1911: forte derivazione espressionistica da </a:t>
            </a:r>
            <a:r>
              <a:rPr lang="it-IT" dirty="0" err="1" smtClean="0"/>
              <a:t>Munch……</a:t>
            </a:r>
            <a:r>
              <a:rPr lang="it-IT" dirty="0" smtClean="0"/>
              <a:t>.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30</a:t>
            </a:fld>
            <a:endParaRPr lang="it-IT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b="0" dirty="0" smtClean="0"/>
              <a:t>In entrambe le opere le LINEE svolgono una FUNZIONE ESPRESSIVA di dati stati d’animo 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31</a:t>
            </a:fld>
            <a:endParaRPr lang="it-IT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1912: a </a:t>
            </a:r>
            <a:r>
              <a:rPr lang="it-IT" dirty="0" err="1" smtClean="0"/>
              <a:t>Pg</a:t>
            </a:r>
            <a:r>
              <a:rPr lang="it-IT" dirty="0" smtClean="0"/>
              <a:t>: apprendono la fondamentale</a:t>
            </a:r>
            <a:r>
              <a:rPr lang="it-IT" baseline="0" dirty="0" smtClean="0"/>
              <a:t> lezione cubista..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34</a:t>
            </a:fld>
            <a:endParaRPr 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2) Dall’altra parte: VERISMO SOCIALE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5</a:t>
            </a:fld>
            <a:endParaRPr lang="it-IT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35</a:t>
            </a:fld>
            <a:endParaRPr lang="it-IT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 smtClean="0"/>
          </a:p>
          <a:p>
            <a:r>
              <a:rPr lang="it-IT" dirty="0" smtClean="0"/>
              <a:t>Spettatore è portato AL CENTRO del Q.   </a:t>
            </a:r>
          </a:p>
          <a:p>
            <a:endParaRPr lang="it-IT" dirty="0" smtClean="0"/>
          </a:p>
          <a:p>
            <a:r>
              <a:rPr lang="it-IT" dirty="0" smtClean="0"/>
              <a:t>INTERNO/ESTERNO</a:t>
            </a:r>
          </a:p>
          <a:p>
            <a:endParaRPr lang="it-IT" dirty="0" smtClean="0"/>
          </a:p>
          <a:p>
            <a:r>
              <a:rPr lang="it-IT" dirty="0" smtClean="0"/>
              <a:t>SP/TEMPO ma anche EMOZIONALE</a:t>
            </a:r>
          </a:p>
          <a:p>
            <a:endParaRPr lang="it-IT" dirty="0" smtClean="0"/>
          </a:p>
          <a:p>
            <a:r>
              <a:rPr lang="it-IT" dirty="0" smtClean="0"/>
              <a:t>Visione SOGG/OGG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36</a:t>
            </a:fld>
            <a:endParaRPr lang="it-IT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Città è un</a:t>
            </a:r>
            <a:r>
              <a:rPr lang="it-IT" baseline="0" dirty="0" smtClean="0"/>
              <a:t> organismo vivo 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37</a:t>
            </a:fld>
            <a:endParaRPr lang="it-IT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Tre stati d’animo: </a:t>
            </a:r>
            <a:r>
              <a:rPr lang="it-IT" b="0" dirty="0" smtClean="0"/>
              <a:t>EMOZIONI E LE SENSAZIONI ATTRAVERSO LE LINEE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38</a:t>
            </a:fld>
            <a:endParaRPr lang="it-IT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b="1" dirty="0" smtClean="0"/>
              <a:t>GIUSTAPPOSIZIONE CUBISTA DEI PUNTI </a:t>
            </a:r>
            <a:r>
              <a:rPr lang="it-IT" b="1" dirty="0" err="1" smtClean="0"/>
              <a:t>DI</a:t>
            </a:r>
            <a:r>
              <a:rPr lang="it-IT" b="1" dirty="0" smtClean="0"/>
              <a:t> VISTA </a:t>
            </a:r>
          </a:p>
          <a:p>
            <a:endParaRPr lang="it-IT" b="1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39</a:t>
            </a:fld>
            <a:endParaRPr lang="it-IT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40</a:t>
            </a:fld>
            <a:endParaRPr lang="it-IT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anche fuori d’Italia..</a:t>
            </a:r>
          </a:p>
          <a:p>
            <a:endParaRPr lang="it-IT" baseline="0" dirty="0" smtClean="0"/>
          </a:p>
          <a:p>
            <a:r>
              <a:rPr lang="it-IT" b="0" baseline="0" dirty="0" smtClean="0"/>
              <a:t>STILE DEL MOVIMENTO (# staticità dei cubisti)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41</a:t>
            </a:fld>
            <a:endParaRPr lang="it-IT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 smtClean="0"/>
              <a:t>RAPPORTO TRA </a:t>
            </a:r>
            <a:r>
              <a:rPr lang="it-IT" b="1" dirty="0" smtClean="0"/>
              <a:t>INTERNO/ESTERNO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 smtClean="0"/>
              <a:t>Visione dalla finestra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dirty="0" smtClean="0"/>
          </a:p>
          <a:p>
            <a:endParaRPr lang="it-IT" dirty="0" smtClean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42</a:t>
            </a:fld>
            <a:endParaRPr lang="it-IT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43</a:t>
            </a:fld>
            <a:endParaRPr lang="it-IT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44</a:t>
            </a:fld>
            <a:endParaRPr lang="it-I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Achille d’</a:t>
            </a:r>
            <a:r>
              <a:rPr lang="it-IT" dirty="0" err="1" smtClean="0"/>
              <a:t>Orsi…</a:t>
            </a:r>
            <a:endParaRPr lang="it-IT" dirty="0" smtClean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7</a:t>
            </a:fld>
            <a:endParaRPr lang="it-IT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Per far vivere lo spettatore al centro del q. (è l’obbiettivo) </a:t>
            </a:r>
          </a:p>
          <a:p>
            <a:r>
              <a:rPr lang="it-IT" dirty="0" smtClean="0"/>
              <a:t>è necessario che il q. sia</a:t>
            </a:r>
            <a:r>
              <a:rPr lang="it-IT" baseline="0" dirty="0" smtClean="0"/>
              <a:t> la SINTESI di quello che si RICORDA e quello che SI VEDE</a:t>
            </a:r>
          </a:p>
          <a:p>
            <a:endParaRPr lang="it-IT" baseline="0" dirty="0" smtClean="0"/>
          </a:p>
          <a:p>
            <a:r>
              <a:rPr lang="it-IT" baseline="0" dirty="0" smtClean="0"/>
              <a:t>Spettatore </a:t>
            </a:r>
            <a:r>
              <a:rPr lang="it-IT" b="1" baseline="0" dirty="0" smtClean="0"/>
              <a:t>non assisterà ma parteciperà </a:t>
            </a:r>
            <a:r>
              <a:rPr lang="it-IT" baseline="0" dirty="0" smtClean="0"/>
              <a:t>all’azione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45</a:t>
            </a:fld>
            <a:endParaRPr lang="it-IT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SCOMPARE</a:t>
            </a:r>
            <a:r>
              <a:rPr lang="it-IT" baseline="0" dirty="0" smtClean="0"/>
              <a:t> il SOGGETTO solo linee e fasci luminosi</a:t>
            </a:r>
          </a:p>
          <a:p>
            <a:endParaRPr lang="it-IT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46</a:t>
            </a:fld>
            <a:endParaRPr lang="it-IT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Più interessato al </a:t>
            </a:r>
            <a:r>
              <a:rPr lang="it-IT" b="1" dirty="0" smtClean="0"/>
              <a:t>SIMBOLISMO del</a:t>
            </a:r>
            <a:r>
              <a:rPr lang="it-IT" b="1" baseline="0" dirty="0" smtClean="0"/>
              <a:t> COLORE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47</a:t>
            </a:fld>
            <a:endParaRPr lang="it-IT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È un’apparizione, </a:t>
            </a:r>
          </a:p>
          <a:p>
            <a:r>
              <a:rPr lang="it-IT" dirty="0" smtClean="0"/>
              <a:t>quasi un sogno,</a:t>
            </a:r>
            <a:r>
              <a:rPr lang="it-IT" baseline="0" dirty="0" smtClean="0"/>
              <a:t> </a:t>
            </a:r>
          </a:p>
          <a:p>
            <a:endParaRPr lang="it-IT" baseline="0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48</a:t>
            </a:fld>
            <a:endParaRPr lang="it-IT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baseline="0" dirty="0" smtClean="0"/>
          </a:p>
          <a:p>
            <a:r>
              <a:rPr lang="it-IT" b="1" baseline="0" dirty="0" smtClean="0"/>
              <a:t>SEMPLIFICA i temi del f. </a:t>
            </a:r>
            <a:r>
              <a:rPr lang="it-IT" baseline="0" dirty="0" smtClean="0"/>
              <a:t>con </a:t>
            </a:r>
            <a:r>
              <a:rPr lang="it-IT" b="1" baseline="0" dirty="0" smtClean="0"/>
              <a:t>colori piatti e uniformi</a:t>
            </a:r>
          </a:p>
          <a:p>
            <a:endParaRPr lang="it-IT" baseline="0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49</a:t>
            </a:fld>
            <a:endParaRPr lang="it-IT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err="1" smtClean="0"/>
              <a:t>Esp</a:t>
            </a:r>
            <a:r>
              <a:rPr lang="it-IT" dirty="0" smtClean="0"/>
              <a:t> a </a:t>
            </a:r>
            <a:r>
              <a:rPr lang="it-IT" dirty="0" err="1" smtClean="0"/>
              <a:t>Pg</a:t>
            </a:r>
            <a:r>
              <a:rPr lang="it-IT" dirty="0" smtClean="0"/>
              <a:t>.</a:t>
            </a:r>
            <a:br>
              <a:rPr lang="it-IT" dirty="0" smtClean="0"/>
            </a:br>
            <a:endParaRPr lang="it-IT" dirty="0" smtClean="0"/>
          </a:p>
          <a:p>
            <a:r>
              <a:rPr lang="it-IT" b="1" dirty="0" smtClean="0"/>
              <a:t>ESSENZIALIZZAZIONE SINTETICA </a:t>
            </a:r>
            <a:r>
              <a:rPr lang="it-IT" dirty="0" smtClean="0"/>
              <a:t>DELLE </a:t>
            </a:r>
            <a:r>
              <a:rPr lang="it-IT" b="1" dirty="0" smtClean="0"/>
              <a:t>FORME</a:t>
            </a:r>
            <a:r>
              <a:rPr lang="it-IT" dirty="0" smtClean="0"/>
              <a:t> E DEI</a:t>
            </a:r>
            <a:r>
              <a:rPr lang="it-IT" b="1" dirty="0" smtClean="0"/>
              <a:t> COLORI</a:t>
            </a:r>
          </a:p>
          <a:p>
            <a:endParaRPr lang="it-IT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50</a:t>
            </a:fld>
            <a:endParaRPr lang="it-IT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A </a:t>
            </a:r>
            <a:r>
              <a:rPr lang="it-IT" dirty="0" err="1" smtClean="0"/>
              <a:t>Pg</a:t>
            </a:r>
            <a:r>
              <a:rPr lang="it-IT" dirty="0" smtClean="0"/>
              <a:t> Balla</a:t>
            </a:r>
            <a:r>
              <a:rPr lang="it-IT" baseline="0" dirty="0" smtClean="0"/>
              <a:t> espone solo questa:</a:t>
            </a:r>
          </a:p>
          <a:p>
            <a:endParaRPr lang="it-IT" baseline="0" dirty="0" smtClean="0"/>
          </a:p>
          <a:p>
            <a:r>
              <a:rPr lang="it-IT" baseline="0" dirty="0" smtClean="0"/>
              <a:t>B. Studia il movimento secondo un METODO ANALITICO 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51</a:t>
            </a:fld>
            <a:endParaRPr lang="it-IT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baseline="0" dirty="0" smtClean="0"/>
          </a:p>
          <a:p>
            <a:r>
              <a:rPr lang="it-IT" baseline="0" dirty="0" err="1" smtClean="0"/>
              <a:t>Danseuse</a:t>
            </a:r>
            <a:r>
              <a:rPr lang="it-IT" baseline="0" dirty="0" smtClean="0"/>
              <a:t>: sintesi fra </a:t>
            </a:r>
            <a:r>
              <a:rPr lang="it-IT" b="1" baseline="0" dirty="0" smtClean="0"/>
              <a:t>futurismo/cubismo/divisionismo</a:t>
            </a:r>
            <a:endParaRPr lang="it-IT" b="1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52</a:t>
            </a:fld>
            <a:endParaRPr lang="it-IT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 smtClean="0"/>
              <a:t>La realtà sembra vista attraverso un </a:t>
            </a:r>
            <a:r>
              <a:rPr lang="it-IT" b="1" dirty="0" smtClean="0"/>
              <a:t>caleidoscopio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dirty="0" smtClean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53</a:t>
            </a:fld>
            <a:endParaRPr lang="it-IT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b="1" dirty="0" smtClean="0"/>
          </a:p>
          <a:p>
            <a:r>
              <a:rPr lang="it-IT" dirty="0" smtClean="0"/>
              <a:t>Gorgo per conferire idea di </a:t>
            </a:r>
            <a:r>
              <a:rPr lang="it-IT" b="1" dirty="0" smtClean="0"/>
              <a:t>DINAMISMO e COINVOLGIMENTO </a:t>
            </a:r>
            <a:r>
              <a:rPr lang="it-IT" dirty="0" smtClean="0"/>
              <a:t>meccanico dello spettatore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54</a:t>
            </a:fld>
            <a:endParaRPr lang="it-IT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baseline="0" dirty="0" smtClean="0"/>
          </a:p>
          <a:p>
            <a:r>
              <a:rPr lang="it-IT" baseline="0" dirty="0" smtClean="0"/>
              <a:t>MA </a:t>
            </a:r>
          </a:p>
          <a:p>
            <a:r>
              <a:rPr lang="it-IT" baseline="0" dirty="0" smtClean="0"/>
              <a:t>è più una </a:t>
            </a:r>
            <a:r>
              <a:rPr lang="it-IT" b="1" baseline="0" dirty="0" smtClean="0"/>
              <a:t>visione di pietismo </a:t>
            </a:r>
            <a:r>
              <a:rPr lang="it-IT" baseline="0" dirty="0" smtClean="0"/>
              <a:t>che di </a:t>
            </a:r>
            <a:r>
              <a:rPr lang="it-IT" u="sng" baseline="0" dirty="0" smtClean="0"/>
              <a:t>comprensione storica </a:t>
            </a:r>
          </a:p>
          <a:p>
            <a:endParaRPr lang="it-IT" u="sng" baseline="0" dirty="0" smtClean="0"/>
          </a:p>
          <a:p>
            <a:r>
              <a:rPr lang="it-IT" baseline="0" dirty="0" smtClean="0"/>
              <a:t>rimane provinciale e ristretto</a:t>
            </a:r>
            <a:endParaRPr lang="it-IT" dirty="0" smtClean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8</a:t>
            </a:fld>
            <a:endParaRPr lang="it-IT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baseline="0" dirty="0" smtClean="0"/>
              <a:t>Prende una direzione più apertamente CUBISTA </a:t>
            </a:r>
          </a:p>
          <a:p>
            <a:endParaRPr lang="it-IT" baseline="0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55</a:t>
            </a:fld>
            <a:endParaRPr lang="it-IT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b="1" dirty="0" smtClean="0"/>
              <a:t>CHIUSURA DELLO SPAZIO </a:t>
            </a:r>
            <a:r>
              <a:rPr lang="it-IT" dirty="0" smtClean="0"/>
              <a:t>tipicamente cubista in una sorta di </a:t>
            </a:r>
            <a:r>
              <a:rPr lang="it-IT" u="sng" dirty="0" smtClean="0"/>
              <a:t>horror vacui</a:t>
            </a:r>
          </a:p>
          <a:p>
            <a:endParaRPr lang="it-IT" dirty="0" smtClean="0"/>
          </a:p>
          <a:p>
            <a:r>
              <a:rPr lang="it-IT" b="1" dirty="0" smtClean="0"/>
              <a:t>SENSO PLASTICO</a:t>
            </a:r>
            <a:endParaRPr lang="it-IT" dirty="0" smtClean="0"/>
          </a:p>
          <a:p>
            <a:endParaRPr lang="it-IT" dirty="0" smtClean="0"/>
          </a:p>
          <a:p>
            <a:r>
              <a:rPr lang="it-IT" b="1" dirty="0" smtClean="0"/>
              <a:t>LAMPI LUMINOSI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56</a:t>
            </a:fld>
            <a:endParaRPr lang="it-IT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i="0" baseline="0" dirty="0" smtClean="0"/>
          </a:p>
          <a:p>
            <a:r>
              <a:rPr lang="it-IT" b="0" dirty="0" smtClean="0"/>
              <a:t>Il tema del </a:t>
            </a:r>
            <a:r>
              <a:rPr lang="it-IT" b="1" dirty="0" smtClean="0"/>
              <a:t>MOVIMENTO </a:t>
            </a:r>
            <a:r>
              <a:rPr lang="it-IT" b="1" i="0" dirty="0" smtClean="0"/>
              <a:t>e</a:t>
            </a:r>
            <a:r>
              <a:rPr lang="it-IT" b="1" i="1" dirty="0" smtClean="0"/>
              <a:t> </a:t>
            </a:r>
            <a:r>
              <a:rPr lang="it-IT" b="1" dirty="0" smtClean="0"/>
              <a:t>dello SPAZIO DINAMICO </a:t>
            </a:r>
            <a:r>
              <a:rPr lang="it-IT" b="0" dirty="0" smtClean="0"/>
              <a:t>:</a:t>
            </a:r>
            <a:r>
              <a:rPr lang="it-IT" b="0" baseline="0" dirty="0" smtClean="0"/>
              <a:t> </a:t>
            </a:r>
            <a:r>
              <a:rPr lang="it-IT" b="0" dirty="0" smtClean="0"/>
              <a:t>componenti essenziali della vita moderna. </a:t>
            </a:r>
          </a:p>
          <a:p>
            <a:endParaRPr lang="it-IT" b="0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57</a:t>
            </a:fld>
            <a:endParaRPr lang="it-IT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58</a:t>
            </a:fld>
            <a:endParaRPr lang="it-IT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err="1" smtClean="0"/>
              <a:t>…vicinanza</a:t>
            </a:r>
            <a:r>
              <a:rPr lang="it-IT" dirty="0" smtClean="0"/>
              <a:t> a </a:t>
            </a:r>
            <a:r>
              <a:rPr lang="it-IT" dirty="0" err="1" smtClean="0"/>
              <a:t>Leger</a:t>
            </a:r>
            <a:r>
              <a:rPr lang="it-IT" dirty="0" smtClean="0"/>
              <a:t> e a </a:t>
            </a:r>
            <a:r>
              <a:rPr lang="it-IT" dirty="0" err="1" smtClean="0"/>
              <a:t>Delaunay</a:t>
            </a:r>
            <a:r>
              <a:rPr lang="it-IT" dirty="0" smtClean="0"/>
              <a:t> nella conservazione del </a:t>
            </a:r>
            <a:r>
              <a:rPr lang="it-IT" dirty="0" err="1" smtClean="0"/>
              <a:t>colore…</a:t>
            </a:r>
            <a:r>
              <a:rPr lang="it-IT" dirty="0" smtClean="0"/>
              <a:t>..</a:t>
            </a:r>
          </a:p>
          <a:p>
            <a:endParaRPr lang="it-IT" dirty="0" smtClean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59</a:t>
            </a:fld>
            <a:endParaRPr lang="it-IT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Anno importante per i fut.</a:t>
            </a:r>
          </a:p>
          <a:p>
            <a:endParaRPr lang="it-IT" dirty="0" smtClean="0"/>
          </a:p>
          <a:p>
            <a:r>
              <a:rPr lang="it-IT" dirty="0" smtClean="0"/>
              <a:t>Balla vi esporrà per la prima volta con i futuristi </a:t>
            </a:r>
            <a:r>
              <a:rPr lang="it-IT" dirty="0" err="1" smtClean="0"/>
              <a:t>con…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60</a:t>
            </a:fld>
            <a:endParaRPr lang="it-IT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61</a:t>
            </a:fld>
            <a:endParaRPr lang="it-IT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baseline="0" dirty="0" smtClean="0"/>
          </a:p>
          <a:p>
            <a:r>
              <a:rPr lang="it-IT" baseline="0" dirty="0" smtClean="0"/>
              <a:t>Sono </a:t>
            </a:r>
            <a:r>
              <a:rPr lang="it-IT" b="1" baseline="0" dirty="0" smtClean="0"/>
              <a:t>fotogrammi ravvicinati</a:t>
            </a:r>
            <a:r>
              <a:rPr lang="it-IT" baseline="0" dirty="0" smtClean="0"/>
              <a:t>:</a:t>
            </a:r>
          </a:p>
          <a:p>
            <a:r>
              <a:rPr lang="it-IT" baseline="0" dirty="0" smtClean="0"/>
              <a:t>“un cavallo non ha 4 zampe, ne ha 20”</a:t>
            </a:r>
          </a:p>
          <a:p>
            <a:endParaRPr lang="it-IT" baseline="0" dirty="0" smtClean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62</a:t>
            </a:fld>
            <a:endParaRPr lang="it-IT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baseline="0" dirty="0" smtClean="0"/>
          </a:p>
          <a:p>
            <a:r>
              <a:rPr lang="it-IT" b="0" baseline="0" dirty="0" smtClean="0"/>
              <a:t>SI SVILUPPA IL TEMA DEL MOVIMENTO IN UNA SEQUENZA TEMPORALE</a:t>
            </a:r>
          </a:p>
          <a:p>
            <a:endParaRPr lang="it-IT" b="0" dirty="0" smtClean="0"/>
          </a:p>
          <a:p>
            <a:r>
              <a:rPr lang="it-IT" b="0" u="sng" dirty="0" smtClean="0"/>
              <a:t>Principio della continuità in una forma unica</a:t>
            </a:r>
            <a:endParaRPr lang="it-IT" b="0" dirty="0" smtClean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63</a:t>
            </a:fld>
            <a:endParaRPr lang="it-IT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Sono esiti coerenti con gli</a:t>
            </a:r>
            <a:r>
              <a:rPr lang="it-IT" baseline="0" dirty="0" smtClean="0"/>
              <a:t> esperimenti di FOTODINAMICA di Anton Giulio Bragaglia</a:t>
            </a:r>
          </a:p>
          <a:p>
            <a:endParaRPr lang="it-IT" baseline="0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64</a:t>
            </a:fld>
            <a:endParaRPr lang="it-IT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Nascono riviste che trattano temi sociali e culturali di attualità </a:t>
            </a:r>
          </a:p>
          <a:p>
            <a:r>
              <a:rPr lang="it-IT" dirty="0" smtClean="0"/>
              <a:t>che vivacizzano i fermenti che muovono contro l’arte ufficiale</a:t>
            </a:r>
          </a:p>
          <a:p>
            <a:endParaRPr lang="it-IT" dirty="0" smtClean="0"/>
          </a:p>
          <a:p>
            <a:endParaRPr lang="it-IT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9</a:t>
            </a:fld>
            <a:endParaRPr lang="it-IT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12-14: </a:t>
            </a:r>
          </a:p>
          <a:p>
            <a:r>
              <a:rPr lang="it-IT" dirty="0" smtClean="0"/>
              <a:t>Compenetrazioni che approfondiscono lo </a:t>
            </a:r>
            <a:r>
              <a:rPr lang="it-IT" b="1" dirty="0" smtClean="0"/>
              <a:t>studio del rapporto fra i colori </a:t>
            </a:r>
          </a:p>
          <a:p>
            <a:r>
              <a:rPr lang="it-IT" dirty="0" smtClean="0"/>
              <a:t>connessi tra loro da FORME TRIANGOLARI 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65</a:t>
            </a:fld>
            <a:endParaRPr lang="it-IT"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b="1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66</a:t>
            </a:fld>
            <a:endParaRPr lang="it-IT"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baseline="0" dirty="0" smtClean="0"/>
          </a:p>
          <a:p>
            <a:r>
              <a:rPr lang="it-IT" baseline="0" dirty="0" smtClean="0"/>
              <a:t>Rondini: STUDIO MOVIMENTI IN SEQUENZA SECONDO LA TRAIETTORIA</a:t>
            </a:r>
            <a:endParaRPr lang="it-IT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67</a:t>
            </a:fld>
            <a:endParaRPr lang="it-IT"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baseline="0" dirty="0" smtClean="0"/>
          </a:p>
          <a:p>
            <a:r>
              <a:rPr lang="it-IT" baseline="0" dirty="0" smtClean="0"/>
              <a:t>Preponderante bicromia o </a:t>
            </a:r>
            <a:r>
              <a:rPr lang="it-IT" baseline="0" dirty="0" err="1" smtClean="0"/>
              <a:t>monocromia…</a:t>
            </a:r>
            <a:r>
              <a:rPr lang="it-IT" b="1" baseline="0" dirty="0" err="1" smtClean="0"/>
              <a:t>nulla</a:t>
            </a:r>
            <a:r>
              <a:rPr lang="it-IT" b="1" baseline="0" dirty="0" smtClean="0"/>
              <a:t> è più riconoscibile</a:t>
            </a:r>
            <a:endParaRPr lang="it-IT" b="0" baseline="0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70</a:t>
            </a:fld>
            <a:endParaRPr lang="it-IT"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b="0" baseline="0" dirty="0" smtClean="0"/>
          </a:p>
          <a:p>
            <a:r>
              <a:rPr lang="it-IT" b="0" baseline="0" dirty="0" smtClean="0"/>
              <a:t>S</a:t>
            </a:r>
            <a:r>
              <a:rPr lang="it-IT" b="0" dirty="0" smtClean="0"/>
              <a:t>PEZZARE DECISAMENTE LA FORMA CHIUSA</a:t>
            </a:r>
          </a:p>
          <a:p>
            <a:r>
              <a:rPr lang="it-IT" b="0" baseline="0" dirty="0" smtClean="0"/>
              <a:t>Compenetrazione di SP. SPETTT + SP. </a:t>
            </a:r>
            <a:r>
              <a:rPr lang="it-IT" b="0" baseline="0" dirty="0" err="1" smtClean="0"/>
              <a:t>SOGG+</a:t>
            </a:r>
            <a:r>
              <a:rPr lang="it-IT" b="0" baseline="0" dirty="0" smtClean="0"/>
              <a:t> ATMOSF</a:t>
            </a:r>
            <a:endParaRPr lang="it-IT" baseline="0" dirty="0" smtClean="0"/>
          </a:p>
          <a:p>
            <a:endParaRPr lang="it-IT" baseline="0" dirty="0" smtClean="0"/>
          </a:p>
          <a:p>
            <a:r>
              <a:rPr lang="it-IT" baseline="0" dirty="0" smtClean="0"/>
              <a:t>Scopo è </a:t>
            </a:r>
            <a:r>
              <a:rPr lang="it-IT" b="1" baseline="0" dirty="0" smtClean="0"/>
              <a:t>raggiungere lo stile del movimento</a:t>
            </a:r>
            <a:endParaRPr lang="it-IT" baseline="0" dirty="0" smtClean="0"/>
          </a:p>
          <a:p>
            <a:endParaRPr lang="it-IT" baseline="0" dirty="0" smtClean="0"/>
          </a:p>
          <a:p>
            <a:r>
              <a:rPr lang="it-IT" baseline="0" dirty="0" smtClean="0"/>
              <a:t>Fusione </a:t>
            </a:r>
            <a:r>
              <a:rPr lang="it-IT" b="1" baseline="0" dirty="0" smtClean="0"/>
              <a:t>POLIMATERICA</a:t>
            </a:r>
            <a:endParaRPr lang="it-IT" b="1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72</a:t>
            </a:fld>
            <a:endParaRPr lang="it-IT"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1913: </a:t>
            </a:r>
          </a:p>
          <a:p>
            <a:r>
              <a:rPr lang="it-IT" dirty="0" smtClean="0"/>
              <a:t>Attraverso la scultura vuole</a:t>
            </a:r>
            <a:r>
              <a:rPr lang="it-IT" baseline="0" dirty="0" smtClean="0"/>
              <a:t> </a:t>
            </a:r>
            <a:r>
              <a:rPr lang="it-IT" dirty="0" smtClean="0"/>
              <a:t>rendere unica la percezione di pieni e vuoti</a:t>
            </a:r>
          </a:p>
          <a:p>
            <a:endParaRPr lang="it-IT" dirty="0" smtClean="0"/>
          </a:p>
          <a:p>
            <a:r>
              <a:rPr lang="it-IT" dirty="0" smtClean="0"/>
              <a:t>Rappresenta simbolicamente MOVIMENTO E FLUIDITÀ</a:t>
            </a:r>
          </a:p>
          <a:p>
            <a:endParaRPr lang="it-IT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73</a:t>
            </a:fld>
            <a:endParaRPr lang="it-IT"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Trasfigura l’immagine della madre dell’artista in presenze geometriche di valore universale 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76</a:t>
            </a:fld>
            <a:endParaRPr lang="it-IT"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b="1" baseline="0" dirty="0" smtClean="0"/>
              <a:t>coinvolgimento di </a:t>
            </a:r>
            <a:r>
              <a:rPr lang="it-IT" b="1" baseline="0" dirty="0" err="1" smtClean="0"/>
              <a:t>sp</a:t>
            </a:r>
            <a:r>
              <a:rPr lang="it-IT" b="1" baseline="0" dirty="0" smtClean="0"/>
              <a:t>/spettatore</a:t>
            </a:r>
            <a:r>
              <a:rPr lang="it-IT" baseline="0" dirty="0" smtClean="0"/>
              <a:t>, </a:t>
            </a:r>
          </a:p>
          <a:p>
            <a:r>
              <a:rPr lang="it-IT" b="1" baseline="0" dirty="0" smtClean="0"/>
              <a:t>negazione della distanza</a:t>
            </a:r>
            <a:r>
              <a:rPr lang="it-IT" baseline="0" dirty="0" smtClean="0"/>
              <a:t>, </a:t>
            </a:r>
          </a:p>
          <a:p>
            <a:r>
              <a:rPr lang="it-IT" b="1" baseline="0" dirty="0" smtClean="0"/>
              <a:t>rappresentazione di un’espansione convessa</a:t>
            </a:r>
            <a:endParaRPr lang="it-IT" b="1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77</a:t>
            </a:fld>
            <a:endParaRPr lang="it-IT"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 smtClean="0"/>
          </a:p>
          <a:p>
            <a:r>
              <a:rPr lang="it-IT" dirty="0" smtClean="0"/>
              <a:t>Le figure femminili SERVONO A METTERE IN RELAZIONE L’INTERNO CON L’ESTERNO </a:t>
            </a:r>
          </a:p>
          <a:p>
            <a:r>
              <a:rPr lang="it-IT" dirty="0" smtClean="0"/>
              <a:t>sostituendosi allo sguardo dell’artista </a:t>
            </a:r>
          </a:p>
          <a:p>
            <a:endParaRPr lang="it-IT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78</a:t>
            </a:fld>
            <a:endParaRPr lang="it-IT"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baseline="0" dirty="0" smtClean="0"/>
          </a:p>
          <a:p>
            <a:r>
              <a:rPr lang="it-IT" baseline="0" dirty="0" smtClean="0"/>
              <a:t>Vibrazione del COLORE è ancora di matrice DIVISIONISTA</a:t>
            </a:r>
          </a:p>
          <a:p>
            <a:r>
              <a:rPr lang="it-IT" baseline="0" dirty="0" smtClean="0"/>
              <a:t>SCOMPOSIZIONE PER PIANI angolati è CUBISTA</a:t>
            </a:r>
          </a:p>
          <a:p>
            <a:r>
              <a:rPr lang="it-IT" baseline="0" dirty="0" smtClean="0"/>
              <a:t>Particolare delle MANI intrecciati ingigantite è ESPRESSIONISTA</a:t>
            </a:r>
          </a:p>
          <a:p>
            <a:r>
              <a:rPr lang="it-IT" baseline="0" dirty="0" smtClean="0"/>
              <a:t>Taglio dei PIANI </a:t>
            </a:r>
            <a:r>
              <a:rPr lang="it-IT" baseline="0" dirty="0" err="1" smtClean="0"/>
              <a:t>DI</a:t>
            </a:r>
            <a:r>
              <a:rPr lang="it-IT" baseline="0" dirty="0" smtClean="0"/>
              <a:t> LUCE e INTEGRAZIONE PIENI/VUOTI, INTERNI/ESTERNI è FUTURISTA 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79</a:t>
            </a:fld>
            <a:endParaRPr lang="it-IT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endParaRPr lang="it-IT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 smtClean="0"/>
              <a:t>E’ in questo clima che nasce il </a:t>
            </a:r>
            <a:r>
              <a:rPr lang="it-IT" b="1" dirty="0" smtClean="0"/>
              <a:t>FUTURISMO</a:t>
            </a:r>
            <a:r>
              <a:rPr lang="it-IT" dirty="0" smtClean="0"/>
              <a:t>: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 smtClean="0"/>
              <a:t>RINNOVAMENTO INTEGRALE della cultura e del comportamento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 smtClean="0"/>
              <a:t>Problema della MODERNITA’, della VITA trasformata dalla TECNICA</a:t>
            </a:r>
            <a:endParaRPr lang="it-IT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baseline="0" dirty="0" smtClean="0"/>
          </a:p>
          <a:p>
            <a:endParaRPr lang="it-IT" dirty="0" smtClean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10</a:t>
            </a:fld>
            <a:endParaRPr lang="it-IT"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Fine 1912:</a:t>
            </a:r>
          </a:p>
          <a:p>
            <a:endParaRPr lang="it-IT" dirty="0" smtClean="0"/>
          </a:p>
          <a:p>
            <a:r>
              <a:rPr lang="it-IT" dirty="0" smtClean="0"/>
              <a:t>NECESSITA’ di DIVULGAZIONE 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80</a:t>
            </a:fld>
            <a:endParaRPr lang="it-IT"/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1913: prima esposizione organizzata dai futuristi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81</a:t>
            </a:fld>
            <a:endParaRPr lang="it-IT"/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baseline="0" dirty="0" smtClean="0"/>
          </a:p>
          <a:p>
            <a:r>
              <a:rPr lang="it-IT" baseline="0" dirty="0" smtClean="0"/>
              <a:t>Le </a:t>
            </a:r>
            <a:r>
              <a:rPr lang="it-IT" b="1" baseline="0" dirty="0" smtClean="0"/>
              <a:t>MANIFESTAZIONI</a:t>
            </a:r>
            <a:r>
              <a:rPr lang="it-IT" baseline="0" dirty="0" smtClean="0"/>
              <a:t> attraevano il pubblico per mettere </a:t>
            </a:r>
          </a:p>
          <a:p>
            <a:r>
              <a:rPr lang="it-IT" baseline="0" dirty="0" smtClean="0"/>
              <a:t>in atto le </a:t>
            </a:r>
            <a:r>
              <a:rPr lang="it-IT" b="1" baseline="0" dirty="0" smtClean="0"/>
              <a:t>ENERGIE PROVOCATORIE </a:t>
            </a:r>
            <a:r>
              <a:rPr lang="it-IT" baseline="0" dirty="0" smtClean="0"/>
              <a:t>e distruttive dei futuristi contro la tradizione (lanci ortaggi)</a:t>
            </a:r>
          </a:p>
          <a:p>
            <a:endParaRPr lang="it-IT" baseline="0" dirty="0" smtClean="0"/>
          </a:p>
          <a:p>
            <a:r>
              <a:rPr lang="it-IT" b="1" baseline="0" dirty="0" smtClean="0"/>
              <a:t>fenomeno di costume</a:t>
            </a:r>
            <a:endParaRPr lang="it-IT" u="sng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82</a:t>
            </a:fld>
            <a:endParaRPr lang="it-IT"/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..in mostra:</a:t>
            </a:r>
          </a:p>
          <a:p>
            <a:endParaRPr lang="it-IT" dirty="0" smtClean="0"/>
          </a:p>
          <a:p>
            <a:r>
              <a:rPr lang="it-IT" dirty="0" smtClean="0"/>
              <a:t>Cavallo-Simbolo</a:t>
            </a:r>
          </a:p>
          <a:p>
            <a:r>
              <a:rPr lang="it-IT" dirty="0" smtClean="0"/>
              <a:t>l’idea di</a:t>
            </a:r>
            <a:r>
              <a:rPr lang="it-IT" baseline="0" dirty="0" smtClean="0"/>
              <a:t> </a:t>
            </a:r>
            <a:r>
              <a:rPr lang="it-IT" dirty="0" smtClean="0"/>
              <a:t>ELASTICITA’  come </a:t>
            </a:r>
            <a:r>
              <a:rPr lang="it-IT" b="1" dirty="0" smtClean="0"/>
              <a:t>proprietà fisica </a:t>
            </a:r>
            <a:r>
              <a:rPr lang="it-IT" dirty="0" smtClean="0"/>
              <a:t>e muscolare che </a:t>
            </a:r>
            <a:r>
              <a:rPr lang="it-IT" b="1" dirty="0" smtClean="0"/>
              <a:t>si propaga dall’animale allo sp. </a:t>
            </a:r>
            <a:endParaRPr lang="it-IT" b="1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83</a:t>
            </a:fld>
            <a:endParaRPr lang="it-IT"/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84</a:t>
            </a:fld>
            <a:endParaRPr lang="it-IT"/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Permane la trasposizione della musica in pittura (= </a:t>
            </a:r>
            <a:r>
              <a:rPr lang="it-IT" dirty="0" err="1" smtClean="0"/>
              <a:t>Kand</a:t>
            </a:r>
            <a:r>
              <a:rPr lang="it-IT" dirty="0" smtClean="0"/>
              <a:t>)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85</a:t>
            </a:fld>
            <a:endParaRPr lang="it-IT"/>
          </a:p>
        </p:txBody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baseline="0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86</a:t>
            </a:fld>
            <a:endParaRPr lang="it-IT"/>
          </a:p>
        </p:txBody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err="1" smtClean="0"/>
              <a:t>Severini</a:t>
            </a:r>
            <a:r>
              <a:rPr lang="it-IT" dirty="0" smtClean="0"/>
              <a:t>: sei dipinti ispirati alla vita notturna parigina</a:t>
            </a:r>
            <a:r>
              <a:rPr lang="it-IT" baseline="0" dirty="0" smtClean="0"/>
              <a:t> 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87</a:t>
            </a:fld>
            <a:endParaRPr lang="it-IT"/>
          </a:p>
        </p:txBody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baseline="0" dirty="0" smtClean="0"/>
              <a:t>Composizioni cromaticamente vivaci a metà fra </a:t>
            </a:r>
            <a:r>
              <a:rPr lang="it-IT" baseline="0" dirty="0" err="1" smtClean="0"/>
              <a:t>fut</a:t>
            </a:r>
            <a:r>
              <a:rPr lang="it-IT" baseline="0" dirty="0" smtClean="0"/>
              <a:t> e </a:t>
            </a:r>
            <a:r>
              <a:rPr lang="it-IT" baseline="0" dirty="0" err="1" smtClean="0"/>
              <a:t>cub</a:t>
            </a:r>
            <a:endParaRPr lang="it-IT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baseline="0" dirty="0" smtClean="0"/>
          </a:p>
          <a:p>
            <a:endParaRPr lang="it-IT" baseline="0" dirty="0" smtClean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88</a:t>
            </a:fld>
            <a:endParaRPr lang="it-IT"/>
          </a:p>
        </p:txBody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89</a:t>
            </a:fld>
            <a:endParaRPr lang="it-IT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baseline="0" dirty="0" smtClean="0"/>
              <a:t>UNA </a:t>
            </a:r>
            <a:r>
              <a:rPr lang="it-IT" b="1" baseline="0" dirty="0" smtClean="0"/>
              <a:t>NUOVA BELLEZZA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u="sng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u="none" baseline="0" dirty="0" smtClean="0"/>
              <a:t>A</a:t>
            </a:r>
            <a:r>
              <a:rPr lang="it-IT" baseline="0" dirty="0" smtClean="0"/>
              <a:t>ttivismo della vita moderna,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baseline="0" dirty="0" smtClean="0"/>
              <a:t>velocità,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baseline="0" dirty="0" smtClean="0"/>
              <a:t>dinamismo,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baseline="0" dirty="0" smtClean="0"/>
              <a:t>contrasto,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baseline="0" dirty="0" smtClean="0"/>
              <a:t>dissonanza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u="sng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baseline="0" dirty="0" smtClean="0"/>
          </a:p>
          <a:p>
            <a:endParaRPr lang="it-IT" baseline="0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11</a:t>
            </a:fld>
            <a:endParaRPr lang="it-IT"/>
          </a:p>
        </p:txBody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Con</a:t>
            </a:r>
            <a:r>
              <a:rPr lang="it-IT" baseline="0" dirty="0" smtClean="0"/>
              <a:t> </a:t>
            </a:r>
            <a:r>
              <a:rPr lang="it-IT" baseline="0" dirty="0" err="1" smtClean="0"/>
              <a:t>Severini</a:t>
            </a:r>
            <a:r>
              <a:rPr lang="it-IT" baseline="0" dirty="0" smtClean="0"/>
              <a:t> s</a:t>
            </a:r>
            <a:r>
              <a:rPr lang="it-IT" dirty="0" smtClean="0"/>
              <a:t>i va sempre più verso </a:t>
            </a:r>
            <a:r>
              <a:rPr lang="it-IT" b="1" dirty="0" smtClean="0"/>
              <a:t>L’ASTRAZIONE COLORISTICA …</a:t>
            </a:r>
            <a:endParaRPr lang="it-IT" b="1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90</a:t>
            </a:fld>
            <a:endParaRPr lang="it-IT"/>
          </a:p>
        </p:txBody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1913-14: pubblicazioni</a:t>
            </a:r>
            <a:r>
              <a:rPr lang="it-IT" baseline="0" dirty="0" smtClean="0"/>
              <a:t> su LAC</a:t>
            </a:r>
            <a:endParaRPr lang="it-IT" b="1" baseline="0" dirty="0" smtClean="0"/>
          </a:p>
          <a:p>
            <a:endParaRPr lang="it-IT" baseline="0" dirty="0" smtClean="0"/>
          </a:p>
          <a:p>
            <a:r>
              <a:rPr lang="it-IT" baseline="0" dirty="0" smtClean="0"/>
              <a:t>Sono </a:t>
            </a:r>
            <a:r>
              <a:rPr lang="it-IT" baseline="0" dirty="0" err="1" smtClean="0"/>
              <a:t>PROCLAMI=convinzione</a:t>
            </a:r>
            <a:r>
              <a:rPr lang="it-IT" baseline="0" dirty="0" smtClean="0"/>
              <a:t> di </a:t>
            </a:r>
            <a:r>
              <a:rPr lang="it-IT" b="1" baseline="0" dirty="0" smtClean="0"/>
              <a:t>operare su VALORI CHE NON SONO SEMPLICEMENTE ARTISTICI</a:t>
            </a:r>
          </a:p>
          <a:p>
            <a:endParaRPr lang="it-IT" baseline="0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91</a:t>
            </a:fld>
            <a:endParaRPr lang="it-IT"/>
          </a:p>
        </p:txBody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Anche </a:t>
            </a:r>
            <a:r>
              <a:rPr lang="it-IT" dirty="0" err="1" smtClean="0"/>
              <a:t>Bocc</a:t>
            </a:r>
            <a:r>
              <a:rPr lang="it-IT" dirty="0" smtClean="0"/>
              <a:t> </a:t>
            </a:r>
            <a:r>
              <a:rPr lang="it-IT" b="1" dirty="0" smtClean="0"/>
              <a:t>arriva</a:t>
            </a:r>
            <a:r>
              <a:rPr lang="it-IT" b="1" baseline="0" dirty="0" smtClean="0"/>
              <a:t> a raffigurazioni astratte </a:t>
            </a:r>
          </a:p>
          <a:p>
            <a:endParaRPr lang="it-IT" baseline="0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92</a:t>
            </a:fld>
            <a:endParaRPr lang="it-IT"/>
          </a:p>
        </p:txBody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§"/>
            </a:pPr>
            <a:r>
              <a:rPr lang="it-IT" sz="1200" baseline="0" dirty="0" smtClean="0"/>
              <a:t>LINEE FORZA</a:t>
            </a:r>
          </a:p>
          <a:p>
            <a:pPr>
              <a:buFont typeface="Wingdings" pitchFamily="2" charset="2"/>
              <a:buChar char="§"/>
            </a:pPr>
            <a:r>
              <a:rPr lang="it-IT" sz="1200" baseline="0" dirty="0" smtClean="0"/>
              <a:t>COMPENETRAZIONE DEI PIANI</a:t>
            </a:r>
          </a:p>
          <a:p>
            <a:pPr>
              <a:buFont typeface="Wingdings" pitchFamily="2" charset="2"/>
              <a:buChar char="§"/>
            </a:pPr>
            <a:r>
              <a:rPr lang="it-IT" sz="1200" baseline="0" dirty="0" smtClean="0"/>
              <a:t>COMPLEMENTARISMO PLASTICO</a:t>
            </a:r>
          </a:p>
          <a:p>
            <a:pPr>
              <a:buFont typeface="Wingdings" pitchFamily="2" charset="2"/>
              <a:buChar char="§"/>
            </a:pPr>
            <a:r>
              <a:rPr lang="it-IT" sz="1200" baseline="0" dirty="0" smtClean="0"/>
              <a:t>SIMULTANEITA’/DINAMISMO: desiderio di identificare ARTE/VITA </a:t>
            </a:r>
          </a:p>
          <a:p>
            <a:pPr>
              <a:buFont typeface="Wingdings" pitchFamily="2" charset="2"/>
              <a:buChar char="§"/>
            </a:pPr>
            <a:r>
              <a:rPr lang="it-IT" sz="1200" baseline="0" dirty="0" smtClean="0"/>
              <a:t>FUTURISMO QUALE ESPRESSIONE DELLA VITA MODERNA: la vita si manifesta attraverso il movimento, è incessante divenire e creazione</a:t>
            </a:r>
          </a:p>
          <a:p>
            <a:pPr>
              <a:buFont typeface="Wingdings" pitchFamily="2" charset="2"/>
              <a:buChar char="§"/>
            </a:pPr>
            <a:r>
              <a:rPr lang="it-IT" sz="1200" baseline="0" dirty="0" smtClean="0"/>
              <a:t>DINAMISMO: AMBIENTE + OGGETTO : è la vita stessa afferrata nella forma che la vita crea nel suo infinito succedersi</a:t>
            </a:r>
          </a:p>
          <a:p>
            <a:endParaRPr lang="it-IT" dirty="0" smtClean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93</a:t>
            </a:fld>
            <a:endParaRPr lang="it-IT"/>
          </a:p>
        </p:txBody>
      </p:sp>
    </p:spTree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 smtClean="0"/>
          </a:p>
          <a:p>
            <a:r>
              <a:rPr lang="it-IT" b="1" dirty="0" err="1" smtClean="0"/>
              <a:t>Intonarumori</a:t>
            </a:r>
            <a:r>
              <a:rPr lang="it-IT" b="1" dirty="0" smtClean="0"/>
              <a:t>:</a:t>
            </a:r>
          </a:p>
          <a:p>
            <a:r>
              <a:rPr lang="it-IT" dirty="0" smtClean="0"/>
              <a:t>(</a:t>
            </a:r>
            <a:r>
              <a:rPr lang="it-IT" dirty="0" err="1" smtClean="0"/>
              <a:t>crepitatori</a:t>
            </a:r>
            <a:r>
              <a:rPr lang="it-IT" dirty="0" smtClean="0"/>
              <a:t>, </a:t>
            </a:r>
            <a:r>
              <a:rPr lang="it-IT" dirty="0" err="1" smtClean="0"/>
              <a:t>gorgogliatori</a:t>
            </a:r>
            <a:r>
              <a:rPr lang="it-IT" dirty="0" smtClean="0"/>
              <a:t>, </a:t>
            </a:r>
            <a:r>
              <a:rPr lang="it-IT" dirty="0" err="1" smtClean="0"/>
              <a:t>rombatori</a:t>
            </a:r>
            <a:r>
              <a:rPr lang="it-IT" dirty="0" smtClean="0"/>
              <a:t>, </a:t>
            </a:r>
            <a:r>
              <a:rPr lang="it-IT" dirty="0" err="1" smtClean="0"/>
              <a:t>ronzatori</a:t>
            </a:r>
            <a:r>
              <a:rPr lang="it-IT" dirty="0" smtClean="0"/>
              <a:t>, </a:t>
            </a:r>
            <a:r>
              <a:rPr lang="it-IT" dirty="0" err="1" smtClean="0"/>
              <a:t>scoppiatori</a:t>
            </a:r>
            <a:r>
              <a:rPr lang="it-IT" dirty="0" smtClean="0"/>
              <a:t>, </a:t>
            </a:r>
            <a:r>
              <a:rPr lang="it-IT" dirty="0" err="1" smtClean="0"/>
              <a:t>sibilatori</a:t>
            </a:r>
            <a:r>
              <a:rPr lang="it-IT" dirty="0" smtClean="0"/>
              <a:t>, </a:t>
            </a:r>
            <a:r>
              <a:rPr lang="it-IT" dirty="0" err="1" smtClean="0"/>
              <a:t>stropicciatori</a:t>
            </a:r>
            <a:r>
              <a:rPr lang="it-IT" dirty="0" smtClean="0"/>
              <a:t> e </a:t>
            </a:r>
            <a:r>
              <a:rPr lang="it-IT" dirty="0" err="1" smtClean="0"/>
              <a:t>ululatori</a:t>
            </a:r>
            <a:r>
              <a:rPr lang="it-IT" dirty="0" smtClean="0"/>
              <a:t>)</a:t>
            </a:r>
          </a:p>
          <a:p>
            <a:r>
              <a:rPr lang="it-IT" dirty="0" smtClean="0"/>
              <a:t>ciascuna delle quali comprendeva a sua volta vari registri (soprano, contralto, tenore e basso)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94</a:t>
            </a:fld>
            <a:endParaRPr lang="it-IT"/>
          </a:p>
        </p:txBody>
      </p:sp>
    </p:spTree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95</a:t>
            </a:fld>
            <a:endParaRPr lang="it-IT"/>
          </a:p>
        </p:txBody>
      </p:sp>
    </p:spTree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b="1" baseline="0" dirty="0" smtClean="0"/>
              <a:t>(PANESTETISMO)</a:t>
            </a:r>
            <a:r>
              <a:rPr lang="it-IT" b="1" baseline="0" dirty="0" err="1" smtClean="0"/>
              <a:t>---</a:t>
            </a:r>
            <a:r>
              <a:rPr lang="it-IT" baseline="0" dirty="0" err="1" smtClean="0"/>
              <a:t>sfocia</a:t>
            </a:r>
            <a:r>
              <a:rPr lang="it-IT" baseline="0" dirty="0" smtClean="0"/>
              <a:t> nelle iniziative del secondo futurismo con Balla e </a:t>
            </a:r>
            <a:r>
              <a:rPr lang="it-IT" baseline="0" dirty="0" err="1" smtClean="0"/>
              <a:t>Depero</a:t>
            </a:r>
            <a:r>
              <a:rPr lang="it-IT" baseline="0" dirty="0" smtClean="0"/>
              <a:t> </a:t>
            </a:r>
          </a:p>
          <a:p>
            <a:endParaRPr lang="it-IT" baseline="0" dirty="0" smtClean="0"/>
          </a:p>
          <a:p>
            <a:r>
              <a:rPr lang="it-IT" b="1" baseline="0" dirty="0" err="1" smtClean="0"/>
              <a:t>Suoni-rumori-odori</a:t>
            </a:r>
            <a:r>
              <a:rPr lang="it-IT" baseline="0" dirty="0" smtClean="0"/>
              <a:t> entrano a far parte dell’opera ed esprimono plasticamente quelle sensazioni:</a:t>
            </a:r>
          </a:p>
          <a:p>
            <a:endParaRPr lang="it-IT" baseline="0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97</a:t>
            </a:fld>
            <a:endParaRPr lang="it-IT"/>
          </a:p>
        </p:txBody>
      </p:sp>
    </p:spTree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 smtClean="0"/>
          </a:p>
          <a:p>
            <a:r>
              <a:rPr lang="it-IT" dirty="0" smtClean="0"/>
              <a:t>1914: con inizio guerra iniziano le</a:t>
            </a:r>
            <a:r>
              <a:rPr lang="it-IT" baseline="0" dirty="0" smtClean="0"/>
              <a:t> </a:t>
            </a:r>
            <a:r>
              <a:rPr lang="it-IT" b="1" dirty="0" smtClean="0"/>
              <a:t>manifestazioni per interventismo</a:t>
            </a:r>
          </a:p>
          <a:p>
            <a:endParaRPr lang="it-IT" baseline="0" dirty="0" smtClean="0"/>
          </a:p>
          <a:p>
            <a:endParaRPr lang="it-IT" baseline="0" dirty="0" smtClean="0"/>
          </a:p>
          <a:p>
            <a:endParaRPr lang="it-IT" baseline="0" dirty="0" smtClean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99</a:t>
            </a:fld>
            <a:endParaRPr lang="it-IT"/>
          </a:p>
        </p:txBody>
      </p:sp>
    </p:spTree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baseline="0" dirty="0" smtClean="0"/>
              <a:t>1915: </a:t>
            </a:r>
            <a:r>
              <a:rPr lang="it-IT" b="1" baseline="0" dirty="0" smtClean="0"/>
              <a:t>estensione dell’estetica </a:t>
            </a:r>
            <a:r>
              <a:rPr lang="it-IT" baseline="0" dirty="0" smtClean="0"/>
              <a:t>ai più diversi settori della creatività--</a:t>
            </a:r>
          </a:p>
          <a:p>
            <a:endParaRPr lang="it-IT" baseline="0" dirty="0" smtClean="0"/>
          </a:p>
          <a:p>
            <a:r>
              <a:rPr lang="it-IT" b="1" baseline="0" dirty="0" smtClean="0"/>
              <a:t>Si volge all’arte applicata con motivi di ispirazione </a:t>
            </a:r>
            <a:r>
              <a:rPr lang="it-IT" b="1" baseline="0" dirty="0" err="1" smtClean="0"/>
              <a:t>meccanomorfa</a:t>
            </a:r>
            <a:endParaRPr lang="it-IT" baseline="0" dirty="0" smtClean="0"/>
          </a:p>
          <a:p>
            <a:endParaRPr lang="it-IT" b="1" baseline="0" dirty="0" smtClean="0"/>
          </a:p>
          <a:p>
            <a:r>
              <a:rPr lang="it-IT" b="1" baseline="0" dirty="0" smtClean="0"/>
              <a:t>ma il movimento </a:t>
            </a:r>
            <a:r>
              <a:rPr lang="it-IT" b="1" baseline="0" dirty="0" err="1" smtClean="0"/>
              <a:t>fut</a:t>
            </a:r>
            <a:r>
              <a:rPr lang="it-IT" b="1" baseline="0" dirty="0" smtClean="0"/>
              <a:t> perde la sua carica eversiva 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100</a:t>
            </a:fld>
            <a:endParaRPr lang="it-IT"/>
          </a:p>
        </p:txBody>
      </p:sp>
    </p:spTree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 smtClean="0"/>
          </a:p>
          <a:p>
            <a:r>
              <a:rPr lang="it-IT" b="1" dirty="0" smtClean="0"/>
              <a:t>Nuova e solida definizione della figura </a:t>
            </a:r>
          </a:p>
          <a:p>
            <a:endParaRPr lang="it-IT" b="0" dirty="0" smtClean="0"/>
          </a:p>
          <a:p>
            <a:r>
              <a:rPr lang="it-IT" b="0" dirty="0" smtClean="0"/>
              <a:t>S</a:t>
            </a:r>
            <a:r>
              <a:rPr lang="it-IT" dirty="0" smtClean="0"/>
              <a:t>icurezza</a:t>
            </a:r>
            <a:r>
              <a:rPr lang="it-IT" baseline="0" dirty="0" smtClean="0"/>
              <a:t> compositiva con </a:t>
            </a:r>
            <a:r>
              <a:rPr lang="it-IT" b="1" baseline="0" dirty="0" smtClean="0"/>
              <a:t>una rilettura di Cezanne</a:t>
            </a:r>
          </a:p>
          <a:p>
            <a:endParaRPr lang="it-IT" baseline="0" dirty="0" smtClean="0"/>
          </a:p>
          <a:p>
            <a:r>
              <a:rPr lang="it-IT" b="1" baseline="0" dirty="0" smtClean="0"/>
              <a:t>1916: SUPERAMENTO DEL FUTURISMO </a:t>
            </a:r>
            <a:endParaRPr lang="it-IT" baseline="0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101</a:t>
            </a:fld>
            <a:endParaRPr lang="it-IT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12</a:t>
            </a:fld>
            <a:endParaRPr lang="it-IT"/>
          </a:p>
        </p:txBody>
      </p:sp>
    </p:spTree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No al fronte ma uguale</a:t>
            </a:r>
            <a:r>
              <a:rPr lang="it-IT" baseline="0" dirty="0" smtClean="0"/>
              <a:t> abbandono di avanguardia </a:t>
            </a:r>
          </a:p>
          <a:p>
            <a:endParaRPr lang="it-IT" baseline="0" dirty="0" smtClean="0"/>
          </a:p>
          <a:p>
            <a:r>
              <a:rPr lang="it-IT" baseline="0" dirty="0" smtClean="0"/>
              <a:t>PUREZZA FORMALE della linea </a:t>
            </a:r>
          </a:p>
          <a:p>
            <a:r>
              <a:rPr lang="it-IT" baseline="0" dirty="0" smtClean="0"/>
              <a:t>e di un richiamo all’ordine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102</a:t>
            </a:fld>
            <a:endParaRPr lang="it-IT"/>
          </a:p>
        </p:txBody>
      </p:sp>
    </p:spTree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Recupera lo STUDIO DEI CLASSICI (primitivismo)</a:t>
            </a:r>
          </a:p>
          <a:p>
            <a:endParaRPr lang="it-IT" dirty="0" smtClean="0"/>
          </a:p>
          <a:p>
            <a:r>
              <a:rPr lang="it-IT" dirty="0" smtClean="0"/>
              <a:t>Sia </a:t>
            </a:r>
            <a:r>
              <a:rPr lang="it-IT" dirty="0" err="1" smtClean="0"/>
              <a:t>Severini</a:t>
            </a:r>
            <a:r>
              <a:rPr lang="it-IT" dirty="0" smtClean="0"/>
              <a:t> che Carrà risentono immediatamente del ritorno all’ordine</a:t>
            </a:r>
          </a:p>
          <a:p>
            <a:endParaRPr lang="it-IT" dirty="0" smtClean="0"/>
          </a:p>
          <a:p>
            <a:r>
              <a:rPr lang="it-IT" dirty="0" smtClean="0"/>
              <a:t>16-17: SI CONCLUDE PRIMA FASE DEL FUT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103</a:t>
            </a:fld>
            <a:endParaRPr lang="it-IT"/>
          </a:p>
        </p:txBody>
      </p:sp>
    </p:spTree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b="1" dirty="0" smtClean="0"/>
              <a:t>-Durante </a:t>
            </a:r>
            <a:r>
              <a:rPr lang="it-IT" dirty="0" smtClean="0"/>
              <a:t>e subito dopo </a:t>
            </a:r>
            <a:r>
              <a:rPr lang="it-IT" b="1" dirty="0" smtClean="0"/>
              <a:t>la I </a:t>
            </a:r>
            <a:r>
              <a:rPr lang="it-IT" b="1" dirty="0" err="1" smtClean="0"/>
              <a:t>g.m</a:t>
            </a:r>
            <a:r>
              <a:rPr lang="it-IT" dirty="0" err="1" smtClean="0"/>
              <a:t>.</a:t>
            </a:r>
            <a:r>
              <a:rPr lang="it-IT" dirty="0" smtClean="0"/>
              <a:t> </a:t>
            </a:r>
          </a:p>
          <a:p>
            <a:r>
              <a:rPr lang="it-IT" b="1" dirty="0" smtClean="0"/>
              <a:t>-A</a:t>
            </a:r>
            <a:r>
              <a:rPr lang="it-IT" b="1" baseline="0" dirty="0" smtClean="0"/>
              <a:t> </a:t>
            </a:r>
            <a:r>
              <a:rPr lang="it-IT" b="1" dirty="0" smtClean="0"/>
              <a:t>stretto</a:t>
            </a:r>
            <a:r>
              <a:rPr lang="it-IT" b="1" baseline="0" dirty="0" smtClean="0"/>
              <a:t> contatto con le avanguardie</a:t>
            </a:r>
            <a:r>
              <a:rPr lang="it-IT" baseline="0" dirty="0" smtClean="0"/>
              <a:t> </a:t>
            </a:r>
          </a:p>
          <a:p>
            <a:r>
              <a:rPr lang="it-IT" baseline="0" dirty="0" smtClean="0"/>
              <a:t>-Alcuni non la includono nelle avanguardie per la sua palese figuratività</a:t>
            </a:r>
          </a:p>
          <a:p>
            <a:r>
              <a:rPr lang="it-IT" baseline="0" dirty="0" smtClean="0"/>
              <a:t>-No innovazioni del linguaggio pittorico</a:t>
            </a:r>
          </a:p>
          <a:p>
            <a:endParaRPr lang="it-IT" baseline="0" dirty="0" smtClean="0"/>
          </a:p>
          <a:p>
            <a:r>
              <a:rPr lang="it-IT" b="1" baseline="0" dirty="0" smtClean="0"/>
              <a:t>DARE RAPPRESENTAZIONE CLASSICA ALLA REALTÀ CONTEMPORANEA </a:t>
            </a:r>
          </a:p>
          <a:p>
            <a:endParaRPr lang="it-IT" baseline="0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104</a:t>
            </a:fld>
            <a:endParaRPr lang="it-IT"/>
          </a:p>
        </p:txBody>
      </p:sp>
    </p:spTree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/>
              <a:t>Concetti base:</a:t>
            </a:r>
          </a:p>
          <a:p>
            <a:r>
              <a:rPr lang="it-IT" b="1" dirty="0" smtClean="0"/>
              <a:t>-ENIGMA</a:t>
            </a:r>
            <a:r>
              <a:rPr lang="it-IT" b="1" baseline="0" dirty="0" smtClean="0"/>
              <a:t> e MALINCONIA</a:t>
            </a:r>
          </a:p>
          <a:p>
            <a:r>
              <a:rPr lang="it-IT" baseline="0" dirty="0" smtClean="0"/>
              <a:t>-METAFISICA: ciò che è OLTRE L’APPARENZA FISICA ossia l’essenza della realtà al di là dell’esperienza sensibile </a:t>
            </a:r>
          </a:p>
          <a:p>
            <a:endParaRPr lang="it-IT" baseline="0" dirty="0" smtClean="0"/>
          </a:p>
          <a:p>
            <a:r>
              <a:rPr lang="it-IT" baseline="0" dirty="0" smtClean="0"/>
              <a:t>Metafisico è un </a:t>
            </a:r>
            <a:r>
              <a:rPr lang="it-IT" b="1" baseline="0" dirty="0" smtClean="0"/>
              <a:t>OGETTO isolato dal suo contesto </a:t>
            </a:r>
            <a:r>
              <a:rPr lang="it-IT" baseline="0" dirty="0" smtClean="0"/>
              <a:t>ed inserito in un altro</a:t>
            </a:r>
          </a:p>
          <a:p>
            <a:endParaRPr lang="it-IT" baseline="0" dirty="0" smtClean="0"/>
          </a:p>
          <a:p>
            <a:endParaRPr lang="it-IT" baseline="0" dirty="0" smtClean="0"/>
          </a:p>
          <a:p>
            <a:endParaRPr lang="it-IT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105</a:t>
            </a:fld>
            <a:endParaRPr lang="it-IT"/>
          </a:p>
        </p:txBody>
      </p:sp>
    </p:spTree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 smtClean="0"/>
          </a:p>
          <a:p>
            <a:r>
              <a:rPr lang="it-IT" dirty="0" smtClean="0"/>
              <a:t>&lt; dal SIMBOLISMO </a:t>
            </a:r>
            <a:r>
              <a:rPr lang="it-IT" dirty="0" err="1" smtClean="0"/>
              <a:t>DI</a:t>
            </a:r>
            <a:r>
              <a:rPr lang="it-IT" dirty="0" smtClean="0"/>
              <a:t> BOCKLIN</a:t>
            </a:r>
          </a:p>
          <a:p>
            <a:endParaRPr lang="it-IT" dirty="0" smtClean="0"/>
          </a:p>
          <a:p>
            <a:r>
              <a:rPr lang="it-IT" dirty="0" smtClean="0"/>
              <a:t>Nel 1924 è a </a:t>
            </a:r>
            <a:r>
              <a:rPr lang="it-IT" dirty="0" err="1" smtClean="0"/>
              <a:t>Pg</a:t>
            </a:r>
            <a:r>
              <a:rPr lang="it-IT" dirty="0" smtClean="0"/>
              <a:t> ma non partecipa al </a:t>
            </a:r>
            <a:r>
              <a:rPr lang="it-IT" dirty="0" err="1" smtClean="0"/>
              <a:t>Surrealimo</a:t>
            </a:r>
            <a:r>
              <a:rPr lang="it-IT" dirty="0" smtClean="0"/>
              <a:t> </a:t>
            </a:r>
          </a:p>
          <a:p>
            <a:r>
              <a:rPr lang="it-IT" dirty="0" smtClean="0"/>
              <a:t>Surrealisti riconoscono in lui un fondatore</a:t>
            </a:r>
          </a:p>
          <a:p>
            <a:r>
              <a:rPr lang="it-IT" dirty="0" smtClean="0"/>
              <a:t>De </a:t>
            </a:r>
            <a:r>
              <a:rPr lang="it-IT" dirty="0" err="1" smtClean="0"/>
              <a:t>Ch</a:t>
            </a:r>
            <a:r>
              <a:rPr lang="it-IT" dirty="0" smtClean="0"/>
              <a:t> invece NON RICONOSCE la DIMENSIONE ONIRICA fatta di automatismi inconsci</a:t>
            </a:r>
          </a:p>
          <a:p>
            <a:endParaRPr lang="it-IT" dirty="0" smtClean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106</a:t>
            </a:fld>
            <a:endParaRPr lang="it-IT"/>
          </a:p>
        </p:txBody>
      </p:sp>
    </p:spTree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MALINCONIA: STATO FONDAMENTALE DELLA COSCIENZA </a:t>
            </a:r>
          </a:p>
          <a:p>
            <a:r>
              <a:rPr lang="it-IT" b="1" baseline="0" dirty="0" smtClean="0"/>
              <a:t>Mel. tramuta in arte il “non senso” della vita</a:t>
            </a:r>
          </a:p>
          <a:p>
            <a:endParaRPr lang="it-IT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it-IT" baseline="0" dirty="0" smtClean="0"/>
          </a:p>
          <a:p>
            <a:endParaRPr lang="it-IT" b="1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107</a:t>
            </a:fld>
            <a:endParaRPr lang="it-IT"/>
          </a:p>
        </p:txBody>
      </p:sp>
    </p:spTree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1200" b="1" dirty="0" smtClean="0">
                <a:solidFill>
                  <a:srgbClr val="FF0000"/>
                </a:solidFill>
              </a:rPr>
              <a:t>“Schopenhauer</a:t>
            </a:r>
          </a:p>
          <a:p>
            <a:pPr algn="ctr"/>
            <a:r>
              <a:rPr lang="it-IT" sz="1200" b="1" dirty="0" smtClean="0">
                <a:solidFill>
                  <a:srgbClr val="FF0000"/>
                </a:solidFill>
              </a:rPr>
              <a:t>e Nietzsche per primi mi insegnarono</a:t>
            </a:r>
          </a:p>
          <a:p>
            <a:pPr algn="ctr"/>
            <a:r>
              <a:rPr lang="it-IT" sz="1200" b="1" dirty="0" smtClean="0">
                <a:solidFill>
                  <a:srgbClr val="FF0000"/>
                </a:solidFill>
              </a:rPr>
              <a:t> il non-senso della vita, e come tale non-senso potesse venire</a:t>
            </a:r>
          </a:p>
          <a:p>
            <a:pPr algn="ctr"/>
            <a:r>
              <a:rPr lang="it-IT" sz="1200" b="1" dirty="0" smtClean="0">
                <a:solidFill>
                  <a:srgbClr val="FF0000"/>
                </a:solidFill>
              </a:rPr>
              <a:t>trasmutato in arte”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109</a:t>
            </a:fld>
            <a:endParaRPr lang="it-IT"/>
          </a:p>
        </p:txBody>
      </p:sp>
    </p:spTree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baseline="0" dirty="0" smtClean="0"/>
          </a:p>
          <a:p>
            <a:r>
              <a:rPr lang="it-IT" u="sng" baseline="0" dirty="0" smtClean="0"/>
              <a:t>LA TRAGICITÀ DELL’ESISTENTE SI NASCONDE </a:t>
            </a:r>
          </a:p>
          <a:p>
            <a:r>
              <a:rPr lang="it-IT" u="sng" baseline="0" dirty="0" smtClean="0"/>
              <a:t>DIETRO L’APPARENTE SERENITÀ DEL MONDO CLASSICO</a:t>
            </a:r>
            <a:endParaRPr lang="it-IT" u="sng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110</a:t>
            </a:fld>
            <a:endParaRPr lang="it-IT"/>
          </a:p>
        </p:txBody>
      </p:sp>
    </p:spTree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b="1" dirty="0" smtClean="0"/>
              <a:t>Concetto di enigma</a:t>
            </a:r>
            <a:r>
              <a:rPr lang="it-IT" b="1" baseline="0" dirty="0" smtClean="0"/>
              <a:t> </a:t>
            </a:r>
            <a:r>
              <a:rPr lang="it-IT" baseline="0" dirty="0" smtClean="0"/>
              <a:t>nella mitologia è legato all’</a:t>
            </a:r>
            <a:r>
              <a:rPr lang="it-IT" b="1" baseline="0" dirty="0" smtClean="0"/>
              <a:t>ORACOLO</a:t>
            </a:r>
          </a:p>
          <a:p>
            <a:endParaRPr lang="it-IT" b="1" baseline="0" dirty="0" smtClean="0"/>
          </a:p>
          <a:p>
            <a:r>
              <a:rPr lang="it-IT" baseline="0" dirty="0" smtClean="0"/>
              <a:t>Chiarezza luminosa del mondo  #   interiorità dell’</a:t>
            </a:r>
            <a:r>
              <a:rPr lang="it-IT" baseline="0" dirty="0" err="1" smtClean="0"/>
              <a:t>artista=interno</a:t>
            </a:r>
            <a:r>
              <a:rPr lang="it-IT" baseline="0" dirty="0" smtClean="0"/>
              <a:t> del tempio</a:t>
            </a:r>
          </a:p>
          <a:p>
            <a:endParaRPr lang="it-IT" baseline="0" dirty="0" smtClean="0"/>
          </a:p>
          <a:p>
            <a:r>
              <a:rPr lang="it-IT" baseline="0" dirty="0" err="1" smtClean="0"/>
              <a:t>---l</a:t>
            </a:r>
            <a:r>
              <a:rPr lang="it-IT" baseline="0" dirty="0" smtClean="0"/>
              <a:t>’ARTISTA </a:t>
            </a:r>
            <a:r>
              <a:rPr lang="it-IT" baseline="0" dirty="0" err="1" smtClean="0"/>
              <a:t>MET</a:t>
            </a:r>
            <a:r>
              <a:rPr lang="it-IT" baseline="0" dirty="0" smtClean="0"/>
              <a:t>. DEVE GUARDARE IN MODO ORACOLARE NELL’ABISSO DEL NULLA</a:t>
            </a:r>
          </a:p>
          <a:p>
            <a:endParaRPr lang="it-IT" baseline="0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111</a:t>
            </a:fld>
            <a:endParaRPr lang="it-IT"/>
          </a:p>
        </p:txBody>
      </p:sp>
    </p:spTree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dalla simbologia di </a:t>
            </a:r>
            <a:r>
              <a:rPr lang="it-IT" dirty="0" err="1" smtClean="0"/>
              <a:t>Bocklin</a:t>
            </a:r>
            <a:r>
              <a:rPr lang="it-IT" dirty="0" smtClean="0"/>
              <a:t> …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112</a:t>
            </a:fld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E9636-9C26-4330-BF1D-4D4D7E4DDAD6}" type="datetimeFigureOut">
              <a:rPr lang="it-IT" smtClean="0"/>
              <a:pPr/>
              <a:t>23/05/2014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ABF28-18D6-4027-810D-27CFBA9FD69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E9636-9C26-4330-BF1D-4D4D7E4DDAD6}" type="datetimeFigureOut">
              <a:rPr lang="it-IT" smtClean="0"/>
              <a:pPr/>
              <a:t>23/05/2014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ABF28-18D6-4027-810D-27CFBA9FD69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E9636-9C26-4330-BF1D-4D4D7E4DDAD6}" type="datetimeFigureOut">
              <a:rPr lang="it-IT" smtClean="0"/>
              <a:pPr/>
              <a:t>23/05/2014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ABF28-18D6-4027-810D-27CFBA9FD69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E9636-9C26-4330-BF1D-4D4D7E4DDAD6}" type="datetimeFigureOut">
              <a:rPr lang="it-IT" smtClean="0"/>
              <a:pPr/>
              <a:t>23/05/2014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ABF28-18D6-4027-810D-27CFBA9FD69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E9636-9C26-4330-BF1D-4D4D7E4DDAD6}" type="datetimeFigureOut">
              <a:rPr lang="it-IT" smtClean="0"/>
              <a:pPr/>
              <a:t>23/05/2014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ABF28-18D6-4027-810D-27CFBA9FD69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E9636-9C26-4330-BF1D-4D4D7E4DDAD6}" type="datetimeFigureOut">
              <a:rPr lang="it-IT" smtClean="0"/>
              <a:pPr/>
              <a:t>23/05/2014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ABF28-18D6-4027-810D-27CFBA9FD69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E9636-9C26-4330-BF1D-4D4D7E4DDAD6}" type="datetimeFigureOut">
              <a:rPr lang="it-IT" smtClean="0"/>
              <a:pPr/>
              <a:t>23/05/2014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ABF28-18D6-4027-810D-27CFBA9FD69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E9636-9C26-4330-BF1D-4D4D7E4DDAD6}" type="datetimeFigureOut">
              <a:rPr lang="it-IT" smtClean="0"/>
              <a:pPr/>
              <a:t>23/05/2014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ABF28-18D6-4027-810D-27CFBA9FD69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E9636-9C26-4330-BF1D-4D4D7E4DDAD6}" type="datetimeFigureOut">
              <a:rPr lang="it-IT" smtClean="0"/>
              <a:pPr/>
              <a:t>23/05/2014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ABF28-18D6-4027-810D-27CFBA9FD69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E9636-9C26-4330-BF1D-4D4D7E4DDAD6}" type="datetimeFigureOut">
              <a:rPr lang="it-IT" smtClean="0"/>
              <a:pPr/>
              <a:t>23/05/2014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ABF28-18D6-4027-810D-27CFBA9FD69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E9636-9C26-4330-BF1D-4D4D7E4DDAD6}" type="datetimeFigureOut">
              <a:rPr lang="it-IT" smtClean="0"/>
              <a:pPr/>
              <a:t>23/05/2014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ABF28-18D6-4027-810D-27CFBA9FD69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0E9636-9C26-4330-BF1D-4D4D7E4DDAD6}" type="datetimeFigureOut">
              <a:rPr lang="it-IT" smtClean="0"/>
              <a:pPr/>
              <a:t>23/05/2014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AABF28-18D6-4027-810D-27CFBA9FD691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it/url?sa=i&amp;rct=j&amp;q=&amp;esrc=s&amp;source=images&amp;cd=&amp;cad=rja&amp;uact=8&amp;docid=bfa21X-nfnTb8M&amp;tbnid=MNwRSX7L3JyCwM:&amp;ved=0CAUQjRw&amp;url=http://www.italianfuturism.org/manifestos/la-radia/&amp;ei=NQhAU5bCJsWqtAae04GoAg&amp;bvm=bv.64125504,d.bGQ&amp;psig=AFQjCNEZezi0uA3ATH-XinFVynLJwiTaVQ&amp;ust=1396791729228882" TargetMode="External"/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7.jpeg"/><Relationship Id="rId4" Type="http://schemas.openxmlformats.org/officeDocument/2006/relationships/hyperlink" Target="http://www.italianfuturism.org/wp-content/uploads/2012/07/Manifesto_la_Radia_1933.jpg" TargetMode="Externa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notesSlide" Target="../notesSlides/notesSlide91.xml"/><Relationship Id="rId1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2.xml"/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notesSlide" Target="../notesSlides/notesSlide9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4.jpeg"/><Relationship Id="rId5" Type="http://schemas.openxmlformats.org/officeDocument/2006/relationships/image" Target="../media/image103.jpeg"/><Relationship Id="rId4" Type="http://schemas.openxmlformats.org/officeDocument/2006/relationships/image" Target="../media/image102.jpe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notesSlide" Target="../notesSlides/notesSlide94.xml"/><Relationship Id="rId1" Type="http://schemas.openxmlformats.org/officeDocument/2006/relationships/slideLayout" Target="../slideLayouts/slideLayout7.xm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eg"/><Relationship Id="rId2" Type="http://schemas.openxmlformats.org/officeDocument/2006/relationships/notesSlide" Target="../notesSlides/notesSlide95.xml"/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7.xm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eg"/><Relationship Id="rId2" Type="http://schemas.openxmlformats.org/officeDocument/2006/relationships/notesSlide" Target="../notesSlides/notesSlide9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it/url?sa=i&amp;rct=j&amp;q=&amp;esrc=s&amp;frm=1&amp;source=images&amp;cd=&amp;cad=rja&amp;docid=uFJPescoRY50jM&amp;tbnid=uhthozFfCr7hWM:&amp;ved=0CAUQjRw&amp;url=http://www.atlantidemagazine.it/dblog/articolo.asp?articolo=3943&amp;ei=uJiHUcSUDoqz0QWP8YG4Ag&amp;psig=AFQjCNHoP3xoQkPcp_4_UOv9R_WHaaNnEA&amp;ust=1367927220547539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jpeg"/><Relationship Id="rId2" Type="http://schemas.openxmlformats.org/officeDocument/2006/relationships/notesSlide" Target="../notesSlides/notesSlide97.xml"/><Relationship Id="rId1" Type="http://schemas.openxmlformats.org/officeDocument/2006/relationships/slideLayout" Target="../slideLayouts/slideLayout7.xml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jpeg"/><Relationship Id="rId2" Type="http://schemas.openxmlformats.org/officeDocument/2006/relationships/notesSlide" Target="../notesSlides/notesSlide98.xml"/><Relationship Id="rId1" Type="http://schemas.openxmlformats.org/officeDocument/2006/relationships/slideLayout" Target="../slideLayouts/slideLayout7.xml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jpeg"/><Relationship Id="rId2" Type="http://schemas.openxmlformats.org/officeDocument/2006/relationships/notesSlide" Target="../notesSlides/notesSlide99.xml"/><Relationship Id="rId1" Type="http://schemas.openxmlformats.org/officeDocument/2006/relationships/slideLayout" Target="../slideLayouts/slideLayout7.xml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jpeg"/><Relationship Id="rId2" Type="http://schemas.openxmlformats.org/officeDocument/2006/relationships/notesSlide" Target="../notesSlides/notesSlide100.xml"/><Relationship Id="rId1" Type="http://schemas.openxmlformats.org/officeDocument/2006/relationships/slideLayout" Target="../slideLayouts/slideLayout7.xml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jpeg"/><Relationship Id="rId2" Type="http://schemas.openxmlformats.org/officeDocument/2006/relationships/notesSlide" Target="../notesSlides/notesSlide101.xml"/><Relationship Id="rId1" Type="http://schemas.openxmlformats.org/officeDocument/2006/relationships/slideLayout" Target="../slideLayouts/slideLayout7.xml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jpeg"/><Relationship Id="rId2" Type="http://schemas.openxmlformats.org/officeDocument/2006/relationships/notesSlide" Target="../notesSlides/notesSlide102.xml"/><Relationship Id="rId1" Type="http://schemas.openxmlformats.org/officeDocument/2006/relationships/slideLayout" Target="../slideLayouts/slideLayout7.xml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jpeg"/><Relationship Id="rId2" Type="http://schemas.openxmlformats.org/officeDocument/2006/relationships/notesSlide" Target="../notesSlides/notesSlide103.xml"/><Relationship Id="rId1" Type="http://schemas.openxmlformats.org/officeDocument/2006/relationships/slideLayout" Target="../slideLayouts/slideLayout7.xml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jpeg"/><Relationship Id="rId2" Type="http://schemas.openxmlformats.org/officeDocument/2006/relationships/notesSlide" Target="../notesSlides/notesSlide104.xml"/><Relationship Id="rId1" Type="http://schemas.openxmlformats.org/officeDocument/2006/relationships/slideLayout" Target="../slideLayouts/slideLayout7.xml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jpeg"/><Relationship Id="rId2" Type="http://schemas.openxmlformats.org/officeDocument/2006/relationships/notesSlide" Target="../notesSlides/notesSlide105.xml"/><Relationship Id="rId1" Type="http://schemas.openxmlformats.org/officeDocument/2006/relationships/slideLayout" Target="../slideLayouts/slideLayout7.xml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jpeg"/><Relationship Id="rId2" Type="http://schemas.openxmlformats.org/officeDocument/2006/relationships/notesSlide" Target="../notesSlides/notesSlide10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//upload.wikimedia.org/wikipedia/commons/e/e9/Zang_Tumb_Tumb.jpg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hyperlink" Target="//upload.wikimedia.org/wikipedia/en/1/1b/De_Chirico's_Love_Song.jpg" TargetMode="External"/><Relationship Id="rId2" Type="http://schemas.openxmlformats.org/officeDocument/2006/relationships/notesSlide" Target="../notesSlides/notesSlide10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9.jpeg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jpeg"/><Relationship Id="rId2" Type="http://schemas.openxmlformats.org/officeDocument/2006/relationships/notesSlide" Target="../notesSlides/notesSlide108.xml"/><Relationship Id="rId1" Type="http://schemas.openxmlformats.org/officeDocument/2006/relationships/slideLayout" Target="../slideLayouts/slideLayout7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9.xml"/><Relationship Id="rId1" Type="http://schemas.openxmlformats.org/officeDocument/2006/relationships/slideLayout" Target="../slideLayouts/slideLayout7.xml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jpeg"/><Relationship Id="rId2" Type="http://schemas.openxmlformats.org/officeDocument/2006/relationships/notesSlide" Target="../notesSlides/notesSlide110.xml"/><Relationship Id="rId1" Type="http://schemas.openxmlformats.org/officeDocument/2006/relationships/slideLayout" Target="../slideLayouts/slideLayout7.xml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jpeg"/><Relationship Id="rId2" Type="http://schemas.openxmlformats.org/officeDocument/2006/relationships/notesSlide" Target="../notesSlides/notesSlide111.xml"/><Relationship Id="rId1" Type="http://schemas.openxmlformats.org/officeDocument/2006/relationships/slideLayout" Target="../slideLayouts/slideLayout7.xml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jpeg"/><Relationship Id="rId2" Type="http://schemas.openxmlformats.org/officeDocument/2006/relationships/notesSlide" Target="../notesSlides/notesSlide112.xml"/><Relationship Id="rId1" Type="http://schemas.openxmlformats.org/officeDocument/2006/relationships/slideLayout" Target="../slideLayouts/slideLayout7.xml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notesSlide" Target="../notesSlides/notesSlide113.xml"/><Relationship Id="rId1" Type="http://schemas.openxmlformats.org/officeDocument/2006/relationships/slideLayout" Target="../slideLayouts/slideLayout7.xml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jpeg"/><Relationship Id="rId2" Type="http://schemas.openxmlformats.org/officeDocument/2006/relationships/notesSlide" Target="../notesSlides/notesSlide114.xml"/><Relationship Id="rId1" Type="http://schemas.openxmlformats.org/officeDocument/2006/relationships/slideLayout" Target="../slideLayouts/slideLayout7.xml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5.xml"/><Relationship Id="rId1" Type="http://schemas.openxmlformats.org/officeDocument/2006/relationships/slideLayout" Target="../slideLayouts/slideLayout7.xml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jpeg"/><Relationship Id="rId2" Type="http://schemas.openxmlformats.org/officeDocument/2006/relationships/notesSlide" Target="../notesSlides/notesSlide116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jpeg"/><Relationship Id="rId2" Type="http://schemas.openxmlformats.org/officeDocument/2006/relationships/notesSlide" Target="../notesSlides/notesSlide117.xml"/><Relationship Id="rId1" Type="http://schemas.openxmlformats.org/officeDocument/2006/relationships/slideLayout" Target="../slideLayouts/slideLayout7.xml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jpeg"/><Relationship Id="rId2" Type="http://schemas.openxmlformats.org/officeDocument/2006/relationships/notesSlide" Target="../notesSlides/notesSlide118.xml"/><Relationship Id="rId1" Type="http://schemas.openxmlformats.org/officeDocument/2006/relationships/slideLayout" Target="../slideLayouts/slideLayout7.xml"/></Relationships>
</file>

<file path=ppt/slides/_rels/slide1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9.xml"/><Relationship Id="rId1" Type="http://schemas.openxmlformats.org/officeDocument/2006/relationships/slideLayout" Target="../slideLayouts/slideLayout7.xml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jpeg"/><Relationship Id="rId2" Type="http://schemas.openxmlformats.org/officeDocument/2006/relationships/notesSlide" Target="../notesSlides/notesSlide12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0.jpeg"/><Relationship Id="rId4" Type="http://schemas.openxmlformats.org/officeDocument/2006/relationships/image" Target="../media/image129.jpeg"/></Relationships>
</file>

<file path=ppt/slides/_rels/slide1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1.xml"/><Relationship Id="rId1" Type="http://schemas.openxmlformats.org/officeDocument/2006/relationships/slideLayout" Target="../slideLayouts/slideLayout7.xml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jpeg"/><Relationship Id="rId2" Type="http://schemas.openxmlformats.org/officeDocument/2006/relationships/notesSlide" Target="../notesSlides/notesSlide1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3.jpeg"/><Relationship Id="rId5" Type="http://schemas.openxmlformats.org/officeDocument/2006/relationships/image" Target="../media/image132.jpeg"/><Relationship Id="rId4" Type="http://schemas.openxmlformats.org/officeDocument/2006/relationships/hyperlink" Target="http://www.google.it/url?sa=i&amp;rct=j&amp;q=&amp;esrc=s&amp;source=images&amp;cd=&amp;cad=rja&amp;uact=8&amp;docid=OGNxIkXpApwPNM&amp;tbnid=NkiET8cBQjI2NM:&amp;ved=0CAUQjRw&amp;url=http://ilcanericorda.wordpress.com/&amp;ei=QVlBU6efMY7Usga8voB4&amp;psig=AFQjCNFHE-dJWmhf2--dhiQ8YGdZvs-oqw&amp;ust=1396877942780448" TargetMode="External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jpeg"/><Relationship Id="rId2" Type="http://schemas.openxmlformats.org/officeDocument/2006/relationships/notesSlide" Target="../notesSlides/notesSlide123.xml"/><Relationship Id="rId1" Type="http://schemas.openxmlformats.org/officeDocument/2006/relationships/slideLayout" Target="../slideLayouts/slideLayout7.xml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jpeg"/><Relationship Id="rId2" Type="http://schemas.openxmlformats.org/officeDocument/2006/relationships/notesSlide" Target="../notesSlides/notesSlide124.xml"/><Relationship Id="rId1" Type="http://schemas.openxmlformats.org/officeDocument/2006/relationships/slideLayout" Target="../slideLayouts/slideLayout7.xml"/></Relationships>
</file>

<file path=ppt/slides/_rels/slide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jpeg"/><Relationship Id="rId2" Type="http://schemas.openxmlformats.org/officeDocument/2006/relationships/notesSlide" Target="../notesSlides/notesSlide125.xml"/><Relationship Id="rId1" Type="http://schemas.openxmlformats.org/officeDocument/2006/relationships/slideLayout" Target="../slideLayouts/slideLayout7.xml"/></Relationships>
</file>

<file path=ppt/slides/_rels/slide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jpeg"/><Relationship Id="rId2" Type="http://schemas.openxmlformats.org/officeDocument/2006/relationships/notesSlide" Target="../notesSlides/notesSlide12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jpeg"/><Relationship Id="rId2" Type="http://schemas.openxmlformats.org/officeDocument/2006/relationships/notesSlide" Target="../notesSlides/notesSlide127.xml"/><Relationship Id="rId1" Type="http://schemas.openxmlformats.org/officeDocument/2006/relationships/slideLayout" Target="../slideLayouts/slideLayout7.xml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jpeg"/><Relationship Id="rId2" Type="http://schemas.openxmlformats.org/officeDocument/2006/relationships/notesSlide" Target="../notesSlides/notesSlide128.xml"/><Relationship Id="rId1" Type="http://schemas.openxmlformats.org/officeDocument/2006/relationships/slideLayout" Target="../slideLayouts/slideLayout7.xml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jpeg"/><Relationship Id="rId2" Type="http://schemas.openxmlformats.org/officeDocument/2006/relationships/notesSlide" Target="../notesSlides/notesSlide129.xml"/><Relationship Id="rId1" Type="http://schemas.openxmlformats.org/officeDocument/2006/relationships/slideLayout" Target="../slideLayouts/slideLayout7.xml"/></Relationships>
</file>

<file path=ppt/slides/_rels/slide14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it/url?sa=i&amp;rct=j&amp;q=&amp;esrc=s&amp;frm=1&amp;source=images&amp;cd=&amp;cad=rja&amp;docid=dSMUVb6RxaMbRM&amp;tbnid=ztKM0H0uFPIq3M:&amp;ved=0CAUQjRw&amp;url=http://www.svkri.hr/povijesnazbirka/Fiume/knjiga6.htm&amp;ei=sYyCUe7nHIPu0gXWj4DIAQ&amp;bvm=bv.45921128,d.ZG4&amp;psig=AFQjCNHrMmluyzZcSEo5LXkbEaSUAULChw&amp;ust=1367596579775611" TargetMode="External"/><Relationship Id="rId2" Type="http://schemas.openxmlformats.org/officeDocument/2006/relationships/notesSlide" Target="../notesSlides/notesSlide13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2.jpeg"/></Relationships>
</file>

<file path=ppt/slides/_rels/slide1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jpeg"/><Relationship Id="rId2" Type="http://schemas.openxmlformats.org/officeDocument/2006/relationships/notesSlide" Target="../notesSlides/notesSlide13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4.jpeg"/></Relationships>
</file>

<file path=ppt/slides/_rels/slide1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jpeg"/><Relationship Id="rId2" Type="http://schemas.openxmlformats.org/officeDocument/2006/relationships/notesSlide" Target="../notesSlides/notesSlide13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6.jpeg"/></Relationships>
</file>

<file path=ppt/slides/_rels/slide1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jpeg"/><Relationship Id="rId2" Type="http://schemas.openxmlformats.org/officeDocument/2006/relationships/notesSlide" Target="../notesSlides/notesSlide133.xml"/><Relationship Id="rId1" Type="http://schemas.openxmlformats.org/officeDocument/2006/relationships/slideLayout" Target="../slideLayouts/slideLayout7.xml"/></Relationships>
</file>

<file path=ppt/slides/_rels/slide1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jpeg"/><Relationship Id="rId2" Type="http://schemas.openxmlformats.org/officeDocument/2006/relationships/notesSlide" Target="../notesSlides/notesSlide134.xml"/><Relationship Id="rId1" Type="http://schemas.openxmlformats.org/officeDocument/2006/relationships/slideLayout" Target="../slideLayouts/slideLayout7.xml"/></Relationships>
</file>

<file path=ppt/slides/_rels/slide1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jpeg"/><Relationship Id="rId2" Type="http://schemas.openxmlformats.org/officeDocument/2006/relationships/notesSlide" Target="../notesSlides/notesSlide135.xml"/><Relationship Id="rId1" Type="http://schemas.openxmlformats.org/officeDocument/2006/relationships/slideLayout" Target="../slideLayouts/slideLayout7.xml"/></Relationships>
</file>

<file path=ppt/slides/_rels/slide1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jpeg"/><Relationship Id="rId2" Type="http://schemas.openxmlformats.org/officeDocument/2006/relationships/notesSlide" Target="../notesSlides/notesSlide136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jpeg"/><Relationship Id="rId2" Type="http://schemas.openxmlformats.org/officeDocument/2006/relationships/notesSlide" Target="../notesSlides/notesSlide13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0.jpeg"/></Relationships>
</file>

<file path=ppt/slides/_rels/slide1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2.jpeg"/><Relationship Id="rId2" Type="http://schemas.openxmlformats.org/officeDocument/2006/relationships/notesSlide" Target="../notesSlides/notesSlide138.xml"/><Relationship Id="rId1" Type="http://schemas.openxmlformats.org/officeDocument/2006/relationships/slideLayout" Target="../slideLayouts/slideLayout7.xml"/></Relationships>
</file>

<file path=ppt/slides/_rels/slide1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3.jpeg"/><Relationship Id="rId2" Type="http://schemas.openxmlformats.org/officeDocument/2006/relationships/notesSlide" Target="../notesSlides/notesSlide139.xml"/><Relationship Id="rId1" Type="http://schemas.openxmlformats.org/officeDocument/2006/relationships/slideLayout" Target="../slideLayouts/slideLayout7.xml"/></Relationships>
</file>

<file path=ppt/slides/_rels/slide1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4.jpeg"/><Relationship Id="rId2" Type="http://schemas.openxmlformats.org/officeDocument/2006/relationships/notesSlide" Target="../notesSlides/notesSlide140.xml"/><Relationship Id="rId1" Type="http://schemas.openxmlformats.org/officeDocument/2006/relationships/slideLayout" Target="../slideLayouts/slideLayout7.xml"/></Relationships>
</file>

<file path=ppt/slides/_rels/slide1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jpeg"/><Relationship Id="rId2" Type="http://schemas.openxmlformats.org/officeDocument/2006/relationships/notesSlide" Target="../notesSlides/notesSlide14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7.jpeg"/><Relationship Id="rId4" Type="http://schemas.openxmlformats.org/officeDocument/2006/relationships/image" Target="../media/image156.jpeg"/></Relationships>
</file>

<file path=ppt/slides/_rels/slide1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8.jpeg"/><Relationship Id="rId2" Type="http://schemas.openxmlformats.org/officeDocument/2006/relationships/notesSlide" Target="../notesSlides/notesSlide142.xml"/><Relationship Id="rId1" Type="http://schemas.openxmlformats.org/officeDocument/2006/relationships/slideLayout" Target="../slideLayouts/slideLayout7.xml"/></Relationships>
</file>

<file path=ppt/slides/_rels/slide156.xml.rels><?xml version="1.0" encoding="UTF-8" standalone="yes"?>
<Relationships xmlns="http://schemas.openxmlformats.org/package/2006/relationships"><Relationship Id="rId3" Type="http://schemas.openxmlformats.org/officeDocument/2006/relationships/hyperlink" Target="//upload.wikimedia.org/wikipedia/commons/c/c1/Martini_Arturo,_Cavallo.jpg" TargetMode="External"/><Relationship Id="rId7" Type="http://schemas.openxmlformats.org/officeDocument/2006/relationships/image" Target="../media/image162.jpeg"/><Relationship Id="rId2" Type="http://schemas.openxmlformats.org/officeDocument/2006/relationships/notesSlide" Target="../notesSlides/notesSlide14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1.jpeg"/><Relationship Id="rId5" Type="http://schemas.openxmlformats.org/officeDocument/2006/relationships/image" Target="../media/image160.jpeg"/><Relationship Id="rId4" Type="http://schemas.openxmlformats.org/officeDocument/2006/relationships/image" Target="../media/image159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//upload.wikimedia.org/wikipedia/it/e/e3/Umberto_Boccioni1914.jpg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//upload.wikimedia.org/wikipedia/en/3/39/Ettore_Tito_-_Nascita_di_Venere_1903.jpg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gif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tlantedellarteitaliana.it/immagine/00012/7708OP1036AU12534.jpg" TargetMode="External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gif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gif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0.jpe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2.jpe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3.jpe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//upload.wikimedia.org/wikipedia/commons/2/29/Quarto_Stato.jpg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0.jpe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4.jpe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8.jpeg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gif"/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0.jpe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3.jpe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583344" y="1844824"/>
            <a:ext cx="816512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8000" dirty="0" smtClean="0">
                <a:latin typeface="Times New Roman" pitchFamily="18" charset="0"/>
                <a:cs typeface="Times New Roman" pitchFamily="18" charset="0"/>
              </a:rPr>
              <a:t>ITALIA 1900-1945</a:t>
            </a:r>
            <a:endParaRPr lang="it-IT" sz="8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://giornale.ilsettimosenso.com/SMM/FotoArticoli/545-RIVISTA%20LA%20VOC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1113805"/>
            <a:ext cx="4139951" cy="5771579"/>
          </a:xfrm>
          <a:prstGeom prst="rect">
            <a:avLst/>
          </a:prstGeom>
          <a:noFill/>
        </p:spPr>
      </p:pic>
      <p:pic>
        <p:nvPicPr>
          <p:cNvPr id="3" name="Picture 8" descr="http://www.dietrolequinteonline.it/wp-content/uploads/2010/11/Lacerba-il-primo-numero-della-rivista-191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1" y="-27384"/>
            <a:ext cx="3968155" cy="58052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data:image/jpeg;base64,/9j/4AAQSkZJRgABAQAAAQABAAD/2wCEAAkGBxQTEhUUEhQUFBUXGBoXFxgXGBgWGBQWFRgYFxUYGBUYHSggGBolHBUWITEhJSkrLi4uGB8zODMsNygtLisBCgoKDg0OGhAQGywkHCQsLCwsLCwsLCwsLCwsLCwsLCwsLCwsLCwsLCwsLCwsLCwsLCwsLCwsLCwsLCwsLCwsLP/AABEIAQsAvQMBIgACEQEDEQH/xAAbAAACAwEBAQAAAAAAAAAAAAACAwABBAUGB//EAEEQAAECBQIEAwUGBAQFBQAAAAECEQADBBIhMUETIlFhMnGBBRRCkaEjUpKxwdEkM2JyBuHw8RUWNENTRFSTotL/xAAZAQEBAQEBAQAAAAAAAAAAAAABAAIDBQT/xAAmEQEAAgEDBAICAwEAAAAAAAAAARHwEiExAgMyURNBYdEigeGR/9oADAMBAAIRAxEAPwD67NQbjlWp3MBYeqvmY0rGT5wpa2Oh9ATHnzM2+mKBaeqvmYhSeqvmYhnf0q/CYoTf6VfKK5Wy7T1V8zFWnqr5mCv/AKVfKLuP3VfT94t1sC09VfM/vFWHqr8Rhif7VfT94MeR+n7xbq4IsPVX4jEsPVXzMKn000qJSspT0tSW0fJPn84BFJO5nmkuCE8iRYSzHxZZjjvDv7Fx6PUg9VfiMJWhWylbfEdIlRSTFZExScD4UnIIc67/AKwn3SY/8xb6HCPmz+UZm/ZuPTWJZ+8r8R/eCEs9VfiP7xUpKkgBQUojU8of0eGhZ+4fmn94rn2ti7D1V+I/vF2Hqr5n94MqV9w/NP7xbq+4fmn94t/auC7D1V+I/vFcM9VfiP7w11fcPzEW6vuH5iL+XsXBPCPVX4j+8ThHqr8R/eGm77reohkmWQkBRcgBz1LZOIrn2rhlMo9VfiP7xYlHqr8R/eNdkVbBc+zcM3DPVX4j+8aaNLPk7aknrEthkga+kdO1M6oZ6qoKxk+cLUIcrUwBEZnlQARYEE0XBEK1NFtEeLjVBUVcPOCePOexqlUujSgS5nECFMky1tcVkJBJDaqB8nO0Omxb0QgVLA1IHmWjkf4YlLlIXIWlQEpTS1KzdLXzpAUMG0kp9BHN/wAWUE2ZOBlJJammg8oIW8yUTKuUCEqUkKY7EQ6d6V7PUzCNHDnTvGUT0XhN6Qp/C4c+mscT2tKWoSVyJUz+GSiYgKcLL8q5ZCg6lcIKDdVCMtdRqUuuAlKKpoliUbW5+GQFX/Dapi+zRmeiGo6nqlzUueZOPFkcvn09YYk948z7rMBq0lBJnKlIuZgpJkoRMVc2zLyd2jo/4ZRMRIEqaCFSyqWCS96En7NQV8XJaCeoMWnZW7AghAgwQMVCUi4oqiAxBcQRIIRBTQJEEYqCSEiGSYAiDlbxrt+cKeAK1MCRBHUx5j2/VTUVSFSnUkIEmYlJJZVQVCSu12FqkDPRZ6RVcq6emAixHjfZvt1cmXJkkcVSFqkzFrJClBFQJAUD8SmVeew7xftD25OXJLJCFFCikoUvF1PNUHDZIUhvMjeNaJFvYmJHkaX2xOloVLlyZf2YSlIWspUoqEs3MrBSb15uDFLPnB0/tqcFTFW+NQKRMSsCWBTJmBLDS5dwfq+uBDplW9XEjzvt5a1ikPDcKUpa5agSAoU8xaErbou0ebRhm+2561JmJQWQicQgJW0xYkSZiQrd3VNSPI7wR02revilJ7kfL9RHmJntmfMTNtQm1Mucocs0FYlqKUBJBBBULT+UXO9ozphAKbUJmyS6EryjiMpK3IL+E6Nu5GYtKt6NaD94/T9oUkcw845/sX2pNmpmGZLCSAlSUgKSeYE2G74gQxbEefo/aVReZgQlK5vBvKpcwIlqEqY6SzkstkFX5Rnq6Go6tntFHMEmPGUElaZs9aZV60onLlpIKQqYKiaqWAojdw3YwXtGoqZqSRcLUTghSELTepVOlSeUl0qCytAPbrDoWrZ7Qn0i48d7Vn1C5MyUJbpsUkJEtQISlCFSlguyrlOLdR2YxsV7QrXVYlKwhE1SXlKSZ5QWlhyoBBJPra+8Ohm3pSIkcOpnT1UE5QJM4y5hl2IWhbsTLFqgDfoDiM06XUe8DKygqClFJUyJAkFKkW7rM3mDOc9oNKt6cRbx4ubJne7zUhVQSiaVUymn3ThalVkxNzhNxVLBUQGF3ePZSiSkFQYsHAyAWyH3zFMULXFRcSMlRi5W/pFGLl6n0/WHt+cKeFEZMURBHUwCi2Yp5KyBAxQWDo0W8KcGR/iNySuUpMvACw6uZSJa0ghgMhatDizuISn/ABTgHgqcpQSMliSoLDgbWhju+xj0aQNA2NhtvFlXl27xrb0t3Gmf4jQCkCXML5JbRLKL+eBgtr2IjTU+2koRLWUTCJjsAlyLQ+Q/yaOgFxFTANSBltd+nnBcek41F7fvm8NUtSXUyCz4Z3UdNxoTvG+tqloSVWhrkh3JZKlMpagBgAZjVxR1HzEVxhjKclhkZOrebRbBxv8AmBOhCyQWuCCE75DnRh67PGce3iVIKZS7SRcSC4ezRKXfCz8t8x6Mqcaxhl1CSvC04JByNRtrrGOqY9NxwxVvti2XKmJlTFcQjltJKQ4ucDQs7dxBo9sNKXNWhQAWEpS3Mbgi3sS6iMdI3+8p+8nVtRqNYYZyN1JG+SPMawxXoS5X/MIe3gz3GfDt1I2AOCevWH0HtOZMJRwly1MVBS0EJAuwCH8Td9QY6CZyNbk9HcebPEXVIBAK0gnqodH/ACjX9Mho55UFOByrUlxoq3cfl5gxohIqpf30fiET3pDkXJdIBORgHT5wVujYMQj3hGtyPxCHCLhKIiRIkZSjFyt4oxJKWJ9Ie35wp4Q6mMVZMXlIlFaSGwoB3GRG0jJjm1ktysCUs3BioKAB00D4OIfuSzLk3BjTKNoZI4jOADhwe7ZgJ9NaoBFPczAPMZw2WBPp6QybTMgBMpZuPMOIxFvhy+/aEqogAlXAUVFwRxPCOrlWX+cavbP2qbSlXFKhIc6X3s4tHw/TTaARQpZB4CNWPN4RoCDvjaEin+zAFOS5dSeIOUpwMvuM4O8SllKRkUzHLfaDQ4bKtWaG8yQYaK1ZIkSmuwoqY66sxzpDp9KosoypZUXuBOuQE839r/KET6EPaKYKTjJWz9cE94qTRBNqkUyAoEvzjkbw5fJMOZuDTTH/AMMl/wC7Az1aJKkMCFSpAAWkpZWHdnOMKbT5Qqno0q5lUstOCcqBIVqyvM7xqTTsbUyZYTyk8zFxnQDY6GBJMmTQPs0oUHU9yinNx7F4wJkKUovKkqU/Xq5LlnGWbq+0Oq6YqUCJctbXh1Ka117J384GXJWiYoy5MvcYUxKSQx0xvjtGZagg0zgkyackkNzOGy5Km8tt4bNlupIVKpy41JB5gNACOjt5QC6RQViRJJ/vbzPh/wBNDPc0pBKZVOlYTcHOAtzrjwjV4YS5aNUol0pQD1bOhcAM8FLQ5F0umww1BYDAILfJ2gvdlKYmVIKsvl2D8ods+cZBSgsPd6RjobwQddOXoH9YWRrlE4EqkBIfmOQSCcgJIOju8aB8XLS5CQebUgJcHl0GW9ItNOq5JEqnZglRCsjltKUhvTyjOKJiBwaT5sXHZv8AaELppJLuikOgwT06FOPSO7K0Gmm2np2jhcE4aTSv8RKmAL4Aw5xHdlgMGZmw2jdoz1GFxDFmKMcyoxcneBMHJOsPb84M8BVqY5dZKdfgnF9wspSA3Y/pHTUcmOXWFlnkqD/YSEnQ4z2jUcomZLcB5M8szOvOBb97pCJEjIVwJ7guHmv3Dgr7CNE5Di6yoJKg6byDkO7OzZ+cCCSf5FRlNp5gMafe8WBnWHM3Qaqh5SEyl8qgUtMa65islzsw9YpFOUnFNMdiHMxOQdcPDvck4HDmEEAklZwS2ofb9IXNpyORMmYUkgkiZk2lwznQ+kN5kgIonD+7LCsAAzBnBy4UwAb6wz3IHWnIGuZg1GCSytv0i1UwYESJhJJBTxA4A3PNnWCTT8iyJC3Vi3ieJJLkggsNIrzJAplOdRJuGMcQBwkkJLuzMx657RSKQOP4cDQk3jr55IaIyhzJp1ONPtAzkEaO0CKchQ/hjqGVxf0fP+UV5kodTThRcygtuIxdiDc4SA+8IoqUKVmQEg6ut/VodWSrmaUqYHWCQu1ubTUPGeXIdRJkLJwP5mydN8afWMTO+ftqODeEoEESE8r2niDALv8An9YpNIwxIlXXZBX8I3dtXLRa6cANwVENeBe5vZrddde2IVJ9ni5LU7Mc/a6Au7h86v3jUTmSpaJNOUJfgyQvIwq0KSQ69i2mnrCjQghxT09zJbne4Zuy2zhjnWNE2hBS3AQSlRtBVqCMq7bQCaIKtSqnlhAfF4LPnRhqQM/tDeZLJdLTKSMSKcB0qwshikm3bJA337RJns8FSjwKfUsSrJywfGpx5PFy/ZiSWNLLAw5vfGjs2WEMl0pYp92lpABA5wQRcCQzYfWK8yUE0ItT9lIJDYKnAPNkKOuG23MdiSlgAAAAAwGg8o48ihfWllgPuoFgHGjaafOOtTghKXASWDgFwnsCwcQSjDAkxbRDHOSEwcneAMFJ3h7fnBnglSmJ845VXNBUQU1JyFAoBIBZmSdh+sdGaMl+pjlzpaTNYe8JLjmSOU4AGeg19TB0zOqW5jYoTA3hrAMDIIZy3nuI0062Ur7OoO7qyCUglgCd/q4hFQoS2dVVzfdYgE8ucY0+sNlgKmHFUCXDqwlLscdNI6csBRKByZVVrus4/wDt9IdNpQo38Oc5tVbeRrqAm5nDaaZipKgCBbUqYvzZ8nzpiM4QD4ZdYGbDgBg2CLt2yddYaB3ACCv7GcQyg4W7ggDAdwTFS6UGyXwJwQHY8TQljsp2w3aN0ihSClf2gOrGYogPqCHYwJ9lI6zP/kX9C8WoUwKpR/7ebg4+1bJ3LGNHuQ4YaUoG8KsMxTgglL3BXQu3eNCfZcsBQZRuDKdaju41ODjWDHs5DoLKJRhJK1PkvnOfWLUaKm0KJmV3YUpmUpPxPkA50gKb2dLC78ulmdaiMdnaGLnLGEy73Ky9wSAQrAzuc/KMUqUo8W6QjmAZJX4yFXFzsHJMYmzHBv8AwmS+hJd/5i9fK6NgpZZuf4/FzHLab49I5Rp1guKeUkdTMYnoxAwYb7oVO9PKJ1Yr1J1OmN4f7UtKfZUjwM+7GYonOPvQ+RTypblLJdruYnTA1ONYyzaZV4UJUq8AFychQ6dmADwE6lWlJEuRJFwBU6mFzvoBzD5Rc/YdQzU/eT8x6xXHS7XJdn1GnXyjmI9nDJ4ElynIB+IHR20btATqS4jiSKctjKnwlsZGwMVQrdhdQkBypIHVw0NBjhTKdICUiTTW4LFYwojmYWscD1jr06GQkABIAAZOg7DtBOyNJinihEtjFyUMFI3gCYKRvGu35wp4Im6nzjLOqBzJN4ZJJIBwG2PWNU3U+ccauqQFkXzx/YgkDA0Np6vGY8nT6JkpLXcSrtCgkBhcza+HIjRLUCQm6r5sORgdyWxF0ytr55uSWJDW2nOLcEtv6QlJBdXEq8EBmyd8C3TGveOkTbFHTJyVEBqrAtwlgruSRn/KHGWCoAGoFzHBYJc4B6eUYlzQQeerL5DD8iBpBolAhXPVsABnVTnYNnvGrDVMDpHLUcqihgSCc+Mn4g0GQFcQGXOZaebLDDBhnBIP0jKZupsqXtA0Pw6N3P6waZgGbaokghsuNnbY9ILVGU8llg2VGoypZI2GRdkftF8K6x5U8O7/AGjWm5w/NkZPowhK05Swqc58RbfChttEKByq4dQVd1HlyNc4H6QWKa5qDckhBUylB7mtdY+EnOj+kYBQgFREh87zGwDg6xrq1tkSlzPGOUgMCrIYkOS22cRmpaRJCgZaxzZdZcAjKnfTZoJlqI2PXIJQlIlAgPylY5Tnf1f1iVNACongIW51KmfD6ebwhSlE/wAhSioEKZYbQO+caDMXQ0CecrlKSdvtLgrsM40Hzius/wBUtaKdQ4bSUC24HmewZa093z5xgFGUu9NJCTaCy9wQQ765aHppmQQKcG486eIzMxTk+Z+XeBn0QCQBTpUm260r0WfEkProMw3mSzRlJSlC7kSJSCQQohWQGfTzAgKqmUZYenlKI5rSvfTlJ3IAipFKLVkU6EkaC8EEg5cjTrApowopuppTDl8YNqQdsbZLRXmSqCKFgwp5IDbr67NtHZo0Wy0JtSlkgFIOE40HaORMowCQmnlEDwm9rumGxiOzJQAkABgAwHQdIz1yYg2JFPEeMWqURBSN4UpUMpt412p/nBmNiZmp8459XTLLlM1aBqwCToNrhHTWMnzjj108JWp560DDiwMnT4iN/wBYNO7V7Mcue+ONUk4ccNmfR+TSNAUcniVP4ezY5e0VSznFqZ80qcqcy8gMSQ9ran6MIqnn344tR4XygJdgSc2648o3pzIZtoqJxFoefz8wKU+FgBaccru+ekLqlczAz+VkmwOD3dtch4qRVgarqOhBRoSMOydsabxU8MczqnlOySc+HZOYtCsm612NX1wl8l9AB/rEdKRONt1s0u/iTzco6a5b5mMKJ4B/mVZD/cLdW8OkaJU0Eld1QQ/hUkgczswZ2EU9NqOpo98NpVw5mGxaXL9BvFTawi37OYXAOEnlfr0MZ5/S+p5ccqfFknVs9IuSjIF9SSWLkO2hYlsawaDqLq5BU3ItZBW1q7GdW+frC0UJsYS5nicDiG7IGXfIcDHYx01zVJ0llYKlOxDpY4wdfnGJdM+TJm83MWWygonIwphtoevrRAshFOoJA4EzUn+YASSGJ1Yv0hyqS3KJKlMr/wAmoZ7snrhjDBSgCWjhTbTuFl5ZcJybntbOOkImUCQogSJ5AOomkBQbVrvOGvzn/RY+GSl1U6riouBM1cOS76YbMUikdReSQCHBM1+YaJwd2H1h1ZSslKUyVrSFA/zCNUly9zltGPWKCDZaKea3iYzBjDMTcemgxDWZKsr3YgctOGUOcGZoQSbXdtcv5wUijSr+ZISgMLOe653KgGI0/WGGhS0tBkKKdf5heWpWC7qchhtAqpWFgplFIUSDxexS4dTjG3eKsyVbQKCUzcNLB99MMd8YjagMAAMRyKen5S1KoXYKTMyz7uTqz+sdmQOUYtxo7t2feMT0/lWFz0iPDSIpoxRsqGUx19IowUjU+n6xvtecHq4UsZMcmqnNN5p7DA4do5sOz9cv8o66hkxzq/2lKRclcwII0cHBIcEYjUcs/TKZ94CU1CgpLkkI1AY5BDYYwkzgf/UzC+MI0fALAa4i6SsKjaKtKmALcPmYAlTxcn2iDn3nGM8JgCp29cRusyBbfSy1EK+2WrbKQLTguMZwfrDZdMoBjMWou7m0FmZsBmjEqbxA6KlQtTzMjvlWnlpDhUhSUkTla2khDOo5BYjHpiClZyqNRJImzA5dgzdhkbRZpFMBxZmCSTyuRsNGaMc1TFX8RNBBOBLdiMEeHy/08MFWmY9s2aj4m4egADjKexLa58oalWeijIChxZhcM5Zx3GNdopdGokHjTQwAYW5bUlxqd4R7ylRSOLOyyf5agCrqTbj8oRKnB0jiVB5tCg5zubdP3jMxKtsmo1VapRAWBafvKAI/V+xjMaRIZVtQcs15cMHdrtIbWS3txOLFReUWYu2fmfrEs50KafzbPyoxaykg+Z9YyWZVMFEzDLngkgkXkH0S7YbTvDKOWOZPBqEhSVA3qBDF8DmLGKnoAY2VOrcqmOSCAWPhzFz6cLSSUVHw8pWwV8OxIwzn5xqABVGgJBEqe5J5QsgjdyLm3ipNMAklMifclrUqmEu/Tm0EFPpgn4KpYGXEwnvudRFoSbQBKqWJfK8jDav9I2F1lElSyoyJqjguFkBwNgFYMNUkqdSpE1wzC9n22Uzwpchxdw6l8Jt4hDAPzODn5/KLmSWKkplVBDNcJmC4BNtyte7RAqZQhx/DTC4ckTSLS5wefXfEdunSyEhrWADEu3Z9440ymCFYkziCEhxMJDkDa5w257GO3JHKMEY0JcjzO8Z6iuKMXFCOckCoKn3gVwdONYe35w1PitWscSvrWm28eWj+kouIxup/Vo7atTGKqqpaXBWhKtHLYJGH+kajllkm1Nw5JwBMwJBSh2u8KT16vC0VRJIFUg2glTS9LdSc6doqRVKJA95pzoEsnKj5Xfl1hgqCATx5WNTZpls56tG6zIQ01gMwET+VwLbDkj+ruXhkmTMIBFQ4c54YyATjJ12eM6qtLj7dISAlwEZ/uHQEZ8oGbVHH8SlO38vy766fOKsyA6E2RMLNOKcAHkSXO6s6eUV7tM/8yvO1P5RjXVFJF1QnIJfh4OoA11BGkUaw3n+ItS4UAZY8JDsFE6N23gqU6EySoggTFA4YgJwwzjvCk0i3zPWcu1qA/bSM/vIQpV1QMOCCl2wd32JB9IlTUm5LT0hKjpZncFjtkfnFSsVZtzThlTiWHfmbONcv5AwmalgCFVSnBxl/LTUtG+ZTlWi1JDqwlsknBcxzps8pFt9QohTPY5YYNpCWILg+kBGJrrBtqtsZCcMA477wfuwGf4k3cxZSsE7HOzNBTXKAQqeGSC4Tk3FWqW1G48ovxWpBqE92KepyW9PWGgVMl+PkqMqBdJzy4FpfA/SFro2dQRUEiz43UoFnGenntDyHKEA1GeYlyCAoNzq9NNoWtNzMKtOAncAhPUPu2T3hhAQCCSJVWXBSQVOGOuCrWJUIZQSJNTjkDLKUlKMPg9M5GWhsyU5AtqkhLoASogKCThTg7xQRhwiqw2CognQYD51fJhCTpO3CqFAOAQvUOc5Vn9o7EvQYIxvn6xz6WuLKHBncuebJJUXZL6sD6abR0kxmSkCYOBIjnJJUYbTbwJTByBrF2/OGuqdkVrGCrRMckGUE6uUkkAM75Y6GN6tYx1JmZ/l2/wBQU7Yd27PGvtlzhVafxFPkuOUaYwOb/Tw81Qy06VkhsAgDprku3yhcmcnJvpgVAMzend2i5dQp8zaZt2B//UbQuMU4XNQXS6WRnsdS8XxikAmdLZQLcmpG4zoDAza21Sb5sm1gWtLlOASk3aO7QMyceUmdIHK/hfBfwl/C4+kQF7wVk8OfLbOLfCkeLO5DjpAcRVyR7yhyUsLBzAkFhncQapiyMTpKQzuE5LqVkZxhLehgkz1YPGlkdQjuR4nbUfSJANaBj3hLhRCuUFiSWT2OCPSClVPN/wBQk3MByDqN/Jx6wtNcGI94kuCM2di75+sFLqbTcZ8tQV4eT7qgCxB8x552irMhG1kxiPtJiPF4U3A53wcxa1ESyoKmqdhoAoF2JAU3X9ourm2kc6kOVDCbhq7n5fWM0yYrVM+aXLNwxgqB7acp0/WD6UGT516DaueLEcwCGK2GWceLyMLUq1zxKklmawbdOVvXvD/Go2zJqSQMhJYsNQ4YfSMnGNvNNqX8Q5A4tcMGDZffoIYR0qoAd1VKnBAeWeX+ocusOq5RSw4k/OeViWBD4AcO/pCEqJKvtKgsm5rQAdmBZ33bvGoETSX4qLkgEeG1nOD1cjTpEmeWgKIF1UckOcW7ZI001g5YCrQpE8NgHpki4qfoYzmpCgP+rSUpKQycnuSxD41i5Ck3gk1ailRUAoG3mJzpnqz4jQPracBSBZPU1xuQrQrwXzn/ADjqyjyjUY319e8ckyEvg1KX5sOBkqHTbp0AjqUx5E66Dxa+veMyjIowUCYxJCYKVvAmCk7wdHnBnhStY5ldUTAVBKqcJcAXlQOgKgdjgj5x1DrGCsp5SnKkySv+tKSXIYO+ekP2iEUxYFCaa4+M2uOqbW7E69onBnOcU4Gg5SXGMttviF0y5qQQBTJSkJcpJZgG0AwwDQ/3iYz3SANPErUah40jpkpRIbhs2XSSfTIYRJ8qY/KZYGGdJcert9IRNmTlNZMkDlF2pY7kdvOLXUr5WmU+nNk+J/hzp5xI6VLmuLlSrdwEEHuxJxFzZUxuVaQbicpcW7JwR8/OBRNWAAqZKuKiAwOcYDP4nIcQtdYQCDOkBTsH2Z3BF2v7RbhdPKnXc5lNvag5D9zjb6xc2ROJcLlgA4Fnw9DnXyaE++k2gT6e5yDvdnltFzv+cLl1qgtlVEl3tKbWDjJ3wWxq0W6aKiYbkpTN4ZN5AtuuZ3z2jIms8KlVL+G4JluCTnVsAw+sn2f96XKDr8abn5mBdxjOneAp5xVyioQokMmxDBO76nZ4qRtRNyftZjoDqZI5gshhptgYzASKsFSftZpcgMZZAc4YqKev5RtRLXyvMdteUC79v8oQukmEvx1Bj91Py7xbJlE4G1KZ852CXs1L+IkpwctDDUApKeLODuq6xrQkFxlPaNRpplrCcQXGbUuBlwAzZcfKC93WyRxlYdzanmc4fGG0huEwSpoIJE6pIAJJMtumgsyc9IFdWhSrhMqgwykILG0asUuddo3po12kcaZrhTJca4yM/wCUFJpVJ1nTFYIDhOOhdtRDcBgFQmWpTrq1M+OGVJy+hCNnfXpHZkjlGScDKtT3PeMqqNRSBxpgZ8i1y+juNo2JjMykijFxUYkhMFK3gVQUneLt+cGeEOscatplGapXBp7dTMX4mZi+NQ35R2TrGGsXMyEplKBwylkOGy4Ccb+ka+wxy0tLZKaVJURcARaoap211grXQQU0xYulLukfe21hKqMC0pk0uQl3V8bcwTy6d94JSA6ml0wSCQCVBykbsB9I0kSbEqCvdUEgMxLKBPxOMjWHJlgPcKVOOUhh5O4010ixJSoJK0U/h11AH/bYkeE5hQlJwSmlcAJHM7JFxZmYBzjzMSOWVm0pNMfCSS/jJ1DdRpu8KVMSVtfTEuUsRl8OH6uRr1hqCX5RTs6XYnDeDbJ6RDoSRTPqDrkZJJbXSIDl1MoeJUlwdmDZx9GzDPepD+OS79U5P6mMxSvLmm7Ejcjv6RApiFXU1rgYGXJwx6/tBRbZaAclndQyP6tIJUxAzckNrkBts9M4i5Wh/uP5mMs5ckOTww5ZTtkuSx65CvUGMlpRUoOAtJPYgwIrZZNomJJJYBw5I1DdcGM8ifTnwmVh1OGxbkn06wP/ABGnAuC5ZY6hixyToIaTSK+W7cRLjXOkEqulgkFaQRgh9IUaqUL3KAUNfgYfR4BPtKQoKIUk2glTB8DU9xDQbJFQlYdCgods6hxDIxn2hKSAQpICnZhraWOg6wSPaCFB0knIBwcFRYaxUmp4uMEz2vKBKSou7NarUYO0bZawQCNDkbfSCpQjFGLijGZQTBSt4FUXJ3g6PODPCzrHIraMlalcCSRqVKOSw3xjzjrq1jn1c6bcpIkpUhmczAkqfXG0bjkMYlLKQPd5Fvia/Qndre30ikezk5ukU/8AS33n3x3Jipfs5iT7rLHT7QHT0xDZtMQSlEiU2GJUz4ybQPMRq8yUFRUkMqXTjlCcq+F8ajR9BDpFFKCQJsuQlWwDMRjIeEzKRZIemkFgwdeiRoPDDvcSrhhUmSwdKx4rUh7QjHc/OC01SaeSxCUy2OSAEsW6/OCFPKGLZY7Mn1/MxhTRqT4ZEgYI1IwdR4cviDlUqySVyZDuxIJJKVAhXw66Bu5iR0xMg5IQQDqwZ2tH0xBJErRKZfXRLONPXMYRQzGIEimAJdssWcAnl1z9TDfcjdiRItdOdzh1EMNjo8Ffk2fM4rgS7Al1XFTu92AB0Z/pCKm51MqQADukkj+7Pid/nBzZk1IFvDLqU95tYXbDeFTwtgq6SASxJcgklhneJFy54CVJXOpjykYSBrjIfI6iLXV2ozOk3PrbhmAYB9yCfWGyQyVhSpBUls24S+lzmEiekKUeLTjAYEBrxgkn4sAjBxDAO98sKeJOk82QGYqBdiM9fygZdcWWoz5ZCBzNLPLlvvdjFFSxzKm0+cA24tDkZfYvvFz1zAQONITo4KdQdMPpmENyq1KGC1pCmD7OWG20BM9qyUh1TEgdYRKqSoG2dJKgH8OiQ7kh9HIz+8KTUutKTPlG74bHC8gMC+v+8VK26V7RlqLJU+H0OgD/AJZjTJmBSQoaEAjbB7RxDXsk/wAVKcEjKMPsHfbT/aO1IWFJBBuBDg6ODu0ExSHFGLioxJUYuVvFGLlbxdHnBnhaoyT/AGdLWSVJd8nJb5O20azFQ3uGVPs+WJnEt5+rnGGYdmgUezJQdkDIY65B1GukbIkVpIkSJAUiouI0SQRIuJEGeZRoUQpSUkh2fLOQTg9wPlBGQlgLUt0YMPKGxDFMkAljoM64GW6xRp0fcT+EQyLigA4Y6D5CLsHQfKCiRpARJSHZKQ+rAB9s9dPpBBA6D5RcXCg2DoPlBRIkCVFRcVGZSjFyd4oxcneDt+cGeEOsQwZSIlojpPbkWCKhloiWiL45VgESDtES0RfHKsESDtES0RfHKsESDtEUECL45VhijDLREsEHxyrLeCEFYIu2GO3KsER4O2KKYdEiwvEgrBF2xaJVgiQdsS2LRKsEDDbYq0Rme3Jsoxck6wdgiISBD0duY6rV7P/Z">
            <a:hlinkClick r:id="rId3"/>
          </p:cNvPr>
          <p:cNvSpPr>
            <a:spLocks noChangeAspect="1" noChangeArrowheads="1"/>
          </p:cNvSpPr>
          <p:nvPr/>
        </p:nvSpPr>
        <p:spPr bwMode="auto">
          <a:xfrm>
            <a:off x="53975" y="-1646238"/>
            <a:ext cx="2428875" cy="34290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028" name="AutoShape 4" descr="data:image/jpeg;base64,/9j/4AAQSkZJRgABAQAAAQABAAD/2wCEAAkGBxQTEhUUEhQUFBUXGBoXFxgXGBgWGBQWFRgYFxUYGBUYHSggGBolHBUWITEhJSkrLi4uGB8zODMsNygtLisBCgoKDg0OGhAQGywkHCQsLCwsLCwsLCwsLCwsLCwsLCwsLCwsLCwsLCwsLCwsLCwsLCwsLCwsLCwsLCwsLCwsLP/AABEIAQsAvQMBIgACEQEDEQH/xAAbAAACAwEBAQAAAAAAAAAAAAACAwABBAUGB//EAEEQAAECBQIEAwUGBAQFBQAAAAECEQADBBIhMUETIlFhMnGBBRRCkaEjUpKxwdEkM2JyBuHw8RUWNENTRFSTotL/xAAZAQEBAQEBAQAAAAAAAAAAAAABAAIDBQT/xAAmEQEAAgEDBAICAwEAAAAAAAAAARHwEiExAgMyURNBYdEigeGR/9oADAMBAAIRAxEAPwD67NQbjlWp3MBYeqvmY0rGT5wpa2Oh9ATHnzM2+mKBaeqvmYhSeqvmYhnf0q/CYoTf6VfKK5Wy7T1V8zFWnqr5mCv/AKVfKLuP3VfT94t1sC09VfM/vFWHqr8Rhif7VfT94MeR+n7xbq4IsPVX4jEsPVXzMKn000qJSspT0tSW0fJPn84BFJO5nmkuCE8iRYSzHxZZjjvDv7Fx6PUg9VfiMJWhWylbfEdIlRSTFZExScD4UnIIc67/AKwn3SY/8xb6HCPmz+UZm/ZuPTWJZ+8r8R/eCEs9VfiP7xUpKkgBQUojU8of0eGhZ+4fmn94rn2ti7D1V+I/vF2Hqr5n94MqV9w/NP7xbq+4fmn94t/auC7D1V+I/vFcM9VfiP7w11fcPzEW6vuH5iL+XsXBPCPVX4j+8ThHqr8R/eGm77reohkmWQkBRcgBz1LZOIrn2rhlMo9VfiP7xYlHqr8R/eNdkVbBc+zcM3DPVX4j+8aaNLPk7aknrEthkga+kdO1M6oZ6qoKxk+cLUIcrUwBEZnlQARYEE0XBEK1NFtEeLjVBUVcPOCePOexqlUujSgS5nECFMky1tcVkJBJDaqB8nO0Omxb0QgVLA1IHmWjkf4YlLlIXIWlQEpTS1KzdLXzpAUMG0kp9BHN/wAWUE2ZOBlJJammg8oIW8yUTKuUCEqUkKY7EQ6d6V7PUzCNHDnTvGUT0XhN6Qp/C4c+mscT2tKWoSVyJUz+GSiYgKcLL8q5ZCg6lcIKDdVCMtdRqUuuAlKKpoliUbW5+GQFX/Dapi+zRmeiGo6nqlzUueZOPFkcvn09YYk948z7rMBq0lBJnKlIuZgpJkoRMVc2zLyd2jo/4ZRMRIEqaCFSyqWCS96En7NQV8XJaCeoMWnZW7AghAgwQMVCUi4oqiAxBcQRIIRBTQJEEYqCSEiGSYAiDlbxrt+cKeAK1MCRBHUx5j2/VTUVSFSnUkIEmYlJJZVQVCSu12FqkDPRZ6RVcq6emAixHjfZvt1cmXJkkcVSFqkzFrJClBFQJAUD8SmVeew7xftD25OXJLJCFFCikoUvF1PNUHDZIUhvMjeNaJFvYmJHkaX2xOloVLlyZf2YSlIWspUoqEs3MrBSb15uDFLPnB0/tqcFTFW+NQKRMSsCWBTJmBLDS5dwfq+uBDplW9XEjzvt5a1ikPDcKUpa5agSAoU8xaErbou0ebRhm+2561JmJQWQicQgJW0xYkSZiQrd3VNSPI7wR02revilJ7kfL9RHmJntmfMTNtQm1Mucocs0FYlqKUBJBBBULT+UXO9ozphAKbUJmyS6EryjiMpK3IL+E6Nu5GYtKt6NaD94/T9oUkcw845/sX2pNmpmGZLCSAlSUgKSeYE2G74gQxbEefo/aVReZgQlK5vBvKpcwIlqEqY6SzkstkFX5Rnq6Go6tntFHMEmPGUElaZs9aZV60onLlpIKQqYKiaqWAojdw3YwXtGoqZqSRcLUTghSELTepVOlSeUl0qCytAPbrDoWrZ7Qn0i48d7Vn1C5MyUJbpsUkJEtQISlCFSlguyrlOLdR2YxsV7QrXVYlKwhE1SXlKSZ5QWlhyoBBJPra+8Ohm3pSIkcOpnT1UE5QJM4y5hl2IWhbsTLFqgDfoDiM06XUe8DKygqClFJUyJAkFKkW7rM3mDOc9oNKt6cRbx4ubJne7zUhVQSiaVUymn3ThalVkxNzhNxVLBUQGF3ePZSiSkFQYsHAyAWyH3zFMULXFRcSMlRi5W/pFGLl6n0/WHt+cKeFEZMURBHUwCi2Yp5KyBAxQWDo0W8KcGR/iNySuUpMvACw6uZSJa0ghgMhatDizuISn/ABTgHgqcpQSMliSoLDgbWhju+xj0aQNA2NhtvFlXl27xrb0t3Gmf4jQCkCXML5JbRLKL+eBgtr2IjTU+2koRLWUTCJjsAlyLQ+Q/yaOgFxFTANSBltd+nnBcek41F7fvm8NUtSXUyCz4Z3UdNxoTvG+tqloSVWhrkh3JZKlMpagBgAZjVxR1HzEVxhjKclhkZOrebRbBxv8AmBOhCyQWuCCE75DnRh67PGce3iVIKZS7SRcSC4ezRKXfCz8t8x6Mqcaxhl1CSvC04JByNRtrrGOqY9NxwxVvti2XKmJlTFcQjltJKQ4ucDQs7dxBo9sNKXNWhQAWEpS3Mbgi3sS6iMdI3+8p+8nVtRqNYYZyN1JG+SPMawxXoS5X/MIe3gz3GfDt1I2AOCevWH0HtOZMJRwly1MVBS0EJAuwCH8Td9QY6CZyNbk9HcebPEXVIBAK0gnqodH/ACjX9Mho55UFOByrUlxoq3cfl5gxohIqpf30fiET3pDkXJdIBORgHT5wVujYMQj3hGtyPxCHCLhKIiRIkZSjFyt4oxJKWJ9Ie35wp4Q6mMVZMXlIlFaSGwoB3GRG0jJjm1ktysCUs3BioKAB00D4OIfuSzLk3BjTKNoZI4jOADhwe7ZgJ9NaoBFPczAPMZw2WBPp6QybTMgBMpZuPMOIxFvhy+/aEqogAlXAUVFwRxPCOrlWX+cavbP2qbSlXFKhIc6X3s4tHw/TTaARQpZB4CNWPN4RoCDvjaEin+zAFOS5dSeIOUpwMvuM4O8SllKRkUzHLfaDQ4bKtWaG8yQYaK1ZIkSmuwoqY66sxzpDp9KosoypZUXuBOuQE839r/KET6EPaKYKTjJWz9cE94qTRBNqkUyAoEvzjkbw5fJMOZuDTTH/AMMl/wC7Az1aJKkMCFSpAAWkpZWHdnOMKbT5Qqno0q5lUstOCcqBIVqyvM7xqTTsbUyZYTyk8zFxnQDY6GBJMmTQPs0oUHU9yinNx7F4wJkKUovKkqU/Xq5LlnGWbq+0Oq6YqUCJctbXh1Ka117J384GXJWiYoy5MvcYUxKSQx0xvjtGZagg0zgkyackkNzOGy5Km8tt4bNlupIVKpy41JB5gNACOjt5QC6RQViRJJ/vbzPh/wBNDPc0pBKZVOlYTcHOAtzrjwjV4YS5aNUol0pQD1bOhcAM8FLQ5F0umww1BYDAILfJ2gvdlKYmVIKsvl2D8ods+cZBSgsPd6RjobwQddOXoH9YWRrlE4EqkBIfmOQSCcgJIOju8aB8XLS5CQebUgJcHl0GW9ItNOq5JEqnZglRCsjltKUhvTyjOKJiBwaT5sXHZv8AaELppJLuikOgwT06FOPSO7K0Gmm2np2jhcE4aTSv8RKmAL4Aw5xHdlgMGZmw2jdoz1GFxDFmKMcyoxcneBMHJOsPb84M8BVqY5dZKdfgnF9wspSA3Y/pHTUcmOXWFlnkqD/YSEnQ4z2jUcomZLcB5M8szOvOBb97pCJEjIVwJ7guHmv3Dgr7CNE5Di6yoJKg6byDkO7OzZ+cCCSf5FRlNp5gMafe8WBnWHM3Qaqh5SEyl8qgUtMa65islzsw9YpFOUnFNMdiHMxOQdcPDvck4HDmEEAklZwS2ofb9IXNpyORMmYUkgkiZk2lwznQ+kN5kgIonD+7LCsAAzBnBy4UwAb6wz3IHWnIGuZg1GCSytv0i1UwYESJhJJBTxA4A3PNnWCTT8iyJC3Vi3ieJJLkggsNIrzJAplOdRJuGMcQBwkkJLuzMx657RSKQOP4cDQk3jr55IaIyhzJp1ONPtAzkEaO0CKchQ/hjqGVxf0fP+UV5kodTThRcygtuIxdiDc4SA+8IoqUKVmQEg6ut/VodWSrmaUqYHWCQu1ubTUPGeXIdRJkLJwP5mydN8afWMTO+ftqODeEoEESE8r2niDALv8An9YpNIwxIlXXZBX8I3dtXLRa6cANwVENeBe5vZrddde2IVJ9ni5LU7Mc/a6Au7h86v3jUTmSpaJNOUJfgyQvIwq0KSQ69i2mnrCjQghxT09zJbne4Zuy2zhjnWNE2hBS3AQSlRtBVqCMq7bQCaIKtSqnlhAfF4LPnRhqQM/tDeZLJdLTKSMSKcB0qwshikm3bJA337RJns8FSjwKfUsSrJywfGpx5PFy/ZiSWNLLAw5vfGjs2WEMl0pYp92lpABA5wQRcCQzYfWK8yUE0ItT9lIJDYKnAPNkKOuG23MdiSlgAAAAAwGg8o48ihfWllgPuoFgHGjaafOOtTghKXASWDgFwnsCwcQSjDAkxbRDHOSEwcneAMFJ3h7fnBnglSmJ845VXNBUQU1JyFAoBIBZmSdh+sdGaMl+pjlzpaTNYe8JLjmSOU4AGeg19TB0zOqW5jYoTA3hrAMDIIZy3nuI0062Ur7OoO7qyCUglgCd/q4hFQoS2dVVzfdYgE8ucY0+sNlgKmHFUCXDqwlLscdNI6csBRKByZVVrus4/wDt9IdNpQo38Oc5tVbeRrqAm5nDaaZipKgCBbUqYvzZ8nzpiM4QD4ZdYGbDgBg2CLt2yddYaB3ACCv7GcQyg4W7ggDAdwTFS6UGyXwJwQHY8TQljsp2w3aN0ihSClf2gOrGYogPqCHYwJ9lI6zP/kX9C8WoUwKpR/7ebg4+1bJ3LGNHuQ4YaUoG8KsMxTgglL3BXQu3eNCfZcsBQZRuDKdaju41ODjWDHs5DoLKJRhJK1PkvnOfWLUaKm0KJmV3YUpmUpPxPkA50gKb2dLC78ulmdaiMdnaGLnLGEy73Ky9wSAQrAzuc/KMUqUo8W6QjmAZJX4yFXFzsHJMYmzHBv8AwmS+hJd/5i9fK6NgpZZuf4/FzHLab49I5Rp1guKeUkdTMYnoxAwYb7oVO9PKJ1Yr1J1OmN4f7UtKfZUjwM+7GYonOPvQ+RTypblLJdruYnTA1ONYyzaZV4UJUq8AFychQ6dmADwE6lWlJEuRJFwBU6mFzvoBzD5Rc/YdQzU/eT8x6xXHS7XJdn1GnXyjmI9nDJ4ElynIB+IHR20btATqS4jiSKctjKnwlsZGwMVQrdhdQkBypIHVw0NBjhTKdICUiTTW4LFYwojmYWscD1jr06GQkABIAAZOg7DtBOyNJinihEtjFyUMFI3gCYKRvGu35wp4Im6nzjLOqBzJN4ZJJIBwG2PWNU3U+ccauqQFkXzx/YgkDA0Np6vGY8nT6JkpLXcSrtCgkBhcza+HIjRLUCQm6r5sORgdyWxF0ytr55uSWJDW2nOLcEtv6QlJBdXEq8EBmyd8C3TGveOkTbFHTJyVEBqrAtwlgruSRn/KHGWCoAGoFzHBYJc4B6eUYlzQQeerL5DD8iBpBolAhXPVsABnVTnYNnvGrDVMDpHLUcqihgSCc+Mn4g0GQFcQGXOZaebLDDBhnBIP0jKZupsqXtA0Pw6N3P6waZgGbaokghsuNnbY9ILVGU8llg2VGoypZI2GRdkftF8K6x5U8O7/AGjWm5w/NkZPowhK05Swqc58RbfChttEKByq4dQVd1HlyNc4H6QWKa5qDckhBUylB7mtdY+EnOj+kYBQgFREh87zGwDg6xrq1tkSlzPGOUgMCrIYkOS22cRmpaRJCgZaxzZdZcAjKnfTZoJlqI2PXIJQlIlAgPylY5Tnf1f1iVNACongIW51KmfD6ebwhSlE/wAhSioEKZYbQO+caDMXQ0CecrlKSdvtLgrsM40Hzius/wBUtaKdQ4bSUC24HmewZa093z5xgFGUu9NJCTaCy9wQQ765aHppmQQKcG486eIzMxTk+Z+XeBn0QCQBTpUm260r0WfEkProMw3mSzRlJSlC7kSJSCQQohWQGfTzAgKqmUZYenlKI5rSvfTlJ3IAipFKLVkU6EkaC8EEg5cjTrApowopuppTDl8YNqQdsbZLRXmSqCKFgwp5IDbr67NtHZo0Wy0JtSlkgFIOE40HaORMowCQmnlEDwm9rumGxiOzJQAkABgAwHQdIz1yYg2JFPEeMWqURBSN4UpUMpt412p/nBmNiZmp8459XTLLlM1aBqwCToNrhHTWMnzjj108JWp560DDiwMnT4iN/wBYNO7V7Mcue+ONUk4ccNmfR+TSNAUcniVP4ezY5e0VSznFqZ80qcqcy8gMSQ9ran6MIqnn344tR4XygJdgSc2648o3pzIZtoqJxFoefz8wKU+FgBaccru+ekLqlczAz+VkmwOD3dtch4qRVgarqOhBRoSMOydsabxU8MczqnlOySc+HZOYtCsm612NX1wl8l9AB/rEdKRONt1s0u/iTzco6a5b5mMKJ4B/mVZD/cLdW8OkaJU0Eld1QQ/hUkgczswZ2EU9NqOpo98NpVw5mGxaXL9BvFTawi37OYXAOEnlfr0MZ5/S+p5ccqfFknVs9IuSjIF9SSWLkO2hYlsawaDqLq5BU3ItZBW1q7GdW+frC0UJsYS5nicDiG7IGXfIcDHYx01zVJ0llYKlOxDpY4wdfnGJdM+TJm83MWWygonIwphtoevrRAshFOoJA4EzUn+YASSGJ1Yv0hyqS3KJKlMr/wAmoZ7snrhjDBSgCWjhTbTuFl5ZcJybntbOOkImUCQogSJ5AOomkBQbVrvOGvzn/RY+GSl1U6riouBM1cOS76YbMUikdReSQCHBM1+YaJwd2H1h1ZSslKUyVrSFA/zCNUly9zltGPWKCDZaKea3iYzBjDMTcemgxDWZKsr3YgctOGUOcGZoQSbXdtcv5wUijSr+ZISgMLOe653KgGI0/WGGhS0tBkKKdf5heWpWC7qchhtAqpWFgplFIUSDxexS4dTjG3eKsyVbQKCUzcNLB99MMd8YjagMAAMRyKen5S1KoXYKTMyz7uTqz+sdmQOUYtxo7t2feMT0/lWFz0iPDSIpoxRsqGUx19IowUjU+n6xvtecHq4UsZMcmqnNN5p7DA4do5sOz9cv8o66hkxzq/2lKRclcwII0cHBIcEYjUcs/TKZ94CU1CgpLkkI1AY5BDYYwkzgf/UzC+MI0fALAa4i6SsKjaKtKmALcPmYAlTxcn2iDn3nGM8JgCp29cRusyBbfSy1EK+2WrbKQLTguMZwfrDZdMoBjMWou7m0FmZsBmjEqbxA6KlQtTzMjvlWnlpDhUhSUkTla2khDOo5BYjHpiClZyqNRJImzA5dgzdhkbRZpFMBxZmCSTyuRsNGaMc1TFX8RNBBOBLdiMEeHy/08MFWmY9s2aj4m4egADjKexLa58oalWeijIChxZhcM5Zx3GNdopdGokHjTQwAYW5bUlxqd4R7ylRSOLOyyf5agCrqTbj8oRKnB0jiVB5tCg5zubdP3jMxKtsmo1VapRAWBafvKAI/V+xjMaRIZVtQcs15cMHdrtIbWS3txOLFReUWYu2fmfrEs50KafzbPyoxaykg+Z9YyWZVMFEzDLngkgkXkH0S7YbTvDKOWOZPBqEhSVA3qBDF8DmLGKnoAY2VOrcqmOSCAWPhzFz6cLSSUVHw8pWwV8OxIwzn5xqABVGgJBEqe5J5QsgjdyLm3ipNMAklMifclrUqmEu/Tm0EFPpgn4KpYGXEwnvudRFoSbQBKqWJfK8jDav9I2F1lElSyoyJqjguFkBwNgFYMNUkqdSpE1wzC9n22Uzwpchxdw6l8Jt4hDAPzODn5/KLmSWKkplVBDNcJmC4BNtyte7RAqZQhx/DTC4ckTSLS5wefXfEdunSyEhrWADEu3Z9440ymCFYkziCEhxMJDkDa5w257GO3JHKMEY0JcjzO8Z6iuKMXFCOckCoKn3gVwdONYe35w1PitWscSvrWm28eWj+kouIxup/Vo7atTGKqqpaXBWhKtHLYJGH+kajllkm1Nw5JwBMwJBSh2u8KT16vC0VRJIFUg2glTS9LdSc6doqRVKJA95pzoEsnKj5Xfl1hgqCATx5WNTZpls56tG6zIQ01gMwET+VwLbDkj+ruXhkmTMIBFQ4c54YyATjJ12eM6qtLj7dISAlwEZ/uHQEZ8oGbVHH8SlO38vy766fOKsyA6E2RMLNOKcAHkSXO6s6eUV7tM/8yvO1P5RjXVFJF1QnIJfh4OoA11BGkUaw3n+ItS4UAZY8JDsFE6N23gqU6EySoggTFA4YgJwwzjvCk0i3zPWcu1qA/bSM/vIQpV1QMOCCl2wd32JB9IlTUm5LT0hKjpZncFjtkfnFSsVZtzThlTiWHfmbONcv5AwmalgCFVSnBxl/LTUtG+ZTlWi1JDqwlsknBcxzps8pFt9QohTPY5YYNpCWILg+kBGJrrBtqtsZCcMA477wfuwGf4k3cxZSsE7HOzNBTXKAQqeGSC4Tk3FWqW1G48ovxWpBqE92KepyW9PWGgVMl+PkqMqBdJzy4FpfA/SFro2dQRUEiz43UoFnGenntDyHKEA1GeYlyCAoNzq9NNoWtNzMKtOAncAhPUPu2T3hhAQCCSJVWXBSQVOGOuCrWJUIZQSJNTjkDLKUlKMPg9M5GWhsyU5AtqkhLoASogKCThTg7xQRhwiqw2CognQYD51fJhCTpO3CqFAOAQvUOc5Vn9o7EvQYIxvn6xz6WuLKHBncuebJJUXZL6sD6abR0kxmSkCYOBIjnJJUYbTbwJTByBrF2/OGuqdkVrGCrRMckGUE6uUkkAM75Y6GN6tYx1JmZ/l2/wBQU7Yd27PGvtlzhVafxFPkuOUaYwOb/Tw81Qy06VkhsAgDprku3yhcmcnJvpgVAMzend2i5dQp8zaZt2B//UbQuMU4XNQXS6WRnsdS8XxikAmdLZQLcmpG4zoDAza21Sb5sm1gWtLlOASk3aO7QMyceUmdIHK/hfBfwl/C4+kQF7wVk8OfLbOLfCkeLO5DjpAcRVyR7yhyUsLBzAkFhncQapiyMTpKQzuE5LqVkZxhLehgkz1YPGlkdQjuR4nbUfSJANaBj3hLhRCuUFiSWT2OCPSClVPN/wBQk3MByDqN/Jx6wtNcGI94kuCM2di75+sFLqbTcZ8tQV4eT7qgCxB8x552irMhG1kxiPtJiPF4U3A53wcxa1ESyoKmqdhoAoF2JAU3X9ourm2kc6kOVDCbhq7n5fWM0yYrVM+aXLNwxgqB7acp0/WD6UGT516DaueLEcwCGK2GWceLyMLUq1zxKklmawbdOVvXvD/Go2zJqSQMhJYsNQ4YfSMnGNvNNqX8Q5A4tcMGDZffoIYR0qoAd1VKnBAeWeX+ocusOq5RSw4k/OeViWBD4AcO/pCEqJKvtKgsm5rQAdmBZ33bvGoETSX4qLkgEeG1nOD1cjTpEmeWgKIF1UckOcW7ZI001g5YCrQpE8NgHpki4qfoYzmpCgP+rSUpKQycnuSxD41i5Ck3gk1ailRUAoG3mJzpnqz4jQPracBSBZPU1xuQrQrwXzn/ADjqyjyjUY319e8ckyEvg1KX5sOBkqHTbp0AjqUx5E66Dxa+veMyjIowUCYxJCYKVvAmCk7wdHnBnhStY5ldUTAVBKqcJcAXlQOgKgdjgj5x1DrGCsp5SnKkySv+tKSXIYO+ekP2iEUxYFCaa4+M2uOqbW7E69onBnOcU4Gg5SXGMttviF0y5qQQBTJSkJcpJZgG0AwwDQ/3iYz3SANPErUah40jpkpRIbhs2XSSfTIYRJ8qY/KZYGGdJcert9IRNmTlNZMkDlF2pY7kdvOLXUr5WmU+nNk+J/hzp5xI6VLmuLlSrdwEEHuxJxFzZUxuVaQbicpcW7JwR8/OBRNWAAqZKuKiAwOcYDP4nIcQtdYQCDOkBTsH2Z3BF2v7RbhdPKnXc5lNvag5D9zjb6xc2ROJcLlgA4Fnw9DnXyaE++k2gT6e5yDvdnltFzv+cLl1qgtlVEl3tKbWDjJ3wWxq0W6aKiYbkpTN4ZN5AtuuZ3z2jIms8KlVL+G4JluCTnVsAw+sn2f96XKDr8abn5mBdxjOneAp5xVyioQokMmxDBO76nZ4qRtRNyftZjoDqZI5gshhptgYzASKsFSftZpcgMZZAc4YqKev5RtRLXyvMdteUC79v8oQukmEvx1Bj91Py7xbJlE4G1KZ852CXs1L+IkpwctDDUApKeLODuq6xrQkFxlPaNRpplrCcQXGbUuBlwAzZcfKC93WyRxlYdzanmc4fGG0huEwSpoIJE6pIAJJMtumgsyc9IFdWhSrhMqgwykILG0asUuddo3po12kcaZrhTJca4yM/wCUFJpVJ1nTFYIDhOOhdtRDcBgFQmWpTrq1M+OGVJy+hCNnfXpHZkjlGScDKtT3PeMqqNRSBxpgZ8i1y+juNo2JjMykijFxUYkhMFK3gVQUneLt+cGeEOscatplGapXBp7dTMX4mZi+NQ35R2TrGGsXMyEplKBwylkOGy4Ccb+ka+wxy0tLZKaVJURcARaoap211grXQQU0xYulLukfe21hKqMC0pk0uQl3V8bcwTy6d94JSA6ml0wSCQCVBykbsB9I0kSbEqCvdUEgMxLKBPxOMjWHJlgPcKVOOUhh5O4010ixJSoJK0U/h11AH/bYkeE5hQlJwSmlcAJHM7JFxZmYBzjzMSOWVm0pNMfCSS/jJ1DdRpu8KVMSVtfTEuUsRl8OH6uRr1hqCX5RTs6XYnDeDbJ6RDoSRTPqDrkZJJbXSIDl1MoeJUlwdmDZx9GzDPepD+OS79U5P6mMxSvLmm7Ejcjv6RApiFXU1rgYGXJwx6/tBRbZaAclndQyP6tIJUxAzckNrkBts9M4i5Wh/uP5mMs5ckOTww5ZTtkuSx65CvUGMlpRUoOAtJPYgwIrZZNomJJJYBw5I1DdcGM8ifTnwmVh1OGxbkn06wP/ABGnAuC5ZY6hixyToIaTSK+W7cRLjXOkEqulgkFaQRgh9IUaqUL3KAUNfgYfR4BPtKQoKIUk2glTB8DU9xDQbJFQlYdCgods6hxDIxn2hKSAQpICnZhraWOg6wSPaCFB0knIBwcFRYaxUmp4uMEz2vKBKSou7NarUYO0bZawQCNDkbfSCpQjFGLijGZQTBSt4FUXJ3g6PODPCzrHIraMlalcCSRqVKOSw3xjzjrq1jn1c6bcpIkpUhmczAkqfXG0bjkMYlLKQPd5Fvia/Qndre30ikezk5ukU/8AS33n3x3Jipfs5iT7rLHT7QHT0xDZtMQSlEiU2GJUz4ybQPMRq8yUFRUkMqXTjlCcq+F8ajR9BDpFFKCQJsuQlWwDMRjIeEzKRZIemkFgwdeiRoPDDvcSrhhUmSwdKx4rUh7QjHc/OC01SaeSxCUy2OSAEsW6/OCFPKGLZY7Mn1/MxhTRqT4ZEgYI1IwdR4cviDlUqySVyZDuxIJJKVAhXw66Bu5iR0xMg5IQQDqwZ2tH0xBJErRKZfXRLONPXMYRQzGIEimAJdssWcAnl1z9TDfcjdiRItdOdzh1EMNjo8Ffk2fM4rgS7Al1XFTu92AB0Z/pCKm51MqQADukkj+7Pid/nBzZk1IFvDLqU95tYXbDeFTwtgq6SASxJcgklhneJFy54CVJXOpjykYSBrjIfI6iLXV2ozOk3PrbhmAYB9yCfWGyQyVhSpBUls24S+lzmEiekKUeLTjAYEBrxgkn4sAjBxDAO98sKeJOk82QGYqBdiM9fygZdcWWoz5ZCBzNLPLlvvdjFFSxzKm0+cA24tDkZfYvvFz1zAQONITo4KdQdMPpmENyq1KGC1pCmD7OWG20BM9qyUh1TEgdYRKqSoG2dJKgH8OiQ7kh9HIz+8KTUutKTPlG74bHC8gMC+v+8VK26V7RlqLJU+H0OgD/AJZjTJmBSQoaEAjbB7RxDXsk/wAVKcEjKMPsHfbT/aO1IWFJBBuBDg6ODu0ExSHFGLioxJUYuVvFGLlbxdHnBnhaoyT/AGdLWSVJd8nJb5O20azFQ3uGVPs+WJnEt5+rnGGYdmgUezJQdkDIY65B1GukbIkVpIkSJAUiouI0SQRIuJEGeZRoUQpSUkh2fLOQTg9wPlBGQlgLUt0YMPKGxDFMkAljoM64GW6xRp0fcT+EQyLigA4Y6D5CLsHQfKCiRpARJSHZKQ+rAB9s9dPpBBA6D5RcXCg2DoPlBRIkCVFRcVGZSjFyd4oxcneDt+cGeEOsQwZSIlojpPbkWCKhloiWiL45VgESDtES0RfHKsESDtES0RfHKsESDtEUECL45VhijDLREsEHxyrLeCEFYIu2GO3KsER4O2KKYdEiwvEgrBF2xaJVgiQdsS2LRKsEDDbYq0Rme3Jsoxck6wdgiISBD0duY6rV7P/Z">
            <a:hlinkClick r:id="rId3"/>
          </p:cNvPr>
          <p:cNvSpPr>
            <a:spLocks noChangeAspect="1" noChangeArrowheads="1"/>
          </p:cNvSpPr>
          <p:nvPr/>
        </p:nvSpPr>
        <p:spPr bwMode="auto">
          <a:xfrm>
            <a:off x="53975" y="-1646238"/>
            <a:ext cx="2428875" cy="34290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1030" name="Picture 6" descr="http://www.italianfuturism.org/wp-content/uploads/2012/07/Manifesto_la_Radia_1933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4860032" cy="6861224"/>
          </a:xfrm>
          <a:prstGeom prst="rect">
            <a:avLst/>
          </a:prstGeom>
          <a:noFill/>
        </p:spPr>
      </p:pic>
      <p:sp>
        <p:nvSpPr>
          <p:cNvPr id="5" name="CasellaDiTesto 4"/>
          <p:cNvSpPr txBox="1"/>
          <p:nvPr/>
        </p:nvSpPr>
        <p:spPr>
          <a:xfrm>
            <a:off x="5940152" y="1772816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1933</a:t>
            </a:r>
            <a:endParaRPr lang="it-IT" dirty="0"/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1666" name="Picture 2" descr="http://www.frammentiarte.it/dall'Impressionismo/Boccioni%20opere/63%20Boccioni%20-%20ritratto%20del%20Maestro%20ferruccio%20Buson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644008" cy="6900502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4860032" y="548680"/>
            <a:ext cx="42296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Boccioni, Ritratto del maestro </a:t>
            </a:r>
            <a:r>
              <a:rPr lang="it-IT" dirty="0" err="1" smtClean="0"/>
              <a:t>Busoni</a:t>
            </a:r>
            <a:r>
              <a:rPr lang="it-IT" dirty="0" smtClean="0"/>
              <a:t>, 1915</a:t>
            </a:r>
            <a:endParaRPr lang="it-IT" dirty="0"/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://www.italica.rai.it/immagini/arte/severini_futurista_neoclassico/maternita_191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0"/>
            <a:ext cx="4686560" cy="6858000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5508104" y="1052736"/>
            <a:ext cx="28107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G. </a:t>
            </a:r>
            <a:r>
              <a:rPr lang="it-IT" dirty="0" err="1" smtClean="0"/>
              <a:t>Severini</a:t>
            </a:r>
            <a:r>
              <a:rPr lang="it-IT" dirty="0" smtClean="0"/>
              <a:t>, Maternità, 1916</a:t>
            </a:r>
            <a:endParaRPr lang="it-IT" dirty="0"/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642" name="Picture 2" descr="http://www.mart.tn.it/UploadImgs/312_Carr____La_carrozzella.jpg?w=41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0040" y="0"/>
            <a:ext cx="8388424" cy="6504070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3313471" y="6516052"/>
            <a:ext cx="26266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Carrà, La carrozzella, 1915</a:t>
            </a:r>
            <a:endParaRPr lang="it-IT" dirty="0"/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403648" y="1484784"/>
            <a:ext cx="641714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7200" dirty="0" err="1" smtClean="0"/>
              <a:t>METAFISICA……</a:t>
            </a:r>
            <a:r>
              <a:rPr lang="it-IT" sz="7200" dirty="0" smtClean="0"/>
              <a:t>..</a:t>
            </a:r>
            <a:endParaRPr lang="it-IT" sz="7200" dirty="0"/>
          </a:p>
        </p:txBody>
      </p:sp>
      <p:sp>
        <p:nvSpPr>
          <p:cNvPr id="3" name="Rettangolo 2"/>
          <p:cNvSpPr/>
          <p:nvPr/>
        </p:nvSpPr>
        <p:spPr>
          <a:xfrm>
            <a:off x="395536" y="2967335"/>
            <a:ext cx="835292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3600" dirty="0" smtClean="0"/>
              <a:t>Carlo Carrà: </a:t>
            </a:r>
          </a:p>
          <a:p>
            <a:pPr algn="just"/>
            <a:r>
              <a:rPr lang="it-IT" sz="3600" dirty="0" smtClean="0"/>
              <a:t>“Cubismo, futurismo e impressionismo sono ancora alle prese con problemi di forma ora bisogna riaprire il discorso sulla classicità degli antichi”</a:t>
            </a:r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8594" name="Picture 2" descr="http://upload.wikimedia.org/wikipedia/commons/thumb/e/e4/Giorgio_de_Chirico_(portrait).jpg/220px-Giorgio_de_Chirico_(portrait).jpg"/>
          <p:cNvPicPr>
            <a:picLocks noChangeAspect="1" noChangeArrowheads="1"/>
          </p:cNvPicPr>
          <p:nvPr/>
        </p:nvPicPr>
        <p:blipFill>
          <a:blip r:embed="rId3" cstate="print"/>
          <a:srcRect t="15781"/>
          <a:stretch>
            <a:fillRect/>
          </a:stretch>
        </p:blipFill>
        <p:spPr bwMode="auto">
          <a:xfrm>
            <a:off x="-1" y="44624"/>
            <a:ext cx="3112489" cy="3312368"/>
          </a:xfrm>
          <a:prstGeom prst="rect">
            <a:avLst/>
          </a:prstGeom>
          <a:noFill/>
        </p:spPr>
      </p:pic>
      <p:pic>
        <p:nvPicPr>
          <p:cNvPr id="238596" name="Picture 4" descr="http://www.dechiricoafirenze.it/immagini/alberto_savini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75856" y="0"/>
            <a:ext cx="3385237" cy="3933056"/>
          </a:xfrm>
          <a:prstGeom prst="rect">
            <a:avLst/>
          </a:prstGeom>
          <a:noFill/>
        </p:spPr>
      </p:pic>
      <p:sp>
        <p:nvSpPr>
          <p:cNvPr id="4" name="CasellaDiTesto 3"/>
          <p:cNvSpPr txBox="1"/>
          <p:nvPr/>
        </p:nvSpPr>
        <p:spPr>
          <a:xfrm>
            <a:off x="467544" y="3284984"/>
            <a:ext cx="18579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Giorgio de Chirico</a:t>
            </a:r>
            <a:endParaRPr lang="it-IT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4083682" y="3995772"/>
            <a:ext cx="18564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Andrea de Chirico</a:t>
            </a:r>
          </a:p>
          <a:p>
            <a:r>
              <a:rPr lang="it-IT" dirty="0" smtClean="0"/>
              <a:t>(Alberto </a:t>
            </a:r>
            <a:r>
              <a:rPr lang="it-IT" dirty="0" err="1" smtClean="0"/>
              <a:t>Savinio</a:t>
            </a:r>
            <a:r>
              <a:rPr lang="it-IT" dirty="0" smtClean="0"/>
              <a:t>)</a:t>
            </a:r>
            <a:endParaRPr lang="it-IT" dirty="0"/>
          </a:p>
        </p:txBody>
      </p:sp>
      <p:pic>
        <p:nvPicPr>
          <p:cNvPr id="238598" name="Picture 6" descr="http://www.thesecondrenaissance.com/media/1186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19875" y="3048000"/>
            <a:ext cx="2524125" cy="3810000"/>
          </a:xfrm>
          <a:prstGeom prst="rect">
            <a:avLst/>
          </a:prstGeom>
          <a:noFill/>
        </p:spPr>
      </p:pic>
      <p:sp>
        <p:nvSpPr>
          <p:cNvPr id="7" name="CasellaDiTesto 6"/>
          <p:cNvSpPr txBox="1"/>
          <p:nvPr/>
        </p:nvSpPr>
        <p:spPr>
          <a:xfrm>
            <a:off x="7092280" y="2636912"/>
            <a:ext cx="15616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Filippo de </a:t>
            </a:r>
            <a:r>
              <a:rPr lang="it-IT" dirty="0" err="1" smtClean="0"/>
              <a:t>Pisis</a:t>
            </a:r>
            <a:endParaRPr lang="it-IT" dirty="0"/>
          </a:p>
        </p:txBody>
      </p:sp>
      <p:pic>
        <p:nvPicPr>
          <p:cNvPr id="238600" name="Picture 8" descr="http://upload.wikimedia.org/wikipedia/it/d/df/Carlo_carra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3582143"/>
            <a:ext cx="3275856" cy="3275857"/>
          </a:xfrm>
          <a:prstGeom prst="rect">
            <a:avLst/>
          </a:prstGeom>
          <a:noFill/>
        </p:spPr>
      </p:pic>
      <p:sp>
        <p:nvSpPr>
          <p:cNvPr id="9" name="CasellaDiTesto 8"/>
          <p:cNvSpPr txBox="1"/>
          <p:nvPr/>
        </p:nvSpPr>
        <p:spPr>
          <a:xfrm>
            <a:off x="3347864" y="6525344"/>
            <a:ext cx="12266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Carlo Carrà</a:t>
            </a:r>
            <a:endParaRPr lang="it-IT" dirty="0"/>
          </a:p>
        </p:txBody>
      </p:sp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upload.wikimedia.org/wikipedia/commons/thumb/e/e4/Giorgio_de_Chirico_(portrait).jpg/220px-Giorgio_de_Chirico_(portrait).jpg"/>
          <p:cNvPicPr>
            <a:picLocks noChangeAspect="1" noChangeArrowheads="1"/>
          </p:cNvPicPr>
          <p:nvPr/>
        </p:nvPicPr>
        <p:blipFill>
          <a:blip r:embed="rId3" cstate="print"/>
          <a:srcRect t="15781"/>
          <a:stretch>
            <a:fillRect/>
          </a:stretch>
        </p:blipFill>
        <p:spPr bwMode="auto">
          <a:xfrm>
            <a:off x="1358322" y="116632"/>
            <a:ext cx="6021990" cy="64087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8834" name="Picture 2" descr="http://2.bp.blogspot.com/_UjjlK0Vs4BQ/S-lN6YARqCI/AAAAAAAAB8M/PwkCshGVoZE/s1600/de-chirico-et-quid-amabo-nisi-quod-enigma-es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0"/>
            <a:ext cx="5194138" cy="6858000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5868144" y="764704"/>
            <a:ext cx="29409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De Chirico, Autoritratto, 1911</a:t>
            </a:r>
            <a:endParaRPr lang="it-IT" dirty="0"/>
          </a:p>
        </p:txBody>
      </p:sp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5580112" y="1628800"/>
            <a:ext cx="24233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 smtClean="0"/>
              <a:t>Durer</a:t>
            </a:r>
            <a:r>
              <a:rPr lang="it-IT" dirty="0" smtClean="0"/>
              <a:t>, </a:t>
            </a:r>
            <a:r>
              <a:rPr lang="it-IT" dirty="0" err="1" smtClean="0"/>
              <a:t>Melancolia</a:t>
            </a:r>
            <a:r>
              <a:rPr lang="it-IT" dirty="0" smtClean="0"/>
              <a:t>, 1514</a:t>
            </a:r>
            <a:endParaRPr lang="it-IT" dirty="0"/>
          </a:p>
        </p:txBody>
      </p:sp>
      <p:pic>
        <p:nvPicPr>
          <p:cNvPr id="254980" name="Picture 4" descr="http://www.mariovarini.it/drupal/files/images/2melanconi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364088" cy="68348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02" name="Picture 2" descr="http://www.filologia.unisalento.it/centroschopenhauer/foto/Nietzsche83sit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788024" cy="6888892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1403648" y="0"/>
            <a:ext cx="19731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Friedrich Nietzsche</a:t>
            </a:r>
            <a:endParaRPr lang="it-IT" dirty="0"/>
          </a:p>
        </p:txBody>
      </p:sp>
      <p:pic>
        <p:nvPicPr>
          <p:cNvPr id="256004" name="Picture 4" descr="http://upload.wikimedia.org/wikipedia/commons/f/fb/Picture_of_Schopenhauer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95501" y="0"/>
            <a:ext cx="4248500" cy="5517232"/>
          </a:xfrm>
          <a:prstGeom prst="rect">
            <a:avLst/>
          </a:prstGeom>
          <a:noFill/>
        </p:spPr>
      </p:pic>
      <p:sp>
        <p:nvSpPr>
          <p:cNvPr id="5" name="CasellaDiTesto 4"/>
          <p:cNvSpPr txBox="1"/>
          <p:nvPr/>
        </p:nvSpPr>
        <p:spPr>
          <a:xfrm>
            <a:off x="5964744" y="5805264"/>
            <a:ext cx="22076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Arthur Schopenhauer</a:t>
            </a:r>
            <a:endParaRPr lang="it-IT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1366528" y="3933056"/>
            <a:ext cx="668458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2000" b="1" dirty="0" smtClean="0">
                <a:solidFill>
                  <a:srgbClr val="FF0000"/>
                </a:solidFill>
              </a:rPr>
              <a:t>“Schopenhauer</a:t>
            </a:r>
          </a:p>
          <a:p>
            <a:pPr algn="ctr"/>
            <a:r>
              <a:rPr lang="it-IT" sz="2000" b="1" dirty="0" smtClean="0">
                <a:solidFill>
                  <a:srgbClr val="FF0000"/>
                </a:solidFill>
              </a:rPr>
              <a:t>e Nietzsche per primi mi insegnarono</a:t>
            </a:r>
          </a:p>
          <a:p>
            <a:pPr algn="ctr"/>
            <a:r>
              <a:rPr lang="it-IT" sz="2000" b="1" dirty="0" smtClean="0">
                <a:solidFill>
                  <a:srgbClr val="FF0000"/>
                </a:solidFill>
              </a:rPr>
              <a:t> il non-senso della vita, e come tale non-senso potesse venire</a:t>
            </a:r>
          </a:p>
          <a:p>
            <a:pPr algn="ctr"/>
            <a:r>
              <a:rPr lang="it-IT" sz="2000" b="1" dirty="0" smtClean="0">
                <a:solidFill>
                  <a:srgbClr val="FF0000"/>
                </a:solidFill>
              </a:rPr>
              <a:t>trasmutato in arte”</a:t>
            </a:r>
            <a:endParaRPr lang="it-IT" sz="2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2498" name="Picture 2" descr="http://www.atlantidemagazine.it/public/WindowsLiveWriter/RitornoalFuturismo_125C0/marinetti_2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75656" y="764703"/>
            <a:ext cx="6120680" cy="52229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7026" name="Picture 2" descr="http://lh6.ggpht.com/_iF-vvIYimQ8/S3Vms4spV5I/AAAAAAAAAgI/jb7QRX1vt_I/P100044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297100" cy="6858000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4427984" y="548680"/>
            <a:ext cx="36594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De Chirico, Ritratto di Alberto </a:t>
            </a:r>
            <a:r>
              <a:rPr lang="it-IT" dirty="0" err="1" smtClean="0"/>
              <a:t>Savinio</a:t>
            </a:r>
            <a:endParaRPr lang="it-IT" dirty="0"/>
          </a:p>
        </p:txBody>
      </p:sp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8050" name="Picture 2" descr="http://rebstein.files.wordpress.com/2007/12/de-chirico-lenigma-delloracolo-19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6064" y="88918"/>
            <a:ext cx="8028384" cy="6076386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2520759" y="6309320"/>
            <a:ext cx="37794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De Chirico, L’enigma dell’oracolo, 1910</a:t>
            </a:r>
            <a:endParaRPr lang="it-IT" dirty="0"/>
          </a:p>
        </p:txBody>
      </p:sp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9074" name="Picture 2" descr="http://4.bp.blogspot.com/_vPoML3GkF40/STqPhcBGlRI/AAAAAAAAAUA/ZD9D4pazUtA/s400/800px-Arnold_B%C3%B6cklin_0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8072" y="188639"/>
            <a:ext cx="7668344" cy="5463697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2483889" y="6165304"/>
            <a:ext cx="36722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Arnold </a:t>
            </a:r>
            <a:r>
              <a:rPr lang="it-IT" dirty="0" err="1" smtClean="0"/>
              <a:t>Böcklin</a:t>
            </a:r>
            <a:r>
              <a:rPr lang="it-IT" dirty="0" smtClean="0"/>
              <a:t>, Ulisse e Calipso, 1883</a:t>
            </a:r>
            <a:endParaRPr lang="it-IT" dirty="0"/>
          </a:p>
        </p:txBody>
      </p:sp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0100" name="Picture 4" descr="http://www.currenticalamo.com/FOTO/C-D-FRIEDRICH-MONACO-IN-RIVA-AL-MARE-18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5832104"/>
          </a:xfrm>
          <a:prstGeom prst="rect">
            <a:avLst/>
          </a:prstGeom>
          <a:noFill/>
        </p:spPr>
      </p:pic>
      <p:sp>
        <p:nvSpPr>
          <p:cNvPr id="4" name="CasellaDiTesto 3"/>
          <p:cNvSpPr txBox="1"/>
          <p:nvPr/>
        </p:nvSpPr>
        <p:spPr>
          <a:xfrm>
            <a:off x="2040128" y="6237312"/>
            <a:ext cx="51241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 smtClean="0"/>
              <a:t>Caspar</a:t>
            </a:r>
            <a:r>
              <a:rPr lang="it-IT" dirty="0" smtClean="0"/>
              <a:t> David Friedrich, Monaco in riva al mare, 1808</a:t>
            </a:r>
            <a:endParaRPr lang="it-IT" dirty="0"/>
          </a:p>
        </p:txBody>
      </p:sp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4.bp.blogspot.com/_FL4Lv0ac3u0/TSXNSJGoj_I/AAAAAAAAAY0/u18Ur0pno04/s1600/giorgio-de-chirico-the-enigma-of-the-hour-191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5683" y="260648"/>
            <a:ext cx="7876757" cy="5976664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2627784" y="6381328"/>
            <a:ext cx="39124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G. De Chirico, L’enigma del tempo, 1911</a:t>
            </a:r>
            <a:endParaRPr lang="it-IT" dirty="0"/>
          </a:p>
        </p:txBody>
      </p:sp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1122" name="Picture 2" descr="http://spazioinwind.libero.it/stradeferrate/dati/immagini/dechirico5bi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7625" y="144016"/>
            <a:ext cx="7478791" cy="6237312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2627784" y="6453336"/>
            <a:ext cx="36370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De Chirico, Le delizie del poeta, 1913</a:t>
            </a:r>
            <a:endParaRPr lang="it-IT" dirty="0"/>
          </a:p>
        </p:txBody>
      </p:sp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eraffi.files.wordpress.com/2007/04/de_chirico_le_muse_inquietant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0"/>
            <a:ext cx="4824536" cy="6888044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5580112" y="692696"/>
            <a:ext cx="33575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G. De Chirico, Le muse inquietanti</a:t>
            </a:r>
            <a:endParaRPr lang="it-IT" dirty="0"/>
          </a:p>
        </p:txBody>
      </p:sp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eraffi.files.wordpress.com/2007/04/de_chirico_le_muse_inquietanti.jpg"/>
          <p:cNvPicPr>
            <a:picLocks noChangeAspect="1" noChangeArrowheads="1"/>
          </p:cNvPicPr>
          <p:nvPr/>
        </p:nvPicPr>
        <p:blipFill>
          <a:blip r:embed="rId3" cstate="print"/>
          <a:srcRect t="4829" b="24083"/>
          <a:stretch>
            <a:fillRect/>
          </a:stretch>
        </p:blipFill>
        <p:spPr bwMode="auto">
          <a:xfrm>
            <a:off x="1259632" y="49438"/>
            <a:ext cx="6664468" cy="67639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://1.bp.blogspot.com/_TO_F0Rt4Ke4/TJNTX03Ue_I/AAAAAAAABus/iXWklyG9kJo/s1600/10_Giorgio_De_Chirico_-_Piazza_-_Souvenir_d'_Itali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8563" y="116632"/>
            <a:ext cx="7793877" cy="6336704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3066349" y="6525344"/>
            <a:ext cx="26577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G. De Chirico, Piazza, 1915</a:t>
            </a:r>
            <a:endParaRPr lang="it-IT" dirty="0"/>
          </a:p>
        </p:txBody>
      </p:sp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7570" name="Picture 2" descr="http://www.tamsquare.net/pictures/C/Giorgio_de_Chirico__Piazza_d'Itali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0"/>
            <a:ext cx="5100480" cy="3573016"/>
          </a:xfrm>
          <a:prstGeom prst="rect">
            <a:avLst/>
          </a:prstGeom>
          <a:noFill/>
        </p:spPr>
      </p:pic>
      <p:pic>
        <p:nvPicPr>
          <p:cNvPr id="237572" name="Picture 4" descr="http://xoomer.virgilio.it/amasoni2002/lucabutipittore/dechirico/19big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36254" y="2060849"/>
            <a:ext cx="4007746" cy="47971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ile:Zang Tumb Tumb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4863830" cy="6858000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5292080" y="1052736"/>
            <a:ext cx="35470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Marinetti, “</a:t>
            </a:r>
            <a:r>
              <a:rPr lang="it-IT" dirty="0" err="1" smtClean="0"/>
              <a:t>Zang</a:t>
            </a:r>
            <a:r>
              <a:rPr lang="it-IT" dirty="0" smtClean="0"/>
              <a:t> </a:t>
            </a:r>
            <a:r>
              <a:rPr lang="it-IT" dirty="0" err="1" smtClean="0"/>
              <a:t>Tumb</a:t>
            </a:r>
            <a:r>
              <a:rPr lang="it-IT" dirty="0" smtClean="0"/>
              <a:t> </a:t>
            </a:r>
            <a:r>
              <a:rPr lang="it-IT" dirty="0" err="1" smtClean="0"/>
              <a:t>Tumb</a:t>
            </a:r>
            <a:r>
              <a:rPr lang="it-IT" dirty="0" smtClean="0"/>
              <a:t>, 1914</a:t>
            </a:r>
            <a:endParaRPr lang="it-IT" dirty="0"/>
          </a:p>
        </p:txBody>
      </p:sp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File:De Chirico's Love Song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1" y="0"/>
            <a:ext cx="5537199" cy="6858000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5868144" y="620688"/>
            <a:ext cx="32049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De Chirico, Canto d’amore, 1917</a:t>
            </a:r>
            <a:endParaRPr lang="it-IT" dirty="0"/>
          </a:p>
        </p:txBody>
      </p:sp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2146" name="Picture 2" descr="http://philartcollection.files.wordpress.com/2012/01/de-chirico_archeologi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5148064" cy="6816153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5364088" y="908720"/>
            <a:ext cx="28329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De Chirico, Archeologi, 1927</a:t>
            </a:r>
            <a:endParaRPr lang="it-IT" dirty="0"/>
          </a:p>
        </p:txBody>
      </p:sp>
    </p:spTree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The dream turns - Giorgio de Chiric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6512" y="674762"/>
            <a:ext cx="9180512" cy="378237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22" name="Picture 2" descr="http://1.bp.blogspot.com/-r13qP7vVmNg/TWYcNYi_j6I/AAAAAAAACHw/VPyg_lq0WKE/s1600/picass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28782"/>
            <a:ext cx="7920880" cy="6352546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3906693" y="6444044"/>
            <a:ext cx="50577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Picasso, Due donne che corrono sulla spiaggia, 1922</a:t>
            </a:r>
            <a:endParaRPr lang="it-IT" dirty="0"/>
          </a:p>
        </p:txBody>
      </p:sp>
    </p:spTree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170" name="Picture 2" descr="http://www.settemuse.it/pittori_scultori_europei/leger/fernand_leger_021_la_lettura_1924.jpg"/>
          <p:cNvPicPr>
            <a:picLocks noChangeAspect="1" noChangeArrowheads="1"/>
          </p:cNvPicPr>
          <p:nvPr/>
        </p:nvPicPr>
        <p:blipFill>
          <a:blip r:embed="rId3" cstate="print"/>
          <a:srcRect l="4178" t="10558" r="3715" b="11291"/>
          <a:stretch>
            <a:fillRect/>
          </a:stretch>
        </p:blipFill>
        <p:spPr bwMode="auto">
          <a:xfrm>
            <a:off x="251520" y="188640"/>
            <a:ext cx="8568952" cy="5452969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3275856" y="6021288"/>
            <a:ext cx="2451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F. </a:t>
            </a:r>
            <a:r>
              <a:rPr lang="it-IT" dirty="0" err="1" smtClean="0"/>
              <a:t>Léger</a:t>
            </a:r>
            <a:r>
              <a:rPr lang="it-IT" dirty="0" smtClean="0"/>
              <a:t>, La lettura, 1924</a:t>
            </a:r>
            <a:endParaRPr lang="it-IT" dirty="0"/>
          </a:p>
        </p:txBody>
      </p:sp>
    </p:spTree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://www.italica.rai.it/immagini/arte/severini_futurista_neoclassico/maternita_191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0"/>
            <a:ext cx="4686560" cy="6858000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5508104" y="1052736"/>
            <a:ext cx="28107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G. </a:t>
            </a:r>
            <a:r>
              <a:rPr lang="it-IT" dirty="0" err="1" smtClean="0"/>
              <a:t>Severini</a:t>
            </a:r>
            <a:r>
              <a:rPr lang="it-IT" dirty="0" smtClean="0"/>
              <a:t>, Maternità, 1916</a:t>
            </a:r>
            <a:endParaRPr lang="it-IT" dirty="0"/>
          </a:p>
        </p:txBody>
      </p:sp>
    </p:spTree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146" name="Picture 2" descr="http://www.artesuarte.it/images/248/galleria/248B230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0"/>
            <a:ext cx="4962644" cy="6858000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5652120" y="692696"/>
            <a:ext cx="11913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1918-1922</a:t>
            </a:r>
            <a:endParaRPr lang="it-IT" dirty="0"/>
          </a:p>
        </p:txBody>
      </p:sp>
    </p:spTree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494662" y="404664"/>
            <a:ext cx="8037778" cy="44012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4000" dirty="0" smtClean="0">
                <a:latin typeface="Times New Roman" pitchFamily="18" charset="0"/>
                <a:cs typeface="Times New Roman" pitchFamily="18" charset="0"/>
              </a:rPr>
              <a:t>Mario Broglio: “Pittura Ultima”</a:t>
            </a:r>
          </a:p>
          <a:p>
            <a:pPr algn="ctr"/>
            <a:endParaRPr lang="it-IT" sz="4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it-IT" sz="4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it-IT" sz="4000" dirty="0" smtClean="0">
                <a:latin typeface="Times New Roman" pitchFamily="18" charset="0"/>
                <a:cs typeface="Times New Roman" pitchFamily="18" charset="0"/>
              </a:rPr>
              <a:t>Alberto </a:t>
            </a:r>
            <a:r>
              <a:rPr lang="it-IT" sz="4000" dirty="0" err="1" smtClean="0">
                <a:latin typeface="Times New Roman" pitchFamily="18" charset="0"/>
                <a:cs typeface="Times New Roman" pitchFamily="18" charset="0"/>
              </a:rPr>
              <a:t>Savinio</a:t>
            </a:r>
            <a:r>
              <a:rPr lang="it-IT" sz="4000" dirty="0" smtClean="0">
                <a:latin typeface="Times New Roman" pitchFamily="18" charset="0"/>
                <a:cs typeface="Times New Roman" pitchFamily="18" charset="0"/>
              </a:rPr>
              <a:t>: “Io riconosco valore </a:t>
            </a:r>
          </a:p>
          <a:p>
            <a:pPr algn="ctr"/>
            <a:r>
              <a:rPr lang="it-IT" sz="4000" dirty="0" smtClean="0">
                <a:latin typeface="Times New Roman" pitchFamily="18" charset="0"/>
                <a:cs typeface="Times New Roman" pitchFamily="18" charset="0"/>
              </a:rPr>
              <a:t>all’opera </a:t>
            </a:r>
          </a:p>
          <a:p>
            <a:pPr algn="ctr"/>
            <a:r>
              <a:rPr lang="it-IT" sz="4000" dirty="0" smtClean="0">
                <a:latin typeface="Times New Roman" pitchFamily="18" charset="0"/>
                <a:cs typeface="Times New Roman" pitchFamily="18" charset="0"/>
              </a:rPr>
              <a:t>solamente quand’essa è intelligente”</a:t>
            </a:r>
          </a:p>
          <a:p>
            <a:pPr algn="ctr"/>
            <a:endParaRPr lang="it-IT" sz="40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9858" name="Picture 2" descr="http://www.arte.go.it/musei/gamud/images/img_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60648"/>
            <a:ext cx="7488832" cy="5991068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5126897" y="6444044"/>
            <a:ext cx="37655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A. </a:t>
            </a:r>
            <a:r>
              <a:rPr lang="it-IT" dirty="0" err="1" smtClean="0"/>
              <a:t>Savinio</a:t>
            </a:r>
            <a:r>
              <a:rPr lang="it-IT" dirty="0" smtClean="0"/>
              <a:t>, Il protettore dei porti, 1950</a:t>
            </a:r>
            <a:endParaRPr lang="it-IT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http://www.ilsole24ore.com/art/SoleOnLine4/ARCH_Immagini/Tempo%20libero%20e%20Cultura/2009/01/marinetti-manifesto-figaro--32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0"/>
            <a:ext cx="5040560" cy="6845207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6444208" y="620688"/>
            <a:ext cx="17771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20 febbraio 1909</a:t>
            </a:r>
            <a:endParaRPr lang="it-IT" dirty="0"/>
          </a:p>
        </p:txBody>
      </p:sp>
    </p:spTree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roberto-crosio.net/1_citta/FUTURI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0"/>
            <a:ext cx="4766929" cy="6858000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5292080" y="908720"/>
            <a:ext cx="35999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Carrà, L’ovale delle apparizioni, 1922</a:t>
            </a:r>
            <a:endParaRPr lang="it-IT" dirty="0"/>
          </a:p>
        </p:txBody>
      </p:sp>
    </p:spTree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agenziafuoritutto.com/home/img/arte/carr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0"/>
            <a:ext cx="8352928" cy="6298379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2977868" y="6444044"/>
            <a:ext cx="30342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Carrà, Muse metafisiche, 1917</a:t>
            </a:r>
            <a:endParaRPr lang="it-IT" dirty="0"/>
          </a:p>
        </p:txBody>
      </p:sp>
    </p:spTree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323528" y="757148"/>
            <a:ext cx="8545032" cy="48320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4400" dirty="0" smtClean="0"/>
              <a:t>Franz </a:t>
            </a:r>
            <a:r>
              <a:rPr lang="it-IT" sz="4400" dirty="0" err="1" smtClean="0"/>
              <a:t>Roh</a:t>
            </a:r>
            <a:r>
              <a:rPr lang="it-IT" sz="4400" dirty="0" smtClean="0"/>
              <a:t> 1925, “Dopo lo sfogo </a:t>
            </a:r>
          </a:p>
          <a:p>
            <a:pPr algn="ctr"/>
            <a:r>
              <a:rPr lang="it-IT" sz="4400" dirty="0" smtClean="0"/>
              <a:t>dell’irrazionalismo demoniaco tende</a:t>
            </a:r>
          </a:p>
          <a:p>
            <a:pPr algn="ctr"/>
            <a:r>
              <a:rPr lang="it-IT" sz="4400" dirty="0" smtClean="0"/>
              <a:t>a farsi strada fra i giovani un </a:t>
            </a:r>
          </a:p>
          <a:p>
            <a:pPr algn="ctr"/>
            <a:r>
              <a:rPr lang="it-IT" sz="4400" dirty="0" smtClean="0">
                <a:solidFill>
                  <a:srgbClr val="FF0000"/>
                </a:solidFill>
              </a:rPr>
              <a:t>razionalismo magico.</a:t>
            </a:r>
          </a:p>
          <a:p>
            <a:pPr algn="ctr"/>
            <a:r>
              <a:rPr lang="it-IT" sz="4400" dirty="0" smtClean="0"/>
              <a:t>Magico perché venera come un </a:t>
            </a:r>
          </a:p>
          <a:p>
            <a:pPr algn="ctr"/>
            <a:r>
              <a:rPr lang="it-IT" sz="4400" dirty="0" smtClean="0"/>
              <a:t>prodigio la disposizione “razionale” </a:t>
            </a:r>
          </a:p>
          <a:p>
            <a:pPr algn="ctr"/>
            <a:r>
              <a:rPr lang="it-IT" sz="4400" dirty="0" smtClean="0"/>
              <a:t>del mondo”</a:t>
            </a:r>
            <a:endParaRPr lang="it-IT" sz="4400" dirty="0"/>
          </a:p>
        </p:txBody>
      </p:sp>
    </p:spTree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218" name="Picture 2" descr="http://t2.gstatic.com/images?q=tbn:ANd9GcQBLSvSUi8TA-hra7OBOfocwAveFSIjVodnY3jER6FRbEOcoCL0RyIUwIs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5415" y="144016"/>
            <a:ext cx="4396585" cy="2925729"/>
          </a:xfrm>
          <a:prstGeom prst="rect">
            <a:avLst/>
          </a:prstGeom>
          <a:noFill/>
        </p:spPr>
      </p:pic>
      <p:pic>
        <p:nvPicPr>
          <p:cNvPr id="137220" name="Picture 4" descr="http://www.ibiblio.org/wm/paint/auth/mantegna/st-sebastian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17846" y="144016"/>
            <a:ext cx="2445201" cy="4581128"/>
          </a:xfrm>
          <a:prstGeom prst="rect">
            <a:avLst/>
          </a:prstGeom>
          <a:noFill/>
        </p:spPr>
      </p:pic>
      <p:pic>
        <p:nvPicPr>
          <p:cNvPr id="137222" name="Picture 6" descr="http://www.jetset.it/piazza/pages/pictures/images/piero1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3127345"/>
            <a:ext cx="3084587" cy="3592370"/>
          </a:xfrm>
          <a:prstGeom prst="rect">
            <a:avLst/>
          </a:prstGeom>
          <a:noFill/>
        </p:spPr>
      </p:pic>
      <p:sp>
        <p:nvSpPr>
          <p:cNvPr id="5" name="CasellaDiTesto 4"/>
          <p:cNvSpPr txBox="1"/>
          <p:nvPr/>
        </p:nvSpPr>
        <p:spPr>
          <a:xfrm>
            <a:off x="3275862" y="3212976"/>
            <a:ext cx="3436454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dirty="0" smtClean="0"/>
              <a:t>Massimo </a:t>
            </a:r>
            <a:r>
              <a:rPr lang="it-IT" dirty="0" err="1" smtClean="0"/>
              <a:t>Bontempelli</a:t>
            </a:r>
            <a:r>
              <a:rPr lang="it-IT" dirty="0" smtClean="0"/>
              <a:t>: </a:t>
            </a:r>
          </a:p>
          <a:p>
            <a:pPr algn="ctr"/>
            <a:r>
              <a:rPr lang="it-IT" dirty="0" smtClean="0"/>
              <a:t>“Per quel loro realismo preciso, </a:t>
            </a:r>
          </a:p>
          <a:p>
            <a:pPr algn="ctr"/>
            <a:r>
              <a:rPr lang="it-IT" dirty="0" smtClean="0"/>
              <a:t>avvolto in un’atmosfera di stupore </a:t>
            </a:r>
          </a:p>
          <a:p>
            <a:pPr algn="ctr"/>
            <a:r>
              <a:rPr lang="it-IT" dirty="0" smtClean="0"/>
              <a:t>lucido, essi ci sono stranamente </a:t>
            </a:r>
          </a:p>
          <a:p>
            <a:pPr algn="ctr"/>
            <a:r>
              <a:rPr lang="it-IT" dirty="0" smtClean="0"/>
              <a:t>vicini”</a:t>
            </a:r>
            <a:endParaRPr lang="it-IT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3490875" y="5157192"/>
            <a:ext cx="4667560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 smtClean="0"/>
              <a:t>“la vita più quotidiana e normale vogliamo </a:t>
            </a:r>
          </a:p>
          <a:p>
            <a:r>
              <a:rPr lang="it-IT" sz="2000" dirty="0" smtClean="0"/>
              <a:t>vederla come un avventuroso miracolo”</a:t>
            </a:r>
          </a:p>
          <a:p>
            <a:endParaRPr lang="it-IT" dirty="0"/>
          </a:p>
        </p:txBody>
      </p:sp>
    </p:spTree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467544" y="1560269"/>
            <a:ext cx="6840760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it-IT" sz="4400" dirty="0" smtClean="0">
                <a:latin typeface="Times New Roman" pitchFamily="18" charset="0"/>
                <a:cs typeface="Times New Roman" pitchFamily="18" charset="0"/>
              </a:rPr>
              <a:t>Anselmo </a:t>
            </a:r>
            <a:r>
              <a:rPr lang="it-IT" sz="4400" dirty="0" err="1" smtClean="0">
                <a:latin typeface="Times New Roman" pitchFamily="18" charset="0"/>
                <a:cs typeface="Times New Roman" pitchFamily="18" charset="0"/>
              </a:rPr>
              <a:t>Bucci</a:t>
            </a:r>
            <a:endParaRPr lang="it-IT" sz="4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it-IT" sz="4400" dirty="0" smtClean="0">
                <a:latin typeface="Times New Roman" pitchFamily="18" charset="0"/>
                <a:cs typeface="Times New Roman" pitchFamily="18" charset="0"/>
              </a:rPr>
              <a:t>Leonardo </a:t>
            </a:r>
            <a:r>
              <a:rPr lang="it-IT" sz="4400" dirty="0" err="1" smtClean="0">
                <a:latin typeface="Times New Roman" pitchFamily="18" charset="0"/>
                <a:cs typeface="Times New Roman" pitchFamily="18" charset="0"/>
              </a:rPr>
              <a:t>Dudreville</a:t>
            </a:r>
            <a:endParaRPr lang="it-IT" sz="4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it-IT" sz="4400" dirty="0" smtClean="0">
                <a:latin typeface="Times New Roman" pitchFamily="18" charset="0"/>
                <a:cs typeface="Times New Roman" pitchFamily="18" charset="0"/>
              </a:rPr>
              <a:t>Achille Funi</a:t>
            </a:r>
          </a:p>
          <a:p>
            <a:pPr>
              <a:buFont typeface="Wingdings" pitchFamily="2" charset="2"/>
              <a:buChar char="Ø"/>
            </a:pPr>
            <a:r>
              <a:rPr lang="it-IT" sz="4400" dirty="0" smtClean="0">
                <a:latin typeface="Times New Roman" pitchFamily="18" charset="0"/>
                <a:cs typeface="Times New Roman" pitchFamily="18" charset="0"/>
              </a:rPr>
              <a:t>Emilio Malerba</a:t>
            </a:r>
          </a:p>
          <a:p>
            <a:pPr>
              <a:buFont typeface="Wingdings" pitchFamily="2" charset="2"/>
              <a:buChar char="Ø"/>
            </a:pPr>
            <a:r>
              <a:rPr lang="it-IT" sz="4400" dirty="0" smtClean="0">
                <a:latin typeface="Times New Roman" pitchFamily="18" charset="0"/>
                <a:cs typeface="Times New Roman" pitchFamily="18" charset="0"/>
              </a:rPr>
              <a:t>Piero </a:t>
            </a:r>
            <a:r>
              <a:rPr lang="it-IT" sz="4400" dirty="0" err="1" smtClean="0">
                <a:latin typeface="Times New Roman" pitchFamily="18" charset="0"/>
                <a:cs typeface="Times New Roman" pitchFamily="18" charset="0"/>
              </a:rPr>
              <a:t>Marussig</a:t>
            </a:r>
            <a:endParaRPr lang="it-IT" sz="4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it-IT" sz="4400" dirty="0" smtClean="0">
                <a:latin typeface="Times New Roman" pitchFamily="18" charset="0"/>
                <a:cs typeface="Times New Roman" pitchFamily="18" charset="0"/>
              </a:rPr>
              <a:t>Ubaldo Oppi</a:t>
            </a:r>
          </a:p>
          <a:p>
            <a:pPr>
              <a:buFont typeface="Wingdings" pitchFamily="2" charset="2"/>
              <a:buChar char="Ø"/>
            </a:pPr>
            <a:r>
              <a:rPr lang="it-IT" sz="4400" dirty="0" smtClean="0">
                <a:latin typeface="Times New Roman" pitchFamily="18" charset="0"/>
                <a:cs typeface="Times New Roman" pitchFamily="18" charset="0"/>
              </a:rPr>
              <a:t>Mario Sironi</a:t>
            </a:r>
          </a:p>
          <a:p>
            <a:endParaRPr lang="it-IT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107504" y="548680"/>
            <a:ext cx="907113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4400" dirty="0" smtClean="0">
                <a:latin typeface="Times New Roman" pitchFamily="18" charset="0"/>
                <a:cs typeface="Times New Roman" pitchFamily="18" charset="0"/>
              </a:rPr>
              <a:t>Gruppo Novecento, Margherita </a:t>
            </a:r>
            <a:r>
              <a:rPr lang="it-IT" sz="4400" dirty="0" err="1" smtClean="0">
                <a:latin typeface="Times New Roman" pitchFamily="18" charset="0"/>
                <a:cs typeface="Times New Roman" pitchFamily="18" charset="0"/>
              </a:rPr>
              <a:t>Sarfatti</a:t>
            </a:r>
            <a:endParaRPr lang="it-IT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4351305" y="188640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1922</a:t>
            </a:r>
            <a:endParaRPr lang="it-IT" dirty="0"/>
          </a:p>
        </p:txBody>
      </p:sp>
    </p:spTree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547664" y="-67454"/>
            <a:ext cx="103746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 err="1" smtClean="0">
                <a:latin typeface="Times New Roman" pitchFamily="18" charset="0"/>
                <a:cs typeface="Times New Roman" pitchFamily="18" charset="0"/>
              </a:rPr>
              <a:t>Casorati</a:t>
            </a:r>
            <a:endParaRPr lang="it-IT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8114" name="Picture 2" descr="http://www.settemuse.it/pittori_scultori_italiani/casorati/felice_casorati_006_le_due_bambine.jpg"/>
          <p:cNvPicPr>
            <a:picLocks noChangeAspect="1" noChangeArrowheads="1"/>
          </p:cNvPicPr>
          <p:nvPr/>
        </p:nvPicPr>
        <p:blipFill>
          <a:blip r:embed="rId3" cstate="print"/>
          <a:srcRect l="4116" t="2257" r="4844" b="4143"/>
          <a:stretch>
            <a:fillRect/>
          </a:stretch>
        </p:blipFill>
        <p:spPr bwMode="auto">
          <a:xfrm>
            <a:off x="107504" y="404664"/>
            <a:ext cx="3960440" cy="3052634"/>
          </a:xfrm>
          <a:prstGeom prst="rect">
            <a:avLst/>
          </a:prstGeom>
          <a:noFill/>
        </p:spPr>
      </p:pic>
      <p:sp>
        <p:nvSpPr>
          <p:cNvPr id="4" name="CasellaDiTesto 3"/>
          <p:cNvSpPr txBox="1"/>
          <p:nvPr/>
        </p:nvSpPr>
        <p:spPr>
          <a:xfrm>
            <a:off x="6170741" y="1340768"/>
            <a:ext cx="633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Oppi</a:t>
            </a:r>
            <a:endParaRPr lang="it-IT" dirty="0"/>
          </a:p>
        </p:txBody>
      </p:sp>
      <p:pic>
        <p:nvPicPr>
          <p:cNvPr id="218116" name="Picture 4" descr="http://ilcanericorda.files.wordpress.com/2012/06/ubaldo_oppi___le_tre_bagnanti_1927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11960" y="1745801"/>
            <a:ext cx="4860032" cy="3627415"/>
          </a:xfrm>
          <a:prstGeom prst="rect">
            <a:avLst/>
          </a:prstGeom>
          <a:noFill/>
        </p:spPr>
      </p:pic>
      <p:pic>
        <p:nvPicPr>
          <p:cNvPr id="218118" name="Picture 6" descr="http://www.centroarte.com/images/guidi/Guidi%20Virgilio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1520" y="3603084"/>
            <a:ext cx="3816424" cy="3135096"/>
          </a:xfrm>
          <a:prstGeom prst="rect">
            <a:avLst/>
          </a:prstGeom>
          <a:noFill/>
        </p:spPr>
      </p:pic>
      <p:sp>
        <p:nvSpPr>
          <p:cNvPr id="7" name="CasellaDiTesto 6"/>
          <p:cNvSpPr txBox="1"/>
          <p:nvPr/>
        </p:nvSpPr>
        <p:spPr>
          <a:xfrm>
            <a:off x="4139952" y="6300028"/>
            <a:ext cx="6799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Guidi</a:t>
            </a:r>
            <a:endParaRPr lang="it-IT" dirty="0"/>
          </a:p>
        </p:txBody>
      </p:sp>
    </p:spTree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 descr="http://www.storiadimilano.it/Personaggi/Ritratti%20femminili/sarfatti_giovan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46092"/>
            <a:ext cx="4824536" cy="6695276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5220072" y="620688"/>
            <a:ext cx="27950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 smtClean="0"/>
              <a:t>Margherita SARFATTI</a:t>
            </a:r>
            <a:endParaRPr lang="it-IT" sz="2400" dirty="0"/>
          </a:p>
        </p:txBody>
      </p:sp>
    </p:spTree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mg3.fotoalbum.virgilio.it/v/www1-5/148/148108/243607/il_popolo_d_italia-v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40934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2930" name="Picture 2" descr="http://www.filmposters.it/imgposter/grandi/biennale-192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716016" cy="6791065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4644008" y="620688"/>
            <a:ext cx="4538550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“Deità lungamente profughe, ecco ora le idee </a:t>
            </a:r>
          </a:p>
          <a:p>
            <a:r>
              <a:rPr lang="it-IT" dirty="0" smtClean="0"/>
              <a:t>generali, le idee maestre, ritornare al dominio </a:t>
            </a:r>
          </a:p>
          <a:p>
            <a:r>
              <a:rPr lang="it-IT" dirty="0" smtClean="0"/>
              <a:t>arti plastiche. Sei giovani pittori, che furono </a:t>
            </a:r>
          </a:p>
          <a:p>
            <a:r>
              <a:rPr lang="it-IT" dirty="0" smtClean="0"/>
              <a:t>tra i primi a battersi per i begli occhi del </a:t>
            </a:r>
          </a:p>
          <a:p>
            <a:r>
              <a:rPr lang="it-IT" dirty="0" smtClean="0"/>
              <a:t>concetto e della composizione, di stringersi in </a:t>
            </a:r>
          </a:p>
          <a:p>
            <a:r>
              <a:rPr lang="it-IT" dirty="0" smtClean="0"/>
              <a:t>manipolo per meglio circoscrivere i diritti della</a:t>
            </a:r>
          </a:p>
          <a:p>
            <a:r>
              <a:rPr lang="it-IT" dirty="0" smtClean="0"/>
              <a:t>pura visibilità. </a:t>
            </a:r>
          </a:p>
          <a:p>
            <a:r>
              <a:rPr lang="it-IT" dirty="0" smtClean="0"/>
              <a:t>Nacque così nel 1922 a Milano il gruppo </a:t>
            </a:r>
          </a:p>
          <a:p>
            <a:r>
              <a:rPr lang="it-IT" dirty="0" smtClean="0"/>
              <a:t>che si intitolò “del Novecento”.</a:t>
            </a:r>
            <a:endParaRPr lang="it-IT" dirty="0"/>
          </a:p>
        </p:txBody>
      </p:sp>
    </p:spTree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www.artinvest2000.com/sironi_architett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3" y="0"/>
            <a:ext cx="3585126" cy="4149080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755576" y="4293096"/>
            <a:ext cx="24423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Sironi, L’architetto, 1922</a:t>
            </a:r>
            <a:endParaRPr lang="it-IT" dirty="0"/>
          </a:p>
        </p:txBody>
      </p:sp>
      <p:pic>
        <p:nvPicPr>
          <p:cNvPr id="4" name="Picture 2" descr="http://www.artinvest2000.com/sironi_alliev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21425" y="2276872"/>
            <a:ext cx="3522575" cy="4581128"/>
          </a:xfrm>
          <a:prstGeom prst="rect">
            <a:avLst/>
          </a:prstGeom>
          <a:noFill/>
        </p:spPr>
      </p:pic>
      <p:sp>
        <p:nvSpPr>
          <p:cNvPr id="5" name="CasellaDiTesto 4"/>
          <p:cNvSpPr txBox="1"/>
          <p:nvPr/>
        </p:nvSpPr>
        <p:spPr>
          <a:xfrm>
            <a:off x="6409679" y="1835532"/>
            <a:ext cx="21227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Sironi, L’allieva, 1924</a:t>
            </a:r>
            <a:endParaRPr lang="it-IT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las.provincia.venezia.it/discscien/scart/spazio_tempo/images/boccioni_citt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5977330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2794419" y="6237312"/>
            <a:ext cx="31457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Boccioni, La città che sale, 1911</a:t>
            </a:r>
            <a:endParaRPr lang="it-IT" dirty="0"/>
          </a:p>
        </p:txBody>
      </p:sp>
    </p:spTree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266" name="Picture 2" descr="http://www.centroarte.com/images/guidi/In%20tram,%20192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14531"/>
            <a:ext cx="7272808" cy="6078765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3184268" y="6300028"/>
            <a:ext cx="2683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Virgilio Guidi, Il tram, 1923</a:t>
            </a:r>
            <a:endParaRPr lang="it-IT" dirty="0"/>
          </a:p>
        </p:txBody>
      </p:sp>
    </p:spTree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07504" y="1305342"/>
            <a:ext cx="4207498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it-IT" sz="4400" dirty="0" smtClean="0">
                <a:latin typeface="Times New Roman" pitchFamily="18" charset="0"/>
                <a:cs typeface="Times New Roman" pitchFamily="18" charset="0"/>
              </a:rPr>
              <a:t> Alberto </a:t>
            </a:r>
            <a:r>
              <a:rPr lang="it-IT" sz="4400" dirty="0" err="1" smtClean="0">
                <a:latin typeface="Times New Roman" pitchFamily="18" charset="0"/>
                <a:cs typeface="Times New Roman" pitchFamily="18" charset="0"/>
              </a:rPr>
              <a:t>Salietti</a:t>
            </a:r>
            <a:endParaRPr lang="it-IT" sz="4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it-IT" sz="4400" dirty="0" smtClean="0">
                <a:latin typeface="Times New Roman" pitchFamily="18" charset="0"/>
                <a:cs typeface="Times New Roman" pitchFamily="18" charset="0"/>
              </a:rPr>
              <a:t>Arturo Tosi</a:t>
            </a:r>
          </a:p>
          <a:p>
            <a:pPr>
              <a:buFont typeface="Wingdings" pitchFamily="2" charset="2"/>
              <a:buChar char="Ø"/>
            </a:pPr>
            <a:r>
              <a:rPr lang="it-IT" sz="4400" dirty="0" smtClean="0">
                <a:latin typeface="Times New Roman" pitchFamily="18" charset="0"/>
                <a:cs typeface="Times New Roman" pitchFamily="18" charset="0"/>
              </a:rPr>
              <a:t>Adolfo </a:t>
            </a:r>
            <a:r>
              <a:rPr lang="it-IT" sz="4400" dirty="0" err="1" smtClean="0">
                <a:latin typeface="Times New Roman" pitchFamily="18" charset="0"/>
                <a:cs typeface="Times New Roman" pitchFamily="18" charset="0"/>
              </a:rPr>
              <a:t>Wildt</a:t>
            </a:r>
            <a:endParaRPr lang="it-IT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3665220" y="-27384"/>
            <a:ext cx="1338828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4000" dirty="0" smtClean="0">
                <a:latin typeface="Times New Roman" pitchFamily="18" charset="0"/>
                <a:cs typeface="Times New Roman" pitchFamily="18" charset="0"/>
              </a:rPr>
              <a:t>1926 </a:t>
            </a:r>
          </a:p>
          <a:p>
            <a:endParaRPr lang="it-IT" dirty="0"/>
          </a:p>
        </p:txBody>
      </p:sp>
      <p:pic>
        <p:nvPicPr>
          <p:cNvPr id="253954" name="Picture 2" descr="http://i.ebayimg.com/00/s/ODgwWDY4OA==/$(KGrHqF,!icE7BOE5s1yBP!YUZmz1g~~60_3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868751"/>
            <a:ext cx="4355976" cy="558458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4242" name="Picture 2" descr="http://cdn.tempi.it/wp-content/uploads/2013/03/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0"/>
            <a:ext cx="5792680" cy="6858000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6300192" y="908720"/>
            <a:ext cx="269727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 smtClean="0"/>
              <a:t>Baccio</a:t>
            </a:r>
            <a:r>
              <a:rPr lang="it-IT" dirty="0" smtClean="0"/>
              <a:t> Maria </a:t>
            </a:r>
            <a:r>
              <a:rPr lang="it-IT" dirty="0" err="1" smtClean="0"/>
              <a:t>Bacci</a:t>
            </a:r>
            <a:r>
              <a:rPr lang="it-IT" dirty="0" smtClean="0"/>
              <a:t>, </a:t>
            </a:r>
          </a:p>
          <a:p>
            <a:r>
              <a:rPr lang="it-IT" dirty="0" smtClean="0"/>
              <a:t>Pomeriggio a Fiesole, 1929</a:t>
            </a:r>
            <a:endParaRPr lang="it-IT" dirty="0"/>
          </a:p>
        </p:txBody>
      </p:sp>
    </p:spTree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2194" name="Picture 2" descr="http://www.svkri.hr/povijesnazbirka/Fiume/EAA001165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03648" y="0"/>
            <a:ext cx="6264696" cy="68200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ortrait of the Artist and his Wife (The Double Portrait), 192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3818533" cy="4797152"/>
          </a:xfrm>
          <a:prstGeom prst="rect">
            <a:avLst/>
          </a:prstGeom>
          <a:noFill/>
        </p:spPr>
      </p:pic>
      <p:pic>
        <p:nvPicPr>
          <p:cNvPr id="2052" name="Picture 4" descr="La Pastorella, 192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92080" y="0"/>
            <a:ext cx="3851920" cy="4767228"/>
          </a:xfrm>
          <a:prstGeom prst="rect">
            <a:avLst/>
          </a:prstGeom>
          <a:noFill/>
        </p:spPr>
      </p:pic>
      <p:sp>
        <p:nvSpPr>
          <p:cNvPr id="4" name="CasellaDiTesto 3"/>
          <p:cNvSpPr txBox="1"/>
          <p:nvPr/>
        </p:nvSpPr>
        <p:spPr>
          <a:xfrm>
            <a:off x="-36512" y="4797152"/>
            <a:ext cx="38776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Ubaldo Oppi, Ritratto del pittore con la </a:t>
            </a:r>
          </a:p>
          <a:p>
            <a:r>
              <a:rPr lang="it-IT" dirty="0" smtClean="0"/>
              <a:t>moglie, 1920</a:t>
            </a:r>
            <a:endParaRPr lang="it-IT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5581893" y="4725144"/>
            <a:ext cx="32385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Ubaldo Oppi, La pastorella, 1926</a:t>
            </a:r>
            <a:endParaRPr lang="it-IT" dirty="0"/>
          </a:p>
        </p:txBody>
      </p:sp>
    </p:spTree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290" name="Picture 2" descr="http://www.atlantedellarteitaliana.it/immagine/00012/7531OP856AU1233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776482" cy="5805264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922785" y="5877272"/>
            <a:ext cx="30011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Ubaldo Oppi, Le amiche, 1924</a:t>
            </a:r>
            <a:endParaRPr lang="it-IT" dirty="0"/>
          </a:p>
        </p:txBody>
      </p:sp>
      <p:pic>
        <p:nvPicPr>
          <p:cNvPr id="140292" name="Picture 4" descr="http://farm5.staticflickr.com/4054/4652964565_eea261801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0032" y="0"/>
            <a:ext cx="4283968" cy="6385539"/>
          </a:xfrm>
          <a:prstGeom prst="rect">
            <a:avLst/>
          </a:prstGeom>
          <a:noFill/>
        </p:spPr>
      </p:pic>
      <p:sp>
        <p:nvSpPr>
          <p:cNvPr id="5" name="CasellaDiTesto 4"/>
          <p:cNvSpPr txBox="1"/>
          <p:nvPr/>
        </p:nvSpPr>
        <p:spPr>
          <a:xfrm>
            <a:off x="5148064" y="6453336"/>
            <a:ext cx="38519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Antonio </a:t>
            </a:r>
            <a:r>
              <a:rPr lang="it-IT" dirty="0" err="1" smtClean="0"/>
              <a:t>Donghi</a:t>
            </a:r>
            <a:r>
              <a:rPr lang="it-IT" dirty="0" smtClean="0"/>
              <a:t>, La canzonettista, 1925</a:t>
            </a:r>
            <a:endParaRPr lang="it-IT" dirty="0"/>
          </a:p>
        </p:txBody>
      </p:sp>
    </p:spTree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338" name="Picture 2" descr="http://www.atlantedellarteitaliana.it/immagine/00012/7145OP422AU1187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496" y="0"/>
            <a:ext cx="6568631" cy="6858000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6588224" y="692696"/>
            <a:ext cx="262520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dirty="0" smtClean="0"/>
              <a:t>Leonardo </a:t>
            </a:r>
            <a:r>
              <a:rPr lang="it-IT" dirty="0" err="1" smtClean="0"/>
              <a:t>Dudreville</a:t>
            </a:r>
            <a:r>
              <a:rPr lang="it-IT" dirty="0" smtClean="0"/>
              <a:t>, </a:t>
            </a:r>
          </a:p>
          <a:p>
            <a:pPr algn="ctr"/>
            <a:r>
              <a:rPr lang="it-IT" dirty="0" smtClean="0"/>
              <a:t>Il mattino sull’Appennino, </a:t>
            </a:r>
          </a:p>
          <a:p>
            <a:pPr algn="ctr"/>
            <a:r>
              <a:rPr lang="it-IT" dirty="0" smtClean="0"/>
              <a:t>1907</a:t>
            </a:r>
            <a:endParaRPr lang="it-IT" dirty="0"/>
          </a:p>
        </p:txBody>
      </p:sp>
    </p:spTree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62" name="Picture 2" descr="http://upload.wikimedia.org/wikipedia/commons/7/73/Dudreville_Leonardo%2C_Amore_discorso_prim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0"/>
            <a:ext cx="8568952" cy="6191068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2339752" y="6381328"/>
            <a:ext cx="41653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L. </a:t>
            </a:r>
            <a:r>
              <a:rPr lang="it-IT" dirty="0" err="1" smtClean="0"/>
              <a:t>Dudreville</a:t>
            </a:r>
            <a:r>
              <a:rPr lang="it-IT" dirty="0" smtClean="0"/>
              <a:t>, Amore: discorso primo, 1924</a:t>
            </a:r>
            <a:endParaRPr lang="it-IT" dirty="0"/>
          </a:p>
        </p:txBody>
      </p:sp>
    </p:spTree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4194" name="Picture 2" descr="http://i44.tinypic.com/27wvqd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0"/>
            <a:ext cx="9175825" cy="5733256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3205107" y="6165304"/>
            <a:ext cx="26630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A. Funi, Motociclista, 1914</a:t>
            </a:r>
            <a:endParaRPr lang="it-IT" dirty="0"/>
          </a:p>
        </p:txBody>
      </p:sp>
    </p:spTree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386" name="Picture 2" descr="http://www.sapere.it/mediaObject/gedea/images/1119/Achille-Funi--977090/original/111917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0"/>
            <a:ext cx="6103620" cy="6858000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6444208" y="404664"/>
            <a:ext cx="26905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Achille Funi, La Terra, 1921</a:t>
            </a:r>
            <a:endParaRPr lang="it-IT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digilander.libero.it/fiammecremisi/fotobis/libia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0"/>
            <a:ext cx="4752528" cy="6881799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5652120" y="908720"/>
            <a:ext cx="33824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1911: scoppio della guerra in Libia</a:t>
            </a:r>
            <a:endParaRPr lang="it-IT" dirty="0"/>
          </a:p>
        </p:txBody>
      </p:sp>
    </p:spTree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410" name="Picture 2" descr="http://www.topofart.com/images/artists/Tiziano_Vecellio_Titian/paintings/titian15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7491" y="0"/>
            <a:ext cx="4426509" cy="5301208"/>
          </a:xfrm>
          <a:prstGeom prst="rect">
            <a:avLst/>
          </a:prstGeom>
          <a:noFill/>
        </p:spPr>
      </p:pic>
      <p:pic>
        <p:nvPicPr>
          <p:cNvPr id="3" name="Picture 2" descr="http://www.sapere.it/mediaObject/gedea/images/1119/Achille-Funi--977090/original/1119170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496" y="72008"/>
            <a:ext cx="4653988" cy="5229200"/>
          </a:xfrm>
          <a:prstGeom prst="rect">
            <a:avLst/>
          </a:prstGeom>
          <a:noFill/>
        </p:spPr>
      </p:pic>
      <p:sp>
        <p:nvSpPr>
          <p:cNvPr id="4" name="CasellaDiTesto 3"/>
          <p:cNvSpPr txBox="1"/>
          <p:nvPr/>
        </p:nvSpPr>
        <p:spPr>
          <a:xfrm>
            <a:off x="2665675" y="5877272"/>
            <a:ext cx="38505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“dignità severa che aspira alla bellezza”</a:t>
            </a:r>
            <a:endParaRPr lang="it-IT" dirty="0"/>
          </a:p>
        </p:txBody>
      </p:sp>
    </p:spTree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434" name="Picture 2" descr="http://www.arteliberty.it/immaginiliberty/arte/malerba_cappell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27384"/>
            <a:ext cx="5940152" cy="6840866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6300192" y="908720"/>
            <a:ext cx="20683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Gianluigi Malerba, </a:t>
            </a:r>
          </a:p>
          <a:p>
            <a:r>
              <a:rPr lang="it-IT" dirty="0" smtClean="0"/>
              <a:t>Cappello nero, 1914</a:t>
            </a:r>
            <a:endParaRPr lang="it-IT" dirty="0"/>
          </a:p>
        </p:txBody>
      </p:sp>
    </p:spTree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458" name="Picture 2" descr="http://upload.wikimedia.org/wikipedia/commons/5/50/Gian_Emilio_Malerba_-_Mascher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4096" y="56625"/>
            <a:ext cx="7380312" cy="6180687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3208376" y="6381328"/>
            <a:ext cx="25877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Malerba, Maschere, 1922</a:t>
            </a:r>
            <a:endParaRPr lang="it-IT" dirty="0"/>
          </a:p>
        </p:txBody>
      </p:sp>
    </p:spTree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482" name="Picture 2" descr="http://www.artesuarte.it/images/21/galleria/21B12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0"/>
            <a:ext cx="5859682" cy="6858000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6444208" y="1268760"/>
            <a:ext cx="21730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Malerba, Nudo, 1924</a:t>
            </a:r>
            <a:endParaRPr lang="it-IT" dirty="0"/>
          </a:p>
        </p:txBody>
      </p:sp>
    </p:spTree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530" name="Picture 2" descr="http://www.archimagazine.com/bmarussig03.jpg"/>
          <p:cNvPicPr>
            <a:picLocks noChangeAspect="1" noChangeArrowheads="1"/>
          </p:cNvPicPr>
          <p:nvPr/>
        </p:nvPicPr>
        <p:blipFill>
          <a:blip r:embed="rId3" cstate="print"/>
          <a:srcRect l="5135" t="4178" r="4228" b="1722"/>
          <a:stretch>
            <a:fillRect/>
          </a:stretch>
        </p:blipFill>
        <p:spPr bwMode="auto">
          <a:xfrm>
            <a:off x="179512" y="-27384"/>
            <a:ext cx="3168352" cy="4248472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-36512" y="4149080"/>
            <a:ext cx="38532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Piero </a:t>
            </a:r>
            <a:r>
              <a:rPr lang="it-IT" dirty="0" err="1" smtClean="0"/>
              <a:t>Marussig</a:t>
            </a:r>
            <a:r>
              <a:rPr lang="it-IT" dirty="0" smtClean="0"/>
              <a:t>, Ritratto di donna, 1920</a:t>
            </a:r>
            <a:endParaRPr lang="it-IT" dirty="0"/>
          </a:p>
        </p:txBody>
      </p:sp>
      <p:pic>
        <p:nvPicPr>
          <p:cNvPr id="150532" name="Picture 4" descr="http://c48743.r43.cf3.rackcdn.com/Images/2009_07/06/0144/520880/7fd45e57-3def-4bd6-aada-06c68f5f6f77_g_273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07904" y="44624"/>
            <a:ext cx="2952328" cy="3330519"/>
          </a:xfrm>
          <a:prstGeom prst="rect">
            <a:avLst/>
          </a:prstGeom>
          <a:noFill/>
        </p:spPr>
      </p:pic>
      <p:sp>
        <p:nvSpPr>
          <p:cNvPr id="5" name="CasellaDiTesto 4"/>
          <p:cNvSpPr txBox="1"/>
          <p:nvPr/>
        </p:nvSpPr>
        <p:spPr>
          <a:xfrm>
            <a:off x="3491880" y="3356992"/>
            <a:ext cx="35471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Piero </a:t>
            </a:r>
            <a:r>
              <a:rPr lang="it-IT" dirty="0" err="1" smtClean="0"/>
              <a:t>Marussig</a:t>
            </a:r>
            <a:r>
              <a:rPr lang="it-IT" dirty="0" smtClean="0"/>
              <a:t>, Il </a:t>
            </a:r>
            <a:r>
              <a:rPr lang="it-IT" dirty="0" err="1" smtClean="0"/>
              <a:t>marinaretto</a:t>
            </a:r>
            <a:r>
              <a:rPr lang="it-IT" dirty="0" smtClean="0"/>
              <a:t>, 1923</a:t>
            </a:r>
            <a:endParaRPr lang="it-IT" dirty="0"/>
          </a:p>
        </p:txBody>
      </p:sp>
      <p:pic>
        <p:nvPicPr>
          <p:cNvPr id="150534" name="Picture 6" descr="http://www.farsettiarte.it/foto/142-II/th/61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8024" y="3692657"/>
            <a:ext cx="4355976" cy="3165343"/>
          </a:xfrm>
          <a:prstGeom prst="rect">
            <a:avLst/>
          </a:prstGeom>
          <a:noFill/>
        </p:spPr>
      </p:pic>
      <p:sp>
        <p:nvSpPr>
          <p:cNvPr id="7" name="CasellaDiTesto 6"/>
          <p:cNvSpPr txBox="1"/>
          <p:nvPr/>
        </p:nvSpPr>
        <p:spPr>
          <a:xfrm>
            <a:off x="2673534" y="6381328"/>
            <a:ext cx="20424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Natura Morta, 1924</a:t>
            </a:r>
            <a:endParaRPr lang="it-IT" dirty="0"/>
          </a:p>
        </p:txBody>
      </p:sp>
    </p:spTree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506" name="Picture 2" descr="http://www.archimagazine.com/bmarussig02.jpg"/>
          <p:cNvPicPr>
            <a:picLocks noChangeAspect="1" noChangeArrowheads="1"/>
          </p:cNvPicPr>
          <p:nvPr/>
        </p:nvPicPr>
        <p:blipFill>
          <a:blip r:embed="rId3" cstate="print"/>
          <a:srcRect l="1662" t="3464" r="1126" b="3967"/>
          <a:stretch>
            <a:fillRect/>
          </a:stretch>
        </p:blipFill>
        <p:spPr bwMode="auto">
          <a:xfrm>
            <a:off x="395536" y="188640"/>
            <a:ext cx="8424936" cy="5040560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1973502" y="5589240"/>
            <a:ext cx="48307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P. </a:t>
            </a:r>
            <a:r>
              <a:rPr lang="it-IT" dirty="0" err="1" smtClean="0"/>
              <a:t>Marussig</a:t>
            </a:r>
            <a:r>
              <a:rPr lang="it-IT" dirty="0" smtClean="0"/>
              <a:t>, Nudo dormiente con cagnolino, 1930</a:t>
            </a:r>
            <a:endParaRPr lang="it-IT" dirty="0"/>
          </a:p>
        </p:txBody>
      </p:sp>
    </p:spTree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3170" name="Picture 2" descr="File:Martini Arturo, Cavallo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-27384"/>
            <a:ext cx="3563888" cy="3335577"/>
          </a:xfrm>
          <a:prstGeom prst="rect">
            <a:avLst/>
          </a:prstGeom>
          <a:noFill/>
        </p:spPr>
      </p:pic>
      <p:pic>
        <p:nvPicPr>
          <p:cNvPr id="263172" name="Picture 4" descr="http://www.scuolanticoli.com/images/Martini/Martini_10a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88224" y="-27384"/>
            <a:ext cx="2555776" cy="4212818"/>
          </a:xfrm>
          <a:prstGeom prst="rect">
            <a:avLst/>
          </a:prstGeom>
          <a:noFill/>
        </p:spPr>
      </p:pic>
      <p:pic>
        <p:nvPicPr>
          <p:cNvPr id="263174" name="Picture 6" descr="http://www.scuolanticoli.com/images/Martini/Martini_1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19872" y="-27384"/>
            <a:ext cx="3248025" cy="4762500"/>
          </a:xfrm>
          <a:prstGeom prst="rect">
            <a:avLst/>
          </a:prstGeom>
          <a:noFill/>
        </p:spPr>
      </p:pic>
      <p:pic>
        <p:nvPicPr>
          <p:cNvPr id="263176" name="Picture 8" descr="http://www.scuolanticoli.com/images/Martini/Martini_14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4000386"/>
            <a:ext cx="3779912" cy="2857613"/>
          </a:xfrm>
          <a:prstGeom prst="rect">
            <a:avLst/>
          </a:prstGeom>
          <a:noFill/>
        </p:spPr>
      </p:pic>
      <p:sp>
        <p:nvSpPr>
          <p:cNvPr id="6" name="CasellaDiTesto 5"/>
          <p:cNvSpPr txBox="1"/>
          <p:nvPr/>
        </p:nvSpPr>
        <p:spPr>
          <a:xfrm>
            <a:off x="5702801" y="5301208"/>
            <a:ext cx="16775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Arturo MARTINI</a:t>
            </a:r>
            <a:endParaRPr lang="it-IT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-36512" y="-259388"/>
            <a:ext cx="9395521" cy="7432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endParaRPr lang="it-IT" sz="1400" dirty="0" smtClean="0">
              <a:latin typeface="Arial" pitchFamily="34" charset="0"/>
              <a:cs typeface="Arial" pitchFamily="34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it-IT" sz="1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1909</a:t>
            </a:r>
          </a:p>
          <a:p>
            <a:pPr marL="342900" lvl="0" indent="-342900" algn="just" fontAlgn="base">
              <a:spcBef>
                <a:spcPct val="0"/>
              </a:spcBef>
              <a:spcAft>
                <a:spcPct val="0"/>
              </a:spcAft>
            </a:pPr>
            <a:r>
              <a:rPr lang="it-IT" sz="1400" dirty="0" smtClean="0">
                <a:latin typeface="Arial" pitchFamily="34" charset="0"/>
                <a:cs typeface="Arial" pitchFamily="34" charset="0"/>
              </a:rPr>
              <a:t>1. NOI VOGLIAMO CANTARE l'amor del pericolo, l'abitudine all'energia e alla temerità. </a:t>
            </a:r>
          </a:p>
          <a:p>
            <a:pPr marL="342900" lvl="0" indent="-342900" algn="just" fontAlgn="base">
              <a:spcBef>
                <a:spcPct val="0"/>
              </a:spcBef>
              <a:spcAft>
                <a:spcPct val="0"/>
              </a:spcAft>
              <a:buAutoNum type="arabicPeriod"/>
            </a:pPr>
            <a:endParaRPr lang="it-IT" sz="1400" dirty="0" smtClean="0"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sz="1400" dirty="0" smtClean="0">
                <a:latin typeface="Arial" pitchFamily="34" charset="0"/>
                <a:cs typeface="Arial" pitchFamily="34" charset="0"/>
              </a:rPr>
              <a:t>2. Il coraggio, l'audacia, la ribellione, saranno elementi essenziali della nostra poesia.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1400" dirty="0" smtClean="0"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sz="1400" dirty="0" smtClean="0">
                <a:latin typeface="Arial" pitchFamily="34" charset="0"/>
                <a:cs typeface="Arial" pitchFamily="34" charset="0"/>
              </a:rPr>
              <a:t>3. La letteratura esaltò fino a oggi l'immobilità pensosa, l'estasi e il sonno.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sz="1400" dirty="0" smtClean="0">
                <a:latin typeface="Arial" pitchFamily="34" charset="0"/>
                <a:cs typeface="Arial" pitchFamily="34" charset="0"/>
              </a:rPr>
              <a:t>Noi vogliamo esaltare </a:t>
            </a:r>
            <a:r>
              <a:rPr lang="it-IT" sz="1400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il movimento aggressivo, l'insonnia febbrile, il passo di corsa,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sz="1400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il salto mortale, lo schiaffo e il pugno.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1400" dirty="0" smtClean="0"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sz="1400" dirty="0" smtClean="0">
                <a:latin typeface="Arial" pitchFamily="34" charset="0"/>
                <a:cs typeface="Arial" pitchFamily="34" charset="0"/>
              </a:rPr>
              <a:t>4. Noi affermiamo che la magnificenza del mondo si è arricchita di una bellezza nuova: la bellezza della velocità.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sz="1400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Un automobile da corsa col suo cofano adorno di grossi tubi simili a serpenti dall'alito esplosivo...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sz="1400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un'automobile ruggente, che sembra correre sulla mitraglia, è più bella della Vittoria di Samotracia.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1400" dirty="0" smtClean="0"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sz="1400" dirty="0" smtClean="0">
                <a:latin typeface="Arial" pitchFamily="34" charset="0"/>
                <a:cs typeface="Arial" pitchFamily="34" charset="0"/>
              </a:rPr>
              <a:t>7.Non v'è bellezza, se non nella lotta. Nessuna opera che non abbia un carattere aggressivo può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sz="1400" dirty="0" smtClean="0">
                <a:latin typeface="Arial" pitchFamily="34" charset="0"/>
                <a:cs typeface="Arial" pitchFamily="34" charset="0"/>
              </a:rPr>
              <a:t>essere un capolavoro. La poesia deve essere conseguita come un violento assalto contro le forze ignote,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sz="1400" dirty="0" smtClean="0">
                <a:latin typeface="Arial" pitchFamily="34" charset="0"/>
                <a:cs typeface="Arial" pitchFamily="34" charset="0"/>
              </a:rPr>
              <a:t> per ridurle a prostrarsi davanti all'uomo.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1400" dirty="0" smtClean="0"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sz="1400" dirty="0" smtClean="0">
                <a:latin typeface="Arial" pitchFamily="34" charset="0"/>
                <a:cs typeface="Arial" pitchFamily="34" charset="0"/>
              </a:rPr>
              <a:t>9.Noi vogliamo glorificare la </a:t>
            </a:r>
            <a:r>
              <a:rPr lang="it-IT" sz="1400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guerra </a:t>
            </a:r>
            <a:r>
              <a:rPr lang="it-IT" sz="1400" dirty="0" smtClean="0">
                <a:latin typeface="Arial" pitchFamily="34" charset="0"/>
                <a:cs typeface="Arial" pitchFamily="34" charset="0"/>
              </a:rPr>
              <a:t>— </a:t>
            </a:r>
            <a:r>
              <a:rPr lang="it-IT" sz="1400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sola igiene del mondo —, </a:t>
            </a:r>
            <a:r>
              <a:rPr lang="it-IT" sz="1400" dirty="0" smtClean="0">
                <a:latin typeface="Arial" pitchFamily="34" charset="0"/>
                <a:cs typeface="Arial" pitchFamily="34" charset="0"/>
              </a:rPr>
              <a:t>il militarismo, il patriottismo,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sz="1400" dirty="0" smtClean="0">
                <a:latin typeface="Arial" pitchFamily="34" charset="0"/>
                <a:cs typeface="Arial" pitchFamily="34" charset="0"/>
              </a:rPr>
              <a:t>il gesto distruttore dei libertari, le belle idee per cui si muore e il disprezzo della donna.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1400" dirty="0" smtClean="0"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sz="1400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10.Noi vogliamo distruggere i musei, le biblioteche, le accademie d'ogni specie, </a:t>
            </a:r>
            <a:r>
              <a:rPr lang="it-IT" sz="1400" dirty="0" smtClean="0">
                <a:latin typeface="Arial" pitchFamily="34" charset="0"/>
                <a:cs typeface="Arial" pitchFamily="34" charset="0"/>
              </a:rPr>
              <a:t>e combattere contro il moralismo,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sz="1400" dirty="0" smtClean="0">
                <a:latin typeface="Arial" pitchFamily="34" charset="0"/>
                <a:cs typeface="Arial" pitchFamily="34" charset="0"/>
              </a:rPr>
              <a:t>il femminismo e contro ogni viltà opportunistica o utilitaria.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1400" dirty="0" smtClean="0"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sz="1400" dirty="0" smtClean="0">
                <a:latin typeface="Arial" pitchFamily="34" charset="0"/>
                <a:cs typeface="Arial" pitchFamily="34" charset="0"/>
              </a:rPr>
              <a:t>11. Noi canteremo le grandi folle agitate dal lavoro, dal piacere o dalla sommossa: canteremo le maree multicolori e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sz="1400" dirty="0" smtClean="0">
                <a:latin typeface="Arial" pitchFamily="34" charset="0"/>
                <a:cs typeface="Arial" pitchFamily="34" charset="0"/>
              </a:rPr>
              <a:t>polifoniche delle rivoluzioni nelle capitali moderne; canteremo il vibrante fervore notturno degli arsenali e dei cantieri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sz="1400" dirty="0" smtClean="0">
                <a:latin typeface="Arial" pitchFamily="34" charset="0"/>
                <a:cs typeface="Arial" pitchFamily="34" charset="0"/>
              </a:rPr>
              <a:t>incendiati da violente lune elettriche; le stazioni ingorde, divoratrici di serpi che fumano; le officine appese alle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sz="1400" dirty="0" smtClean="0">
                <a:latin typeface="Arial" pitchFamily="34" charset="0"/>
                <a:cs typeface="Arial" pitchFamily="34" charset="0"/>
              </a:rPr>
              <a:t>nuvole pei contorti fili dei loro fumi;  È dall'Italia, che noi lanciamo pel mondo questo nostro manifesto di violenza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sz="1400" dirty="0" smtClean="0">
                <a:latin typeface="Arial" pitchFamily="34" charset="0"/>
                <a:cs typeface="Arial" pitchFamily="34" charset="0"/>
              </a:rPr>
              <a:t>travolgente e incendiaria, col quale fondiamo oggi il Futurismo, perché vogliamo liberare questo paese dalla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sz="1400" dirty="0" smtClean="0">
                <a:latin typeface="Arial" pitchFamily="34" charset="0"/>
                <a:cs typeface="Arial" pitchFamily="34" charset="0"/>
              </a:rPr>
              <a:t>sua fetida cancrena di professori, d'</a:t>
            </a:r>
            <a:r>
              <a:rPr lang="it-IT" sz="1400" dirty="0" err="1" smtClean="0">
                <a:latin typeface="Arial" pitchFamily="34" charset="0"/>
                <a:cs typeface="Arial" pitchFamily="34" charset="0"/>
              </a:rPr>
              <a:t>archeologhi</a:t>
            </a:r>
            <a:r>
              <a:rPr lang="it-IT" sz="1400" dirty="0" smtClean="0">
                <a:latin typeface="Arial" pitchFamily="34" charset="0"/>
                <a:cs typeface="Arial" pitchFamily="34" charset="0"/>
              </a:rPr>
              <a:t>, di ciceroni e d'</a:t>
            </a:r>
            <a:r>
              <a:rPr lang="it-IT" sz="1400" dirty="0" err="1" smtClean="0">
                <a:latin typeface="Arial" pitchFamily="34" charset="0"/>
                <a:cs typeface="Arial" pitchFamily="34" charset="0"/>
              </a:rPr>
              <a:t>antiquarii</a:t>
            </a:r>
            <a:r>
              <a:rPr lang="it-IT" sz="14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1400" dirty="0" smtClean="0"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sz="1100" dirty="0" smtClean="0">
                <a:solidFill>
                  <a:srgbClr val="000000"/>
                </a:solidFill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(Filippo Tommaso Marinetti, </a:t>
            </a:r>
            <a:r>
              <a:rPr lang="it-IT" sz="1100" i="1" dirty="0" smtClean="0">
                <a:solidFill>
                  <a:srgbClr val="000000"/>
                </a:solidFill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Manifesto del Futurismo</a:t>
            </a:r>
            <a:r>
              <a:rPr lang="it-IT" sz="1100" dirty="0" smtClean="0">
                <a:solidFill>
                  <a:srgbClr val="000000"/>
                </a:solidFill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)</a:t>
            </a:r>
            <a:endParaRPr lang="it-IT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35496" y="466209"/>
            <a:ext cx="9274847" cy="75713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Ed ecco le nostre conclusioni recise: Con questa entusiastica adesione al futurismo, noi vogliamo:</a:t>
            </a:r>
          </a:p>
          <a:p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>1) Distruggere il culto del passato, l'ossessione dell'antico, il </a:t>
            </a:r>
            <a:r>
              <a:rPr lang="it-IT" dirty="0" err="1" smtClean="0"/>
              <a:t>pedantismo</a:t>
            </a:r>
            <a:r>
              <a:rPr lang="it-IT" dirty="0" smtClean="0"/>
              <a:t> e il formalismo </a:t>
            </a:r>
          </a:p>
          <a:p>
            <a:r>
              <a:rPr lang="it-IT" dirty="0" smtClean="0"/>
              <a:t>accademico.</a:t>
            </a:r>
            <a:br>
              <a:rPr lang="it-IT" dirty="0" smtClean="0"/>
            </a:br>
            <a:endParaRPr lang="it-IT" dirty="0" smtClean="0"/>
          </a:p>
          <a:p>
            <a:r>
              <a:rPr lang="it-IT" dirty="0" smtClean="0"/>
              <a:t>2) Disprezzare profondamente ogni forma d'imitazione.</a:t>
            </a:r>
            <a:br>
              <a:rPr lang="it-IT" dirty="0" smtClean="0"/>
            </a:br>
            <a:endParaRPr lang="it-IT" dirty="0" smtClean="0"/>
          </a:p>
          <a:p>
            <a:r>
              <a:rPr lang="it-IT" dirty="0" smtClean="0"/>
              <a:t>3) Esaltare ogni forma di originalità, anche se temeraria, anche se violentissima.</a:t>
            </a:r>
            <a:br>
              <a:rPr lang="it-IT" dirty="0" smtClean="0"/>
            </a:br>
            <a:endParaRPr lang="it-IT" dirty="0" smtClean="0"/>
          </a:p>
          <a:p>
            <a:r>
              <a:rPr lang="it-IT" dirty="0" smtClean="0"/>
              <a:t>4) Trarre coraggio ed orgoglio dalla facile faccia di pazzia con cui si sferzano e s'imbavagliano </a:t>
            </a:r>
          </a:p>
          <a:p>
            <a:r>
              <a:rPr lang="it-IT" dirty="0" smtClean="0"/>
              <a:t>gl'innovatori.</a:t>
            </a:r>
            <a:br>
              <a:rPr lang="it-IT" dirty="0" smtClean="0"/>
            </a:br>
            <a:endParaRPr lang="it-IT" dirty="0" smtClean="0"/>
          </a:p>
          <a:p>
            <a:r>
              <a:rPr lang="it-IT" dirty="0" smtClean="0"/>
              <a:t>5) Considerare i critici d'arte come inutili e dannosi.</a:t>
            </a:r>
            <a:br>
              <a:rPr lang="it-IT" dirty="0" smtClean="0"/>
            </a:br>
            <a:endParaRPr lang="it-IT" dirty="0" smtClean="0"/>
          </a:p>
          <a:p>
            <a:r>
              <a:rPr lang="it-IT" dirty="0" smtClean="0"/>
              <a:t>6) Ribellarci contro la tirannia delle parole: armonia e di buon gusto, espressioni </a:t>
            </a:r>
          </a:p>
          <a:p>
            <a:r>
              <a:rPr lang="it-IT" dirty="0" smtClean="0"/>
              <a:t>troppo elastiche, con le quali si potranno facilmente demolire l'opera di Rembrandt, </a:t>
            </a:r>
          </a:p>
          <a:p>
            <a:r>
              <a:rPr lang="it-IT" dirty="0" smtClean="0"/>
              <a:t>quella di Goya e quella di </a:t>
            </a:r>
            <a:r>
              <a:rPr lang="it-IT" dirty="0" err="1" smtClean="0"/>
              <a:t>Rodin</a:t>
            </a:r>
            <a:r>
              <a:rPr lang="it-IT" dirty="0" smtClean="0"/>
              <a:t>.</a:t>
            </a:r>
            <a:br>
              <a:rPr lang="it-IT" dirty="0" smtClean="0"/>
            </a:br>
            <a:endParaRPr lang="it-IT" dirty="0" smtClean="0"/>
          </a:p>
          <a:p>
            <a:r>
              <a:rPr lang="it-IT" dirty="0" smtClean="0"/>
              <a:t>7) Spazzar via dal campo ideale dell'arte tutti i motivi, tutti i soggetti già sfruttati.</a:t>
            </a:r>
            <a:br>
              <a:rPr lang="it-IT" dirty="0" smtClean="0"/>
            </a:br>
            <a:endParaRPr lang="it-IT" dirty="0" smtClean="0"/>
          </a:p>
          <a:p>
            <a:r>
              <a:rPr lang="it-IT" dirty="0" smtClean="0"/>
              <a:t>8) Rendere e magnificare la vita odierna, incessantemente e tumultuosamente trasformata </a:t>
            </a:r>
          </a:p>
          <a:p>
            <a:r>
              <a:rPr lang="it-IT" dirty="0" smtClean="0"/>
              <a:t>dalla scienza vittoriosa. Siano sepolti i morti nelle più profonde viscere della terra! </a:t>
            </a:r>
          </a:p>
          <a:p>
            <a:r>
              <a:rPr lang="it-IT" dirty="0" smtClean="0"/>
              <a:t>Sia sgombra di mummie la soglia del futuro! Largo ai giovani, ai violenti, ai temerari!</a:t>
            </a:r>
            <a:br>
              <a:rPr lang="it-IT" dirty="0" smtClean="0"/>
            </a:br>
            <a:endParaRPr lang="it-IT" dirty="0" smtClean="0"/>
          </a:p>
          <a:p>
            <a:r>
              <a:rPr lang="it-IT" dirty="0" smtClean="0"/>
              <a:t/>
            </a:r>
            <a:br>
              <a:rPr lang="it-IT" dirty="0" smtClean="0"/>
            </a:br>
            <a:endParaRPr lang="it-IT" dirty="0" smtClean="0"/>
          </a:p>
          <a:p>
            <a:endParaRPr lang="it-IT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2627784" y="44624"/>
            <a:ext cx="34778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solidFill>
                  <a:srgbClr val="FF0000"/>
                </a:solidFill>
              </a:rPr>
              <a:t>Manifesto dei pittori futuristi, 1910</a:t>
            </a:r>
            <a:endParaRPr lang="it-IT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3634" name="Picture 2" descr="http://meta.anarchopedia.org/images/7/7f/Funeraloftheanarchistgall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44624"/>
            <a:ext cx="4769361" cy="3672408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568914" y="3861048"/>
            <a:ext cx="37870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C. Carrà, I funerali dell’anarchico Galli</a:t>
            </a:r>
            <a:endParaRPr lang="it-IT" dirty="0"/>
          </a:p>
        </p:txBody>
      </p:sp>
      <p:pic>
        <p:nvPicPr>
          <p:cNvPr id="453636" name="Picture 4" descr="http://3.bp.blogspot.com/-cmOQ-NmuKsw/T8HrLliaWnI/AAAAAAAAAG8/o35xCPuHD2k/s1600/0094011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59641" y="2568575"/>
            <a:ext cx="4184359" cy="4289425"/>
          </a:xfrm>
          <a:prstGeom prst="rect">
            <a:avLst/>
          </a:prstGeom>
          <a:noFill/>
        </p:spPr>
      </p:pic>
      <p:sp>
        <p:nvSpPr>
          <p:cNvPr id="5" name="CasellaDiTesto 4"/>
          <p:cNvSpPr txBox="1"/>
          <p:nvPr/>
        </p:nvSpPr>
        <p:spPr>
          <a:xfrm>
            <a:off x="5608372" y="2204864"/>
            <a:ext cx="30680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G. Braque, Porto in Normandia</a:t>
            </a:r>
            <a:endParaRPr lang="it-IT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6" name="Picture 2" descr="http://www.ilsole24ore.com/art/SoleOnLine4/ARCH_Immagini/Tempo%20libero%20e%20Cultura/2008/02/Balla-giacomo--324x230.jpg?uuid=5d593244-dbd2-11dc-a312-00000e25102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19" y="260648"/>
            <a:ext cx="6390553" cy="4536504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4211960" y="5354052"/>
            <a:ext cx="247048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dirty="0" smtClean="0"/>
              <a:t>Giacomo BALLA</a:t>
            </a:r>
            <a:endParaRPr lang="it-IT" sz="2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 descr="http://documenti.camera.it/pictures/low_web/ARCHIVIO%20FOTOGRAFICO/Sartorio/Fregio_italiaavanz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04664"/>
            <a:ext cx="9144000" cy="4017820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2339752" y="5013176"/>
            <a:ext cx="44032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Aristide Sartorio, Fregio, camera dei Deputati</a:t>
            </a:r>
            <a:endParaRPr lang="it-IT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0" name="Picture 2" descr="http://4.bp.blogspot.com/-3_HhWwrGFkk/TbLgsXB2SkI/AAAAAAABPjQ/ecIPWByRbCg/s1600/Giacomo%2BBalla%2B%25281871-1958%2529%2BLa%2BPazza%252C%2B190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48650"/>
            <a:ext cx="4464496" cy="6809350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5076056" y="908720"/>
            <a:ext cx="23657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G. Balla, La pazza, 1905</a:t>
            </a:r>
            <a:endParaRPr lang="it-IT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8" name="Picture 2" descr="http://www.agisoft.it/Arte/5/p/bg/p54907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260648"/>
            <a:ext cx="8885224" cy="4320480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3172730" y="5219908"/>
            <a:ext cx="29114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G. Balla, Villa Borghese, 1910</a:t>
            </a:r>
            <a:endParaRPr lang="it-IT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2" descr="http://upload.wikimedia.org/wikipedia/commons/f/fa/Gino_Severin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404664"/>
            <a:ext cx="4752528" cy="6025526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5796136" y="980728"/>
            <a:ext cx="22781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dirty="0" smtClean="0"/>
              <a:t>Gino SEVERINI</a:t>
            </a:r>
            <a:endParaRPr lang="it-IT" sz="28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074" name="Picture 2" descr="http://3.bp.blogspot.com/-1tym-ls2vQA/TZp5tppW1AI/AAAAAAAABkQ/hPQXlftmL-M/s1600/The+Black+Cat+%25281911+-+Gino+Severini%252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0"/>
            <a:ext cx="7716163" cy="5805264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2123728" y="6093296"/>
            <a:ext cx="27503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 smtClean="0"/>
              <a:t>Severini</a:t>
            </a:r>
            <a:r>
              <a:rPr lang="it-IT" dirty="0" smtClean="0"/>
              <a:t>, Il gatto nero, 1910</a:t>
            </a:r>
            <a:endParaRPr lang="it-IT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6" name="Picture 2" descr="File:Umberto Boccioni1914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4016" y="44624"/>
            <a:ext cx="4932040" cy="6791477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5508104" y="1124744"/>
            <a:ext cx="20242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Umberto BOCCIONI</a:t>
            </a:r>
            <a:endParaRPr lang="it-IT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570" name="Picture 2" descr="http://noisymag.com/wp-content/uploads/2011/11/15-Boccioni-tre-donn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0"/>
            <a:ext cx="4968552" cy="6792116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5436096" y="476672"/>
            <a:ext cx="26119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Boccioni, Tre donne, 1909</a:t>
            </a:r>
            <a:endParaRPr lang="it-IT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259632" y="2060848"/>
            <a:ext cx="657397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4400" dirty="0" smtClean="0"/>
              <a:t>1910: Mostra di Arte Libera </a:t>
            </a:r>
            <a:endParaRPr lang="it-IT" sz="44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http://www.geometriefluide.com/foto/PIC1538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88639"/>
            <a:ext cx="8784976" cy="5856651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2771800" y="6237312"/>
            <a:ext cx="27578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Boccioni, La città sale, 1910</a:t>
            </a:r>
            <a:endParaRPr lang="it-IT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Picture 2" descr="http://www.rodoni.ch/boccioni/lutt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44624"/>
            <a:ext cx="8064896" cy="6369067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3635896" y="6453336"/>
            <a:ext cx="22701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Boccioni, Il lutto, 1910</a:t>
            </a:r>
            <a:endParaRPr lang="it-IT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2" name="Picture 2" descr="http://www.arte-argomenti.org/galleria/risat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16632"/>
            <a:ext cx="8136904" cy="6203023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3064935" y="6381328"/>
            <a:ext cx="24431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Boccioni, La risata, 1911</a:t>
            </a:r>
            <a:endParaRPr lang="it-IT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 descr="http://2.bp.blogspot.com/_kcnpByXcaNQ/TUEsVJeH1QI/AAAAAAAAAZM/gVWfCqdulMs/s1600/sartorio+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404664"/>
            <a:ext cx="8740568" cy="4680520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3635896" y="5661248"/>
            <a:ext cx="17059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Aristide Sartorio</a:t>
            </a:r>
            <a:endParaRPr lang="it-IT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Umberto Boccioni, &quot;Stati d'animo. Gli addii&quot;, 1911, Museo del Novecento, Milan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188639"/>
            <a:ext cx="7848872" cy="5813979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2398418" y="6309320"/>
            <a:ext cx="39017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Boccioni, Stati d’animo, Gli Addii, 1911</a:t>
            </a:r>
            <a:endParaRPr lang="it-IT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618" name="Picture 2" descr="http://www.parlandosparlando.com/picture_library/arte/edvard_munch/url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00898" y="0"/>
            <a:ext cx="3343102" cy="4221088"/>
          </a:xfrm>
          <a:prstGeom prst="rect">
            <a:avLst/>
          </a:prstGeom>
          <a:noFill/>
        </p:spPr>
      </p:pic>
      <p:pic>
        <p:nvPicPr>
          <p:cNvPr id="3" name="Picture 2" descr="Umberto Boccioni, &quot;Stati d'animo. Gli addii&quot;, 1911, Museo del Novecento, Milan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902" y="44624"/>
            <a:ext cx="5638226" cy="41764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0" name="Picture 2" descr="Umberto Boccioni, &quot;Stati d'animo: Quelli che vanno&quot;, 1911, Museo del Novecento, Milan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88640"/>
            <a:ext cx="7992888" cy="5920658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2699792" y="6309320"/>
            <a:ext cx="34554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Boccioni, “Quelli che vanno”, 1911</a:t>
            </a:r>
            <a:endParaRPr lang="it-IT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4" name="Picture 2" descr="http://www.salvatorefiorillo.it/Stati_danimo_quelli_che_restano(Boccioni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16632"/>
            <a:ext cx="8280920" cy="6119996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1894310" y="6309320"/>
            <a:ext cx="46939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Boccioni, Stati d’animo, Quelli che restano, 1911</a:t>
            </a:r>
            <a:endParaRPr lang="it-IT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38" name="Picture 2" descr="http://www.flashgiovani.it/imageserver/pageingrandimento/files/immagini/arte/a_futurist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260648"/>
            <a:ext cx="8568952" cy="5329890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3179710" y="6021288"/>
            <a:ext cx="23283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Futuristi a Parigi , 1912</a:t>
            </a:r>
            <a:endParaRPr lang="it-IT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690" name="Picture 2" descr="http://files.gazzaspace.gazzetta.it/65dc6156db0b7fa6e4701d6356f1a8b2_medium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828032" cy="6858000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4932040" y="620688"/>
            <a:ext cx="40854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Boccioni, Studio di figura femminile, 1911</a:t>
            </a:r>
            <a:endParaRPr lang="it-IT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738" name="Picture 2" descr="http://www.rositour.it/Arte/Boccioni%20Umberto/Boccioni_La%20strada%20entra%20nella%20cas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496" y="138157"/>
            <a:ext cx="5582117" cy="5595099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6228184" y="620688"/>
            <a:ext cx="22277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Boccioni, La strada </a:t>
            </a:r>
          </a:p>
          <a:p>
            <a:r>
              <a:rPr lang="it-IT" dirty="0" smtClean="0"/>
              <a:t>entra nella casa, 1912</a:t>
            </a:r>
            <a:endParaRPr lang="it-IT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5652120" y="2420888"/>
            <a:ext cx="3611117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«</a:t>
            </a:r>
            <a:r>
              <a:rPr lang="it-IT" dirty="0" smtClean="0"/>
              <a:t> La sensazione dominante </a:t>
            </a:r>
          </a:p>
          <a:p>
            <a:r>
              <a:rPr lang="it-IT" dirty="0" smtClean="0"/>
              <a:t>è quella che si può avere a</a:t>
            </a:r>
          </a:p>
          <a:p>
            <a:r>
              <a:rPr lang="it-IT" dirty="0" smtClean="0"/>
              <a:t>prendo una finestra: </a:t>
            </a:r>
          </a:p>
          <a:p>
            <a:r>
              <a:rPr lang="it-IT" dirty="0" smtClean="0"/>
              <a:t>tutta la vita, i rumori della strada, </a:t>
            </a:r>
          </a:p>
          <a:p>
            <a:r>
              <a:rPr lang="it-IT" dirty="0" smtClean="0"/>
              <a:t>irrompono contemporaneamente </a:t>
            </a:r>
          </a:p>
          <a:p>
            <a:r>
              <a:rPr lang="it-IT" dirty="0" smtClean="0"/>
              <a:t>come il movimento e la realtà degli </a:t>
            </a:r>
          </a:p>
          <a:p>
            <a:r>
              <a:rPr lang="it-IT" dirty="0" smtClean="0"/>
              <a:t>oggetti fuori. Il pittore non si </a:t>
            </a:r>
          </a:p>
          <a:p>
            <a:r>
              <a:rPr lang="it-IT" dirty="0" smtClean="0"/>
              <a:t>deve limitare a ciò che vede nel </a:t>
            </a:r>
          </a:p>
          <a:p>
            <a:r>
              <a:rPr lang="it-IT" dirty="0" smtClean="0"/>
              <a:t>riquadro della finestra, come </a:t>
            </a:r>
          </a:p>
          <a:p>
            <a:r>
              <a:rPr lang="it-IT" dirty="0" smtClean="0"/>
              <a:t>farebbe un semplice fotografo, </a:t>
            </a:r>
          </a:p>
          <a:p>
            <a:r>
              <a:rPr lang="it-IT" dirty="0" smtClean="0"/>
              <a:t>ma riproduce ciò che può vedere </a:t>
            </a:r>
          </a:p>
          <a:p>
            <a:r>
              <a:rPr lang="it-IT" dirty="0" smtClean="0"/>
              <a:t>fuori, in ogni direzione, dal balcone</a:t>
            </a:r>
            <a:r>
              <a:rPr lang="it-IT" b="1" dirty="0" smtClean="0"/>
              <a:t>»</a:t>
            </a:r>
            <a:endParaRPr lang="it-IT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4" name="Picture 2" descr="http://www.frammentiarte.it/dall'Impressionismo/Boccioni%20opere/27%20Boccioni%20-%20le%20forze%20di%20una%20strad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5510416" cy="6858000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5666151" y="1052736"/>
            <a:ext cx="34423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Boccioni, Forze di una strada, 1912</a:t>
            </a:r>
            <a:endParaRPr lang="it-IT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http://www.rodoni.ch/boccioni/1911-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7460" y="44624"/>
            <a:ext cx="8086988" cy="5976669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2458372" y="6237312"/>
            <a:ext cx="37942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Boccioni, Stati d’Animo, Gli </a:t>
            </a:r>
            <a:r>
              <a:rPr lang="it-IT" dirty="0" err="1" smtClean="0"/>
              <a:t>Addi</a:t>
            </a:r>
            <a:r>
              <a:rPr lang="it-IT" dirty="0" smtClean="0"/>
              <a:t>,  1911</a:t>
            </a:r>
            <a:endParaRPr lang="it-IT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http://www.rodoni.ch/boccioni/1911-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8198" y="188640"/>
            <a:ext cx="8096250" cy="6010275"/>
          </a:xfrm>
          <a:prstGeom prst="rect">
            <a:avLst/>
          </a:prstGeom>
          <a:noFill/>
        </p:spPr>
      </p:pic>
      <p:sp>
        <p:nvSpPr>
          <p:cNvPr id="4" name="CasellaDiTesto 3"/>
          <p:cNvSpPr txBox="1"/>
          <p:nvPr/>
        </p:nvSpPr>
        <p:spPr>
          <a:xfrm>
            <a:off x="2203632" y="6372036"/>
            <a:ext cx="46298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Boccioni, Stati d’Animo, Quelli che vanno, 1911</a:t>
            </a:r>
            <a:endParaRPr lang="it-IT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 descr="File:Ettore Tito - Nascita di Venere 1903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162272"/>
            <a:ext cx="5151445" cy="6507088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5724128" y="908720"/>
            <a:ext cx="31425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Ettore Tito, La nascita di Venere</a:t>
            </a:r>
            <a:endParaRPr lang="it-IT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http://www.rodoni.ch/boccioni/1911-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8198" y="44624"/>
            <a:ext cx="8096250" cy="6038850"/>
          </a:xfrm>
          <a:prstGeom prst="rect">
            <a:avLst/>
          </a:prstGeom>
          <a:noFill/>
        </p:spPr>
      </p:pic>
      <p:sp>
        <p:nvSpPr>
          <p:cNvPr id="3" name="Rettangolo 2"/>
          <p:cNvSpPr/>
          <p:nvPr/>
        </p:nvSpPr>
        <p:spPr>
          <a:xfrm>
            <a:off x="2216972" y="6237312"/>
            <a:ext cx="47043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/>
              <a:t>Boccioni, Stati d'animo, Quelli che restano, 1911</a:t>
            </a:r>
            <a:endParaRPr lang="it-IT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73172" y="1268760"/>
            <a:ext cx="86473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400" b="1" dirty="0" smtClean="0">
                <a:latin typeface="Times New Roman" pitchFamily="18" charset="0"/>
                <a:cs typeface="Times New Roman" pitchFamily="18" charset="0"/>
              </a:rPr>
              <a:t>1912</a:t>
            </a:r>
            <a:r>
              <a:rPr lang="it-IT" sz="4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it-IT" sz="4400" dirty="0" smtClean="0">
                <a:latin typeface="Times New Roman" pitchFamily="18" charset="0"/>
                <a:cs typeface="Times New Roman" pitchFamily="18" charset="0"/>
              </a:rPr>
              <a:t>ESPOSIZIONE dei FUTURISTI</a:t>
            </a:r>
          </a:p>
          <a:p>
            <a:pPr algn="ctr"/>
            <a:r>
              <a:rPr lang="it-IT" sz="4400" dirty="0" smtClean="0">
                <a:latin typeface="Times New Roman" pitchFamily="18" charset="0"/>
                <a:cs typeface="Times New Roman" pitchFamily="18" charset="0"/>
              </a:rPr>
              <a:t>alla galleria </a:t>
            </a:r>
            <a:r>
              <a:rPr lang="it-IT" sz="4400" dirty="0" err="1" smtClean="0">
                <a:latin typeface="Times New Roman" pitchFamily="18" charset="0"/>
                <a:cs typeface="Times New Roman" pitchFamily="18" charset="0"/>
              </a:rPr>
              <a:t>Bernheim-Jeune</a:t>
            </a:r>
            <a:r>
              <a:rPr lang="it-IT" sz="4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it-IT" sz="4400" dirty="0" smtClean="0">
                <a:latin typeface="Times New Roman" pitchFamily="18" charset="0"/>
                <a:cs typeface="Times New Roman" pitchFamily="18" charset="0"/>
              </a:rPr>
              <a:t>di </a:t>
            </a:r>
            <a:r>
              <a:rPr lang="it-IT" sz="4400" b="1" dirty="0" smtClean="0">
                <a:latin typeface="Times New Roman" pitchFamily="18" charset="0"/>
                <a:cs typeface="Times New Roman" pitchFamily="18" charset="0"/>
              </a:rPr>
              <a:t>Parigi</a:t>
            </a:r>
            <a:endParaRPr lang="it-IT" sz="4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http://upload.wikimedia.org/wikipedia/commons/8/83/Umberto_Boccioni_-_Visioni_simultane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6858000" cy="6858000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6804248" y="692696"/>
            <a:ext cx="23410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Boccioni, Visioni</a:t>
            </a:r>
          </a:p>
          <a:p>
            <a:r>
              <a:rPr lang="it-IT" dirty="0" smtClean="0"/>
              <a:t>simultanee, 1911-1912</a:t>
            </a:r>
            <a:endParaRPr lang="it-IT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738" name="Picture 2" descr="http://www.rositour.it/Arte/Boccioni%20Umberto/Boccioni_La%20strada%20entra%20nella%20cas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4016" y="138157"/>
            <a:ext cx="6444208" cy="6459195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6948264" y="620688"/>
            <a:ext cx="22277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Boccioni, La strada </a:t>
            </a:r>
          </a:p>
          <a:p>
            <a:r>
              <a:rPr lang="it-IT" dirty="0" smtClean="0"/>
              <a:t>entra nella casa, 1912</a:t>
            </a:r>
            <a:endParaRPr lang="it-IT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-46111" y="908720"/>
            <a:ext cx="9338069" cy="44319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2400" dirty="0" smtClean="0"/>
              <a:t>“Le sedici persone che avete intorno a voi in un tram che corre sono una, </a:t>
            </a:r>
          </a:p>
          <a:p>
            <a:pPr algn="ctr"/>
            <a:r>
              <a:rPr lang="it-IT" sz="2400" dirty="0" smtClean="0"/>
              <a:t>dieci, quattro, tre: stanno ferme e si muovono; vanno e vengono, </a:t>
            </a:r>
          </a:p>
          <a:p>
            <a:pPr algn="ctr"/>
            <a:r>
              <a:rPr lang="it-IT" sz="2400" dirty="0" smtClean="0"/>
              <a:t>rimbalzano sulla strada, divorate da una zona di sole, indi tornano a </a:t>
            </a:r>
          </a:p>
          <a:p>
            <a:pPr algn="ctr"/>
            <a:r>
              <a:rPr lang="it-IT" sz="2400" dirty="0" smtClean="0"/>
              <a:t>sedersi, simboli persistenti della vibrazione universale. E, talvolta, </a:t>
            </a:r>
          </a:p>
          <a:p>
            <a:pPr algn="ctr"/>
            <a:r>
              <a:rPr lang="it-IT" sz="2400" dirty="0" smtClean="0"/>
              <a:t>sulla guancia della persona con cui parliamo nella via noi vediamo il </a:t>
            </a:r>
          </a:p>
          <a:p>
            <a:pPr algn="ctr"/>
            <a:r>
              <a:rPr lang="it-IT" sz="2400" dirty="0" smtClean="0"/>
              <a:t>cavallo che passa lontano. I nostri corpi entrano nei divani su cui ci </a:t>
            </a:r>
          </a:p>
          <a:p>
            <a:pPr algn="ctr"/>
            <a:r>
              <a:rPr lang="it-IT" sz="2400" dirty="0" smtClean="0"/>
              <a:t>sediamo, e i divani entrano in noi, così come il tram che passa entra nelle </a:t>
            </a:r>
          </a:p>
          <a:p>
            <a:pPr algn="ctr"/>
            <a:r>
              <a:rPr lang="it-IT" sz="2400" dirty="0" smtClean="0"/>
              <a:t>case, le quali alla loro volta si scaraventano sul tram e con esse </a:t>
            </a:r>
          </a:p>
          <a:p>
            <a:pPr algn="ctr"/>
            <a:r>
              <a:rPr lang="it-IT" sz="2400" dirty="0" smtClean="0"/>
              <a:t>si amalgamano. La costruzione dei quadri è stupidamente tradizionale. </a:t>
            </a:r>
          </a:p>
          <a:p>
            <a:pPr algn="ctr"/>
            <a:r>
              <a:rPr lang="it-IT" sz="2400" dirty="0" smtClean="0"/>
              <a:t>I pittori ci hanno sempre mostrato cose e persone poste davanti a noi. </a:t>
            </a:r>
          </a:p>
          <a:p>
            <a:pPr algn="ctr"/>
            <a:r>
              <a:rPr lang="it-IT" sz="2400" dirty="0" smtClean="0"/>
              <a:t>Noi porremo lo spettatore nel centro del quadro”.</a:t>
            </a:r>
            <a:r>
              <a:rPr lang="it-IT" dirty="0" smtClean="0"/>
              <a:t/>
            </a:r>
            <a:br>
              <a:rPr lang="it-IT" dirty="0" smtClean="0"/>
            </a:br>
            <a:endParaRPr lang="it-IT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251520" y="908720"/>
            <a:ext cx="864096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4000" dirty="0" smtClean="0"/>
              <a:t>"</a:t>
            </a:r>
            <a:r>
              <a:rPr lang="it-IT" sz="4000" i="1" dirty="0" smtClean="0"/>
              <a:t>La simultaneità degli stati d'animo nell'opera d'arte: ecco la meta inebriante della nostra arte. Per far vivere lo spettatore al centro del quadro, bisogna che il quadro sia la sintesi di quello che si ricorda e di quello che si vede</a:t>
            </a:r>
            <a:r>
              <a:rPr lang="it-IT" sz="4000" dirty="0" smtClean="0"/>
              <a:t>" </a:t>
            </a:r>
            <a:endParaRPr lang="it-IT" sz="4000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4" name="Picture 2" descr="http://www.frammentiarte.it/dall'Impressionismo/Boccioni%20opere/27%20Boccioni%20-%20le%20forze%20di%20una%20strad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5510416" cy="6858000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5666151" y="1052736"/>
            <a:ext cx="34423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Boccioni, Forze di una strada, 1912</a:t>
            </a:r>
            <a:endParaRPr lang="it-IT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050" name="Picture 2" descr="http://upload.wikimedia.org/wikipedia/commons/8/8c/Luigi_Russolo_ca._1916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44016"/>
            <a:ext cx="4400914" cy="6381328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5076056" y="1268760"/>
            <a:ext cx="13949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Luigi </a:t>
            </a:r>
            <a:r>
              <a:rPr lang="it-IT" dirty="0" err="1" smtClean="0"/>
              <a:t>Russolo</a:t>
            </a:r>
            <a:endParaRPr lang="it-IT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http://download.kataweb.it/mediaweb/image/brand_reproma/2009/02/11/1234353732861_2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16632"/>
            <a:ext cx="6402586" cy="6669360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6804248" y="908720"/>
            <a:ext cx="20108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 smtClean="0"/>
              <a:t>Russolo</a:t>
            </a:r>
            <a:r>
              <a:rPr lang="it-IT" dirty="0" smtClean="0"/>
              <a:t>, Ricordo di </a:t>
            </a:r>
          </a:p>
          <a:p>
            <a:r>
              <a:rPr lang="it-IT" dirty="0" smtClean="0"/>
              <a:t>una notte, 1911</a:t>
            </a:r>
            <a:endParaRPr lang="it-IT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http://rosswolfe.files.wordpress.com/2012/03/russolo_rivolt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16632"/>
            <a:ext cx="8640960" cy="5573953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3419906" y="6165304"/>
            <a:ext cx="22322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 smtClean="0"/>
              <a:t>Russolo</a:t>
            </a:r>
            <a:r>
              <a:rPr lang="it-IT" dirty="0" smtClean="0"/>
              <a:t>, Rivolta, 1911</a:t>
            </a:r>
            <a:endParaRPr lang="it-IT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 descr="http://profs.lettere.univr.it/labium/ssis/material/verga/arti%20figurative/vang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216024"/>
            <a:ext cx="8747980" cy="4869160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3043012" y="5589240"/>
            <a:ext cx="28251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Teofilo Patini, Vanga e latte </a:t>
            </a:r>
            <a:endParaRPr lang="it-IT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http://soddu2.dst.polimi.it/disegno/D451LKNQ/Cart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495" y="116632"/>
            <a:ext cx="7602929" cy="6264696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2435038" y="6444044"/>
            <a:ext cx="42972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 smtClean="0"/>
              <a:t>Russolo</a:t>
            </a:r>
            <a:r>
              <a:rPr lang="it-IT" dirty="0" smtClean="0"/>
              <a:t>, Dinamismo di un’automobile, 1912</a:t>
            </a:r>
            <a:endParaRPr lang="it-IT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922" name="Picture 2" descr="http://www.arte.it/foto/orig/ea/205-balla0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7893"/>
            <a:ext cx="4402634" cy="6775483"/>
          </a:xfrm>
          <a:prstGeom prst="rect">
            <a:avLst/>
          </a:prstGeom>
          <a:noFill/>
        </p:spPr>
      </p:pic>
      <p:sp>
        <p:nvSpPr>
          <p:cNvPr id="5" name="CasellaDiTesto 4"/>
          <p:cNvSpPr txBox="1"/>
          <p:nvPr/>
        </p:nvSpPr>
        <p:spPr>
          <a:xfrm>
            <a:off x="4932040" y="620688"/>
            <a:ext cx="32417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G. Balla, lampada ad arco</a:t>
            </a:r>
            <a:r>
              <a:rPr lang="it-IT" smtClean="0"/>
              <a:t>, 1911?</a:t>
            </a:r>
            <a:endParaRPr lang="it-IT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http://www.atlantedellarteitaliana.it/immagine/00012P/7708OP1036AU12534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-1"/>
            <a:ext cx="5148064" cy="6879373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5220072" y="548680"/>
            <a:ext cx="38095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 smtClean="0"/>
              <a:t>Severini</a:t>
            </a:r>
            <a:r>
              <a:rPr lang="it-IT" dirty="0" smtClean="0"/>
              <a:t>, La </a:t>
            </a:r>
            <a:r>
              <a:rPr lang="it-IT" dirty="0" err="1" smtClean="0"/>
              <a:t>danseuse</a:t>
            </a:r>
            <a:r>
              <a:rPr lang="it-IT" dirty="0" smtClean="0"/>
              <a:t> </a:t>
            </a:r>
            <a:r>
              <a:rPr lang="it-IT" dirty="0" err="1" smtClean="0"/>
              <a:t>obsédante</a:t>
            </a:r>
            <a:r>
              <a:rPr lang="it-IT" dirty="0" smtClean="0"/>
              <a:t>, 1911</a:t>
            </a:r>
            <a:endParaRPr lang="it-IT" dirty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http://www.bonjourparis.com/static/img/rubin/gino-severini-le-boulevar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327650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3142590" y="6444044"/>
            <a:ext cx="2725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 smtClean="0"/>
              <a:t>Severini</a:t>
            </a:r>
            <a:r>
              <a:rPr lang="it-IT" dirty="0" smtClean="0"/>
              <a:t>, Il boulevard, 1911</a:t>
            </a:r>
            <a:endParaRPr lang="it-IT"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954" name="Picture 2" descr="http://www.stpauls.it/fc01/0105fc/images/0105fc9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2293" y="44624"/>
            <a:ext cx="6846091" cy="6120680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2838534" y="6381328"/>
            <a:ext cx="3101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Carrà, Stazione di Milano, 1910</a:t>
            </a:r>
            <a:endParaRPr lang="it-IT" dirty="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978" name="Picture 2" descr="http://www.mart.tn.it/UploadImgs/219_Carr____Ci__che_mi_ha_detto_il_tram.jpg?w=41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3318" y="144016"/>
            <a:ext cx="7533098" cy="5877272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2052233" y="6237312"/>
            <a:ext cx="41759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Carrà, Quello che mi ha detto il tram, 1912</a:t>
            </a:r>
            <a:endParaRPr lang="it-IT" dirty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002" name="Picture 2" descr="http://download.kataweb.it/mediaweb/image/brand_reproma/2009/02/11/1234353699662_1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0"/>
            <a:ext cx="7560840" cy="6300700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3093860" y="6381328"/>
            <a:ext cx="34249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Carrà, Sobbalzi di carrozzella, 1912</a:t>
            </a:r>
            <a:endParaRPr lang="it-IT" dirty="0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908" name="Picture 4" descr="http://www.futur-ism.it/esposizioni/Esp2010/ESP20100401_B_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88640"/>
            <a:ext cx="5842157" cy="6192688"/>
          </a:xfrm>
          <a:prstGeom prst="rect">
            <a:avLst/>
          </a:prstGeom>
          <a:noFill/>
        </p:spPr>
      </p:pic>
      <p:sp>
        <p:nvSpPr>
          <p:cNvPr id="4" name="CasellaDiTesto 3"/>
          <p:cNvSpPr txBox="1"/>
          <p:nvPr/>
        </p:nvSpPr>
        <p:spPr>
          <a:xfrm>
            <a:off x="6300192" y="836712"/>
            <a:ext cx="23898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C. Carrà, Movimento al </a:t>
            </a:r>
          </a:p>
          <a:p>
            <a:r>
              <a:rPr lang="it-IT" dirty="0" smtClean="0"/>
              <a:t>chiaro di luna, 1911</a:t>
            </a:r>
            <a:endParaRPr lang="it-IT" dirty="0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026" name="Picture 2" descr="http://paintings-art-picture.com/paintings/wp-content/uploads/2012/03/17/Carlo-Carra-Paintings-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5293519" cy="6858000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5508104" y="1484784"/>
            <a:ext cx="33377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Carrà, La donna e l’assenzio, 1911</a:t>
            </a:r>
            <a:endParaRPr lang="it-IT" dirty="0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930" name="Picture 2" descr="http://adierre.files.wordpress.com/2009/05/carra_donna_balcone.jpg?w=450&amp;h=52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0"/>
            <a:ext cx="5872577" cy="6858000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6084168" y="1052736"/>
            <a:ext cx="30024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Carrà, Donna al balcone, 1912</a:t>
            </a:r>
            <a:endParaRPr lang="it-IT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 descr="http://www.marche.istruzione.it/images/patini_bestiedasom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88640"/>
            <a:ext cx="7992888" cy="5679159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2876426" y="6309320"/>
            <a:ext cx="29197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Teofilo Patini, Bestie da soma</a:t>
            </a:r>
            <a:endParaRPr lang="it-IT" dirty="0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259632" y="2204864"/>
            <a:ext cx="627287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6000" dirty="0" smtClean="0">
                <a:latin typeface="Times New Roman" pitchFamily="18" charset="0"/>
                <a:cs typeface="Times New Roman" pitchFamily="18" charset="0"/>
              </a:rPr>
              <a:t>1913: Quadriennale</a:t>
            </a:r>
            <a:endParaRPr lang="it-IT" sz="6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922" name="Picture 2" descr="http://www.arte.it/foto/orig/ea/205-balla0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7893"/>
            <a:ext cx="4402634" cy="6775483"/>
          </a:xfrm>
          <a:prstGeom prst="rect">
            <a:avLst/>
          </a:prstGeom>
          <a:noFill/>
        </p:spPr>
      </p:pic>
      <p:sp>
        <p:nvSpPr>
          <p:cNvPr id="5" name="CasellaDiTesto 4"/>
          <p:cNvSpPr txBox="1"/>
          <p:nvPr/>
        </p:nvSpPr>
        <p:spPr>
          <a:xfrm>
            <a:off x="4932040" y="620688"/>
            <a:ext cx="31792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G. Balla, Lampada ad arco, 1911</a:t>
            </a:r>
            <a:endParaRPr lang="it-IT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4499992" y="1700808"/>
            <a:ext cx="4703916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«</a:t>
            </a:r>
            <a:r>
              <a:rPr lang="it-IT" dirty="0" smtClean="0"/>
              <a:t> Il quadro della lampada è stato da me dipinto </a:t>
            </a:r>
          </a:p>
          <a:p>
            <a:r>
              <a:rPr lang="it-IT" dirty="0" smtClean="0"/>
              <a:t>durante il periodo divisionista (1900-1910); </a:t>
            </a:r>
          </a:p>
          <a:p>
            <a:r>
              <a:rPr lang="it-IT" dirty="0" smtClean="0"/>
              <a:t>infatti il bagliore della luce è ottenuto mediante </a:t>
            </a:r>
          </a:p>
          <a:p>
            <a:r>
              <a:rPr lang="it-IT" dirty="0" smtClean="0"/>
              <a:t>l'accostamento dei colori puri. </a:t>
            </a:r>
          </a:p>
          <a:p>
            <a:r>
              <a:rPr lang="it-IT" dirty="0" smtClean="0"/>
              <a:t>Quadro, oltre che originale come opera d'arte, </a:t>
            </a:r>
          </a:p>
          <a:p>
            <a:r>
              <a:rPr lang="it-IT" dirty="0" smtClean="0"/>
              <a:t>anche scientifico perché ho cercato di </a:t>
            </a:r>
          </a:p>
          <a:p>
            <a:r>
              <a:rPr lang="it-IT" dirty="0" smtClean="0"/>
              <a:t>rappresentare la luce separando i colori che la</a:t>
            </a:r>
          </a:p>
          <a:p>
            <a:r>
              <a:rPr lang="it-IT" dirty="0" smtClean="0"/>
              <a:t> compongono... </a:t>
            </a:r>
            <a:r>
              <a:rPr lang="it-IT" b="1" dirty="0" smtClean="0"/>
              <a:t>»</a:t>
            </a:r>
            <a:endParaRPr lang="it-IT" dirty="0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http://www.arte.it/foto/orig/7e/206-dinamismo-di-un-cane-al-guinzaglio-L_-Ball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63832"/>
            <a:ext cx="7776864" cy="6389504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2118798" y="6444044"/>
            <a:ext cx="46134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Balla, Dinamismo di un cane al guinzaglio, 1912</a:t>
            </a:r>
            <a:endParaRPr lang="it-IT" dirty="0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8" name="Picture 4" descr="http://www.rositour.it/Arte/Balla%20Giacomo/Balla_Le%20mani%20del%20violinist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88640"/>
            <a:ext cx="8784976" cy="5887970"/>
          </a:xfrm>
          <a:prstGeom prst="rect">
            <a:avLst/>
          </a:prstGeom>
          <a:noFill/>
        </p:spPr>
      </p:pic>
      <p:sp>
        <p:nvSpPr>
          <p:cNvPr id="4" name="CasellaDiTesto 3"/>
          <p:cNvSpPr txBox="1"/>
          <p:nvPr/>
        </p:nvSpPr>
        <p:spPr>
          <a:xfrm>
            <a:off x="2651378" y="6309320"/>
            <a:ext cx="40088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Balla, Le mani di un violinista, 1911-1912</a:t>
            </a:r>
            <a:endParaRPr lang="it-IT" dirty="0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7090" name="Picture 2" descr="http://www.noemalab.org/sections/specials/tetcm/2003-04/dinamismo_futurismo/images/schiaffo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08" y="44624"/>
            <a:ext cx="4788024" cy="3474239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4932040" y="188640"/>
            <a:ext cx="34784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Anton Giulio Bragaglia, Lo schiaffo, </a:t>
            </a:r>
          </a:p>
          <a:p>
            <a:r>
              <a:rPr lang="it-IT" dirty="0" smtClean="0"/>
              <a:t>fotodinamica, 1912</a:t>
            </a:r>
            <a:endParaRPr lang="it-IT" dirty="0"/>
          </a:p>
        </p:txBody>
      </p:sp>
      <p:pic>
        <p:nvPicPr>
          <p:cNvPr id="217092" name="Picture 4" descr="http://www.noemalab.org/sections/specials/tetcm/2003-04/dinamismo_futurismo/images/uomo_al_contrabbasso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16238" y="3501009"/>
            <a:ext cx="4727762" cy="3356992"/>
          </a:xfrm>
          <a:prstGeom prst="rect">
            <a:avLst/>
          </a:prstGeom>
          <a:noFill/>
        </p:spPr>
      </p:pic>
      <p:sp>
        <p:nvSpPr>
          <p:cNvPr id="6" name="Rettangolo 5"/>
          <p:cNvSpPr/>
          <p:nvPr/>
        </p:nvSpPr>
        <p:spPr>
          <a:xfrm>
            <a:off x="72008" y="5877272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dirty="0" smtClean="0"/>
              <a:t>Anton Giulio Bragaglia, Uomo che suona il contrabbasso, </a:t>
            </a:r>
          </a:p>
          <a:p>
            <a:r>
              <a:rPr lang="it-IT" dirty="0" smtClean="0"/>
              <a:t>fotodinamica, 1912</a:t>
            </a:r>
            <a:endParaRPr lang="it-IT" dirty="0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Giacomo Balla - Compenetrazione iridescente n. 4 (Studio della luce)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292251" cy="3068960"/>
          </a:xfrm>
          <a:prstGeom prst="rect">
            <a:avLst/>
          </a:prstGeom>
          <a:noFill/>
        </p:spPr>
      </p:pic>
      <p:pic>
        <p:nvPicPr>
          <p:cNvPr id="18436" name="Picture 4" descr="http://www.centroarte.com/images/balla/Compenetrazione%20iridescente%20numero%205%20%20Eucaliptus%20191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36512" y="3335660"/>
            <a:ext cx="4320480" cy="3549724"/>
          </a:xfrm>
          <a:prstGeom prst="rect">
            <a:avLst/>
          </a:prstGeom>
          <a:noFill/>
        </p:spPr>
      </p:pic>
      <p:sp>
        <p:nvSpPr>
          <p:cNvPr id="4" name="CasellaDiTesto 3"/>
          <p:cNvSpPr txBox="1"/>
          <p:nvPr/>
        </p:nvSpPr>
        <p:spPr>
          <a:xfrm>
            <a:off x="4427984" y="1700808"/>
            <a:ext cx="47563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G. Balla, Compenetrazioni iridescenti, 1912-1914</a:t>
            </a:r>
            <a:endParaRPr lang="it-IT" dirty="0"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8114" name="Picture 2" descr="http://www.lefotogratis.it/artisti_italiani_e_stranieri/balla_giacomo/images/02_balla_giacomo_bambina_moltiplicato_balcone_jp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0"/>
            <a:ext cx="6588224" cy="6858000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6516216" y="1124744"/>
            <a:ext cx="26739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G. Balla, Bambina</a:t>
            </a:r>
          </a:p>
          <a:p>
            <a:r>
              <a:rPr lang="it-IT" dirty="0" smtClean="0"/>
              <a:t>moltiplicato balcone, 1912</a:t>
            </a:r>
            <a:endParaRPr lang="it-IT" dirty="0"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42" name="Picture 2" descr="http://www.noemalab.org/sections/specials/tetcm/2003-04/dinamismo_futurismo/images/volo_di_rondin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131717"/>
            <a:ext cx="7435829" cy="5817563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3245760" y="6237312"/>
            <a:ext cx="32330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Balla, Volo di rondini, 1913-1914</a:t>
            </a:r>
            <a:endParaRPr lang="it-IT" dirty="0"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4018" name="Picture 2" descr="http://commenti.kataweb.it/commenti/multimedia/78842/2008/03/29/image/1010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364" y="0"/>
            <a:ext cx="8033084" cy="6309320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2669520" y="6444044"/>
            <a:ext cx="37026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Balla, Volo di una rondine, 1912-1913</a:t>
            </a:r>
            <a:endParaRPr lang="it-IT" dirty="0"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2994" name="Picture 2" descr="http://download.kataweb.it/mediaweb/image/brand_repmilano/2008/02/13/1202912763830_sez.ii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234545"/>
          </a:xfrm>
          <a:prstGeom prst="rect">
            <a:avLst/>
          </a:prstGeom>
          <a:noFill/>
        </p:spPr>
      </p:pic>
      <p:sp>
        <p:nvSpPr>
          <p:cNvPr id="4" name="CasellaDiTesto 3"/>
          <p:cNvSpPr txBox="1"/>
          <p:nvPr/>
        </p:nvSpPr>
        <p:spPr>
          <a:xfrm>
            <a:off x="3245760" y="6300028"/>
            <a:ext cx="32330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Balla, Volo di rondini, 1913-1914</a:t>
            </a:r>
            <a:endParaRPr lang="it-IT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 descr="http://www.scultura-italiana.com/Fotografie/Miniature/D%27Orsi%20Achille%20-%20Proximus%20tuus%20(Roma,%20Galleria%20d%27Arte%20Moderna,%201880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4624"/>
            <a:ext cx="4341345" cy="3888432"/>
          </a:xfrm>
          <a:prstGeom prst="rect">
            <a:avLst/>
          </a:prstGeom>
          <a:noFill/>
        </p:spPr>
      </p:pic>
      <p:pic>
        <p:nvPicPr>
          <p:cNvPr id="52228" name="Picture 4" descr="http://www.scultura-italiana.com/Fotografie/Miniature/D%27Orsi%20Achille%20-%20I%20Parassiti%20(Firenze,%20Galleria%20d%27Arte%20Moderna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74929" y="3501009"/>
            <a:ext cx="5169071" cy="3356992"/>
          </a:xfrm>
          <a:prstGeom prst="rect">
            <a:avLst/>
          </a:prstGeom>
          <a:noFill/>
        </p:spPr>
      </p:pic>
      <p:sp>
        <p:nvSpPr>
          <p:cNvPr id="4" name="CasellaDiTesto 3"/>
          <p:cNvSpPr txBox="1"/>
          <p:nvPr/>
        </p:nvSpPr>
        <p:spPr>
          <a:xfrm>
            <a:off x="5880797" y="1628800"/>
            <a:ext cx="1427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Achille </a:t>
            </a:r>
            <a:r>
              <a:rPr lang="it-IT" dirty="0" err="1" smtClean="0"/>
              <a:t>D’Orsi</a:t>
            </a:r>
            <a:endParaRPr lang="it-IT" dirty="0"/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1970" name="Picture 2" descr="http://www.italica.rai.it/immagini/arte/futurismo3/gr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45433"/>
            <a:ext cx="8496944" cy="5947863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2678367" y="6237312"/>
            <a:ext cx="36218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G. Balla, Velocità d’automobile, 1914</a:t>
            </a:r>
            <a:endParaRPr lang="it-IT" dirty="0"/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0946" name="Picture 2" descr="http://www.artvalue.com/image.aspx?PHOTO_ID=1679959&amp;width=500&amp;height=500"/>
          <p:cNvPicPr>
            <a:picLocks noChangeAspect="1" noChangeArrowheads="1"/>
          </p:cNvPicPr>
          <p:nvPr/>
        </p:nvPicPr>
        <p:blipFill>
          <a:blip r:embed="rId2" cstate="print"/>
          <a:srcRect b="4238"/>
          <a:stretch>
            <a:fillRect/>
          </a:stretch>
        </p:blipFill>
        <p:spPr bwMode="auto">
          <a:xfrm>
            <a:off x="323528" y="72007"/>
            <a:ext cx="8424936" cy="5373217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2678367" y="5877272"/>
            <a:ext cx="36218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G. Balla, Velocità d’automobile, 1914</a:t>
            </a:r>
            <a:endParaRPr lang="it-IT" dirty="0"/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7330" name="Picture 2" descr="http://www.scultura-italiana.com/Approfondimenti/Foto/Manifesto_scultur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0"/>
            <a:ext cx="5098883" cy="6858000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5868144" y="1484784"/>
            <a:ext cx="12618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Aprile 1912</a:t>
            </a:r>
            <a:endParaRPr lang="it-IT" dirty="0"/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://www.arte.it/foto/orig/05/2212-_27Unique_Forms_of_Continuity_in_Space_27_2C_1913_bronze_by_Umberto_Boccion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0"/>
            <a:ext cx="5497074" cy="6858000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5940152" y="764704"/>
            <a:ext cx="29354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Boccioni, Forme uniche nella </a:t>
            </a:r>
          </a:p>
          <a:p>
            <a:r>
              <a:rPr lang="it-IT" dirty="0" smtClean="0"/>
              <a:t>continuità dello spazio, 1913</a:t>
            </a:r>
            <a:endParaRPr lang="it-IT" dirty="0"/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Umberto Boccioni - Antigrazia (New York ,1913).jpg"/>
          <p:cNvPicPr>
            <a:picLocks noChangeAspect="1" noChangeArrowheads="1"/>
          </p:cNvPicPr>
          <p:nvPr/>
        </p:nvPicPr>
        <p:blipFill>
          <a:blip r:embed="rId2" cstate="print"/>
          <a:srcRect b="3801"/>
          <a:stretch>
            <a:fillRect/>
          </a:stretch>
        </p:blipFill>
        <p:spPr bwMode="auto">
          <a:xfrm>
            <a:off x="179512" y="144016"/>
            <a:ext cx="5235115" cy="6597352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5652120" y="980728"/>
            <a:ext cx="29166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Boccioni, L’antigrazioso, 1913</a:t>
            </a:r>
            <a:endParaRPr lang="it-IT" dirty="0"/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Umberto Boccioni - Dinamismo di un cavallo in corsa + case, (Venezia, 1914–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16" y="116632"/>
            <a:ext cx="6797232" cy="6525344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5292080" y="548680"/>
            <a:ext cx="38754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Boccioni, Dinamismo </a:t>
            </a:r>
          </a:p>
          <a:p>
            <a:r>
              <a:rPr lang="it-IT" dirty="0" smtClean="0"/>
              <a:t>di un cavallo in corsa + case, 1914-1915</a:t>
            </a:r>
            <a:endParaRPr lang="it-IT" dirty="0"/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6306" name="Picture 2" descr="Umberto Boccioni, &quot;Testa + casa + luce&quot;, 1911-12, scultura distrutt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5503333" cy="6858000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5739244" y="1124744"/>
            <a:ext cx="31532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Boccioni, Testa+casa+luce, 1913</a:t>
            </a:r>
            <a:endParaRPr lang="it-IT" dirty="0"/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6306" name="Picture 2" descr="Umberto Boccioni, &quot;Testa + casa + luce&quot;, 1911-12, scultura distrutt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831898" cy="6021288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395536" y="6093296"/>
            <a:ext cx="31532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Boccioni, Testa+casa+luce, 1913</a:t>
            </a:r>
            <a:endParaRPr lang="it-IT" dirty="0"/>
          </a:p>
        </p:txBody>
      </p:sp>
      <p:pic>
        <p:nvPicPr>
          <p:cNvPr id="4" name="Picture 2" descr="http://www.artinvest2000.com/boccioni_materi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6056" y="0"/>
            <a:ext cx="4067944" cy="6384788"/>
          </a:xfrm>
          <a:prstGeom prst="rect">
            <a:avLst/>
          </a:prstGeom>
          <a:noFill/>
        </p:spPr>
      </p:pic>
      <p:sp>
        <p:nvSpPr>
          <p:cNvPr id="5" name="CasellaDiTesto 4"/>
          <p:cNvSpPr txBox="1"/>
          <p:nvPr/>
        </p:nvSpPr>
        <p:spPr>
          <a:xfrm>
            <a:off x="5868144" y="6453336"/>
            <a:ext cx="24050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Boccioni, Materia, 1912</a:t>
            </a:r>
            <a:endParaRPr lang="it-IT" dirty="0"/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82" name="Picture 2" descr="http://upload.wikimedia.org/wikipedia/commons/8/83/Umberto_Boccioni_-_Visioni_simultane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514850" cy="4514851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323528" y="4797152"/>
            <a:ext cx="33814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Boccioni, Visioni simultanee, 1912</a:t>
            </a:r>
            <a:endParaRPr lang="it-IT" dirty="0"/>
          </a:p>
        </p:txBody>
      </p:sp>
      <p:pic>
        <p:nvPicPr>
          <p:cNvPr id="225284" name="Picture 4" descr="http://www.book530.com/paintingpic/27014/Umberto-Boccioni-La-strada-entra-nell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34880" y="0"/>
            <a:ext cx="4509120" cy="4509120"/>
          </a:xfrm>
          <a:prstGeom prst="rect">
            <a:avLst/>
          </a:prstGeom>
          <a:noFill/>
        </p:spPr>
      </p:pic>
      <p:sp>
        <p:nvSpPr>
          <p:cNvPr id="5" name="CasellaDiTesto 4"/>
          <p:cNvSpPr txBox="1"/>
          <p:nvPr/>
        </p:nvSpPr>
        <p:spPr>
          <a:xfrm>
            <a:off x="5004048" y="4797152"/>
            <a:ext cx="40270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Boccioni, La strada entra nella casa, 1911</a:t>
            </a:r>
            <a:endParaRPr lang="it-IT" dirty="0"/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4258" name="Picture 2" descr="http://www.artdreamguide.com/_arti/boccioni/img/57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30825" y="0"/>
            <a:ext cx="5013176" cy="5013176"/>
          </a:xfrm>
          <a:prstGeom prst="rect">
            <a:avLst/>
          </a:prstGeom>
          <a:noFill/>
        </p:spPr>
      </p:pic>
      <p:pic>
        <p:nvPicPr>
          <p:cNvPr id="3" name="Picture 2" descr="http://www.artinvest2000.com/boccioni_materi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4067944" cy="6384788"/>
          </a:xfrm>
          <a:prstGeom prst="rect">
            <a:avLst/>
          </a:prstGeom>
          <a:noFill/>
        </p:spPr>
      </p:pic>
      <p:sp>
        <p:nvSpPr>
          <p:cNvPr id="4" name="CasellaDiTesto 3"/>
          <p:cNvSpPr txBox="1"/>
          <p:nvPr/>
        </p:nvSpPr>
        <p:spPr>
          <a:xfrm>
            <a:off x="1507026" y="6309320"/>
            <a:ext cx="9767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Materia </a:t>
            </a:r>
            <a:endParaRPr lang="it-IT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5360918" y="5301208"/>
            <a:ext cx="23794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Costruzione orizzontale</a:t>
            </a:r>
            <a:endParaRPr lang="it-IT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 descr="File:Quarto Stato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15" y="260648"/>
            <a:ext cx="9129797" cy="4608512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2419769" y="5517232"/>
            <a:ext cx="38084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 smtClean="0"/>
              <a:t>Pelizza</a:t>
            </a:r>
            <a:r>
              <a:rPr lang="it-IT" dirty="0" smtClean="0"/>
              <a:t> da </a:t>
            </a:r>
            <a:r>
              <a:rPr lang="it-IT" dirty="0" err="1" smtClean="0"/>
              <a:t>Volpedo</a:t>
            </a:r>
            <a:r>
              <a:rPr lang="it-IT" dirty="0" smtClean="0"/>
              <a:t>, Quarto Stato, 1901</a:t>
            </a:r>
            <a:endParaRPr lang="it-IT" dirty="0"/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62" name="Picture 2" descr="http://www.gozzini.it/Manifesti/LaCerba13-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23728" y="-27384"/>
            <a:ext cx="4856638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http://expo.khi.fi.it/galerie/futurismus/folderfotos/foto-expositioni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1720" y="0"/>
            <a:ext cx="5107022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115616" y="404664"/>
            <a:ext cx="6840760" cy="61206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smtClean="0"/>
              <a:t>1913, Papini, Discorso di Roma, Teatro </a:t>
            </a:r>
            <a:r>
              <a:rPr lang="it-IT" dirty="0" err="1" smtClean="0"/>
              <a:t>Costanzi</a:t>
            </a:r>
            <a:r>
              <a:rPr lang="it-IT" dirty="0" smtClean="0"/>
              <a:t>:</a:t>
            </a:r>
          </a:p>
          <a:p>
            <a:endParaRPr lang="it-IT" dirty="0" smtClean="0"/>
          </a:p>
          <a:p>
            <a:r>
              <a:rPr lang="it-IT" dirty="0" smtClean="0"/>
              <a:t>“Roma è, </a:t>
            </a:r>
            <a:r>
              <a:rPr lang="it-IT" dirty="0"/>
              <a:t>il simbolo eterno e maggiore di quel passatismo ed </a:t>
            </a:r>
            <a:r>
              <a:rPr lang="it-IT" dirty="0" err="1"/>
              <a:t>archeologismo</a:t>
            </a:r>
            <a:r>
              <a:rPr lang="it-IT" dirty="0"/>
              <a:t> storico, letterario e politico che ha sempre annacquato e acciaccato la vita più originale d'Italia. Per passatismo storico abbiamo avuto in casa il vescovo supremo del cristianesimo che tanti guai ha dato </a:t>
            </a:r>
            <a:r>
              <a:rPr lang="it-IT" dirty="0" smtClean="0"/>
              <a:t>all'Italia. Per </a:t>
            </a:r>
            <a:r>
              <a:rPr lang="it-IT" dirty="0"/>
              <a:t>passatismo ci siamo ostinati a voler la capitale a Roma, in mezzo a un deserto, lontana dalle provincie più ricche ed attive del paese, troppo distante dalle altre capitali europee, in mezzo a una popolazione che per vanità di ricordi e malgoverno di preti trattava gl'italiani di piemontesi e non aveva nessuna voglia d'ingegnarsi né di lavorare, abituata come era a vivere di benefici ecclesiastici e di minestre di frati </a:t>
            </a:r>
            <a:br>
              <a:rPr lang="it-IT" dirty="0"/>
            </a:br>
            <a:r>
              <a:rPr lang="it-IT" dirty="0"/>
              <a:t>Chi mi darà torto se io dichiaro che Roma è stata sempre, intellettualmente parlando, una </a:t>
            </a:r>
            <a:r>
              <a:rPr lang="it-IT" dirty="0" smtClean="0"/>
              <a:t>mantenuta?</a:t>
            </a:r>
            <a:r>
              <a:rPr lang="it-IT" dirty="0"/>
              <a:t/>
            </a:r>
            <a:br>
              <a:rPr lang="it-IT" dirty="0"/>
            </a:br>
            <a:r>
              <a:rPr lang="it-IT" dirty="0"/>
              <a:t>Questa città ch’è tutto passato nelle sue rovine, nelle sue piazze, nelle sue chiese; questa città brigantesca e saccheggiatrice che attira come una puttana e attacca ai suoi amanti la sifilide dell’</a:t>
            </a:r>
            <a:r>
              <a:rPr lang="it-IT" dirty="0" err="1"/>
              <a:t>archeologismo</a:t>
            </a:r>
            <a:r>
              <a:rPr lang="it-IT" dirty="0"/>
              <a:t> cronico, è il simbolo sfacciato e pericoloso di tutto quello che ostacola in Italia il sorgere di una mentalità nuova, originale, rivolta innanzi e non sempre </a:t>
            </a:r>
            <a:r>
              <a:rPr lang="it-IT" dirty="0" smtClean="0"/>
              <a:t>indietro”</a:t>
            </a:r>
            <a:endParaRPr lang="it-IT" dirty="0"/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8356" name="Picture 4" descr="http://www.frammentiarte.it/dall'Impressionismo/Boccioni%20opere/39%20Boccioni%20-%20elasticit%C3%A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24136" y="-1"/>
            <a:ext cx="6804248" cy="6528773"/>
          </a:xfrm>
          <a:prstGeom prst="rect">
            <a:avLst/>
          </a:prstGeom>
          <a:noFill/>
        </p:spPr>
      </p:pic>
      <p:sp>
        <p:nvSpPr>
          <p:cNvPr id="5" name="CasellaDiTesto 4"/>
          <p:cNvSpPr txBox="1"/>
          <p:nvPr/>
        </p:nvSpPr>
        <p:spPr>
          <a:xfrm>
            <a:off x="3203848" y="6516052"/>
            <a:ext cx="24940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Boccioni, Elasticità, 1912</a:t>
            </a:r>
            <a:endParaRPr lang="it-IT" dirty="0"/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3234" name="Picture 2" descr="http://www.exibart.com/foto/33205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8072" y="0"/>
            <a:ext cx="7812360" cy="6128364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2984339" y="6309320"/>
            <a:ext cx="27397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Carrà, Ritmi d’oggetti, 1912</a:t>
            </a:r>
            <a:endParaRPr lang="it-IT" dirty="0"/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2210" name="Picture 2" descr="http://arttattler.com/Images/Europe/Italy/Venice/Peggy%20Guggenheim/Futurism/RUSSOLO_solidita_della_nebbia_1912_300dpi_scontornat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211960" cy="6461066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251520" y="6453336"/>
            <a:ext cx="34894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 smtClean="0"/>
              <a:t>Russolo</a:t>
            </a:r>
            <a:r>
              <a:rPr lang="it-IT" dirty="0" smtClean="0"/>
              <a:t>, Solidità della nebbia, 1912</a:t>
            </a:r>
            <a:endParaRPr lang="it-IT" dirty="0"/>
          </a:p>
        </p:txBody>
      </p:sp>
      <p:pic>
        <p:nvPicPr>
          <p:cNvPr id="222212" name="Picture 4" descr="http://www.estorickcollection.com/images/permanent/image_permanent_russol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6056" y="0"/>
            <a:ext cx="4067944" cy="6410646"/>
          </a:xfrm>
          <a:prstGeom prst="rect">
            <a:avLst/>
          </a:prstGeom>
          <a:noFill/>
        </p:spPr>
      </p:pic>
      <p:sp>
        <p:nvSpPr>
          <p:cNvPr id="5" name="CasellaDiTesto 4"/>
          <p:cNvSpPr txBox="1"/>
          <p:nvPr/>
        </p:nvSpPr>
        <p:spPr>
          <a:xfrm>
            <a:off x="5220072" y="6453336"/>
            <a:ext cx="3647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 smtClean="0"/>
              <a:t>Russolo</a:t>
            </a:r>
            <a:r>
              <a:rPr lang="it-IT" dirty="0" smtClean="0"/>
              <a:t>, Dinamismo musicale, 1911</a:t>
            </a:r>
            <a:endParaRPr lang="it-IT" dirty="0"/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42" name="Picture 2" descr="http://www.biblioiconoteca.it/public/Upload/pics/L4582030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9712" y="0"/>
            <a:ext cx="5143499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://www.roberto-crosio.net/1_citta/SEVERI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44624"/>
            <a:ext cx="8064896" cy="6186492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2813786" y="6372036"/>
            <a:ext cx="33423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 smtClean="0"/>
              <a:t>Severini</a:t>
            </a:r>
            <a:r>
              <a:rPr lang="it-IT" dirty="0" smtClean="0"/>
              <a:t>, Ballerine spagnole, 1913</a:t>
            </a:r>
            <a:endParaRPr lang="it-IT" dirty="0"/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1186" name="Picture 2" descr="http://www.roberto-crosio.net/1_citta/SEVERI1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211960" cy="5264950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511449" y="5589240"/>
            <a:ext cx="30524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 smtClean="0"/>
              <a:t>Severini</a:t>
            </a:r>
            <a:r>
              <a:rPr lang="it-IT" dirty="0" smtClean="0"/>
              <a:t>, Mare, Ballerina, 1913</a:t>
            </a:r>
            <a:endParaRPr lang="it-IT" dirty="0"/>
          </a:p>
        </p:txBody>
      </p:sp>
      <p:pic>
        <p:nvPicPr>
          <p:cNvPr id="221188" name="Picture 4" descr="http://www.historiasztuki.com.pl/images/FUTURYZM/SEVERINI_0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92081" y="0"/>
            <a:ext cx="3851920" cy="5870773"/>
          </a:xfrm>
          <a:prstGeom prst="rect">
            <a:avLst/>
          </a:prstGeom>
          <a:noFill/>
        </p:spPr>
      </p:pic>
      <p:sp>
        <p:nvSpPr>
          <p:cNvPr id="5" name="CasellaDiTesto 4"/>
          <p:cNvSpPr txBox="1"/>
          <p:nvPr/>
        </p:nvSpPr>
        <p:spPr>
          <a:xfrm>
            <a:off x="5437499" y="6021288"/>
            <a:ext cx="36710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 smtClean="0"/>
              <a:t>Severini</a:t>
            </a:r>
            <a:r>
              <a:rPr lang="it-IT" dirty="0" smtClean="0"/>
              <a:t>, </a:t>
            </a:r>
            <a:r>
              <a:rPr lang="it-IT" dirty="0" err="1" smtClean="0"/>
              <a:t>Ballerina+Mare</a:t>
            </a:r>
            <a:r>
              <a:rPr lang="it-IT" dirty="0" smtClean="0"/>
              <a:t>, Vaso di fiori</a:t>
            </a:r>
            <a:endParaRPr lang="it-IT" dirty="0"/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762" name="Picture 2" descr="http://www.crakweb.it/upload/Articoli/27/sunta.simultaneous.delauna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88640"/>
            <a:ext cx="4171950" cy="4286250"/>
          </a:xfrm>
          <a:prstGeom prst="rect">
            <a:avLst/>
          </a:prstGeom>
          <a:noFill/>
        </p:spPr>
      </p:pic>
      <p:pic>
        <p:nvPicPr>
          <p:cNvPr id="117764" name="Picture 4" descr="http://www.andrewgrahamdixon.com/article_images/delaunay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1999" y="188640"/>
            <a:ext cx="4414159" cy="5544616"/>
          </a:xfrm>
          <a:prstGeom prst="rect">
            <a:avLst/>
          </a:prstGeom>
          <a:noFill/>
        </p:spPr>
      </p:pic>
      <p:sp>
        <p:nvSpPr>
          <p:cNvPr id="4" name="CasellaDiTesto 3"/>
          <p:cNvSpPr txBox="1"/>
          <p:nvPr/>
        </p:nvSpPr>
        <p:spPr>
          <a:xfrm>
            <a:off x="755576" y="5229200"/>
            <a:ext cx="28032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R. </a:t>
            </a:r>
            <a:r>
              <a:rPr lang="it-IT" dirty="0" err="1" smtClean="0"/>
              <a:t>Delaonay</a:t>
            </a:r>
            <a:r>
              <a:rPr lang="it-IT" dirty="0" smtClean="0"/>
              <a:t>, Cubismo orfico</a:t>
            </a:r>
            <a:endParaRPr lang="it-IT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3170" name="Picture 2" descr="http://ojs.uniroma1.it/public/journals/20/homepageImage_it_I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283968" cy="6425955"/>
          </a:xfrm>
          <a:prstGeom prst="rect">
            <a:avLst/>
          </a:prstGeom>
          <a:noFill/>
        </p:spPr>
      </p:pic>
      <p:pic>
        <p:nvPicPr>
          <p:cNvPr id="263172" name="Picture 4" descr="http://www.filosofia.unimi.it/vailati/images/stories/leonardo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720967"/>
            <a:ext cx="4427985" cy="613703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6786" name="Picture 2" descr="http://www.ada.ascari.name/studio/artec/immagini/severini-espansioneLuc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572000" cy="5537024"/>
          </a:xfrm>
          <a:prstGeom prst="rect">
            <a:avLst/>
          </a:prstGeom>
          <a:noFill/>
        </p:spPr>
      </p:pic>
      <p:pic>
        <p:nvPicPr>
          <p:cNvPr id="246788" name="Picture 4" descr="http://www.roberto-crosio.net/1_citta/RUSSOL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50585" y="0"/>
            <a:ext cx="4493415" cy="5517232"/>
          </a:xfrm>
          <a:prstGeom prst="rect">
            <a:avLst/>
          </a:prstGeom>
          <a:noFill/>
        </p:spPr>
      </p:pic>
      <p:sp>
        <p:nvSpPr>
          <p:cNvPr id="4" name="CasellaDiTesto 3"/>
          <p:cNvSpPr txBox="1"/>
          <p:nvPr/>
        </p:nvSpPr>
        <p:spPr>
          <a:xfrm>
            <a:off x="395274" y="5805264"/>
            <a:ext cx="38166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dirty="0" err="1" smtClean="0"/>
              <a:t>Severini</a:t>
            </a:r>
            <a:r>
              <a:rPr lang="it-IT" dirty="0" smtClean="0"/>
              <a:t>, Espansione sferica della luce, </a:t>
            </a:r>
          </a:p>
          <a:p>
            <a:pPr algn="ctr"/>
            <a:r>
              <a:rPr lang="it-IT" dirty="0" smtClean="0"/>
              <a:t>centripeta</a:t>
            </a:r>
            <a:endParaRPr lang="it-IT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4859770" y="5805264"/>
            <a:ext cx="38166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dirty="0" err="1" smtClean="0"/>
              <a:t>Severini</a:t>
            </a:r>
            <a:r>
              <a:rPr lang="it-IT" dirty="0" smtClean="0"/>
              <a:t>, Espansione sferica della luce, </a:t>
            </a:r>
          </a:p>
          <a:p>
            <a:pPr algn="ctr"/>
            <a:r>
              <a:rPr lang="it-IT" dirty="0" smtClean="0"/>
              <a:t>centrifuga</a:t>
            </a:r>
            <a:endParaRPr lang="it-IT" dirty="0"/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-154878" y="908720"/>
            <a:ext cx="9523248" cy="535531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3600" dirty="0" err="1" smtClean="0"/>
              <a:t>Severini</a:t>
            </a:r>
            <a:r>
              <a:rPr lang="it-IT" sz="3600" dirty="0" smtClean="0"/>
              <a:t>, 1913</a:t>
            </a:r>
          </a:p>
          <a:p>
            <a:pPr algn="ctr"/>
            <a:r>
              <a:rPr lang="it-IT" sz="3600" i="1" dirty="0" smtClean="0"/>
              <a:t>Le analogie plastiche del dinamismo</a:t>
            </a:r>
          </a:p>
          <a:p>
            <a:pPr algn="ctr"/>
            <a:endParaRPr lang="it-IT" sz="3600" i="1" dirty="0" smtClean="0"/>
          </a:p>
          <a:p>
            <a:pPr algn="ctr"/>
            <a:r>
              <a:rPr lang="it-IT" sz="3600" dirty="0" smtClean="0"/>
              <a:t>“Poiché oramai la realtà esteriore </a:t>
            </a:r>
            <a:r>
              <a:rPr lang="it-IT" sz="2800" dirty="0" smtClean="0"/>
              <a:t>e</a:t>
            </a:r>
            <a:r>
              <a:rPr lang="it-IT" sz="3600" dirty="0" smtClean="0"/>
              <a:t> la conoscenza </a:t>
            </a:r>
          </a:p>
          <a:p>
            <a:pPr algn="ctr"/>
            <a:r>
              <a:rPr lang="it-IT" sz="3600" dirty="0" smtClean="0"/>
              <a:t>che ne abbiamo non hanno più alcuna influenza </a:t>
            </a:r>
          </a:p>
          <a:p>
            <a:pPr algn="ctr"/>
            <a:r>
              <a:rPr lang="it-IT" sz="3600" dirty="0" smtClean="0"/>
              <a:t>sulla nostra espressione plastica e, quanto </a:t>
            </a:r>
          </a:p>
          <a:p>
            <a:pPr algn="ctr"/>
            <a:r>
              <a:rPr lang="it-IT" sz="3600" dirty="0" smtClean="0"/>
              <a:t>all'azione del ricordo sulla nostra sensitività, </a:t>
            </a:r>
          </a:p>
          <a:p>
            <a:pPr algn="ctr"/>
            <a:r>
              <a:rPr lang="it-IT" sz="3600" dirty="0" smtClean="0"/>
              <a:t>soltanto il ricordo dell'emozione persiste e non </a:t>
            </a:r>
          </a:p>
          <a:p>
            <a:pPr algn="ctr"/>
            <a:r>
              <a:rPr lang="it-IT" sz="3600" dirty="0" smtClean="0"/>
              <a:t>quello della causa che l'ha prodotta”</a:t>
            </a:r>
            <a:r>
              <a:rPr lang="it-IT" dirty="0" smtClean="0"/>
              <a:t/>
            </a:r>
            <a:br>
              <a:rPr lang="it-IT" dirty="0" smtClean="0"/>
            </a:br>
            <a:endParaRPr lang="it-IT" dirty="0"/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4738" name="Picture 2" descr="http://digilander.libero.it/time2000/Images/boccioni/boccioni_ciclista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496" y="40635"/>
            <a:ext cx="5148064" cy="3748405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209645" y="3923764"/>
            <a:ext cx="39303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Boccioni, Dinamismo di un ciclista, 1913</a:t>
            </a:r>
            <a:endParaRPr lang="it-IT" dirty="0"/>
          </a:p>
        </p:txBody>
      </p:sp>
      <p:pic>
        <p:nvPicPr>
          <p:cNvPr id="244740" name="Picture 4" descr="http://www.artdreamguide.com/_arti/boccioni/img/50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20072" y="2996952"/>
            <a:ext cx="3888432" cy="3888432"/>
          </a:xfrm>
          <a:prstGeom prst="rect">
            <a:avLst/>
          </a:prstGeom>
          <a:noFill/>
        </p:spPr>
      </p:pic>
      <p:sp>
        <p:nvSpPr>
          <p:cNvPr id="5" name="CasellaDiTesto 4"/>
          <p:cNvSpPr txBox="1"/>
          <p:nvPr/>
        </p:nvSpPr>
        <p:spPr>
          <a:xfrm>
            <a:off x="5403323" y="2348880"/>
            <a:ext cx="37051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Boccioni,</a:t>
            </a:r>
          </a:p>
          <a:p>
            <a:r>
              <a:rPr lang="it-IT" dirty="0" smtClean="0"/>
              <a:t> Dinamismo di un corpo umano, 1913</a:t>
            </a:r>
            <a:endParaRPr lang="it-IT" dirty="0"/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://xoomer.alice.it/talking_about/Boccioni_Dinamismo%20di%20un%20giocatore%20di%20football_191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1"/>
            <a:ext cx="7102135" cy="6858000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7092280" y="620688"/>
            <a:ext cx="214834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Boccioni, Dinamismo</a:t>
            </a:r>
          </a:p>
          <a:p>
            <a:r>
              <a:rPr lang="it-IT" dirty="0" smtClean="0"/>
              <a:t>di un giocatore di </a:t>
            </a:r>
          </a:p>
          <a:p>
            <a:r>
              <a:rPr lang="it-IT" dirty="0" smtClean="0"/>
              <a:t>calcio, 1913</a:t>
            </a:r>
            <a:endParaRPr lang="it-IT" dirty="0"/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3714" name="Picture 2" descr="http://apicesv3.noto.unimi.it/img/reggi/0003-0463/()/0003-0463()_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27384"/>
            <a:ext cx="4550202" cy="5733256"/>
          </a:xfrm>
          <a:prstGeom prst="rect">
            <a:avLst/>
          </a:prstGeom>
          <a:noFill/>
        </p:spPr>
      </p:pic>
      <p:pic>
        <p:nvPicPr>
          <p:cNvPr id="243716" name="Picture 4" descr="http://t1.gstatic.com/images?q=tbn:ANd9GcTBkx2Lm6NN_m2Ql8zi4RxP-DTmpIa-5wCEhZUPZ7CZTfA3_L4bjYYwN61U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45126" y="0"/>
            <a:ext cx="3698873" cy="5733256"/>
          </a:xfrm>
          <a:prstGeom prst="rect">
            <a:avLst/>
          </a:prstGeom>
          <a:noFill/>
        </p:spPr>
      </p:pic>
      <p:sp>
        <p:nvSpPr>
          <p:cNvPr id="5" name="CasellaDiTesto 4"/>
          <p:cNvSpPr txBox="1"/>
          <p:nvPr/>
        </p:nvSpPr>
        <p:spPr>
          <a:xfrm>
            <a:off x="4499992" y="692696"/>
            <a:ext cx="8066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 smtClean="0"/>
              <a:t>1911</a:t>
            </a:r>
            <a:endParaRPr lang="it-IT" sz="2400" dirty="0"/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" descr="http://4.bp.blogspot.com/_k1UeZk_xR1U/TQITxfuLqiI/AAAAAAAAABY/JWvyJ638BlM/s1600/intonarumor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88640"/>
            <a:ext cx="8496944" cy="63727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http://jacopogiliberto.blog.ilsole24ore.com/.a/6a0133f4b1e466970b0162fcd6de64970d-800w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08" y="44624"/>
            <a:ext cx="8964488" cy="6185497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3347864" y="6309320"/>
            <a:ext cx="22616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 smtClean="0"/>
              <a:t>Russolo</a:t>
            </a:r>
            <a:r>
              <a:rPr lang="it-IT" dirty="0" smtClean="0"/>
              <a:t>, </a:t>
            </a:r>
            <a:r>
              <a:rPr lang="it-IT" dirty="0" err="1" smtClean="0"/>
              <a:t>Intonarumori</a:t>
            </a:r>
            <a:endParaRPr lang="it-IT" dirty="0"/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2232248" y="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it-IT" b="1" dirty="0" smtClean="0"/>
              <a:t>La pittura dei suoni, rumori e odori</a:t>
            </a: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>11 agosto 1913</a:t>
            </a:r>
            <a:br>
              <a:rPr lang="it-IT" dirty="0" smtClean="0"/>
            </a:br>
            <a:r>
              <a:rPr lang="it-IT" dirty="0" smtClean="0"/>
              <a:t>Carlo Carrà</a:t>
            </a:r>
            <a:endParaRPr lang="it-IT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35496" y="942389"/>
            <a:ext cx="9043501" cy="59093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LA PITTURA DEI SUONI, DEI RUMORI E DEGLI ODORI VUOLE:</a:t>
            </a:r>
            <a:br>
              <a:rPr lang="it-IT" dirty="0" smtClean="0"/>
            </a:br>
            <a:r>
              <a:rPr lang="it-IT" dirty="0" smtClean="0"/>
              <a:t>1. - I rossi, </a:t>
            </a:r>
            <a:r>
              <a:rPr lang="it-IT" dirty="0" err="1" smtClean="0"/>
              <a:t>rooooosssssi</a:t>
            </a:r>
            <a:r>
              <a:rPr lang="it-IT" dirty="0" smtClean="0"/>
              <a:t> </a:t>
            </a:r>
            <a:r>
              <a:rPr lang="it-IT" dirty="0" err="1" smtClean="0"/>
              <a:t>roooooosssissssimi</a:t>
            </a:r>
            <a:r>
              <a:rPr lang="it-IT" dirty="0" smtClean="0"/>
              <a:t> che </a:t>
            </a:r>
            <a:r>
              <a:rPr lang="it-IT" dirty="0" err="1" smtClean="0"/>
              <a:t>griiiiiidano</a:t>
            </a:r>
            <a:r>
              <a:rPr lang="it-IT" dirty="0" smtClean="0"/>
              <a:t>.</a:t>
            </a:r>
            <a:br>
              <a:rPr lang="it-IT" dirty="0" smtClean="0"/>
            </a:br>
            <a:r>
              <a:rPr lang="it-IT" dirty="0" smtClean="0"/>
              <a:t>2. - I verdi i non mai abbastanza verdi, </a:t>
            </a:r>
            <a:r>
              <a:rPr lang="it-IT" dirty="0" err="1" smtClean="0"/>
              <a:t>veeeeerdiiiiiisssssimi</a:t>
            </a:r>
            <a:r>
              <a:rPr lang="it-IT" dirty="0" smtClean="0"/>
              <a:t>, che </a:t>
            </a:r>
            <a:r>
              <a:rPr lang="it-IT" dirty="0" err="1" smtClean="0"/>
              <a:t>striiiiiidono</a:t>
            </a:r>
            <a:r>
              <a:rPr lang="it-IT" dirty="0" smtClean="0"/>
              <a:t>; i gialli non </a:t>
            </a:r>
          </a:p>
          <a:p>
            <a:r>
              <a:rPr lang="it-IT" dirty="0" smtClean="0"/>
              <a:t>mai abbastanza scoppianti; i </a:t>
            </a:r>
            <a:r>
              <a:rPr lang="it-IT" dirty="0" err="1" smtClean="0"/>
              <a:t>gialloni-polenta</a:t>
            </a:r>
            <a:r>
              <a:rPr lang="it-IT" dirty="0" smtClean="0"/>
              <a:t>; i gialli-zafferano; i gialli-ottoni.</a:t>
            </a:r>
            <a:br>
              <a:rPr lang="it-IT" dirty="0" smtClean="0"/>
            </a:br>
            <a:r>
              <a:rPr lang="it-IT" dirty="0" smtClean="0"/>
              <a:t>3. - Tutti i colori della velocità, della gioia, della baldoria, del carnevale più fantastico, dei </a:t>
            </a:r>
          </a:p>
          <a:p>
            <a:r>
              <a:rPr lang="it-IT" dirty="0" smtClean="0"/>
              <a:t>fuochi di artifizio, dei </a:t>
            </a:r>
            <a:r>
              <a:rPr lang="it-IT" dirty="0" err="1" smtClean="0"/>
              <a:t>cafè-chantants</a:t>
            </a:r>
            <a:r>
              <a:rPr lang="it-IT" dirty="0" smtClean="0"/>
              <a:t> e dei </a:t>
            </a:r>
            <a:r>
              <a:rPr lang="it-IT" dirty="0" err="1" smtClean="0"/>
              <a:t>music-halls</a:t>
            </a:r>
            <a:r>
              <a:rPr lang="it-IT" dirty="0" smtClean="0"/>
              <a:t>, tutti i colori in movimento sentiti </a:t>
            </a:r>
          </a:p>
          <a:p>
            <a:r>
              <a:rPr lang="it-IT" dirty="0" smtClean="0"/>
              <a:t>nel tempo e non nello spazio.</a:t>
            </a:r>
            <a:br>
              <a:rPr lang="it-IT" dirty="0" smtClean="0"/>
            </a:br>
            <a:r>
              <a:rPr lang="it-IT" dirty="0" smtClean="0"/>
              <a:t>5. - L'urto di tutti gli angoli acuti, che già chiamammo gli angoli della volontà.</a:t>
            </a:r>
            <a:br>
              <a:rPr lang="it-IT" dirty="0" smtClean="0"/>
            </a:br>
            <a:r>
              <a:rPr lang="it-IT" dirty="0" smtClean="0"/>
              <a:t>6. - Le linee oblique che cadono sull'animo dell'osservatore come tante saette dal cielo, </a:t>
            </a:r>
          </a:p>
          <a:p>
            <a:r>
              <a:rPr lang="it-IT" dirty="0" smtClean="0"/>
              <a:t>e le linee di profondità.</a:t>
            </a:r>
            <a:br>
              <a:rPr lang="it-IT" dirty="0" smtClean="0"/>
            </a:br>
            <a:r>
              <a:rPr lang="it-IT" dirty="0" smtClean="0"/>
              <a:t>7. La sfera, l'ellisse che turbina, il cono rovesciato, la spirale e tutte le forme dinamiche </a:t>
            </a:r>
          </a:p>
          <a:p>
            <a:r>
              <a:rPr lang="it-IT" dirty="0" smtClean="0"/>
              <a:t>che la potenza infinita del genio dell'artista saprà scoprire.</a:t>
            </a:r>
            <a:br>
              <a:rPr lang="it-IT" dirty="0" smtClean="0"/>
            </a:br>
            <a:r>
              <a:rPr lang="it-IT" dirty="0" smtClean="0"/>
              <a:t>8. - La prospettiva ottenuta non come oggettivismo di distanza ma come compenetrazione </a:t>
            </a:r>
          </a:p>
          <a:p>
            <a:r>
              <a:rPr lang="it-IT" dirty="0" smtClean="0"/>
              <a:t>soggettiva di forme velate o dure, morbide o taglienti.</a:t>
            </a:r>
            <a:br>
              <a:rPr lang="it-IT" dirty="0" smtClean="0"/>
            </a:br>
            <a:r>
              <a:rPr lang="it-IT" dirty="0" smtClean="0"/>
              <a:t>9. - Come soggetto universale e sola ragione d'essere del quadro, la significazione della sua </a:t>
            </a:r>
          </a:p>
          <a:p>
            <a:r>
              <a:rPr lang="it-IT" dirty="0" smtClean="0"/>
              <a:t>costruzione dinamica (insieme architetturale polifonico). Quando si parla di architettura </a:t>
            </a:r>
          </a:p>
          <a:p>
            <a:r>
              <a:rPr lang="it-IT" dirty="0" smtClean="0"/>
              <a:t>si pensa a qualche cosa di statico. Ciò è falso. </a:t>
            </a:r>
            <a:br>
              <a:rPr lang="it-IT" dirty="0" smtClean="0"/>
            </a:br>
            <a:r>
              <a:rPr lang="it-IT" dirty="0" smtClean="0"/>
              <a:t>10. - Il cono rovesciato (forma naturale dell'esplosione), il cilindro obliquo e il cono obliquo.</a:t>
            </a:r>
            <a:br>
              <a:rPr lang="it-IT" dirty="0" smtClean="0"/>
            </a:br>
            <a:r>
              <a:rPr lang="it-IT" dirty="0" smtClean="0"/>
              <a:t>11. - L'urto di due coni per gli apici (forma naturale della tromba marina), coni flettili o formati </a:t>
            </a:r>
          </a:p>
          <a:p>
            <a:r>
              <a:rPr lang="it-IT" dirty="0" smtClean="0"/>
              <a:t>da linee curve (salti di clown, danzatrici).</a:t>
            </a:r>
            <a:br>
              <a:rPr lang="it-IT" dirty="0" smtClean="0"/>
            </a:br>
            <a:endParaRPr lang="it-IT" dirty="0"/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-36512" y="548680"/>
            <a:ext cx="9348778" cy="42473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12. - La linea a zig-zag e la linea ondulata.</a:t>
            </a:r>
            <a:br>
              <a:rPr lang="it-IT" dirty="0" smtClean="0"/>
            </a:br>
            <a:r>
              <a:rPr lang="it-IT" dirty="0" smtClean="0"/>
              <a:t>13. - Le curve </a:t>
            </a:r>
            <a:r>
              <a:rPr lang="it-IT" dirty="0" err="1" smtClean="0"/>
              <a:t>elissoidi</a:t>
            </a:r>
            <a:r>
              <a:rPr lang="it-IT" dirty="0" smtClean="0"/>
              <a:t> considerate come rette in movimento.</a:t>
            </a:r>
            <a:br>
              <a:rPr lang="it-IT" dirty="0" smtClean="0"/>
            </a:br>
            <a:r>
              <a:rPr lang="it-IT" dirty="0" smtClean="0"/>
              <a:t>14. - Le linee, i volumi e le luci considerati come trascendentalismo plastico, cioè secondo il </a:t>
            </a:r>
          </a:p>
          <a:p>
            <a:r>
              <a:rPr lang="it-IT" dirty="0" smtClean="0"/>
              <a:t>loro caratteristico grado d'</a:t>
            </a:r>
            <a:r>
              <a:rPr lang="it-IT" dirty="0" err="1" smtClean="0"/>
              <a:t>incurvazione</a:t>
            </a:r>
            <a:r>
              <a:rPr lang="it-IT" dirty="0" smtClean="0"/>
              <a:t> o di obliquità, determinato dallo stato d'animo del pittore.</a:t>
            </a:r>
            <a:br>
              <a:rPr lang="it-IT" dirty="0" smtClean="0"/>
            </a:br>
            <a:r>
              <a:rPr lang="it-IT" dirty="0" smtClean="0"/>
              <a:t>15. - Gli echi di linee e volumi in movimento.</a:t>
            </a:r>
            <a:br>
              <a:rPr lang="it-IT" dirty="0" smtClean="0"/>
            </a:br>
            <a:r>
              <a:rPr lang="it-IT" dirty="0" smtClean="0"/>
              <a:t>16. - Il </a:t>
            </a:r>
            <a:r>
              <a:rPr lang="it-IT" dirty="0" err="1" smtClean="0"/>
              <a:t>complementarismo</a:t>
            </a:r>
            <a:r>
              <a:rPr lang="it-IT" dirty="0" smtClean="0"/>
              <a:t> plastico (nella forma e nel colore) basato sulla legge dei contrasti </a:t>
            </a:r>
          </a:p>
          <a:p>
            <a:r>
              <a:rPr lang="it-IT" dirty="0" smtClean="0"/>
              <a:t>equivalenti e sull'urto dei colori più opposti dell'iride. Questo </a:t>
            </a:r>
            <a:r>
              <a:rPr lang="it-IT" dirty="0" err="1" smtClean="0"/>
              <a:t>complementarismo</a:t>
            </a:r>
            <a:r>
              <a:rPr lang="it-IT" dirty="0" smtClean="0"/>
              <a:t> è costituito da </a:t>
            </a:r>
          </a:p>
          <a:p>
            <a:r>
              <a:rPr lang="it-IT" dirty="0" smtClean="0"/>
              <a:t>uno squilibrio di forme (perciò costrette a muoversi). Conseguente distruzione dei </a:t>
            </a:r>
            <a:r>
              <a:rPr lang="it-IT" dirty="0" err="1" smtClean="0"/>
              <a:t>pendants</a:t>
            </a:r>
            <a:r>
              <a:rPr lang="it-IT" dirty="0" smtClean="0"/>
              <a:t> di </a:t>
            </a:r>
          </a:p>
          <a:p>
            <a:r>
              <a:rPr lang="it-IT" dirty="0" smtClean="0"/>
              <a:t>volumi. Bisogna negare questi </a:t>
            </a:r>
            <a:r>
              <a:rPr lang="it-IT" dirty="0" err="1" smtClean="0"/>
              <a:t>pendants</a:t>
            </a:r>
            <a:r>
              <a:rPr lang="it-IT" dirty="0" smtClean="0"/>
              <a:t> di volumi, poiché simili a due grucce non permettono </a:t>
            </a:r>
          </a:p>
          <a:p>
            <a:r>
              <a:rPr lang="it-IT" dirty="0" smtClean="0"/>
              <a:t>che un solo movimento avanti e indietro e non quello totale, chiamato da noi espansione </a:t>
            </a:r>
          </a:p>
          <a:p>
            <a:r>
              <a:rPr lang="it-IT" dirty="0" smtClean="0"/>
              <a:t>sferica nello spazio.</a:t>
            </a:r>
            <a:br>
              <a:rPr lang="it-IT" dirty="0" smtClean="0"/>
            </a:br>
            <a:r>
              <a:rPr lang="it-IT" dirty="0" smtClean="0"/>
              <a:t>17. - La continuità e la simultaneità delle trascendenze plastiche del regno minerale, del regno </a:t>
            </a:r>
          </a:p>
          <a:p>
            <a:r>
              <a:rPr lang="it-IT" dirty="0" smtClean="0"/>
              <a:t>vegetale, del regno animale, e del regno meccanico.</a:t>
            </a:r>
            <a:br>
              <a:rPr lang="it-IT" dirty="0" smtClean="0"/>
            </a:br>
            <a:endParaRPr lang="it-IT" dirty="0" smtClean="0"/>
          </a:p>
          <a:p>
            <a:endParaRPr lang="it-IT" dirty="0"/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2690" name="Picture 2" descr="http://www.futur-ism.it/images/LIB/MAN20m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0"/>
            <a:ext cx="5137079" cy="6858000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6156176" y="1484784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1915</a:t>
            </a:r>
            <a:endParaRPr lang="it-IT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34352</TotalTime>
  <Words>4262</Words>
  <Application>Microsoft Office PowerPoint</Application>
  <PresentationFormat>Presentazione su schermo (4:3)</PresentationFormat>
  <Paragraphs>887</Paragraphs>
  <Slides>156</Slides>
  <Notes>143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156</vt:i4>
      </vt:variant>
    </vt:vector>
  </HeadingPairs>
  <TitlesOfParts>
    <vt:vector size="157" baseType="lpstr"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Ceci</dc:creator>
  <cp:lastModifiedBy>Malucelli</cp:lastModifiedBy>
  <cp:revision>805</cp:revision>
  <dcterms:created xsi:type="dcterms:W3CDTF">2012-04-20T07:55:53Z</dcterms:created>
  <dcterms:modified xsi:type="dcterms:W3CDTF">2014-05-23T15:17:24Z</dcterms:modified>
</cp:coreProperties>
</file>