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0"/>
  </p:notesMasterIdLst>
  <p:sldIdLst>
    <p:sldId id="540" r:id="rId2"/>
    <p:sldId id="538" r:id="rId3"/>
    <p:sldId id="539" r:id="rId4"/>
    <p:sldId id="541" r:id="rId5"/>
    <p:sldId id="542" r:id="rId6"/>
    <p:sldId id="544" r:id="rId7"/>
    <p:sldId id="543" r:id="rId8"/>
    <p:sldId id="545" r:id="rId9"/>
    <p:sldId id="546" r:id="rId10"/>
    <p:sldId id="547" r:id="rId11"/>
    <p:sldId id="548" r:id="rId12"/>
    <p:sldId id="549" r:id="rId13"/>
    <p:sldId id="550" r:id="rId14"/>
    <p:sldId id="634" r:id="rId15"/>
    <p:sldId id="635" r:id="rId16"/>
    <p:sldId id="636" r:id="rId17"/>
    <p:sldId id="552" r:id="rId18"/>
    <p:sldId id="553" r:id="rId19"/>
    <p:sldId id="554" r:id="rId20"/>
    <p:sldId id="555" r:id="rId21"/>
    <p:sldId id="556" r:id="rId22"/>
    <p:sldId id="557" r:id="rId23"/>
    <p:sldId id="558" r:id="rId24"/>
    <p:sldId id="559" r:id="rId25"/>
    <p:sldId id="560" r:id="rId26"/>
    <p:sldId id="561" r:id="rId27"/>
    <p:sldId id="562" r:id="rId28"/>
    <p:sldId id="563" r:id="rId29"/>
    <p:sldId id="564" r:id="rId30"/>
    <p:sldId id="565" r:id="rId31"/>
    <p:sldId id="566" r:id="rId32"/>
    <p:sldId id="571" r:id="rId33"/>
    <p:sldId id="572" r:id="rId34"/>
    <p:sldId id="573" r:id="rId35"/>
    <p:sldId id="574" r:id="rId36"/>
    <p:sldId id="575" r:id="rId37"/>
    <p:sldId id="576" r:id="rId38"/>
    <p:sldId id="577" r:id="rId39"/>
    <p:sldId id="578" r:id="rId40"/>
    <p:sldId id="579" r:id="rId41"/>
    <p:sldId id="580" r:id="rId42"/>
    <p:sldId id="581" r:id="rId43"/>
    <p:sldId id="582" r:id="rId44"/>
    <p:sldId id="583" r:id="rId45"/>
    <p:sldId id="584" r:id="rId46"/>
    <p:sldId id="585" r:id="rId47"/>
    <p:sldId id="586" r:id="rId48"/>
    <p:sldId id="589" r:id="rId49"/>
    <p:sldId id="587" r:id="rId50"/>
    <p:sldId id="588" r:id="rId51"/>
    <p:sldId id="590" r:id="rId52"/>
    <p:sldId id="591" r:id="rId53"/>
    <p:sldId id="592" r:id="rId54"/>
    <p:sldId id="593" r:id="rId55"/>
    <p:sldId id="594" r:id="rId56"/>
    <p:sldId id="596" r:id="rId57"/>
    <p:sldId id="595" r:id="rId58"/>
    <p:sldId id="597" r:id="rId59"/>
    <p:sldId id="637" r:id="rId60"/>
    <p:sldId id="638" r:id="rId61"/>
    <p:sldId id="641" r:id="rId62"/>
    <p:sldId id="639" r:id="rId63"/>
    <p:sldId id="640" r:id="rId64"/>
    <p:sldId id="642" r:id="rId65"/>
    <p:sldId id="643" r:id="rId66"/>
    <p:sldId id="644" r:id="rId67"/>
    <p:sldId id="598" r:id="rId68"/>
    <p:sldId id="599" r:id="rId69"/>
    <p:sldId id="600" r:id="rId70"/>
    <p:sldId id="601" r:id="rId71"/>
    <p:sldId id="602" r:id="rId72"/>
    <p:sldId id="603" r:id="rId73"/>
    <p:sldId id="604" r:id="rId74"/>
    <p:sldId id="607" r:id="rId75"/>
    <p:sldId id="608" r:id="rId76"/>
    <p:sldId id="610" r:id="rId77"/>
    <p:sldId id="611" r:id="rId78"/>
    <p:sldId id="612" r:id="rId79"/>
    <p:sldId id="613" r:id="rId80"/>
    <p:sldId id="614" r:id="rId81"/>
    <p:sldId id="615" r:id="rId82"/>
    <p:sldId id="616" r:id="rId83"/>
    <p:sldId id="617" r:id="rId84"/>
    <p:sldId id="618" r:id="rId85"/>
    <p:sldId id="619" r:id="rId86"/>
    <p:sldId id="620" r:id="rId87"/>
    <p:sldId id="621" r:id="rId88"/>
    <p:sldId id="622" r:id="rId89"/>
    <p:sldId id="623" r:id="rId90"/>
    <p:sldId id="624" r:id="rId91"/>
    <p:sldId id="625" r:id="rId92"/>
    <p:sldId id="626" r:id="rId93"/>
    <p:sldId id="627" r:id="rId94"/>
    <p:sldId id="628" r:id="rId95"/>
    <p:sldId id="629" r:id="rId96"/>
    <p:sldId id="630" r:id="rId97"/>
    <p:sldId id="631" r:id="rId98"/>
    <p:sldId id="632" r:id="rId9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65" autoAdjust="0"/>
    <p:restoredTop sz="56631" autoAdjust="0"/>
  </p:normalViewPr>
  <p:slideViewPr>
    <p:cSldViewPr>
      <p:cViewPr>
        <p:scale>
          <a:sx n="60" d="100"/>
          <a:sy n="60" d="100"/>
        </p:scale>
        <p:origin x="-140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55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53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9E5F5-BE1F-4303-A60E-FDB2030E4B3B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A1014E-26BE-4172-B0D7-84613DBA25A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6619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Riprende da CUBISMO il RETICOLO</a:t>
            </a:r>
          </a:p>
          <a:p>
            <a:endParaRPr lang="it-IT" baseline="0" dirty="0" smtClean="0"/>
          </a:p>
          <a:p>
            <a:r>
              <a:rPr lang="it-IT" baseline="0" dirty="0" smtClean="0"/>
              <a:t>Uso del colore</a:t>
            </a:r>
          </a:p>
          <a:p>
            <a:r>
              <a:rPr lang="it-IT" baseline="0" dirty="0" smtClean="0"/>
              <a:t>M: utilizza spesso colori </a:t>
            </a:r>
            <a:r>
              <a:rPr lang="it-IT" baseline="0" dirty="0" err="1" smtClean="0"/>
              <a:t>fouves</a:t>
            </a:r>
            <a:r>
              <a:rPr lang="it-IT" baseline="0" dirty="0" smtClean="0"/>
              <a:t> o monocromia (colore e plasticità sono LEGAMI)</a:t>
            </a:r>
            <a:r>
              <a:rPr lang="it-IT" baseline="0" dirty="0" err="1" smtClean="0"/>
              <a:t>…è</a:t>
            </a:r>
            <a:r>
              <a:rPr lang="it-IT" baseline="0" dirty="0" smtClean="0"/>
              <a:t> rischio per M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14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Luci e ombre</a:t>
            </a:r>
          </a:p>
          <a:p>
            <a:r>
              <a:rPr lang="it-IT" baseline="0" dirty="0" smtClean="0"/>
              <a:t>Suggeriscono cambiamento e flusso NO ASSOLUTO E COSTANTE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Fase di accostamento al </a:t>
            </a:r>
            <a:r>
              <a:rPr lang="it-IT" dirty="0" err="1" smtClean="0"/>
              <a:t>cubismo…</a:t>
            </a:r>
            <a:endParaRPr lang="it-IT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Più attenzione alla struttura lineare</a:t>
            </a:r>
          </a:p>
          <a:p>
            <a:r>
              <a:rPr lang="it-IT" dirty="0" smtClean="0"/>
              <a:t>Bilanciamento verticali/orizzontali</a:t>
            </a:r>
          </a:p>
          <a:p>
            <a:r>
              <a:rPr lang="it-IT" dirty="0" smtClean="0"/>
              <a:t>Poche curve..si staccano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19</a:t>
            </a:fld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0" dirty="0" smtClean="0"/>
          </a:p>
          <a:p>
            <a:r>
              <a:rPr lang="it-IT" b="0" dirty="0" smtClean="0"/>
              <a:t>FORMA MANTIENE IN OGNI PUNTO IL CONTATTO CON IL PIANO DEL DIPINTO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dirty="0" smtClean="0"/>
              <a:t>Si elimina reticolo sfondo senza perdere il senso della sup. fisica della tela</a:t>
            </a:r>
          </a:p>
          <a:p>
            <a:r>
              <a:rPr lang="it-IT" b="0" dirty="0" err="1" smtClean="0"/>
              <a:t>---usa</a:t>
            </a:r>
            <a:r>
              <a:rPr lang="it-IT" b="0" dirty="0" smtClean="0"/>
              <a:t> plasticità del colore</a:t>
            </a:r>
          </a:p>
          <a:p>
            <a:endParaRPr lang="it-IT" b="0" dirty="0" smtClean="0"/>
          </a:p>
          <a:p>
            <a:r>
              <a:rPr lang="it-IT" b="0" dirty="0" smtClean="0"/>
              <a:t>Sp.</a:t>
            </a:r>
            <a:r>
              <a:rPr lang="it-IT" b="0" baseline="0" dirty="0" smtClean="0"/>
              <a:t> negativo </a:t>
            </a:r>
            <a:r>
              <a:rPr lang="it-IT" b="0" u="sng" baseline="0" dirty="0" smtClean="0"/>
              <a:t>è concreto </a:t>
            </a:r>
            <a:r>
              <a:rPr lang="it-IT" b="0" baseline="0" dirty="0" smtClean="0"/>
              <a:t>quanto quello positivo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21</a:t>
            </a:fld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dirty="0" smtClean="0"/>
              <a:t>FIGURA E SFONDO</a:t>
            </a:r>
            <a:r>
              <a:rPr lang="it-IT" b="0" baseline="0" dirty="0" smtClean="0"/>
              <a:t> NON SEMBRANO PIÙ POSSEDERE IDENTITÀ DISTINTE</a:t>
            </a:r>
          </a:p>
          <a:p>
            <a:endParaRPr lang="it-IT" baseline="0" dirty="0" smtClean="0"/>
          </a:p>
          <a:p>
            <a:r>
              <a:rPr lang="it-IT" baseline="0" dirty="0" smtClean="0"/>
              <a:t>Colore fonde forma e superficie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Si raddrizzano le linee curve 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K: </a:t>
            </a:r>
            <a:r>
              <a:rPr lang="it-IT" baseline="0" dirty="0" smtClean="0"/>
              <a:t>ISPIRAZIONE ROMANTICA</a:t>
            </a:r>
          </a:p>
          <a:p>
            <a:r>
              <a:rPr lang="it-IT" baseline="0" dirty="0" smtClean="0"/>
              <a:t>M: ASTRATTISMO è del RIGORE INTELLETTUALE e della REGOLA  </a:t>
            </a:r>
          </a:p>
          <a:p>
            <a:endParaRPr lang="it-IT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K: misticismo di natura emotiva   </a:t>
            </a:r>
          </a:p>
          <a:p>
            <a:r>
              <a:rPr lang="it-IT" baseline="0" dirty="0" smtClean="0"/>
              <a:t>M: misticismo mentale   </a:t>
            </a:r>
          </a:p>
          <a:p>
            <a:endParaRPr lang="it-IT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K: rifiuto espressionista di ogni POSITIVISMO</a:t>
            </a:r>
            <a:endParaRPr lang="it-IT" dirty="0" smtClean="0"/>
          </a:p>
          <a:p>
            <a:r>
              <a:rPr lang="it-IT" baseline="0" dirty="0" smtClean="0"/>
              <a:t>M: costante richiamo allo SCIENTIFISMO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24</a:t>
            </a:fld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25</a:t>
            </a:fld>
            <a:endParaRPr lang="it-I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0" dirty="0" smtClean="0"/>
          </a:p>
          <a:p>
            <a:r>
              <a:rPr lang="it-IT" b="0" dirty="0" smtClean="0"/>
              <a:t>IL SUO SOGGETTO È LA GEOMETRIA INTERNA DEL CUBISMO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26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Sempre più verso l’</a:t>
            </a:r>
            <a:r>
              <a:rPr lang="it-IT" dirty="0" err="1" smtClean="0"/>
              <a:t>astrazione…</a:t>
            </a:r>
            <a:r>
              <a:rPr lang="it-IT" dirty="0" smtClean="0"/>
              <a:t>.</a:t>
            </a:r>
          </a:p>
          <a:p>
            <a:endParaRPr lang="it-IT" dirty="0" smtClean="0"/>
          </a:p>
          <a:p>
            <a:r>
              <a:rPr lang="it-IT" dirty="0" smtClean="0"/>
              <a:t>1914; Olanda, guerra</a:t>
            </a:r>
          </a:p>
          <a:p>
            <a:endParaRPr lang="it-IT" dirty="0" smtClean="0"/>
          </a:p>
          <a:p>
            <a:r>
              <a:rPr lang="it-IT" dirty="0" smtClean="0"/>
              <a:t>1914-19: non può tornare a Parigi</a:t>
            </a:r>
          </a:p>
          <a:p>
            <a:endParaRPr lang="it-IT" dirty="0" smtClean="0"/>
          </a:p>
          <a:p>
            <a:r>
              <a:rPr lang="it-IT" dirty="0" smtClean="0"/>
              <a:t>Dipinti</a:t>
            </a:r>
            <a:r>
              <a:rPr lang="it-IT" baseline="0" dirty="0" smtClean="0"/>
              <a:t> con </a:t>
            </a:r>
            <a:r>
              <a:rPr lang="it-IT" b="0" baseline="0" dirty="0" smtClean="0"/>
              <a:t>oggetto IL MARE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Banchine e moli</a:t>
            </a:r>
          </a:p>
          <a:p>
            <a:r>
              <a:rPr lang="it-IT" dirty="0" smtClean="0"/>
              <a:t>Ancora qualche diagonale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28</a:t>
            </a:fld>
            <a:endParaRPr lang="it-IT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dirty="0" smtClean="0"/>
              <a:t>Si sopprime anche asse verticale</a:t>
            </a:r>
          </a:p>
          <a:p>
            <a:endParaRPr lang="it-IT" b="0" dirty="0" smtClean="0"/>
          </a:p>
          <a:p>
            <a:r>
              <a:rPr lang="it-IT" b="0" dirty="0" smtClean="0"/>
              <a:t>Più</a:t>
            </a:r>
            <a:r>
              <a:rPr lang="it-IT" b="0" baseline="0" dirty="0" smtClean="0"/>
              <a:t> estensione laterale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30</a:t>
            </a:fld>
            <a:endParaRPr lang="it-I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-</a:t>
            </a:r>
            <a:r>
              <a:rPr lang="it-IT" b="0" dirty="0" smtClean="0"/>
              <a:t>Si giunge alla massima astrazione del RETICOLO CUBISTA rendendolo unico soggetto</a:t>
            </a:r>
          </a:p>
          <a:p>
            <a:endParaRPr lang="it-IT" dirty="0" smtClean="0"/>
          </a:p>
          <a:p>
            <a:r>
              <a:rPr lang="it-IT" dirty="0" smtClean="0"/>
              <a:t>-Piani suggeriti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31</a:t>
            </a:fld>
            <a:endParaRPr lang="it-IT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Concetto di “COLORE INTESO COME DEFINIZIONE”</a:t>
            </a:r>
          </a:p>
          <a:p>
            <a:endParaRPr lang="it-IT" baseline="0" dirty="0" smtClean="0"/>
          </a:p>
          <a:p>
            <a:r>
              <a:rPr lang="it-IT" baseline="0" dirty="0" smtClean="0"/>
              <a:t>Rimane problema prospettiva: quadrati sembrano sospesi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32</a:t>
            </a:fld>
            <a:endParaRPr lang="it-IT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0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34</a:t>
            </a:fld>
            <a:endParaRPr lang="it-IT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M si </a:t>
            </a:r>
            <a:r>
              <a:rPr lang="it-IT" dirty="0" err="1" smtClean="0"/>
              <a:t>ravvede…sono</a:t>
            </a:r>
            <a:r>
              <a:rPr lang="it-IT" dirty="0" smtClean="0"/>
              <a:t> monotone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35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Oblique sì solo se formano</a:t>
            </a:r>
            <a:r>
              <a:rPr lang="it-IT" baseline="0" dirty="0" smtClean="0"/>
              <a:t> angoli retti: ruota il quadrato a rombo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37</a:t>
            </a:fld>
            <a:endParaRPr lang="it-IT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39</a:t>
            </a:fld>
            <a:endParaRPr lang="it-IT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1916</a:t>
            </a:r>
            <a:r>
              <a:rPr lang="it-IT" b="0" dirty="0" smtClean="0"/>
              <a:t>: Zurigo, </a:t>
            </a:r>
            <a:r>
              <a:rPr lang="it-IT" b="0" dirty="0" err="1" smtClean="0"/>
              <a:t>Cafè</a:t>
            </a:r>
            <a:r>
              <a:rPr lang="it-IT" b="0" dirty="0" smtClean="0"/>
              <a:t> Voltaire</a:t>
            </a:r>
          </a:p>
          <a:p>
            <a:endParaRPr lang="it-IT" b="0" dirty="0" smtClean="0"/>
          </a:p>
          <a:p>
            <a:r>
              <a:rPr lang="it-IT" b="0" dirty="0" smtClean="0"/>
              <a:t>-Svizzera, Germania, connotazione</a:t>
            </a:r>
            <a:r>
              <a:rPr lang="it-IT" b="0" baseline="0" dirty="0" smtClean="0"/>
              <a:t> comunista</a:t>
            </a:r>
          </a:p>
          <a:p>
            <a:endParaRPr lang="it-IT" b="0" baseline="0" dirty="0" smtClean="0"/>
          </a:p>
          <a:p>
            <a:r>
              <a:rPr lang="it-IT" b="0" baseline="0" dirty="0" err="1" smtClean="0"/>
              <a:t>-D</a:t>
            </a:r>
            <a:r>
              <a:rPr lang="it-IT" b="0" baseline="0" dirty="0" smtClean="0"/>
              <a:t>. a Zurigo delinea in maniera più chiara il proprio atteggiamento</a:t>
            </a:r>
          </a:p>
          <a:p>
            <a:endParaRPr lang="it-IT" b="0" baseline="0" dirty="0" smtClean="0"/>
          </a:p>
          <a:p>
            <a:r>
              <a:rPr lang="it-IT" b="0" baseline="0" dirty="0" err="1" smtClean="0"/>
              <a:t>-D</a:t>
            </a:r>
            <a:r>
              <a:rPr lang="it-IT" b="0" baseline="0" dirty="0" smtClean="0"/>
              <a:t>. NEGAZIONE ASSOLUTA DELLA RAGIONE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-Se l’</a:t>
            </a:r>
            <a:r>
              <a:rPr lang="it-IT" b="0" baseline="0" dirty="0" err="1" smtClean="0"/>
              <a:t>Espr</a:t>
            </a:r>
            <a:r>
              <a:rPr lang="it-IT" b="0" baseline="0" dirty="0" smtClean="0"/>
              <a:t>. credeva ancora nell’arte </a:t>
            </a:r>
            <a:r>
              <a:rPr lang="it-IT" b="0" baseline="0" dirty="0" err="1" smtClean="0"/>
              <a:t>----</a:t>
            </a:r>
            <a:endParaRPr lang="it-IT" b="0" baseline="0" dirty="0" smtClean="0"/>
          </a:p>
          <a:p>
            <a:endParaRPr lang="it-IT" b="0" baseline="0" dirty="0" smtClean="0"/>
          </a:p>
          <a:p>
            <a:r>
              <a:rPr lang="it-IT" b="0" baseline="0" dirty="0" smtClean="0"/>
              <a:t>-Negazione della società e di ciò che gli è </a:t>
            </a:r>
            <a:r>
              <a:rPr lang="it-IT" b="0" baseline="0" dirty="0" err="1" smtClean="0"/>
              <a:t>connesso---anche</a:t>
            </a:r>
            <a:r>
              <a:rPr lang="it-IT" b="0" baseline="0" dirty="0" smtClean="0"/>
              <a:t> l’ARTE</a:t>
            </a:r>
          </a:p>
          <a:p>
            <a:r>
              <a:rPr lang="it-IT" baseline="0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44</a:t>
            </a:fld>
            <a:endParaRPr lang="it-IT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baseline="0" dirty="0" smtClean="0"/>
              <a:t>Bersagli dell’</a:t>
            </a:r>
            <a:r>
              <a:rPr lang="it-IT" b="0" baseline="0" dirty="0" err="1" smtClean="0"/>
              <a:t>espress</a:t>
            </a:r>
            <a:r>
              <a:rPr lang="it-IT" b="0" baseline="0" dirty="0" smtClean="0"/>
              <a:t>. ma mezzi più drastici:</a:t>
            </a:r>
          </a:p>
          <a:p>
            <a:r>
              <a:rPr lang="it-IT" b="0" baseline="0" dirty="0" smtClean="0"/>
              <a:t>sfrenata libertà dell’individuo</a:t>
            </a:r>
          </a:p>
          <a:p>
            <a:endParaRPr lang="it-IT" b="0" baseline="0" dirty="0" smtClean="0"/>
          </a:p>
          <a:p>
            <a:endParaRPr lang="it-IT" b="0" baseline="0" dirty="0" smtClean="0"/>
          </a:p>
          <a:p>
            <a:r>
              <a:rPr lang="it-IT" b="0" baseline="0" dirty="0" smtClean="0"/>
              <a:t>Nessuna schiavitù neppure quella di dada su dada </a:t>
            </a:r>
            <a:r>
              <a:rPr lang="it-IT" b="0" baseline="0" dirty="0" err="1" smtClean="0"/>
              <a:t>---</a:t>
            </a:r>
            <a:r>
              <a:rPr lang="it-IT" b="0" baseline="0" dirty="0" smtClean="0"/>
              <a:t> in ogni momento per vivere D. deve distruggere D.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45</a:t>
            </a:fld>
            <a:endParaRPr lang="it-IT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0" dirty="0" smtClean="0"/>
          </a:p>
          <a:p>
            <a:r>
              <a:rPr lang="it-IT" b="0" dirty="0" smtClean="0"/>
              <a:t>Atto estremo dell’ANTIDOGMATISMO</a:t>
            </a:r>
          </a:p>
          <a:p>
            <a:endParaRPr lang="it-IT" b="0" dirty="0" smtClean="0"/>
          </a:p>
          <a:p>
            <a:r>
              <a:rPr lang="it-IT" b="0" dirty="0" smtClean="0"/>
              <a:t>GESTO più che l’OPERA</a:t>
            </a:r>
          </a:p>
          <a:p>
            <a:endParaRPr lang="it-IT" b="0" dirty="0" smtClean="0"/>
          </a:p>
          <a:p>
            <a:r>
              <a:rPr lang="it-IT" b="0" dirty="0" smtClean="0"/>
              <a:t>PROVOCAZIONE</a:t>
            </a:r>
          </a:p>
          <a:p>
            <a:endParaRPr lang="it-IT" b="0" dirty="0" smtClean="0"/>
          </a:p>
          <a:p>
            <a:r>
              <a:rPr lang="it-IT" b="0" dirty="0" smtClean="0"/>
              <a:t>SCANDALO</a:t>
            </a:r>
            <a:r>
              <a:rPr lang="it-IT" b="0" baseline="0" dirty="0" smtClean="0"/>
              <a:t> strumento per esprimersi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Tentativo più disperato di saldare la frattura fra ARTE e VITA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46</a:t>
            </a:fld>
            <a:endParaRPr lang="it-IT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47</a:t>
            </a:fld>
            <a:endParaRPr lang="it-IT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DADA è UN GESTO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48</a:t>
            </a:fld>
            <a:endParaRPr lang="it-IT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dirty="0" smtClean="0"/>
              <a:t>I motivi</a:t>
            </a:r>
            <a:r>
              <a:rPr lang="it-IT" b="0" baseline="0" dirty="0" smtClean="0"/>
              <a:t> di natura plastica non interessano. 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NON CREANO opere ma FABBRICANO OGGETTI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49</a:t>
            </a:fld>
            <a:endParaRPr lang="it-IT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A New</a:t>
            </a:r>
            <a:r>
              <a:rPr lang="it-IT" baseline="0" dirty="0" smtClean="0"/>
              <a:t> York, Salone degli Indipendenti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50</a:t>
            </a:fld>
            <a:endParaRPr lang="it-IT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1917: a Barcellona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51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vicino allo </a:t>
            </a:r>
            <a:r>
              <a:rPr lang="it-IT" baseline="0" dirty="0" err="1" smtClean="0"/>
              <a:t>Jugendstil</a:t>
            </a:r>
            <a:r>
              <a:rPr lang="it-IT" baseline="0" dirty="0" smtClean="0">
                <a:sym typeface="Symbol"/>
              </a:rPr>
              <a:t>Klimt: </a:t>
            </a:r>
          </a:p>
          <a:p>
            <a:endParaRPr lang="it-IT" baseline="0" dirty="0" smtClean="0">
              <a:sym typeface="Symbol"/>
            </a:endParaRPr>
          </a:p>
          <a:p>
            <a:r>
              <a:rPr lang="it-IT" baseline="0" dirty="0" smtClean="0">
                <a:sym typeface="Symbol"/>
              </a:rPr>
              <a:t>entrambe avevano capito che il futuro dell’arte non era più la rappresentazione della vita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Radiografie del mondo reale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52</a:t>
            </a:fld>
            <a:endParaRPr lang="it-IT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53</a:t>
            </a:fld>
            <a:endParaRPr lang="it-IT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E’ nella logica di </a:t>
            </a:r>
            <a:r>
              <a:rPr lang="it-IT" b="0" dirty="0" smtClean="0"/>
              <a:t>D. CHE D. UCCIDA D.</a:t>
            </a:r>
          </a:p>
          <a:p>
            <a:endParaRPr lang="it-IT" dirty="0" smtClean="0"/>
          </a:p>
          <a:p>
            <a:r>
              <a:rPr lang="it-IT" dirty="0" smtClean="0"/>
              <a:t>A Berlino si conclude nel 20</a:t>
            </a:r>
          </a:p>
          <a:p>
            <a:r>
              <a:rPr lang="it-IT" dirty="0" smtClean="0"/>
              <a:t>A </a:t>
            </a:r>
            <a:r>
              <a:rPr lang="it-IT" dirty="0" err="1" smtClean="0"/>
              <a:t>Pg</a:t>
            </a:r>
            <a:r>
              <a:rPr lang="it-IT" dirty="0" smtClean="0"/>
              <a:t> nel 23</a:t>
            </a:r>
          </a:p>
          <a:p>
            <a:endParaRPr lang="it-IT" dirty="0" smtClean="0"/>
          </a:p>
          <a:p>
            <a:r>
              <a:rPr lang="it-IT" dirty="0" smtClean="0"/>
              <a:t>Finita la guerra si conclude lo stato di coercizione che aveva fatto nascere </a:t>
            </a:r>
            <a:r>
              <a:rPr lang="it-IT" dirty="0" err="1" smtClean="0"/>
              <a:t>D.---</a:t>
            </a:r>
            <a:endParaRPr lang="it-IT" dirty="0" smtClean="0"/>
          </a:p>
          <a:p>
            <a:r>
              <a:rPr lang="it-IT" b="0" dirty="0" smtClean="0"/>
              <a:t>DADA DEVE MORIRE PER DARE VITA A QUALCOS’</a:t>
            </a:r>
            <a:r>
              <a:rPr lang="it-IT" b="0" dirty="0" err="1" smtClean="0"/>
              <a:t>ALTRO……</a:t>
            </a:r>
            <a:r>
              <a:rPr lang="it-IT" b="0" dirty="0" smtClean="0"/>
              <a:t>..SURREALISMO</a:t>
            </a:r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54</a:t>
            </a:fld>
            <a:endParaRPr lang="it-IT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55</a:t>
            </a:fld>
            <a:endParaRPr lang="it-IT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Creazione, sperimentazione artistica + </a:t>
            </a:r>
            <a:r>
              <a:rPr lang="it-IT" b="0" baseline="0" dirty="0" smtClean="0"/>
              <a:t>progetto politico ideale: COMUNISMO</a:t>
            </a:r>
          </a:p>
          <a:p>
            <a:endParaRPr lang="it-IT" b="0" baseline="0" dirty="0" smtClean="0"/>
          </a:p>
          <a:p>
            <a:r>
              <a:rPr lang="it-IT" b="0" baseline="0" dirty="0" smtClean="0"/>
              <a:t>PSICANALISI</a:t>
            </a:r>
            <a:endParaRPr lang="it-IT" b="0" dirty="0" smtClean="0"/>
          </a:p>
          <a:p>
            <a:endParaRPr lang="it-IT" baseline="0" dirty="0" smtClean="0"/>
          </a:p>
          <a:p>
            <a:r>
              <a:rPr lang="it-IT" baseline="0" dirty="0" smtClean="0"/>
              <a:t>Ha atteggiamento COSTRUTTIVO</a:t>
            </a:r>
          </a:p>
          <a:p>
            <a:endParaRPr lang="it-IT" baseline="0" dirty="0" smtClean="0"/>
          </a:p>
          <a:p>
            <a:r>
              <a:rPr lang="it-IT" b="0" baseline="0" dirty="0" smtClean="0"/>
              <a:t>S. cercano una mediazione</a:t>
            </a:r>
          </a:p>
          <a:p>
            <a:endParaRPr lang="it-IT" b="0" baseline="0" dirty="0" smtClean="0"/>
          </a:p>
          <a:p>
            <a:r>
              <a:rPr lang="it-IT" b="0" dirty="0" smtClean="0"/>
              <a:t>Esplicita POSIZIONE RIVOLUZIONARIA</a:t>
            </a:r>
          </a:p>
          <a:p>
            <a:endParaRPr lang="it-IT" dirty="0" smtClean="0"/>
          </a:p>
          <a:p>
            <a:r>
              <a:rPr lang="it-IT" dirty="0" smtClean="0"/>
              <a:t>Libertà ha due facce</a:t>
            </a:r>
            <a:endParaRPr lang="it-IT" baseline="0" dirty="0" smtClean="0"/>
          </a:p>
          <a:p>
            <a:r>
              <a:rPr lang="it-IT" baseline="0" dirty="0" smtClean="0"/>
              <a:t>LIBERTA’ Individuale: Freud</a:t>
            </a:r>
          </a:p>
          <a:p>
            <a:r>
              <a:rPr lang="it-IT" baseline="0" dirty="0" smtClean="0"/>
              <a:t>LIBERTA’ Sociale: </a:t>
            </a:r>
            <a:r>
              <a:rPr lang="it-IT" baseline="0" dirty="0" err="1" smtClean="0"/>
              <a:t>Marx</a:t>
            </a:r>
            <a:r>
              <a:rPr lang="it-IT" baseline="0" dirty="0" smtClean="0"/>
              <a:t> (va attuata attraverso la </a:t>
            </a:r>
            <a:r>
              <a:rPr lang="it-IT" baseline="0" dirty="0" err="1" smtClean="0"/>
              <a:t>Rivoluzione---serve</a:t>
            </a:r>
            <a:r>
              <a:rPr lang="it-IT" baseline="0" dirty="0" smtClean="0"/>
              <a:t> a quella individuale)</a:t>
            </a:r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56</a:t>
            </a:fld>
            <a:endParaRPr lang="it-IT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0" dirty="0" smtClean="0">
                <a:solidFill>
                  <a:srgbClr val="FF0000"/>
                </a:solidFill>
              </a:rPr>
              <a:t>BISOGNA FAR LIBERARE LE FORZE DELL’INCONSCIO ANCHE DURANTE LA VEGLIA. </a:t>
            </a:r>
          </a:p>
          <a:p>
            <a:endParaRPr lang="it-IT" b="0" dirty="0" smtClean="0">
              <a:solidFill>
                <a:srgbClr val="FF0000"/>
              </a:solidFill>
            </a:endParaRPr>
          </a:p>
          <a:p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57</a:t>
            </a:fld>
            <a:endParaRPr lang="it-IT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58</a:t>
            </a:fld>
            <a:endParaRPr lang="it-IT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1) </a:t>
            </a:r>
            <a:r>
              <a:rPr lang="it-IT" baseline="0" dirty="0" smtClean="0"/>
              <a:t>-Non SIMILITUDINE ma DISSIMILITUDINE </a:t>
            </a:r>
            <a:r>
              <a:rPr lang="it-IT" baseline="0" dirty="0" err="1" smtClean="0"/>
              <a:t>---</a:t>
            </a:r>
            <a:endParaRPr lang="it-IT" baseline="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59</a:t>
            </a:fld>
            <a:endParaRPr lang="it-IT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2) </a:t>
            </a:r>
            <a:r>
              <a:rPr lang="it-IT" baseline="0" dirty="0" smtClean="0"/>
              <a:t>-Attraverso DEFORMAZIONI IRREALI</a:t>
            </a:r>
          </a:p>
          <a:p>
            <a:endParaRPr lang="it-IT" baseline="0" dirty="0" smtClean="0"/>
          </a:p>
          <a:p>
            <a:r>
              <a:rPr lang="it-IT" baseline="0" dirty="0" smtClean="0"/>
              <a:t>-Si </a:t>
            </a:r>
            <a:r>
              <a:rPr lang="it-IT" b="0" baseline="0" dirty="0" smtClean="0"/>
              <a:t>violano le leggi dell’ordine e del naturale per creare uno CHOC </a:t>
            </a:r>
            <a:r>
              <a:rPr lang="it-IT" baseline="0" dirty="0" smtClean="0"/>
              <a:t>che metta in moto l’immaginazione </a:t>
            </a:r>
          </a:p>
          <a:p>
            <a:r>
              <a:rPr lang="it-IT" baseline="0" dirty="0" smtClean="0"/>
              <a:t>per i sentieri dell’ALLUCINAZIONE e del SOGNO</a:t>
            </a:r>
          </a:p>
          <a:p>
            <a:r>
              <a:rPr lang="it-IT" baseline="0" dirty="0" smtClean="0"/>
              <a:t>                                                                             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60</a:t>
            </a:fld>
            <a:endParaRPr lang="it-IT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61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Impressionismo-divisionismo-fouves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Accentuazione verticali ed orizzontali</a:t>
            </a:r>
          </a:p>
          <a:p>
            <a:endParaRPr lang="it-IT" dirty="0" smtClean="0"/>
          </a:p>
          <a:p>
            <a:r>
              <a:rPr lang="it-IT" dirty="0" smtClean="0"/>
              <a:t>Non c’è solidità tridimensionale</a:t>
            </a:r>
          </a:p>
          <a:p>
            <a:endParaRPr lang="it-IT" dirty="0" smtClean="0"/>
          </a:p>
          <a:p>
            <a:r>
              <a:rPr lang="it-IT" dirty="0" smtClean="0"/>
              <a:t>Piatta bidimensionalità</a:t>
            </a:r>
          </a:p>
          <a:p>
            <a:endParaRPr lang="it-IT" dirty="0" smtClean="0"/>
          </a:p>
          <a:p>
            <a:r>
              <a:rPr lang="it-IT" dirty="0" smtClean="0"/>
              <a:t>Rapporto oggetto/sfondo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="1" baseline="0" dirty="0" smtClean="0"/>
              <a:t>“IMMAGINI DOPPIE”</a:t>
            </a:r>
            <a:endParaRPr lang="it-IT" b="1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62</a:t>
            </a:fld>
            <a:endParaRPr lang="it-IT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baseline="0" dirty="0" smtClean="0"/>
              <a:t>SGUARDO LUCIDO E SVEGLIO SULLA realtà no inconscio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65</a:t>
            </a:fld>
            <a:endParaRPr lang="it-IT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i="1" dirty="0" smtClean="0"/>
              <a:t>“Il nostro pensiero – scrive Magritte - comprende il visibile e l'invisibile. E io utilizzo la pittura per</a:t>
            </a:r>
          </a:p>
          <a:p>
            <a:r>
              <a:rPr lang="it-IT" i="1" dirty="0" smtClean="0"/>
              <a:t>rendere visibile il pensiero”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E’ un cortocircuito visivo.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66</a:t>
            </a:fld>
            <a:endParaRPr lang="it-IT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Pitture di sabbia 26-27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67</a:t>
            </a:fld>
            <a:endParaRPr lang="it-IT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68</a:t>
            </a:fld>
            <a:endParaRPr lang="it-IT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Dal pavimento in legno della sua camera</a:t>
            </a:r>
          </a:p>
          <a:p>
            <a:endParaRPr lang="it-IT" baseline="0" dirty="0" smtClean="0"/>
          </a:p>
          <a:p>
            <a:r>
              <a:rPr lang="it-IT" baseline="0" dirty="0" smtClean="0"/>
              <a:t>Modo di interrogare la materia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72</a:t>
            </a:fld>
            <a:endParaRPr lang="it-IT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Grattare</a:t>
            </a:r>
            <a:r>
              <a:rPr lang="it-IT" baseline="0" dirty="0" smtClean="0"/>
              <a:t> la pittura dal supporto con strumenti diversi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73</a:t>
            </a:fld>
            <a:endParaRPr lang="it-IT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Tutti elementi della tragedia</a:t>
            </a:r>
          </a:p>
          <a:p>
            <a:r>
              <a:rPr lang="it-IT" dirty="0" smtClean="0"/>
              <a:t>Simboli sessuali</a:t>
            </a:r>
          </a:p>
          <a:p>
            <a:r>
              <a:rPr lang="it-IT" dirty="0" smtClean="0"/>
              <a:t>Deformazione prospettica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75</a:t>
            </a:fld>
            <a:endParaRPr lang="it-IT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Quadro-oggetto</a:t>
            </a: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76</a:t>
            </a:fld>
            <a:endParaRPr lang="it-IT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Tecnica decalcomania</a:t>
            </a:r>
            <a:endParaRPr lang="it-IT" baseline="0" dirty="0" smtClean="0"/>
          </a:p>
          <a:p>
            <a:r>
              <a:rPr lang="it-IT" baseline="0" dirty="0" smtClean="0"/>
              <a:t>Particolari eleganti con forme mostruose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78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="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6</a:t>
            </a:fld>
            <a:endParaRPr lang="it-IT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  <a:p>
            <a:r>
              <a:rPr lang="it-IT" baseline="0" dirty="0" smtClean="0"/>
              <a:t>-Per </a:t>
            </a:r>
            <a:r>
              <a:rPr lang="it-IT" baseline="0" dirty="0" err="1" smtClean="0"/>
              <a:t>Dalì</a:t>
            </a:r>
            <a:r>
              <a:rPr lang="it-IT" baseline="0" dirty="0" smtClean="0"/>
              <a:t> SI: ISTANTANEA DELL’ IRRAZIONALE CONCRETO (‘36 fuori dal S.)</a:t>
            </a:r>
          </a:p>
          <a:p>
            <a:endParaRPr lang="it-IT" baseline="0" dirty="0" smtClean="0"/>
          </a:p>
          <a:p>
            <a:r>
              <a:rPr lang="it-IT" baseline="0" dirty="0" err="1" smtClean="0"/>
              <a:t>-Ernst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79</a:t>
            </a:fld>
            <a:endParaRPr lang="it-IT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E’ un primitivo del surrealismo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80</a:t>
            </a:fld>
            <a:endParaRPr lang="it-IT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dirty="0" smtClean="0"/>
              <a:t>18: semplifica forme, più attenzione ai dettagli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81</a:t>
            </a:fld>
            <a:endParaRPr lang="it-IT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Ulteriore semplificazione della forma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84</a:t>
            </a:fld>
            <a:endParaRPr lang="it-IT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Perfettamente S.</a:t>
            </a:r>
          </a:p>
          <a:p>
            <a:r>
              <a:rPr lang="it-IT" dirty="0" smtClean="0"/>
              <a:t>Le immagini scaturiscono da trascrizione automatica</a:t>
            </a:r>
          </a:p>
          <a:p>
            <a:r>
              <a:rPr lang="it-IT" dirty="0" smtClean="0"/>
              <a:t>Ancora realismo analitico</a:t>
            </a:r>
          </a:p>
          <a:p>
            <a:r>
              <a:rPr lang="it-IT" dirty="0" smtClean="0"/>
              <a:t>Bidimensionalità </a:t>
            </a:r>
          </a:p>
          <a:p>
            <a:r>
              <a:rPr lang="it-IT" dirty="0" smtClean="0"/>
              <a:t>Linee</a:t>
            </a:r>
            <a:r>
              <a:rPr lang="it-IT" baseline="0" dirty="0" smtClean="0"/>
              <a:t> e forme leggere </a:t>
            </a: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85</a:t>
            </a:fld>
            <a:endParaRPr lang="it-IT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Fig. immaginarie su sfondi colorati 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86</a:t>
            </a:fld>
            <a:endParaRPr lang="it-IT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intonazione grigia</a:t>
            </a:r>
          </a:p>
          <a:p>
            <a:endParaRPr lang="it-IT" dirty="0" smtClean="0"/>
          </a:p>
          <a:p>
            <a:r>
              <a:rPr lang="it-IT" dirty="0" smtClean="0"/>
              <a:t>Ombre allungate</a:t>
            </a:r>
          </a:p>
          <a:p>
            <a:endParaRPr lang="it-IT" dirty="0" smtClean="0"/>
          </a:p>
          <a:p>
            <a:r>
              <a:rPr lang="it-IT" dirty="0" smtClean="0"/>
              <a:t>Contiguità fra i tre regni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89</a:t>
            </a:fld>
            <a:endParaRPr lang="it-IT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90</a:t>
            </a:fld>
            <a:endParaRPr lang="it-IT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assemblage</a:t>
            </a:r>
            <a:endParaRPr lang="it-IT" dirty="0" smtClean="0"/>
          </a:p>
          <a:p>
            <a:r>
              <a:rPr lang="it-IT" smtClean="0"/>
              <a:t>Carta+Legno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91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7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1917: Olanda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3 manifesti: </a:t>
            </a:r>
          </a:p>
          <a:p>
            <a:r>
              <a:rPr lang="it-IT" dirty="0" smtClean="0"/>
              <a:t>1918-1920-1921</a:t>
            </a:r>
          </a:p>
          <a:p>
            <a:endParaRPr lang="it-IT" dirty="0" smtClean="0"/>
          </a:p>
          <a:p>
            <a:r>
              <a:rPr lang="it-IT" dirty="0" smtClean="0"/>
              <a:t>Bandire ogni INDIVIDUALISMO</a:t>
            </a:r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A1014E-26BE-4172-B0D7-84613DBA25AA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3A0E9-5635-46CE-8246-AB654BC1CB34}" type="datetimeFigureOut">
              <a:rPr lang="it-IT" smtClean="0"/>
              <a:pPr/>
              <a:t>23/05/2014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FFF2E-CBCC-4492-934B-EE84619A959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artpedia.org/index.php?title=File:314a1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//upload.wikimedia.org/wikipedia/commons/f/fa/Placa_en_Cabaret_Voltaire_retouched.jpg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source=images&amp;cd=&amp;cad=rja&amp;docid=Xo0olA54ReU8hM&amp;tbnid=B8MYjnL0A2dv3M:&amp;ved=0CAgQjRwwAA&amp;url=http://it.wahooart.com/a55a04/w.nsf/OPRA/SRVV-7T7P5L&amp;ei=hYNQUY2BNuG57Abs04DwAQ&amp;psig=AFQjCNEsDgSGCgcMBOeqjynWCX4x_koo1g&amp;ust=1364317445975394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source=images&amp;cd=&amp;cad=rja&amp;docid=RABQICARUVtkaM&amp;tbnid=YPwHSuWX2cZa5M:&amp;ved=0CAgQjRwwAA&amp;url=http://www.informazionisulweb.it/rene-magritte/&amp;ei=_4NQUcawEJKR7AbE_ID4Aw&amp;psig=AFQjCNH7f36TP4u037hHZaRxFHBO7wXVxQ&amp;ust=1364317567348631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_8jFQ1c41Nu4aM&amp;tbnid=fgarA2BCBACwRM:&amp;ved=0CAUQjRw&amp;url=http://web.tiscali.it/Maffe/dali/imagepages/image59.htm&amp;ei=J4ZQUdeBN4i80QW7hYGIBw&amp;bvm=bv.44158598,d.ZGU&amp;psig=AFQjCNF67DH8DvcPq_tBCk8cTgSXcOnG6A&amp;ust=1364318116561574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hyperlink" Target="http://www.google.it/url?sa=i&amp;source=images&amp;cd=&amp;cad=rja&amp;docid=jipjhn0kWfTIfM&amp;tbnid=fNqUjdvzBVE39M:&amp;ved=0CAgQjRwwAA&amp;url=http://venividivici.us/it/arte/pittura/oggi-%C3%A9-il-compleanno-di-ren%C3%A8-magritte&amp;ei=qIxQUZKPDdGw7AbVoYGYAw&amp;psig=AFQjCNF11v10T1LL4NjQm0PQVFFekx06XA&amp;ust=1364319784339239" TargetMode="Externa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22CCtXZcp2OJ6M&amp;tbnid=F2VwejhgVAcKeM:&amp;ved=0CAUQjRw&amp;url=http://membrane7.blogspot.com/2011/07/painting-memories-lost-in-time.html&amp;ei=-IxQUbqcHunQ0QWm74DQBQ&amp;bvm=bv.44158598,d.ZGU&amp;psig=AFQjCNFaxSguDItRqScxfz2we-n_V0M5pA&amp;ust=1364319859540703" TargetMode="Externa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frm=1&amp;source=images&amp;cd=&amp;cad=rja&amp;docid=kWF7FCj52Y0aAM&amp;tbnid=WGHneeYTFjZOPM:&amp;ved=0CAUQjRw&amp;url=http://www.reynalddrouhin.net/rd/archive/highway/&amp;ei=k45QUbGeHoX50gWCuYHABw&amp;bvm=bv.44158598,d.ZGU&amp;psig=AFQjCNHNrkjLGDPT_DcLgNXAO0-IDZ0xKA&amp;ust=1364320259386689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0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hyperlink" Target="//upload.wikimedia.org/wikipedia/commons/e/e4/Giorgio_de_Chirico_(portrait).jpg" TargetMode="Externa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hyperlink" Target="//upload.wikimedia.org/wikipedia/en/1/1b/De_Chirico's_Love_Song.jpg" TargetMode="External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hyperlink" Target="//upload.wikimedia.org/wikipedia/en/9/97/The_Red_Tower.jpg" TargetMode="External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146" name="Picture 2" descr="http://upload.wikimedia.org/wikipedia/commons/thumb/8/83/Piet_Mondriaan.jpg/220px-Piet_Mondria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44016"/>
            <a:ext cx="4936792" cy="659735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796136" y="1052736"/>
            <a:ext cx="1528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Piet</a:t>
            </a:r>
            <a:r>
              <a:rPr lang="it-IT" dirty="0" smtClean="0"/>
              <a:t> </a:t>
            </a:r>
            <a:r>
              <a:rPr lang="it-IT" dirty="0" err="1" smtClean="0"/>
              <a:t>Mondrian</a:t>
            </a:r>
            <a:endParaRPr lang="it-IT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6632"/>
            <a:ext cx="8352928" cy="6047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3246345" y="6381328"/>
            <a:ext cx="3197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Albero grigio, 1911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AutoShape 2" descr="http://ardor.net/artlia/content/p/picasso/prague.jpg"/>
          <p:cNvSpPr>
            <a:spLocks noChangeAspect="1" noChangeArrowheads="1"/>
          </p:cNvSpPr>
          <p:nvPr/>
        </p:nvSpPr>
        <p:spPr bwMode="auto">
          <a:xfrm>
            <a:off x="63500" y="-136525"/>
            <a:ext cx="7781925" cy="609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8640"/>
            <a:ext cx="8208912" cy="605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907704" y="6525344"/>
            <a:ext cx="320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Melo in fiore, 1912</a:t>
            </a:r>
            <a:endParaRPr lang="it-IT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7/73/Theo_van_Doesburg_in_military_servi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5737237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012160" y="1124744"/>
            <a:ext cx="2012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Theo Van </a:t>
            </a:r>
            <a:r>
              <a:rPr lang="it-IT" dirty="0" err="1" smtClean="0"/>
              <a:t>Doesburg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194" name="Picture 2" descr="http://isdp6yliu.files.wordpress.com/2010/02/destijl_anthologiebonse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8640"/>
            <a:ext cx="7992888" cy="627256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279297" y="6525344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1917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8352928" cy="6047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3246345" y="6381328"/>
            <a:ext cx="3197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Albero grigio, 1911</a:t>
            </a:r>
            <a:endParaRPr lang="it-IT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 descr="http://www.shafe.co.uk/crystal/images/lshafe/Picasso_Ma_Jolie_Woman_with_Zither_or_Guitar_19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3511494" cy="5410217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16632"/>
            <a:ext cx="4538344" cy="5463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482656" y="5877272"/>
            <a:ext cx="2865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Ma Jolie, 1911-1912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644008" y="5805264"/>
            <a:ext cx="4319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Mondrian</a:t>
            </a:r>
            <a:r>
              <a:rPr lang="it-IT" dirty="0" smtClean="0"/>
              <a:t>, Composizione ovale, alberi, 1913</a:t>
            </a:r>
            <a:endParaRPr lang="it-IT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AutoShape 2" descr="http://ardor.net/artlia/content/p/picasso/resrvoir.jpg"/>
          <p:cNvSpPr>
            <a:spLocks noChangeAspect="1" noChangeArrowheads="1"/>
          </p:cNvSpPr>
          <p:nvPr/>
        </p:nvSpPr>
        <p:spPr bwMode="auto">
          <a:xfrm>
            <a:off x="63500" y="-136525"/>
            <a:ext cx="3686175" cy="45148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807"/>
            <a:ext cx="4171819" cy="5022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971600" y="5301208"/>
            <a:ext cx="2795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Composizione </a:t>
            </a:r>
          </a:p>
          <a:p>
            <a:r>
              <a:rPr lang="it-IT" dirty="0" smtClean="0"/>
              <a:t>in ovato, 1913</a:t>
            </a:r>
            <a:endParaRPr lang="it-IT" dirty="0"/>
          </a:p>
        </p:txBody>
      </p:sp>
      <p:pic>
        <p:nvPicPr>
          <p:cNvPr id="48130" name="Picture 2" descr="http://www.lessing-photo.com/p3/401119/401119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116632"/>
            <a:ext cx="4503164" cy="3672408"/>
          </a:xfrm>
          <a:prstGeom prst="rect">
            <a:avLst/>
          </a:prstGeom>
          <a:noFill/>
        </p:spPr>
      </p:pic>
      <p:sp>
        <p:nvSpPr>
          <p:cNvPr id="7" name="CasellaDiTesto 6"/>
          <p:cNvSpPr txBox="1"/>
          <p:nvPr/>
        </p:nvSpPr>
        <p:spPr>
          <a:xfrm>
            <a:off x="5220072" y="4293096"/>
            <a:ext cx="3252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Braque, Tavolo con pipa, 1912</a:t>
            </a:r>
            <a:endParaRPr lang="it-IT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http://paintingdb.com/art/l/10/92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83581"/>
            <a:ext cx="7056784" cy="605373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841355" y="6372036"/>
            <a:ext cx="52509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Natura morta con vaso di zenzero I, 1911</a:t>
            </a:r>
            <a:endParaRPr lang="it-IT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aintingdb.com/art/l/10/92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88640"/>
            <a:ext cx="4364834" cy="3744416"/>
          </a:xfrm>
          <a:prstGeom prst="rect">
            <a:avLst/>
          </a:prstGeom>
          <a:noFill/>
        </p:spPr>
      </p:pic>
      <p:pic>
        <p:nvPicPr>
          <p:cNvPr id="216066" name="Picture 2" descr="http://emuseum2.guggenheim.org/media/full/37.536_ph_we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7" y="188640"/>
            <a:ext cx="4283943" cy="4824536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539552" y="4077072"/>
            <a:ext cx="3134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Natura morta con </a:t>
            </a:r>
          </a:p>
          <a:p>
            <a:pPr algn="ctr"/>
            <a:r>
              <a:rPr lang="it-IT" dirty="0" smtClean="0"/>
              <a:t>vaso di zenzero I, 1911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860032" y="5157192"/>
            <a:ext cx="3946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Caraffa, brocca e fruttiera, 1909</a:t>
            </a:r>
            <a:endParaRPr lang="it-IT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44" name="Picture 4" descr="http://arttattler.com/Images/Europe/Netherlands/DenHaag/Gemeentemuseum%20Den%20Haag/Cezanne%20Picasso%20Mondrian/CPM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88639"/>
            <a:ext cx="7776864" cy="5915317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835696" y="6237312"/>
            <a:ext cx="5308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Natura morta con vaso di zenzero II, 1912</a:t>
            </a:r>
            <a:endParaRPr lang="it-IT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627784" y="6488668"/>
            <a:ext cx="4484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W. </a:t>
            </a:r>
            <a:r>
              <a:rPr lang="it-IT" dirty="0" err="1" smtClean="0"/>
              <a:t>Kandinskij</a:t>
            </a:r>
            <a:r>
              <a:rPr lang="it-IT" dirty="0" smtClean="0"/>
              <a:t>, Primo acquarello astratto, 1910</a:t>
            </a:r>
            <a:endParaRPr lang="it-IT" dirty="0"/>
          </a:p>
        </p:txBody>
      </p:sp>
      <p:pic>
        <p:nvPicPr>
          <p:cNvPr id="65538" name="Picture 2" descr="314a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60648"/>
            <a:ext cx="8136904" cy="6237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578" y="116632"/>
            <a:ext cx="8827910" cy="5876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203848" y="6165304"/>
            <a:ext cx="2464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Albero orizzontale, 1911</a:t>
            </a:r>
            <a:endParaRPr lang="it-IT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6632"/>
            <a:ext cx="8352928" cy="6047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3246345" y="6381328"/>
            <a:ext cx="3197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Albero grigio, 1911</a:t>
            </a:r>
            <a:endParaRPr lang="it-IT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AutoShape 2" descr="http://ardor.net/artlia/content/p/picasso/prague.jpg"/>
          <p:cNvSpPr>
            <a:spLocks noChangeAspect="1" noChangeArrowheads="1"/>
          </p:cNvSpPr>
          <p:nvPr/>
        </p:nvSpPr>
        <p:spPr bwMode="auto">
          <a:xfrm>
            <a:off x="63500" y="-136525"/>
            <a:ext cx="7781925" cy="60960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88640"/>
            <a:ext cx="8208912" cy="605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907704" y="6525344"/>
            <a:ext cx="320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Melo in fiore, 1912</a:t>
            </a:r>
            <a:endParaRPr lang="it-IT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 descr="http://www.reproduction-gallery.com/oil_painting_reproduction_gallery/Piet-Mondrian-Composition-Trees-II_-1912-large-10444576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0"/>
            <a:ext cx="4608512" cy="678987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860032" y="476672"/>
            <a:ext cx="4300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Composizione con alberi, 1912</a:t>
            </a:r>
            <a:endParaRPr lang="it-IT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 descr="http://www.reproduction-gallery.com/oil_painting_reproduction_gallery/Piet-Mondrian-Composition-Trees-II_-1912-large-10444576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0"/>
            <a:ext cx="4331218" cy="6381328"/>
          </a:xfrm>
          <a:prstGeom prst="rect">
            <a:avLst/>
          </a:prstGeom>
          <a:noFill/>
        </p:spPr>
      </p:pic>
      <p:pic>
        <p:nvPicPr>
          <p:cNvPr id="222210" name="Picture 2" descr="http://www.settemuse.it/pittori_scultori_europei/picasso/1910_pablo_picasso_1061_ritratto_di_wilhelm_uhde.jpg"/>
          <p:cNvPicPr>
            <a:picLocks noChangeAspect="1" noChangeArrowheads="1"/>
          </p:cNvPicPr>
          <p:nvPr/>
        </p:nvPicPr>
        <p:blipFill>
          <a:blip r:embed="rId4" cstate="print"/>
          <a:srcRect l="25200" t="3197" r="24401" b="4103"/>
          <a:stretch>
            <a:fillRect/>
          </a:stretch>
        </p:blipFill>
        <p:spPr bwMode="auto">
          <a:xfrm>
            <a:off x="4607496" y="188640"/>
            <a:ext cx="4536504" cy="6264696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0" y="6488668"/>
            <a:ext cx="4300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Composizione con alberi, 1912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860032" y="6516052"/>
            <a:ext cx="3883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Ritratto di Wilhelm </a:t>
            </a:r>
            <a:r>
              <a:rPr lang="it-IT" dirty="0" err="1" smtClean="0"/>
              <a:t>Uhde</a:t>
            </a:r>
            <a:r>
              <a:rPr lang="it-IT" dirty="0" smtClean="0"/>
              <a:t>, 1910</a:t>
            </a:r>
            <a:endParaRPr lang="it-IT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settemuse.it/pittori_scultori_europei/picasso/1910_pablo_picasso_1061_ritratto_di_wilhelm_uhde.jpg"/>
          <p:cNvPicPr>
            <a:picLocks noChangeAspect="1" noChangeArrowheads="1"/>
          </p:cNvPicPr>
          <p:nvPr/>
        </p:nvPicPr>
        <p:blipFill>
          <a:blip r:embed="rId3" cstate="print"/>
          <a:srcRect l="25200" t="3197" r="24401" b="4103"/>
          <a:stretch>
            <a:fillRect/>
          </a:stretch>
        </p:blipFill>
        <p:spPr bwMode="auto">
          <a:xfrm>
            <a:off x="87640" y="548680"/>
            <a:ext cx="2972192" cy="4104456"/>
          </a:xfrm>
          <a:prstGeom prst="rect">
            <a:avLst/>
          </a:prstGeom>
          <a:noFill/>
        </p:spPr>
      </p:pic>
      <p:pic>
        <p:nvPicPr>
          <p:cNvPr id="223234" name="Picture 2" descr="http://www.parafrasando.it/arte/Picasso_RitrattoDiKahnweil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548680"/>
            <a:ext cx="3024336" cy="4122511"/>
          </a:xfrm>
          <a:prstGeom prst="rect">
            <a:avLst/>
          </a:prstGeom>
          <a:noFill/>
        </p:spPr>
      </p:pic>
      <p:pic>
        <p:nvPicPr>
          <p:cNvPr id="223236" name="Picture 4" descr="http://www.liceosabin.it/iper08/matematicarte/gallery2/picasso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548680"/>
            <a:ext cx="2834344" cy="417646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851920" y="5733256"/>
            <a:ext cx="1438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Picasso, 1910</a:t>
            </a:r>
            <a:endParaRPr lang="it-IT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187624" y="188640"/>
            <a:ext cx="6942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1913-1914: </a:t>
            </a:r>
            <a:r>
              <a:rPr lang="it-IT" dirty="0" err="1" smtClean="0"/>
              <a:t>Mondrian</a:t>
            </a:r>
            <a:r>
              <a:rPr lang="it-IT" dirty="0" smtClean="0"/>
              <a:t> raggiunge il periodo di massima critica al cubismo</a:t>
            </a:r>
            <a:endParaRPr lang="it-IT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93" y="764704"/>
            <a:ext cx="6653047" cy="6021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6660232" y="1268760"/>
            <a:ext cx="24320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 smtClean="0"/>
              <a:t>Mondrian</a:t>
            </a:r>
            <a:r>
              <a:rPr lang="it-IT" dirty="0" smtClean="0"/>
              <a:t>, </a:t>
            </a:r>
          </a:p>
          <a:p>
            <a:pPr algn="ctr"/>
            <a:r>
              <a:rPr lang="it-IT" dirty="0" smtClean="0"/>
              <a:t>Composizione n.7, 1913</a:t>
            </a:r>
            <a:endParaRPr lang="it-IT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 descr="http://elliottback.com/wp/wp-content/uploads/2011/05/piet-mondrian-composition-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0381"/>
            <a:ext cx="3960440" cy="686186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499992" y="476672"/>
            <a:ext cx="24320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 smtClean="0"/>
              <a:t>Mondrian</a:t>
            </a:r>
            <a:r>
              <a:rPr lang="it-IT" dirty="0" smtClean="0"/>
              <a:t>, </a:t>
            </a:r>
          </a:p>
          <a:p>
            <a:pPr algn="ctr"/>
            <a:r>
              <a:rPr lang="it-IT" dirty="0" smtClean="0"/>
              <a:t>Composizione n.8, 1914</a:t>
            </a:r>
            <a:endParaRPr lang="it-IT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024" y="116632"/>
            <a:ext cx="8006432" cy="635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2267744" y="6488668"/>
            <a:ext cx="473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Mare (cielo stellato sul mare), 1914</a:t>
            </a:r>
            <a:endParaRPr lang="it-IT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44624"/>
            <a:ext cx="4537182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4572000" y="188640"/>
            <a:ext cx="2337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Molo e oceano 4, 1914</a:t>
            </a:r>
            <a:endParaRPr lang="it-IT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6230" y="3501009"/>
            <a:ext cx="4377770" cy="3356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2411760" y="6488668"/>
            <a:ext cx="2337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Molo e oceano 5, 1915</a:t>
            </a:r>
            <a:endParaRPr lang="it-I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9507" y="1124744"/>
            <a:ext cx="828694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dirty="0" smtClean="0"/>
              <a:t>“L’uomo non è nulla in sé se non parte del tutto, </a:t>
            </a:r>
          </a:p>
          <a:p>
            <a:pPr algn="ctr"/>
            <a:r>
              <a:rPr lang="it-IT" sz="3200" dirty="0" smtClean="0"/>
              <a:t>quando perde la sua meschina individualità</a:t>
            </a:r>
          </a:p>
          <a:p>
            <a:pPr algn="ctr"/>
            <a:r>
              <a:rPr lang="it-IT" sz="3200" dirty="0" smtClean="0"/>
              <a:t>sarà felice nell’Eden che avrà creato”</a:t>
            </a:r>
            <a:endParaRPr lang="it-IT" sz="3200" dirty="0"/>
          </a:p>
        </p:txBody>
      </p:sp>
      <p:sp>
        <p:nvSpPr>
          <p:cNvPr id="3" name="Rettangolo 2"/>
          <p:cNvSpPr/>
          <p:nvPr/>
        </p:nvSpPr>
        <p:spPr>
          <a:xfrm>
            <a:off x="1403648" y="4499828"/>
            <a:ext cx="6102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dirty="0" smtClean="0"/>
              <a:t>ARTE SARA’ VITA QUANDO CESSERA’ di ESISTERE COME ARTE</a:t>
            </a:r>
            <a:endParaRPr lang="it-IT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306" name="Picture 2" descr="http://www.laboratorio1.unict.it/imagdata/05/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88640"/>
            <a:ext cx="7848872" cy="588665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588405" y="6237312"/>
            <a:ext cx="5719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Composizione n. 10, Banchina e oceano, 1915</a:t>
            </a:r>
            <a:endParaRPr lang="it-IT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330" name="Picture 2" descr="http://mondrian.artsnews.it/photogallery/300-compositionwithlines-19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19" y="260648"/>
            <a:ext cx="5964299" cy="590465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156176" y="548680"/>
            <a:ext cx="3055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Più e meno, 1917</a:t>
            </a:r>
            <a:endParaRPr lang="it-IT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930" name="Picture 2" descr="http://lorenzofalli.netsons.org/wp-content/uploads/2009/07/Mondrian-Composizione-con-piani-di-colo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4499992" cy="377608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197526" y="5013176"/>
            <a:ext cx="44241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 smtClean="0"/>
              <a:t>Mondrian</a:t>
            </a:r>
            <a:r>
              <a:rPr lang="it-IT" dirty="0" smtClean="0"/>
              <a:t>, Composizioni con piani di colore, </a:t>
            </a:r>
          </a:p>
          <a:p>
            <a:pPr algn="ctr"/>
            <a:r>
              <a:rPr lang="it-IT" dirty="0" smtClean="0"/>
              <a:t>1917</a:t>
            </a:r>
          </a:p>
          <a:p>
            <a:pPr algn="ctr"/>
            <a:r>
              <a:rPr lang="it-IT" dirty="0" smtClean="0"/>
              <a:t>Cinque composizioni di questo tipo</a:t>
            </a:r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3651" y="3140968"/>
            <a:ext cx="4540349" cy="37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411760" y="6453336"/>
            <a:ext cx="4939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Composizione con superfici di colore e grigio, 1917</a:t>
            </a:r>
            <a:endParaRPr lang="it-IT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16632"/>
            <a:ext cx="7488832" cy="614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6048672" cy="4912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4067944" y="5805264"/>
            <a:ext cx="5111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Composizione a scacchiera con colori chiari, 1918-19</a:t>
            </a:r>
            <a:endParaRPr lang="it-IT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6" name="Picture 2" descr="http://img0.liveinternet.ru/images/attach/c/1/62/88/62088521_ima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2656"/>
            <a:ext cx="6264696" cy="623837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660232" y="692696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Composizione, 1918</a:t>
            </a:r>
            <a:endParaRPr lang="it-IT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050" name="Picture 2" descr="http://mmacasiano.aiwsites.com/imd100/mondrian_blue_plane_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3749933" cy="4536504"/>
          </a:xfrm>
          <a:prstGeom prst="rect">
            <a:avLst/>
          </a:prstGeom>
          <a:noFill/>
        </p:spPr>
      </p:pic>
      <p:pic>
        <p:nvPicPr>
          <p:cNvPr id="258052" name="Picture 4" descr="http://www.myword.it/img/2008/02/original_big_piet_mondrian_250xfre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76672"/>
            <a:ext cx="4320480" cy="4372328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3923928" y="566124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1919</a:t>
            </a:r>
            <a:endParaRPr lang="it-IT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2710"/>
            <a:ext cx="4211960" cy="4235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84634"/>
            <a:ext cx="4355976" cy="4355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251520" y="5085184"/>
            <a:ext cx="39730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Composizione a losanga con nero, rosso,</a:t>
            </a:r>
          </a:p>
          <a:p>
            <a:pPr algn="ctr"/>
            <a:r>
              <a:rPr lang="it-IT" dirty="0" err="1" smtClean="0"/>
              <a:t>blù</a:t>
            </a:r>
            <a:r>
              <a:rPr lang="it-IT" dirty="0" smtClean="0"/>
              <a:t> e giallo, 1925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5492567" y="5157192"/>
            <a:ext cx="33750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Losanga con tre linee e </a:t>
            </a:r>
            <a:r>
              <a:rPr lang="it-IT" dirty="0" err="1" smtClean="0"/>
              <a:t>blù</a:t>
            </a:r>
            <a:r>
              <a:rPr lang="it-IT" dirty="0" smtClean="0"/>
              <a:t>, grigio </a:t>
            </a:r>
          </a:p>
          <a:p>
            <a:pPr algn="ctr"/>
            <a:r>
              <a:rPr lang="it-IT" dirty="0" smtClean="0"/>
              <a:t>e giallo, 1925</a:t>
            </a:r>
            <a:endParaRPr lang="it-IT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602511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1234467" y="6237312"/>
            <a:ext cx="2257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Composizione B, 1920</a:t>
            </a:r>
            <a:endParaRPr lang="it-IT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85166"/>
            <a:ext cx="7200800" cy="6192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1907704" y="6381328"/>
            <a:ext cx="535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Composizione con giallo, rosso, nero, </a:t>
            </a:r>
            <a:r>
              <a:rPr lang="it-IT" dirty="0" err="1" smtClean="0"/>
              <a:t>blù</a:t>
            </a:r>
            <a:r>
              <a:rPr lang="it-IT" dirty="0" smtClean="0"/>
              <a:t> e grigio, 1920</a:t>
            </a:r>
            <a:endParaRPr lang="it-IT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3857087" cy="2492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0"/>
            <a:ext cx="2743200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91175" y="3933825"/>
            <a:ext cx="3552825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179512" y="2636912"/>
            <a:ext cx="3594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</a:t>
            </a:r>
            <a:r>
              <a:rPr lang="it-IT" i="1" dirty="0" smtClean="0"/>
              <a:t>Cortile di fattoria</a:t>
            </a:r>
            <a:r>
              <a:rPr lang="it-IT" dirty="0" smtClean="0"/>
              <a:t>, 1895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835696" y="4221088"/>
            <a:ext cx="3438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</a:t>
            </a:r>
            <a:r>
              <a:rPr lang="it-IT" i="1" dirty="0" smtClean="0"/>
              <a:t>Chiesa di paese</a:t>
            </a:r>
            <a:r>
              <a:rPr lang="it-IT" dirty="0" smtClean="0"/>
              <a:t>, 1898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63688" y="6372036"/>
            <a:ext cx="383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</a:t>
            </a:r>
            <a:r>
              <a:rPr lang="it-IT" i="1" dirty="0" smtClean="0"/>
              <a:t>Casa sul fiume </a:t>
            </a:r>
            <a:r>
              <a:rPr lang="it-IT" i="1" dirty="0" err="1" smtClean="0"/>
              <a:t>Gein</a:t>
            </a:r>
            <a:r>
              <a:rPr lang="it-IT" dirty="0" smtClean="0"/>
              <a:t>, 1900</a:t>
            </a:r>
            <a:endParaRPr lang="it-IT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4624"/>
            <a:ext cx="5976664" cy="6035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1043608" y="6381328"/>
            <a:ext cx="7112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Composizione con grande superficie rossa, giallo, nero, grigio e </a:t>
            </a:r>
            <a:r>
              <a:rPr lang="it-IT" dirty="0" err="1" smtClean="0"/>
              <a:t>blù</a:t>
            </a:r>
            <a:r>
              <a:rPr lang="it-IT" dirty="0" smtClean="0"/>
              <a:t>, 1921</a:t>
            </a:r>
            <a:endParaRPr lang="it-IT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7" y="188640"/>
            <a:ext cx="6316459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6876256" y="692696"/>
            <a:ext cx="18963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Composizione con</a:t>
            </a:r>
          </a:p>
          <a:p>
            <a:r>
              <a:rPr lang="it-IT" dirty="0" smtClean="0"/>
              <a:t>giallo, 1930</a:t>
            </a:r>
            <a:endParaRPr lang="it-IT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1"/>
            <a:ext cx="3667999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612504" y="6309320"/>
            <a:ext cx="3023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Composizione con rosso, 1931</a:t>
            </a:r>
            <a:endParaRPr lang="it-IT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5388" y="1196752"/>
            <a:ext cx="4548612" cy="463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4932040" y="6309320"/>
            <a:ext cx="3545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Composizione con rosso e </a:t>
            </a:r>
            <a:r>
              <a:rPr lang="it-IT" dirty="0" err="1" smtClean="0"/>
              <a:t>blù</a:t>
            </a:r>
            <a:r>
              <a:rPr lang="it-IT" dirty="0" smtClean="0"/>
              <a:t>, 1931</a:t>
            </a:r>
            <a:endParaRPr lang="it-IT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5428"/>
            <a:ext cx="5832648" cy="584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247942" y="6372036"/>
            <a:ext cx="2836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Losanga con due linee, 1931</a:t>
            </a:r>
            <a:endParaRPr lang="it-IT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File:Placa en Cabaret Voltaire retouched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87820"/>
            <a:ext cx="5924550" cy="570547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228184" y="1052736"/>
            <a:ext cx="302852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Zurigo</a:t>
            </a:r>
            <a:r>
              <a:rPr lang="en-US" dirty="0" smtClean="0"/>
              <a:t>, Cabaret Voltaire,  1916</a:t>
            </a:r>
          </a:p>
          <a:p>
            <a:r>
              <a:rPr lang="en-US" dirty="0" err="1" smtClean="0"/>
              <a:t>Placchetta</a:t>
            </a:r>
            <a:r>
              <a:rPr lang="en-US" dirty="0" smtClean="0"/>
              <a:t> </a:t>
            </a:r>
            <a:r>
              <a:rPr lang="en-US" dirty="0" err="1" smtClean="0"/>
              <a:t>commemorativa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della</a:t>
            </a:r>
            <a:r>
              <a:rPr lang="en-US" dirty="0" smtClean="0"/>
              <a:t> </a:t>
            </a:r>
            <a:r>
              <a:rPr lang="en-US" dirty="0" err="1" smtClean="0"/>
              <a:t>nascita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Dada</a:t>
            </a:r>
            <a:endParaRPr lang="it-IT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1.bp.blogspot.com/-wHcK1FlZJrY/Tc2BR642GZI/AAAAAAAAAD4/CUTA8xLmSIM/s1600/Trista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7"/>
            <a:ext cx="4824536" cy="647588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92080" y="836712"/>
            <a:ext cx="1342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Tristan</a:t>
            </a:r>
            <a:r>
              <a:rPr lang="it-IT" dirty="0" smtClean="0"/>
              <a:t> </a:t>
            </a:r>
            <a:r>
              <a:rPr lang="it-IT" dirty="0" err="1" smtClean="0"/>
              <a:t>Tzara</a:t>
            </a:r>
            <a:endParaRPr lang="it-IT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upload.wikimedia.org/wikipedia/commons/7/7b/Tristan_Tzara_and_Rene_Crev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773" y="188640"/>
            <a:ext cx="5155307" cy="644665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08104" y="620688"/>
            <a:ext cx="2576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Tzara</a:t>
            </a:r>
            <a:r>
              <a:rPr lang="it-IT" dirty="0" smtClean="0"/>
              <a:t> e </a:t>
            </a:r>
            <a:r>
              <a:rPr lang="it-IT" dirty="0" err="1" smtClean="0"/>
              <a:t>Renè</a:t>
            </a:r>
            <a:r>
              <a:rPr lang="it-IT" dirty="0" smtClean="0"/>
              <a:t> </a:t>
            </a:r>
            <a:r>
              <a:rPr lang="it-IT" dirty="0" err="1" smtClean="0"/>
              <a:t>Crevel</a:t>
            </a:r>
            <a:r>
              <a:rPr lang="it-IT" dirty="0" smtClean="0"/>
              <a:t>, 1928</a:t>
            </a:r>
            <a:endParaRPr lang="it-IT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80894" y="-27384"/>
            <a:ext cx="9027279" cy="68172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300" dirty="0" smtClean="0"/>
              <a:t>1918: </a:t>
            </a:r>
            <a:r>
              <a:rPr lang="it-IT" sz="2300" dirty="0" err="1" smtClean="0"/>
              <a:t>Tzara</a:t>
            </a:r>
            <a:r>
              <a:rPr lang="it-IT" sz="2300" dirty="0" smtClean="0"/>
              <a:t>: “Coloro che sono con noi conservano la loro libertà . Noi non </a:t>
            </a:r>
          </a:p>
          <a:p>
            <a:r>
              <a:rPr lang="it-IT" sz="2300" dirty="0" smtClean="0"/>
              <a:t>riconosciamo alcuna teoria. Io sono contro i sistemi, l’unico sistema </a:t>
            </a:r>
          </a:p>
          <a:p>
            <a:r>
              <a:rPr lang="it-IT" sz="2300" dirty="0" smtClean="0"/>
              <a:t>accettabile è quello di non aver sistemi. La logica è sempre falsa, </a:t>
            </a:r>
          </a:p>
          <a:p>
            <a:r>
              <a:rPr lang="it-IT" sz="2300" dirty="0" smtClean="0"/>
              <a:t>la morale atrofizza come tutti i flagelli dell’intelligenza..</a:t>
            </a:r>
          </a:p>
          <a:p>
            <a:r>
              <a:rPr lang="it-IT" sz="2300" dirty="0" smtClean="0"/>
              <a:t>Ogni forma di disgusto suscettibile di diventare una negazione </a:t>
            </a:r>
          </a:p>
          <a:p>
            <a:r>
              <a:rPr lang="it-IT" sz="2300" dirty="0" smtClean="0"/>
              <a:t>della famiglia, è Dada..</a:t>
            </a:r>
          </a:p>
          <a:p>
            <a:r>
              <a:rPr lang="it-IT" sz="2300" dirty="0" smtClean="0"/>
              <a:t>La protesta a pugno duro di tutto l’essere intento a un’intuizione </a:t>
            </a:r>
          </a:p>
          <a:p>
            <a:r>
              <a:rPr lang="it-IT" sz="2300" dirty="0" smtClean="0"/>
              <a:t>distruttiva, è Dada..</a:t>
            </a:r>
          </a:p>
          <a:p>
            <a:r>
              <a:rPr lang="it-IT" sz="2300" dirty="0" smtClean="0"/>
              <a:t>L’abolizione di ogni gerarchia e di ogni equazione sociale installata dai </a:t>
            </a:r>
          </a:p>
          <a:p>
            <a:r>
              <a:rPr lang="it-IT" sz="2300" dirty="0" smtClean="0"/>
              <a:t>nostri servi, è </a:t>
            </a:r>
            <a:r>
              <a:rPr lang="it-IT" sz="2300" dirty="0" err="1" smtClean="0"/>
              <a:t>Dada…</a:t>
            </a:r>
            <a:endParaRPr lang="it-IT" sz="2300" dirty="0" smtClean="0"/>
          </a:p>
          <a:p>
            <a:r>
              <a:rPr lang="it-IT" sz="2300" dirty="0" smtClean="0"/>
              <a:t>Ogni oggetto, tutti gli oggetti, i sentimenti e le oscurità, le apparizioni e </a:t>
            </a:r>
          </a:p>
          <a:p>
            <a:r>
              <a:rPr lang="it-IT" sz="2300" dirty="0" smtClean="0"/>
              <a:t>l’urto preciso delle linee parallele, sono mezzi di lotta Dada..</a:t>
            </a:r>
          </a:p>
          <a:p>
            <a:r>
              <a:rPr lang="it-IT" sz="2300" dirty="0" smtClean="0"/>
              <a:t>Abolizione della memoria: Dada</a:t>
            </a:r>
          </a:p>
          <a:p>
            <a:r>
              <a:rPr lang="it-IT" sz="2300" dirty="0" smtClean="0"/>
              <a:t>Abolizione dell’archeologia: Dada</a:t>
            </a:r>
          </a:p>
          <a:p>
            <a:r>
              <a:rPr lang="it-IT" sz="2300" dirty="0" smtClean="0"/>
              <a:t>Abolizione dei Profeti: Dada</a:t>
            </a:r>
          </a:p>
          <a:p>
            <a:r>
              <a:rPr lang="it-IT" sz="2300" dirty="0" smtClean="0"/>
              <a:t>Abolizione del futuro: Dada</a:t>
            </a:r>
          </a:p>
          <a:p>
            <a:r>
              <a:rPr lang="it-IT" sz="2300" dirty="0" err="1" smtClean="0"/>
              <a:t>Dada…Libertà</a:t>
            </a:r>
            <a:r>
              <a:rPr lang="it-IT" sz="2300" dirty="0" smtClean="0"/>
              <a:t>: Dada, </a:t>
            </a:r>
            <a:r>
              <a:rPr lang="it-IT" sz="2300" dirty="0" err="1" smtClean="0"/>
              <a:t>Dada</a:t>
            </a:r>
            <a:r>
              <a:rPr lang="it-IT" sz="2300" dirty="0" smtClean="0"/>
              <a:t>, Dada, urlo di colori increspati, incontro di </a:t>
            </a:r>
          </a:p>
          <a:p>
            <a:r>
              <a:rPr lang="it-IT" sz="2300" dirty="0" smtClean="0"/>
              <a:t>tutti i contrari e di tutte le contraddizioni, di ogni motivo grottesco, </a:t>
            </a:r>
          </a:p>
          <a:p>
            <a:r>
              <a:rPr lang="it-IT" sz="2300" dirty="0" smtClean="0"/>
              <a:t>di ogni incoerenza: LA VITA”</a:t>
            </a:r>
            <a:endParaRPr lang="it-IT" sz="23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286000" y="889844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Prendete un giornale.</a:t>
            </a:r>
            <a:br>
              <a:rPr lang="it-IT" dirty="0" smtClean="0"/>
            </a:br>
            <a:r>
              <a:rPr lang="it-IT" dirty="0" smtClean="0"/>
              <a:t>Prendete un paio di forbici.</a:t>
            </a:r>
            <a:br>
              <a:rPr lang="it-IT" dirty="0" smtClean="0"/>
            </a:br>
            <a:r>
              <a:rPr lang="it-IT" dirty="0" smtClean="0"/>
              <a:t>Scegliete nel giornale un articolo che abbia la lunghezza che voi desiderate dare alla vostra poesia.</a:t>
            </a:r>
            <a:br>
              <a:rPr lang="it-IT" dirty="0" smtClean="0"/>
            </a:br>
            <a:r>
              <a:rPr lang="it-IT" dirty="0" smtClean="0"/>
              <a:t>Ritagliate l’articolo.</a:t>
            </a:r>
            <a:br>
              <a:rPr lang="it-IT" dirty="0" smtClean="0"/>
            </a:br>
            <a:r>
              <a:rPr lang="it-IT" dirty="0" smtClean="0"/>
              <a:t>Tagliate ancora con cura ogni parola che forma tale articolo e mettete tutte le parole in un sacchetto.</a:t>
            </a:r>
            <a:br>
              <a:rPr lang="it-IT" dirty="0" smtClean="0"/>
            </a:br>
            <a:r>
              <a:rPr lang="it-IT" dirty="0" smtClean="0"/>
              <a:t>Agitate dolcemente.</a:t>
            </a:r>
            <a:br>
              <a:rPr lang="it-IT" dirty="0" smtClean="0"/>
            </a:br>
            <a:r>
              <a:rPr lang="it-IT" dirty="0" smtClean="0"/>
              <a:t>Tirate fuori le parole una dopo l’altra, disponendole nell’ordine con cui le estrarrete.</a:t>
            </a:r>
            <a:br>
              <a:rPr lang="it-IT" dirty="0" smtClean="0"/>
            </a:br>
            <a:r>
              <a:rPr lang="it-IT" dirty="0" smtClean="0"/>
              <a:t>Copiatele coscienziosamente.</a:t>
            </a:r>
            <a:br>
              <a:rPr lang="it-IT" dirty="0" smtClean="0"/>
            </a:br>
            <a:r>
              <a:rPr lang="it-IT" dirty="0" smtClean="0"/>
              <a:t>La poesia vi rassomiglierà.</a:t>
            </a:r>
            <a:br>
              <a:rPr lang="it-IT" dirty="0" smtClean="0"/>
            </a:br>
            <a:r>
              <a:rPr lang="it-IT" dirty="0" smtClean="0"/>
              <a:t>Ed eccovi diventato uno scrittore infinitamente originale e fornito di una sensibilità incantevole, benché, s’intende, incompresa dalla gente volgare.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03848" y="260648"/>
            <a:ext cx="3265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Tzara</a:t>
            </a:r>
            <a:r>
              <a:rPr lang="it-IT" dirty="0" smtClean="0"/>
              <a:t>, Manifesto Letterario, 1920</a:t>
            </a:r>
            <a:endParaRPr lang="it-IT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contemplativeprocess.files.wordpress.com/2011/11/bicycle-whee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44624"/>
            <a:ext cx="5782681" cy="666936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156176" y="836712"/>
            <a:ext cx="1972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 Duchamp, 1913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6156176" y="1556792"/>
            <a:ext cx="2788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“Noi non creiamo opere ma</a:t>
            </a:r>
          </a:p>
          <a:p>
            <a:pPr algn="ctr"/>
            <a:r>
              <a:rPr lang="it-IT" dirty="0" smtClean="0"/>
              <a:t>fabbrichiamo oggetti”</a:t>
            </a:r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4624"/>
            <a:ext cx="311467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5496" y="3717032"/>
            <a:ext cx="3563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Mondrian</a:t>
            </a:r>
            <a:r>
              <a:rPr lang="it-IT" dirty="0" smtClean="0"/>
              <a:t>, </a:t>
            </a:r>
            <a:r>
              <a:rPr lang="it-IT" i="1" dirty="0" smtClean="0"/>
              <a:t>Mulino a </a:t>
            </a:r>
            <a:r>
              <a:rPr lang="it-IT" i="1" dirty="0" err="1" smtClean="0"/>
              <a:t>Domburg</a:t>
            </a:r>
            <a:r>
              <a:rPr lang="it-IT" dirty="0" smtClean="0"/>
              <a:t>, 1909</a:t>
            </a:r>
            <a:endParaRPr lang="it-I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4624"/>
            <a:ext cx="272795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sellaDiTesto 4"/>
          <p:cNvSpPr txBox="1"/>
          <p:nvPr/>
        </p:nvSpPr>
        <p:spPr>
          <a:xfrm>
            <a:off x="6412098" y="0"/>
            <a:ext cx="2731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err="1" smtClean="0"/>
              <a:t>Mondrian</a:t>
            </a:r>
            <a:r>
              <a:rPr lang="it-IT" dirty="0" smtClean="0"/>
              <a:t>, </a:t>
            </a:r>
            <a:r>
              <a:rPr lang="it-IT" i="1" dirty="0" smtClean="0"/>
              <a:t>Faro in arancio</a:t>
            </a:r>
            <a:r>
              <a:rPr lang="it-IT" dirty="0" smtClean="0"/>
              <a:t>, </a:t>
            </a:r>
          </a:p>
          <a:p>
            <a:pPr algn="ctr"/>
            <a:r>
              <a:rPr lang="it-IT" dirty="0" smtClean="0"/>
              <a:t>1909-1910</a:t>
            </a:r>
            <a:endParaRPr lang="it-IT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48400" y="2409825"/>
            <a:ext cx="2895600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2411760" y="6488668"/>
            <a:ext cx="3898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Mondrian</a:t>
            </a:r>
            <a:r>
              <a:rPr lang="it-IT" dirty="0" smtClean="0"/>
              <a:t>, Campanile</a:t>
            </a:r>
            <a:r>
              <a:rPr lang="it-IT" i="1" dirty="0" smtClean="0"/>
              <a:t> a </a:t>
            </a:r>
            <a:r>
              <a:rPr lang="it-IT" i="1" dirty="0" err="1" smtClean="0"/>
              <a:t>Domburg</a:t>
            </a:r>
            <a:r>
              <a:rPr lang="it-IT" dirty="0" smtClean="0"/>
              <a:t>, 1909</a:t>
            </a:r>
            <a:endParaRPr lang="it-IT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blog.daytonc.com/wp-content/uploads/2008/05/marcel-ducham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69709"/>
            <a:ext cx="5688632" cy="674366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444208" y="836712"/>
            <a:ext cx="19720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 Duchamp, 1917</a:t>
            </a:r>
            <a:endParaRPr lang="it-IT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t1.gstatic.com/images?q=tbn:ANd9GcQpCm5EghJ39lK5MGrTQ8jN6XgKDlyEskLiySmQBy0eqZrNVKJSS_-8p5SXh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2731329" cy="4104456"/>
          </a:xfrm>
          <a:prstGeom prst="rect">
            <a:avLst/>
          </a:prstGeom>
          <a:noFill/>
        </p:spPr>
      </p:pic>
      <p:pic>
        <p:nvPicPr>
          <p:cNvPr id="24580" name="Picture 4" descr="http://www.citrinitas.com/history_of_viscom/images/avantgarde/391-8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9" y="188641"/>
            <a:ext cx="2592288" cy="4156448"/>
          </a:xfrm>
          <a:prstGeom prst="rect">
            <a:avLst/>
          </a:prstGeom>
          <a:noFill/>
        </p:spPr>
      </p:pic>
      <p:pic>
        <p:nvPicPr>
          <p:cNvPr id="24582" name="Picture 6" descr="http://www.mariabuszek.com/kcai/DadaSurrealism/Images/Midterm/Picabia3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84168" y="260648"/>
            <a:ext cx="2664296" cy="3979863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627784" y="5373216"/>
            <a:ext cx="4105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Francis </a:t>
            </a:r>
            <a:r>
              <a:rPr lang="it-IT" dirty="0" err="1" smtClean="0"/>
              <a:t>Picabia</a:t>
            </a:r>
            <a:r>
              <a:rPr lang="it-IT" dirty="0" smtClean="0"/>
              <a:t>, Numeri di  “391” dal 1917</a:t>
            </a:r>
            <a:endParaRPr lang="it-IT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lucidistorte.it/blog/wp-content/uploads/2011/03/photo-man-ray-rayograph-with-sprocke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781" y="0"/>
            <a:ext cx="2857059" cy="3501008"/>
          </a:xfrm>
          <a:prstGeom prst="rect">
            <a:avLst/>
          </a:prstGeom>
          <a:noFill/>
        </p:spPr>
      </p:pic>
      <p:pic>
        <p:nvPicPr>
          <p:cNvPr id="23556" name="Picture 4" descr="http://www.burnaway.org/wp-content/myimages/2008/10/manray_photogr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0"/>
            <a:ext cx="2645571" cy="3466357"/>
          </a:xfrm>
          <a:prstGeom prst="rect">
            <a:avLst/>
          </a:prstGeom>
          <a:noFill/>
        </p:spPr>
      </p:pic>
      <p:pic>
        <p:nvPicPr>
          <p:cNvPr id="23558" name="Picture 6" descr="http://www.finanzaonline.com/forum/attachments/lamaca/1154544d1257405227-seduti-dans-le-bistrot-de-lamour-man-ray-rayograph-19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8664" y="1"/>
            <a:ext cx="2815824" cy="3501008"/>
          </a:xfrm>
          <a:prstGeom prst="rect">
            <a:avLst/>
          </a:prstGeom>
          <a:noFill/>
        </p:spPr>
      </p:pic>
      <p:pic>
        <p:nvPicPr>
          <p:cNvPr id="23560" name="Picture 8" descr="http://reeda7.files.wordpress.com/2011/04/manrayphotogra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34183" y="3567030"/>
            <a:ext cx="4098057" cy="3290970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251520" y="4005064"/>
            <a:ext cx="2348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Man Ray, </a:t>
            </a:r>
            <a:r>
              <a:rPr lang="it-IT" dirty="0" err="1" smtClean="0"/>
              <a:t>Rayographies</a:t>
            </a:r>
            <a:endParaRPr lang="it-IT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cdn2.all-art.org/art_20th_century/cubism/hausmann/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04664"/>
            <a:ext cx="2524125" cy="3810000"/>
          </a:xfrm>
          <a:prstGeom prst="rect">
            <a:avLst/>
          </a:prstGeom>
          <a:noFill/>
        </p:spPr>
      </p:pic>
      <p:pic>
        <p:nvPicPr>
          <p:cNvPr id="22532" name="Picture 4" descr="http://artchive.com/artchive/h/hausmann/hausmann_art_criti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404664"/>
            <a:ext cx="2953089" cy="3816424"/>
          </a:xfrm>
          <a:prstGeom prst="rect">
            <a:avLst/>
          </a:prstGeom>
          <a:noFill/>
        </p:spPr>
      </p:pic>
      <p:pic>
        <p:nvPicPr>
          <p:cNvPr id="22534" name="Picture 6" descr="http://www.windoweb.it/guida/arte/arte_foto/dada_hausman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04656" y="404664"/>
            <a:ext cx="3059832" cy="381873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2761590" y="5085184"/>
            <a:ext cx="3250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Fotomontaggi, M. Ernst e M. Ray</a:t>
            </a:r>
            <a:endParaRPr lang="it-IT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dinamico2.unibg.it/lazzari/2001i1/joanmiro/pic/manifes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-1"/>
            <a:ext cx="4392488" cy="686189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652120" y="980728"/>
            <a:ext cx="1643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Breton, 1924</a:t>
            </a:r>
            <a:endParaRPr lang="it-IT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dinamico2.unibg.it/lazzari/2001i1/joanmiro/pic/ray-scacchier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60647"/>
            <a:ext cx="4680520" cy="61903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76026" y="1052736"/>
            <a:ext cx="877150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b="1" i="1" dirty="0" smtClean="0"/>
              <a:t>SURREALISMO</a:t>
            </a:r>
            <a:r>
              <a:rPr lang="it-IT" sz="2800" dirty="0" smtClean="0"/>
              <a:t>, n. m. </a:t>
            </a:r>
            <a:r>
              <a:rPr lang="it-IT" sz="2800" dirty="0" smtClean="0">
                <a:solidFill>
                  <a:srgbClr val="FF0000"/>
                </a:solidFill>
              </a:rPr>
              <a:t>Automatismo</a:t>
            </a:r>
            <a:r>
              <a:rPr lang="it-IT" sz="2800" dirty="0" smtClean="0"/>
              <a:t> tipico puro col quale ci </a:t>
            </a:r>
          </a:p>
          <a:p>
            <a:pPr algn="ctr"/>
            <a:r>
              <a:rPr lang="it-IT" sz="2800" dirty="0" smtClean="0"/>
              <a:t>si propone di esprimere, sia verbalmente, sia per iscritto, </a:t>
            </a:r>
          </a:p>
          <a:p>
            <a:pPr algn="ctr"/>
            <a:r>
              <a:rPr lang="it-IT" sz="2800" dirty="0" smtClean="0"/>
              <a:t>sia in qualsiasi altro modo, il funzionamento </a:t>
            </a:r>
          </a:p>
          <a:p>
            <a:pPr algn="ctr"/>
            <a:r>
              <a:rPr lang="it-IT" sz="2800" dirty="0" smtClean="0"/>
              <a:t>reale del pensiero. Dettato del pensiero, in assenza di </a:t>
            </a:r>
          </a:p>
          <a:p>
            <a:pPr algn="ctr"/>
            <a:r>
              <a:rPr lang="it-IT" sz="2800" dirty="0" smtClean="0"/>
              <a:t>qualsiasi controllo esercitato dalla ragione, </a:t>
            </a:r>
          </a:p>
          <a:p>
            <a:pPr algn="ctr"/>
            <a:r>
              <a:rPr lang="it-IT" sz="2800" dirty="0" smtClean="0"/>
              <a:t>al di fuori di ogni preoccupazione estetica o morale.</a:t>
            </a:r>
            <a:endParaRPr lang="it-IT" sz="2800" dirty="0"/>
          </a:p>
        </p:txBody>
      </p:sp>
      <p:sp>
        <p:nvSpPr>
          <p:cNvPr id="3" name="Rettangolo 2"/>
          <p:cNvSpPr/>
          <p:nvPr/>
        </p:nvSpPr>
        <p:spPr>
          <a:xfrm>
            <a:off x="0" y="5013176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dirty="0" smtClean="0"/>
              <a:t>Freud: il sogno è la «via regia verso la scoperta dell’inconscio»</a:t>
            </a:r>
            <a:endParaRPr lang="it-IT" sz="28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88523" y="764704"/>
            <a:ext cx="867596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4800" dirty="0" smtClean="0"/>
              <a:t>“Bello come l’incontro casuale di </a:t>
            </a:r>
          </a:p>
          <a:p>
            <a:pPr algn="ctr"/>
            <a:r>
              <a:rPr lang="it-IT" sz="4800" dirty="0" smtClean="0"/>
              <a:t>una macchina per cucire e di un </a:t>
            </a:r>
          </a:p>
          <a:p>
            <a:pPr algn="ctr"/>
            <a:r>
              <a:rPr lang="it-IT" sz="4800" dirty="0" smtClean="0"/>
              <a:t>ombrello su un tavolo operatorio”</a:t>
            </a:r>
            <a:endParaRPr lang="it-IT" sz="48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t.wahooart.com/A55A04/w.nsf/OPRA/SRVV-7T7P5L/$File/Rene%20Magritte%20-%20Personal%20Values%20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61668"/>
            <a:ext cx="7992888" cy="631966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706897" y="6453336"/>
            <a:ext cx="3377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R. Magritte, Valori personali, 1952</a:t>
            </a:r>
            <a:endParaRPr lang="it-I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8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6696" y="-27383"/>
            <a:ext cx="8301768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2552633" y="6381328"/>
            <a:ext cx="4107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Trittico dell’evoluzione, 1911</a:t>
            </a:r>
            <a:endParaRPr lang="it-IT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730" name="Picture 2" descr="http://www.informazionisulweb.it/wp-content/uploads/2010/12/Le-grazie-naturali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44016"/>
            <a:ext cx="5247972" cy="645333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652120" y="1052736"/>
            <a:ext cx="35187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R. Magritte, Le grazie naturali, 1963</a:t>
            </a:r>
            <a:endParaRPr lang="it-IT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778" name="Picture 2" descr="http://web.tiscali.it/Maffe/dali/images/piaceri%20illuminati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0648"/>
            <a:ext cx="8568952" cy="580718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429787" y="6300028"/>
            <a:ext cx="265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S. </a:t>
            </a:r>
            <a:r>
              <a:rPr lang="it-IT" dirty="0" err="1" smtClean="0"/>
              <a:t>Dalì</a:t>
            </a:r>
            <a:r>
              <a:rPr lang="it-IT" dirty="0" smtClean="0"/>
              <a:t>, I piaceri illuminati, </a:t>
            </a:r>
            <a:endParaRPr lang="it-IT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gallery.giovani.it/gruppi/img/contenuti/2008/01/11/cigni-che-riflettono-elefanti-di-dal_zoo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4624"/>
            <a:ext cx="8352928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windoweb.it/guida/arte/arte_foto/Dali_Apparition-of-afac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8496944" cy="65401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898" name="Picture 2" descr="http://venividivici.us/sites/default/files/1_Rene_Magritte_1898-1967_venividivici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80339"/>
            <a:ext cx="5184576" cy="673303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359783" y="908720"/>
            <a:ext cx="1524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Renè</a:t>
            </a:r>
            <a:r>
              <a:rPr lang="it-IT" dirty="0" smtClean="0"/>
              <a:t> Magritte</a:t>
            </a:r>
            <a:endParaRPr lang="it-IT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946" name="Picture 2" descr="http://1.bp.blogspot.com/-I6-shq0DGxE/ThYXII09FYI/AAAAAAAAAFc/tWJ7bVR94DE/s1600/treasonofimagesshadow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32656"/>
            <a:ext cx="7992888" cy="5915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970" name="Picture 2" descr="http://www.reynalddrouhin.net/rd/wp-content/uploads/2006/02/magritte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5374718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08104" y="1124744"/>
            <a:ext cx="3626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R. Magritte, L’impero delle luci, 1950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5445259" y="2852936"/>
            <a:ext cx="380726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/>
              <a:t>"Il paesaggio fa pensare alla notte </a:t>
            </a:r>
          </a:p>
          <a:p>
            <a:r>
              <a:rPr lang="it-IT" i="1" dirty="0" smtClean="0"/>
              <a:t>e il cielo al giorno. Trovo che questa </a:t>
            </a:r>
          </a:p>
          <a:p>
            <a:r>
              <a:rPr lang="it-IT" i="1" dirty="0" smtClean="0"/>
              <a:t>contemporaneità di giorno</a:t>
            </a:r>
          </a:p>
          <a:p>
            <a:r>
              <a:rPr lang="it-IT" i="1" dirty="0" smtClean="0"/>
              <a:t>e di notte abbia la forza di sorprendere</a:t>
            </a:r>
          </a:p>
          <a:p>
            <a:r>
              <a:rPr lang="it-IT" i="1" dirty="0" smtClean="0"/>
              <a:t>e di incantare. </a:t>
            </a:r>
          </a:p>
          <a:p>
            <a:r>
              <a:rPr lang="it-IT" i="1" dirty="0" smtClean="0"/>
              <a:t>Chiamo questa forza poesia".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terminartors.com/files/artists/9/0/2/902/Masson_And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76672"/>
            <a:ext cx="5976664" cy="597666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300192" y="764704"/>
            <a:ext cx="1537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André </a:t>
            </a:r>
            <a:r>
              <a:rPr lang="it-IT" dirty="0" err="1" smtClean="0"/>
              <a:t>Masson</a:t>
            </a:r>
            <a:endParaRPr lang="it-IT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 descr="http://andlikesuchas.files.wordpress.com/2011/02/masson_moma_battle_fishes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60648"/>
            <a:ext cx="8946991" cy="453650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915816" y="5373216"/>
            <a:ext cx="34222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A. </a:t>
            </a:r>
            <a:r>
              <a:rPr lang="it-IT" dirty="0" err="1" smtClean="0"/>
              <a:t>Masson</a:t>
            </a:r>
            <a:r>
              <a:rPr lang="it-IT" dirty="0" smtClean="0"/>
              <a:t>, Battaglia di pesci, 1926</a:t>
            </a:r>
            <a:endParaRPr lang="it-IT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218" name="Picture 2" descr="http://surrealismo.altervista.org/gallery/zp-core/i.php?a=mostraacuradiarturoschwarzlariscopertadidadaesurrealismo&amp;i=newdada4.jpg&amp;w=540&amp;cw=&amp;ch=&amp;q=8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6632"/>
            <a:ext cx="7704856" cy="586954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563888" y="6237312"/>
            <a:ext cx="19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Cadavere </a:t>
            </a:r>
            <a:r>
              <a:rPr lang="it-IT" dirty="0" err="1" smtClean="0"/>
              <a:t>exquisito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267240" y="620688"/>
            <a:ext cx="47530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/>
              <a:t>1912-1917: Periodo cubista</a:t>
            </a:r>
            <a:endParaRPr lang="it-IT" sz="3200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5496" y="2170599"/>
            <a:ext cx="9219383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dirty="0" smtClean="0"/>
              <a:t>“Gradualmente pervenni a rendermi conto che </a:t>
            </a:r>
          </a:p>
          <a:p>
            <a:pPr algn="ctr"/>
            <a:r>
              <a:rPr lang="it-IT" sz="3200" dirty="0" smtClean="0"/>
              <a:t>il cubismo non accettava le logiche conseguenze</a:t>
            </a:r>
          </a:p>
          <a:p>
            <a:pPr algn="ctr"/>
            <a:r>
              <a:rPr lang="it-IT" sz="3200" dirty="0" smtClean="0"/>
              <a:t>delle sue proprie scoperte, che non stava sviluppando </a:t>
            </a:r>
          </a:p>
          <a:p>
            <a:pPr algn="ctr"/>
            <a:r>
              <a:rPr lang="it-IT" sz="3200" dirty="0" smtClean="0"/>
              <a:t>l’astrazione verso il suo fine ultimo, l’espressione </a:t>
            </a:r>
          </a:p>
          <a:p>
            <a:pPr algn="ctr"/>
            <a:r>
              <a:rPr lang="it-IT" sz="3200" dirty="0" smtClean="0"/>
              <a:t>di una realtà pura”</a:t>
            </a:r>
            <a:endParaRPr lang="it-IT" sz="32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386" name="Picture 2" descr="http://storage.canalblog.com/01/06/347638/320818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6632"/>
            <a:ext cx="8568952" cy="64986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362" name="Picture 2" descr="http://www.artling.it/exqu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0"/>
            <a:ext cx="451412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64" name="Picture 4" descr="http://carpetmoss.files.wordpress.com/2011/03/ernst-max_frottage19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82398"/>
            <a:ext cx="5560665" cy="6775602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1979712" y="5157192"/>
            <a:ext cx="9696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Frottage</a:t>
            </a:r>
            <a:endParaRPr lang="it-IT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738" name="Picture 2" descr="http://www.schmitzchen.org/ernst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8424936" cy="606595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995936" y="6237312"/>
            <a:ext cx="9953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Grattage</a:t>
            </a:r>
            <a:endParaRPr lang="it-IT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666" name="Picture 2" descr="http://2.bp.blogspot.com/-SiqB-b2NkjE/ThiaKcig-aI/AAAAAAAACXw/s4qim-Z-7Vs/s1600/max-ernst-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5637986" cy="597666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691412" y="1052736"/>
            <a:ext cx="1120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Max Ernst</a:t>
            </a:r>
            <a:endParaRPr lang="it-IT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618" name="Picture 2" descr="http://0.tqn.com/d/arthistory/1/0/P/x/CEMB_strozzi_10_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32656"/>
            <a:ext cx="6806729" cy="619268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164288" y="548680"/>
            <a:ext cx="19101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M. Ernst, </a:t>
            </a:r>
            <a:r>
              <a:rPr lang="it-IT" dirty="0" err="1" smtClean="0"/>
              <a:t>Oedipus</a:t>
            </a:r>
            <a:r>
              <a:rPr lang="it-IT" dirty="0" smtClean="0"/>
              <a:t> </a:t>
            </a:r>
          </a:p>
          <a:p>
            <a:pPr algn="ctr"/>
            <a:r>
              <a:rPr lang="it-IT" dirty="0" smtClean="0"/>
              <a:t>Rex, 1922</a:t>
            </a:r>
            <a:endParaRPr lang="it-IT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4" name="Picture 2" descr="http://utenti.romascuola.net/bramarte/surrealismo/img/ern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5241270" cy="6806473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652120" y="476672"/>
            <a:ext cx="31423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 Ernst, Due bambini sono </a:t>
            </a:r>
          </a:p>
          <a:p>
            <a:r>
              <a:rPr lang="it-IT" dirty="0" smtClean="0"/>
              <a:t>minacciati da un usignolo, 1924</a:t>
            </a:r>
            <a:endParaRPr lang="it-IT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771800" y="6372036"/>
            <a:ext cx="3469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 Ernst, Angelo del focolare, 1937</a:t>
            </a:r>
            <a:endParaRPr lang="it-IT" dirty="0"/>
          </a:p>
        </p:txBody>
      </p:sp>
      <p:pic>
        <p:nvPicPr>
          <p:cNvPr id="246788" name="Picture 4" descr="http://img.artknowledgenews.com/files2008/MaxErnstTheFiresideAngel.jpg"/>
          <p:cNvPicPr>
            <a:picLocks noChangeAspect="1" noChangeArrowheads="1"/>
          </p:cNvPicPr>
          <p:nvPr/>
        </p:nvPicPr>
        <p:blipFill>
          <a:blip r:embed="rId2" cstate="print"/>
          <a:srcRect b="4424"/>
          <a:stretch>
            <a:fillRect/>
          </a:stretch>
        </p:blipFill>
        <p:spPr bwMode="auto">
          <a:xfrm>
            <a:off x="539552" y="72008"/>
            <a:ext cx="8136904" cy="6237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810" name="Picture 2" descr="http://villatelesio.files.wordpress.com/2010/04/133g1_ernst_vestizione_5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5040560" cy="680691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92080" y="620688"/>
            <a:ext cx="3952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 Ernst, La vestizione della sposa, 1940</a:t>
            </a:r>
            <a:endParaRPr lang="it-IT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834" name="Picture 2" descr="http://www.guggenheim-venice.it/img/artisti/58/135g1_ernst_antipapa_5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5454568" cy="6858000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012160" y="548680"/>
            <a:ext cx="291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M. Ernst, L’antipapa, 1941-42</a:t>
            </a:r>
            <a:endParaRPr lang="it-IT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290" name="Picture 2" descr="http://www.settemuse.it/pittori_scultori_europei/mondrian/biografia_piet_mondrian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640960" cy="595928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840458" y="6309320"/>
            <a:ext cx="3171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P. </a:t>
            </a:r>
            <a:r>
              <a:rPr lang="it-IT" dirty="0" err="1" smtClean="0"/>
              <a:t>Mondrian</a:t>
            </a:r>
            <a:r>
              <a:rPr lang="it-IT" dirty="0" smtClean="0"/>
              <a:t>, Albero rosso, 1908</a:t>
            </a:r>
            <a:endParaRPr lang="it-IT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426" name="Picture 2" descr="http://upload.wikimedia.org/wikipedia/commons/thumb/5/5c/Portrait_of_Joan_Miro,_Barcelona_1935_June_13.jpg/220px-Portrait_of_Joan_Miro,_Barcelona_1935_June_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260648"/>
            <a:ext cx="4865683" cy="6192688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364088" y="692696"/>
            <a:ext cx="1113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Joan Mirò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5040560" y="148478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Breton “la sua personalità si è fermata allo stadio infantile”</a:t>
            </a:r>
            <a:endParaRPr lang="it-IT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www.windoweb.it/guida/arte/arte_foto/joan_miro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66759"/>
            <a:ext cx="7200800" cy="5858585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236296" y="692696"/>
            <a:ext cx="16485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Mirò, Fattoria</a:t>
            </a:r>
          </a:p>
          <a:p>
            <a:r>
              <a:rPr lang="it-IT" dirty="0" smtClean="0"/>
              <a:t>con asino, 1818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619672" y="332656"/>
            <a:ext cx="2644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PERIODO PARTICOLARISTA</a:t>
            </a:r>
            <a:endParaRPr lang="it-IT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642" name="Picture 2" descr="http://uploads0.wikipaintings.org/images/joan-miro/house-with-palm-tre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155" y="260648"/>
            <a:ext cx="6689451" cy="5904656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6876256" y="620688"/>
            <a:ext cx="22571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 smtClean="0"/>
              <a:t>Mirò, Casa con palma,</a:t>
            </a:r>
          </a:p>
          <a:p>
            <a:pPr algn="ctr"/>
            <a:r>
              <a:rPr lang="it-IT" dirty="0" smtClean="0"/>
              <a:t>1918</a:t>
            </a:r>
            <a:endParaRPr lang="it-IT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882" name="Picture 2" descr="http://t2.gstatic.com/images?q=tbn:ANd9GcSCUvymQF9NwxnFtv4qXfGnXaPYSbhd6bDqq-HD5JruS6D_LUODzfLhu-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7318848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palazzodiamanti.it/599/catalogo/opere_miro/large/miro_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332656"/>
            <a:ext cx="7632848" cy="496983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987824" y="5805264"/>
            <a:ext cx="3000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Mirò, Il Cacciatore, 1923-1924</a:t>
            </a:r>
            <a:endParaRPr lang="it-IT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860" name="Picture 4" descr="http://2.bp.blogspot.com/_LYc3-NOovUY/TUijhMOSqvI/AAAAAAAABGo/l6CfvQUXRWU/s1600/il+carnevale+di+arlecchino+mir%25C3%25B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16632"/>
            <a:ext cx="8640960" cy="6173999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2570134" y="6381328"/>
            <a:ext cx="3802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Mirò, Carnevale di arlecchino, 1924-25</a:t>
            </a:r>
            <a:endParaRPr lang="it-IT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594" name="Picture 2" descr="http://www.reproduction-gallery.com/oil_painting_reproduction_gallery/Joan-Miro-Person-Throwing-a-Stone-at-a-Bird-1926-large-10198196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32656"/>
            <a:ext cx="6636342" cy="532859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052185" y="6165304"/>
            <a:ext cx="5184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Mirò, Figura che lancia una pietra ad un uccello, 1926</a:t>
            </a:r>
            <a:endParaRPr lang="it-IT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570" name="Picture 2" descr="http://www.salonedegliartisti.it/museo/M/m0497/049700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4624"/>
            <a:ext cx="7920880" cy="6134801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843808" y="6309320"/>
            <a:ext cx="36985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Mirò, Cane che abbaia alla luna, 1926</a:t>
            </a:r>
            <a:endParaRPr lang="it-IT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546" name="Picture 2" descr="http://www.surrealists.co.uk/images/Yves_Tanguy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320480" cy="648072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4860032" y="476672"/>
            <a:ext cx="13108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 smtClean="0"/>
              <a:t>Yves</a:t>
            </a:r>
            <a:r>
              <a:rPr lang="it-IT" dirty="0" smtClean="0"/>
              <a:t> </a:t>
            </a:r>
            <a:r>
              <a:rPr lang="it-IT" dirty="0" err="1" smtClean="0"/>
              <a:t>Tanguy</a:t>
            </a:r>
            <a:endParaRPr lang="it-IT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906" name="Picture 2" descr="http://www.matta-art.com/tanguy/furnitu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66277"/>
            <a:ext cx="4824536" cy="6317212"/>
          </a:xfrm>
          <a:prstGeom prst="rect">
            <a:avLst/>
          </a:prstGeom>
          <a:noFill/>
        </p:spPr>
      </p:pic>
      <p:pic>
        <p:nvPicPr>
          <p:cNvPr id="251908" name="Picture 4" descr="http://www.surrealists.co.uk/artistsimages/YvesTanguy-Theabsentlady194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8773" y="66277"/>
            <a:ext cx="2847603" cy="3677831"/>
          </a:xfrm>
          <a:prstGeom prst="rect">
            <a:avLst/>
          </a:prstGeom>
          <a:noFill/>
        </p:spPr>
      </p:pic>
      <p:pic>
        <p:nvPicPr>
          <p:cNvPr id="251910" name="Picture 6" descr="http://www.artnet.com/artwork_images_68_30744_yves-tanguy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056" y="3835734"/>
            <a:ext cx="4067944" cy="30222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0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578" y="116632"/>
            <a:ext cx="8827910" cy="5876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3203848" y="6165304"/>
            <a:ext cx="2464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Albero orizzontale, 1911</a:t>
            </a:r>
            <a:endParaRPr lang="it-IT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22" name="Picture 2" descr="http://upload.wikimedia.org/wikipedia/commons/thumb/1/14/Hans_Arp.JPG/220px-Hans_Ar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6024" y="91991"/>
            <a:ext cx="4644008" cy="6649377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292080" y="548680"/>
            <a:ext cx="1513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Hans Jean </a:t>
            </a:r>
            <a:r>
              <a:rPr lang="it-IT" dirty="0" err="1" smtClean="0"/>
              <a:t>Arp</a:t>
            </a:r>
            <a:endParaRPr lang="it-IT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498" name="Picture 2" descr="http://www.centroarte.com/images/arp%20j/arp%20jean%20configura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4432" y="72007"/>
            <a:ext cx="4261544" cy="5489055"/>
          </a:xfrm>
          <a:prstGeom prst="rect">
            <a:avLst/>
          </a:prstGeom>
          <a:noFill/>
        </p:spPr>
      </p:pic>
      <p:pic>
        <p:nvPicPr>
          <p:cNvPr id="234504" name="Picture 8" descr="http://cdn2.all-art.org/art_20th_century/cubism/arp/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84677" y="0"/>
            <a:ext cx="4659323" cy="3861048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4067944" y="5661248"/>
            <a:ext cx="994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Jean </a:t>
            </a:r>
            <a:r>
              <a:rPr lang="it-IT" dirty="0" err="1" smtClean="0"/>
              <a:t>Arp</a:t>
            </a:r>
            <a:endParaRPr lang="it-IT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://www.fineartchairs.com/images/ArpSt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4229330" cy="6264696"/>
          </a:xfrm>
          <a:prstGeom prst="rect">
            <a:avLst/>
          </a:prstGeom>
          <a:noFill/>
        </p:spPr>
      </p:pic>
      <p:pic>
        <p:nvPicPr>
          <p:cNvPr id="3" name="Picture 4" descr="http://www.celtiberia.net/imagftp/im471820322-JeanAr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188640"/>
            <a:ext cx="3872480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450" name="Picture 2" descr="File:Giorgio de Chirico (portrait)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4016"/>
            <a:ext cx="5225624" cy="6597352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724128" y="1484784"/>
            <a:ext cx="1857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Giorgio de Chirico</a:t>
            </a:r>
            <a:endParaRPr lang="it-IT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File:De Chirico's Love Song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0"/>
            <a:ext cx="55371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File:The Red Tower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4624"/>
            <a:ext cx="8496944" cy="615398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2915816" y="6309320"/>
            <a:ext cx="3357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De Chirico, La torre rossa, 1913</a:t>
            </a:r>
            <a:endParaRPr lang="it-IT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1.bp.blogspot.com/_TO_F0Rt4Ke4/TJNTX03Ue_I/AAAAAAAABus/iXWklyG9kJo/s1600/10_Giorgio_De_Chirico_-_Piazza_-_Souvenir_d'_Ital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563" y="116632"/>
            <a:ext cx="7793877" cy="633670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066349" y="6525344"/>
            <a:ext cx="2657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De Chirico, Piazza, 1915</a:t>
            </a:r>
            <a:endParaRPr lang="it-IT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eraffi.files.wordpress.com/2007/04/de_chirico_le_muse_inquietant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4824536" cy="688804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5580112" y="692696"/>
            <a:ext cx="3357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De Chirico, Le muse inquietanti</a:t>
            </a:r>
            <a:endParaRPr lang="it-IT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4.bp.blogspot.com/_FL4Lv0ac3u0/TSXNSJGoj_I/AAAAAAAAAY0/u18Ur0pno04/s1600/giorgio-de-chirico-the-enigma-of-the-hour-191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683" y="260648"/>
            <a:ext cx="7876757" cy="5976664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3169400" y="6381328"/>
            <a:ext cx="3202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G. De Chirico, L’enigma delle ore</a:t>
            </a:r>
            <a:endParaRPr lang="it-IT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16455</TotalTime>
  <Words>1895</Words>
  <Application>Microsoft Office PowerPoint</Application>
  <PresentationFormat>Presentazione su schermo (4:3)</PresentationFormat>
  <Paragraphs>400</Paragraphs>
  <Slides>98</Slides>
  <Notes>68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98</vt:i4>
      </vt:variant>
    </vt:vector>
  </HeadingPairs>
  <TitlesOfParts>
    <vt:vector size="99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Ceci</dc:creator>
  <cp:lastModifiedBy>Malucelli</cp:lastModifiedBy>
  <cp:revision>764</cp:revision>
  <dcterms:created xsi:type="dcterms:W3CDTF">2012-03-20T11:33:05Z</dcterms:created>
  <dcterms:modified xsi:type="dcterms:W3CDTF">2014-05-23T15:10:10Z</dcterms:modified>
</cp:coreProperties>
</file>