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391" r:id="rId2"/>
    <p:sldId id="403" r:id="rId3"/>
    <p:sldId id="406" r:id="rId4"/>
    <p:sldId id="407" r:id="rId5"/>
    <p:sldId id="408" r:id="rId6"/>
    <p:sldId id="409" r:id="rId7"/>
    <p:sldId id="393" r:id="rId8"/>
    <p:sldId id="394" r:id="rId9"/>
    <p:sldId id="410" r:id="rId10"/>
    <p:sldId id="411" r:id="rId11"/>
    <p:sldId id="412" r:id="rId12"/>
    <p:sldId id="413" r:id="rId13"/>
    <p:sldId id="414" r:id="rId14"/>
    <p:sldId id="415" r:id="rId15"/>
    <p:sldId id="416" r:id="rId16"/>
    <p:sldId id="395" r:id="rId17"/>
    <p:sldId id="396" r:id="rId18"/>
    <p:sldId id="418" r:id="rId19"/>
    <p:sldId id="419" r:id="rId20"/>
    <p:sldId id="420" r:id="rId21"/>
    <p:sldId id="421" r:id="rId22"/>
    <p:sldId id="344" r:id="rId23"/>
    <p:sldId id="345" r:id="rId24"/>
    <p:sldId id="350" r:id="rId25"/>
    <p:sldId id="348" r:id="rId26"/>
    <p:sldId id="349" r:id="rId27"/>
    <p:sldId id="359" r:id="rId28"/>
    <p:sldId id="357" r:id="rId29"/>
    <p:sldId id="364" r:id="rId30"/>
    <p:sldId id="371" r:id="rId31"/>
    <p:sldId id="372" r:id="rId32"/>
    <p:sldId id="373" r:id="rId33"/>
    <p:sldId id="368" r:id="rId34"/>
    <p:sldId id="370" r:id="rId35"/>
    <p:sldId id="596" r:id="rId36"/>
    <p:sldId id="598" r:id="rId37"/>
    <p:sldId id="540" r:id="rId38"/>
    <p:sldId id="541" r:id="rId39"/>
    <p:sldId id="543" r:id="rId40"/>
    <p:sldId id="545" r:id="rId41"/>
    <p:sldId id="569" r:id="rId42"/>
    <p:sldId id="544" r:id="rId43"/>
    <p:sldId id="546" r:id="rId44"/>
    <p:sldId id="600" r:id="rId45"/>
    <p:sldId id="604" r:id="rId46"/>
    <p:sldId id="547" r:id="rId47"/>
    <p:sldId id="548" r:id="rId48"/>
    <p:sldId id="549" r:id="rId49"/>
    <p:sldId id="550" r:id="rId50"/>
    <p:sldId id="570" r:id="rId51"/>
    <p:sldId id="578" r:id="rId52"/>
    <p:sldId id="577" r:id="rId53"/>
    <p:sldId id="572" r:id="rId54"/>
    <p:sldId id="573" r:id="rId55"/>
    <p:sldId id="575" r:id="rId56"/>
    <p:sldId id="576" r:id="rId57"/>
    <p:sldId id="579" r:id="rId58"/>
    <p:sldId id="583" r:id="rId59"/>
    <p:sldId id="584" r:id="rId60"/>
    <p:sldId id="601" r:id="rId61"/>
    <p:sldId id="602" r:id="rId62"/>
    <p:sldId id="603" r:id="rId63"/>
    <p:sldId id="585" r:id="rId64"/>
    <p:sldId id="586" r:id="rId65"/>
    <p:sldId id="587" r:id="rId66"/>
    <p:sldId id="589" r:id="rId67"/>
    <p:sldId id="590" r:id="rId68"/>
    <p:sldId id="594" r:id="rId69"/>
    <p:sldId id="595" r:id="rId70"/>
    <p:sldId id="588" r:id="rId71"/>
    <p:sldId id="591" r:id="rId72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42115" autoAdjust="0"/>
  </p:normalViewPr>
  <p:slideViewPr>
    <p:cSldViewPr>
      <p:cViewPr>
        <p:scale>
          <a:sx n="43" d="100"/>
          <a:sy n="43" d="100"/>
        </p:scale>
        <p:origin x="-18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958" y="-11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BEDBAAD-891F-435B-A3AE-61DF242A8443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F7B9585-749E-41E9-972F-B647F5AF1F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39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38C35CA1-CEB6-40E2-AAD0-35F5F258B198}" type="slidenum">
              <a:rPr lang="it-IT" sz="1300"/>
              <a:pPr algn="r">
                <a:defRPr/>
              </a:pPr>
              <a:t>10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Fra il 50-56 : LIMITAZIONE NUMERICA DELLA PRODUZIONE</a:t>
            </a:r>
          </a:p>
          <a:p>
            <a:r>
              <a:rPr lang="it-IT" dirty="0" smtClean="0"/>
              <a:t> 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4D18731A-8100-4241-8EEE-C1C2BA230330}" type="slidenum">
              <a:rPr lang="it-IT" sz="1300"/>
              <a:pPr algn="r">
                <a:defRPr/>
              </a:pPr>
              <a:t>11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59: viaggio in Italia decisivo per la sua evoluzione pittorica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2C8F7A3F-B4AE-48C6-9FA1-5181849389FA}" type="slidenum">
              <a:rPr lang="it-IT" sz="1300"/>
              <a:pPr algn="r">
                <a:defRPr/>
              </a:pPr>
              <a:t>12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58: ultima partecipazione alla biennale veneziana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703B7940-5D93-4E22-A138-47B922EA67D1}" type="slidenum">
              <a:rPr lang="it-IT" sz="1300"/>
              <a:pPr algn="r">
                <a:defRPr/>
              </a:pPr>
              <a:t>13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 smtClean="0"/>
          </a:p>
          <a:p>
            <a:r>
              <a:rPr lang="it-IT" dirty="0" smtClean="0"/>
              <a:t>-realizza</a:t>
            </a:r>
            <a:r>
              <a:rPr lang="it-IT" baseline="0" dirty="0" smtClean="0"/>
              <a:t> SOLO “CICLI” su commissione “</a:t>
            </a:r>
            <a:r>
              <a:rPr lang="it-IT" baseline="0" dirty="0" err="1" smtClean="0"/>
              <a:t>site-specific</a:t>
            </a:r>
            <a:r>
              <a:rPr lang="it-IT" baseline="0" dirty="0" smtClean="0"/>
              <a:t>”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-ESERCIZIO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UN CONTROLLO TOTALE</a:t>
            </a:r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11FD3DE0-0273-4B67-A536-4E8E7DCF9ED0}" type="slidenum">
              <a:rPr lang="it-IT" sz="1300"/>
              <a:pPr algn="r">
                <a:defRPr/>
              </a:pPr>
              <a:t>14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-POCO TEMPO PER REALIZZAZIONE in studio MOLTO PER RIFLESSIONE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D86B146D-9FA4-41DD-AFA5-8D90A0A18773}" type="slidenum">
              <a:rPr lang="it-IT" sz="1300"/>
              <a:pPr algn="r">
                <a:defRPr/>
              </a:pPr>
              <a:t>15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- GRANDI COLLEZIONISTI AMERICANI</a:t>
            </a:r>
            <a:endParaRPr lang="it-IT" baseline="0" dirty="0" smtClean="0"/>
          </a:p>
          <a:p>
            <a:endParaRPr lang="it-IT" dirty="0" smtClean="0"/>
          </a:p>
          <a:p>
            <a:r>
              <a:rPr lang="it-IT" dirty="0" err="1" smtClean="0"/>
              <a:t>-Phillips</a:t>
            </a:r>
            <a:r>
              <a:rPr lang="it-IT" dirty="0" smtClean="0"/>
              <a:t> </a:t>
            </a:r>
            <a:r>
              <a:rPr lang="it-IT" dirty="0" err="1" smtClean="0"/>
              <a:t>Collection</a:t>
            </a:r>
            <a:r>
              <a:rPr lang="it-IT" dirty="0" smtClean="0"/>
              <a:t> (solo 4 opere)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1961:</a:t>
            </a:r>
            <a:r>
              <a:rPr lang="it-IT" baseline="0" dirty="0" smtClean="0"/>
              <a:t> PRIMA RETROSPETTIVA al </a:t>
            </a:r>
            <a:r>
              <a:rPr lang="it-IT" baseline="0" dirty="0" err="1" smtClean="0"/>
              <a:t>Moma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-Forte selezione di opere (solo gli ultimi 16 anni) (metà ultimi 6 anni)</a:t>
            </a:r>
          </a:p>
          <a:p>
            <a:r>
              <a:rPr lang="it-IT" baseline="0" dirty="0" smtClean="0"/>
              <a:t>-Allestimento no ordine cronologico</a:t>
            </a:r>
          </a:p>
          <a:p>
            <a:r>
              <a:rPr lang="it-IT" baseline="0" dirty="0" smtClean="0"/>
              <a:t>-Attenzione all’effetto di insieme suscitato dai diversi accostamenti formali e cromatici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err="1" smtClean="0"/>
              <a:t>-Jhon</a:t>
            </a:r>
            <a:r>
              <a:rPr lang="it-IT" dirty="0" smtClean="0"/>
              <a:t> e Dominique de </a:t>
            </a:r>
            <a:r>
              <a:rPr lang="it-IT" dirty="0" err="1" smtClean="0"/>
              <a:t>Menil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-Ottagonale come battistero</a:t>
            </a:r>
          </a:p>
          <a:p>
            <a:endParaRPr lang="it-IT" dirty="0" smtClean="0"/>
          </a:p>
          <a:p>
            <a:r>
              <a:rPr lang="it-IT" dirty="0" smtClean="0"/>
              <a:t>-14 tele di grandi dimensioni tra cui 3 </a:t>
            </a:r>
            <a:r>
              <a:rPr lang="it-IT" dirty="0" err="1" smtClean="0"/>
              <a:t>trittrici</a:t>
            </a:r>
            <a:r>
              <a:rPr lang="it-IT" dirty="0" smtClean="0"/>
              <a:t> (1965-67)</a:t>
            </a:r>
          </a:p>
          <a:p>
            <a:endParaRPr lang="it-IT" dirty="0" smtClean="0"/>
          </a:p>
          <a:p>
            <a:r>
              <a:rPr lang="it-IT" dirty="0" smtClean="0"/>
              <a:t>-Una tela con unico rosso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7384CB4D-C654-4E2A-A602-42489EC596D7}" type="slidenum">
              <a:rPr lang="it-IT" sz="1300"/>
              <a:pPr algn="r">
                <a:defRPr/>
              </a:pPr>
              <a:t>18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NON </a:t>
            </a:r>
            <a:r>
              <a:rPr lang="it-IT" dirty="0" err="1" smtClean="0"/>
              <a:t>VI</a:t>
            </a:r>
            <a:r>
              <a:rPr lang="it-IT" dirty="0" smtClean="0"/>
              <a:t> E’ PIU’ ALCUN RICHIAMO ALL’ESTERNO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E7EEA710-47E9-4EEC-896C-967B7F5CFDE0}" type="slidenum">
              <a:rPr lang="it-IT" sz="1300"/>
              <a:pPr algn="r">
                <a:defRPr/>
              </a:pPr>
              <a:t>19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baseline="0" dirty="0" smtClean="0"/>
              <a:t>L’ALIENAZIONE DELLA METROPOLI, </a:t>
            </a:r>
          </a:p>
          <a:p>
            <a:endParaRPr lang="it-IT" baseline="0" dirty="0" smtClean="0"/>
          </a:p>
          <a:p>
            <a:r>
              <a:rPr lang="it-IT" baseline="0" dirty="0" smtClean="0"/>
              <a:t>costante ATTENZIONE AL DRAMMA UMANO </a:t>
            </a:r>
          </a:p>
          <a:p>
            <a:endParaRPr lang="it-IT" baseline="0" dirty="0" smtClean="0"/>
          </a:p>
          <a:p>
            <a:r>
              <a:rPr lang="it-IT" baseline="0" dirty="0" smtClean="0"/>
              <a:t>esistenziale acuito DALL’ESPERIENZA DELLA GUERRA</a:t>
            </a:r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3F9E651F-14B5-4937-BBC0-2469BE2920D8}" type="slidenum">
              <a:rPr lang="it-IT" sz="1300"/>
              <a:pPr algn="r">
                <a:defRPr/>
              </a:pPr>
              <a:t>2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F8F585C6-6B4A-468A-8EBD-C56148F3EEAA}" type="slidenum">
              <a:rPr lang="it-IT" sz="1300"/>
              <a:pPr algn="r">
                <a:defRPr/>
              </a:pPr>
              <a:t>20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-1968-1969: </a:t>
            </a:r>
            <a:r>
              <a:rPr lang="it-IT" i="1" dirty="0" err="1" smtClean="0"/>
              <a:t>black</a:t>
            </a:r>
            <a:r>
              <a:rPr lang="it-IT" i="1" dirty="0" smtClean="0"/>
              <a:t> and</a:t>
            </a:r>
            <a:r>
              <a:rPr lang="it-IT" i="1" baseline="0" dirty="0" smtClean="0"/>
              <a:t> </a:t>
            </a:r>
            <a:r>
              <a:rPr lang="it-IT" i="1" baseline="0" dirty="0" err="1" smtClean="0"/>
              <a:t>gray</a:t>
            </a:r>
            <a:r>
              <a:rPr lang="it-IT" i="1" baseline="0" dirty="0" smtClean="0"/>
              <a:t> </a:t>
            </a:r>
            <a:r>
              <a:rPr lang="it-IT" i="1" baseline="0" dirty="0" err="1" smtClean="0"/>
              <a:t>paintings</a:t>
            </a:r>
            <a:r>
              <a:rPr lang="it-IT" i="1" baseline="0" dirty="0" smtClean="0"/>
              <a:t> </a:t>
            </a:r>
            <a:r>
              <a:rPr lang="it-IT" baseline="0" dirty="0" smtClean="0"/>
              <a:t>: ultimi anni della sua produzione. </a:t>
            </a:r>
          </a:p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DAA1423A-41B1-4C49-B301-FE2432DF7198}" type="slidenum">
              <a:rPr lang="it-IT" sz="1300"/>
              <a:pPr algn="r">
                <a:defRPr/>
              </a:pPr>
              <a:t>21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ARTE</a:t>
            </a:r>
            <a:r>
              <a:rPr lang="it-IT" baseline="0" dirty="0" smtClean="0"/>
              <a:t> GESTUALE E SEGNICA: (una delle tendenze con cui si manifesta l’informale in Europa anni 50)</a:t>
            </a:r>
          </a:p>
          <a:p>
            <a:endParaRPr lang="it-IT" baseline="0" dirty="0" smtClean="0"/>
          </a:p>
          <a:p>
            <a:r>
              <a:rPr lang="it-IT" baseline="0" dirty="0" smtClean="0"/>
              <a:t>-VELOCITÀ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ESECUZIONE </a:t>
            </a:r>
          </a:p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it-IT" dirty="0" smtClean="0"/>
              <a:t>HARTUNG</a:t>
            </a:r>
          </a:p>
          <a:p>
            <a:r>
              <a:rPr lang="it-IT" dirty="0" smtClean="0"/>
              <a:t>Parallelo di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Wals</a:t>
            </a:r>
            <a:r>
              <a:rPr lang="it-IT" baseline="0" dirty="0" smtClean="0"/>
              <a:t> in campo tedesco per ARTE SEGNICA</a:t>
            </a:r>
          </a:p>
          <a:p>
            <a:r>
              <a:rPr lang="it-IT" baseline="0" dirty="0" smtClean="0"/>
              <a:t>Vita come la sua pittura: sfortunata quindi rabbiosa, dura</a:t>
            </a:r>
          </a:p>
          <a:p>
            <a:r>
              <a:rPr lang="it-IT" baseline="0" dirty="0" smtClean="0"/>
              <a:t>GRAFFI che solcano la superficie pittorica </a:t>
            </a:r>
          </a:p>
          <a:p>
            <a:r>
              <a:rPr lang="it-IT" baseline="0" dirty="0" smtClean="0"/>
              <a:t>No pennelli ma punteruoli smussati</a:t>
            </a:r>
          </a:p>
          <a:p>
            <a:endParaRPr lang="it-IT" baseline="0" dirty="0" smtClean="0"/>
          </a:p>
          <a:p>
            <a:r>
              <a:rPr lang="it-IT" baseline="0" dirty="0" smtClean="0"/>
              <a:t>E’ una pittura assoluta: giungendo ALLA GIUSTIFICAZIONE ESTETICA IN SÉ E PER SÉ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OGNI ELEMENTO PITTORICO</a:t>
            </a:r>
          </a:p>
          <a:p>
            <a:r>
              <a:rPr lang="it-IT" baseline="0" dirty="0" smtClean="0"/>
              <a:t>segno o macchia o zona colorata che fosse</a:t>
            </a:r>
          </a:p>
          <a:p>
            <a:endParaRPr lang="it-IT" baseline="0" dirty="0" smtClean="0"/>
          </a:p>
          <a:p>
            <a:r>
              <a:rPr lang="it-IT" baseline="0" dirty="0" smtClean="0"/>
              <a:t>Fattore assoluto tipico dell’arte è la capacità di contenere e suscitare emozioni.</a:t>
            </a:r>
          </a:p>
          <a:p>
            <a:endParaRPr lang="it-IT" baseline="0" dirty="0" smtClean="0"/>
          </a:p>
          <a:p>
            <a:r>
              <a:rPr lang="it-IT" baseline="0" dirty="0" err="1" smtClean="0"/>
              <a:t>---tentativo</a:t>
            </a:r>
            <a:r>
              <a:rPr lang="it-IT" baseline="0" dirty="0" smtClean="0"/>
              <a:t> di “rendere eterna” l’arte purifica anche il ruolo dell’artista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A4F36C42-1B08-454C-9A0D-6EA3218DB4E8}" type="slidenum">
              <a:rPr lang="it-IT" sz="1300"/>
              <a:pPr algn="r">
                <a:defRPr/>
              </a:pPr>
              <a:t>23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baseline="0" dirty="0" smtClean="0"/>
              <a:t>ELEMENTO DINAMICO ESPRESSAMENTE RIFERITO A UN GESTO, cioè ad un’azione</a:t>
            </a:r>
          </a:p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CC4CC4C4-16DB-4BD4-A010-E7436E3ED7AA}" type="slidenum">
              <a:rPr lang="it-IT" sz="1300"/>
              <a:pPr algn="r">
                <a:defRPr/>
              </a:pPr>
              <a:t>24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PRINCIPALE ESPONENTE dell’arte SEGNICA</a:t>
            </a:r>
          </a:p>
          <a:p>
            <a:endParaRPr lang="it-IT" dirty="0" smtClean="0"/>
          </a:p>
          <a:p>
            <a:r>
              <a:rPr lang="it-IT" dirty="0" smtClean="0"/>
              <a:t>Fra i primi a servirsi</a:t>
            </a:r>
            <a:r>
              <a:rPr lang="it-IT" baseline="0" dirty="0" smtClean="0"/>
              <a:t> del COLORE DIRETTAMENTE SPREMUTO DAL TUBETTO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980AED99-5EE5-49C2-9273-77D2E0BBECB4}" type="slidenum">
              <a:rPr lang="it-IT" sz="1300"/>
              <a:pPr algn="r">
                <a:defRPr/>
              </a:pPr>
              <a:t>25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baseline="0" dirty="0" smtClean="0"/>
              <a:t>L’IMPROVVISAZIONE è alla base di questa pittura a cui è legata la </a:t>
            </a:r>
          </a:p>
          <a:p>
            <a:r>
              <a:rPr lang="it-IT" baseline="0" dirty="0" smtClean="0"/>
              <a:t>-RAPIDITÀ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ESECUZIONE </a:t>
            </a:r>
          </a:p>
          <a:p>
            <a:r>
              <a:rPr lang="it-IT" baseline="0" dirty="0" smtClean="0"/>
              <a:t>-NON PREMEDITAZIONE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518A4F8F-B0C5-4471-8212-562303D68DEE}" type="slidenum">
              <a:rPr lang="it-IT" sz="1300"/>
              <a:pPr algn="r">
                <a:defRPr/>
              </a:pPr>
              <a:t>26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6D4DA7F3-11A4-460E-BAFF-F09439281E94}" type="slidenum">
              <a:rPr lang="it-IT" sz="1300"/>
              <a:pPr algn="r">
                <a:defRPr/>
              </a:pPr>
              <a:t>27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r>
              <a:rPr lang="it-IT" dirty="0" smtClean="0"/>
              <a:t>ARTE </a:t>
            </a:r>
            <a:r>
              <a:rPr lang="it-IT" dirty="0" err="1" smtClean="0"/>
              <a:t>DI</a:t>
            </a:r>
            <a:r>
              <a:rPr lang="it-IT" dirty="0" smtClean="0"/>
              <a:t> PURO IMPETO</a:t>
            </a:r>
          </a:p>
          <a:p>
            <a:endParaRPr lang="it-IT" dirty="0" smtClean="0"/>
          </a:p>
          <a:p>
            <a:r>
              <a:rPr lang="it-IT" dirty="0" smtClean="0"/>
              <a:t>---DONANO AD UN OGGETTO QUOTIDIANO GRAZIA ED ELEGANZA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95F12790-A96C-4093-8F9B-2626434C7429}" type="slidenum">
              <a:rPr lang="it-IT" sz="1300"/>
              <a:pPr algn="r">
                <a:defRPr/>
              </a:pPr>
              <a:t>28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22899D2A-04BD-4407-9248-7E392DBC0B6F}" type="slidenum">
              <a:rPr lang="it-IT" sz="1300"/>
              <a:pPr algn="r">
                <a:defRPr/>
              </a:pPr>
              <a:t>29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7CF49713-94BB-40F5-8B6B-A3BA88DA6B9E}" type="slidenum">
              <a:rPr lang="it-IT" sz="1300"/>
              <a:pPr algn="r">
                <a:defRPr/>
              </a:pPr>
              <a:t>3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ORIGINE DADAISTE mescolando ASPETTO GESTUALE con quello SURREALE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GENERE </a:t>
            </a:r>
            <a:r>
              <a:rPr lang="it-IT" dirty="0" err="1" smtClean="0"/>
              <a:t>DI</a:t>
            </a:r>
            <a:r>
              <a:rPr lang="it-IT" dirty="0" smtClean="0"/>
              <a:t> ARTE BASATO SULLA RIPETIZIONE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UN SEGNO PARTICOLARE E COSTANTE</a:t>
            </a:r>
          </a:p>
          <a:p>
            <a:endParaRPr lang="it-IT" baseline="0" dirty="0" smtClean="0"/>
          </a:p>
          <a:p>
            <a:r>
              <a:rPr lang="it-IT" baseline="0" dirty="0" smtClean="0"/>
              <a:t>tende a diventare DECORAZIONE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1950</a:t>
            </a:r>
            <a:r>
              <a:rPr lang="it-IT" baseline="0" dirty="0" smtClean="0"/>
              <a:t> </a:t>
            </a:r>
            <a:r>
              <a:rPr lang="it-IT" dirty="0" smtClean="0"/>
              <a:t>“sommamente vana”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MAESTRO DEGLI ALFABETI BIANCHI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VOLONTÀ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CONCRETIZZARE LA SPIRITUALITÀ DELLA MATERIA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Anni 60:</a:t>
            </a:r>
            <a:r>
              <a:rPr lang="it-IT" baseline="0" dirty="0" smtClean="0"/>
              <a:t>  </a:t>
            </a:r>
            <a:r>
              <a:rPr lang="it-IT" dirty="0" smtClean="0"/>
              <a:t>-Sviluppo</a:t>
            </a:r>
            <a:r>
              <a:rPr lang="it-IT" baseline="0" dirty="0" smtClean="0"/>
              <a:t> società dei consumi e meccanizzazione </a:t>
            </a:r>
            <a:r>
              <a:rPr lang="it-IT" baseline="0" dirty="0" err="1" smtClean="0"/>
              <a:t>---</a:t>
            </a:r>
            <a:endParaRPr lang="it-IT" baseline="0" dirty="0" smtClean="0"/>
          </a:p>
          <a:p>
            <a:r>
              <a:rPr lang="it-IT" baseline="0" dirty="0" smtClean="0"/>
              <a:t>               rivoluzione nel modo di vivere e nel paesaggio quotidiano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# arte che giudicano </a:t>
            </a:r>
            <a:r>
              <a:rPr lang="it-IT" baseline="0" dirty="0" err="1" smtClean="0"/>
              <a:t>elitista</a:t>
            </a:r>
            <a:r>
              <a:rPr lang="it-IT" baseline="0" dirty="0" smtClean="0"/>
              <a:t> ed egocentrica </a:t>
            </a:r>
          </a:p>
          <a:p>
            <a:r>
              <a:rPr lang="it-IT" baseline="0" dirty="0" smtClean="0"/>
              <a:t>--si misurano col mondo e la nuova società di massa per affrontare il reale e liberarsi da qualsiasi posizione eroica e morale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Collage / </a:t>
            </a:r>
            <a:r>
              <a:rPr lang="it-IT" baseline="0" dirty="0" err="1" smtClean="0"/>
              <a:t>assemblage</a:t>
            </a:r>
            <a:r>
              <a:rPr lang="it-IT" baseline="0" dirty="0" smtClean="0"/>
              <a:t> / </a:t>
            </a:r>
          </a:p>
          <a:p>
            <a:endParaRPr lang="it-IT" baseline="0" dirty="0" smtClean="0"/>
          </a:p>
          <a:p>
            <a:r>
              <a:rPr lang="it-IT" baseline="0" dirty="0" smtClean="0"/>
              <a:t>PRESTITO DALL’UNIVERSO QUOTIDIANO</a:t>
            </a:r>
          </a:p>
          <a:p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dirty="0" smtClean="0"/>
              <a:t>INTRODUCONO NEL CONTESTO PITTORICO ELEMENTI ATTINTI DIRETTAMENTE ALL'AMBITO DELL'ICONOSFERA URBANA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Movimento esclusivamente americano</a:t>
            </a:r>
          </a:p>
          <a:p>
            <a:endParaRPr lang="it-IT" dirty="0" smtClean="0"/>
          </a:p>
          <a:p>
            <a:r>
              <a:rPr lang="it-IT" dirty="0" smtClean="0"/>
              <a:t>-arte di RICOGNIZIONE</a:t>
            </a:r>
            <a:r>
              <a:rPr lang="it-IT" baseline="0" dirty="0" smtClean="0"/>
              <a:t> e REPORTAGE </a:t>
            </a:r>
            <a:r>
              <a:rPr lang="it-IT" baseline="0" dirty="0" err="1" smtClean="0"/>
              <a:t>….non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novità…</a:t>
            </a:r>
            <a:r>
              <a:rPr lang="it-IT" baseline="0" dirty="0" smtClean="0"/>
              <a:t>.</a:t>
            </a:r>
            <a:endParaRPr lang="it-IT" dirty="0" smtClean="0"/>
          </a:p>
          <a:p>
            <a:endParaRPr lang="it-IT" baseline="0" dirty="0" smtClean="0"/>
          </a:p>
          <a:p>
            <a:r>
              <a:rPr lang="it-IT" baseline="0" dirty="0" smtClean="0"/>
              <a:t>Successo mondiale con la biennale del 64 a Venezia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u="sng" dirty="0" smtClean="0"/>
              <a:t>DENOMINATORE COMUNE NELLA CONVERGENZA SULL'OGGETTO E NELLO SCONFINAMENTO TRA ARTE E REALTÀ QUOTIDIANA</a:t>
            </a:r>
          </a:p>
          <a:p>
            <a:endParaRPr lang="it-IT" baseline="0" dirty="0" smtClean="0"/>
          </a:p>
          <a:p>
            <a:r>
              <a:rPr lang="it-IT" baseline="0" dirty="0" smtClean="0"/>
              <a:t>-prassi del RECUPERO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MATERIALI ETEROGENEI </a:t>
            </a:r>
          </a:p>
          <a:p>
            <a:endParaRPr lang="it-IT" u="none" baseline="0" dirty="0" smtClean="0"/>
          </a:p>
          <a:p>
            <a:endParaRPr lang="it-IT" u="none" baseline="0" dirty="0" smtClean="0"/>
          </a:p>
          <a:p>
            <a:r>
              <a:rPr lang="it-IT" u="none" baseline="0" dirty="0" smtClean="0"/>
              <a:t>L’artista è innanzitutto un RICETTORE</a:t>
            </a:r>
            <a:endParaRPr lang="it-IT" u="non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-SUPREMAZIA ACCORDATA AL REALE</a:t>
            </a:r>
          </a:p>
          <a:p>
            <a:endParaRPr lang="it-IT" dirty="0" smtClean="0"/>
          </a:p>
          <a:p>
            <a:r>
              <a:rPr lang="it-IT" dirty="0" err="1" smtClean="0"/>
              <a:t>---ma</a:t>
            </a:r>
            <a:r>
              <a:rPr lang="it-IT" dirty="0" smtClean="0"/>
              <a:t> dialogano e hanno viva voce RICHIAMANDO IL PROLIFERANTE UNIVERSO DELLE COMUNICAZIONI</a:t>
            </a:r>
          </a:p>
          <a:p>
            <a:r>
              <a:rPr lang="it-IT" dirty="0" err="1" smtClean="0"/>
              <a:t>---sintomatiche</a:t>
            </a:r>
            <a:r>
              <a:rPr lang="it-IT" dirty="0" smtClean="0"/>
              <a:t> di una CONTINUA INTERFERENZA FRA SFERA DEL PRIVATO E LA VITA MODERNA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90478">
              <a:defRPr/>
            </a:pPr>
            <a:r>
              <a:rPr lang="it-IT" dirty="0" smtClean="0"/>
              <a:t>Inizio</a:t>
            </a:r>
            <a:r>
              <a:rPr lang="it-IT" baseline="0" dirty="0" smtClean="0"/>
              <a:t> anni </a:t>
            </a:r>
            <a:r>
              <a:rPr lang="it-IT" dirty="0" smtClean="0"/>
              <a:t>40: </a:t>
            </a:r>
          </a:p>
          <a:p>
            <a:pPr defTabSz="990478">
              <a:defRPr/>
            </a:pPr>
            <a:r>
              <a:rPr lang="it-IT" dirty="0" smtClean="0"/>
              <a:t>VICINA AL SURREALISMO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37742BDD-FE06-49A8-9E6D-F8583D9B7B69}" type="slidenum">
              <a:rPr lang="it-IT" sz="1300"/>
              <a:pPr algn="r">
                <a:defRPr/>
              </a:pPr>
              <a:t>4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TRIDIMENSIONALI</a:t>
            </a:r>
            <a:r>
              <a:rPr lang="it-IT" baseline="0" dirty="0" smtClean="0"/>
              <a:t> IN LEGNO TEMPESTATE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IMMAGINI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IL MONDO È VISTO COME UN’IMMENSA PITTURA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PITTURA PURA.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-IMMAGINI PIÙ COMUNI E POPOLARI</a:t>
            </a:r>
          </a:p>
          <a:p>
            <a:r>
              <a:rPr lang="it-IT" dirty="0" smtClean="0"/>
              <a:t>---AGISCONO QUINDI SOPRATTUTTO PER IL LORO VALORE </a:t>
            </a:r>
            <a:r>
              <a:rPr lang="it-IT" dirty="0" err="1" smtClean="0"/>
              <a:t>DI</a:t>
            </a:r>
            <a:r>
              <a:rPr lang="it-IT" dirty="0" smtClean="0"/>
              <a:t> SIMBOLI----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Dal New Dada ci</a:t>
            </a:r>
            <a:r>
              <a:rPr lang="it-IT" baseline="0" dirty="0" smtClean="0"/>
              <a:t> si avvia verso la </a:t>
            </a:r>
            <a:r>
              <a:rPr lang="it-IT" baseline="0" dirty="0" err="1" smtClean="0"/>
              <a:t>pa---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dirty="0" smtClean="0"/>
              <a:t>-Gruppo di pittori legati all’immagine di massa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-Elementi fondamentali della pop:</a:t>
            </a:r>
          </a:p>
          <a:p>
            <a:pPr>
              <a:buFont typeface="Arial" pitchFamily="34" charset="0"/>
              <a:buChar char="•"/>
            </a:pPr>
            <a:r>
              <a:rPr lang="it-IT" baseline="0" dirty="0" smtClean="0"/>
              <a:t>RITORNO ALL’IMMAGINE</a:t>
            </a:r>
          </a:p>
          <a:p>
            <a:pPr>
              <a:buFont typeface="Arial" pitchFamily="34" charset="0"/>
              <a:buNone/>
            </a:pPr>
            <a:endParaRPr lang="it-IT" baseline="0" dirty="0" smtClean="0"/>
          </a:p>
          <a:p>
            <a:pPr>
              <a:buFont typeface="Arial" pitchFamily="34" charset="0"/>
              <a:buChar char="•"/>
            </a:pPr>
            <a:r>
              <a:rPr lang="it-IT" baseline="0" dirty="0" smtClean="0"/>
              <a:t>ANNULLAMENTO DELLA SOGGETTIVITA’</a:t>
            </a:r>
          </a:p>
          <a:p>
            <a:pPr>
              <a:buFont typeface="Arial" pitchFamily="34" charset="0"/>
              <a:buNone/>
            </a:pPr>
            <a:endParaRPr lang="it-IT" baseline="0" dirty="0" smtClean="0"/>
          </a:p>
          <a:p>
            <a:pPr>
              <a:buFont typeface="Arial" pitchFamily="34" charset="0"/>
              <a:buChar char="•"/>
            </a:pPr>
            <a:r>
              <a:rPr lang="it-IT" baseline="0" dirty="0" smtClean="0"/>
              <a:t>non l’oggetto in sé ma la RIPRODUZIONE dell’oggetto</a:t>
            </a:r>
          </a:p>
          <a:p>
            <a:pPr>
              <a:buFont typeface="Arial" pitchFamily="34" charset="0"/>
              <a:buNone/>
            </a:pPr>
            <a:endParaRPr lang="it-IT" baseline="0" dirty="0" smtClean="0"/>
          </a:p>
          <a:p>
            <a:pPr>
              <a:buFont typeface="Arial" pitchFamily="34" charset="0"/>
              <a:buChar char="•"/>
            </a:pPr>
            <a:r>
              <a:rPr lang="it-IT" baseline="0" dirty="0" smtClean="0"/>
              <a:t>L’ANESTESIA DELL’ARTISTA si manifesta in tutte le tappe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-Per lo più INQUADRA GRANDI PARTICOLARI,</a:t>
            </a:r>
            <a:r>
              <a:rPr lang="it-IT" baseline="0" dirty="0" smtClean="0"/>
              <a:t> </a:t>
            </a:r>
          </a:p>
          <a:p>
            <a:endParaRPr lang="it-IT" baseline="0" dirty="0" smtClean="0"/>
          </a:p>
          <a:p>
            <a:r>
              <a:rPr lang="it-IT" baseline="0" dirty="0" smtClean="0"/>
              <a:t>ravvicinamento influenzato dallo ZOOM cinematografico</a:t>
            </a:r>
          </a:p>
          <a:p>
            <a:endParaRPr lang="it-IT" baseline="0" dirty="0" smtClean="0"/>
          </a:p>
          <a:p>
            <a:r>
              <a:rPr lang="it-IT" baseline="0" dirty="0" smtClean="0"/>
              <a:t>-Non sono inventati ma riprendono modelli reali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Fa UN’OPERAZIONE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FILTRAGGIO </a:t>
            </a:r>
          </a:p>
          <a:p>
            <a:endParaRPr lang="it-IT" baseline="0" dirty="0" smtClean="0"/>
          </a:p>
          <a:p>
            <a:r>
              <a:rPr lang="it-IT" baseline="0" dirty="0" smtClean="0"/>
              <a:t>ma RIVENDICA UN’ARISTOCRATICA PREROGATIVA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SELEZIONE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AMPLIERÀ CAMPO </a:t>
            </a:r>
            <a:r>
              <a:rPr lang="it-IT" dirty="0" err="1" smtClean="0"/>
              <a:t>D’AZIONE</a:t>
            </a:r>
            <a:r>
              <a:rPr lang="it-IT" dirty="0" smtClean="0"/>
              <a:t> AFFRONTANDO</a:t>
            </a:r>
            <a:r>
              <a:rPr lang="it-IT" baseline="0" dirty="0" smtClean="0"/>
              <a:t> CINEMA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RIPETIZIONE IN SERIE DELLE IMMAGINI </a:t>
            </a:r>
          </a:p>
          <a:p>
            <a:endParaRPr lang="it-IT" dirty="0" smtClean="0"/>
          </a:p>
          <a:p>
            <a:r>
              <a:rPr lang="it-IT" dirty="0" smtClean="0"/>
              <a:t>-eliminare ogni SOSPETTO </a:t>
            </a:r>
            <a:r>
              <a:rPr lang="it-IT" dirty="0" err="1" smtClean="0"/>
              <a:t>DI</a:t>
            </a:r>
            <a:r>
              <a:rPr lang="it-IT" dirty="0" smtClean="0"/>
              <a:t> ENFATIZZAZIONE del modello </a:t>
            </a:r>
          </a:p>
          <a:p>
            <a:endParaRPr lang="it-IT" dirty="0" smtClean="0"/>
          </a:p>
          <a:p>
            <a:r>
              <a:rPr lang="it-IT" dirty="0" smtClean="0"/>
              <a:t>-e</a:t>
            </a:r>
            <a:r>
              <a:rPr lang="it-IT" baseline="0" dirty="0" smtClean="0"/>
              <a:t> </a:t>
            </a:r>
            <a:r>
              <a:rPr lang="it-IT" dirty="0" smtClean="0"/>
              <a:t>esprimere la SERIALITÀ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24F37A96-4563-4F2C-8DD2-FD2E7F96889A}" type="slidenum">
              <a:rPr lang="it-IT" sz="1300"/>
              <a:pPr algn="r">
                <a:defRPr/>
              </a:pPr>
              <a:t>5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/>
            </a:r>
            <a:br>
              <a:rPr lang="it-IT" dirty="0" smtClean="0"/>
            </a:b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LA RIPETIZIONE, L'IMPERSONALITÀ FINO ALL'ANONIMATO, L'UNIFORMITÀ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 </a:t>
            </a:r>
            <a:r>
              <a:rPr lang="it-IT" dirty="0" err="1" smtClean="0"/>
              <a:t>Marilyn…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INTENSIFICA LA PRESENZA DELL’IMMAGINE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ma al tempo stesso NE SVUOTA I SIGNIFICATI e ne ANNULLA LA DRAMMATICITÀ in un LIVELLAMENTO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 riproposte nei soli </a:t>
            </a:r>
            <a:r>
              <a:rPr lang="it-IT" dirty="0" err="1" smtClean="0"/>
              <a:t>particolari…</a:t>
            </a:r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-Ripetizione allude alla SEQUENZA PROPRIA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UN FILM </a:t>
            </a:r>
          </a:p>
          <a:p>
            <a:endParaRPr lang="it-IT" baseline="0" dirty="0" smtClean="0"/>
          </a:p>
          <a:p>
            <a:r>
              <a:rPr lang="it-IT" baseline="0" dirty="0" smtClean="0"/>
              <a:t>ma al tempo stesso la BLOCCA COME UN DISCO INCANTATO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In Europa il momento del New Dada</a:t>
            </a:r>
            <a:r>
              <a:rPr lang="it-IT" baseline="0" dirty="0" smtClean="0"/>
              <a:t> americano si riflette nelle opere dei </a:t>
            </a:r>
            <a:r>
              <a:rPr lang="it-IT" baseline="0" dirty="0" err="1" smtClean="0"/>
              <a:t>Nouveaux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Réalistes</a:t>
            </a:r>
            <a:r>
              <a:rPr lang="it-IT" baseline="0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SUPREMAZIA</a:t>
            </a:r>
            <a:r>
              <a:rPr lang="it-IT" baseline="0" dirty="0" smtClean="0"/>
              <a:t> dell’esperienza + RIVE ripudia il soggettivismo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ELEVA IL BANALE ALL’ESTETICO, ED IL RIFIUTO VERSO L’ARTE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60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--DAR CORPO ALLE FANTASMAGORIE DELL’INCONSCIO </a:t>
            </a:r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F4BBBD59-0476-49CD-9526-9A5792809FE7}" type="slidenum">
              <a:rPr lang="it-IT" sz="1300"/>
              <a:pPr algn="r">
                <a:defRPr/>
              </a:pPr>
              <a:t>6</a:t>
            </a:fld>
            <a:endParaRPr lang="it-IT" sz="1300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Accumuli di oggetti </a:t>
            </a:r>
            <a:r>
              <a:rPr lang="it-IT" dirty="0" err="1" smtClean="0"/>
              <a:t>banali…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61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..e di rifiuti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i="0" dirty="0" smtClean="0"/>
              <a:t>impacchettamenti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-necessità di PORRE IN RELAZIONE il MONDO DELLE FORME ARTISTICHE con QUELLO DELLA VITA QUOTIDIANA</a:t>
            </a:r>
          </a:p>
          <a:p>
            <a:r>
              <a:rPr lang="it-IT" dirty="0" err="1" smtClean="0"/>
              <a:t>---per</a:t>
            </a:r>
            <a:r>
              <a:rPr lang="it-IT" dirty="0" smtClean="0"/>
              <a:t> trovarne una SINTESI NELL’OPERA </a:t>
            </a:r>
            <a:r>
              <a:rPr lang="it-IT" dirty="0" err="1" smtClean="0"/>
              <a:t>D’ARTE</a:t>
            </a:r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 smtClean="0"/>
              <a:t>MARIO SCHIFANO: declinazioni italiane della </a:t>
            </a:r>
            <a:r>
              <a:rPr lang="it-IT" i="1" dirty="0" smtClean="0"/>
              <a:t>pop art, </a:t>
            </a:r>
            <a:r>
              <a:rPr lang="it-IT" u="sng" dirty="0" smtClean="0"/>
              <a:t>distanziamento dell'occhio dell'artista dai dati forniti dalla scena urbana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defTabSz="990478">
              <a:defRPr/>
            </a:pPr>
            <a:r>
              <a:rPr lang="it-IT" dirty="0" smtClean="0"/>
              <a:t>Opere</a:t>
            </a:r>
            <a:r>
              <a:rPr lang="it-IT" baseline="0" dirty="0" smtClean="0"/>
              <a:t> in un tempo molto breve fra 56-63</a:t>
            </a:r>
          </a:p>
          <a:p>
            <a:endParaRPr lang="it-IT" b="1" dirty="0" smtClean="0"/>
          </a:p>
          <a:p>
            <a:r>
              <a:rPr lang="it-IT" dirty="0" smtClean="0"/>
              <a:t>La tela, imbevuta di CAOLINO LIQUIDO E </a:t>
            </a:r>
            <a:r>
              <a:rPr lang="it-IT" dirty="0" err="1" smtClean="0"/>
              <a:t>DI</a:t>
            </a:r>
            <a:r>
              <a:rPr lang="it-IT" dirty="0" smtClean="0"/>
              <a:t> COLLA, </a:t>
            </a:r>
          </a:p>
          <a:p>
            <a:endParaRPr lang="it-IT" dirty="0" smtClean="0"/>
          </a:p>
          <a:p>
            <a:r>
              <a:rPr lang="it-IT" dirty="0" smtClean="0"/>
              <a:t>processo che avviene da sé, AUTOSUFFICIENTE</a:t>
            </a:r>
          </a:p>
          <a:p>
            <a:endParaRPr lang="it-IT" dirty="0" smtClean="0"/>
          </a:p>
          <a:p>
            <a:r>
              <a:rPr lang="it-IT" dirty="0" smtClean="0"/>
              <a:t>AUTOREFERENZIALITÀ DELL’OPERA </a:t>
            </a:r>
            <a:r>
              <a:rPr lang="it-IT" dirty="0" err="1" smtClean="0"/>
              <a:t>D’ARTE</a:t>
            </a:r>
            <a:endParaRPr lang="it-IT" dirty="0" smtClean="0"/>
          </a:p>
          <a:p>
            <a:endParaRPr lang="it-IT" b="1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Un’opera la cui ESISTENZA È SIGILLATA NELLA PROPRIA CHIUSURA TAUTOLOGICA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-Gli effetti della CHIUSURA </a:t>
            </a:r>
            <a:r>
              <a:rPr lang="it-IT" dirty="0" err="1" smtClean="0"/>
              <a:t>DI</a:t>
            </a:r>
            <a:r>
              <a:rPr lang="it-IT" dirty="0" smtClean="0"/>
              <a:t> SENSO DELL’OPERA </a:t>
            </a:r>
            <a:r>
              <a:rPr lang="it-IT" dirty="0" err="1" smtClean="0"/>
              <a:t>D’ARTE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----</a:t>
            </a:r>
            <a:r>
              <a:rPr lang="it-IT" dirty="0" smtClean="0"/>
              <a:t>(non ha più un "messaggio" da comunicare, ma significa solo se stessa)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68</a:t>
            </a:fld>
            <a:endParaRPr 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69</a:t>
            </a:fld>
            <a:endParaRPr 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Nel 1961, alla GALLERIA LA TARTARUGA </a:t>
            </a:r>
            <a:r>
              <a:rPr lang="it-IT" dirty="0" err="1" smtClean="0"/>
              <a:t>DI</a:t>
            </a:r>
            <a:r>
              <a:rPr lang="it-IT" dirty="0" smtClean="0"/>
              <a:t> ROMA</a:t>
            </a:r>
          </a:p>
          <a:p>
            <a:r>
              <a:rPr lang="it-IT" dirty="0" smtClean="0"/>
              <a:t>ATTESTATO</a:t>
            </a:r>
            <a:r>
              <a:rPr lang="it-IT" baseline="0" dirty="0" smtClean="0"/>
              <a:t> di AUTENTICITA’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70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Dagli anni 50 il DRAMMA</a:t>
            </a:r>
            <a:r>
              <a:rPr lang="it-IT" baseline="0" dirty="0" smtClean="0"/>
              <a:t> UMANO NON SI SAREBBE PIÙ CONSUMATO TRA PERSONAGGI MA TRA SUPERFICI E AREE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COLORE quadrangolare:</a:t>
            </a:r>
          </a:p>
          <a:p>
            <a:r>
              <a:rPr lang="it-IT" baseline="0" dirty="0" smtClean="0"/>
              <a:t> </a:t>
            </a:r>
          </a:p>
          <a:p>
            <a:endParaRPr lang="it-IT" baseline="0" dirty="0" smtClean="0"/>
          </a:p>
          <a:p>
            <a:r>
              <a:rPr lang="it-IT" baseline="0" dirty="0" smtClean="0"/>
              <a:t>Sono FORME DOTATE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UNA PROPRIA ESISTENZA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0478">
              <a:defRPr/>
            </a:pPr>
            <a:r>
              <a:rPr lang="it-IT" dirty="0" smtClean="0"/>
              <a:t>ADESSO TUTTO È UN’OPERA </a:t>
            </a:r>
            <a:r>
              <a:rPr lang="it-IT" dirty="0" err="1" smtClean="0"/>
              <a:t>D’ARTE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71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B9585-749E-41E9-972F-B647F5AF1F9F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“L’ESPRESSIONE SEMPLICE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PENSIERI COMPLESSI”</a:t>
            </a:r>
            <a:endParaRPr lang="it-IT" dirty="0" smtClean="0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>
              <a:defRPr/>
            </a:pPr>
            <a:fld id="{356273C1-71CC-414B-BD79-8C97ACB5D7CC}" type="slidenum">
              <a:rPr lang="it-IT" sz="1300"/>
              <a:pPr algn="r">
                <a:defRPr/>
              </a:pPr>
              <a:t>9</a:t>
            </a:fld>
            <a:endParaRPr lang="it-IT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B642-B4EC-4700-A04E-D8BF4C8F0EEE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61DA6-6DD2-47F7-8CE6-24A890D2A12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http://www.google.it/url?sa=i&amp;rct=j&amp;q=&amp;esrc=s&amp;frm=1&amp;source=images&amp;cd=&amp;cad=rja&amp;docid=WZJqiQaIOioOuM&amp;tbnid=zQDP_VtdMW5pzM:&amp;ved=0CAUQjRw&amp;url=http://www.guardian.co.uk/artanddesign/2008/sep/01/art&amp;ei=G1qfUejFJqeV0AXx7YCIDQ&amp;bvm=bv.47008514,d.d2k&amp;psig=AFQjCNE_wv51YLkrv2t-3KloKWs9tx1inQ&amp;ust=136948417750331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85Xu1DO0m0O0tM&amp;tbnid=MFquOs38AgNQnM:&amp;ved=0CAUQjRw&amp;url=http://www.flickr.com/photos/no3rdw/4503898393/&amp;ei=nHKfUYDJFuiM0AXLloG4Aw&amp;bvm=bv.47008514,d.d2k&amp;psig=AFQjCNFWlrRNCwC3DMbGhwItXVSH_UFppg&amp;ust=136949045027119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://geroasrothko.wordpress.com/2011/07/14/field-trip-the-rothko-room-at-the-phillips-collection/" TargetMode="Externa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f2gK_3dDDA8P2M&amp;tbnid=iLb5MntEASMK4M:&amp;ved=0CAUQjRw&amp;url=http://www.mutualart.com/OpenArticle/How-Rothko-Won-Over-Britain/A4751E66F939BE2D&amp;ei=E3ifUc6qNaKg0wWJx4DADg&amp;psig=AFQjCNHIlA9cnywWhjKCjJ4guRCDRCMOLg&amp;ust=136949089270270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5lIU5SlCqyNx1M&amp;tbnid=rAEBLg91gv8hpM:&amp;ved=0CAUQjRw&amp;url=http://www.culturaitalia.it/opencms/it/contenuti/eventi/Giuseppe_Capogrossi__l_invenzione_di_un_simbolo.html?language=it&amp;ei=22abUYmrCK2a0QWCo4HQCg&amp;bvm=bv.46751780,d.ZG4&amp;psig=AFQjCNEiKLVeduYrs_0jKjboL8uvMmEbIA&amp;ust=1369225302521249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www.google.it/url?sa=i&amp;rct=j&amp;q=&amp;esrc=s&amp;frm=1&amp;source=images&amp;cd=&amp;cad=rja&amp;docid=OyAg56FAQvz5eM&amp;tbnid=4CP7hR1xqNevAM:&amp;ved=0CAUQjRw&amp;url=http://www.wikipaintings.org/en/mark-tobey/untitled-4&amp;ei=wGyaUfnKNISp0QWlmYH4Aw&amp;bvm=bv.46751780,d.ZGU&amp;psig=AFQjCNGToCuzokEJX-v-2BS4xIChTTBN4g&amp;ust=1369161257752722" TargetMode="External"/><Relationship Id="rId7" Type="http://schemas.openxmlformats.org/officeDocument/2006/relationships/hyperlink" Target="http://www.google.it/url?sa=i&amp;rct=j&amp;q=&amp;esrc=s&amp;frm=1&amp;source=images&amp;cd=&amp;cad=rja&amp;docid=dq58Sm6OMEBVKM&amp;tbnid=qicYs99rP61TUM:&amp;ved=0CAUQjRw&amp;url=http://www.bukowskis.com/auctions/557/313-mark-tobey-utan-titel&amp;ei=62yaUdXZCYrN0QWSgIGQBw&amp;bvm=bv.46751780,d.ZGU&amp;psig=AFQjCNGToCuzokEJX-v-2BS4xIChTTBN4g&amp;ust=1369161257752722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hyperlink" Target="http://www.google.it/url?sa=i&amp;rct=j&amp;q=&amp;esrc=s&amp;frm=1&amp;source=images&amp;cd=&amp;cad=rja&amp;docid=rFM5R6xummaiHM&amp;tbnid=k_z-1v156i17fM:&amp;ved=0CAUQjRw&amp;url=http://www.artapartofculture.net/2012/04/14/riflessioni-dal-cielo-meditazioni-in-terra-cira-viaggiano/&amp;ei=1myaUZ7xAuek0AXQs4HgCg&amp;bvm=bv.46751780,d.ZGU&amp;psig=AFQjCNGToCuzokEJX-v-2BS4xIChTTBN4g&amp;ust=1369161257752722" TargetMode="External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://www.google.it/url?sa=i&amp;rct=j&amp;q=&amp;esrc=s&amp;frm=1&amp;source=images&amp;cd=&amp;cad=rja&amp;docid=EoGB0PZfQmYmaM&amp;tbnid=OnHZpxFRJYLWBM:&amp;ved=0CAUQjRw&amp;url=http://www.mutualart.com/Artwork/White-Line-on-Black/2554B8DDEF690A7D&amp;ei=qFmbUa6JKqeM0AXx34DoDw&amp;bvm=bv.46751780,d.ZG4&amp;psig=AFQjCNGcXnZ6aOwPFeo1YpV5dvnghLxslw&amp;ust=1369221918080751" TargetMode="External"/><Relationship Id="rId7" Type="http://schemas.openxmlformats.org/officeDocument/2006/relationships/hyperlink" Target="http://www.google.it/url?sa=i&amp;rct=j&amp;q=&amp;esrc=s&amp;frm=1&amp;source=images&amp;cd=&amp;cad=rja&amp;docid=1b_nE-lyoMB6HM&amp;tbnid=Ehu7FCTRoc4tEM:&amp;ved=0CAUQjRw&amp;url=http://www.tumblr.com/tagged/jiro%20yoshihara?language=de_DE&amp;ei=3VmbUePuE7P40gW4pIGoAQ&amp;bvm=bv.46751780,d.ZG4&amp;psig=AFQjCNGcXnZ6aOwPFeo1YpV5dvnghLxslw&amp;ust=1369221918080751" TargetMode="External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hyperlink" Target="http://www.google.it/url?sa=i&amp;rct=j&amp;q=&amp;esrc=s&amp;frm=1&amp;source=images&amp;cd=&amp;cad=rja&amp;docid=bq5dUzdRkqGXDM&amp;tbnid=u8tH1EJKBxa4QM:&amp;ved=0CAUQjRw&amp;url=http://www.hauserwirth.com/exhibitions/1429/a-visual-essay-on-gutai-at-32-east-69th-street/list-of-works/25/&amp;ei=AFqbUcW-MbK00QWvjIG4Aw&amp;bvm=bv.46751780,d.ZG4&amp;psig=AFQjCNGcXnZ6aOwPFeo1YpV5dvnghLxslw&amp;ust=1369221918080751" TargetMode="External"/><Relationship Id="rId5" Type="http://schemas.openxmlformats.org/officeDocument/2006/relationships/hyperlink" Target="http://www.google.it/url?sa=i&amp;rct=j&amp;q=&amp;esrc=s&amp;frm=1&amp;source=images&amp;cd=&amp;cad=rja&amp;docid=O6Sa37wkQ1ZfCM&amp;tbnid=gtWrBgwFnFa4gM:&amp;ved=0CAUQjRw&amp;url=http://www.nipponlugano.ch/it/gutai-multimedia/narrazione/project/links/Highlights/project/narrazione_page-23_nav-short.html&amp;ei=yFmbUcn6Jsi20QXI04CIBw&amp;bvm=bv.46751780,d.ZG4&amp;psig=AFQjCNGcXnZ6aOwPFeo1YpV5dvnghLxslw&amp;ust=1369221918080751" TargetMode="External"/><Relationship Id="rId10" Type="http://schemas.openxmlformats.org/officeDocument/2006/relationships/image" Target="../media/image45.jpeg"/><Relationship Id="rId4" Type="http://schemas.openxmlformats.org/officeDocument/2006/relationships/image" Target="../media/image42.jpeg"/><Relationship Id="rId9" Type="http://schemas.openxmlformats.org/officeDocument/2006/relationships/hyperlink" Target="http://www.google.it/url?sa=i&amp;rct=j&amp;q=&amp;esrc=s&amp;frm=1&amp;source=images&amp;cd=&amp;cad=rja&amp;docid=XeLL2pgvkrWdoM&amp;tbnid=YDY6u90J2flffM:&amp;ved=0CAUQjRw&amp;url=http://www.wikipaintings.org/en/jiro-yoshihara/untitled-1966&amp;ei=7FmbUcrFFcab1AXT3IGABQ&amp;bvm=bv.46751780,d.ZG4&amp;psig=AFQjCNGcXnZ6aOwPFeo1YpV5dvnghLxslw&amp;ust=1369221918080751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hyperlink" Target="http://www.google.it/url?sa=i&amp;rct=j&amp;q=&amp;esrc=s&amp;frm=1&amp;source=images&amp;cd=&amp;cad=rja&amp;docid=Sv0K7Hr6DNM3OM&amp;tbnid=MCUGbw7SSBxxhM:&amp;ved=0CAUQjRw&amp;url=http://poulwebb.blogspot.com/2011/04/kurt-schwitters-collages.html&amp;ei=tsKpUZfTO-rE0QWS0oDIDQ&amp;bvm=bv.47244034,d.d2k&amp;psig=AFQjCNH2vW_DyHJLsqamWGDKeuKHKAWmXQ&amp;ust=1370166305031702" TargetMode="External"/><Relationship Id="rId7" Type="http://schemas.openxmlformats.org/officeDocument/2006/relationships/hyperlink" Target="http://www.google.it/url?sa=i&amp;rct=j&amp;q=&amp;esrc=s&amp;frm=1&amp;source=images&amp;cd=&amp;cad=rja&amp;docid=jcR7MFqEUv__jM&amp;tbnid=5JKXE4TJkLpm8M:&amp;ved=0CAUQjRw&amp;url=http://a-mushtaq1114-dc.blogspot.com/2012/04/study-task-5-advertising.html&amp;ei=Q8OpUZv9MKqr0gXU1YHIDw&amp;bvm=bv.47244034,d.d2k&amp;psig=AFQjCNF6kh0qA_52R1q0_UbqSyuup_ZNUg&amp;ust=1370166429130585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hyperlink" Target="http://www.google.it/url?sa=i&amp;rct=j&amp;q=&amp;esrc=s&amp;frm=1&amp;source=images&amp;cd=&amp;cad=rja&amp;docid=UxXTFPxWp3raLM&amp;tbnid=y0pQBu31tLTDDM:&amp;ved=0CAUQjRw&amp;url=http://dkrikun.wordpress.com/imaging/&amp;ei=y8KpUYi9CJK00QXP44HYAw&amp;bvm=bv.47244034,d.d2k&amp;psig=AFQjCNH2vW_DyHJLsqamWGDKeuKHKAWmXQ&amp;ust=1370166305031702" TargetMode="External"/><Relationship Id="rId10" Type="http://schemas.openxmlformats.org/officeDocument/2006/relationships/image" Target="../media/image50.gif"/><Relationship Id="rId4" Type="http://schemas.openxmlformats.org/officeDocument/2006/relationships/image" Target="../media/image47.jpeg"/><Relationship Id="rId9" Type="http://schemas.openxmlformats.org/officeDocument/2006/relationships/hyperlink" Target="http://www.google.it/url?sa=i&amp;rct=j&amp;q=&amp;esrc=s&amp;frm=1&amp;source=images&amp;cd=&amp;cad=rja&amp;docid=oJ46c7-bLDsITM&amp;tbnid=HpIoDecCMWDh_M:&amp;ved=0CAUQjRw&amp;url=http://www.zakros.com/jhu/apmSu03/notes_holzer_cae.html&amp;ei=o8OpUYroEOrB0QX9oYHADQ&amp;bvm=bv.47244034,d.d2k&amp;psig=AFQjCNF_Va2azSeH5sxjyXLaoaQvndHF7Q&amp;ust=1370166559362756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source=images&amp;cd=&amp;cad=rja&amp;docid=wk-GvU3HKU4heM&amp;tbnid=ocFcZUJRs0kNvM:&amp;ved=0CAgQjRwwAA&amp;url=http://www.interviewmagazine.com/art/robert-rauschenberg-/&amp;ei=acmpUdvhGa-b1AW__IGoDg&amp;psig=AFQjCNEB6RsPQFSgAtej_O6ZHLCc2w1tpw&amp;ust=1370168041527857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hyperlink" Target="http://www.google.it/url?sa=i&amp;rct=j&amp;q=&amp;esrc=s&amp;frm=1&amp;source=images&amp;cd=&amp;cad=rja&amp;docid=tfA6fPV6xfe-AM&amp;tbnid=dPtCsrYiLIit4M:&amp;ved=0CAUQjRw&amp;url=http://etienneartblog.blogspot.com/2010/02/johns-and-rauschenberg-vs-greenberg.html&amp;ei=_NepUZucGNDv0gXI_IC4Dg&amp;bvm=bv.47244034,d.d2k&amp;psig=AFQjCNGGSzq43YkLddBQ0dgmt_qS69rSFg&amp;ust=1370171654421949" TargetMode="Externa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lN_sN_LqhVkOWM&amp;tbnid=Tb4nlpTnio91QM:&amp;ved=0CAUQjRw&amp;url=http://www.fineoldart.com/browse_by_essay.html?essay=784&amp;ei=UdmpUeHrD_So0AX-_YCoDQ&amp;bvm=bv.47244034,d.d2k&amp;psig=AFQjCNGGSzq43YkLddBQ0dgmt_qS69rSFg&amp;ust=1370171654421949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Mbvnu7aaVbk0IM&amp;tbnid=pUAdybo6s5CwIM:&amp;ved=0CAUQjRw&amp;url=http://www.museomadre.it/opere.cfm?id=66&amp;ei=qtipUa27Ec330gXVoYCQDg&amp;bvm=bv.47244034,d.d2k&amp;psig=AFQjCNGGSzq43YkLddBQ0dgmt_qS69rSFg&amp;ust=1370171654421949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en/4/4f/Roy_Lichtenstein.jp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frm=1&amp;source=images&amp;cd=&amp;cad=rja&amp;docid=5Rb14-5PmHhnwM&amp;tbnid=tEw_wS6PV1fzVM:&amp;ved=0CAUQjRw&amp;url=http://www.students.sbc.edu/kitchin04/artandexpression/contemporary%20art.html&amp;ei=neGpUeTfM5G20QXM1oCQDg&amp;bvm=bv.47244034,d.d2k&amp;psig=AFQjCNGmXW0MYEBoo0ptZh03knEnrm1QSw&amp;ust=1370174201695925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source=images&amp;cd=&amp;cad=rja&amp;docid=xow9snwoLYGrlM&amp;tbnid=rukPxPHsOCNp4M:&amp;ved=0CAgQjRwwAA&amp;url=http://www.illuminationsmedia.co.uk/filmstobuy/product/248/roy_lichtenstein.html&amp;ei=fuGpUbuCMZG20QXM1oCQDg&amp;psig=AFQjCNGOS2ppor1UZaDIWWi_VA2xVpecHQ&amp;ust=1370174206850273" TargetMode="External"/><Relationship Id="rId5" Type="http://schemas.openxmlformats.org/officeDocument/2006/relationships/image" Target="../media/image60.jpeg"/><Relationship Id="rId4" Type="http://schemas.openxmlformats.org/officeDocument/2006/relationships/hyperlink" Target="//upload.wikimedia.org/wikipedia/en/b/b7/Roy_Lichtenstein_Whaam.jpg" TargetMode="External"/><Relationship Id="rId9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hyperlink" Target="//upload.wikimedia.org/wikipedia/commons/7/76/Vincent_van_Gogh_-_De_slaapkamer_-_Google_Art_Project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yPSPBqFjhKhjOM&amp;tbnid=AXDMKSS48A8Y7M:&amp;ved=0CAUQjRw&amp;url=http://www.andywarhol.net/&amp;ei=ceSpUZXkBaTT0QXFkYDADg&amp;bvm=bv.47244034,d.d2k&amp;psig=AFQjCNGkLDCMypJRuuUccULKRofdSlzoRQ&amp;ust=1370174955831695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frm=1&amp;source=images&amp;cd=&amp;cad=rja&amp;docid=16OFPxz9qS3mTM&amp;tbnid=FYo4_mVK3hSXKM:&amp;ved=0CAUQjRw&amp;url=http://commons.wikimedia.org/wiki/File:Agoncillo_-_W%C3%BCrth_Rioja,_Museo_30_-_Christo.JPG&amp;ei=CPapUe25H4aU0AWI7ICgDg&amp;bvm=bv.47244034,d.d2k&amp;psig=AFQjCNFWQP79I8KnC9oXKPKpQA0oGGHtuA&amp;ust=1370179442522005" TargetMode="External"/><Relationship Id="rId5" Type="http://schemas.openxmlformats.org/officeDocument/2006/relationships/image" Target="../media/image84.jpeg"/><Relationship Id="rId4" Type="http://schemas.openxmlformats.org/officeDocument/2006/relationships/hyperlink" Target="http://3.bp.blogspot.com/-jtX1JfL9bvk/T9sqv5BJGVI/AAAAAAAAEaI/Eq64VuLaYLA/s1600/CHRISTO+MILANO.jp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ZqEnJXlWg6K6cM&amp;tbnid=94DY0P8BswpiWM:&amp;ved=0CAUQjRw&amp;url=http://www.corriere.it/gallery/cultura/01-2012/no-logo/1/arte-mito-l-amore-tempo-consumo_d7ab5c16-41cc-11e1-9408-1d8705f8e70e.shtml&amp;ei=FBCqUdmKGIja0QW8_YDgDQ&amp;bvm=bv.47244034,d.d2k&amp;psig=AFQjCNF2vY02-ETfCzWOtHUkgz_H5hk8Jg&amp;ust=1370186126656533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hyperlink" Target="http://www.corriere.it/gallery/cultura/01-2012/no-logo/1/arte-mito-l-amore-tempo-consumo_d7ab5c16-41cc-11e1-9408-1d8705f8e70e.shtml?title=Mario%20Schifano,%20Coca%20Cola,%201972%20Acrilico%20su&amp;pos=6" TargetMode="External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google.it/url?sa=i&amp;rct=j&amp;q=&amp;esrc=s&amp;frm=1&amp;source=images&amp;cd=&amp;cad=rja&amp;docid=pAUMyar7gBWDIM&amp;tbnid=frMQk0LL90vaoM:&amp;ved=0CAUQjRw&amp;url=http://www.wikipaintings.org/en/mark-rothko/multiform-1948&amp;ei=WGWfUY-dL-TC0QXuqICQBQ&amp;bvm=bv.47008514,d.d2k&amp;psig=AFQjCNHHzhfN1gJrFypIdLXHUFoxyxgTOQ&amp;ust=1369487061028602" TargetMode="External"/><Relationship Id="rId7" Type="http://schemas.openxmlformats.org/officeDocument/2006/relationships/hyperlink" Target="http://www.google.it/url?sa=i&amp;rct=j&amp;q=&amp;esrc=s&amp;frm=1&amp;source=images&amp;cd=&amp;cad=rja&amp;docid=h3JA01bsLTS9eM&amp;tbnid=U4FyCXpvKEJypM:&amp;ved=0CAUQjRw&amp;url=http://www.theoccidentalobserver.net/2011/09/mark-rothko-abstract-expressionism-and-the-decline-of-western-art-part-2/&amp;ei=iGWfUdr5DKqO0AX62YGgDw&amp;bvm=bv.47008514,d.d2k&amp;psig=AFQjCNHHzhfN1gJrFypIdLXHUFoxyxgTOQ&amp;ust=136948706102860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www.google.it/url?sa=i&amp;rct=j&amp;q=&amp;esrc=s&amp;frm=1&amp;source=images&amp;cd=&amp;cad=rja&amp;docid=zCnpwhQv9-THIM&amp;tbnid=hZEtQ2hfE6LSLM:&amp;ved=0CAUQjRw&amp;url=http://www.mentalcontagion.com/mcarchive/examinations/examinations0506.html&amp;ei=dGWfUfPeEOOb0QX7_YDwCg&amp;bvm=bv.47008514,d.d2k&amp;psig=AFQjCNHHzhfN1gJrFypIdLXHUFoxyxgTOQ&amp;ust=1369487061028602" TargetMode="Externa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hyperlink" Target="http://www.google.it/url?sa=i&amp;rct=j&amp;q=&amp;esrc=s&amp;frm=1&amp;source=images&amp;cd=&amp;cad=rja&amp;docid=eID_Z3XIkcVi6M&amp;tbnid=j1nklNgx9lNErM:&amp;ved=0CAUQjRw&amp;url=http://www.pieromanzoni.org/EN/Gallery_en/pop_016.htm&amp;ei=tBaqUafWF-fJ0AXsnYCIDQ&amp;bvm=bv.47244034,d.d2k&amp;psig=AFQjCNFjXo3vE4T60Im8ii9WUd6AWzXthw&amp;ust=1370187759737397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://static.guim.co.uk/sys-images/Guardian/Pix/pictures/2008/08/31/Mark-Rothko-460x27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66728"/>
            <a:ext cx="5652121" cy="3391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3" descr="35 Senza titolo (Viola, nero, arancio, giallo su bianco e rosso) 19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8225" y="0"/>
            <a:ext cx="5565775" cy="6858000"/>
          </a:xfrm>
          <a:prstGeom prst="rect">
            <a:avLst/>
          </a:prstGeom>
          <a:noFill/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87313" y="980728"/>
            <a:ext cx="32687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Senza titolo (Viola, nero, </a:t>
            </a:r>
          </a:p>
          <a:p>
            <a:r>
              <a:rPr lang="it-IT" dirty="0"/>
              <a:t>arancio, giallo su bianco e rosso) </a:t>
            </a:r>
          </a:p>
          <a:p>
            <a:r>
              <a:rPr lang="it-IT" dirty="0"/>
              <a:t>1949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 descr="36 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6672"/>
            <a:ext cx="7368826" cy="6381327"/>
          </a:xfrm>
          <a:prstGeom prst="rect">
            <a:avLst/>
          </a:prstGeom>
          <a:noFill/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3846314" y="-27384"/>
            <a:ext cx="1199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N. 14 1951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 descr="44  Michelangelo 1530 Biblioteca Laurenzi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01600"/>
            <a:ext cx="6875462" cy="6729413"/>
          </a:xfrm>
          <a:prstGeom prst="rect">
            <a:avLst/>
          </a:prstGeom>
          <a:noFill/>
        </p:spPr>
      </p:pic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0" y="1340768"/>
            <a:ext cx="18952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Michelangelo,</a:t>
            </a:r>
          </a:p>
          <a:p>
            <a:r>
              <a:rPr lang="it-IT" dirty="0"/>
              <a:t>Biblioteca </a:t>
            </a:r>
          </a:p>
          <a:p>
            <a:r>
              <a:rPr lang="it-IT" dirty="0"/>
              <a:t>Laurenziana, 1530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3" descr="40 Sala Rothko Biennale 19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38113"/>
            <a:ext cx="4787900" cy="3386137"/>
          </a:xfrm>
          <a:prstGeom prst="rect">
            <a:avLst/>
          </a:prstGeom>
          <a:noFill/>
        </p:spPr>
      </p:pic>
      <p:pic>
        <p:nvPicPr>
          <p:cNvPr id="148484" name="Picture 4" descr="41 Sala Rothko Biennale 19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3789363"/>
            <a:ext cx="5724525" cy="3068637"/>
          </a:xfrm>
          <a:prstGeom prst="rect">
            <a:avLst/>
          </a:prstGeom>
          <a:noFill/>
        </p:spPr>
      </p:pic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0" y="2565400"/>
            <a:ext cx="15747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La sala </a:t>
            </a:r>
            <a:r>
              <a:rPr lang="it-IT" dirty="0" err="1"/>
              <a:t>Rothko</a:t>
            </a:r>
            <a:r>
              <a:rPr lang="it-IT" dirty="0"/>
              <a:t> </a:t>
            </a:r>
          </a:p>
          <a:p>
            <a:r>
              <a:rPr lang="it-IT" dirty="0"/>
              <a:t>alla Biennale </a:t>
            </a:r>
          </a:p>
          <a:p>
            <a:r>
              <a:rPr lang="it-IT" dirty="0"/>
              <a:t>del 1958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3" descr="43 Ristorante Four Seasons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695" y="692696"/>
            <a:ext cx="7615729" cy="6073603"/>
          </a:xfrm>
          <a:prstGeom prst="rect">
            <a:avLst/>
          </a:prstGeom>
          <a:noFill/>
        </p:spPr>
      </p:pic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2771775" y="260350"/>
            <a:ext cx="34222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New York, Ristorante </a:t>
            </a:r>
            <a:r>
              <a:rPr lang="it-IT" dirty="0" err="1"/>
              <a:t>Four</a:t>
            </a:r>
            <a:r>
              <a:rPr lang="it-IT" dirty="0"/>
              <a:t> Seasons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 descr="59 studio di Rothko, inizio marzo '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43999" cy="5953541"/>
          </a:xfrm>
          <a:prstGeom prst="rect">
            <a:avLst/>
          </a:prstGeom>
          <a:noFill/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2700338" y="44624"/>
            <a:ext cx="373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Lo studio di </a:t>
            </a:r>
            <a:r>
              <a:rPr lang="it-IT" dirty="0" err="1"/>
              <a:t>Rothko</a:t>
            </a:r>
            <a:r>
              <a:rPr lang="it-IT" dirty="0"/>
              <a:t>, inizio marzo 1970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http://farm5.staticflickr.com/4052/4503898393_303cfbc9fd_z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624"/>
            <a:ext cx="6594320" cy="4392488"/>
          </a:xfrm>
          <a:prstGeom prst="rect">
            <a:avLst/>
          </a:prstGeom>
          <a:noFill/>
        </p:spPr>
      </p:pic>
      <p:pic>
        <p:nvPicPr>
          <p:cNvPr id="232452" name="Picture 4" descr="http://geroasrothko.files.wordpress.com/2011/07/mollinarothkoroom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9416" y="4221088"/>
            <a:ext cx="4094584" cy="263691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67544" y="5013176"/>
            <a:ext cx="3545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Phillips </a:t>
            </a:r>
            <a:r>
              <a:rPr lang="it-IT" dirty="0" err="1" smtClean="0"/>
              <a:t>Collection</a:t>
            </a:r>
            <a:r>
              <a:rPr lang="it-IT" dirty="0" smtClean="0"/>
              <a:t> di Washington</a:t>
            </a:r>
          </a:p>
          <a:p>
            <a:r>
              <a:rPr lang="it-IT" dirty="0" err="1" smtClean="0"/>
              <a:t>Rothko</a:t>
            </a:r>
            <a:r>
              <a:rPr lang="it-IT" dirty="0" smtClean="0"/>
              <a:t> </a:t>
            </a:r>
            <a:r>
              <a:rPr lang="it-IT" dirty="0" err="1" smtClean="0"/>
              <a:t>Room</a:t>
            </a:r>
            <a:r>
              <a:rPr lang="it-IT" dirty="0" smtClean="0"/>
              <a:t>, 1960 (inaugurazione)</a:t>
            </a: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http://www.mutualart.com/Images/2012_02/14/13/133608055/c08b3b13-acfd-4f23-958f-332288832804_570.Jpe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910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51 Cappella Rothko inter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046128"/>
            <a:ext cx="9144001" cy="5651774"/>
          </a:xfrm>
          <a:prstGeom prst="rect">
            <a:avLst/>
          </a:prstGeom>
          <a:noFill/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2577430" y="44624"/>
            <a:ext cx="4096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Cappella </a:t>
            </a:r>
            <a:r>
              <a:rPr lang="it-IT" dirty="0" err="1"/>
              <a:t>Rothko</a:t>
            </a:r>
            <a:r>
              <a:rPr lang="it-IT" dirty="0"/>
              <a:t>, Houston, Texas (interno)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 descr="52 Cappella Rothko, Houston, 1971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0506" y="548681"/>
            <a:ext cx="6734585" cy="6309320"/>
          </a:xfrm>
          <a:prstGeom prst="rect">
            <a:avLst/>
          </a:prstGeom>
          <a:noFill/>
        </p:spPr>
      </p:pic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3873876" y="-27384"/>
            <a:ext cx="170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Cappella </a:t>
            </a:r>
            <a:r>
              <a:rPr lang="it-IT" dirty="0" err="1"/>
              <a:t>Rothko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 descr="11 Quattro figure in una strada 19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247775"/>
            <a:ext cx="6337300" cy="5346700"/>
          </a:xfrm>
          <a:prstGeom prst="rect">
            <a:avLst/>
          </a:prstGeom>
          <a:noFill/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843213" y="549275"/>
            <a:ext cx="353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Quattro figure in una strada 1937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3" name="Picture 3" descr="54  Cappella Rothko Houston 19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7378"/>
            <a:ext cx="9144000" cy="5912118"/>
          </a:xfrm>
          <a:prstGeom prst="rect">
            <a:avLst/>
          </a:prstGeom>
          <a:noFill/>
        </p:spPr>
      </p:pic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3922886" y="116632"/>
            <a:ext cx="170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Cappella </a:t>
            </a:r>
            <a:r>
              <a:rPr lang="it-IT" dirty="0" err="1"/>
              <a:t>Rothko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2641" y="1916832"/>
            <a:ext cx="90058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“Sono interessato solo ad esprimere emozioni umane </a:t>
            </a:r>
            <a:r>
              <a:rPr lang="it-IT" sz="2400" dirty="0" err="1" smtClean="0">
                <a:solidFill>
                  <a:schemeClr val="bg1"/>
                </a:solidFill>
              </a:rPr>
              <a:t>fondamentali…</a:t>
            </a:r>
            <a:r>
              <a:rPr lang="it-IT" sz="2400" dirty="0" smtClean="0">
                <a:solidFill>
                  <a:schemeClr val="bg1"/>
                </a:solidFill>
              </a:rPr>
              <a:t>”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“quelli che piangono davanti ai miei quadri vivono la stessa esperienza 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religiosa che ho vissuto io quando li ho dipinti”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1" name="Picture 3" descr="56 Senza titolo 19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484313"/>
            <a:ext cx="4355976" cy="4993029"/>
          </a:xfrm>
          <a:prstGeom prst="rect">
            <a:avLst/>
          </a:prstGeom>
          <a:noFill/>
        </p:spPr>
      </p:pic>
      <p:pic>
        <p:nvPicPr>
          <p:cNvPr id="171012" name="Picture 4" descr="57 Senza titolo (nero su grigio) 1969-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313"/>
            <a:ext cx="4283968" cy="5010234"/>
          </a:xfrm>
          <a:prstGeom prst="rect">
            <a:avLst/>
          </a:prstGeom>
          <a:noFill/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1547664" y="260648"/>
            <a:ext cx="1800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Senza titolo 1969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5076825" y="332656"/>
            <a:ext cx="3578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Senza titolo (nero su grigio) 1969-70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437112"/>
            <a:ext cx="846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ARTE INFORMALE GESTUALE E SEGNICA</a:t>
            </a:r>
            <a:endParaRPr lang="it-IT" sz="4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26c Hartung Composizione 19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04664"/>
            <a:ext cx="7628809" cy="619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2492375"/>
            <a:ext cx="15616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/>
              <a:t>Hartung</a:t>
            </a:r>
            <a:r>
              <a:rPr lang="it-IT" dirty="0"/>
              <a:t>, </a:t>
            </a:r>
          </a:p>
          <a:p>
            <a:r>
              <a:rPr lang="it-IT" dirty="0" smtClean="0"/>
              <a:t>Composizione,</a:t>
            </a:r>
          </a:p>
          <a:p>
            <a:r>
              <a:rPr lang="it-IT" dirty="0" smtClean="0"/>
              <a:t> </a:t>
            </a:r>
            <a:r>
              <a:rPr lang="it-IT" dirty="0"/>
              <a:t>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26b Hartung 1947 T-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72787" cy="633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779912" y="6374656"/>
            <a:ext cx="1939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/>
              <a:t>Hartung</a:t>
            </a:r>
            <a:r>
              <a:rPr lang="it-IT" dirty="0"/>
              <a:t> T-25 1947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GEORGES-MATHI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700" y="0"/>
            <a:ext cx="4813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08038" y="3016250"/>
            <a:ext cx="18045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Georges </a:t>
            </a:r>
            <a:r>
              <a:rPr lang="it-IT" dirty="0" err="1"/>
              <a:t>Mathieu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548680"/>
            <a:ext cx="399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“la mia pittura è la pittura dell’energia,</a:t>
            </a:r>
          </a:p>
          <a:p>
            <a:r>
              <a:rPr lang="it-IT" dirty="0" smtClean="0"/>
              <a:t> della febbre, dell’eccitazione della vita”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26a Mathieu mentre dipi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1600"/>
            <a:ext cx="9144000" cy="563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419475" y="476250"/>
            <a:ext cx="24677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/>
              <a:t>Mathieu</a:t>
            </a:r>
            <a:r>
              <a:rPr lang="it-IT" dirty="0"/>
              <a:t> mentre dipinge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36 Mathieu  Quarantaduesima strada 19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94141"/>
            <a:ext cx="9144000" cy="528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771800" y="620688"/>
            <a:ext cx="3016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Quarantaduesima strada 1957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frigidaire 1958 152x67x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747" y="0"/>
            <a:ext cx="37942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39750" y="2997200"/>
            <a:ext cx="33402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Frigidaire </a:t>
            </a:r>
            <a:r>
              <a:rPr lang="it-IT" dirty="0" smtClean="0"/>
              <a:t>1958,</a:t>
            </a:r>
          </a:p>
          <a:p>
            <a:r>
              <a:rPr lang="it-IT" i="1" dirty="0" smtClean="0"/>
              <a:t>composizioni ad olio su frigorifero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big_1962_Les_Philistins_marchent_sur_Gigal,_olio_su_tela,_cm__81x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3713"/>
            <a:ext cx="9144000" cy="567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627313" y="333375"/>
            <a:ext cx="3089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I filistei marciano su </a:t>
            </a:r>
            <a:r>
              <a:rPr lang="it-IT" dirty="0" err="1"/>
              <a:t>Gigal</a:t>
            </a:r>
            <a:r>
              <a:rPr lang="it-IT" dirty="0"/>
              <a:t> 1962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 descr="13 Subway 19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27613" cy="6858000"/>
          </a:xfrm>
          <a:prstGeom prst="rect">
            <a:avLst/>
          </a:prstGeom>
          <a:noFill/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6300788" y="34290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Subway 1939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780928"/>
            <a:ext cx="178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Rrivista</a:t>
            </a:r>
            <a:r>
              <a:rPr lang="it-IT" dirty="0" smtClean="0"/>
              <a:t> “Il gesto”</a:t>
            </a:r>
            <a:endParaRPr lang="it-IT" dirty="0"/>
          </a:p>
        </p:txBody>
      </p:sp>
      <p:pic>
        <p:nvPicPr>
          <p:cNvPr id="140290" name="Picture 2" descr="Gesto, 3, 19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11"/>
            <a:ext cx="4788024" cy="6875486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5796136" y="3244334"/>
            <a:ext cx="1560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/>
              <a:t>1558-60</a:t>
            </a:r>
            <a:endParaRPr lang="it-IT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ttp://www.culturaitalia.it/opencms/export/sites/culturaitalia/thumbs/800x800/images/Capogrossi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322366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364088" y="1988840"/>
            <a:ext cx="3646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Giuseppe </a:t>
            </a:r>
            <a:r>
              <a:rPr lang="it-IT" dirty="0" err="1" smtClean="0"/>
              <a:t>Capogrossi</a:t>
            </a:r>
            <a:r>
              <a:rPr lang="it-IT" dirty="0" smtClean="0"/>
              <a:t>, Superficie 137,</a:t>
            </a:r>
          </a:p>
          <a:p>
            <a:r>
              <a:rPr lang="it-IT" dirty="0" smtClean="0"/>
              <a:t> 1955, olio su tela, 195x160 cm</a:t>
            </a:r>
            <a:endParaRPr lang="it-IT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Giuseppe Capogrossi - Superficie 6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01"/>
            <a:ext cx="3563887" cy="680547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139952" y="2132856"/>
            <a:ext cx="358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Giuseppe </a:t>
            </a:r>
            <a:r>
              <a:rPr lang="it-IT" dirty="0" err="1" smtClean="0"/>
              <a:t>Capogrossi</a:t>
            </a:r>
            <a:r>
              <a:rPr lang="it-IT" dirty="0" smtClean="0"/>
              <a:t>, Superficie 678</a:t>
            </a:r>
            <a:endParaRPr lang="it-IT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s0.wikipaintings.org/images/mark-tobey/untitled-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09900" cy="3876676"/>
          </a:xfrm>
          <a:prstGeom prst="rect">
            <a:avLst/>
          </a:prstGeom>
          <a:noFill/>
        </p:spPr>
      </p:pic>
      <p:pic>
        <p:nvPicPr>
          <p:cNvPr id="15364" name="Picture 4" descr="http://www.artapartofculture.net/new/wp-content/uploads/2012/04/Mark-Tobey-opera-Litho-No.-3-1969_-ph-Fine-Art-Museums-of-San-Francisc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375" y="3676650"/>
            <a:ext cx="3095625" cy="3181350"/>
          </a:xfrm>
          <a:prstGeom prst="rect">
            <a:avLst/>
          </a:prstGeom>
          <a:noFill/>
        </p:spPr>
      </p:pic>
      <p:pic>
        <p:nvPicPr>
          <p:cNvPr id="15366" name="Picture 6" descr="https://d2mpxrrcad19ou.cloudfront.net/item_images/188088/3984039_fullsiz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3918050"/>
            <a:ext cx="4427983" cy="2939950"/>
          </a:xfrm>
          <a:prstGeom prst="rect">
            <a:avLst/>
          </a:prstGeom>
          <a:noFill/>
        </p:spPr>
      </p:pic>
      <p:pic>
        <p:nvPicPr>
          <p:cNvPr id="15368" name="Picture 8" descr="http://upload.wikimedia.org/wikipedia/commons/4/48/Mark_Tobey_%281964%29_by_Erling_Mandelman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117747"/>
            <a:ext cx="3721596" cy="2530685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3563888" y="3356992"/>
            <a:ext cx="13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Mark </a:t>
            </a:r>
            <a:r>
              <a:rPr lang="it-IT" b="1" dirty="0" err="1" smtClean="0"/>
              <a:t>Tobey</a:t>
            </a:r>
            <a:endParaRPr lang="it-IT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ttp://media.mutualart.com/Images/2009_03/11/0023/92321/92321_d39c3d3c-8053-4bf2-855f-7086e75ac390_-1_273.Jpe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-6594" b="-10667"/>
          <a:stretch>
            <a:fillRect/>
          </a:stretch>
        </p:blipFill>
        <p:spPr bwMode="auto">
          <a:xfrm>
            <a:off x="0" y="0"/>
            <a:ext cx="2771800" cy="2276872"/>
          </a:xfrm>
          <a:prstGeom prst="rect">
            <a:avLst/>
          </a:prstGeom>
          <a:noFill/>
        </p:spPr>
      </p:pic>
      <p:pic>
        <p:nvPicPr>
          <p:cNvPr id="188420" name="Picture 4" descr="http://www.nipponlugano.ch/it/gutai-multimedia/narrazione/project/links/Highlights/project/media_files/pre4403/pim18718.jpg.rex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0866" r="11554"/>
          <a:stretch>
            <a:fillRect/>
          </a:stretch>
        </p:blipFill>
        <p:spPr bwMode="auto">
          <a:xfrm>
            <a:off x="2699792" y="1628800"/>
            <a:ext cx="3384376" cy="3486151"/>
          </a:xfrm>
          <a:prstGeom prst="rect">
            <a:avLst/>
          </a:prstGeom>
          <a:noFill/>
        </p:spPr>
      </p:pic>
      <p:pic>
        <p:nvPicPr>
          <p:cNvPr id="188422" name="Picture 6" descr="http://25.media.tumblr.com/tumblr_m8fxar5rhe1qihkddo1_500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4251904"/>
            <a:ext cx="3275856" cy="2606096"/>
          </a:xfrm>
          <a:prstGeom prst="rect">
            <a:avLst/>
          </a:prstGeom>
          <a:noFill/>
        </p:spPr>
      </p:pic>
      <p:pic>
        <p:nvPicPr>
          <p:cNvPr id="188424" name="Picture 8" descr="http://uploads7.wikipaintings.org/images/jiro-yoshihara/untitled-1966.jpg!Blog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24277" y="0"/>
            <a:ext cx="3019723" cy="2276872"/>
          </a:xfrm>
          <a:prstGeom prst="rect">
            <a:avLst/>
          </a:prstGeom>
          <a:noFill/>
        </p:spPr>
      </p:pic>
      <p:pic>
        <p:nvPicPr>
          <p:cNvPr id="188426" name="Picture 10" descr="http://cloud.hauserwirth.com/documents/sW2tUH4H9W615akJmrL6hSQk9b7c1p8Se988n9or5B9sgsg37a/large/yoshi52867_nocbar-2Tsnku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252633"/>
            <a:ext cx="3347864" cy="26053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404664"/>
            <a:ext cx="8906989" cy="267765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it-IT" sz="8000" dirty="0" smtClean="0"/>
              <a:t>POP ART  </a:t>
            </a:r>
            <a:r>
              <a:rPr lang="it-IT" sz="8800" dirty="0" smtClean="0"/>
              <a:t>e  </a:t>
            </a:r>
          </a:p>
          <a:p>
            <a:pPr algn="ctr"/>
            <a:r>
              <a:rPr lang="it-IT" sz="8000" dirty="0" smtClean="0"/>
              <a:t>NOUVEAU REALISME</a:t>
            </a:r>
            <a:endParaRPr lang="it-IT" sz="8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6496" y="2204864"/>
            <a:ext cx="789594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0" dirty="0" err="1" smtClean="0"/>
              <a:t>Nouveau</a:t>
            </a:r>
            <a:r>
              <a:rPr lang="it-IT" sz="8000" dirty="0" smtClean="0"/>
              <a:t> </a:t>
            </a:r>
            <a:r>
              <a:rPr lang="it-IT" sz="8000" dirty="0" err="1" smtClean="0"/>
              <a:t>Réalisme</a:t>
            </a:r>
            <a:endParaRPr lang="it-IT" sz="8000" dirty="0" smtClean="0"/>
          </a:p>
          <a:p>
            <a:pPr algn="ctr"/>
            <a:r>
              <a:rPr lang="it-IT" sz="8000" dirty="0" smtClean="0"/>
              <a:t>e New Dada</a:t>
            </a:r>
            <a:endParaRPr lang="it-IT" sz="8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0"/>
            <a:ext cx="39254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 smtClean="0"/>
              <a:t>Pop Art</a:t>
            </a:r>
            <a:endParaRPr lang="it-IT" sz="9600" dirty="0"/>
          </a:p>
        </p:txBody>
      </p:sp>
      <p:sp>
        <p:nvSpPr>
          <p:cNvPr id="3" name="Rettangolo 2"/>
          <p:cNvSpPr/>
          <p:nvPr/>
        </p:nvSpPr>
        <p:spPr>
          <a:xfrm>
            <a:off x="144016" y="285293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 smtClean="0"/>
              <a:t>Jasper </a:t>
            </a:r>
            <a:r>
              <a:rPr lang="it-IT" sz="4000" dirty="0" err="1" smtClean="0"/>
              <a:t>Johns</a:t>
            </a:r>
            <a:endParaRPr lang="it-IT" sz="4000" dirty="0" smtClean="0"/>
          </a:p>
          <a:p>
            <a:r>
              <a:rPr lang="it-IT" sz="4000" dirty="0" smtClean="0"/>
              <a:t>Jim Dine</a:t>
            </a:r>
          </a:p>
          <a:p>
            <a:r>
              <a:rPr lang="it-IT" sz="4000" dirty="0" smtClean="0"/>
              <a:t>Roy </a:t>
            </a:r>
            <a:r>
              <a:rPr lang="it-IT" sz="4000" dirty="0" err="1" smtClean="0"/>
              <a:t>Lichtenstein</a:t>
            </a:r>
            <a:r>
              <a:rPr lang="it-IT" sz="4000" dirty="0" smtClean="0"/>
              <a:t>,</a:t>
            </a:r>
          </a:p>
          <a:p>
            <a:r>
              <a:rPr lang="it-IT" sz="4000" dirty="0" err="1" smtClean="0"/>
              <a:t>Claes</a:t>
            </a:r>
            <a:r>
              <a:rPr lang="it-IT" sz="4000" dirty="0" smtClean="0"/>
              <a:t> </a:t>
            </a:r>
            <a:r>
              <a:rPr lang="it-IT" sz="4000" dirty="0" err="1" smtClean="0"/>
              <a:t>Oldenburg</a:t>
            </a:r>
            <a:r>
              <a:rPr lang="it-IT" sz="4000" dirty="0" smtClean="0"/>
              <a:t>,</a:t>
            </a:r>
          </a:p>
          <a:p>
            <a:r>
              <a:rPr lang="it-IT" sz="4000" dirty="0" err="1" smtClean="0"/>
              <a:t>nd</a:t>
            </a:r>
            <a:r>
              <a:rPr lang="it-IT" sz="4000" dirty="0" smtClean="0"/>
              <a:t> Warhol,</a:t>
            </a:r>
          </a:p>
          <a:p>
            <a:r>
              <a:rPr lang="it-IT" sz="4000" dirty="0" smtClean="0"/>
              <a:t>Tom </a:t>
            </a:r>
            <a:r>
              <a:rPr lang="it-IT" sz="4000" dirty="0" err="1" smtClean="0"/>
              <a:t>Wesselmann</a:t>
            </a:r>
            <a:endParaRPr lang="it-IT" sz="4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http://3.bp.blogspot.com/-GGh15MnQ-jo/TZrP7tBZdOI/AAAAAAAADkw/2ut4rtaBteY/s1600/1923+Merz+231+Miss+Blanch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384"/>
            <a:ext cx="2971800" cy="3743325"/>
          </a:xfrm>
          <a:prstGeom prst="rect">
            <a:avLst/>
          </a:prstGeom>
          <a:noFill/>
        </p:spPr>
      </p:pic>
      <p:pic>
        <p:nvPicPr>
          <p:cNvPr id="381956" name="Picture 4" descr="http://dkrikun.files.wordpress.com/2010/02/kurt-schwitter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0"/>
            <a:ext cx="3061717" cy="3657309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691680" y="3573016"/>
            <a:ext cx="355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Collages</a:t>
            </a:r>
            <a:r>
              <a:rPr lang="it-IT" dirty="0" smtClean="0"/>
              <a:t> di Kurt </a:t>
            </a:r>
            <a:r>
              <a:rPr lang="it-IT" dirty="0" err="1" smtClean="0"/>
              <a:t>Schwitters</a:t>
            </a:r>
            <a:r>
              <a:rPr lang="it-IT" dirty="0" smtClean="0"/>
              <a:t>, 1920 ca.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372200" y="6453336"/>
            <a:ext cx="280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Hannah</a:t>
            </a:r>
            <a:r>
              <a:rPr lang="it-IT" dirty="0" smtClean="0"/>
              <a:t> </a:t>
            </a:r>
            <a:r>
              <a:rPr lang="it-IT" dirty="0" err="1" smtClean="0"/>
              <a:t>Hoch</a:t>
            </a:r>
            <a:r>
              <a:rPr lang="it-IT" dirty="0" smtClean="0"/>
              <a:t>, 1922, collage</a:t>
            </a:r>
            <a:endParaRPr lang="it-IT" dirty="0"/>
          </a:p>
        </p:txBody>
      </p:sp>
      <p:pic>
        <p:nvPicPr>
          <p:cNvPr id="381958" name="Picture 6" descr="https://encrypted-tbn3.gstatic.com/images?q=tbn:ANd9GcSq78ioYWjJcTjJ9x0zlecx8cbi7khyK2ENvxvKKtj2hnA3vUcLZ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9850" y="2492896"/>
            <a:ext cx="2724150" cy="3743325"/>
          </a:xfrm>
          <a:prstGeom prst="rect">
            <a:avLst/>
          </a:prstGeom>
          <a:noFill/>
        </p:spPr>
      </p:pic>
      <p:pic>
        <p:nvPicPr>
          <p:cNvPr id="381960" name="Picture 8" descr="http://www.zakros.com/jhu/apmSu03/readymade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929661"/>
            <a:ext cx="2555776" cy="2928339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2483768" y="5085184"/>
            <a:ext cx="3219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Ready</a:t>
            </a:r>
            <a:r>
              <a:rPr lang="it-IT" dirty="0" smtClean="0"/>
              <a:t> </a:t>
            </a:r>
            <a:r>
              <a:rPr lang="it-IT" dirty="0" err="1" smtClean="0"/>
              <a:t>made</a:t>
            </a:r>
            <a:r>
              <a:rPr lang="it-IT" dirty="0" smtClean="0"/>
              <a:t> (Ruota di bicicletta)</a:t>
            </a:r>
          </a:p>
          <a:p>
            <a:r>
              <a:rPr lang="it-IT" dirty="0" smtClean="0"/>
              <a:t>Duchamp, 1913</a:t>
            </a:r>
            <a:endParaRPr lang="it-IT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http://www.interviewmagazine.com/files/2008/11/26/img-robert-rauschenberg_18332078525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23928" cy="378037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95536" y="4077072"/>
            <a:ext cx="220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Robert </a:t>
            </a:r>
            <a:r>
              <a:rPr lang="it-IT" dirty="0" err="1" smtClean="0"/>
              <a:t>Rauschenberg</a:t>
            </a:r>
            <a:endParaRPr lang="it-IT" dirty="0"/>
          </a:p>
        </p:txBody>
      </p:sp>
      <p:pic>
        <p:nvPicPr>
          <p:cNvPr id="379908" name="Picture 4" descr="http://4.bp.blogspot.com/_xaJoS2AhT7U/S81QtvcS5zI/AAAAAAAAAHA/9S9K9QYySH8/s1600/bed-1955-combine-paintin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0"/>
            <a:ext cx="2987824" cy="682683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905640" y="6300028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Bed</a:t>
            </a:r>
            <a:r>
              <a:rPr lang="it-IT" dirty="0" smtClean="0"/>
              <a:t>,  1955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971600" y="5805264"/>
            <a:ext cx="2164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COMBINE PAINTINGS</a:t>
            </a:r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 descr="14 Teste 1941-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48680"/>
            <a:ext cx="8979047" cy="6233950"/>
          </a:xfrm>
          <a:prstGeom prst="rect">
            <a:avLst/>
          </a:prstGeom>
          <a:noFill/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3779838" y="116632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Teste 1941-42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http://www.fineoldart.com/userimages/Rauschenberg-Canyo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688824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96136" y="1916832"/>
            <a:ext cx="320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R. </a:t>
            </a:r>
            <a:r>
              <a:rPr lang="it-IT" dirty="0" err="1" smtClean="0"/>
              <a:t>Rauschenberg</a:t>
            </a:r>
            <a:r>
              <a:rPr lang="it-IT" dirty="0" smtClean="0"/>
              <a:t>, </a:t>
            </a:r>
            <a:r>
              <a:rPr lang="it-IT" i="1" dirty="0" smtClean="0"/>
              <a:t>Canyon</a:t>
            </a:r>
            <a:r>
              <a:rPr lang="it-IT" dirty="0" smtClean="0"/>
              <a:t> (1959)</a:t>
            </a:r>
            <a:endParaRPr lang="it-IT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1955-59 Monogra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052513"/>
            <a:ext cx="6950075" cy="5567362"/>
          </a:xfrm>
          <a:prstGeom prst="rect">
            <a:avLst/>
          </a:prstGeom>
          <a:noFill/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132138" y="260350"/>
            <a:ext cx="2052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/>
              <a:t>Monogram</a:t>
            </a:r>
            <a:r>
              <a:rPr lang="it-IT" dirty="0"/>
              <a:t> 1955-59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http://mm.fondazionedonnaregina.it/foto/web/opera66_museo_madr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80112" cy="685307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868144" y="1340768"/>
            <a:ext cx="272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Raushenberg</a:t>
            </a:r>
            <a:r>
              <a:rPr lang="it-IT" dirty="0" smtClean="0"/>
              <a:t>, </a:t>
            </a:r>
            <a:r>
              <a:rPr lang="it-IT" dirty="0" err="1" smtClean="0"/>
              <a:t>Dylaby</a:t>
            </a:r>
            <a:r>
              <a:rPr lang="it-IT" dirty="0" smtClean="0"/>
              <a:t>, 1962</a:t>
            </a:r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Jasper Johns - 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23887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324371" y="6309320"/>
            <a:ext cx="261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Jasper </a:t>
            </a:r>
            <a:r>
              <a:rPr lang="it-IT" dirty="0" err="1" smtClean="0"/>
              <a:t>Johns</a:t>
            </a:r>
            <a:r>
              <a:rPr lang="it-IT" dirty="0" smtClean="0"/>
              <a:t>, </a:t>
            </a:r>
            <a:r>
              <a:rPr lang="it-IT" dirty="0" err="1" smtClean="0"/>
              <a:t>Flag</a:t>
            </a:r>
            <a:r>
              <a:rPr lang="it-IT" dirty="0" smtClean="0"/>
              <a:t>, 1954-5</a:t>
            </a:r>
            <a:endParaRPr lang="it-IT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 descr="johns-jas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020272" y="1268760"/>
            <a:ext cx="2082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J. </a:t>
            </a:r>
            <a:r>
              <a:rPr lang="it-IT" dirty="0" err="1" smtClean="0"/>
              <a:t>Johnes</a:t>
            </a:r>
            <a:r>
              <a:rPr lang="it-IT" dirty="0" smtClean="0"/>
              <a:t>, Bersaglio, </a:t>
            </a:r>
          </a:p>
          <a:p>
            <a:r>
              <a:rPr lang="it-IT" dirty="0" smtClean="0"/>
              <a:t>1958</a:t>
            </a:r>
            <a:endParaRPr lang="it-IT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9712" y="6165304"/>
            <a:ext cx="171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Roy </a:t>
            </a:r>
            <a:r>
              <a:rPr lang="it-IT" dirty="0" err="1" smtClean="0"/>
              <a:t>Lichtenstein</a:t>
            </a:r>
            <a:endParaRPr lang="it-IT" dirty="0"/>
          </a:p>
        </p:txBody>
      </p:sp>
      <p:pic>
        <p:nvPicPr>
          <p:cNvPr id="375810" name="Picture 2" descr="File:Roy Lichtenstei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940152" cy="6014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http://upload.wikimedia.org/wikipedia/en/d/df/Roy_Lichtenstein_Drowning_Gir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4800" cy="4171950"/>
          </a:xfrm>
          <a:prstGeom prst="rect">
            <a:avLst/>
          </a:prstGeom>
          <a:noFill/>
        </p:spPr>
      </p:pic>
      <p:pic>
        <p:nvPicPr>
          <p:cNvPr id="374788" name="Picture 4" descr="File:Roy Lichtenstein Whaa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5675" y="4457699"/>
            <a:ext cx="5648325" cy="2400301"/>
          </a:xfrm>
          <a:prstGeom prst="rect">
            <a:avLst/>
          </a:prstGeom>
          <a:noFill/>
        </p:spPr>
      </p:pic>
      <p:pic>
        <p:nvPicPr>
          <p:cNvPr id="374790" name="Picture 6" descr="http://www.illuminationsmedia.co.uk/uploads/images/header/image46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0"/>
            <a:ext cx="4821166" cy="2564904"/>
          </a:xfrm>
          <a:prstGeom prst="rect">
            <a:avLst/>
          </a:prstGeom>
          <a:noFill/>
        </p:spPr>
      </p:pic>
      <p:pic>
        <p:nvPicPr>
          <p:cNvPr id="374792" name="Picture 8" descr="http://www.students.sbc.edu/kitchin04/artandexpression/roy2%5b1%5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302596"/>
            <a:ext cx="2561906" cy="2555404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004048" y="3284984"/>
            <a:ext cx="372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Roy </a:t>
            </a:r>
            <a:r>
              <a:rPr lang="it-IT" dirty="0" err="1" smtClean="0"/>
              <a:t>Lichtenstein</a:t>
            </a:r>
            <a:r>
              <a:rPr lang="it-IT" dirty="0" smtClean="0"/>
              <a:t> (primi anni Sessanta)</a:t>
            </a:r>
            <a:endParaRPr lang="it-IT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http://upload.wikimedia.org/wikipedia/en/7/70/Bedroom_at_Ar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085" y="-27384"/>
            <a:ext cx="6827427" cy="5184576"/>
          </a:xfrm>
          <a:prstGeom prst="rect">
            <a:avLst/>
          </a:prstGeom>
          <a:noFill/>
        </p:spPr>
      </p:pic>
      <p:pic>
        <p:nvPicPr>
          <p:cNvPr id="373764" name="Picture 4" descr="File:Vincent van Gogh - De slaapkamer - Google Art Projec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7" y="116632"/>
            <a:ext cx="2268252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http://www.andywarhol.net/images/Andy-Warho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300192" cy="685865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660232" y="126876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Andy Warhol</a:t>
            </a:r>
            <a:endParaRPr lang="it-I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 descr="16 Antigone 1939-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6237311"/>
          </a:xfrm>
          <a:prstGeom prst="rect">
            <a:avLst/>
          </a:prstGeom>
          <a:noFill/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419475" y="44624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Antigone 1939-40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01 Warhol 1962 five Coke bott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206500"/>
            <a:ext cx="6986588" cy="5651500"/>
          </a:xfrm>
          <a:prstGeom prst="rect">
            <a:avLst/>
          </a:prstGeom>
          <a:noFill/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555875" y="476250"/>
            <a:ext cx="3682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Andy Warhol, </a:t>
            </a:r>
            <a:r>
              <a:rPr lang="it-IT" dirty="0" err="1"/>
              <a:t>Five</a:t>
            </a:r>
            <a:r>
              <a:rPr lang="it-IT" dirty="0"/>
              <a:t> Coke </a:t>
            </a:r>
            <a:r>
              <a:rPr lang="it-IT" dirty="0" err="1"/>
              <a:t>Bottles</a:t>
            </a:r>
            <a:r>
              <a:rPr lang="it-IT" dirty="0"/>
              <a:t> 1962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14 1968 Campbell Soup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49738" cy="6858000"/>
          </a:xfrm>
          <a:prstGeom prst="rect">
            <a:avLst/>
          </a:prstGeom>
          <a:noFill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716016" y="2924944"/>
            <a:ext cx="21130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Campbell </a:t>
            </a:r>
            <a:r>
              <a:rPr lang="it-IT" dirty="0" err="1"/>
              <a:t>Soup</a:t>
            </a:r>
            <a:r>
              <a:rPr lang="it-IT" dirty="0"/>
              <a:t> 1968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13 1962 Green Coca Cola Bott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0"/>
            <a:ext cx="4681537" cy="6838950"/>
          </a:xfrm>
          <a:prstGeom prst="rect">
            <a:avLst/>
          </a:prstGeom>
          <a:noFill/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58750" y="3592513"/>
            <a:ext cx="2956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Green Coca Cola </a:t>
            </a:r>
            <a:r>
              <a:rPr lang="it-IT" dirty="0" err="1"/>
              <a:t>Bottles</a:t>
            </a:r>
            <a:r>
              <a:rPr lang="it-IT" dirty="0"/>
              <a:t> 1962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07 1963 early coloured Li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-23813"/>
            <a:ext cx="6948487" cy="6918326"/>
          </a:xfrm>
          <a:prstGeom prst="rect">
            <a:avLst/>
          </a:prstGeom>
          <a:noFill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7313" y="3521075"/>
            <a:ext cx="9476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/>
              <a:t>Liz</a:t>
            </a:r>
            <a:r>
              <a:rPr lang="it-IT" dirty="0"/>
              <a:t> 1963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08 1964 Marily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742113" cy="6858000"/>
          </a:xfrm>
          <a:prstGeom prst="rect">
            <a:avLst/>
          </a:prstGeom>
          <a:noFill/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000875" y="3521075"/>
            <a:ext cx="1425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Marilyn 1964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10 1962 Marylin Monroe (Twenty Tim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7138" y="0"/>
            <a:ext cx="4106862" cy="6858000"/>
          </a:xfrm>
          <a:prstGeom prst="rect">
            <a:avLst/>
          </a:prstGeom>
          <a:noFill/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39626" y="1988840"/>
            <a:ext cx="3655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Marilyn Monroe (</a:t>
            </a:r>
            <a:r>
              <a:rPr lang="it-IT" dirty="0" err="1"/>
              <a:t>twenty</a:t>
            </a:r>
            <a:r>
              <a:rPr lang="it-IT" dirty="0"/>
              <a:t> </a:t>
            </a:r>
            <a:r>
              <a:rPr lang="it-IT" dirty="0" err="1"/>
              <a:t>times</a:t>
            </a:r>
            <a:r>
              <a:rPr lang="it-IT" dirty="0"/>
              <a:t>) 1962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46 1962 Le labbra di Marilyn Monro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24740"/>
            <a:ext cx="9144000" cy="4626885"/>
          </a:xfrm>
          <a:prstGeom prst="rect">
            <a:avLst/>
          </a:prstGeom>
          <a:noFill/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856458" y="836712"/>
            <a:ext cx="3372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Le labbra di Marilyn Monroe 1962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:\Users\Carlo\Desktop\striscia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4588"/>
            <a:ext cx="48752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15 1962 Two Hundred Campbell's Soup C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928688"/>
            <a:ext cx="8062913" cy="5929312"/>
          </a:xfrm>
          <a:prstGeom prst="rect">
            <a:avLst/>
          </a:prstGeom>
          <a:noFill/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411413" y="333375"/>
            <a:ext cx="40622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Hundred</a:t>
            </a:r>
            <a:r>
              <a:rPr lang="it-IT" dirty="0"/>
              <a:t> Campbell’s </a:t>
            </a:r>
            <a:r>
              <a:rPr lang="it-IT" dirty="0" err="1"/>
              <a:t>Soup</a:t>
            </a:r>
            <a:r>
              <a:rPr lang="it-IT" dirty="0"/>
              <a:t> </a:t>
            </a:r>
            <a:r>
              <a:rPr lang="it-IT" dirty="0" err="1"/>
              <a:t>Cans</a:t>
            </a:r>
            <a:r>
              <a:rPr lang="it-IT" dirty="0"/>
              <a:t> 1962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25 1967 Big Electric Chai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484313"/>
            <a:ext cx="6913563" cy="5111750"/>
          </a:xfrm>
          <a:prstGeom prst="rect">
            <a:avLst/>
          </a:prstGeom>
          <a:noFill/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492500" y="620713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Big Electric Chair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04664"/>
            <a:ext cx="87765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 smtClean="0"/>
              <a:t>La Pop art e l’Europa</a:t>
            </a:r>
            <a:endParaRPr lang="it-IT" sz="8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71600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 descr="20 Suggerimenti del caos 19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87610"/>
            <a:ext cx="4724400" cy="6381750"/>
          </a:xfrm>
          <a:prstGeom prst="rect">
            <a:avLst/>
          </a:prstGeom>
          <a:noFill/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467544" y="476672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Suggerimenti del caos 1945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496" y="1772816"/>
            <a:ext cx="43768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“metto in discussione l’arte surrealista e </a:t>
            </a:r>
          </a:p>
          <a:p>
            <a:r>
              <a:rPr lang="it-IT" dirty="0" smtClean="0"/>
              <a:t>l’arte astratta allo stesso modo con cui si </a:t>
            </a:r>
          </a:p>
          <a:p>
            <a:r>
              <a:rPr lang="it-IT" dirty="0" smtClean="0"/>
              <a:t>mettono in discussione il padre e la madre ,</a:t>
            </a:r>
          </a:p>
          <a:p>
            <a:r>
              <a:rPr lang="it-IT" dirty="0" smtClean="0"/>
              <a:t>riconoscendo l’inevitabilità e il ruolo giocato </a:t>
            </a:r>
          </a:p>
          <a:p>
            <a:r>
              <a:rPr lang="it-IT" dirty="0" smtClean="0"/>
              <a:t>dalle mie radici pur restando inflessibile </a:t>
            </a:r>
          </a:p>
          <a:p>
            <a:r>
              <a:rPr lang="it-IT" dirty="0" smtClean="0"/>
              <a:t>sul mio dissenso”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7" name="Picture 1" descr="Arman - 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624"/>
            <a:ext cx="5226387" cy="32403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757618" y="4437112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Arman</a:t>
            </a:r>
            <a:r>
              <a:rPr lang="it-IT" dirty="0" smtClean="0"/>
              <a:t>,  1961</a:t>
            </a:r>
            <a:endParaRPr lang="it-IT" dirty="0"/>
          </a:p>
        </p:txBody>
      </p:sp>
      <p:pic>
        <p:nvPicPr>
          <p:cNvPr id="449538" name="Picture 2" descr="Arman - Clair Obsc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07919"/>
            <a:ext cx="4211960" cy="3550081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395536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“Il Nuovo Realismo equivale ad un nuovo, sensibile e percettivo approccio al reale” </a:t>
            </a:r>
            <a:endParaRPr lang="it-IT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5" name="Picture 1" descr="Arman - chupas chu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44064" cy="5301208"/>
          </a:xfrm>
          <a:prstGeom prst="rect">
            <a:avLst/>
          </a:prstGeom>
          <a:noFill/>
        </p:spPr>
      </p:pic>
      <p:pic>
        <p:nvPicPr>
          <p:cNvPr id="451586" name="Picture 2" descr="Arman - Un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3" y="-1"/>
            <a:ext cx="3923928" cy="5221957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437283" y="6021288"/>
            <a:ext cx="221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Arman</a:t>
            </a:r>
            <a:r>
              <a:rPr lang="it-IT" dirty="0" smtClean="0"/>
              <a:t>, </a:t>
            </a:r>
            <a:r>
              <a:rPr lang="it-IT" dirty="0" err="1" smtClean="0"/>
              <a:t>Accomulation</a:t>
            </a:r>
            <a:endParaRPr lang="it-IT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09" name="Picture 1" descr="Arman - Cast Your Ballots Here for a Cleaner Dw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24225" cy="333375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398977" y="35730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1962</a:t>
            </a:r>
            <a:endParaRPr lang="it-IT" dirty="0"/>
          </a:p>
        </p:txBody>
      </p:sp>
      <p:pic>
        <p:nvPicPr>
          <p:cNvPr id="452610" name="Picture 2" descr="Arman - Poubelle de Jim D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0"/>
            <a:ext cx="2457450" cy="3333750"/>
          </a:xfrm>
          <a:prstGeom prst="rect">
            <a:avLst/>
          </a:prstGeom>
          <a:noFill/>
        </p:spPr>
      </p:pic>
      <p:pic>
        <p:nvPicPr>
          <p:cNvPr id="452611" name="Picture 3" descr="Arman - Petits Dechets Bourgeo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1825" y="0"/>
            <a:ext cx="2162175" cy="333375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7879697" y="35730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1959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711345" y="35010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1960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964994" y="4859868"/>
            <a:ext cx="183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Arman</a:t>
            </a:r>
            <a:r>
              <a:rPr lang="it-IT" dirty="0" smtClean="0"/>
              <a:t>, </a:t>
            </a:r>
            <a:r>
              <a:rPr lang="it-IT" dirty="0" err="1" smtClean="0"/>
              <a:t>Poubelles</a:t>
            </a:r>
            <a:endParaRPr lang="it-IT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3" name="Picture 3" descr="Wrapped Reichstag, Berlin, 1971-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250021" cy="3140968"/>
          </a:xfrm>
          <a:prstGeom prst="rect">
            <a:avLst/>
          </a:prstGeom>
          <a:noFill/>
        </p:spPr>
      </p:pic>
      <p:pic>
        <p:nvPicPr>
          <p:cNvPr id="399365" name="Picture 5" descr="http://3.bp.blogspot.com/-jtX1JfL9bvk/T9sqv5BJGVI/AAAAAAAAEaI/Eq64VuLaYLA/s640/CHRISTO+MILAN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638923"/>
            <a:ext cx="3491880" cy="3219077"/>
          </a:xfrm>
          <a:prstGeom prst="rect">
            <a:avLst/>
          </a:prstGeom>
          <a:noFill/>
        </p:spPr>
      </p:pic>
      <p:pic>
        <p:nvPicPr>
          <p:cNvPr id="399367" name="Picture 7" descr="http://upload.wikimedia.org/wikipedia/commons/7/72/Agoncillo_-_Würth_Rioja,_Museo_30_-_Christ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374994"/>
            <a:ext cx="4644008" cy="348300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294356" y="1844824"/>
            <a:ext cx="384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Christo</a:t>
            </a:r>
            <a:r>
              <a:rPr lang="it-IT" dirty="0" smtClean="0"/>
              <a:t>, dai primi anni Sessanta al 2009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427984" y="476672"/>
            <a:ext cx="288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Reichstag</a:t>
            </a:r>
            <a:r>
              <a:rPr lang="it-IT" dirty="0" smtClean="0"/>
              <a:t> di Berlino nel 1995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5724128" y="2996953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Monumento di Vittorio Emanuele </a:t>
            </a:r>
          </a:p>
          <a:p>
            <a:r>
              <a:rPr lang="it-IT" dirty="0" smtClean="0"/>
              <a:t>in piazza Duomo a Milano, 1970</a:t>
            </a:r>
            <a:endParaRPr lang="it-IT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http://www.undo.net/Magazines/foto/1148932662.16155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5976" cy="595316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634" y="6034062"/>
            <a:ext cx="3445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Mimmo Rotella, In modo perfetto, </a:t>
            </a:r>
          </a:p>
          <a:p>
            <a:pPr algn="ctr"/>
            <a:r>
              <a:rPr lang="it-IT" dirty="0" smtClean="0"/>
              <a:t>1962</a:t>
            </a:r>
            <a:br>
              <a:rPr lang="it-IT" dirty="0" smtClean="0"/>
            </a:br>
            <a:r>
              <a:rPr lang="it-IT" dirty="0" err="1" smtClean="0"/>
              <a:t>decollage</a:t>
            </a:r>
            <a:r>
              <a:rPr lang="it-IT" dirty="0" smtClean="0"/>
              <a:t> su tela</a:t>
            </a:r>
            <a:endParaRPr lang="it-IT" dirty="0"/>
          </a:p>
        </p:txBody>
      </p:sp>
      <p:pic>
        <p:nvPicPr>
          <p:cNvPr id="398340" name="Picture 4" descr="http://www.undo.net/Magazines/foto/1148932662.16155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248472" cy="596202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901272" y="6021288"/>
            <a:ext cx="2703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Mimmo Rotella, Gioventù, </a:t>
            </a:r>
          </a:p>
          <a:p>
            <a:pPr algn="ctr"/>
            <a:r>
              <a:rPr lang="it-IT" dirty="0" smtClean="0"/>
              <a:t>1962</a:t>
            </a:r>
            <a:br>
              <a:rPr lang="it-IT" dirty="0" smtClean="0"/>
            </a:br>
            <a:r>
              <a:rPr lang="it-IT" dirty="0" err="1" smtClean="0"/>
              <a:t>decollage</a:t>
            </a:r>
            <a:r>
              <a:rPr lang="it-IT" dirty="0" smtClean="0"/>
              <a:t> su tela</a:t>
            </a:r>
            <a:endParaRPr lang="it-IT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 descr="http://images2.corriereobjects.it/gallery/Cultura/2012/01_Gennaio/no-logo/1/img_1/04-schifano-esso_672-458_resize.jpg?v=2012011813365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79" y="3392659"/>
            <a:ext cx="5652121" cy="3465341"/>
          </a:xfrm>
          <a:prstGeom prst="rect">
            <a:avLst/>
          </a:prstGeom>
          <a:noFill/>
        </p:spPr>
      </p:pic>
      <p:pic>
        <p:nvPicPr>
          <p:cNvPr id="397316" name="Picture 4" descr="Mario Schifano, ">
            <a:hlinkClick r:id="rId5" tooltip="Mario Schifano, Coca Cola, 1972 Acrilico su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499992" cy="435868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5364088" y="1556792"/>
            <a:ext cx="247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Mario Schifano, 1962-70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5" name="Picture 1" descr="http://www.pieromanzoni.org/IMAGES/Gallery/Large/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67025" cy="357187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92655" y="3717032"/>
            <a:ext cx="219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Achrome</a:t>
            </a:r>
            <a:r>
              <a:rPr lang="it-IT" dirty="0" smtClean="0"/>
              <a:t> Righe, 1958</a:t>
            </a:r>
            <a:endParaRPr lang="it-IT" dirty="0"/>
          </a:p>
        </p:txBody>
      </p:sp>
      <p:pic>
        <p:nvPicPr>
          <p:cNvPr id="431106" name="Picture 2" descr="http://www.pieromanzoni.org/IMAGES/Gallery/Large/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0"/>
            <a:ext cx="3571875" cy="3571875"/>
          </a:xfrm>
          <a:prstGeom prst="rect">
            <a:avLst/>
          </a:prstGeom>
          <a:noFill/>
        </p:spPr>
      </p:pic>
      <p:pic>
        <p:nvPicPr>
          <p:cNvPr id="431107" name="Picture 3" descr="http://www.pieromanzoni.org/IMAGES/Gallery/Large/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2967" y="-27383"/>
            <a:ext cx="2531033" cy="3528392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6732240" y="3717032"/>
            <a:ext cx="233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Achrome</a:t>
            </a:r>
            <a:r>
              <a:rPr lang="it-IT" dirty="0" smtClean="0"/>
              <a:t>, Griglie, 1960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677031" y="3717032"/>
            <a:ext cx="221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Achrome</a:t>
            </a:r>
            <a:r>
              <a:rPr lang="it-IT" dirty="0" smtClean="0"/>
              <a:t> Grinze 1958</a:t>
            </a:r>
            <a:endParaRPr lang="it-IT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1" name="Picture 1" descr="http://www.pieromanzoni.org/IMAGES/Gallery/Large/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14725" cy="357187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23665" y="3573016"/>
            <a:ext cx="285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Achrome</a:t>
            </a:r>
            <a:r>
              <a:rPr lang="it-IT" dirty="0" smtClean="0"/>
              <a:t> artificiali, </a:t>
            </a:r>
          </a:p>
          <a:p>
            <a:r>
              <a:rPr lang="it-IT" dirty="0" smtClean="0"/>
              <a:t>fibra di vetro su tavola, 1962</a:t>
            </a:r>
            <a:endParaRPr lang="it-IT" dirty="0"/>
          </a:p>
        </p:txBody>
      </p:sp>
      <p:pic>
        <p:nvPicPr>
          <p:cNvPr id="430082" name="Picture 2" descr="http://www.pieromanzoni.org/IMAGES/Gallery/Large/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0"/>
            <a:ext cx="2952750" cy="357187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779912" y="3645024"/>
            <a:ext cx="2019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Achrome</a:t>
            </a:r>
            <a:r>
              <a:rPr lang="it-IT" dirty="0" smtClean="0"/>
              <a:t> artificiali, </a:t>
            </a:r>
          </a:p>
          <a:p>
            <a:r>
              <a:rPr lang="it-IT" dirty="0" smtClean="0"/>
              <a:t>cotone, 1962</a:t>
            </a:r>
            <a:endParaRPr lang="it-IT" dirty="0"/>
          </a:p>
        </p:txBody>
      </p:sp>
      <p:pic>
        <p:nvPicPr>
          <p:cNvPr id="430083" name="Picture 3" descr="http://www.pieromanzoni.org/IMAGES/Gallery/Large/2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667231"/>
            <a:ext cx="3275856" cy="3190769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3491880" y="5805264"/>
            <a:ext cx="2300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Achrome</a:t>
            </a:r>
            <a:r>
              <a:rPr lang="it-IT" dirty="0" smtClean="0"/>
              <a:t> artificiali, </a:t>
            </a:r>
          </a:p>
          <a:p>
            <a:r>
              <a:rPr lang="it-IT" dirty="0" smtClean="0"/>
              <a:t>Pane plastificato, 1961</a:t>
            </a:r>
            <a:endParaRPr lang="it-IT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1" name="Picture 1" descr="http://www.pieromanzoni.org/IMAGES/Gallery/Large/_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9500" cy="3571875"/>
          </a:xfrm>
          <a:prstGeom prst="rect">
            <a:avLst/>
          </a:prstGeom>
          <a:noFill/>
        </p:spPr>
      </p:pic>
      <p:pic>
        <p:nvPicPr>
          <p:cNvPr id="435202" name="Picture 2" descr="http://www.pieromanzoni.org/IMAGES/Gallery/Large/_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286125"/>
            <a:ext cx="2657475" cy="3571875"/>
          </a:xfrm>
          <a:prstGeom prst="rect">
            <a:avLst/>
          </a:prstGeom>
          <a:noFill/>
        </p:spPr>
      </p:pic>
      <p:pic>
        <p:nvPicPr>
          <p:cNvPr id="435203" name="Picture 3" descr="http://www.pieromanzoni.org/IMAGES/Gallery/Large/_2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6875" y="3286125"/>
            <a:ext cx="3667125" cy="3571875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4392488" y="162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Consumazione dell’arte dinamica del pubblico divorare l’arte, 1960</a:t>
            </a:r>
            <a:endParaRPr lang="it-IT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49" name="Picture 1" descr="http://www.pieromanzoni.org/IMAGES/Gallery/Large/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33775" cy="3571875"/>
          </a:xfrm>
          <a:prstGeom prst="rect">
            <a:avLst/>
          </a:prstGeom>
          <a:noFill/>
        </p:spPr>
      </p:pic>
      <p:pic>
        <p:nvPicPr>
          <p:cNvPr id="437250" name="Picture 2" descr="http://www.pieromanzoni.org/IMAGES/Gallery/Large/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0"/>
            <a:ext cx="3581400" cy="3571875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67544" y="4365104"/>
            <a:ext cx="219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Merda d’artista, 1960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643839" y="4365104"/>
            <a:ext cx="145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Fiato d’artista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http://uploads5.wikipaintings.org/images/mark-rothko/multiform-194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67025" cy="3743325"/>
          </a:xfrm>
          <a:prstGeom prst="rect">
            <a:avLst/>
          </a:prstGeom>
          <a:noFill/>
        </p:spPr>
      </p:pic>
      <p:pic>
        <p:nvPicPr>
          <p:cNvPr id="234500" name="Picture 4" descr="https://encrypted-tbn1.gstatic.com/images?q=tbn:ANd9GcTc8DwLMj1EczH3htn6v7QlkSp_hA0JK6Ryqug7mM2gnga4PUg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0"/>
            <a:ext cx="3238500" cy="3705225"/>
          </a:xfrm>
          <a:prstGeom prst="rect">
            <a:avLst/>
          </a:prstGeom>
          <a:noFill/>
        </p:spPr>
      </p:pic>
      <p:pic>
        <p:nvPicPr>
          <p:cNvPr id="234502" name="Picture 6" descr="http://www.theoccidentalobserver.net/wp-content/uploads/2011/09/rothko6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-26293"/>
            <a:ext cx="2667000" cy="374332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120600" y="5013176"/>
            <a:ext cx="296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</a:t>
            </a:r>
            <a:r>
              <a:rPr lang="it-IT" dirty="0" err="1" smtClean="0"/>
              <a:t>Rothko</a:t>
            </a:r>
            <a:r>
              <a:rPr lang="it-IT" dirty="0" smtClean="0"/>
              <a:t>, </a:t>
            </a:r>
            <a:r>
              <a:rPr lang="it-IT" i="1" dirty="0" err="1" smtClean="0"/>
              <a:t>Multiforms</a:t>
            </a:r>
            <a:r>
              <a:rPr lang="it-IT" dirty="0" smtClean="0"/>
              <a:t> (1947)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7544" y="6237312"/>
            <a:ext cx="831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“considero i miei quadri come drammi teatrali : le forme che vi figurano sono gli attori” </a:t>
            </a:r>
            <a:endParaRPr lang="it-IT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89" name="Picture 1" descr="http://www.pieromanzoni.org/IMAGES/Gallery/Large/_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12321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907704" y="6165304"/>
            <a:ext cx="367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Piero Manzoni, Sculture viventi, 1961</a:t>
            </a:r>
            <a:endParaRPr lang="it-IT" dirty="0"/>
          </a:p>
        </p:txBody>
      </p:sp>
      <p:pic>
        <p:nvPicPr>
          <p:cNvPr id="396291" name="Picture 3" descr="http://www.pieromanzoni.org/IMAGES/Gallery/Large/_01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"/>
            <a:ext cx="3851920" cy="4659580"/>
          </a:xfrm>
          <a:prstGeom prst="rect">
            <a:avLst/>
          </a:prstGeom>
          <a:noFill/>
        </p:spPr>
      </p:pic>
      <p:pic>
        <p:nvPicPr>
          <p:cNvPr id="396292" name="Picture 4" descr="http://www.pieromanzoni.org/IMAGES/Gallery/Large/037.jpg"/>
          <p:cNvPicPr>
            <a:picLocks noChangeAspect="1" noChangeArrowheads="1"/>
          </p:cNvPicPr>
          <p:nvPr/>
        </p:nvPicPr>
        <p:blipFill>
          <a:blip r:embed="rId6" cstate="print"/>
          <a:srcRect t="19393" r="1737" b="24160"/>
          <a:stretch>
            <a:fillRect/>
          </a:stretch>
        </p:blipFill>
        <p:spPr bwMode="auto">
          <a:xfrm>
            <a:off x="5868144" y="4841776"/>
            <a:ext cx="3275856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7" name="Picture 1" descr="http://www.pieromanzoni.org/IMAGES/Gallery/Large/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210973" cy="544522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995418" y="5661248"/>
            <a:ext cx="192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Base magica, 1961</a:t>
            </a:r>
            <a:endParaRPr lang="it-IT" dirty="0"/>
          </a:p>
        </p:txBody>
      </p:sp>
      <p:pic>
        <p:nvPicPr>
          <p:cNvPr id="429058" name="Picture 2" descr="http://www.pieromanzoni.org/IMAGES/Gallery/Large/_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0"/>
            <a:ext cx="2743200" cy="3571875"/>
          </a:xfrm>
          <a:prstGeom prst="rect">
            <a:avLst/>
          </a:prstGeom>
          <a:noFill/>
        </p:spPr>
      </p:pic>
      <p:pic>
        <p:nvPicPr>
          <p:cNvPr id="429059" name="Picture 3" descr="http://www.pieromanzoni.org/IMAGES/Gallery/Large/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75" y="3286125"/>
            <a:ext cx="2905125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52823" y="548680"/>
            <a:ext cx="958942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/>
              <a:t>“L’avanzamento del lavoro di un pittore […] </a:t>
            </a:r>
          </a:p>
          <a:p>
            <a:pPr algn="ctr"/>
            <a:r>
              <a:rPr lang="it-IT" sz="4000" dirty="0" smtClean="0"/>
              <a:t>andrà verso la chiarezza: verso l’eliminazione </a:t>
            </a:r>
          </a:p>
          <a:p>
            <a:pPr algn="ctr"/>
            <a:r>
              <a:rPr lang="it-IT" sz="4000" dirty="0" smtClean="0"/>
              <a:t>di tutti gli ostacoli tra il pittore e l’idea  </a:t>
            </a:r>
          </a:p>
          <a:p>
            <a:pPr algn="ctr"/>
            <a:r>
              <a:rPr lang="it-IT" sz="4000" dirty="0" smtClean="0"/>
              <a:t>e tra l’idea e l’osservatore. </a:t>
            </a:r>
          </a:p>
          <a:p>
            <a:pPr algn="ctr"/>
            <a:r>
              <a:rPr lang="it-IT" sz="4000" dirty="0" smtClean="0"/>
              <a:t>Come esempi di tali ostacoli menziono, </a:t>
            </a:r>
          </a:p>
          <a:p>
            <a:pPr algn="ctr"/>
            <a:r>
              <a:rPr lang="it-IT" sz="4000" dirty="0" smtClean="0"/>
              <a:t>tra gli altri, </a:t>
            </a:r>
          </a:p>
          <a:p>
            <a:pPr algn="ctr"/>
            <a:r>
              <a:rPr lang="it-IT" sz="4000" dirty="0" smtClean="0"/>
              <a:t>la MEMORIA, la STORIA, la GEOMETRIA”</a:t>
            </a:r>
          </a:p>
          <a:p>
            <a:pPr algn="ctr"/>
            <a:r>
              <a:rPr lang="it-IT" sz="4000" dirty="0" smtClean="0"/>
              <a:t>(M. </a:t>
            </a:r>
            <a:r>
              <a:rPr lang="it-IT" sz="4000" dirty="0" err="1" smtClean="0"/>
              <a:t>Rothko</a:t>
            </a:r>
            <a:r>
              <a:rPr lang="it-IT" sz="4000" dirty="0" smtClean="0"/>
              <a:t>)</a:t>
            </a:r>
            <a:endParaRPr lang="it-IT" sz="4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 descr="33 Senza titolo 19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52024" cy="6858000"/>
          </a:xfrm>
          <a:prstGeom prst="rect">
            <a:avLst/>
          </a:prstGeom>
          <a:noFill/>
        </p:spPr>
      </p:pic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6496050" y="3232150"/>
            <a:ext cx="1800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Senza titolo 1949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12688</TotalTime>
  <Words>1603</Words>
  <Application>Microsoft Office PowerPoint</Application>
  <PresentationFormat>Presentazione su schermo (4:3)</PresentationFormat>
  <Paragraphs>381</Paragraphs>
  <Slides>71</Slides>
  <Notes>70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Ceci</dc:creator>
  <cp:lastModifiedBy>Malucelli</cp:lastModifiedBy>
  <cp:revision>406</cp:revision>
  <dcterms:created xsi:type="dcterms:W3CDTF">2013-05-20T12:49:14Z</dcterms:created>
  <dcterms:modified xsi:type="dcterms:W3CDTF">2014-05-23T15:20:27Z</dcterms:modified>
</cp:coreProperties>
</file>