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256" r:id="rId2"/>
    <p:sldId id="257" r:id="rId3"/>
    <p:sldId id="522" r:id="rId4"/>
    <p:sldId id="259" r:id="rId5"/>
    <p:sldId id="261" r:id="rId6"/>
    <p:sldId id="260" r:id="rId7"/>
    <p:sldId id="262" r:id="rId8"/>
    <p:sldId id="263" r:id="rId9"/>
    <p:sldId id="530" r:id="rId10"/>
    <p:sldId id="264" r:id="rId11"/>
    <p:sldId id="528" r:id="rId12"/>
    <p:sldId id="529" r:id="rId13"/>
    <p:sldId id="265" r:id="rId14"/>
    <p:sldId id="281" r:id="rId15"/>
    <p:sldId id="269" r:id="rId16"/>
    <p:sldId id="268" r:id="rId17"/>
    <p:sldId id="270" r:id="rId18"/>
    <p:sldId id="267" r:id="rId19"/>
    <p:sldId id="271" r:id="rId20"/>
    <p:sldId id="272" r:id="rId21"/>
    <p:sldId id="335" r:id="rId22"/>
    <p:sldId id="273" r:id="rId23"/>
    <p:sldId id="420" r:id="rId24"/>
    <p:sldId id="338" r:id="rId25"/>
    <p:sldId id="337" r:id="rId26"/>
    <p:sldId id="340" r:id="rId27"/>
    <p:sldId id="523" r:id="rId28"/>
    <p:sldId id="512" r:id="rId29"/>
    <p:sldId id="275" r:id="rId30"/>
    <p:sldId id="341" r:id="rId31"/>
    <p:sldId id="524" r:id="rId32"/>
    <p:sldId id="525" r:id="rId33"/>
    <p:sldId id="274" r:id="rId34"/>
    <p:sldId id="645" r:id="rId35"/>
    <p:sldId id="526" r:id="rId36"/>
    <p:sldId id="527" r:id="rId37"/>
    <p:sldId id="531" r:id="rId38"/>
    <p:sldId id="342" r:id="rId39"/>
    <p:sldId id="346" r:id="rId40"/>
    <p:sldId id="532" r:id="rId41"/>
    <p:sldId id="343" r:id="rId42"/>
    <p:sldId id="344" r:id="rId43"/>
    <p:sldId id="282" r:id="rId44"/>
    <p:sldId id="345" r:id="rId45"/>
    <p:sldId id="347" r:id="rId46"/>
    <p:sldId id="349" r:id="rId47"/>
    <p:sldId id="348" r:id="rId48"/>
    <p:sldId id="533" r:id="rId49"/>
    <p:sldId id="350" r:id="rId50"/>
    <p:sldId id="279" r:id="rId51"/>
    <p:sldId id="351" r:id="rId52"/>
    <p:sldId id="283" r:id="rId53"/>
    <p:sldId id="284" r:id="rId54"/>
    <p:sldId id="277" r:id="rId55"/>
    <p:sldId id="278" r:id="rId56"/>
    <p:sldId id="647" r:id="rId57"/>
    <p:sldId id="646" r:id="rId58"/>
    <p:sldId id="292" r:id="rId59"/>
    <p:sldId id="648" r:id="rId60"/>
    <p:sldId id="353" r:id="rId61"/>
    <p:sldId id="354" r:id="rId62"/>
    <p:sldId id="355" r:id="rId63"/>
    <p:sldId id="294" r:id="rId64"/>
    <p:sldId id="360" r:id="rId65"/>
    <p:sldId id="356" r:id="rId66"/>
    <p:sldId id="357" r:id="rId67"/>
    <p:sldId id="358" r:id="rId68"/>
    <p:sldId id="359" r:id="rId69"/>
    <p:sldId id="290" r:id="rId70"/>
    <p:sldId id="296" r:id="rId71"/>
    <p:sldId id="295" r:id="rId72"/>
    <p:sldId id="362" r:id="rId73"/>
    <p:sldId id="291" r:id="rId74"/>
    <p:sldId id="299" r:id="rId75"/>
    <p:sldId id="363" r:id="rId76"/>
    <p:sldId id="300" r:id="rId77"/>
    <p:sldId id="301" r:id="rId78"/>
    <p:sldId id="302" r:id="rId79"/>
    <p:sldId id="303" r:id="rId80"/>
    <p:sldId id="367" r:id="rId81"/>
    <p:sldId id="656" r:id="rId82"/>
    <p:sldId id="305" r:id="rId83"/>
    <p:sldId id="364" r:id="rId84"/>
    <p:sldId id="649" r:id="rId85"/>
    <p:sldId id="366" r:id="rId86"/>
    <p:sldId id="514" r:id="rId87"/>
    <p:sldId id="536" r:id="rId88"/>
    <p:sldId id="310" r:id="rId89"/>
    <p:sldId id="369" r:id="rId90"/>
    <p:sldId id="370" r:id="rId91"/>
    <p:sldId id="371" r:id="rId92"/>
    <p:sldId id="534" r:id="rId93"/>
    <p:sldId id="657" r:id="rId94"/>
    <p:sldId id="662" r:id="rId95"/>
    <p:sldId id="665" r:id="rId96"/>
    <p:sldId id="664" r:id="rId97"/>
    <p:sldId id="663" r:id="rId98"/>
    <p:sldId id="311" r:id="rId99"/>
    <p:sldId id="658" r:id="rId100"/>
    <p:sldId id="659" r:id="rId101"/>
    <p:sldId id="660" r:id="rId102"/>
    <p:sldId id="661" r:id="rId103"/>
    <p:sldId id="314" r:id="rId104"/>
    <p:sldId id="315" r:id="rId105"/>
    <p:sldId id="316" r:id="rId106"/>
    <p:sldId id="312" r:id="rId107"/>
    <p:sldId id="317" r:id="rId108"/>
    <p:sldId id="313" r:id="rId109"/>
    <p:sldId id="521" r:id="rId110"/>
    <p:sldId id="520" r:id="rId111"/>
    <p:sldId id="318" r:id="rId112"/>
    <p:sldId id="319" r:id="rId113"/>
    <p:sldId id="322" r:id="rId114"/>
    <p:sldId id="321" r:id="rId115"/>
    <p:sldId id="668" r:id="rId116"/>
    <p:sldId id="509" r:id="rId117"/>
    <p:sldId id="324" r:id="rId118"/>
    <p:sldId id="666" r:id="rId119"/>
    <p:sldId id="510" r:id="rId120"/>
    <p:sldId id="325" r:id="rId121"/>
    <p:sldId id="327" r:id="rId122"/>
    <p:sldId id="326" r:id="rId123"/>
    <p:sldId id="373" r:id="rId124"/>
    <p:sldId id="329" r:id="rId125"/>
    <p:sldId id="330" r:id="rId126"/>
    <p:sldId id="331" r:id="rId127"/>
    <p:sldId id="334" r:id="rId128"/>
    <p:sldId id="403" r:id="rId129"/>
    <p:sldId id="393" r:id="rId130"/>
    <p:sldId id="633" r:id="rId131"/>
    <p:sldId id="394" r:id="rId132"/>
    <p:sldId id="395" r:id="rId133"/>
    <p:sldId id="402" r:id="rId134"/>
    <p:sldId id="332" r:id="rId135"/>
    <p:sldId id="374" r:id="rId136"/>
    <p:sldId id="375" r:id="rId137"/>
    <p:sldId id="376" r:id="rId138"/>
    <p:sldId id="377" r:id="rId139"/>
    <p:sldId id="378" r:id="rId140"/>
    <p:sldId id="379" r:id="rId141"/>
    <p:sldId id="380" r:id="rId142"/>
    <p:sldId id="381" r:id="rId143"/>
    <p:sldId id="382" r:id="rId144"/>
    <p:sldId id="383" r:id="rId145"/>
    <p:sldId id="404" r:id="rId146"/>
    <p:sldId id="384" r:id="rId147"/>
    <p:sldId id="511" r:id="rId148"/>
    <p:sldId id="385" r:id="rId149"/>
    <p:sldId id="386" r:id="rId150"/>
    <p:sldId id="387" r:id="rId151"/>
    <p:sldId id="388" r:id="rId152"/>
    <p:sldId id="405" r:id="rId153"/>
    <p:sldId id="333" r:id="rId1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56631" autoAdjust="0"/>
  </p:normalViewPr>
  <p:slideViewPr>
    <p:cSldViewPr>
      <p:cViewPr>
        <p:scale>
          <a:sx n="60" d="100"/>
          <a:sy n="60" d="100"/>
        </p:scale>
        <p:origin x="-14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9E5F5-BE1F-4303-A60E-FDB2030E4B3B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1014E-26BE-4172-B0D7-84613DBA25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75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Solitudine---ribellione</a:t>
            </a:r>
            <a:r>
              <a:rPr lang="it-IT" dirty="0" smtClean="0"/>
              <a:t> individuale</a:t>
            </a:r>
          </a:p>
          <a:p>
            <a:r>
              <a:rPr lang="it-IT" dirty="0" smtClean="0"/>
              <a:t>Attraverso i dipinti e acqueforti</a:t>
            </a:r>
            <a:r>
              <a:rPr lang="it-IT" baseline="0" dirty="0" smtClean="0"/>
              <a:t> trova la sua libertà dello spirito # VG solitudine l’ha ucciso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1920: va in Germania e partecipa al Bauhaus</a:t>
            </a:r>
            <a:r>
              <a:rPr lang="it-IT" b="0" baseline="0" dirty="0" smtClean="0"/>
              <a:t> + KLEE  </a:t>
            </a:r>
          </a:p>
          <a:p>
            <a:endParaRPr lang="it-IT" b="0" dirty="0" smtClean="0"/>
          </a:p>
          <a:p>
            <a:r>
              <a:rPr lang="it-IT" b="0" dirty="0" smtClean="0"/>
              <a:t>forme geometriche pure</a:t>
            </a:r>
          </a:p>
          <a:p>
            <a:endParaRPr lang="it-IT" b="0" dirty="0" smtClean="0"/>
          </a:p>
          <a:p>
            <a:r>
              <a:rPr lang="it-IT" b="0" dirty="0" smtClean="0"/>
              <a:t>gradi di trasparenze</a:t>
            </a:r>
          </a:p>
          <a:p>
            <a:endParaRPr lang="it-IT" b="0" dirty="0" smtClean="0"/>
          </a:p>
          <a:p>
            <a:r>
              <a:rPr lang="it-IT" b="0" dirty="0" smtClean="0"/>
              <a:t>Ancora test</a:t>
            </a:r>
          </a:p>
          <a:p>
            <a:endParaRPr lang="it-IT" b="0" dirty="0" smtClean="0"/>
          </a:p>
          <a:p>
            <a:r>
              <a:rPr lang="it-IT" b="0" dirty="0" smtClean="0"/>
              <a:t>Polemiche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105</a:t>
            </a:fld>
            <a:endParaRPr 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err="1" smtClean="0"/>
              <a:t>Bauh</a:t>
            </a:r>
            <a:r>
              <a:rPr lang="it-IT" baseline="0" dirty="0" smtClean="0"/>
              <a:t> fra 1920-1933 periodo di maturazione delle forme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106</a:t>
            </a:fld>
            <a:endParaRPr 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Testo</a:t>
            </a:r>
          </a:p>
          <a:p>
            <a:endParaRPr lang="it-IT" dirty="0" smtClean="0"/>
          </a:p>
          <a:p>
            <a:r>
              <a:rPr lang="it-IT" dirty="0" smtClean="0"/>
              <a:t>Vuole</a:t>
            </a:r>
            <a:r>
              <a:rPr lang="it-IT" baseline="0" dirty="0" smtClean="0"/>
              <a:t> d</a:t>
            </a:r>
            <a:r>
              <a:rPr lang="it-IT" dirty="0" smtClean="0"/>
              <a:t>are base scientifica ai rapporti di FORMA e COLORE</a:t>
            </a:r>
            <a:r>
              <a:rPr lang="it-IT" baseline="0" dirty="0" smtClean="0"/>
              <a:t> </a:t>
            </a:r>
            <a:r>
              <a:rPr lang="it-IT" dirty="0" smtClean="0"/>
              <a:t>attraverso un sistema basato su LEGGI MATEMATICHE</a:t>
            </a:r>
          </a:p>
          <a:p>
            <a:endParaRPr lang="it-IT" dirty="0" smtClean="0"/>
          </a:p>
          <a:p>
            <a:r>
              <a:rPr lang="it-IT" dirty="0" smtClean="0"/>
              <a:t>L’ESSENZA DEL MONDO si rivela nella ESPRESSIONE NUMERICA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107</a:t>
            </a:fld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artisti-artigiani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Aspirazione all’opera d’arte TOTALIZZANTE&lt;</a:t>
            </a:r>
            <a:r>
              <a:rPr lang="it-IT" baseline="0" dirty="0" smtClean="0"/>
              <a:t> secessione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108</a:t>
            </a:fld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1933: Bauhaus chiude per impostazione marxista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109</a:t>
            </a:fld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1933: a Parigi incontra </a:t>
            </a:r>
            <a:r>
              <a:rPr lang="it-IT" dirty="0" err="1" smtClean="0"/>
              <a:t>Arp</a:t>
            </a:r>
            <a:r>
              <a:rPr lang="it-IT" dirty="0" smtClean="0"/>
              <a:t> e Mirò </a:t>
            </a:r>
          </a:p>
          <a:p>
            <a:endParaRPr lang="it-IT" dirty="0" smtClean="0"/>
          </a:p>
          <a:p>
            <a:r>
              <a:rPr lang="it-IT" dirty="0" err="1" smtClean="0"/>
              <a:t>Matericità</a:t>
            </a:r>
            <a:r>
              <a:rPr lang="it-IT" dirty="0" smtClean="0"/>
              <a:t> delle superfici, usa sabbia</a:t>
            </a:r>
          </a:p>
          <a:p>
            <a:endParaRPr lang="it-IT" dirty="0" smtClean="0"/>
          </a:p>
          <a:p>
            <a:r>
              <a:rPr lang="it-IT" dirty="0" smtClean="0"/>
              <a:t>1944: muore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110</a:t>
            </a:fld>
            <a:endParaRPr 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animale nella natura</a:t>
            </a:r>
          </a:p>
          <a:p>
            <a:endParaRPr lang="it-IT" dirty="0" smtClean="0"/>
          </a:p>
          <a:p>
            <a:r>
              <a:rPr lang="it-IT" dirty="0" smtClean="0"/>
              <a:t>UNIONE COSMICA ESSSERE VIVENTE/NATURA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111</a:t>
            </a:fld>
            <a:endParaRPr 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 concetti di Teosofia </a:t>
            </a:r>
          </a:p>
          <a:p>
            <a:endParaRPr lang="it-IT" dirty="0" smtClean="0"/>
          </a:p>
          <a:p>
            <a:r>
              <a:rPr lang="it-IT" dirty="0" smtClean="0"/>
              <a:t>Evasione di </a:t>
            </a:r>
            <a:r>
              <a:rPr lang="it-IT" dirty="0" err="1" smtClean="0"/>
              <a:t>Klee</a:t>
            </a:r>
            <a:r>
              <a:rPr lang="it-IT" dirty="0" smtClean="0"/>
              <a:t> sempre nella continuità con la natura</a:t>
            </a:r>
          </a:p>
          <a:p>
            <a:endParaRPr lang="it-IT" dirty="0" smtClean="0"/>
          </a:p>
          <a:p>
            <a:r>
              <a:rPr lang="it-IT" dirty="0" err="1" smtClean="0"/>
              <a:t>Jugendstil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112</a:t>
            </a:fld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astraz</a:t>
            </a:r>
            <a:r>
              <a:rPr lang="it-IT" baseline="0" dirty="0" smtClean="0"/>
              <a:t> </a:t>
            </a:r>
            <a:r>
              <a:rPr lang="it-IT" dirty="0" smtClean="0"/>
              <a:t>assoluta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113</a:t>
            </a:fld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Artista è MEDIUM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114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Sarcasmo moralistico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baseline="0" dirty="0" smtClean="0"/>
          </a:p>
          <a:p>
            <a:r>
              <a:rPr lang="it-IT" b="0" baseline="0" dirty="0" err="1" smtClean="0"/>
              <a:t>----Espress</a:t>
            </a:r>
            <a:r>
              <a:rPr lang="it-IT" b="0" baseline="0" dirty="0" smtClean="0"/>
              <a:t>: cercano verità per impeto di sentimento</a:t>
            </a:r>
          </a:p>
          <a:p>
            <a:r>
              <a:rPr lang="it-IT" b="0" baseline="0" dirty="0" err="1" smtClean="0"/>
              <a:t>----Cubismo</a:t>
            </a:r>
            <a:r>
              <a:rPr lang="it-IT" b="0" baseline="0" dirty="0" smtClean="0"/>
              <a:t>: per impeto intellettuale</a:t>
            </a:r>
          </a:p>
          <a:p>
            <a:endParaRPr lang="it-IT" b="0" baseline="0" dirty="0" smtClean="0"/>
          </a:p>
          <a:p>
            <a:endParaRPr lang="it-IT" b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116</a:t>
            </a:fld>
            <a:endParaRPr 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-Base scientifica</a:t>
            </a:r>
            <a:r>
              <a:rPr lang="it-IT" b="0" baseline="0" dirty="0" smtClean="0"/>
              <a:t> ma NON REGISTRAZIONE PURA DEI DATI SENSIBILI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-permane SOGGETTIVISMO no PSICOLOGICO ma MENTALE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-Elementi tradizionali ma NUOVA INTERPRETAZIONE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-costruttiva non distruttiva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-NO manifesto</a:t>
            </a:r>
          </a:p>
          <a:p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117</a:t>
            </a:fld>
            <a:endParaRPr 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baseline="0" dirty="0" smtClean="0"/>
              <a:t>-sfaccettatura delle forme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-Pubblico non deve ricomporre </a:t>
            </a:r>
            <a:endParaRPr lang="it-IT" b="0" u="sng" baseline="0" dirty="0" smtClean="0"/>
          </a:p>
          <a:p>
            <a:endParaRPr lang="it-IT" dirty="0" smtClean="0"/>
          </a:p>
          <a:p>
            <a:r>
              <a:rPr lang="it-IT" b="0" baseline="0" dirty="0" smtClean="0"/>
              <a:t>-Scelte tematiche convenzionali</a:t>
            </a:r>
          </a:p>
          <a:p>
            <a:endParaRPr lang="it-IT" b="0" baseline="0" dirty="0" smtClean="0"/>
          </a:p>
          <a:p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118</a:t>
            </a:fld>
            <a:endParaRPr lang="it-IT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baseline="0" dirty="0" smtClean="0"/>
          </a:p>
          <a:p>
            <a:r>
              <a:rPr lang="it-IT" b="0" baseline="0" dirty="0" smtClean="0"/>
              <a:t>Inserisce la QUARTA DIMENSIONE: IL TEMPO</a:t>
            </a:r>
          </a:p>
          <a:p>
            <a:r>
              <a:rPr lang="it-IT" b="0" baseline="0" dirty="0" smtClean="0"/>
              <a:t>Sia per </a:t>
            </a:r>
            <a:r>
              <a:rPr lang="it-IT" b="0" u="sng" baseline="0" dirty="0" smtClean="0"/>
              <a:t>costruzione</a:t>
            </a:r>
            <a:r>
              <a:rPr lang="it-IT" b="0" baseline="0" dirty="0" smtClean="0"/>
              <a:t> del quadro che per la sua </a:t>
            </a:r>
            <a:r>
              <a:rPr lang="it-IT" b="0" u="sng" baseline="0" dirty="0" smtClean="0"/>
              <a:t>lettura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119</a:t>
            </a:fld>
            <a:endParaRPr lang="it-IT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anno chiave</a:t>
            </a:r>
          </a:p>
          <a:p>
            <a:endParaRPr lang="it-IT" dirty="0" smtClean="0"/>
          </a:p>
          <a:p>
            <a:r>
              <a:rPr lang="it-IT" dirty="0" smtClean="0"/>
              <a:t>Retrospettiva di Cezanne</a:t>
            </a:r>
          </a:p>
          <a:p>
            <a:endParaRPr lang="it-IT" dirty="0" smtClean="0"/>
          </a:p>
          <a:p>
            <a:r>
              <a:rPr lang="it-IT" dirty="0" err="1" smtClean="0"/>
              <a:t>Demoiselle</a:t>
            </a:r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120</a:t>
            </a:fld>
            <a:endParaRPr lang="it-IT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Br. Stesso modo a l’</a:t>
            </a:r>
            <a:r>
              <a:rPr lang="it-IT" dirty="0" err="1" smtClean="0"/>
              <a:t>Estaque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121</a:t>
            </a:fld>
            <a:endParaRPr lang="it-IT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="0" baseline="0" dirty="0" smtClean="0"/>
              <a:t>Volume e struttura sono le prime preoccupazioni</a:t>
            </a:r>
          </a:p>
          <a:p>
            <a:endParaRPr lang="it-IT" b="0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122</a:t>
            </a:fld>
            <a:endParaRPr lang="it-IT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Piani semplici,</a:t>
            </a:r>
            <a:r>
              <a:rPr lang="it-IT" baseline="0" dirty="0" smtClean="0"/>
              <a:t> larghi, </a:t>
            </a:r>
            <a:r>
              <a:rPr lang="it-IT" baseline="0" dirty="0" err="1" smtClean="0"/>
              <a:t>volumetrici---ancora</a:t>
            </a:r>
            <a:r>
              <a:rPr lang="it-IT" baseline="0" dirty="0" smtClean="0"/>
              <a:t> senso di profondità</a:t>
            </a:r>
          </a:p>
          <a:p>
            <a:endParaRPr lang="it-IT" baseline="0" dirty="0" smtClean="0"/>
          </a:p>
          <a:p>
            <a:r>
              <a:rPr lang="it-IT" b="0" baseline="0" dirty="0" smtClean="0"/>
              <a:t>Esotismo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123</a:t>
            </a:fld>
            <a:endParaRPr lang="it-IT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b="0" dirty="0" smtClean="0"/>
              <a:t>Rottura ulteriore dei piani</a:t>
            </a:r>
            <a:r>
              <a:rPr lang="it-IT" b="0" baseline="0" dirty="0" smtClean="0"/>
              <a:t> in una fitta sfaccettatura 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Analizza l’oggetto fissandolo sulla tela 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Rilievo al minimo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monocromia</a:t>
            </a:r>
            <a:endParaRPr lang="it-IT" b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124</a:t>
            </a:fld>
            <a:endParaRPr lang="it-IT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-Oggetto non è analizzato ma RIASSUNTO/SINTETIZZATO NELLA SUA FISIONOMIA ESSENZIALE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126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127</a:t>
            </a:fld>
            <a:endParaRPr lang="it-IT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baseline="0" dirty="0" smtClean="0"/>
              <a:t>l’</a:t>
            </a:r>
            <a:r>
              <a:rPr lang="it-IT" b="1" baseline="0" dirty="0" smtClean="0"/>
              <a:t>ORDINE</a:t>
            </a:r>
            <a:r>
              <a:rPr lang="it-IT" baseline="0" dirty="0" smtClean="0"/>
              <a:t> che </a:t>
            </a:r>
            <a:r>
              <a:rPr lang="it-IT" u="sng" baseline="0" dirty="0" smtClean="0"/>
              <a:t>non si può raggiungere nella realtà</a:t>
            </a:r>
            <a:r>
              <a:rPr lang="it-IT" baseline="0" dirty="0" smtClean="0"/>
              <a:t> si raggiunge </a:t>
            </a:r>
            <a:r>
              <a:rPr lang="it-IT" u="sng" baseline="0" dirty="0" smtClean="0"/>
              <a:t>tramite l’intelletto e l’astrazione</a:t>
            </a:r>
          </a:p>
          <a:p>
            <a:endParaRPr lang="it-IT" baseline="0" dirty="0" smtClean="0"/>
          </a:p>
          <a:p>
            <a:r>
              <a:rPr lang="it-IT" baseline="0" dirty="0" smtClean="0"/>
              <a:t>linea retta comincia a </a:t>
            </a:r>
            <a:r>
              <a:rPr lang="it-IT" u="sng" baseline="0" dirty="0" smtClean="0"/>
              <a:t>flettersi</a:t>
            </a:r>
          </a:p>
          <a:p>
            <a:endParaRPr lang="it-IT" baseline="0" dirty="0" smtClean="0"/>
          </a:p>
          <a:p>
            <a:r>
              <a:rPr lang="it-IT" u="sng" baseline="0" dirty="0" smtClean="0"/>
              <a:t>Colori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129</a:t>
            </a:fld>
            <a:endParaRPr lang="it-IT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baseline="0" dirty="0" smtClean="0"/>
              <a:t>REALTÀ TANTO VERA QUANTO L’OGGETTO STESSO</a:t>
            </a:r>
          </a:p>
          <a:p>
            <a:r>
              <a:rPr lang="it-IT" b="0" baseline="0" dirty="0" smtClean="0"/>
              <a:t>----O oggetto vero nel quadro ----O oggetto dipinto con imitazione del </a:t>
            </a:r>
            <a:r>
              <a:rPr lang="it-IT" b="0" baseline="0" dirty="0" err="1" smtClean="0"/>
              <a:t>tromp</a:t>
            </a:r>
            <a:r>
              <a:rPr lang="it-IT" b="0" baseline="0" dirty="0" smtClean="0"/>
              <a:t> l’</a:t>
            </a:r>
            <a:r>
              <a:rPr lang="it-IT" b="0" baseline="0" dirty="0" err="1" smtClean="0"/>
              <a:t>oeil</a:t>
            </a:r>
            <a:endParaRPr lang="it-IT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u="sng" baseline="0" dirty="0" smtClean="0"/>
              <a:t>uno sp. proiettato vs lo spettatore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baseline="0" dirty="0" smtClean="0"/>
              <a:t>Pluralità dei </a:t>
            </a:r>
            <a:r>
              <a:rPr lang="it-IT" b="0" u="sng" baseline="0" dirty="0" smtClean="0"/>
              <a:t>punti di vista</a:t>
            </a:r>
          </a:p>
          <a:p>
            <a:endParaRPr lang="it-IT" b="0" baseline="0" dirty="0" smtClean="0"/>
          </a:p>
          <a:p>
            <a:endParaRPr lang="it-IT" b="0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130</a:t>
            </a:fld>
            <a:endParaRPr lang="it-IT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131</a:t>
            </a:fld>
            <a:endParaRPr lang="it-IT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Concetto di SIMULTANEITA’: </a:t>
            </a:r>
          </a:p>
          <a:p>
            <a:endParaRPr lang="it-IT" baseline="0" dirty="0" smtClean="0"/>
          </a:p>
          <a:p>
            <a:r>
              <a:rPr lang="it-IT" b="0" baseline="0" dirty="0" smtClean="0"/>
              <a:t>colore da solo esprime NON SOLO IL SOGGETTO ma L’INTERA STRUTTURA DELL’OPERA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132</a:t>
            </a:fld>
            <a:endParaRPr lang="it-IT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133</a:t>
            </a:fld>
            <a:endParaRPr lang="it-IT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Fase accademica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134</a:t>
            </a:fld>
            <a:endParaRPr lang="it-IT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Jugend</a:t>
            </a:r>
            <a:r>
              <a:rPr lang="it-IT" dirty="0" smtClean="0"/>
              <a:t>, </a:t>
            </a:r>
            <a:r>
              <a:rPr lang="it-IT" dirty="0" err="1" smtClean="0"/>
              <a:t>Munch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135</a:t>
            </a:fld>
            <a:endParaRPr lang="it-IT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1900: a </a:t>
            </a:r>
            <a:r>
              <a:rPr lang="it-IT" dirty="0" err="1" smtClean="0"/>
              <a:t>Pg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136</a:t>
            </a:fld>
            <a:endParaRPr lang="it-IT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Temi </a:t>
            </a:r>
            <a:r>
              <a:rPr lang="it-IT" dirty="0" err="1" smtClean="0"/>
              <a:t>Tol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137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IMPIETOSA IRONIA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138</a:t>
            </a:fld>
            <a:endParaRPr lang="it-IT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141</a:t>
            </a:fld>
            <a:endParaRPr lang="it-IT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Ricerca VOLUMETRICA che lo porterà al Cubismo</a:t>
            </a:r>
          </a:p>
          <a:p>
            <a:endParaRPr lang="it-IT" baseline="0" dirty="0" smtClean="0"/>
          </a:p>
          <a:p>
            <a:r>
              <a:rPr lang="it-IT" baseline="0" dirty="0" smtClean="0"/>
              <a:t>Semplificazione ispirata alla scultura primitiva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144</a:t>
            </a:fld>
            <a:endParaRPr lang="it-IT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145</a:t>
            </a:fld>
            <a:endParaRPr lang="it-IT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C. Analitico: </a:t>
            </a:r>
          </a:p>
          <a:p>
            <a:endParaRPr lang="it-IT" dirty="0" smtClean="0"/>
          </a:p>
          <a:p>
            <a:r>
              <a:rPr lang="it-IT" dirty="0" smtClean="0"/>
              <a:t>Scomposizione dei piani</a:t>
            </a:r>
          </a:p>
          <a:p>
            <a:r>
              <a:rPr lang="it-IT" dirty="0" smtClean="0"/>
              <a:t>Si capovolge i rapporto INT/ESTERNO</a:t>
            </a:r>
            <a:r>
              <a:rPr lang="it-IT" baseline="0" dirty="0" smtClean="0"/>
              <a:t>  SOGG/SFONDO</a:t>
            </a:r>
          </a:p>
          <a:p>
            <a:r>
              <a:rPr lang="it-IT" baseline="0" dirty="0" smtClean="0"/>
              <a:t>Riduzione colori</a:t>
            </a:r>
          </a:p>
          <a:p>
            <a:r>
              <a:rPr lang="it-IT" baseline="0" dirty="0" smtClean="0"/>
              <a:t>Trama di angoli variamente incrociati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146</a:t>
            </a:fld>
            <a:endParaRPr lang="it-IT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baseline="0" dirty="0" smtClean="0"/>
          </a:p>
          <a:p>
            <a:r>
              <a:rPr lang="it-IT" b="0" baseline="0" dirty="0" smtClean="0"/>
              <a:t>RAPPRESENTAZIONE PIÙ DIRETTA ED IMMEDIATA </a:t>
            </a:r>
          </a:p>
          <a:p>
            <a:r>
              <a:rPr lang="it-IT" b="0" baseline="0" dirty="0" smtClean="0"/>
              <a:t>della REALTÀ CHE VUOLE EVOCARE ANNULLANDO RAPPORTO FRA FIGURAZIONE E SPAZIO</a:t>
            </a:r>
          </a:p>
          <a:p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147</a:t>
            </a:fld>
            <a:endParaRPr lang="it-IT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148</a:t>
            </a:fld>
            <a:endParaRPr lang="it-IT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Entra in contatto col surrealismo, nuova libertà di espressione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151</a:t>
            </a:fld>
            <a:endParaRPr lang="it-IT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concetti base da 800:</a:t>
            </a:r>
          </a:p>
          <a:p>
            <a:endParaRPr lang="it-IT" dirty="0" smtClean="0"/>
          </a:p>
          <a:p>
            <a:r>
              <a:rPr lang="it-IT" dirty="0" smtClean="0"/>
              <a:t>Coscienza del MONDO OGGETTIVO  </a:t>
            </a:r>
          </a:p>
          <a:p>
            <a:endParaRPr lang="it-IT" dirty="0" smtClean="0"/>
          </a:p>
          <a:p>
            <a:r>
              <a:rPr lang="it-IT" dirty="0" smtClean="0"/>
              <a:t>Gertrude St. “Picasso non si preoccupa dello spirito perché troppo occupato con le COSE”</a:t>
            </a:r>
          </a:p>
          <a:p>
            <a:endParaRPr lang="it-IT" dirty="0" smtClean="0"/>
          </a:p>
          <a:p>
            <a:r>
              <a:rPr lang="it-IT" dirty="0" smtClean="0"/>
              <a:t>Invisibile è </a:t>
            </a:r>
            <a:r>
              <a:rPr lang="it-IT" dirty="0" err="1" smtClean="0"/>
              <a:t>indipingibile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Forte UMANITARISMO</a:t>
            </a:r>
          </a:p>
          <a:p>
            <a:endParaRPr lang="it-IT" dirty="0" smtClean="0"/>
          </a:p>
          <a:p>
            <a:r>
              <a:rPr lang="it-IT" dirty="0" smtClean="0"/>
              <a:t>ECLETTISMO:</a:t>
            </a:r>
            <a:r>
              <a:rPr lang="it-IT" baseline="0" dirty="0" smtClean="0"/>
              <a:t> contemporaneità stili, periodo cubista ma anche altro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152</a:t>
            </a:fld>
            <a:endParaRPr lang="it-IT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1937: torna in Sp.</a:t>
            </a:r>
            <a:r>
              <a:rPr lang="it-IT" baseline="0" dirty="0" smtClean="0"/>
              <a:t> dopo lo scoppio della guerra civile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DEFORMAZIONE accentua la realtà delle cose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ARTE DEVE VIVERE LA STORIA E LA MODERNITA’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ARTE è un MEZZO ESPRESSIVO </a:t>
            </a:r>
            <a:r>
              <a:rPr lang="it-IT" b="0" baseline="0" dirty="0" err="1" smtClean="0"/>
              <a:t>---</a:t>
            </a:r>
            <a:r>
              <a:rPr lang="it-IT" b="0" baseline="0" dirty="0" smtClean="0"/>
              <a:t> non ha valore in </a:t>
            </a:r>
            <a:r>
              <a:rPr lang="it-IT" b="0" baseline="0" dirty="0" err="1" smtClean="0"/>
              <a:t>se’</a:t>
            </a:r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153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Norvegese</a:t>
            </a:r>
          </a:p>
          <a:p>
            <a:r>
              <a:rPr lang="it-IT" dirty="0" smtClean="0"/>
              <a:t>Già</a:t>
            </a:r>
            <a:r>
              <a:rPr lang="it-IT" baseline="0" dirty="0" smtClean="0"/>
              <a:t> visto alla secessione di Berlino, simbolista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Formazione realismo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Fase simbolista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Folla di spettri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Deformazione giunge ad un limite allora sconosciuto</a:t>
            </a:r>
          </a:p>
          <a:p>
            <a:endParaRPr lang="it-IT" dirty="0" smtClean="0"/>
          </a:p>
          <a:p>
            <a:r>
              <a:rPr lang="it-IT" dirty="0" err="1" smtClean="0"/>
              <a:t>Disegno-colore-composizione</a:t>
            </a:r>
            <a:r>
              <a:rPr lang="it-IT" dirty="0" smtClean="0"/>
              <a:t> : tutto mira all’ ESPRESSIONE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Donna sacrilega dei simbolisti # verità dei moralisti che è una BUGIA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800-VERISMO e al REALISMO</a:t>
            </a:r>
          </a:p>
          <a:p>
            <a:r>
              <a:rPr lang="it-IT" dirty="0" err="1" smtClean="0"/>
              <a:t>crisi---</a:t>
            </a:r>
            <a:r>
              <a:rPr lang="it-IT" baseline="0" dirty="0" err="1" smtClean="0"/>
              <a:t>arte</a:t>
            </a:r>
            <a:r>
              <a:rPr lang="it-IT" baseline="0" dirty="0" smtClean="0"/>
              <a:t> d’avanguardia ed il pensiero contemporaneo</a:t>
            </a:r>
          </a:p>
          <a:p>
            <a:r>
              <a:rPr lang="it-IT" baseline="0" dirty="0" smtClean="0"/>
              <a:t>Comune 71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ESOTISMO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Mito del selvaggio</a:t>
            </a:r>
          </a:p>
          <a:p>
            <a:endParaRPr lang="it-IT" dirty="0" smtClean="0"/>
          </a:p>
          <a:p>
            <a:r>
              <a:rPr lang="it-IT" dirty="0" smtClean="0"/>
              <a:t>REPULSIONE ATTIVA</a:t>
            </a:r>
          </a:p>
          <a:p>
            <a:endParaRPr lang="it-IT" dirty="0" smtClean="0"/>
          </a:p>
          <a:p>
            <a:r>
              <a:rPr lang="it-IT" dirty="0" smtClean="0"/>
              <a:t>INTELLETTUALI STACCATI DALLA SOCIETA’</a:t>
            </a:r>
          </a:p>
          <a:p>
            <a:endParaRPr lang="it-IT" dirty="0" smtClean="0"/>
          </a:p>
          <a:p>
            <a:r>
              <a:rPr lang="it-IT" dirty="0" smtClean="0"/>
              <a:t>Nascono le avanguardie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ESPRESSIONISMO</a:t>
            </a:r>
          </a:p>
          <a:p>
            <a:endParaRPr lang="it-IT" baseline="0" dirty="0" smtClean="0"/>
          </a:p>
          <a:p>
            <a:r>
              <a:rPr lang="it-IT" baseline="0" dirty="0" smtClean="0"/>
              <a:t>Ha diverse facce; FAUVES 1905</a:t>
            </a:r>
          </a:p>
          <a:p>
            <a:endParaRPr lang="it-IT" baseline="0" dirty="0" smtClean="0"/>
          </a:p>
          <a:p>
            <a:r>
              <a:rPr lang="it-IT" baseline="0" dirty="0" smtClean="0"/>
              <a:t>Ma è un’arte di OPPOSIZIONE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#antipositivismo</a:t>
            </a:r>
            <a:endParaRPr lang="it-IT" baseline="0" dirty="0" smtClean="0"/>
          </a:p>
          <a:p>
            <a:r>
              <a:rPr lang="it-IT" baseline="0" dirty="0" err="1" smtClean="0"/>
              <a:t>#antinaturalismo</a:t>
            </a:r>
            <a:endParaRPr lang="it-IT" baseline="0" dirty="0" smtClean="0"/>
          </a:p>
          <a:p>
            <a:r>
              <a:rPr lang="it-IT" baseline="0" dirty="0" err="1" smtClean="0"/>
              <a:t>#antiimpressionismo</a:t>
            </a:r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Semplificazione delle forme</a:t>
            </a:r>
          </a:p>
          <a:p>
            <a:r>
              <a:rPr lang="it-IT" dirty="0" smtClean="0"/>
              <a:t>Composizioni ispirate al mito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Espressione di un felice connubio con la natura in un tempo mitico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Antinaturalismo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vicino a Gauguin</a:t>
            </a:r>
          </a:p>
          <a:p>
            <a:r>
              <a:rPr lang="it-IT" dirty="0" smtClean="0"/>
              <a:t>Strutturazione</a:t>
            </a:r>
            <a:r>
              <a:rPr lang="it-IT" baseline="0" dirty="0" smtClean="0"/>
              <a:t> più complessa</a:t>
            </a:r>
          </a:p>
          <a:p>
            <a:r>
              <a:rPr lang="it-IT" baseline="0" dirty="0" smtClean="0"/>
              <a:t>Figure macchie di colore piatto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Pittura realista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Cezanne</a:t>
            </a:r>
          </a:p>
          <a:p>
            <a:endParaRPr lang="it-IT" dirty="0" smtClean="0"/>
          </a:p>
          <a:p>
            <a:r>
              <a:rPr lang="it-IT" dirty="0" smtClean="0"/>
              <a:t>E’ colui che solidifica l’impressionismo spostando l’accento sull’architettura formale </a:t>
            </a:r>
          </a:p>
          <a:p>
            <a:r>
              <a:rPr lang="it-IT" dirty="0" smtClean="0"/>
              <a:t>Pennellate più strutturate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VIENE RIPRESO QUANDO SI CERCA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SOSTENERE L’ORGIA CROMATICA dei primi F.</a:t>
            </a:r>
          </a:p>
          <a:p>
            <a:r>
              <a:rPr lang="it-IT" baseline="0" dirty="0" smtClean="0"/>
              <a:t>ATTRAVERSO UN’ARCHITETTURA PIU’ </a:t>
            </a:r>
            <a:r>
              <a:rPr lang="it-IT" baseline="0" dirty="0" err="1" smtClean="0"/>
              <a:t>SERRATA…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1907 vede le </a:t>
            </a:r>
            <a:r>
              <a:rPr lang="it-IT" dirty="0" err="1" smtClean="0"/>
              <a:t>Damoiselle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Con la scultura supera la fase più espressionista 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Musicalità e significato del vuoto</a:t>
            </a:r>
          </a:p>
          <a:p>
            <a:r>
              <a:rPr lang="it-IT" dirty="0" smtClean="0"/>
              <a:t>Drastica</a:t>
            </a:r>
            <a:r>
              <a:rPr lang="it-IT" baseline="0" dirty="0" smtClean="0"/>
              <a:t> riduzione di colori e figure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Crede nella libertà sfrenata dell’ispirazione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Parigi</a:t>
            </a:r>
            <a:r>
              <a:rPr lang="it-IT" baseline="0" dirty="0" smtClean="0"/>
              <a:t> capitale</a:t>
            </a:r>
          </a:p>
          <a:p>
            <a:r>
              <a:rPr lang="it-IT" baseline="0" dirty="0" smtClean="0"/>
              <a:t>Dipinge 10 anni 80-90, parte da pittura REALISTA</a:t>
            </a:r>
          </a:p>
          <a:p>
            <a:r>
              <a:rPr lang="it-IT" baseline="0" dirty="0" smtClean="0"/>
              <a:t>realtà fredda e limitata </a:t>
            </a:r>
            <a:r>
              <a:rPr lang="it-IT" baseline="0" dirty="0" err="1" smtClean="0"/>
              <a:t>---</a:t>
            </a:r>
            <a:r>
              <a:rPr lang="it-IT" baseline="0" dirty="0" smtClean="0"/>
              <a:t> Comune--ROTTURA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sperimentatore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Rivisita</a:t>
            </a:r>
            <a:r>
              <a:rPr lang="it-IT" baseline="0" dirty="0" smtClean="0"/>
              <a:t> anche lui </a:t>
            </a:r>
            <a:r>
              <a:rPr lang="it-IT" dirty="0" smtClean="0"/>
              <a:t>Cezanne come gli altri</a:t>
            </a:r>
          </a:p>
          <a:p>
            <a:r>
              <a:rPr lang="it-IT" dirty="0" smtClean="0"/>
              <a:t>+ suggestioni da Gauguin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Ardito taglio prospettico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Vicino per certi aspetti agli impressionisti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VAN </a:t>
            </a:r>
            <a:r>
              <a:rPr lang="it-IT" dirty="0" err="1" smtClean="0"/>
              <a:t>Dong</a:t>
            </a:r>
            <a:r>
              <a:rPr lang="it-IT" dirty="0" smtClean="0"/>
              <a:t>: scorcio oltre la cornice</a:t>
            </a:r>
          </a:p>
          <a:p>
            <a:r>
              <a:rPr lang="it-IT" dirty="0" smtClean="0"/>
              <a:t>Entra più </a:t>
            </a:r>
            <a:r>
              <a:rPr lang="it-IT" dirty="0" err="1" smtClean="0"/>
              <a:t>tradi</a:t>
            </a:r>
            <a:r>
              <a:rPr lang="it-IT" dirty="0" smtClean="0"/>
              <a:t> nei FAUVES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Sono FAUVES della Francia del NORD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Tematica popolare</a:t>
            </a:r>
          </a:p>
          <a:p>
            <a:r>
              <a:rPr lang="it-IT" dirty="0" smtClean="0"/>
              <a:t>Folle </a:t>
            </a:r>
            <a:r>
              <a:rPr lang="it-IT" dirty="0" err="1" smtClean="0"/>
              <a:t>macchiettistiche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lui da </a:t>
            </a:r>
            <a:r>
              <a:rPr lang="it-IT" dirty="0" err="1" smtClean="0"/>
              <a:t>Havre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Non di impressione ma di ESPRESSIONE, </a:t>
            </a:r>
          </a:p>
          <a:p>
            <a:r>
              <a:rPr lang="it-IT" dirty="0" smtClean="0"/>
              <a:t>profonda sostanza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1906-1907</a:t>
            </a:r>
          </a:p>
          <a:p>
            <a:r>
              <a:rPr lang="it-IT" dirty="0" smtClean="0"/>
              <a:t>Serie</a:t>
            </a:r>
            <a:r>
              <a:rPr lang="it-IT" baseline="0" dirty="0" smtClean="0"/>
              <a:t> con estrema brillantezza di </a:t>
            </a:r>
            <a:r>
              <a:rPr lang="it-IT" baseline="0" dirty="0" err="1" smtClean="0"/>
              <a:t>colori……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Ma si cominciano ad inserire elementi di SOLIDITA’ PLASTICA di sapore </a:t>
            </a:r>
            <a:r>
              <a:rPr lang="it-IT" dirty="0" err="1" smtClean="0"/>
              <a:t>PROTOCUBISTA…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Balaustra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1) Nudo di schiena: ancora </a:t>
            </a:r>
            <a:r>
              <a:rPr lang="it-IT" dirty="0" err="1" smtClean="0"/>
              <a:t>Fauves</a:t>
            </a:r>
            <a:endParaRPr lang="it-IT" dirty="0" smtClean="0"/>
          </a:p>
          <a:p>
            <a:r>
              <a:rPr lang="it-IT" dirty="0" smtClean="0"/>
              <a:t>In una prospettiva deliberatamente distorta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Matisse&lt; Bagnanti Cezanne</a:t>
            </a:r>
          </a:p>
          <a:p>
            <a:r>
              <a:rPr lang="it-IT" baseline="0" dirty="0" smtClean="0"/>
              <a:t>              comincia a smorzare i colori in toni freddi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Espr</a:t>
            </a:r>
            <a:r>
              <a:rPr lang="it-IT" dirty="0" smtClean="0"/>
              <a:t>.</a:t>
            </a:r>
            <a:r>
              <a:rPr lang="it-IT" baseline="0" dirty="0" smtClean="0"/>
              <a:t> è </a:t>
            </a:r>
            <a:r>
              <a:rPr lang="it-IT" baseline="0" dirty="0" err="1" smtClean="0"/>
              <a:t>stt</a:t>
            </a:r>
            <a:r>
              <a:rPr lang="it-IT" baseline="0" dirty="0" smtClean="0"/>
              <a:t> fenomeno tedesco con diverse anime</a:t>
            </a:r>
          </a:p>
          <a:p>
            <a:endParaRPr lang="it-IT" baseline="0" dirty="0" smtClean="0"/>
          </a:p>
          <a:p>
            <a:r>
              <a:rPr lang="it-IT" baseline="0" dirty="0" smtClean="0"/>
              <a:t>PROBLEMA dell’ESPRESSIONE</a:t>
            </a:r>
          </a:p>
          <a:p>
            <a:endParaRPr lang="it-IT" baseline="0" dirty="0" smtClean="0"/>
          </a:p>
          <a:p>
            <a:r>
              <a:rPr lang="it-IT" baseline="0" dirty="0" smtClean="0"/>
              <a:t>URGENZA di COMUNICAZIONE di un DISAGIO ESISTENZIALE</a:t>
            </a:r>
          </a:p>
          <a:p>
            <a:endParaRPr lang="it-IT" baseline="0" dirty="0" smtClean="0"/>
          </a:p>
          <a:p>
            <a:r>
              <a:rPr lang="it-IT" baseline="0" dirty="0" smtClean="0"/>
              <a:t>L’ISTINTO LIBERO della natura</a:t>
            </a:r>
          </a:p>
          <a:p>
            <a:endParaRPr lang="it-IT" baseline="0" dirty="0" smtClean="0"/>
          </a:p>
          <a:p>
            <a:r>
              <a:rPr lang="it-IT" baseline="0" dirty="0" smtClean="0"/>
              <a:t>inibizioni di FALSA MORALE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Tratti comuni con ROMANTICISMO TEDESCO</a:t>
            </a:r>
          </a:p>
          <a:p>
            <a:endParaRPr lang="it-IT" dirty="0" smtClean="0"/>
          </a:p>
          <a:p>
            <a:r>
              <a:rPr lang="it-IT" dirty="0" smtClean="0"/>
              <a:t>-visione sublime paesaggio</a:t>
            </a:r>
          </a:p>
          <a:p>
            <a:endParaRPr lang="it-IT" dirty="0" smtClean="0"/>
          </a:p>
          <a:p>
            <a:r>
              <a:rPr lang="it-IT" dirty="0" smtClean="0"/>
              <a:t>-componente</a:t>
            </a:r>
            <a:r>
              <a:rPr lang="it-IT" baseline="0" dirty="0" smtClean="0"/>
              <a:t> letteraria</a:t>
            </a:r>
          </a:p>
          <a:p>
            <a:endParaRPr lang="it-IT" baseline="0" dirty="0" smtClean="0"/>
          </a:p>
          <a:p>
            <a:r>
              <a:rPr lang="it-IT" baseline="0" dirty="0" smtClean="0"/>
              <a:t>-rivisitazione del Medioevo e del gotico</a:t>
            </a:r>
          </a:p>
          <a:p>
            <a:endParaRPr lang="it-IT" baseline="0" dirty="0" smtClean="0"/>
          </a:p>
          <a:p>
            <a:r>
              <a:rPr lang="it-IT" baseline="0" dirty="0" smtClean="0"/>
              <a:t>-fasi primitive della propria cultura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Colore: virtù di persuasione AUTONOMA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Diversa pennellata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Xilografia usata da </a:t>
            </a:r>
            <a:r>
              <a:rPr lang="it-IT" dirty="0" err="1" smtClean="0"/>
              <a:t>Durer</a:t>
            </a:r>
            <a:r>
              <a:rPr lang="it-IT" dirty="0" smtClean="0"/>
              <a:t>, origini</a:t>
            </a:r>
          </a:p>
          <a:p>
            <a:endParaRPr lang="it-IT" dirty="0" smtClean="0"/>
          </a:p>
          <a:p>
            <a:endParaRPr lang="it-IT" baseline="0" dirty="0" smtClean="0"/>
          </a:p>
          <a:p>
            <a:r>
              <a:rPr lang="it-IT" baseline="0" dirty="0" smtClean="0"/>
              <a:t>Insofferenza per ogni legge che può imbrigliare l’istinto</a:t>
            </a:r>
          </a:p>
          <a:p>
            <a:r>
              <a:rPr lang="it-IT" baseline="0" dirty="0" smtClean="0"/>
              <a:t>Insofferenza per </a:t>
            </a:r>
            <a:r>
              <a:rPr lang="it-IT" baseline="0" dirty="0" err="1" smtClean="0"/>
              <a:t>società---</a:t>
            </a:r>
            <a:r>
              <a:rPr lang="it-IT" baseline="0" dirty="0" smtClean="0"/>
              <a:t>  ASTENSIONE---</a:t>
            </a:r>
          </a:p>
          <a:p>
            <a:r>
              <a:rPr lang="it-IT" baseline="0" dirty="0" smtClean="0"/>
              <a:t>si cerca il recondito, il primitivo il selvaggio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C’è estetica del BRUTTO</a:t>
            </a:r>
          </a:p>
          <a:p>
            <a:endParaRPr lang="it-IT" baseline="0" dirty="0" smtClean="0"/>
          </a:p>
          <a:p>
            <a:r>
              <a:rPr lang="it-IT" baseline="0" dirty="0" smtClean="0"/>
              <a:t>Fortemente provato dalla GUERRA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diventa INCOMUNICABILITA’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Chi sono? Prostitute? : il loro male è nell’anima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Eleganza </a:t>
            </a:r>
            <a:r>
              <a:rPr lang="it-IT" baseline="0" dirty="0" err="1" smtClean="0"/>
              <a:t>silhouettes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abbigliamento#ghigno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 olio +benzina—rapidità e opacità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Antropomorfizzazione</a:t>
            </a:r>
            <a:r>
              <a:rPr lang="it-IT" dirty="0" smtClean="0"/>
              <a:t> (&lt; Friedrich)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Disagio che trascorre dagli esseri umani al paesaggio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Forte segno nero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CORRENTE ESPRESSIONISTA MODERNA, diverse facce ma sempre UOMO al centro</a:t>
            </a:r>
          </a:p>
          <a:p>
            <a:endParaRPr lang="it-IT" dirty="0" smtClean="0"/>
          </a:p>
          <a:p>
            <a:r>
              <a:rPr lang="it-IT" dirty="0" smtClean="0"/>
              <a:t>Si suicida, avverte crisi spirituale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Triangolazioni gotiche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Senso panico del sostrato simbolista germanico</a:t>
            </a:r>
          </a:p>
          <a:p>
            <a:endParaRPr lang="it-IT" dirty="0" smtClean="0"/>
          </a:p>
          <a:p>
            <a:r>
              <a:rPr lang="it-IT" dirty="0" smtClean="0"/>
              <a:t>religiosità</a:t>
            </a:r>
          </a:p>
          <a:p>
            <a:endParaRPr lang="it-IT" dirty="0" smtClean="0"/>
          </a:p>
          <a:p>
            <a:r>
              <a:rPr lang="it-IT" dirty="0" smtClean="0"/>
              <a:t>No </a:t>
            </a:r>
            <a:r>
              <a:rPr lang="it-IT" dirty="0" err="1" smtClean="0"/>
              <a:t>geometrizzazione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74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PRIMITIVISMO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Forma è dissolta in colore puro che è la forza istintuale del pittore, senza contorni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Dipinti natura uguali a quelli sacri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Paesaggi olandesi con orizzonte basso e cielo alto  (&gt; ENSOR)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Diversa</a:t>
            </a:r>
            <a:r>
              <a:rPr lang="it-IT" baseline="0" dirty="0" smtClean="0"/>
              <a:t> atmosfera</a:t>
            </a:r>
          </a:p>
          <a:p>
            <a:endParaRPr lang="it-IT" baseline="0" dirty="0" smtClean="0"/>
          </a:p>
          <a:p>
            <a:r>
              <a:rPr lang="it-IT" baseline="0" dirty="0" smtClean="0"/>
              <a:t>MENO ESPRESSIONISTI nel senso più drammatico del termine</a:t>
            </a:r>
          </a:p>
          <a:p>
            <a:endParaRPr lang="it-IT" baseline="0" dirty="0" smtClean="0"/>
          </a:p>
          <a:p>
            <a:r>
              <a:rPr lang="it-IT" baseline="0" dirty="0" smtClean="0"/>
              <a:t>Più aperti: Francesi e Russi</a:t>
            </a:r>
          </a:p>
          <a:p>
            <a:endParaRPr lang="it-IT" baseline="0" dirty="0" smtClean="0"/>
          </a:p>
          <a:p>
            <a:r>
              <a:rPr lang="it-IT" baseline="0" dirty="0" smtClean="0"/>
              <a:t>KAND e MARC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-musica e il balletto</a:t>
            </a:r>
          </a:p>
          <a:p>
            <a:r>
              <a:rPr lang="it-IT" dirty="0" smtClean="0"/>
              <a:t>-</a:t>
            </a:r>
            <a:r>
              <a:rPr lang="it-IT" baseline="0" dirty="0" smtClean="0"/>
              <a:t>francesi e italiani</a:t>
            </a:r>
          </a:p>
          <a:p>
            <a:r>
              <a:rPr lang="it-IT" baseline="0" dirty="0" smtClean="0"/>
              <a:t>-politica </a:t>
            </a:r>
            <a:r>
              <a:rPr lang="it-IT" baseline="0" dirty="0" err="1" smtClean="0"/>
              <a:t>culturale---</a:t>
            </a:r>
            <a:r>
              <a:rPr lang="it-IT" baseline="0" dirty="0" smtClean="0"/>
              <a:t> speculazione teorica</a:t>
            </a:r>
          </a:p>
          <a:p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-PURIFICAZIONE degli ISTINTI no al loro SCATENAMENTO</a:t>
            </a:r>
          </a:p>
          <a:p>
            <a:endParaRPr lang="it-IT" baseline="0" dirty="0" smtClean="0"/>
          </a:p>
          <a:p>
            <a:r>
              <a:rPr lang="it-IT" baseline="0" dirty="0" smtClean="0"/>
              <a:t>-NON importa loro L’ISTINTO</a:t>
            </a:r>
          </a:p>
          <a:p>
            <a:endParaRPr lang="it-IT" baseline="0" dirty="0" smtClean="0"/>
          </a:p>
          <a:p>
            <a:r>
              <a:rPr lang="it-IT" baseline="0" dirty="0" smtClean="0"/>
              <a:t>-cercano il PRIMORDIALE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 comune</a:t>
            </a:r>
          </a:p>
          <a:p>
            <a:endParaRPr lang="it-IT" dirty="0" smtClean="0"/>
          </a:p>
          <a:p>
            <a:r>
              <a:rPr lang="it-IT" dirty="0" smtClean="0"/>
              <a:t>-Antipositivismo</a:t>
            </a:r>
          </a:p>
          <a:p>
            <a:r>
              <a:rPr lang="it-IT" dirty="0" err="1" smtClean="0"/>
              <a:t>-Antimpressionismo</a:t>
            </a:r>
            <a:endParaRPr lang="it-IT" dirty="0" smtClean="0"/>
          </a:p>
          <a:p>
            <a:r>
              <a:rPr lang="it-IT" dirty="0" smtClean="0"/>
              <a:t>-Anti società</a:t>
            </a:r>
            <a:r>
              <a:rPr lang="it-IT" baseline="0" dirty="0" smtClean="0"/>
              <a:t> del tempo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82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83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Proviene anch’egli da arte Realista con istanze sociali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1866: Mosca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I COLORI hanno caratteristiche di espressività</a:t>
            </a:r>
            <a:r>
              <a:rPr lang="it-IT" baseline="0" dirty="0" smtClean="0"/>
              <a:t> PROPRIA</a:t>
            </a:r>
          </a:p>
          <a:p>
            <a:endParaRPr lang="it-IT" baseline="0" dirty="0" smtClean="0"/>
          </a:p>
          <a:p>
            <a:r>
              <a:rPr lang="it-IT" baseline="0" dirty="0" smtClean="0"/>
              <a:t>STIMOLI che provengono da FORME e COLORI sono indipendenti dagli OGGETTI</a:t>
            </a:r>
          </a:p>
          <a:p>
            <a:endParaRPr lang="it-IT" baseline="0" dirty="0" smtClean="0"/>
          </a:p>
          <a:p>
            <a:r>
              <a:rPr lang="it-IT" baseline="0" dirty="0" smtClean="0"/>
              <a:t>Problema forma non è problema, ogni forma è VALIDA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1895 è a Mosca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1896: Monaco, maestro AZBE’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Fra 1901-1904 12 mostre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Momento importante</a:t>
            </a:r>
            <a:r>
              <a:rPr lang="it-IT" baseline="0" dirty="0" smtClean="0"/>
              <a:t> per colore: è mezzo AUTONOMO al pari della LINEA</a:t>
            </a:r>
          </a:p>
          <a:p>
            <a:endParaRPr lang="it-IT" baseline="0" dirty="0" smtClean="0"/>
          </a:p>
          <a:p>
            <a:r>
              <a:rPr lang="it-IT" dirty="0" smtClean="0"/>
              <a:t>1905: viaggi diversi Olanda,</a:t>
            </a:r>
            <a:r>
              <a:rPr lang="it-IT" baseline="0" dirty="0" smtClean="0"/>
              <a:t> Tunisia, ..</a:t>
            </a:r>
          </a:p>
          <a:p>
            <a:r>
              <a:rPr lang="it-IT" baseline="0" dirty="0" smtClean="0"/>
              <a:t>1906: Parigi </a:t>
            </a:r>
            <a:r>
              <a:rPr lang="it-IT" baseline="0" dirty="0" err="1" smtClean="0"/>
              <a:t>Fouves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arti applicate</a:t>
            </a:r>
          </a:p>
          <a:p>
            <a:endParaRPr lang="it-IT" dirty="0" smtClean="0"/>
          </a:p>
          <a:p>
            <a:r>
              <a:rPr lang="it-IT" dirty="0" smtClean="0"/>
              <a:t>Colore </a:t>
            </a:r>
            <a:r>
              <a:rPr lang="it-IT" dirty="0" err="1" smtClean="0"/>
              <a:t>fouves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bianco e il nero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ANARCHISMO INTELLETTUALE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Ulteriore livello di astrazione</a:t>
            </a:r>
          </a:p>
          <a:p>
            <a:r>
              <a:rPr lang="it-IT" dirty="0" smtClean="0"/>
              <a:t>Ma diverse prove</a:t>
            </a:r>
            <a:r>
              <a:rPr lang="it-IT" baseline="0" dirty="0" smtClean="0"/>
              <a:t> grafiche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EMZIONI</a:t>
            </a:r>
            <a:r>
              <a:rPr lang="it-IT" baseline="0" dirty="0" smtClean="0"/>
              <a:t> senza SOGGETTO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Presuppone PUBBLICO disposto a comprendere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98</a:t>
            </a:fld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 </a:t>
            </a:r>
            <a:r>
              <a:rPr lang="it-IT" dirty="0" err="1" smtClean="0"/>
              <a:t>istintualità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Scene diverse poi</a:t>
            </a:r>
            <a:r>
              <a:rPr lang="it-IT" baseline="0" dirty="0" smtClean="0"/>
              <a:t> unite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Lo spettatore trae un’immagine che deriva da suggestioni inconsapevoli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99</a:t>
            </a:fld>
            <a:endParaRPr 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esemplifica ciò che è detto nello</a:t>
            </a:r>
            <a:r>
              <a:rPr lang="it-IT" i="1" dirty="0" smtClean="0"/>
              <a:t> Spirituale</a:t>
            </a:r>
          </a:p>
          <a:p>
            <a:endParaRPr lang="it-IT" i="1" dirty="0" smtClean="0"/>
          </a:p>
          <a:p>
            <a:r>
              <a:rPr lang="it-IT" i="0" dirty="0" smtClean="0"/>
              <a:t>verso la NON-FIGURATIVITA’</a:t>
            </a:r>
          </a:p>
          <a:p>
            <a:endParaRPr lang="it-IT" i="0" dirty="0" smtClean="0"/>
          </a:p>
          <a:p>
            <a:r>
              <a:rPr lang="it-IT" i="0" baseline="0" dirty="0" smtClean="0"/>
              <a:t>EMOZIONI PURE</a:t>
            </a:r>
          </a:p>
          <a:p>
            <a:endParaRPr lang="it-IT" i="0" baseline="0" dirty="0" smtClean="0"/>
          </a:p>
          <a:p>
            <a:r>
              <a:rPr lang="it-IT" i="0" baseline="0" dirty="0" smtClean="0"/>
              <a:t>l’impatto sensoriale di FORME e COLORI</a:t>
            </a:r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100</a:t>
            </a:fld>
            <a:endParaRPr 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 tappeti orientali per la critica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101</a:t>
            </a:fld>
            <a:endParaRPr lang="it-IT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1914: Guerra: torna a Mosca</a:t>
            </a:r>
          </a:p>
          <a:p>
            <a:endParaRPr lang="it-IT" dirty="0" smtClean="0"/>
          </a:p>
          <a:p>
            <a:r>
              <a:rPr lang="it-IT" dirty="0" err="1" smtClean="0"/>
              <a:t>Tr</a:t>
            </a:r>
            <a:r>
              <a:rPr lang="it-IT" dirty="0" smtClean="0"/>
              <a:t>: giallo</a:t>
            </a:r>
          </a:p>
          <a:p>
            <a:r>
              <a:rPr lang="it-IT" dirty="0" smtClean="0"/>
              <a:t>Cerchio: </a:t>
            </a:r>
            <a:r>
              <a:rPr lang="it-IT" dirty="0" err="1" smtClean="0"/>
              <a:t>blù</a:t>
            </a:r>
            <a:endParaRPr lang="it-IT" dirty="0" smtClean="0"/>
          </a:p>
          <a:p>
            <a:r>
              <a:rPr lang="it-IT" dirty="0" err="1" smtClean="0"/>
              <a:t>Quadr</a:t>
            </a:r>
            <a:r>
              <a:rPr lang="it-IT" dirty="0" smtClean="0"/>
              <a:t>: rosso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103</a:t>
            </a:fld>
            <a:endParaRPr 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Ultimo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1014E-26BE-4172-B0D7-84613DBA25AA}" type="slidenum">
              <a:rPr lang="it-IT" smtClean="0"/>
              <a:pPr/>
              <a:t>104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A0E9-5635-46CE-8246-AB654BC1CB34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FFF2E-CBCC-4492-934B-EE84619A959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artpedia.org/images/5/54/314a6.jpg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dn2.artboom.info/wp-content/uploads/2011/05/1909-James-Ensor-Flowered-craniums-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hyperlink" Target="http://www.google.it/url?sa=i&amp;source=images&amp;cd=&amp;cad=rja&amp;uact=8&amp;docid=_kwfq4kHkW34jM&amp;tbnid=kz8gEQp84qJa8M:&amp;ved=0CAgQjRw&amp;url=http://www.georgesbraque.org/&amp;ei=8bgoU8_HFebJygPlrYC4DA&amp;psig=AFQjCNGkIO5vexVT6-RdMlZ1p5owfBrI_g&amp;ust=1395264113491773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lUvfwtPb1gdOVM&amp;tbnid=_BcFIRt9hSdmbM:&amp;ved=0CAUQjRw&amp;url=http://www.artinvest2000.com/braque_georges-tavolino_musicista.html&amp;ei=bbNNUcupM6mK0AX3k4GwCw&amp;psig=AFQjCNG7vLITdItyhjhX8dnNZYbG151rdw&amp;ust=1364133040132796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f/Paul_Gauguin_111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http://www.google.it/url?sa=i&amp;rct=j&amp;q=&amp;esrc=s&amp;frm=1&amp;source=images&amp;cd=&amp;cad=rja&amp;docid=7XRxPWWq7IAUYM&amp;tbnid=2K6p8mmpMTQowM:&amp;ved=0CAUQjRw&amp;url=http://www.picgifs.com/wallpapers/van-gogh/&amp;ei=0I5AUbvmBdHHtAaQ3YCgAw&amp;bvm=bv.43287494,d.Yms&amp;psig=AFQjCNEC58XCgMZ0Leozv_81oMgrqgMNhQ&amp;ust=136327172636496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//upload.wikimedia.org/wikipedia/commons/f/f0/Paul_Gauguin_071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TzssKSnFDKJHdM&amp;tbnid=MwM26cufOsf1sM:&amp;ved=0CAUQjRw&amp;url=http://artistquoteoftheday.wordpress.com/category/maurice-de-vlaminck/&amp;ei=gZBAUYu-GISltAaw5oHgBA&amp;bvm=bv.43287494,d.Yms&amp;psig=AFQjCNEfBM7bOMeaVn70H3oZS4N2X4NFAA&amp;ust=1363272156067436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Andr%C3%A9_Derain_1928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d/d8/Georges_Braque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6.jpeg"/><Relationship Id="rId7" Type="http://schemas.openxmlformats.org/officeDocument/2006/relationships/hyperlink" Target="http://www.google.it/url?sa=i&amp;rct=j&amp;q=&amp;esrc=s&amp;source=images&amp;cd=&amp;cad=rja&amp;uact=8&amp;docid=y9yIhC_zz5-iNM&amp;tbnid=XwUMF_DRkC0y7M:&amp;ved=0CAYQjRw&amp;url=http://www.ibiblio.org/wm/paint/auth/gauguin/&amp;ei=PHMnU8blLMKAtAbZ2IDICg&amp;bvm=bv.62922401,d.bGQ&amp;psig=AFQjCNElG4s4G_EPJqjDv-0yT39u5MlrAw&amp;ust=1395180693462381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rct=j&amp;q=&amp;esrc=s&amp;source=images&amp;cd=&amp;cad=rja&amp;uact=8&amp;docid=y9yIhC_zz5-iNM&amp;tbnid=Pw96Hb1yKznSWM:&amp;ved=0CAYQjRw&amp;url=http://www.ibiblio.org/wm/paint/auth/gauguin/&amp;ei=GXMnU8WHLoWJtQbmyYCADQ&amp;bvm=bv.62922401,d.bGQ&amp;psig=AFQjCNElG4s4G_EPJqjDv-0yT39u5MlrAw&amp;ust=1395180693462381" TargetMode="External"/><Relationship Id="rId5" Type="http://schemas.openxmlformats.org/officeDocument/2006/relationships/image" Target="../media/image77.jpeg"/><Relationship Id="rId4" Type="http://schemas.openxmlformats.org/officeDocument/2006/relationships/hyperlink" Target="http://www.google.it/url?sa=i&amp;rct=j&amp;q=&amp;esrc=s&amp;source=images&amp;cd=&amp;cad=rja&amp;uact=8&amp;docid=o1KzVwWh8mHmxM&amp;tbnid=mG0dpAV1WYbYOM:&amp;ved=0CAYQjRw&amp;url=http://it.wahooart.com/@@/8BWRPG-James-Ensor-Caprice-(schizzo)&amp;ei=1XInU-vfH8ektAa934CwBg&amp;bvm=bv.62922401,d.bGQ&amp;psig=AFQjCNF6WY25uOv2NL_mlGVPVrJbuBNprA&amp;ust=139518061497611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5/5b/Caspar_David_Friedrich_032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hyperlink" Target="//upload.wikimedia.org/wikipedia/commons/6/61/WP_Emil_Nolde.jpg" TargetMode="Externa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riting.wikinut.com/img/2gx5porvmnpqg50./Ernst-Ludwig-Kirchner,-Head-of-a-woman...Wikimedia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9/Kirchner_-_Selbstbildnis_als_Soldat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1/1e/EmilNolde-Blumengarten(ohne+Figur)1908.jpg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hyperlink" Target="http://www.google.com/url?sa=i&amp;rct=j&amp;q=&amp;esrc=s&amp;source=images&amp;cd=&amp;cad=rja&amp;uact=8&amp;docid=z-GQ02thCDI9YM&amp;tbnid=WCwyKYG4UrS4CM:&amp;ved=0CAYQjRw&amp;url=http://www.windoweb.it/guida/arte/correnti_artistiche_espressionisti_2.htm&amp;ei=-bYoU6SNDYOdtQb_7IDgDw&amp;bvm=bv.62922401,d.bGQ&amp;psig=AFQjCNG1YfN00Bhr6CfbRYhsoEN6m_b4jw&amp;ust=1395263580610073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hyperlink" Target="http://www.google.it/url?sa=i&amp;source=images&amp;cd=&amp;cad=rja&amp;docid=Q_Cdh6_A4leS4M&amp;tbnid=MwZal2tk2LXbQM:&amp;ved=0CAgQjRwwAA&amp;url=http://www.labirintopsicanalisi.eu/news.htm&amp;ei=rzQ-UbmDC_SS7Aac7oHgBw&amp;psig=AFQjCNH_Dj7ZRefIKO0760maOC9eCG_sVg&amp;ust=1363117615221725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hyperlink" Target="http://www.google.it/url?sa=i&amp;source=images&amp;cd=&amp;cad=rja&amp;docid=Q_Cdh6_A4leS4M&amp;tbnid=MwZal2tk2LXbQM:&amp;ved=0CAgQjRwwAA&amp;url=http://www.labirintopsicanalisi.eu/news.htm&amp;ei=rzQ-UbmDC_SS7Aac7oHgBw&amp;psig=AFQjCNH_Dj7ZRefIKO0760maOC9eCG_sVg&amp;ust=1363117615221725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artpedia.org/index.php?title=File:314a1.jpg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76237" y="1124744"/>
            <a:ext cx="7368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dirty="0" smtClean="0">
                <a:latin typeface="Century" pitchFamily="18" charset="0"/>
              </a:rPr>
              <a:t>Le Avanguardie Storiche </a:t>
            </a:r>
          </a:p>
          <a:p>
            <a:pPr algn="ctr"/>
            <a:r>
              <a:rPr lang="it-IT" sz="4800" dirty="0" smtClean="0">
                <a:latin typeface="Century" pitchFamily="18" charset="0"/>
              </a:rPr>
              <a:t>del </a:t>
            </a:r>
          </a:p>
          <a:p>
            <a:pPr algn="ctr"/>
            <a:r>
              <a:rPr lang="it-IT" sz="4800" dirty="0" smtClean="0">
                <a:latin typeface="Century" pitchFamily="18" charset="0"/>
              </a:rPr>
              <a:t>Novecento </a:t>
            </a:r>
            <a:endParaRPr lang="it-IT" sz="4800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agencpd.aut.org/4DPict?file=20&amp;rec=26.015&amp;field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147199" cy="453650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39552" y="4941168"/>
            <a:ext cx="249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J.Ensor</a:t>
            </a:r>
            <a:r>
              <a:rPr lang="it-IT" dirty="0" smtClean="0"/>
              <a:t>, Autoritratto con </a:t>
            </a:r>
          </a:p>
          <a:p>
            <a:pPr algn="ctr"/>
            <a:r>
              <a:rPr lang="it-IT" dirty="0" smtClean="0"/>
              <a:t>maschere, 1892</a:t>
            </a:r>
            <a:endParaRPr lang="it-IT" dirty="0"/>
          </a:p>
        </p:txBody>
      </p:sp>
      <p:pic>
        <p:nvPicPr>
          <p:cNvPr id="17416" name="Picture 8" descr="http://www.roberto-crosio.net/1_citta/ENSOR.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48680"/>
            <a:ext cx="5514975" cy="3333750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5220072" y="4221088"/>
            <a:ext cx="223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J. </a:t>
            </a:r>
            <a:r>
              <a:rPr lang="it-IT" dirty="0" err="1" smtClean="0"/>
              <a:t>Ensor</a:t>
            </a:r>
            <a:r>
              <a:rPr lang="it-IT" dirty="0" smtClean="0"/>
              <a:t>, L’ironia, 1911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44319" y="6309320"/>
            <a:ext cx="365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IV, 1911</a:t>
            </a:r>
            <a:endParaRPr lang="it-IT" dirty="0"/>
          </a:p>
        </p:txBody>
      </p:sp>
      <p:pic>
        <p:nvPicPr>
          <p:cNvPr id="68610" name="Picture 2" descr="http://4.bp.blogspot.com/_zJ1R91OMLcY/SshlfK0RxQI/AAAAAAAAADU/-RjzmKmXSQE/s400/comp4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8952" cy="5419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Qggpbxj9XhY/S0j009gHZ1I/AAAAAAAABis/Q4geGSxqC1k/s1600/comp5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8424936" cy="5880315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627784" y="6237312"/>
            <a:ext cx="365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V, 1911</a:t>
            </a:r>
            <a:endParaRPr lang="it-IT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desmond.imageshack.us/Himg833/scaled.php?server=833&amp;filename=bordo001.jpg&amp;res=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39"/>
            <a:ext cx="8352928" cy="580789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92958" y="6309320"/>
            <a:ext cx="471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Quadro con margine bianco, 1913</a:t>
            </a:r>
            <a:endParaRPr lang="it-IT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27596" y="6488668"/>
            <a:ext cx="301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Semplice, 1916</a:t>
            </a:r>
            <a:endParaRPr lang="it-IT" dirty="0"/>
          </a:p>
        </p:txBody>
      </p:sp>
      <p:pic>
        <p:nvPicPr>
          <p:cNvPr id="62466" name="Picture 2" descr="http://desmond.imageshack.us/Himg80/scaled.php?server=80&amp;filename=semplice001.jpg&amp;res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136904" cy="6170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5805264"/>
            <a:ext cx="305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Nel grigio, 1919 </a:t>
            </a:r>
            <a:endParaRPr lang="it-IT" dirty="0"/>
          </a:p>
        </p:txBody>
      </p:sp>
      <p:pic>
        <p:nvPicPr>
          <p:cNvPr id="61442" name="Picture 2" descr="http://kandinskij.altervista.org/NelGrig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844"/>
            <a:ext cx="7488832" cy="548686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563888" y="6021288"/>
            <a:ext cx="5068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“E’ la conclusione del mio periodo </a:t>
            </a:r>
            <a:r>
              <a:rPr lang="it-IT" i="1" dirty="0" smtClean="0"/>
              <a:t>drammatico</a:t>
            </a:r>
            <a:r>
              <a:rPr lang="it-IT" dirty="0" smtClean="0"/>
              <a:t>, cioè</a:t>
            </a:r>
          </a:p>
          <a:p>
            <a:r>
              <a:rPr lang="it-IT" dirty="0" smtClean="0"/>
              <a:t>dell’accumulazione fittissima di così tante forme”</a:t>
            </a:r>
            <a:endParaRPr lang="it-IT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desmond.imageshack.us/Himg824/scaled.php?server=824&amp;filename=macchiarossa001.jpg&amp;res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7"/>
            <a:ext cx="7632848" cy="5852663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835696" y="6309320"/>
            <a:ext cx="559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Macchia Rossa II, 1920  ancora in Germania</a:t>
            </a:r>
            <a:endParaRPr lang="it-IT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29289" y="6309320"/>
            <a:ext cx="384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VIII, 1923 </a:t>
            </a:r>
            <a:endParaRPr lang="it-IT" dirty="0"/>
          </a:p>
        </p:txBody>
      </p:sp>
      <p:pic>
        <p:nvPicPr>
          <p:cNvPr id="64514" name="Picture 2" descr="File:314a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424936" cy="5934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themadjack.files.wordpress.com/2011/10/kandi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97416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9087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1926</a:t>
            </a:r>
            <a:endParaRPr lang="it-IT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4221088"/>
            <a:ext cx="264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In </a:t>
            </a:r>
            <a:r>
              <a:rPr lang="it-IT" dirty="0" err="1" smtClean="0"/>
              <a:t>Blù</a:t>
            </a:r>
            <a:r>
              <a:rPr lang="it-IT" dirty="0" smtClean="0"/>
              <a:t>, 1925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652120" y="6165304"/>
            <a:ext cx="355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Accento in rosa, 1925</a:t>
            </a:r>
            <a:endParaRPr lang="it-IT" dirty="0"/>
          </a:p>
        </p:txBody>
      </p:sp>
      <p:pic>
        <p:nvPicPr>
          <p:cNvPr id="63492" name="Picture 4" descr="http://pioggiadinote.files.wordpress.com/2011/04/v-kandinsky-nel-b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64" y="188640"/>
            <a:ext cx="5354832" cy="3888432"/>
          </a:xfrm>
          <a:prstGeom prst="rect">
            <a:avLst/>
          </a:prstGeom>
          <a:noFill/>
        </p:spPr>
      </p:pic>
      <p:pic>
        <p:nvPicPr>
          <p:cNvPr id="63494" name="Picture 6" descr="http://digilander.libero.it/Vasilij.kandinskij/galleria/3/accento%20in%20ro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84784"/>
            <a:ext cx="3528442" cy="4514851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51520" y="5229200"/>
            <a:ext cx="4773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“Oggi amo il cerchio come prima amavo il cavallo</a:t>
            </a:r>
          </a:p>
          <a:p>
            <a:r>
              <a:rPr lang="it-IT" dirty="0" smtClean="0"/>
              <a:t>e forse più, perché nel cerchio trovo più </a:t>
            </a:r>
          </a:p>
          <a:p>
            <a:r>
              <a:rPr lang="it-IT" dirty="0" smtClean="0"/>
              <a:t>possibilità interiori”</a:t>
            </a:r>
            <a:endParaRPr lang="it-IT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www.salonedegliartisti.it/museo/K/k0394/0394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144363"/>
            <a:ext cx="8963025" cy="587692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47864" y="6381328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K, Composizione X, 1939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09 James Ensor Flowered cranium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4624"/>
            <a:ext cx="7986666" cy="622384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992996" y="6381328"/>
            <a:ext cx="273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J. </a:t>
            </a:r>
            <a:r>
              <a:rPr lang="it-IT" dirty="0" err="1" smtClean="0"/>
              <a:t>Ensor</a:t>
            </a:r>
            <a:r>
              <a:rPr lang="it-IT" dirty="0" smtClean="0"/>
              <a:t>, Teschi e fiori, 1909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ma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076056" cy="687501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80112" y="1628800"/>
            <a:ext cx="201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K, </a:t>
            </a:r>
            <a:r>
              <a:rPr lang="it-IT" dirty="0" err="1" smtClean="0"/>
              <a:t>Blù</a:t>
            </a:r>
            <a:r>
              <a:rPr lang="it-IT" dirty="0" smtClean="0"/>
              <a:t> di cielo, 1940</a:t>
            </a:r>
            <a:endParaRPr lang="it-IT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upload.wikimedia.org/wikipedia/commons/1/1d/Franz_Marc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9"/>
            <a:ext cx="2386290" cy="3168352"/>
          </a:xfrm>
          <a:prstGeom prst="rect">
            <a:avLst/>
          </a:prstGeom>
          <a:noFill/>
        </p:spPr>
      </p:pic>
      <p:pic>
        <p:nvPicPr>
          <p:cNvPr id="58372" name="Picture 4" descr="http://www.ibiblio.org/wm/paint/auth/marc/ti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32656"/>
            <a:ext cx="2790081" cy="3082748"/>
          </a:xfrm>
          <a:prstGeom prst="rect">
            <a:avLst/>
          </a:prstGeom>
          <a:noFill/>
        </p:spPr>
      </p:pic>
      <p:pic>
        <p:nvPicPr>
          <p:cNvPr id="58374" name="Picture 6" descr="http://www.ricci-art.net/img004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771031" cy="307604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779912" y="4293096"/>
            <a:ext cx="1570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Franz Marc</a:t>
            </a:r>
            <a:endParaRPr lang="it-IT" sz="24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78635" y="5733256"/>
            <a:ext cx="3965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Paul </a:t>
            </a:r>
            <a:r>
              <a:rPr lang="it-IT" sz="2000" dirty="0" err="1" smtClean="0"/>
              <a:t>Klee</a:t>
            </a:r>
            <a:r>
              <a:rPr lang="it-IT" sz="2000" dirty="0" smtClean="0"/>
              <a:t>, Il giardino zoologico, 1928</a:t>
            </a:r>
            <a:endParaRPr lang="it-IT" sz="2000" dirty="0"/>
          </a:p>
        </p:txBody>
      </p:sp>
      <p:pic>
        <p:nvPicPr>
          <p:cNvPr id="57346" name="Picture 2" descr="http://www.thecityreview.com/s02cim1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8064896" cy="542149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79512" y="6093296"/>
            <a:ext cx="9037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“I bambini, i pazzi, i popoli primitivi hanno ancora –o hanno riscoperto- il potere di vedere. Sia </a:t>
            </a:r>
          </a:p>
          <a:p>
            <a:r>
              <a:rPr lang="it-IT" dirty="0" smtClean="0"/>
              <a:t>ciò che vedono sia le forme che ne derivano sono per me riconferme di grande </a:t>
            </a:r>
            <a:r>
              <a:rPr lang="it-IT" dirty="0" err="1" smtClean="0"/>
              <a:t>importanza…</a:t>
            </a:r>
            <a:r>
              <a:rPr lang="it-IT" dirty="0" smtClean="0"/>
              <a:t>”</a:t>
            </a:r>
            <a:endParaRPr lang="it-IT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artgalleryabc.com/images/klee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5911"/>
            <a:ext cx="4719068" cy="673746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09587" y="836712"/>
            <a:ext cx="385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Paul </a:t>
            </a:r>
            <a:r>
              <a:rPr lang="it-IT" dirty="0" err="1" smtClean="0"/>
              <a:t>Klee</a:t>
            </a:r>
            <a:r>
              <a:rPr lang="it-IT" dirty="0" smtClean="0"/>
              <a:t>, Piccolo pazzo in trance, 1928</a:t>
            </a:r>
            <a:endParaRPr lang="it-IT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paintingmania.com/arts/paul-klee/large/child-consecrated-suffering-wehgeweihtes-kind-115_19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40960" cy="583328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89702" y="6269250"/>
            <a:ext cx="4998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Paul </a:t>
            </a:r>
            <a:r>
              <a:rPr lang="it-IT" sz="2000" dirty="0" err="1" smtClean="0"/>
              <a:t>Klee</a:t>
            </a:r>
            <a:r>
              <a:rPr lang="it-IT" sz="2000" dirty="0" smtClean="0"/>
              <a:t>, Bambino consacrato al dolore, 1935</a:t>
            </a:r>
            <a:endParaRPr lang="it-IT" sz="20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3982" y="1268760"/>
            <a:ext cx="90245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i="1" dirty="0" smtClean="0"/>
              <a:t>Klimt, </a:t>
            </a:r>
            <a:r>
              <a:rPr lang="it-IT" i="1" dirty="0" err="1" smtClean="0"/>
              <a:t>Schiele</a:t>
            </a:r>
            <a:r>
              <a:rPr lang="it-IT" i="1" dirty="0" smtClean="0"/>
              <a:t>, </a:t>
            </a:r>
            <a:r>
              <a:rPr lang="it-IT" i="1" dirty="0" err="1" smtClean="0"/>
              <a:t>Kokoschka</a:t>
            </a:r>
            <a:r>
              <a:rPr lang="it-IT" i="1" dirty="0" smtClean="0"/>
              <a:t>: l’età d’oro di Vienna con i suoi maestri</a:t>
            </a:r>
            <a:r>
              <a:rPr lang="it-IT" dirty="0" smtClean="0"/>
              <a:t>, Milano, </a:t>
            </a:r>
            <a:r>
              <a:rPr lang="it-IT" dirty="0" err="1" smtClean="0"/>
              <a:t>Mazzotta</a:t>
            </a:r>
            <a:r>
              <a:rPr lang="it-IT" dirty="0" smtClean="0"/>
              <a:t>, 2002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Mario de </a:t>
            </a:r>
            <a:r>
              <a:rPr lang="it-IT" dirty="0" err="1" smtClean="0"/>
              <a:t>Micheli</a:t>
            </a:r>
            <a:r>
              <a:rPr lang="it-IT" dirty="0" smtClean="0"/>
              <a:t>, </a:t>
            </a:r>
            <a:r>
              <a:rPr lang="it-IT" i="1" dirty="0" smtClean="0"/>
              <a:t>Le avanguardie artistiche del Novecento</a:t>
            </a:r>
            <a:r>
              <a:rPr lang="it-IT" dirty="0" smtClean="0"/>
              <a:t>, Feltrinelli, Milano, 2000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Enrico </a:t>
            </a:r>
            <a:r>
              <a:rPr lang="it-IT" dirty="0" err="1" smtClean="0"/>
              <a:t>Crispolti</a:t>
            </a:r>
            <a:r>
              <a:rPr lang="it-IT" dirty="0" smtClean="0"/>
              <a:t> (a cura di), </a:t>
            </a:r>
            <a:r>
              <a:rPr lang="it-IT" i="1" dirty="0" smtClean="0"/>
              <a:t>Dal futurismo all’astrattismo: un percorso d’avanguardia nell’arte</a:t>
            </a:r>
          </a:p>
          <a:p>
            <a:r>
              <a:rPr lang="it-IT" i="1" dirty="0" smtClean="0"/>
              <a:t>Italiana del primo Novecento</a:t>
            </a:r>
            <a:r>
              <a:rPr lang="it-IT" dirty="0" smtClean="0"/>
              <a:t>, </a:t>
            </a:r>
            <a:r>
              <a:rPr lang="it-IT" dirty="0" err="1" smtClean="0"/>
              <a:t>Edieuropa-De</a:t>
            </a:r>
            <a:r>
              <a:rPr lang="it-IT" dirty="0" smtClean="0"/>
              <a:t> Luca, Roma 2000</a:t>
            </a:r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Luciano </a:t>
            </a:r>
            <a:r>
              <a:rPr lang="it-IT" dirty="0" err="1" smtClean="0"/>
              <a:t>Caramel</a:t>
            </a:r>
            <a:r>
              <a:rPr lang="it-IT" dirty="0" smtClean="0"/>
              <a:t>, </a:t>
            </a:r>
            <a:r>
              <a:rPr lang="it-IT" i="1" dirty="0" smtClean="0"/>
              <a:t>Arte in Italia, 1945-1960</a:t>
            </a:r>
            <a:r>
              <a:rPr lang="it-IT" dirty="0" smtClean="0"/>
              <a:t>, Vita e Pensiero, 1994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Francesco Poli, </a:t>
            </a:r>
            <a:r>
              <a:rPr lang="it-IT" i="1" dirty="0" smtClean="0"/>
              <a:t>Arte Contemporanea, Le ricerche internazionali dalla fine degli anni ‘50 a oggi</a:t>
            </a:r>
            <a:r>
              <a:rPr lang="it-IT" dirty="0" smtClean="0"/>
              <a:t>,</a:t>
            </a:r>
          </a:p>
          <a:p>
            <a:r>
              <a:rPr lang="it-IT" dirty="0" err="1" smtClean="0"/>
              <a:t>Electa</a:t>
            </a:r>
            <a:r>
              <a:rPr lang="it-IT" dirty="0" smtClean="0"/>
              <a:t>, Milano, 2004</a:t>
            </a:r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i="1" dirty="0" smtClean="0"/>
              <a:t>Il Simbolismo da Moreau a Gauguin a Klimt</a:t>
            </a:r>
            <a:r>
              <a:rPr lang="it-IT" dirty="0" smtClean="0"/>
              <a:t>, Ferrara 2007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www.cultorweb.com/Impressionismo/IMG/Claude_Monet_Painting_Sarg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6768752" cy="53473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364088" y="6237312"/>
            <a:ext cx="348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“Sono solo retina e niente cervello”</a:t>
            </a:r>
            <a:endParaRPr lang="it-IT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220559"/>
            <a:ext cx="9209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Apollinaire, “La geometria sta alle </a:t>
            </a:r>
            <a:r>
              <a:rPr lang="it-IT" sz="3600" smtClean="0"/>
              <a:t>arti plastiche </a:t>
            </a:r>
            <a:endParaRPr lang="it-IT" sz="3600" dirty="0" smtClean="0"/>
          </a:p>
          <a:p>
            <a:r>
              <a:rPr lang="it-IT" sz="3600" dirty="0" smtClean="0"/>
              <a:t>come la  grammatica sta all’arte dello scrivere”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923928" y="188640"/>
            <a:ext cx="122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Parigi 1908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2924944"/>
            <a:ext cx="53874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Intanto…</a:t>
            </a:r>
            <a:r>
              <a:rPr lang="it-IT" sz="3200" dirty="0" smtClean="0"/>
              <a:t>..</a:t>
            </a:r>
            <a:r>
              <a:rPr lang="it-IT" sz="3200" dirty="0" err="1" smtClean="0"/>
              <a:t>Fauves</a:t>
            </a:r>
            <a:r>
              <a:rPr lang="it-IT" sz="3200" dirty="0" smtClean="0"/>
              <a:t> con Matisse</a:t>
            </a:r>
          </a:p>
          <a:p>
            <a:r>
              <a:rPr lang="it-IT" sz="3200" dirty="0" smtClean="0"/>
              <a:t>                   </a:t>
            </a:r>
            <a:r>
              <a:rPr lang="it-IT" sz="3200" dirty="0" err="1" smtClean="0"/>
              <a:t>Kandinskij</a:t>
            </a:r>
            <a:r>
              <a:rPr lang="it-IT" sz="3200" dirty="0" smtClean="0"/>
              <a:t> a Monaco</a:t>
            </a:r>
            <a:endParaRPr lang="it-IT" sz="32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e/e3/Pablo_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256343" cy="5256584"/>
          </a:xfrm>
          <a:prstGeom prst="rect">
            <a:avLst/>
          </a:prstGeom>
          <a:noFill/>
        </p:spPr>
      </p:pic>
      <p:pic>
        <p:nvPicPr>
          <p:cNvPr id="1028" name="Picture 4" descr="http://t0.gstatic.com/images?q=tbn:ANd9GcQczUA_HBZHt6KgeF7cf8Zw0c3dJ23Pmd_oFhRzguLiwz-G0Uo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2656"/>
            <a:ext cx="422629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http://upload.wikimedia.org/wikipedia/commons/thumb/e/eb/Baigneurs_a_Asnieres.jpg/330px-Baigneurs_a_Asnie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32656"/>
            <a:ext cx="4448711" cy="2952328"/>
          </a:xfrm>
          <a:prstGeom prst="rect">
            <a:avLst/>
          </a:prstGeom>
          <a:noFill/>
        </p:spPr>
      </p:pic>
      <p:pic>
        <p:nvPicPr>
          <p:cNvPr id="260100" name="Picture 4" descr="http://blog.best-bookings.com/it/files/2011/10/monte_sainte_victoire_paul_ceza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61221"/>
            <a:ext cx="4258444" cy="344934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860032" y="620688"/>
            <a:ext cx="7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Seurat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491880" y="6309320"/>
            <a:ext cx="97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Cézanne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Bruegel il Vecch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4728342" cy="3312368"/>
          </a:xfrm>
          <a:prstGeom prst="rect">
            <a:avLst/>
          </a:prstGeom>
          <a:noFill/>
        </p:spPr>
      </p:pic>
      <p:pic>
        <p:nvPicPr>
          <p:cNvPr id="164868" name="Picture 4" descr="Bos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267" y="1124743"/>
            <a:ext cx="4165237" cy="4598141"/>
          </a:xfrm>
          <a:prstGeom prst="rect">
            <a:avLst/>
          </a:prstGeom>
          <a:noFill/>
        </p:spPr>
      </p:pic>
      <p:pic>
        <p:nvPicPr>
          <p:cNvPr id="164870" name="Picture 6" descr="Bruegel il Vecch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01008"/>
            <a:ext cx="4697610" cy="328498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055595" y="6165304"/>
            <a:ext cx="168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Bosch e </a:t>
            </a:r>
            <a:r>
              <a:rPr lang="it-IT" dirty="0" err="1" smtClean="0"/>
              <a:t>Bruegel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ottoosservazione.files.wordpress.com/2010/05/images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57255"/>
            <a:ext cx="5760640" cy="596808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768" y="6516052"/>
            <a:ext cx="40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</a:t>
            </a:r>
            <a:r>
              <a:rPr lang="it-IT" dirty="0" err="1" smtClean="0"/>
              <a:t>Demoiselle</a:t>
            </a:r>
            <a:r>
              <a:rPr lang="it-IT" dirty="0" smtClean="0"/>
              <a:t> d’</a:t>
            </a:r>
            <a:r>
              <a:rPr lang="it-IT" dirty="0" err="1" smtClean="0"/>
              <a:t>Avignon</a:t>
            </a:r>
            <a:r>
              <a:rPr lang="it-IT" dirty="0" smtClean="0"/>
              <a:t>, 1906-1907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81162" y="116632"/>
            <a:ext cx="16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…da</a:t>
            </a:r>
            <a:r>
              <a:rPr lang="it-IT" dirty="0" smtClean="0"/>
              <a:t> </a:t>
            </a:r>
            <a:r>
              <a:rPr lang="it-IT" dirty="0" err="1" smtClean="0"/>
              <a:t>Cézanne…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b.vimeocdn.com/ts/188/447/188447748_640.jpg"/>
          <p:cNvPicPr>
            <a:picLocks noChangeAspect="1" noChangeArrowheads="1"/>
          </p:cNvPicPr>
          <p:nvPr/>
        </p:nvPicPr>
        <p:blipFill>
          <a:blip r:embed="rId3" cstate="print"/>
          <a:srcRect l="20335" t="1595" r="21108" b="1115"/>
          <a:stretch>
            <a:fillRect/>
          </a:stretch>
        </p:blipFill>
        <p:spPr bwMode="auto">
          <a:xfrm>
            <a:off x="2195735" y="46064"/>
            <a:ext cx="4968553" cy="619124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36619" y="6381328"/>
            <a:ext cx="36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Viadotto all’</a:t>
            </a:r>
            <a:r>
              <a:rPr lang="it-IT" dirty="0" err="1" smtClean="0"/>
              <a:t>Estaque</a:t>
            </a:r>
            <a:r>
              <a:rPr lang="it-IT" dirty="0" smtClean="0"/>
              <a:t>, 1907</a:t>
            </a:r>
            <a:endParaRPr lang="it-IT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utenti.multimania.it/pumpkin/immagini/nudifore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75450"/>
            <a:ext cx="7992888" cy="548985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74420" y="6309320"/>
            <a:ext cx="322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F. </a:t>
            </a:r>
            <a:r>
              <a:rPr lang="it-IT" dirty="0" err="1" smtClean="0"/>
              <a:t>Léger</a:t>
            </a:r>
            <a:r>
              <a:rPr lang="it-IT" dirty="0" smtClean="0"/>
              <a:t>, Nudi nella foresta, 1909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374572" y="116632"/>
            <a:ext cx="42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“Volevo accentuare i volumi il più possibile”</a:t>
            </a:r>
            <a:endParaRPr lang="it-IT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ottoosservazione.files.wordpress.com/2010/05/images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011845"/>
            <a:ext cx="5040560" cy="522207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768" y="6381328"/>
            <a:ext cx="40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</a:t>
            </a:r>
            <a:r>
              <a:rPr lang="it-IT" dirty="0" err="1" smtClean="0"/>
              <a:t>Demoiselle</a:t>
            </a:r>
            <a:r>
              <a:rPr lang="it-IT" dirty="0" smtClean="0"/>
              <a:t> d’</a:t>
            </a:r>
            <a:r>
              <a:rPr lang="it-IT" dirty="0" err="1" smtClean="0"/>
              <a:t>Avignon</a:t>
            </a:r>
            <a:r>
              <a:rPr lang="it-IT" dirty="0" smtClean="0"/>
              <a:t>, 1906-1907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347864" y="260648"/>
            <a:ext cx="215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CUBISMO PRIMITIVO</a:t>
            </a:r>
            <a:endParaRPr lang="it-IT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47384" y="476672"/>
            <a:ext cx="21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CUBISMO ANALITICO</a:t>
            </a:r>
            <a:endParaRPr lang="it-IT" dirty="0"/>
          </a:p>
        </p:txBody>
      </p:sp>
      <p:pic>
        <p:nvPicPr>
          <p:cNvPr id="47106" name="Picture 2" descr="http://www.guggenheim-venice.it/img/artisti/127/273g1_picasso_poeta_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0" y="908720"/>
            <a:ext cx="3086100" cy="451485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23528" y="5949280"/>
            <a:ext cx="225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Il poeta, 1911</a:t>
            </a:r>
            <a:endParaRPr lang="it-IT" dirty="0"/>
          </a:p>
        </p:txBody>
      </p:sp>
      <p:pic>
        <p:nvPicPr>
          <p:cNvPr id="47108" name="Picture 4" descr="http://www.shafe.co.uk/crystal/images/lshafe/Picasso_Ma_Jolie_Woman_with_Zither_or_Guitar_1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08720"/>
            <a:ext cx="2933700" cy="4514851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563888" y="5949280"/>
            <a:ext cx="230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Ma </a:t>
            </a:r>
            <a:r>
              <a:rPr lang="it-IT" dirty="0" err="1" smtClean="0"/>
              <a:t>jolie</a:t>
            </a:r>
            <a:r>
              <a:rPr lang="it-IT" dirty="0" smtClean="0"/>
              <a:t>, 1912</a:t>
            </a:r>
            <a:endParaRPr lang="it-IT" dirty="0"/>
          </a:p>
        </p:txBody>
      </p:sp>
      <p:pic>
        <p:nvPicPr>
          <p:cNvPr id="47110" name="Picture 6" descr="http://simplycharly.com/picasso/images/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908720"/>
            <a:ext cx="2628900" cy="4514851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6372200" y="5949280"/>
            <a:ext cx="264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L’aficionado, 1912</a:t>
            </a:r>
            <a:endParaRPr lang="it-IT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wikiartpedia.org/images/4/44/Il_portoghes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744416" cy="548632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8057" y="6372036"/>
            <a:ext cx="303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Il portoghese, 1911</a:t>
            </a:r>
            <a:endParaRPr lang="it-IT" dirty="0"/>
          </a:p>
        </p:txBody>
      </p:sp>
      <p:pic>
        <p:nvPicPr>
          <p:cNvPr id="46084" name="Picture 4" descr="http://www.lannaronca.it/Cubismo/Natura%20morta%20con%20arpa%20e%20violi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3816424" cy="551519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255700" y="6381328"/>
            <a:ext cx="478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Natura morta con arpa e violino, 1912</a:t>
            </a:r>
            <a:endParaRPr lang="it-IT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expoitalyonline.it/wp-content/uploads/2012/03/juan_gris_003_chitarra_e_clarinetto_1920y.jpg"/>
          <p:cNvPicPr>
            <a:picLocks noChangeAspect="1" noChangeArrowheads="1"/>
          </p:cNvPicPr>
          <p:nvPr/>
        </p:nvPicPr>
        <p:blipFill>
          <a:blip r:embed="rId3" cstate="print"/>
          <a:srcRect l="5990" t="4785" r="6550" b="5900"/>
          <a:stretch>
            <a:fillRect/>
          </a:stretch>
        </p:blipFill>
        <p:spPr bwMode="auto">
          <a:xfrm>
            <a:off x="107504" y="548680"/>
            <a:ext cx="4317908" cy="331236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55576" y="4005064"/>
            <a:ext cx="301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Juan </a:t>
            </a:r>
            <a:r>
              <a:rPr lang="it-IT" dirty="0" err="1" smtClean="0"/>
              <a:t>Gris</a:t>
            </a:r>
            <a:r>
              <a:rPr lang="it-IT" dirty="0" smtClean="0"/>
              <a:t>, Chitarra e clarinetto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53055" y="0"/>
            <a:ext cx="212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CUBISMO SINTETICO</a:t>
            </a:r>
            <a:endParaRPr lang="it-IT" dirty="0"/>
          </a:p>
        </p:txBody>
      </p:sp>
      <p:pic>
        <p:nvPicPr>
          <p:cNvPr id="45060" name="Picture 4" descr="http://www.cicagi.it/public/moduli/appunti/immagini/cubismo/picass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5391" y="2780928"/>
            <a:ext cx="4688610" cy="3578747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961202" y="6381328"/>
            <a:ext cx="328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Natura morta con sedia, </a:t>
            </a:r>
            <a:endParaRPr lang="it-IT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nvogel.pagesperso-orange.fr/Dossiers/images/champdem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794469"/>
            <a:ext cx="3026529" cy="3866779"/>
          </a:xfrm>
          <a:prstGeom prst="rect">
            <a:avLst/>
          </a:prstGeom>
          <a:noFill/>
        </p:spPr>
      </p:pic>
      <p:pic>
        <p:nvPicPr>
          <p:cNvPr id="41988" name="Picture 4" descr="http://www.artesuarte.it/images/584/galleria/584B5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44824"/>
            <a:ext cx="2946858" cy="3816424"/>
          </a:xfrm>
          <a:prstGeom prst="rect">
            <a:avLst/>
          </a:prstGeom>
          <a:noFill/>
        </p:spPr>
      </p:pic>
      <p:pic>
        <p:nvPicPr>
          <p:cNvPr id="41990" name="Picture 6" descr="http://www.windoweb.it/guida/arte/arte_foto/cubismo_Delaunay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844824"/>
            <a:ext cx="2848246" cy="381642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555776" y="620688"/>
            <a:ext cx="437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CUBISMO ORFICO </a:t>
            </a:r>
            <a:r>
              <a:rPr lang="it-IT" dirty="0" err="1" smtClean="0"/>
              <a:t>DI</a:t>
            </a:r>
            <a:r>
              <a:rPr lang="it-IT" dirty="0" smtClean="0"/>
              <a:t> DELAUNAY (1911-1912)</a:t>
            </a:r>
            <a:endParaRPr lang="it-IT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cultorweb.com/Astrazione/IMG/Delaunay_Fines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115538" cy="3356992"/>
          </a:xfrm>
          <a:prstGeom prst="rect">
            <a:avLst/>
          </a:prstGeom>
          <a:noFill/>
        </p:spPr>
      </p:pic>
      <p:pic>
        <p:nvPicPr>
          <p:cNvPr id="166916" name="Picture 4" descr="http://www.artesuarte.it/images/584/galleria/584B5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381732" cy="2808311"/>
          </a:xfrm>
          <a:prstGeom prst="rect">
            <a:avLst/>
          </a:prstGeom>
          <a:noFill/>
        </p:spPr>
      </p:pic>
      <p:pic>
        <p:nvPicPr>
          <p:cNvPr id="166918" name="Picture 6" descr="http://www.crakweb.it/upload/Articoli/27/sunta.simultaneous.delaun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068960"/>
            <a:ext cx="3687997" cy="378903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51520" y="5013176"/>
            <a:ext cx="32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Delaunay</a:t>
            </a:r>
            <a:r>
              <a:rPr lang="it-IT" dirty="0" smtClean="0"/>
              <a:t>, Serie di Finestre, 1912</a:t>
            </a:r>
            <a:endParaRPr lang="it-IT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www.arthistory.cc/auth/gris/sl/beer-cards/gris.beer-c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76721"/>
            <a:ext cx="2448272" cy="3685431"/>
          </a:xfrm>
          <a:prstGeom prst="rect">
            <a:avLst/>
          </a:prstGeom>
          <a:noFill/>
        </p:spPr>
      </p:pic>
      <p:pic>
        <p:nvPicPr>
          <p:cNvPr id="165892" name="Picture 4" descr="http://www.arthistory.cc/auth/gris/sl/gris.breakfast-1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5664" y="692696"/>
            <a:ext cx="2554430" cy="367240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144439" y="116632"/>
            <a:ext cx="19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J. </a:t>
            </a:r>
            <a:r>
              <a:rPr lang="it-IT" dirty="0" err="1" smtClean="0"/>
              <a:t>Gris</a:t>
            </a:r>
            <a:r>
              <a:rPr lang="it-IT" dirty="0" smtClean="0"/>
              <a:t>, Papier </a:t>
            </a:r>
            <a:r>
              <a:rPr lang="it-IT" dirty="0" err="1" smtClean="0"/>
              <a:t>Collé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1520" y="4725144"/>
            <a:ext cx="872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Pittura deduttiva: “Se Cézanne fa di una bottiglia un cilindro io parto dal cilindro per creare </a:t>
            </a:r>
          </a:p>
          <a:p>
            <a:r>
              <a:rPr lang="it-IT" dirty="0" smtClean="0"/>
              <a:t>un individuo d’un tipo speciale: di un cilindro io faccio una bottiglia, una certa bottiglia”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hrist's Entry Into Brussels in 1889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67206" cy="54006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64659" y="6021288"/>
            <a:ext cx="412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J. </a:t>
            </a:r>
            <a:r>
              <a:rPr lang="it-IT" dirty="0" err="1" smtClean="0"/>
              <a:t>Ensor</a:t>
            </a:r>
            <a:r>
              <a:rPr lang="it-IT" dirty="0" smtClean="0"/>
              <a:t>, Entrata di Cristo a Bruxelles, 1888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tinvest2000.com/braque_tavolino-bas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8784976" cy="61983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32650" y="6453336"/>
            <a:ext cx="366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Tavolo del musicista, 1910</a:t>
            </a:r>
            <a:endParaRPr lang="it-IT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03848" y="548680"/>
            <a:ext cx="205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Papier </a:t>
            </a:r>
            <a:r>
              <a:rPr lang="it-IT" dirty="0" err="1" smtClean="0"/>
              <a:t>collé</a:t>
            </a:r>
            <a:endParaRPr lang="it-IT" dirty="0"/>
          </a:p>
        </p:txBody>
      </p:sp>
      <p:pic>
        <p:nvPicPr>
          <p:cNvPr id="164866" name="Picture 2" descr="http://lh3.ggpht.com/__zoKJ77EvEc/TPfI-RM-_yI/AAAAAAAAJIc/dHq9ZlG1teM/Artwork-Papier-colle-pipe%5B2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5"/>
            <a:ext cx="4448088" cy="3456384"/>
          </a:xfrm>
          <a:prstGeom prst="rect">
            <a:avLst/>
          </a:prstGeom>
          <a:noFill/>
        </p:spPr>
      </p:pic>
      <p:pic>
        <p:nvPicPr>
          <p:cNvPr id="164868" name="Picture 4" descr="http://2.bp.blogspot.com/-0iU9EsB1dMo/TcU-76SEr7I/AAAAAAAAACI/6Qob1JA_mEg/s1600/P507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371" y="1124744"/>
            <a:ext cx="4483629" cy="3362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artesuarte.it/images/586/galleria/586B5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7"/>
            <a:ext cx="4430628" cy="35283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94353" y="4005064"/>
            <a:ext cx="33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F. </a:t>
            </a:r>
            <a:r>
              <a:rPr lang="it-IT" dirty="0" err="1" smtClean="0"/>
              <a:t>Léger</a:t>
            </a:r>
            <a:r>
              <a:rPr lang="it-IT" dirty="0" smtClean="0"/>
              <a:t>, Contrasto di forme, 1912</a:t>
            </a:r>
            <a:endParaRPr lang="it-IT" dirty="0"/>
          </a:p>
        </p:txBody>
      </p:sp>
      <p:pic>
        <p:nvPicPr>
          <p:cNvPr id="163844" name="Picture 4" descr="http://www.centroarte.com/images/leger/Leger%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3590925" cy="451485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932040" y="5085184"/>
            <a:ext cx="33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F. </a:t>
            </a:r>
            <a:r>
              <a:rPr lang="it-IT" dirty="0" err="1" smtClean="0"/>
              <a:t>Léger</a:t>
            </a:r>
            <a:r>
              <a:rPr lang="it-IT" dirty="0" smtClean="0"/>
              <a:t>, Contrasto di forme, 1913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3568" y="5157192"/>
            <a:ext cx="2786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“</a:t>
            </a:r>
            <a:r>
              <a:rPr lang="it-IT" sz="3200" dirty="0" err="1" smtClean="0"/>
              <a:t>Colours</a:t>
            </a:r>
            <a:r>
              <a:rPr lang="it-IT" sz="3200" dirty="0" smtClean="0"/>
              <a:t> </a:t>
            </a:r>
            <a:r>
              <a:rPr lang="it-IT" sz="3200" dirty="0" err="1" smtClean="0"/>
              <a:t>libres</a:t>
            </a:r>
            <a:r>
              <a:rPr lang="it-IT" sz="3200" dirty="0" smtClean="0"/>
              <a:t>”</a:t>
            </a:r>
            <a:endParaRPr lang="it-IT" sz="32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autoritratti.files.wordpress.com/2009/03/picasso-autoritratto-1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624"/>
            <a:ext cx="4536504" cy="67619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932040" y="548680"/>
            <a:ext cx="266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Autoritratto, 1896</a:t>
            </a:r>
            <a:endParaRPr lang="it-IT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equilibriarte.net/upload/forum/090126030302-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136904" cy="626119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25701" y="6453336"/>
            <a:ext cx="298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Scienza e carità, 1897</a:t>
            </a:r>
            <a:endParaRPr lang="it-IT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ww.famous-paintings.org/pablo-picasso-paintings/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0668"/>
            <a:ext cx="4392488" cy="66307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60032" y="980728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Ritratto della sorella Lola, 1899</a:t>
            </a:r>
            <a:endParaRPr lang="it-IT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ibiblio.org/wm/paint/auth/toulouse-lautrec/i/rue-des-moul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056784" cy="600523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30955" y="6237312"/>
            <a:ext cx="37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Toulouse</a:t>
            </a:r>
            <a:r>
              <a:rPr lang="it-IT" dirty="0" smtClean="0"/>
              <a:t> </a:t>
            </a:r>
            <a:r>
              <a:rPr lang="it-IT" dirty="0" err="1" smtClean="0"/>
              <a:t>Lautrec</a:t>
            </a:r>
            <a:r>
              <a:rPr lang="it-IT" dirty="0" smtClean="0"/>
              <a:t>, </a:t>
            </a:r>
            <a:r>
              <a:rPr lang="it-IT" dirty="0" err="1" smtClean="0"/>
              <a:t>Moulin</a:t>
            </a:r>
            <a:r>
              <a:rPr lang="it-IT" dirty="0" smtClean="0"/>
              <a:t> </a:t>
            </a:r>
            <a:r>
              <a:rPr lang="it-IT" dirty="0" err="1" smtClean="0"/>
              <a:t>Rouge</a:t>
            </a:r>
            <a:r>
              <a:rPr lang="it-IT" dirty="0" smtClean="0"/>
              <a:t>, 1894</a:t>
            </a:r>
            <a:endParaRPr lang="it-IT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ww.artnet.com/Images/magazine/reviews/robinson/robinson3-9-0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8136904" cy="624914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69940" y="6381328"/>
            <a:ext cx="373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Le </a:t>
            </a:r>
            <a:r>
              <a:rPr lang="it-IT" dirty="0" err="1" smtClean="0"/>
              <a:t>Moulin</a:t>
            </a:r>
            <a:r>
              <a:rPr lang="it-IT" dirty="0" smtClean="0"/>
              <a:t> de la </a:t>
            </a:r>
            <a:r>
              <a:rPr lang="it-IT" dirty="0" err="1" smtClean="0"/>
              <a:t>Galette</a:t>
            </a:r>
            <a:r>
              <a:rPr lang="it-IT" dirty="0" smtClean="0"/>
              <a:t>, 1900</a:t>
            </a:r>
            <a:endParaRPr lang="it-IT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35698" y="332656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PERIODO BLU’, 1901-1904</a:t>
            </a:r>
            <a:endParaRPr lang="it-IT" dirty="0"/>
          </a:p>
        </p:txBody>
      </p:sp>
      <p:pic>
        <p:nvPicPr>
          <p:cNvPr id="152578" name="Picture 2" descr="http://www.liceogaribaldi.it/istpa071/public_html/Picasso%20web/Sabartes/Ritratto%20di%20Jaime%20Sabartes.%201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92696"/>
            <a:ext cx="4320480" cy="560379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051720" y="6453336"/>
            <a:ext cx="464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Ritratto del poeta </a:t>
            </a:r>
            <a:r>
              <a:rPr lang="it-IT" dirty="0" err="1" smtClean="0"/>
              <a:t>Jaime</a:t>
            </a:r>
            <a:r>
              <a:rPr lang="it-IT" dirty="0" smtClean="0"/>
              <a:t> </a:t>
            </a:r>
            <a:r>
              <a:rPr lang="it-IT" dirty="0" err="1" smtClean="0"/>
              <a:t>Sabartès</a:t>
            </a:r>
            <a:r>
              <a:rPr lang="it-IT" dirty="0" smtClean="0"/>
              <a:t>, 1901</a:t>
            </a:r>
            <a:endParaRPr lang="it-IT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2.bp.blogspot.com/_8DdZNueOrE8/SYWXPT-pjmI/AAAAAAAAAwM/WuXPXgYmvEQ/s400/Pablo+Picasso,+La+vie,+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7"/>
            <a:ext cx="4104456" cy="641321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620688"/>
            <a:ext cx="215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La vita, 1903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2.bp.blogspot.com/_0HhVWdZW00c/S9p3It4p_LI/AAAAAAAABMM/54f2u_IG-Jg/s1600/000634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1"/>
            <a:ext cx="4824536" cy="630012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681189" y="6444044"/>
            <a:ext cx="153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Edvard</a:t>
            </a:r>
            <a:r>
              <a:rPr lang="it-IT" dirty="0" smtClean="0"/>
              <a:t> </a:t>
            </a:r>
            <a:r>
              <a:rPr lang="it-IT" dirty="0" err="1" smtClean="0"/>
              <a:t>Munch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www.francescomorante.it/images/309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7"/>
            <a:ext cx="4176464" cy="634644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908720"/>
            <a:ext cx="351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Poveri in riva al mare, 1904</a:t>
            </a:r>
            <a:endParaRPr lang="it-IT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87824" y="260648"/>
            <a:ext cx="272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PERIODO ROSA, 1904-1906</a:t>
            </a:r>
            <a:endParaRPr lang="it-IT" dirty="0"/>
          </a:p>
        </p:txBody>
      </p:sp>
      <p:pic>
        <p:nvPicPr>
          <p:cNvPr id="149506" name="Picture 2" descr="http://www.battipagliaonline.com/tempo/cultura/vederearte/images/picasso_saltimbanc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5472608" cy="573255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012160" y="980728"/>
            <a:ext cx="275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Saltimbanchi, 1904</a:t>
            </a:r>
            <a:endParaRPr lang="it-IT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www.espanolsinfronteras.com/im%C3%A1genes/%C3%8Dndice%20de%20Biograf%C3%ADas%20-%20Picasso%20-%20Madre%20e%20hijo%20saltimbamqu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52528" cy="634563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548680"/>
            <a:ext cx="284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Madre e figlio, 1905</a:t>
            </a:r>
            <a:endParaRPr lang="it-IT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artinvest2000.com/picasso_acrobates-si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65613"/>
            <a:ext cx="4824536" cy="664776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60032" y="764704"/>
            <a:ext cx="423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Famiglia di acrobati con figlio, 1905</a:t>
            </a:r>
            <a:endParaRPr lang="it-IT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marcelproust.it/blog/giugno_2006/GertrudeStein_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44016"/>
            <a:ext cx="5255247" cy="645333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548680"/>
            <a:ext cx="2144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Ritratto di </a:t>
            </a:r>
          </a:p>
          <a:p>
            <a:r>
              <a:rPr lang="it-IT" dirty="0" smtClean="0"/>
              <a:t>Gertrude Stein, 1906</a:t>
            </a:r>
            <a:endParaRPr lang="it-IT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ottoosservazione.files.wordpress.com/2010/05/images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6632"/>
            <a:ext cx="5904656" cy="611729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768" y="6381328"/>
            <a:ext cx="40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</a:t>
            </a:r>
            <a:r>
              <a:rPr lang="it-IT" dirty="0" err="1" smtClean="0"/>
              <a:t>Demoiselle</a:t>
            </a:r>
            <a:r>
              <a:rPr lang="it-IT" dirty="0" smtClean="0"/>
              <a:t> d’</a:t>
            </a:r>
            <a:r>
              <a:rPr lang="it-IT" dirty="0" err="1" smtClean="0"/>
              <a:t>Avignon</a:t>
            </a:r>
            <a:r>
              <a:rPr lang="it-IT" dirty="0" smtClean="0"/>
              <a:t>, 1906-1907</a:t>
            </a:r>
            <a:endParaRPr lang="it-IT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atcheroftheskies67.files.wordpress.com/2011/12/picasso_voll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4624"/>
            <a:ext cx="4248472" cy="625396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91704" y="6381328"/>
            <a:ext cx="46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Ritratto di </a:t>
            </a:r>
            <a:r>
              <a:rPr lang="it-IT" dirty="0" err="1" smtClean="0"/>
              <a:t>Ambroise</a:t>
            </a:r>
            <a:r>
              <a:rPr lang="it-IT" dirty="0" smtClean="0"/>
              <a:t> </a:t>
            </a:r>
            <a:r>
              <a:rPr lang="it-IT" dirty="0" err="1" smtClean="0"/>
              <a:t>Vollard</a:t>
            </a:r>
            <a:r>
              <a:rPr lang="it-IT" dirty="0" smtClean="0"/>
              <a:t>, 1909-1910</a:t>
            </a:r>
            <a:endParaRPr lang="it-IT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http://keynes.scuole.bo.it/ipertesti/bomba/ipertext/picasso/chair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625"/>
            <a:ext cx="8280920" cy="63207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23728" y="6381328"/>
            <a:ext cx="478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Natura morta con sedia impagliata, 1912</a:t>
            </a:r>
            <a:endParaRPr lang="it-IT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1.bp.blogspot.com/-r13qP7vVmNg/TWYcNYi_j6I/AAAAAAAACHw/VPyg_lq0WKE/s1600/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33035"/>
            <a:ext cx="7416824" cy="594829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34485" y="6444044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Due donne che corrono sulla spiaggia, 1917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19872" y="44624"/>
            <a:ext cx="240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PERIODO NEOCLASSICO</a:t>
            </a:r>
            <a:endParaRPr lang="it-IT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settemuse.it/pittori_scultori_europei/picasso/1921_pablo_picasso_024_tre_donne_alla_fontana.jpg"/>
          <p:cNvPicPr>
            <a:picLocks noChangeAspect="1" noChangeArrowheads="1"/>
          </p:cNvPicPr>
          <p:nvPr/>
        </p:nvPicPr>
        <p:blipFill>
          <a:blip r:embed="rId2" cstate="print"/>
          <a:srcRect l="20335" t="4785" r="21052" b="4305"/>
          <a:stretch>
            <a:fillRect/>
          </a:stretch>
        </p:blipFill>
        <p:spPr bwMode="auto">
          <a:xfrm>
            <a:off x="1835696" y="44624"/>
            <a:ext cx="5400600" cy="628233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75087" y="6453336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Tre donne alla fonte, 1918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icturexl.com/albums/Fine%20art/Edvard%20Munch/normal_1885_86_l_enfant_mal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6632"/>
            <a:ext cx="5904656" cy="59046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25166" y="6309320"/>
            <a:ext cx="407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Munch</a:t>
            </a:r>
            <a:r>
              <a:rPr lang="it-IT" dirty="0" smtClean="0"/>
              <a:t>, La bambina malata, 1885-1886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settemuse.it/pittori_scultori_europei/picasso/1923_pablo_picasso_778_flauto_di_pan.jpg"/>
          <p:cNvPicPr>
            <a:picLocks noChangeAspect="1" noChangeArrowheads="1"/>
          </p:cNvPicPr>
          <p:nvPr/>
        </p:nvPicPr>
        <p:blipFill>
          <a:blip r:embed="rId2" cstate="print"/>
          <a:srcRect l="22728" t="3190" r="22248" b="4305"/>
          <a:stretch>
            <a:fillRect/>
          </a:stretch>
        </p:blipFill>
        <p:spPr bwMode="auto">
          <a:xfrm>
            <a:off x="1979712" y="44624"/>
            <a:ext cx="5112568" cy="644628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31840" y="6453336"/>
            <a:ext cx="289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Il flauto di Pan, 1925</a:t>
            </a:r>
            <a:endParaRPr lang="it-IT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cache2.allpostersimages.com/p/LRG/21/2148/EPGCD00Z/posters/picasso-pablo-figure-by-the-sea-c-1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7920880" cy="512877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71155" y="6237312"/>
            <a:ext cx="35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Figure in riva al mare, 1926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60031" y="188640"/>
            <a:ext cx="233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PERIODO </a:t>
            </a:r>
            <a:r>
              <a:rPr lang="it-IT" dirty="0" err="1" smtClean="0"/>
              <a:t>DI</a:t>
            </a:r>
            <a:r>
              <a:rPr lang="it-IT" dirty="0" smtClean="0"/>
              <a:t> CRISTALLO</a:t>
            </a:r>
            <a:endParaRPr lang="it-IT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www.agisoft.it/Arte/5/p/bg/p5820100.jpg"/>
          <p:cNvPicPr>
            <a:picLocks noChangeAspect="1" noChangeArrowheads="1"/>
          </p:cNvPicPr>
          <p:nvPr/>
        </p:nvPicPr>
        <p:blipFill>
          <a:blip r:embed="rId3" cstate="print"/>
          <a:srcRect b="1128"/>
          <a:stretch>
            <a:fillRect/>
          </a:stretch>
        </p:blipFill>
        <p:spPr bwMode="auto">
          <a:xfrm>
            <a:off x="323528" y="332656"/>
            <a:ext cx="8424936" cy="55446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6394" y="6237312"/>
            <a:ext cx="342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Figure sulla spiaggia, 1937</a:t>
            </a:r>
            <a:endParaRPr lang="it-IT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1.bp.blogspot.com/_OytSawX0l00/Sw7390rFGNI/AAAAAAAAAXk/AmvFGEZGV7k/s1600/guer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43582" cy="51845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10618" y="6021288"/>
            <a:ext cx="5669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“L’arte astratta non esiste”</a:t>
            </a:r>
            <a:endParaRPr lang="it-IT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chinaoilpainting.com/upload1/file-admin/images/new4/Edvard%20Munch-279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7020" y="72008"/>
            <a:ext cx="5297268" cy="62373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43193" y="6381328"/>
            <a:ext cx="25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Munch</a:t>
            </a:r>
            <a:r>
              <a:rPr lang="it-IT" dirty="0" smtClean="0"/>
              <a:t>, La Notte, 1890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esmond.imageshack.us/Himg269/scaled.php?server=269&amp;filename=karljohan.jpg&amp;res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6120"/>
            <a:ext cx="8424936" cy="57131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77166" y="6381328"/>
            <a:ext cx="3951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Munch</a:t>
            </a:r>
            <a:r>
              <a:rPr lang="it-IT" dirty="0" smtClean="0"/>
              <a:t>, Sera sul viale Karl Johan, 1892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Scr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2811"/>
            <a:ext cx="4770888" cy="628851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16479" y="6453336"/>
            <a:ext cx="226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Munch</a:t>
            </a:r>
            <a:r>
              <a:rPr lang="it-IT" dirty="0" smtClean="0"/>
              <a:t>, L’urlo, 1893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112568" y="40466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 smtClean="0"/>
              <a:t>Camminavo lungo la strada con due </a:t>
            </a:r>
          </a:p>
          <a:p>
            <a:r>
              <a:rPr lang="it-IT" i="1" dirty="0" smtClean="0"/>
              <a:t>amici</a:t>
            </a:r>
          </a:p>
          <a:p>
            <a:r>
              <a:rPr lang="it-IT" i="1" dirty="0" smtClean="0"/>
              <a:t>quando il sole tramontò</a:t>
            </a:r>
          </a:p>
          <a:p>
            <a:r>
              <a:rPr lang="it-IT" i="1" dirty="0" smtClean="0"/>
              <a:t>il cielo si tinse all’improvviso di rosso </a:t>
            </a:r>
          </a:p>
          <a:p>
            <a:r>
              <a:rPr lang="it-IT" i="1" dirty="0" smtClean="0"/>
              <a:t>sangue</a:t>
            </a:r>
          </a:p>
          <a:p>
            <a:r>
              <a:rPr lang="it-IT" i="1" dirty="0" smtClean="0"/>
              <a:t>mi fermai, mi appoggiai stanco morto </a:t>
            </a:r>
          </a:p>
          <a:p>
            <a:r>
              <a:rPr lang="it-IT" i="1" dirty="0" smtClean="0"/>
              <a:t>a un recinto</a:t>
            </a:r>
          </a:p>
          <a:p>
            <a:r>
              <a:rPr lang="it-IT" i="1" dirty="0" smtClean="0"/>
              <a:t>sul fiordo nerazzurro e sulla città c’erano sangue e lingue di fuoco</a:t>
            </a:r>
          </a:p>
          <a:p>
            <a:r>
              <a:rPr lang="it-IT" i="1" dirty="0" smtClean="0"/>
              <a:t>i miei amici continuavano a camminare </a:t>
            </a:r>
          </a:p>
          <a:p>
            <a:r>
              <a:rPr lang="it-IT" i="1" dirty="0" smtClean="0"/>
              <a:t>e io tremavo ancora di paura</a:t>
            </a:r>
          </a:p>
          <a:p>
            <a:r>
              <a:rPr lang="it-IT" i="1" dirty="0" smtClean="0"/>
              <a:t>e sentivo che un grande urlo infinito </a:t>
            </a:r>
          </a:p>
          <a:p>
            <a:r>
              <a:rPr lang="it-IT" i="1" dirty="0" smtClean="0"/>
              <a:t>pervadeva la natura.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en/a/ae/Edvard_Munch_-_Madonna_(1894-189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8146"/>
            <a:ext cx="4896544" cy="637719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026667" y="6516052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Munch</a:t>
            </a:r>
            <a:r>
              <a:rPr lang="it-IT" dirty="0" smtClean="0"/>
              <a:t>, Madonna, 1894-1895</a:t>
            </a:r>
            <a:endParaRPr lang="it-IT" dirty="0"/>
          </a:p>
        </p:txBody>
      </p:sp>
      <p:pic>
        <p:nvPicPr>
          <p:cNvPr id="133122" name="Picture 2" descr="Edvard Munch, Madonna, 1895-1902&#10;In questa personale interpretazione di un soggetto caro all&amp;#8217;iconografia cristiana, Munch vede la donna come &amp;#8220;una femme fatale post-darwiniana il cui irresistibile magnetismo sessuale perpetua la specie&amp;#8221;, circondata da un flusso vitale di spermatozoi e da un embrione umano raggrinzito, quasi scheletrico - immagine, questa, forse ispirata dalla visione di una mummia peruviana in mostra a Parigi durante l&amp;#8217;Esposizione Universale del 1889 (R. Rosenblum)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260648"/>
            <a:ext cx="3867150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8486" y="1340768"/>
            <a:ext cx="8193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1848, Philippe de </a:t>
            </a:r>
            <a:r>
              <a:rPr lang="it-IT" sz="2000" dirty="0" err="1" smtClean="0"/>
              <a:t>Chennevieres</a:t>
            </a:r>
            <a:r>
              <a:rPr lang="it-IT" sz="2000" dirty="0" smtClean="0"/>
              <a:t>: “qualche ora più tardi venni a sapere che </a:t>
            </a:r>
          </a:p>
          <a:p>
            <a:pPr algn="ctr"/>
            <a:r>
              <a:rPr lang="it-IT" sz="2000" dirty="0" smtClean="0"/>
              <a:t>il mio amico Baudelaire era stato visto girare tra gli insorti col fucile in spalla. </a:t>
            </a:r>
          </a:p>
          <a:p>
            <a:pPr algn="ctr"/>
            <a:r>
              <a:rPr lang="it-IT" sz="2000" dirty="0" smtClean="0"/>
              <a:t>Mai tanti poeti e letterati si sono visti mescolati così ad una rivoluzione”. 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27892" y="3212976"/>
            <a:ext cx="766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Goethe: “ tutte le epoche in regresso e in dissoluzione sono </a:t>
            </a:r>
            <a:r>
              <a:rPr lang="it-IT" sz="2000" b="1" i="1" dirty="0" smtClean="0"/>
              <a:t>soggettive</a:t>
            </a:r>
            <a:r>
              <a:rPr lang="it-IT" sz="2000" dirty="0" smtClean="0"/>
              <a:t>, </a:t>
            </a:r>
          </a:p>
          <a:p>
            <a:pPr algn="ctr"/>
            <a:r>
              <a:rPr lang="it-IT" sz="2000" dirty="0" smtClean="0"/>
              <a:t>mentre tutte le epoche progressive hanno una direzione </a:t>
            </a:r>
            <a:r>
              <a:rPr lang="it-IT" sz="2000" b="1" i="1" dirty="0" smtClean="0"/>
              <a:t>oggettiva</a:t>
            </a:r>
            <a:r>
              <a:rPr lang="it-IT" dirty="0" smtClean="0"/>
              <a:t>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Paul Gauguin 11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4624"/>
            <a:ext cx="5040560" cy="624862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84922" y="6444044"/>
            <a:ext cx="309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Paul </a:t>
            </a:r>
            <a:r>
              <a:rPr lang="it-IT" dirty="0" err="1" smtClean="0"/>
              <a:t>Gaugin</a:t>
            </a:r>
            <a:r>
              <a:rPr lang="it-IT" dirty="0" smtClean="0"/>
              <a:t>, Autoritratto, 1893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4.bp.blogspot.com/-5vPA_goXnZI/TybuSCbk3zI/AAAAAAAACG8/Lbq1lylPg4g/s1600/paul-gauguin-the-sie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7704856" cy="578768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86651" y="6237312"/>
            <a:ext cx="295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Gauguin, La siesta, 1892-94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b/b1/Portrait_of_Henri_Matisse_1933_May_20.jpg/220px-Portrait_of_Henri_Matisse_1933_May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76672"/>
            <a:ext cx="2095500" cy="27432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43808" y="3212976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Henri Matisse</a:t>
            </a:r>
            <a:endParaRPr lang="it-IT" dirty="0"/>
          </a:p>
        </p:txBody>
      </p:sp>
      <p:pic>
        <p:nvPicPr>
          <p:cNvPr id="8196" name="Picture 4" descr="http://www.settemuse.it/pittori_scultori_europei/braque/georges_braque_foto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1844055" cy="240267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95536" y="2780928"/>
            <a:ext cx="168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Georges Braque</a:t>
            </a:r>
            <a:endParaRPr lang="it-IT" dirty="0"/>
          </a:p>
        </p:txBody>
      </p:sp>
      <p:pic>
        <p:nvPicPr>
          <p:cNvPr id="8198" name="Picture 6" descr="http://www.hermitage.nl/media/img/beeld/matisse_tot_malevich/img_bio_andre_derain.jpg"/>
          <p:cNvPicPr>
            <a:picLocks noChangeAspect="1" noChangeArrowheads="1"/>
          </p:cNvPicPr>
          <p:nvPr/>
        </p:nvPicPr>
        <p:blipFill>
          <a:blip r:embed="rId5" cstate="print"/>
          <a:srcRect l="38509" t="9824" b="-80"/>
          <a:stretch>
            <a:fillRect/>
          </a:stretch>
        </p:blipFill>
        <p:spPr bwMode="auto">
          <a:xfrm>
            <a:off x="5699695" y="72008"/>
            <a:ext cx="2184673" cy="42210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666633" y="4293096"/>
            <a:ext cx="142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Andrè </a:t>
            </a:r>
            <a:r>
              <a:rPr lang="it-IT" dirty="0" err="1" smtClean="0"/>
              <a:t>Derain</a:t>
            </a:r>
            <a:endParaRPr lang="it-IT" dirty="0"/>
          </a:p>
        </p:txBody>
      </p:sp>
      <p:pic>
        <p:nvPicPr>
          <p:cNvPr id="8200" name="Picture 8" descr="http://www.masterworksfineart.com/images/artists_bio/vlamin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2065412" cy="271257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421985" y="6309320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Maurice de </a:t>
            </a:r>
            <a:r>
              <a:rPr lang="it-IT" dirty="0" err="1" smtClean="0"/>
              <a:t>Vlamink</a:t>
            </a:r>
            <a:endParaRPr lang="it-IT" dirty="0"/>
          </a:p>
        </p:txBody>
      </p:sp>
      <p:pic>
        <p:nvPicPr>
          <p:cNvPr id="8202" name="Picture 10" descr="http://pierretryp.files.wordpress.com/2011/03/kees_van_dong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717032"/>
            <a:ext cx="2857500" cy="2581276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3285053" y="6381328"/>
            <a:ext cx="179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Kees</a:t>
            </a:r>
            <a:r>
              <a:rPr lang="it-IT" dirty="0" smtClean="0"/>
              <a:t> </a:t>
            </a:r>
            <a:r>
              <a:rPr lang="it-IT" dirty="0" err="1" smtClean="0"/>
              <a:t>van</a:t>
            </a:r>
            <a:r>
              <a:rPr lang="it-IT" dirty="0" smtClean="0"/>
              <a:t> </a:t>
            </a:r>
            <a:r>
              <a:rPr lang="it-IT" dirty="0" err="1" smtClean="0"/>
              <a:t>Dongen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492966" y="5013176"/>
            <a:ext cx="1679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I </a:t>
            </a:r>
            <a:r>
              <a:rPr lang="it-IT" sz="3600" dirty="0" err="1" smtClean="0"/>
              <a:t>Favues</a:t>
            </a:r>
            <a:endParaRPr lang="it-IT" sz="3600" dirty="0" smtClean="0"/>
          </a:p>
          <a:p>
            <a:pPr algn="ctr"/>
            <a:r>
              <a:rPr lang="it-IT" sz="3600" dirty="0" smtClean="0"/>
              <a:t>1905</a:t>
            </a:r>
            <a:endParaRPr lang="it-IT" sz="3600" dirty="0"/>
          </a:p>
        </p:txBody>
      </p:sp>
      <p:sp>
        <p:nvSpPr>
          <p:cNvPr id="13" name="Rettangolo 12"/>
          <p:cNvSpPr/>
          <p:nvPr/>
        </p:nvSpPr>
        <p:spPr>
          <a:xfrm>
            <a:off x="6444208" y="4941168"/>
            <a:ext cx="2016224" cy="1202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b/b1/Portrait_of_Henri_Matisse_1933_May_20.jpg/220px-Portrait_of_Henri_Matisse_1933_May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76672"/>
            <a:ext cx="4104456" cy="537310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779912" y="6021288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Henri Matisse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balnea.net/images/gallerie/67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7056784" cy="631025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24930" y="6453336"/>
            <a:ext cx="391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Lusso, calma e voluttà, 1905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4.bp.blogspot.com/_Nm_B7FlvPpE/SpanIXmSRBI/AAAAAAAAChY/aU2wExxVzhQ/s1600/Paul+Signac+-+Au+temps+d'anarchie,+1893+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624"/>
            <a:ext cx="8496944" cy="632638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06319" y="6444044"/>
            <a:ext cx="438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Paul </a:t>
            </a:r>
            <a:r>
              <a:rPr lang="it-IT" dirty="0" err="1" smtClean="0"/>
              <a:t>Signac</a:t>
            </a:r>
            <a:r>
              <a:rPr lang="it-IT" dirty="0" smtClean="0"/>
              <a:t>, Al tempo di armonia, 1893-1895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balnea.net/images/gallerie/67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5958983" cy="5328592"/>
          </a:xfrm>
          <a:prstGeom prst="rect">
            <a:avLst/>
          </a:prstGeom>
          <a:noFill/>
        </p:spPr>
      </p:pic>
      <p:pic>
        <p:nvPicPr>
          <p:cNvPr id="100354" name="Picture 2" descr="http://www.francescomorante.it/images/304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6632"/>
            <a:ext cx="2952328" cy="2303665"/>
          </a:xfrm>
          <a:prstGeom prst="rect">
            <a:avLst/>
          </a:prstGeom>
          <a:noFill/>
        </p:spPr>
      </p:pic>
      <p:pic>
        <p:nvPicPr>
          <p:cNvPr id="100356" name="Picture 4" descr="http://upload.wikimedia.org/wikipedia/commons/thumb/1/1a/Paul_C%C3%A9zanne_047.jpg/325px-Paul_C%C3%A9zanne_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246" y="188640"/>
            <a:ext cx="3829516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www.anziani.it/index.php?name=PNphpBB2&amp;file=album_pic&amp;pic_id=194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-6494"/>
            <a:ext cx="5040560" cy="68297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48064" y="1196752"/>
            <a:ext cx="37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Donna con cappello, 1905</a:t>
            </a:r>
            <a:endParaRPr lang="it-IT" dirty="0"/>
          </a:p>
        </p:txBody>
      </p:sp>
      <p:pic>
        <p:nvPicPr>
          <p:cNvPr id="126978" name="Picture 2" descr="http://www.picgifs.com/wallpapers/wallpapers/van-gogh/wallpaper_van-gogh_animaatjes-3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81" y="4437113"/>
            <a:ext cx="3873419" cy="242088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732240" y="4077072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Van Gogh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virgilio.it/sg/notizie1024/upload/mat/matisse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2008"/>
            <a:ext cx="7583377" cy="620458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24930" y="6453336"/>
            <a:ext cx="376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Veduta di </a:t>
            </a:r>
            <a:r>
              <a:rPr lang="it-IT" dirty="0" err="1" smtClean="0"/>
              <a:t>Collioure</a:t>
            </a:r>
            <a:r>
              <a:rPr lang="it-IT" smtClean="0"/>
              <a:t>, 1905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ata6.blog.de/media/959/4700959_2899df033c_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5"/>
            <a:ext cx="6881649" cy="49685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403648" y="5157192"/>
            <a:ext cx="341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La gioia di vivere, 1906</a:t>
            </a:r>
            <a:endParaRPr lang="it-IT" dirty="0"/>
          </a:p>
        </p:txBody>
      </p:sp>
      <p:pic>
        <p:nvPicPr>
          <p:cNvPr id="4" name="Picture 2" descr="http://4.bp.blogspot.com/-5vPA_goXnZI/TybuSCbk3zI/AAAAAAAACG8/Lbq1lylPg4g/s1600/paul-gauguin-the-sies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6316" y="4598707"/>
            <a:ext cx="3007684" cy="225929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7419889" y="429309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Gauguin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expoinforma.com/media/k2/items/cache/3ccd1b48e9d93a3fb26d16193042d8e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932" y="144363"/>
            <a:ext cx="7810500" cy="587692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41446" y="6381328"/>
            <a:ext cx="407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Jean-Francois</a:t>
            </a:r>
            <a:r>
              <a:rPr lang="it-IT" dirty="0" smtClean="0"/>
              <a:t> </a:t>
            </a:r>
            <a:r>
              <a:rPr lang="it-IT" dirty="0" err="1" smtClean="0"/>
              <a:t>Millet</a:t>
            </a:r>
            <a:r>
              <a:rPr lang="it-IT" dirty="0" smtClean="0"/>
              <a:t> , Le spigolatrici, 1854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1/1a/Paul_C%C3%A9zanne_047.jpg/325px-Paul_C%C3%A9zanne_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344816" cy="621484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39752" y="6381328"/>
            <a:ext cx="416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Paul Cézanne, Grandi bagnanti, 1904-1905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antoniogramsci.com/angelamolteni/Matisse_cipolle_ro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5256584" cy="4371118"/>
          </a:xfrm>
          <a:prstGeom prst="rect">
            <a:avLst/>
          </a:prstGeom>
          <a:noFill/>
        </p:spPr>
      </p:pic>
      <p:pic>
        <p:nvPicPr>
          <p:cNvPr id="91140" name="Picture 4" descr="http://mhsart1.wikispaces.com/file/view/cezanne42.jpg/231304466/cezanne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2793" y="3501008"/>
            <a:ext cx="4061207" cy="335699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83869" y="4725144"/>
            <a:ext cx="29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Cipolle rosa, 1907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868144" y="3140968"/>
            <a:ext cx="235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Cezanne, Natura morta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riseldaonline.it/foto/Bertoni/Matisse_Camera_Ros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88604" cy="44371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9512" y="4365104"/>
            <a:ext cx="524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La Camera rossa o Armonia in rosso, 1908</a:t>
            </a:r>
            <a:endParaRPr lang="it-IT" dirty="0"/>
          </a:p>
        </p:txBody>
      </p:sp>
      <p:pic>
        <p:nvPicPr>
          <p:cNvPr id="113666" name="Picture 2" descr="File:Paul Gauguin 07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375496"/>
            <a:ext cx="3419872" cy="448250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23234" y="5313982"/>
            <a:ext cx="545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“La composizione è l’arte </a:t>
            </a:r>
          </a:p>
          <a:p>
            <a:pPr algn="ctr"/>
            <a:r>
              <a:rPr lang="it-IT" dirty="0" smtClean="0"/>
              <a:t>di sistemare in modo decorativo i diversi elementi di cui </a:t>
            </a:r>
          </a:p>
          <a:p>
            <a:pPr algn="ctr"/>
            <a:r>
              <a:rPr lang="it-IT" dirty="0" smtClean="0"/>
              <a:t>la pittura dispone per esprimere i propri sentimenti”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riseldaonline.it/foto/Bertoni/Matisse_Camera_Ros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7848872" cy="612212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71800" y="6444044"/>
            <a:ext cx="338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La Camera rossa, 1908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utenti.romascuola.net/bramarte/fauvismo/img/ma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4409431" cy="280831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716016" y="260648"/>
            <a:ext cx="24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Matisse, Nudo </a:t>
            </a:r>
            <a:r>
              <a:rPr lang="it-IT" dirty="0" err="1" smtClean="0"/>
              <a:t>Blù</a:t>
            </a:r>
            <a:r>
              <a:rPr lang="it-IT" dirty="0" smtClean="0"/>
              <a:t>, 1907</a:t>
            </a:r>
            <a:endParaRPr lang="it-IT" dirty="0"/>
          </a:p>
        </p:txBody>
      </p:sp>
      <p:pic>
        <p:nvPicPr>
          <p:cNvPr id="92166" name="Picture 6" descr="http://madamepickwickartblog.com/wp-content/uploads/2010/12/matisse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3694" y="3717032"/>
            <a:ext cx="4240306" cy="314096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724128" y="3212976"/>
            <a:ext cx="300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Matisse, Aurora, 1907, bronzo</a:t>
            </a:r>
            <a:endParaRPr lang="it-IT" dirty="0"/>
          </a:p>
        </p:txBody>
      </p:sp>
      <p:pic>
        <p:nvPicPr>
          <p:cNvPr id="92168" name="Picture 8" descr="http://www.museumsinflorence.com/foto/cappelle%20medicee/image/al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0691"/>
            <a:ext cx="3851920" cy="3377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cuscatla.com/matisse000a.jpg"/>
          <p:cNvPicPr>
            <a:picLocks noChangeAspect="1" noChangeArrowheads="1"/>
          </p:cNvPicPr>
          <p:nvPr/>
        </p:nvPicPr>
        <p:blipFill>
          <a:blip r:embed="rId3" cstate="print"/>
          <a:srcRect l="4184" t="4235" r="3758" b="6825"/>
          <a:stretch>
            <a:fillRect/>
          </a:stretch>
        </p:blipFill>
        <p:spPr bwMode="auto">
          <a:xfrm>
            <a:off x="148653" y="332656"/>
            <a:ext cx="8671819" cy="551843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3848" y="6093296"/>
            <a:ext cx="267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La danza, 1908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liceolocarno.ch/Liceo_di_Locarno/materie/storia_arte/matisse/opere/immagini_opere/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58566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3848" y="6300028"/>
            <a:ext cx="277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H. Matisse, La musica, 1908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artistquoteoftheday.files.wordpress.com/2008/04/maurice_bi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4664"/>
            <a:ext cx="4176464" cy="519353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75856" y="6021288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Maurice de </a:t>
            </a:r>
            <a:r>
              <a:rPr lang="it-IT" dirty="0" err="1" smtClean="0"/>
              <a:t>Vlamink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http://www.artonweb.it/artemoderna/quadri/foto/articolo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6808" cy="388843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9355" y="4005064"/>
            <a:ext cx="435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De </a:t>
            </a:r>
            <a:r>
              <a:rPr lang="it-IT" dirty="0" err="1" smtClean="0"/>
              <a:t>Vlaminck</a:t>
            </a:r>
            <a:r>
              <a:rPr lang="it-IT" dirty="0" smtClean="0"/>
              <a:t>, Raccoglitrici di patate, 1906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26499" y="2566645"/>
            <a:ext cx="4239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M. de </a:t>
            </a:r>
            <a:r>
              <a:rPr lang="fr-FR" dirty="0" err="1" smtClean="0"/>
              <a:t>Vlaminck</a:t>
            </a:r>
            <a:r>
              <a:rPr lang="fr-FR" dirty="0" smtClean="0"/>
              <a:t> , </a:t>
            </a:r>
          </a:p>
          <a:p>
            <a:pPr algn="ctr"/>
            <a:r>
              <a:rPr lang="fr-FR" dirty="0" smtClean="0"/>
              <a:t>Restaurant de la Machine </a:t>
            </a:r>
            <a:r>
              <a:rPr lang="fr-FR" dirty="0" err="1" smtClean="0"/>
              <a:t>at</a:t>
            </a:r>
            <a:r>
              <a:rPr lang="fr-FR" dirty="0" smtClean="0"/>
              <a:t> Bougival, 1905</a:t>
            </a:r>
            <a:endParaRPr lang="it-IT" dirty="0"/>
          </a:p>
        </p:txBody>
      </p:sp>
      <p:pic>
        <p:nvPicPr>
          <p:cNvPr id="102405" name="Picture 5" descr="Maurice de Vlaminck - Restaurant de la Machine at Bougiv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811" y="3429000"/>
            <a:ext cx="4612702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http://lfhelmerich.com/photos/main.php?g2_view=core.DownloadItem&amp;g2_itemId=20650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472608" cy="406170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7544" y="4293096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De </a:t>
            </a:r>
            <a:r>
              <a:rPr lang="it-IT" dirty="0" err="1" smtClean="0"/>
              <a:t>Vlaminck</a:t>
            </a:r>
            <a:r>
              <a:rPr lang="it-IT" dirty="0" smtClean="0"/>
              <a:t>, Sponde della Senna, 1905 </a:t>
            </a:r>
            <a:endParaRPr lang="it-IT" dirty="0"/>
          </a:p>
        </p:txBody>
      </p:sp>
      <p:pic>
        <p:nvPicPr>
          <p:cNvPr id="109574" name="Picture 6" descr="http://spigolaturesalentine.files.wordpress.com/2010/09/vincent_van_gogh-seminatore_al_tramo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216443"/>
            <a:ext cx="3419872" cy="2641557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868144" y="3573016"/>
            <a:ext cx="312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Van Gogh, Campo di grano con </a:t>
            </a:r>
          </a:p>
          <a:p>
            <a:pPr algn="ctr"/>
            <a:r>
              <a:rPr lang="it-IT" dirty="0" smtClean="0"/>
              <a:t>seminatore</a:t>
            </a:r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rtchive.com/artchive/v/van_gogh/potato_eat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67675" cy="568642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01491" y="6381328"/>
            <a:ext cx="821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Van Gogh, Mangiatori di patate, 1885, </a:t>
            </a:r>
            <a:r>
              <a:rPr lang="it-IT" dirty="0" err="1" smtClean="0"/>
              <a:t>Rijksmuseum</a:t>
            </a:r>
            <a:r>
              <a:rPr lang="it-IT" dirty="0" smtClean="0"/>
              <a:t> Vincent </a:t>
            </a:r>
            <a:r>
              <a:rPr lang="it-IT" dirty="0" err="1" smtClean="0"/>
              <a:t>van</a:t>
            </a:r>
            <a:r>
              <a:rPr lang="it-IT" dirty="0" smtClean="0"/>
              <a:t> Gogh, Amsterdam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upload.wikimedia.org/wikipedia/commons/thumb/e/ef/Andr%C3%A9_Derain_1928.jpg/220px-Andr%C3%A9_Derain_192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88640"/>
            <a:ext cx="4104456" cy="542907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794425" y="6165304"/>
            <a:ext cx="142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Andrè </a:t>
            </a:r>
            <a:r>
              <a:rPr lang="it-IT" dirty="0" err="1" smtClean="0"/>
              <a:t>Derain</a:t>
            </a:r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arteconomy24.ilsole24ore.com/img2007/ArtEconomy/Foto/cultura-tempo-libero/2011/02/Andre-Derai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44624"/>
            <a:ext cx="5004048" cy="41062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79512" y="4293096"/>
            <a:ext cx="360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Derain</a:t>
            </a:r>
            <a:r>
              <a:rPr lang="it-IT" dirty="0" smtClean="0"/>
              <a:t>, </a:t>
            </a:r>
            <a:r>
              <a:rPr lang="it-IT" dirty="0" err="1" smtClean="0"/>
              <a:t>Bateaux</a:t>
            </a:r>
            <a:r>
              <a:rPr lang="it-IT" dirty="0" smtClean="0"/>
              <a:t>  à </a:t>
            </a:r>
            <a:r>
              <a:rPr lang="it-IT" dirty="0" err="1" smtClean="0"/>
              <a:t>Collioure</a:t>
            </a:r>
            <a:r>
              <a:rPr lang="it-IT" dirty="0" smtClean="0"/>
              <a:t>, 1905</a:t>
            </a:r>
            <a:endParaRPr lang="it-IT" dirty="0"/>
          </a:p>
        </p:txBody>
      </p:sp>
      <p:pic>
        <p:nvPicPr>
          <p:cNvPr id="104452" name="Picture 4" descr="http://www.shafe.co.uk/crystal/images/lshafe/Derain_Bathers_1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5484" y="3501008"/>
            <a:ext cx="4998516" cy="335699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114656" y="2996952"/>
            <a:ext cx="198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Derain</a:t>
            </a:r>
            <a:r>
              <a:rPr lang="it-IT" dirty="0" smtClean="0"/>
              <a:t>, Bagnanti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08104" y="692696"/>
            <a:ext cx="2350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“I colori erano per noi </a:t>
            </a:r>
          </a:p>
          <a:p>
            <a:r>
              <a:rPr lang="it-IT" dirty="0" smtClean="0"/>
              <a:t>  cartucce di dinamite”</a:t>
            </a:r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palazzodiamanti.it/415/catalogo/opere_derain/large/derain_09_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632"/>
            <a:ext cx="7344816" cy="592323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768" y="6309320"/>
            <a:ext cx="378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Derain</a:t>
            </a:r>
            <a:r>
              <a:rPr lang="it-IT" dirty="0" smtClean="0"/>
              <a:t>, Due chiatte sul Tamigi, 1906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reproduction-gallery.com/catalogue/uploads/1177382772_large-image_andre028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8640"/>
            <a:ext cx="6912768" cy="558946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40958" y="6237312"/>
            <a:ext cx="483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Derain</a:t>
            </a:r>
            <a:r>
              <a:rPr lang="it-IT" dirty="0" smtClean="0"/>
              <a:t>, Effetti della luce solare sull’acqua, 1906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scuolamedia.lignano.org/ipertesti/2_guerra/im_guerra/estaque_3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2761369" cy="36004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0560" y="3573016"/>
            <a:ext cx="2041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it-IT" dirty="0" err="1" smtClean="0"/>
              <a:t>A.Derain</a:t>
            </a:r>
            <a:r>
              <a:rPr lang="it-IT" dirty="0" smtClean="0"/>
              <a:t>, Tre alberi,</a:t>
            </a:r>
          </a:p>
          <a:p>
            <a:pPr marL="342900" indent="-342900" algn="ctr"/>
            <a:r>
              <a:rPr lang="it-IT" dirty="0" smtClean="0"/>
              <a:t> 1906</a:t>
            </a:r>
            <a:endParaRPr lang="it-IT" dirty="0"/>
          </a:p>
        </p:txBody>
      </p:sp>
      <p:pic>
        <p:nvPicPr>
          <p:cNvPr id="106500" name="Picture 4" descr="http://static.blogo.it/artsblog/Mauricedevlaminckpaesaggioconalberiros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712" y="-27384"/>
            <a:ext cx="4114800" cy="33909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724128" y="3284984"/>
            <a:ext cx="316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 de </a:t>
            </a:r>
            <a:r>
              <a:rPr lang="it-IT" dirty="0" err="1" smtClean="0"/>
              <a:t>Vlaminck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Paesaggio con alberi rossi, 1906</a:t>
            </a:r>
            <a:endParaRPr lang="it-IT" dirty="0"/>
          </a:p>
        </p:txBody>
      </p:sp>
      <p:pic>
        <p:nvPicPr>
          <p:cNvPr id="106502" name="Picture 6" descr="http://www.webalice.it/scriviaferrari/Dipinti/images/Gauguin%20-%20Alberi%20blu%2018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1497" y="3212976"/>
            <a:ext cx="2909505" cy="367240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580112" y="5589240"/>
            <a:ext cx="310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Gauguin, Tre Alberi </a:t>
            </a:r>
            <a:r>
              <a:rPr lang="it-IT" dirty="0" err="1" smtClean="0"/>
              <a:t>blù</a:t>
            </a:r>
            <a:r>
              <a:rPr lang="it-IT" dirty="0" smtClean="0"/>
              <a:t>, 1888</a:t>
            </a: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26.media.tumblr.com/tumblr_lurnj6IQNg1qljn6io1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69568"/>
            <a:ext cx="2799671" cy="3888432"/>
          </a:xfrm>
          <a:prstGeom prst="rect">
            <a:avLst/>
          </a:prstGeom>
          <a:noFill/>
        </p:spPr>
      </p:pic>
      <p:pic>
        <p:nvPicPr>
          <p:cNvPr id="3" name="Picture 2" descr="http://1.bp.blogspot.com/_aaZ1rYGME-U/TSje8uCUnTI/AAAAAAAABFw/qqIp7ykripQ/s1600/3pic_11a_481x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4624"/>
            <a:ext cx="3456384" cy="3456384"/>
          </a:xfrm>
          <a:prstGeom prst="rect">
            <a:avLst/>
          </a:prstGeom>
          <a:noFill/>
        </p:spPr>
      </p:pic>
      <p:pic>
        <p:nvPicPr>
          <p:cNvPr id="108548" name="Picture 4" descr="http://farm3.static.flickr.com/2739/4251131045_05003e1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9861" y="3261344"/>
            <a:ext cx="2864139" cy="35966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51520" y="256490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 de </a:t>
            </a:r>
            <a:r>
              <a:rPr lang="it-IT" dirty="0" err="1" smtClean="0"/>
              <a:t>Vlaminck</a:t>
            </a:r>
            <a:r>
              <a:rPr lang="it-IT" dirty="0" smtClean="0"/>
              <a:t>, 1906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35896" y="3645024"/>
            <a:ext cx="162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Derain</a:t>
            </a:r>
            <a:r>
              <a:rPr lang="it-IT" dirty="0" smtClean="0"/>
              <a:t>, 1906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60232" y="2780928"/>
            <a:ext cx="212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K. Van </a:t>
            </a:r>
            <a:r>
              <a:rPr lang="it-IT" dirty="0" err="1" smtClean="0"/>
              <a:t>Dongen</a:t>
            </a:r>
            <a:r>
              <a:rPr lang="it-IT" dirty="0" smtClean="0"/>
              <a:t>, 1908</a:t>
            </a:r>
            <a:endParaRPr lang="it-IT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juergenhennekunstkritik.files.wordpress.com/2012/02/098amolenuvolette_it190620raoul20dufy20le201420juillet20au20havre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03740"/>
            <a:ext cx="4438078" cy="574959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115616" y="6444044"/>
            <a:ext cx="336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</a:t>
            </a:r>
            <a:r>
              <a:rPr lang="it-IT" dirty="0" err="1" smtClean="0"/>
              <a:t>Dufy</a:t>
            </a:r>
            <a:r>
              <a:rPr lang="it-IT" dirty="0" smtClean="0"/>
              <a:t>, La via imbandierata, 1906</a:t>
            </a:r>
            <a:endParaRPr lang="it-IT" dirty="0"/>
          </a:p>
        </p:txBody>
      </p:sp>
      <p:pic>
        <p:nvPicPr>
          <p:cNvPr id="110596" name="Picture 4" descr="http://digilander.libero.it/scernedipineto/index/montorgue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0264"/>
            <a:ext cx="3486150" cy="5715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489050" y="6093296"/>
            <a:ext cx="13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Monet, 1878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914910" y="116632"/>
            <a:ext cx="157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Ecole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Havre</a:t>
            </a:r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amolenuvolette.it/root/image/abrupt_clio_team.folder/le%20fauvisme%201898-1911.folder/099%5bamolenuvolette.it%5d1906%20raoul%20dufy%20les%20affiches%20%C3%A0%20trouville%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4624"/>
            <a:ext cx="7560840" cy="623928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80783" y="6381328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Raoul </a:t>
            </a:r>
            <a:r>
              <a:rPr lang="it-IT" dirty="0" err="1" smtClean="0"/>
              <a:t>Dufy</a:t>
            </a:r>
            <a:r>
              <a:rPr lang="it-IT" dirty="0" smtClean="0"/>
              <a:t>, Manifesti a </a:t>
            </a:r>
            <a:r>
              <a:rPr lang="it-IT" dirty="0" err="1" smtClean="0"/>
              <a:t>Trouville</a:t>
            </a:r>
            <a:r>
              <a:rPr lang="it-IT" dirty="0" smtClean="0"/>
              <a:t>, 1906</a:t>
            </a:r>
            <a:endParaRPr 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File:Georges Braqu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0929" y="72008"/>
            <a:ext cx="4725327" cy="587727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684013" y="6309320"/>
            <a:ext cx="168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Georges Braque</a:t>
            </a:r>
            <a:endParaRPr lang="it-IT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olandesevolante.com/Gestione/repository/archivio/TMsgPhi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624"/>
            <a:ext cx="7992888" cy="615617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57593" y="6381328"/>
            <a:ext cx="333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Porto di Anversa, 1905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humanitiesweb.org/gallery/50/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24" y="1074816"/>
            <a:ext cx="8938472" cy="53065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475656" y="6444044"/>
            <a:ext cx="606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Van Gogh, Lavoro di Carpentieri visti dallo studio, 1886-1887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31640" y="404664"/>
            <a:ext cx="592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“La mano di un lavoratore è meglio dell’Apollo del Belvedere”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mpressionism-art.org/data/media/113/braque-george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4624"/>
            <a:ext cx="7776864" cy="620884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55776" y="6381328"/>
            <a:ext cx="36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Il porto di L’</a:t>
            </a:r>
            <a:r>
              <a:rPr lang="it-IT" dirty="0" err="1" smtClean="0"/>
              <a:t>Estaque</a:t>
            </a:r>
            <a:r>
              <a:rPr lang="it-IT" dirty="0" smtClean="0"/>
              <a:t>, 1906</a:t>
            </a:r>
            <a:endParaRPr lang="it-IT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lannaronca.it/Cubismo/Viadotto%20all'Estaque%201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624"/>
            <a:ext cx="7920880" cy="629710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555776" y="6381328"/>
            <a:ext cx="370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Viadotto a L’</a:t>
            </a:r>
            <a:r>
              <a:rPr lang="it-IT" dirty="0" err="1" smtClean="0"/>
              <a:t>Estaque</a:t>
            </a:r>
            <a:r>
              <a:rPr lang="it-IT" dirty="0" smtClean="0"/>
              <a:t>, 1907</a:t>
            </a:r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4.bp.blogspot.com/_y9JCP1wazVo/RsCK3zAyi-I/AAAAAAAAHmU/Kb5oWKu6y4A/s400/mist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9605"/>
            <a:ext cx="4680520" cy="630373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527369" y="6381328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Veduta dell’Hotel Mistral, 1907</a:t>
            </a:r>
            <a:endParaRPr lang="it-IT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sottoosservazione.files.wordpress.com/2010/05/images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4681"/>
            <a:ext cx="3438525" cy="3562351"/>
          </a:xfrm>
          <a:prstGeom prst="rect">
            <a:avLst/>
          </a:prstGeom>
          <a:noFill/>
        </p:spPr>
      </p:pic>
      <p:pic>
        <p:nvPicPr>
          <p:cNvPr id="93188" name="Picture 4" descr="http://www.elapsus.it/home1/images/stories/articoli/2011/severini/georges_braque10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96952"/>
            <a:ext cx="5597938" cy="371703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716016" y="1556792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1907, incontro </a:t>
            </a:r>
            <a:r>
              <a:rPr lang="it-IT" dirty="0" err="1" smtClean="0"/>
              <a:t>Braque-Picasso</a:t>
            </a:r>
            <a:endParaRPr lang="it-IT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centroarte.com/images/braque/braqu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387" y="260648"/>
            <a:ext cx="4263283" cy="6120680"/>
          </a:xfrm>
          <a:prstGeom prst="rect">
            <a:avLst/>
          </a:prstGeom>
          <a:noFill/>
        </p:spPr>
      </p:pic>
      <p:pic>
        <p:nvPicPr>
          <p:cNvPr id="4102" name="Picture 6" descr="http://www.olandesevolante.com/Gestione/repository/archivio/TM268jj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656"/>
            <a:ext cx="4425485" cy="59046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39552" y="6381328"/>
            <a:ext cx="330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Nudo di schiena, 1907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004048" y="6381328"/>
            <a:ext cx="315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Il grande nudo, 1908</a:t>
            </a:r>
            <a:endParaRPr lang="it-IT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cultorweb.com/Astrazione/IMG/matisse_blue-nude-1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45025"/>
            <a:ext cx="4962125" cy="3212976"/>
          </a:xfrm>
          <a:prstGeom prst="rect">
            <a:avLst/>
          </a:prstGeom>
          <a:noFill/>
        </p:spPr>
      </p:pic>
      <p:pic>
        <p:nvPicPr>
          <p:cNvPr id="4" name="Picture 4" descr="http://www.centroarte.com/images/braque/braqu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61478"/>
            <a:ext cx="2376264" cy="3411538"/>
          </a:xfrm>
          <a:prstGeom prst="rect">
            <a:avLst/>
          </a:prstGeom>
          <a:noFill/>
        </p:spPr>
      </p:pic>
      <p:pic>
        <p:nvPicPr>
          <p:cNvPr id="3080" name="Picture 8" descr="http://www.fauser.edu/students/saurin/dati/immagini/Pablo%20Picasso-Nudo%20con%20drappegg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94193"/>
            <a:ext cx="2915816" cy="4363807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23528" y="3212976"/>
            <a:ext cx="24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Matisse, Nudo </a:t>
            </a:r>
            <a:r>
              <a:rPr lang="it-IT" dirty="0" err="1" smtClean="0"/>
              <a:t>Blù</a:t>
            </a:r>
            <a:r>
              <a:rPr lang="it-IT" dirty="0" smtClean="0"/>
              <a:t>, 1907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732240" y="1844824"/>
            <a:ext cx="193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Nudo con </a:t>
            </a:r>
          </a:p>
          <a:p>
            <a:r>
              <a:rPr lang="it-IT" dirty="0" smtClean="0"/>
              <a:t>drappeggio, 1907</a:t>
            </a:r>
            <a:endParaRPr lang="it-IT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2564904"/>
            <a:ext cx="758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ESPRESSIONISMO IN GERMANIA</a:t>
            </a:r>
            <a:endParaRPr lang="it-IT" sz="4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uma3.com/repository/reviews/Munch_Vamp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88" y="72009"/>
            <a:ext cx="3796332" cy="2924943"/>
          </a:xfrm>
          <a:prstGeom prst="rect">
            <a:avLst/>
          </a:prstGeom>
          <a:noFill/>
        </p:spPr>
      </p:pic>
      <p:pic>
        <p:nvPicPr>
          <p:cNvPr id="1028" name="Picture 4" descr="https://encrypted-tbn1.gstatic.com/images?q=tbn:ANd9GcR0D29XKCJkTlaYCrCFa2KOhcA08Mmh9iiqimyB9rdp3mXFuaF1l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232428"/>
            <a:ext cx="5516141" cy="350894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817595" y="305966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MUNCH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46983" y="284364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ENSOR</a:t>
            </a:r>
            <a:endParaRPr lang="it-IT" dirty="0"/>
          </a:p>
        </p:txBody>
      </p:sp>
      <p:sp>
        <p:nvSpPr>
          <p:cNvPr id="1030" name="AutoShape 6" descr="data:image/jpeg;base64,/9j/4AAQSkZJRgABAQAAAQABAAD/2wCEAAkGBhQSERQUExQWFRUVGBwaFxgXGBoYHBoXHxgVGBgYHBodHCYeGBojHRgdIC8gJCcpLCwsFx4xNTAqNSYrLCkBCQoKDgwOGg8PGi4lHyUqLCksLCwtLDAsLywsLCwsLCwsLCwsLCwsLCwsLCwsLCwsLCwsLCwsLCwsLCwsLCwsLP/AABEIAP4AxwMBIgACEQEDEQH/xAAcAAACAwEBAQEAAAAAAAAAAAAEBQIDBgEABwj/xABBEAABAgMFBQYDBwAKAwEAAAABAhEAAyEEBRIxQVFhcYGRBhMiobHwMsHRFCNCUmLh8QcVFiQzcoKSssJzotJT/8QAGwEAAwEBAQEBAAAAAAAAAAAAAgMEBQEGAAf/xAAwEQACAQIFAQYFBQEBAAAAAAABAgADEQQSITFBUQUTImGRoRRxgcHwMkKx0eFSM//aAAwDAQACEQMRAD8AEs5mJ8IUlBA/GM/lAc+87VKJxsC9GSGjQ/ZBbbP4VBKsnYHCoM6TuMMbZcgmSQgs+FnGhGWceS+MKtkLfSbYCkXImNl9p7R+ZP8AtHnFye1szNWGmxMLpdhwLKV0IzB26xWuQHp003RSarE2uYbUlAuBHw7TKoympXwpp5R6be88+ILcDcOuUJu4zfb1g9BYRO1Vxsx9Ya00I1UQ6TfE38S8q0YbRpF4vlWH41AkPm/8QqURpEknUmEF2Otz6xwpp0kLZek5akoVMJQS2g+W+ITLOHc/xANrtKjOTKlIK5hbCB+b3nshj/Yi0Fu8tKETFPhQCW4OG8gecUMScudrdOsSxRCbCVpZJGVRrWLfsqXoE8oVgLQtUmcCmYnJ9X2HIjUGDpSzxhdRCvMtRlZLiXG/ZqSUpWQkGg6fP1i2z9oJ+Tk9fkRCuVJJWo7D1gyXOejClHA4wZdlFlPvEhKZ3EMF4zlVKqcH9YnKvAuQS8ClH7tFlnSKCENUbe5hGmvCi0NF6KTkT7yEU/b5ru5HOIKlvHkpyML7xjqT7zuRBsISJ6zmoud59Mo6Jq01xK658orlitfSCZdiVNUEh2JALCgGrna0AHYneA2UCcmWoiV3i1nC7JDvjNfCPUnY+ZyKvO7MMmSolWIhlMSK/EOlYdW24ZM6XLSqgQoEAefIwv7XWhICUJNcWJtgAI8yct0NWvmC5Trrf7SEXLajSLrtCxMSkrUpJBPirWlHzjRokRnbtm+NHvZGnI3RuYAl0NzzJMYArC3SW2GV94nn6GORKwJPeJ5+hj0XmwkU+W2K1KlLC5asKtRodxBzjR3f2vJLTUgJ/MkHzTn0hTK7Kq//AFbin6GCR2VXX71PQiMR+znf9t+L8zXNelyZobbcsm1JxghzktOvEZHyMZ209lJ8vJIWnanPmnP1g277inyl4pc0B882I3jIxq7PaVN4011Kcuhr6xEcHi8PsMy+4/PwT7v04M+bJsxLhw4zGvSC0SmG2NveFzS5qSrCFnQ5eYhFM7MrSSSSpGgS2IdaK8jxhRqBtL2+f5/UalQciISATE0y4eWfs/LU7LL7GAI4pIeLv7MBicRbgB/MXDAV2FwNPmJ8MXRHPtMx2HSiVabQqa5WkBKSAVfFiUogAE5JBJ0AMbe0JxOqUU+NvGRi8NGCa01PEmkYKdaVWO2LmJGIJ8KhqUlIYjQKGhO07Y2V13vK7jvZSitKU/eD8QOiiDkqjHbvYQvFUGD94N9B5fKTk9djqIF/SFc+Kzonj/ElEV/STlyUx6xmLCvGgLGRGW/IjkY0F7doZ0+zLCpaRKmIIGb5FquwOvLSMn2VmEy1DYp+o/aGOhFC53EfhnsbRlKmNiG1Ri2VLFaQ3u7syJiQorIKnLNvMX/2SwkvM8o78DWYXUbxoxdECxOvyiNSt0SlzhDwdnkEMCtZ1AAbrkIss3YoqIJ8I2ZnrE1Wj3WlQgHpfX2nRikO15nu/SKvwhjZLuVMqPDuOfTONJI7FSEnERiLM5zG8bIK76WgkISFK1CchxO3dnAqi1BakCxk74lvkIvu/s2M1eLiGHT6kwRN7QSJCcKB3h/SwT/u15PEbZLVPGFaylJzSij8SXf03RT/AGflAAB+uflFSdl1t6hF+nEm+JRjzElr7WzVEhEpKKllYiqmlCBWAu7KnUouo1JjUC4JX8wTLuyUKMIavZrgWXKPWF8VTGtiZmbrlPMTuI9Y1pmtRvN44mwywBhwxYZesaeEw7UEKk31kmIriq2YC0ssSzjTTb6GOxOxp8Ypt9DHIqiImkSw+UWmVUGo974aWexBohPsxGVeUGpMI2i+SQDUiCzLGkWolFx4E8cINIufakHk0FnA3E5lJi6ZJILim8U984nLnqT8Qxb8j+8FLRw6wNPFP3EQ4rC0MSPGuvXmOps6bT02zy5uYyyORB9RFE2xrHwKCxqFUPJQ+YPGKlvm45EROzWtWR6j6RhnDYnBa0GJXp/n9SnMlT9Q1mH7T2b+9F0lOJKc8lEOHB1GXSL7jsUpcnDNQThdlpoRUlgR4uUbW0WeVNS0xIWDqQ7b93KK513pCfCkYW08oWMWK/6rhj0jGUqABxMzOuWb3RlompmSgFYCWBSSCAlTfEK/KkZXsldM1M9UtQKGBCn2j5vTmY+lWdCTkGDvn050jgsYc1Gb7D+8MWo2Vqbc/l5xXtqJfYrvUlISlgwzPi8qQdJuoAuslR30HSI2K1HCAkFSq8BxOkWmwzFg4i4/Kmg4PmfLhHMPTx+KUAtZdr7be5iqjUkN7XM7NtqJfhSMRH4Uh/2EQTMnLD+CWOOJX0HSOixlLAMkbol9lD5+842aPZNBNW8R8/6kr4hztpBJ12FbY1hXElugLRai5ikMjC2wBh+0EoKUs7mPLnJf4ac39Y0AO7FkFvlE/q3MqNgXsHUfWKpiinb0i9c1OgI6/SKFb3gRmJ1nTbiRSt/Zjyyd0dCYuSkHZB3Ii7QSUFexFySptIt7vhyeOMRC2N9J8JZYycYff6GPRbZHxD3pHYXlhgw6WkNUQMsJAcYuYESkLUa5jcYJSsmmEnpC1qEGxEqZAYAEtU9MojLnBQy6A/SGqlKZgn0+sTDts5CG95fiBkitnIZJI24YFtl2qX+Ew+JLfQRVOWE/EvDxUBAFiZ0LaZz+oVH8KgN8UKueaMkmNJ/XcnLvUP8A5hEZVrRMJwLSrWigfQwJJtDCzOCWuX4lghOtCw/Vu3xfPmGUFKLlNKCrF8gNhh1blJEteMgApUKn9JDDbCi5rUF2eQSXUqUk9AArzjAx9II4qqN9D5+cqpnSxgveUBCVVoaZcd31jsmUpdDLUljmfJjqIcSkhXGLKCnTZESAq50N/mYRYEQe7bGpIWEsPE/FwCIMTJWdBzMCoviWmatBfEMNBtwgl/8AdlC619t0SnxoJILDCRvzfLKPR0HZaQvsBJu6zNZdzHRspfIdY93Tfm98oT3f29kzVBJSpBORUzPx0G+ER7WWvvlylzJctsSThRjYj8rF3OTuwzLQfxAGo2+UP4dhe+lvObOZL0r8o4iSXoK84Rdn75mplnvwtZzSVFII3E5nnDE36rECEAAZgkF+bUhfx9Llvz6QDStpGabIvlspFwsvt4UTO0ywaSUnb4mPpHv7UHWUE/5lH6NBnH0f+vz0i+6MZKs75iIqso1AgBN9P+BuBf5R1V7jVKtzMYAdoUD+8TpoN0jKVISItRJGyFX9cJagVXOgEWJvxP5Ve+cEcZRP7hOCi3SNUyw9AI9C+Rf6CoBldKdY9AriqR1DCdNNhxM2O1kwEYUBq0zJ9IJl9uEipRQ6g9YxaxMSl1BQY5+fLTrAQtBLPXdXnDaldKQsxv8AKUUsM9a5Uaec+jze3MsZJJpViPlFE7+kaUlgJat7lum2MFIANSCzwRLk4ix4vu+UcXE0cwUneE2HdQTbaa1f9JaRlIUf9WvTKMnbr2mT14ypQJfWoDktTZlHJktNcKep0geWxFCAdgrtgziaQ6zi4ZyLgSabcpPhLlOr12/OJ3ZfK5KwuWQFDaHDHaIrw7WO9opVJ3M2yghlLE0apyqdfOBUo1KYuw08o2t18TbSoKmM4AHhDBh6V2Q/7MI/u1nJPwJUnqoj5RkZeLFQPwjVdkz/AHVALu6m4YzGZ2wGWmO73BhUmB32mpSABSB5yvEDsNY4lZVQUAzIj02W4Ic1EYdJ2U56jfSGVBFgJjZE1SwqZqpaz/7RC13YuYEplpJq6icsiBXi+UPbgsIRJ8QBUFK3sX2Q0wBwavtz/iNKr2moU0kHlBVCGzCZqx9ikhitRcZkOOkOpdzS0fC6eBhiqYGz6VimasByctpjMbE1Kh3jCt94IbMwYF+McCK7/fWCsDiKZysKdunP28LJvBC3NpDBHmORi+zl0A57ekdBc1Yt5RO7NsfWEFAME7ulI4V4TBJTuitSN1IXcE2MKTB1itcpzHZcxiwi/u61juQjS06GBkJaACKVrXlHosKGUK/R2j0XUE8MW+8xs6eDL8ROzbXYBugKyAd0VuHDjKu56xb9oUggFJHvhugi70AlZJfFnSh9vFGqiXZlsRFapqsOVEk0Zvf7wXZbxq4SBui603apRHdjCkir5Pu1eA59nMksSCc6P8xHWUMNRHqyMI6tSFFmLBngG1XWAAsAvqw04QIb1mJUDifjlDmyXyJiCclJFR9ISuakosLwGV1F+IqkoBUR7zi2wT8EwKNRkRtGTH3pAlotJcnaYgiSpRDDPIPmYaVubmGq2XUzYTJaEJKgAkJD7tuWnKJ3NJwykJ2h89rqgKw2RSsEqYXABWoGtHAQknWrn/SI2N2iXMkJLJIIDijOAxHIvGhhMKzJmY7zBxDjPlHEFRKYe844JlawcqxlILFxs1G4bY9LsqQASHJyBjJq9lV2q5eN78fnlKFxCBbzPqUUzFhJoohXUfUecT+0bRF3aUolLQship0nCNjEO2ytd8Zmx3ioIWqYcQBoeeQ3PlHa+DamxBN9oFNi4us0aZob5wtve2qLSwNh3mArRePeSwUFqsRkdQR1im13ifu1UxAYSeZZ97NEopMptLaKk+Ix7ZL0xUIatG+kevmYwQNp9AfrANjUMDjM1iV72hKgkvVKvUH6RxGuSDPjTsy2hRtxQiWBmdcwzsecDXHaSvGpVSSOlWiudO+AbAfMvFlxrS6g4FKcKx0gsMsIgBCef9jRKuIga8rYkS1YVAq3F60GkB2m9gHSApT5H5iF9gu4qcqoGrqXzgKWGYG7cRegF2gabYpKnQo576xoLtt7j7x8XrFVnu4IyDbzn1jyGfKNVlV9JJVxA/aI2TbgoimX7x6BpAJU7EfxHo4qKNBE965mZtVtSmpNNgq8csl7S1UqniPnCCfY1SyUrSQRp898QTNYMaQ4eU9CKCW3mjt1sOEYXDKLtnQt6wEVhRGMHJn157YCk2wuGPn1rBE9RJcHKnPX5QqxDRLk0xl95wnF8NWps3RxHhdRBLUptdoiE03w4VduAfDipltZiB19YrWiDc+kSMQwteU2RRmMMAZWZKXIFKw8skhKQANNYWWe9gA6UgNoXilV+qL4cI86RJXSpzYRCV2rnwLNDYZ+E2uafhloQlO8hClHzmARy6bGtElCkqqUpKgapUWFSNDvHnlCOReZMhaXrNnudwShHzaNXdT9zLevhT/xEUYjEVKNJO7Nm0/iRikGY5h1kEXwy0S5p7sHMEuC2gOr8uEPptpGArLAM7n8IPz3RnO0dgStCEnWYkOMxRWRg6w2ReAd4sraqQQABvYZneYaO117jvKg8XQcxfw5D5V2me7Q3y8wICSBLFHzOIZkaFgKfqjMrvBaZnhlgpLAgAHE+3e8F36XtM5tFMOQSk+YMX3Ha8C0lSSUhQOVaawlKw7wVao3E1fh17i1M67xhbruXKkoUtIDtQaZnCd412wtm1AINPnBdsmWicVDDMKVKyZg2YpkKQZZLhGHxpWVEVAFBX1hNTuqta6EAeZnaYNClZtT5QWXMTJJDklTRO0qBSWDuX+cWT7jYv41f5gT5iLBZzrlppEpptTNwb36WMb3iPKk2hJSnESCFZHY2bxVNu1UwYkKCWejkPls4wX9hDF2PGBrIlaHFCA+p97ofRY0qoqEbae0VUVXQqDKbZPm2cpSJeIN4ltidRqUgiqQBSudd0HC95QACz3ZA8TF0g6pca8s4qtV9EAeFOJ6kE9IEmSpU5gqXgJLghxxfbGicRh6lgw+shbCVN947SnEAoKxBqVLfvHkSWOg2mK0TkSwEuABRt2xoK+3SvzcKGANM8bSJ6bA6TtnAB2trlHoiq1ocVd931j0IKt0jRTInpcgLUcQBbaAf4hbM7MpNoKsCRLKCCmlVOC7aUjKKvOasuuYsvlVvIUhndt/LlEAkrRqknzBzB8ozGw9VLlGm4KDATR2G4pKCFCWlxqQ+6D5l1yiKy0cgB5iBbJakTQ6FcjQiDkJbUxMGqDcm8nbfWL0XDIB+EnUVPyg6z2CXoji5KvUxKbOSlyosK50gRd9ygoJC0ud7jrlFArVLWufeAELaiFJumU5YFL7MumXlCpd0ShNKTLS+0Bhk4LaE/KO3h2rly1YaqOuHIc9eUCntDLmTEEEijEGlQfCNhdz03xRTaqwym9iNPnC7p1GaxhF33R3RmAVClkjaMRGIPrUCGNxnHZZR0CU/IRCVOCxQuM+G6I9l1vKKPyqIPNj84W1dipL7gj7iKKAbecuvyn2cfmnJ/4reHJLAbBGbvkfeWQbJvoUiHF9zMNmnHZKX1wmJ6i3Cjr/AHOecEu6QChKgGxeI0zKiVHnWC1ltIxqrdMKEu+EUAyAYZNwg2w3xNQQD4hsP10hL0GL5z6SvuzlmnljaI68Jz2pSzlBGmY+kF3ffCJxYOFZsdnzgcjrqBBKMBciHdy+seMvgeUTTuyjr7ocD5xJErEjYBCq/wC/BIASGKzkDpvMPRtj5lflpxz5hd/Ea7t0PppmOspwtJaj2Ow1g9qvBcxRKjX30iZtLAGKUoB+sEsBRn2HP1ik2E1DlGgEMu62jGkrDjf674a2y9WJTLAOHMnJ9w1jNYyDsgpMwF3OcA+YkG8kqYdM2a0b2S+yaTEpI/MkMf3j0JwrZlHoIVXHMS+HUmBzbrVL+JJIdgoVrQZaGsSF0zUllS1p4gl/9oNY0CpYWzks4NDq7jzaHyCS0JqYwpbSfCq1ot7OXOqWkrWGUrIagZ+fyh0ugOdB00HOPd8wc14QFeFoazzA4SskZmqgVJAbf9IZgKQxNe9Q6WvbrIsQ5tcbxqu7pE2WETEpUdXPicZkax85vy5lSJy0BKih3Qc/CcnLN/EMrNPUBXIe3jTiYoolnUIAJNK1OR4xq4irTNMmwBBFvOFh3fDtvcH8vPnNmu6ZMLISSdTkBsrD65eyqsQVPAwjJILk7i2Qhp9mVLmKXKDpUfEg0D/mTsPJoPRanzBjGq4g6BZXUxLMLCDrudKay1ENvr1HzgTslM+9mB6FKS291B+fyhsJ+Isxz10hR2Ul/ezjtwjkASPNRhXeNUpvmO39yUgAS7tBaQF2fdNJfYMSU/8AZ+UHX5P/ALpOBBH3SvRoWdq5JKpQ/MSnnjlwf2if7LOH6T5kR26+DqWP8xdv4mVnLKXFCHpqMq8Dm0FWNGLLYWcja1Ijaey00JdJC93KutDCScruqLdKjmCMLjectP5ilUSr/wCZv8pcKq2sTaMbzlpSWdyHcQT2acWlDPkaDZhMJF2qgzD7R7eGtkvgI+FAUqmWZ2BgRmdIYKVhZ7xtSpdLJYzdhZAqhQ5pPoYkq2gfhV0H1hZbbRKs8kzZoZKRlmXP4Q+pNM4X9lrwNqCyuWnCAClctS0hy7oUlRBCxQuKF32QFOjRNM1QhyjzEymYhspOsezXWWJITnhBqrYCdnlGF7UXUZSyslLLJLA5E1IrpvjfSUBNAOleZPzMUXpdcuekhSQ+hMcOK1AC2X3Mpwz90+afMpc5hq8cFqJOzcYY3j2cXJJ1S9NWHHKAlWZ6Oz7YeCp1E2RVpnUGdTNrWOzZrsxo/n7eBVSmNK7TyicuSWAzzqI7kG8HMCdIxkTH4R6I2OUXy5x6FZQZPUNjPolmu6SU/ABo5z65vviqbY8BAeum8DWKP6wQlLrLe/OA7X2ixpKRLJGhKgkg7QztG3j8NSq08r2BG350nncO1S9116xgJgAUVKCEoGJa1fChO3edg3Rmrb20sc5YkoEwgqAM5fhSBtCc25AtGV7U9pZins5JwEhSwc8YcBJOwZttYwos8nEQBxivs3sujToZqg1sdegicRiKhq5V6z6XbLCJUszFLlkaMpKgo6ZGvpqYTXB/SCkqwWiUhKSS02UkpKa5qQ5xjnyMY+fanSEpJYOTo+TcctdsBpXy9mLcN2YlmD6g8Ee/1icRizcW3HM+xT7wQlRAZTAEFJooFiGPAvFC76ljNxqxzjIdmbTikkDNB4ljk3nDh8lEE7XB9mPP1ux6FOoVIPrNCniGdAY1VfqQWALUr7yirsraR3swaKSlXQkf9hAZtLAu9THOz68M6XvCk+RP/QRDisHSo0zk5v7R6OW3jq//APEs3/m/+Pm0H9oEj7NN/wAvzEJ+1sxkoI/CvF0KD8oa9oZjSFjaUj/2EZbKL0iev3EIX1gkm/Qw+7UA27ZAV5W0LmyF4SBLUSXDuClgB1eK5MkFKRVhTQ6UPvbEu6Bc+tOFI3k7Jw6HMAb/AD6i0ScQTpDUWizqP+EP9iYMk2+SB4U4eCGhJLAyVStDSvKO48IJNOD+/wCIUezKINszesZ3pte0Sf0l3qqZ9nkSQVKUpSsOTsABq2pLmC+ytpmyJak4MKVhKgCoKwqYCYmhqCzgg5KGoaFdx2bv7Sq1TCEhPgSmlM3fZn1JjTWeyVAcMKZ8NNsaBVKNEUAdPve8mC537wwkX3PVXBLSWY1URvwuXz26QUm+FF2CRXeYXWlk6u1fxfSkWSUukE4QCNvSmpidxSbVtY0XG0Jm2paqOBwA9YVTrKgu6Q511HCDpswFgMhuioSS7ktE/wAXhqN7egEYKdRpm7VYML0VRiDhKhTRQG3pB9yWLvnL4AAMVHJJBPkPUbIcCWkuE5sfTSAey5+6U5qFV6JaJ6mOzU2ZFtt57xgvexN4dKutKSyXI2n20egpC21j0ZPf1DzHnymYu+0KnKxqNHcDQCtOOp48IZWu0plAEIdyA9TrsALcYDVZggE4WbMM3sxZ9sdNKjYP3j0z+Jyx5iUXKoUTE9r7QFWo7cCX4sfk3SBLqtLKSp8jXr9IhelvE6epWg8IpVhtbeTyaGNiscpclKSMnc5EE7x7pHoTV+Gwq51uCLH6iZKUficSwQgEaj6GJ51rCJipaqFJ1yI0I3NWBvtoUtITtc+kaBfZmXMIxLUrDSpDtoMQALB4ttV2y5MooQlKCsgEqeoHiZ2OwboUva6NlS1zoP8AfvGv2WyktsIX2QUMS0l6pBDEjI1yO+NXLDCnmSfWMr2Tl4ZxxBsSThyINQaEUOvSNcpEef7bqt8USraEDmU4FAKQBGs4ZrVbygSwllprULH/ADS/k/WDFmAUFlt+r/tGQjEmWVAAIf2uSSlA2qI6mXDHtIvwpH6n6AxVfVmxqkf+YPw+L/pFHaCf96kbEnz/AIhGbOKY6ZjFKNTJooKM5zpEUzSCS2dCzecVoqBFuVfKOLVZdLn1jSoO853YIYpH7x0r0yiDn36RwrgWdzuT6z7Ko2EHXIAchIckOzB952x5MggvoYIIfL2YmUunNi3p8o7mPJnL24lJRtzMR7ptcom58IGZBHPX1jktbuDnWOkNa06rATwmtxiZnHKOSwNPOLQlhWOZeZ8X1nUSstsRFkRLDIDbTtjqZ8W43j7xAEcQCTedQI9FiyAA0ehKqW1AhkiQuq5O+lImd/iQsAoKQ1DpUUrRtxjNdtex/fSVBDidLcp8R8X5knQuBTfBH9C1995Jm2dRcylYkj9KnduCg/8Aqjb3vZa4ttI/RkppTO0wXdmG8/OF3Thw0O4w7uVJWslJASnNRFVfpAeg2k1+Q/biwiTeE0IbDMAWw/Coir7KgngoQdcc4rlVzTT6H3sgMdVZaOUbSvAIrVQW3jiSSDBFpnAgClKn3t/eIA+Ha22nntilK39h+bR5m1zeeh8jKk2KpKXBzDHIjZsP0Eaa6Lf30tz8SaK+vP6wosyYBuy3mz2pQUfAsjX8J/8AlXlFGU4qkyHVlGZfuPT+JBXUUnDjY6H7GbRSIUrWlM1JUWT3gJOwYnc7BthtNmZQGqchj4Ukup6a4jGVhh4tYVRS2k0Vrk4k0Owg7DmCIyk29hNmqUWBSWPINrvjSXd4ES0H4VJGA7CzlG7dzGyIXlcYWPCACHbTOrcz6xNSZKbFWG+x/n84iRvf1i+zKdI4D0EEI+LCM1B+QavnAthPgbIpo3pHbqvBJtIJqnCUg6O+cVYbDd7WKsNBv9odR8qxmbOEpDgqfV28so9Nu7MJUHGYNCKZPz84Y3jKSEEZbCCBUF67n0hYi3qqruwSfiLkElixICc23xsHA0mW1pGazA6GDFbFvfCIzA+Xn6QwmyRMQCPiADvrTN9eMLSdpjExOHNB7ccGU02zi8EXMckOQRrk4ZjXZw3QVJnByrNwMsvev1iiYrUtk1dkUygS7OHqfLKm2KVamU16WnChvClBWY6xFKjr0MeXLOr0jyFE8ol8JGk7dgdZNIpFiWGR6xUV7omhUdDWGggkEy8LfOORJI98o9ExexjANJ8TuHtHaLDPVMs6gFEFJxDEGJBy4gQdbv6SLxmuFWqYArMICUDlhAbrCLE0xyHANRk4eofSN/YLssqkJXLlJIVXxeIjdUmoNOUfp9Onnnnma0+dzJqsWJRJJNSSSSTm5zMaDsza097gdsQ89D6jnEe3iwJktCQAEpdhTM7OUJ7vJAzY5hoRiqIcFTH0KhQhxPoj1YnKKpixkkim+KrBau9QC/i147ecT/q9iHPIe3jyhXKSG3E9V3hdQV1BhsgFhlAF8yaOcwfI+xELXfQlkIQl1ZMDQHYTmVbhHjc9rnjxBKEvkS3VnPWKsNSalUWs5Ci/J1I8hvI8TWRkamBc+XH1hvYq2LUlaFElKGwvVnenCkM5dpAWv9Ki78XeJXJdQkS2d1Euoig3Abh9Yzl+rInzQ5zeh2jXr5wktSxGLqNT249tfrJ1L0qSht+ZpJt4rmggKoov4QM/DR3oAwyg2T2kUAUKwrIBcux1YsHDgtWMLLmmtas1KUpHrQpQIV4n0b5NV4NsIlwsA1FIvb+Zt02xakrWoJxLZIw0c1dWZrn0j0iWUmgyo26F/f8AdoswVQFJCnLsVN4n1rnxOyHQDH6wzBoFUkck+2ggPctY9I0kW90sdKVpuFYKkzAGSwqHJ2qIYADQBIMJGd6geT+zE1WhSdMXGKXU8RYWNbUgMWp4Pl9RCicivOOrvBwAKVD+rRQJx1b3/MZHaIOVetzKKIsTPTUH8NeMdCTsyiJnxFFpCst77vq8ZgUkXtH5raGXCZXdlEQSTECWpHQpqxwXXadIBnVSidvXjFybMKxWTHRxzgiWIi8ovL1UYbBHogpyng1Y9CVpm0cAOs+E3pJV3imBqSWDvvMafslalIlFK0qFXTQ1cVHl5wHNtwRNRMTUoVVtlQRw05xs7PPSpilglTEcDH6UlTLYiebKk6REuV3yitSRUYQ4B8Ow7c4As/ZOauaRKT4QkkuQAgAhySdK5xqZ0vCXGR9vFag4LFnDe9ohlRw66CDTUg6mC2W65Vmqq1AqIZpcorQMjVRWh/8ATEbuAtWIKnhKkqKVS5YAJY0IUSVFJFchqDHZ9jUUvhfZ6EQDevZsnDMQMMwVBFASKsWy4xhCn8QCw0b5f3NdmNBst7rNZd10SpTYEAHRRqeunKGqJNDCy6LeJiAoAg5KH5VDNJ97IZqnR5XEGoXOcm/nNBSLDLtIGWXEZG/JLT5r5lQYbsKY2CZu0wgvuWDNfVhFOAfLUN+n3EVXUkCJ0y1aAA76bA0XybGStJUS6cmy4xdITWtXEXFDBwGaNdqm4iVTYy6+iO6lKJp4hzfLy8o5dN6mktSqfgJ/479x5QzsBEyVhIcVBHvjGQnowqUgfhUR0pEuEq2JUcH2Mc4uNZuSaVj0kudcMZ+4rYVAoWoqwsUuchkQ/TrGjROThpRhGoanhuOZOqknWWTZeLJhWnGmsUzU1HvlFiJtK61iE1YU52RDiafepl5G0MeE3nkjWOJTQxSJjbt0elrLxi5GU2MYdZZhJNY6shsogpbVjqp77OEduDAs08lUSSgv6RUZrZCkWd8I4RaMBMLSphX37aPQEtRIoY9HEBtvCInx222kIJDO7t9Y1XYtU6ZKUShXdIPx6JOzh6a5xlbbLxrAAcksOsfZhJFluoSh4ThCS1PEsjF5E8hHvTYJczAH6gBEa5JgaagJ8VTsGr7N8QUpg6VkbBmOhiqVaCpXiIIalGbz1iRsUMt13la4YhrNJrQo4XzFWBduY1JhxIUlaA9fqM/e6Es6cahBzrk5OgGdBSGdgThQEnQOfnCaGpLR1bQBYVYRhUdhLc6MeeXTZB6jSFiFio1b36QwXl6xi9rUgKgqDn7SjCN4Sp4nCMoUXwl1iuY+v18oYfa0ksFpcaYh9YCvNNQdCM/TlEmGVg+3EpexEDlyjiDmgGXsboLmIdBy38tkD1Omn1+seXNps9iLrm8SLWjO61eEjYW9IjbrmlTKsEqJcqHzD1iu6zQ8R6ftE7bfEmSD3i6/lzV0EZ5Diqe7vfyjjYLrA7NdC5MwKKkqSXBYENqHfhDSTLeArtvpFpfuwoJSc1MHJ4E6esN1LAy9j6xs02qpStUFjEABjpPJzBzaJghWQaKu8HWLpIAECDeMYSichs49LkA6wViSoVziIQOUEVDfqEWLWgE5KgC4feK+X8xxKAoAjUQ2TJDPA86SA5HPfy2xNUwgtdN4JYiALLGCEJeIpUFB01EWplM0Zr9OYY2vIpS3zjkSmOHBj0HTp3E+LT5BdF6y7PakzJktUwIUSwIFasag5Grbo2d69tpNuMuVLTMQA5ViwirFmZR9mPnloDzFD9Rid3rKVgjNJd+hj3Oh3mJktqJ9AXZwEgY1ChbEyuNDC+z4k0JTQ6OD+2cM1+MJ05V6xTPsaQ5EIZEYRwZwYTdUumJRd8hs56mGCrUhB8RABNHLchtjP/aVOK6PSlPU5RVKt4Q7BzqogOY6FVdBOMzNrHU68gSQhBWTm7pDcSOWUVzQqakmaoEA0SKJHLXnFtmUO7xVLio89u4iIzyKb4QyozXtqNoQZtuItXOAVhDbWAB/jOK1rUAT8I3U8oZSLqCcWFs6k5xXarK2EPmS3QHdtgjlhi8BReK6AKB5D5M8Xy7xLB0udx1qN/rAE6XhXhIFA4bI55xeiaAHavzMIainSNV26yF43vOw4ZaSgKzIqo55EZcozywwU7g7+MaubZioUYU58YhKsOMhCmVV3NWAzY5wxClMeEWnCGc6mN+zNm7mRLehV4j/AKsvJoczA1YplSwQPYi60D4RtyiWoQ4vLaYym0gCCc6wUklnGXvSFoJemkHSScLUqPnCNI5xaGzCkAEln3UPTlFyLK4cHcQQ1cmhYt3ANQGo5bPUa1g6yIBSxAbLfmT847cCSsG3EsnWdQBIy2Hg5aKV08vMA+kX2hgXAwk6jhwbWKu8xZgOPddsBmHEEX5iRKChZbQkZ/henMAdIay5oKXGyh2wttoPeLALVB8hFt2SCcTMBQtxoflCcXQDr3kRRqWbJCpjZ7Y9FxsqmzHn9I9EtGmStxKSwE/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2185988"/>
            <a:ext cx="3581400" cy="4562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data:image/jpeg;base64,/9j/4AAQSkZJRgABAQAAAQABAAD/2wCEAAkGBhQSERQUExQWFRUVGBwaFxgXGBoYHBoXHxgVGBgYHBodHCYeGBojHRgdIC8gJCcpLCwsFx4xNTAqNSYrLCkBCQoKDgwOGg8PGi4lHyUqLCksLCwtLDAsLywsLCwsLCwsLCwsLCwsLCwsLCwsLCwsLCwsLCwsLCwsLCwsLCwsLP/AABEIAP4AxwMBIgACEQEDEQH/xAAcAAACAwEBAQEAAAAAAAAAAAAEBQIDBgEABwj/xABBEAABAgMFBQYDBwAKAwEAAAABAhEAAyEEBRIxQVFhcYGRBhMiobHwMsHRFCNCUmLh8QcVFiQzcoKSssJzotJT/8QAGwEAAwEBAQEBAAAAAAAAAAAAAgMEBQEGAAf/xAAwEQACAQIFAQYFBQEBAAAAAAABAgADEQQSITFBUQUTImGRoRRxgcHwMkKx0eFSM//aAAwDAQACEQMRAD8AEs5mJ8IUlBA/GM/lAc+87VKJxsC9GSGjQ/ZBbbP4VBKsnYHCoM6TuMMbZcgmSQgs+FnGhGWceS+MKtkLfSbYCkXImNl9p7R+ZP8AtHnFye1szNWGmxMLpdhwLKV0IzB26xWuQHp003RSarE2uYbUlAuBHw7TKoympXwpp5R6be88+ILcDcOuUJu4zfb1g9BYRO1Vxsx9Ya00I1UQ6TfE38S8q0YbRpF4vlWH41AkPm/8QqURpEknUmEF2Otz6xwpp0kLZek5akoVMJQS2g+W+ITLOHc/xANrtKjOTKlIK5hbCB+b3nshj/Yi0Fu8tKETFPhQCW4OG8gecUMScudrdOsSxRCbCVpZJGVRrWLfsqXoE8oVgLQtUmcCmYnJ9X2HIjUGDpSzxhdRCvMtRlZLiXG/ZqSUpWQkGg6fP1i2z9oJ+Tk9fkRCuVJJWo7D1gyXOejClHA4wZdlFlPvEhKZ3EMF4zlVKqcH9YnKvAuQS8ClH7tFlnSKCENUbe5hGmvCi0NF6KTkT7yEU/b5ru5HOIKlvHkpyML7xjqT7zuRBsISJ6zmoud59Mo6Jq01xK658orlitfSCZdiVNUEh2JALCgGrna0AHYneA2UCcmWoiV3i1nC7JDvjNfCPUnY+ZyKvO7MMmSolWIhlMSK/EOlYdW24ZM6XLSqgQoEAefIwv7XWhICUJNcWJtgAI8yct0NWvmC5Trrf7SEXLajSLrtCxMSkrUpJBPirWlHzjRokRnbtm+NHvZGnI3RuYAl0NzzJMYArC3SW2GV94nn6GORKwJPeJ5+hj0XmwkU+W2K1KlLC5asKtRodxBzjR3f2vJLTUgJ/MkHzTn0hTK7Kq//AFbin6GCR2VXX71PQiMR+znf9t+L8zXNelyZobbcsm1JxghzktOvEZHyMZ209lJ8vJIWnanPmnP1g277inyl4pc0B882I3jIxq7PaVN4011Kcuhr6xEcHi8PsMy+4/PwT7v04M+bJsxLhw4zGvSC0SmG2NveFzS5qSrCFnQ5eYhFM7MrSSSSpGgS2IdaK8jxhRqBtL2+f5/UalQciISATE0y4eWfs/LU7LL7GAI4pIeLv7MBicRbgB/MXDAV2FwNPmJ8MXRHPtMx2HSiVabQqa5WkBKSAVfFiUogAE5JBJ0AMbe0JxOqUU+NvGRi8NGCa01PEmkYKdaVWO2LmJGIJ8KhqUlIYjQKGhO07Y2V13vK7jvZSitKU/eD8QOiiDkqjHbvYQvFUGD94N9B5fKTk9djqIF/SFc+Kzonj/ElEV/STlyUx6xmLCvGgLGRGW/IjkY0F7doZ0+zLCpaRKmIIGb5FquwOvLSMn2VmEy1DYp+o/aGOhFC53EfhnsbRlKmNiG1Ri2VLFaQ3u7syJiQorIKnLNvMX/2SwkvM8o78DWYXUbxoxdECxOvyiNSt0SlzhDwdnkEMCtZ1AAbrkIss3YoqIJ8I2ZnrE1Wj3WlQgHpfX2nRikO15nu/SKvwhjZLuVMqPDuOfTONJI7FSEnERiLM5zG8bIK76WgkISFK1CchxO3dnAqi1BakCxk74lvkIvu/s2M1eLiGHT6kwRN7QSJCcKB3h/SwT/u15PEbZLVPGFaylJzSij8SXf03RT/AGflAAB+uflFSdl1t6hF+nEm+JRjzElr7WzVEhEpKKllYiqmlCBWAu7KnUouo1JjUC4JX8wTLuyUKMIavZrgWXKPWF8VTGtiZmbrlPMTuI9Y1pmtRvN44mwywBhwxYZesaeEw7UEKk31kmIriq2YC0ssSzjTTb6GOxOxp8Ypt9DHIqiImkSw+UWmVUGo974aWexBohPsxGVeUGpMI2i+SQDUiCzLGkWolFx4E8cINIufakHk0FnA3E5lJi6ZJILim8U984nLnqT8Qxb8j+8FLRw6wNPFP3EQ4rC0MSPGuvXmOps6bT02zy5uYyyORB9RFE2xrHwKCxqFUPJQ+YPGKlvm45EROzWtWR6j6RhnDYnBa0GJXp/n9SnMlT9Q1mH7T2b+9F0lOJKc8lEOHB1GXSL7jsUpcnDNQThdlpoRUlgR4uUbW0WeVNS0xIWDqQ7b93KK513pCfCkYW08oWMWK/6rhj0jGUqABxMzOuWb3RlompmSgFYCWBSSCAlTfEK/KkZXsldM1M9UtQKGBCn2j5vTmY+lWdCTkGDvn050jgsYc1Gb7D+8MWo2Vqbc/l5xXtqJfYrvUlISlgwzPi8qQdJuoAuslR30HSI2K1HCAkFSq8BxOkWmwzFg4i4/Kmg4PmfLhHMPTx+KUAtZdr7be5iqjUkN7XM7NtqJfhSMRH4Uh/2EQTMnLD+CWOOJX0HSOixlLAMkbol9lD5+842aPZNBNW8R8/6kr4hztpBJ12FbY1hXElugLRai5ikMjC2wBh+0EoKUs7mPLnJf4ac39Y0AO7FkFvlE/q3MqNgXsHUfWKpiinb0i9c1OgI6/SKFb3gRmJ1nTbiRSt/Zjyyd0dCYuSkHZB3Ii7QSUFexFySptIt7vhyeOMRC2N9J8JZYycYff6GPRbZHxD3pHYXlhgw6WkNUQMsJAcYuYESkLUa5jcYJSsmmEnpC1qEGxEqZAYAEtU9MojLnBQy6A/SGqlKZgn0+sTDts5CG95fiBkitnIZJI24YFtl2qX+Ew+JLfQRVOWE/EvDxUBAFiZ0LaZz+oVH8KgN8UKueaMkmNJ/XcnLvUP8A5hEZVrRMJwLSrWigfQwJJtDCzOCWuX4lghOtCw/Vu3xfPmGUFKLlNKCrF8gNhh1blJEteMgApUKn9JDDbCi5rUF2eQSXUqUk9AArzjAx9II4qqN9D5+cqpnSxgveUBCVVoaZcd31jsmUpdDLUljmfJjqIcSkhXGLKCnTZESAq50N/mYRYEQe7bGpIWEsPE/FwCIMTJWdBzMCoviWmatBfEMNBtwgl/8AdlC619t0SnxoJILDCRvzfLKPR0HZaQvsBJu6zNZdzHRspfIdY93Tfm98oT3f29kzVBJSpBORUzPx0G+ER7WWvvlylzJctsSThRjYj8rF3OTuwzLQfxAGo2+UP4dhe+lvObOZL0r8o4iSXoK84Rdn75mplnvwtZzSVFII3E5nnDE36rECEAAZgkF+bUhfx9Llvz6QDStpGabIvlspFwsvt4UTO0ywaSUnb4mPpHv7UHWUE/5lH6NBnH0f+vz0i+6MZKs75iIqso1AgBN9P+BuBf5R1V7jVKtzMYAdoUD+8TpoN0jKVISItRJGyFX9cJagVXOgEWJvxP5Ve+cEcZRP7hOCi3SNUyw9AI9C+Rf6CoBldKdY9AriqR1DCdNNhxM2O1kwEYUBq0zJ9IJl9uEipRQ6g9YxaxMSl1BQY5+fLTrAQtBLPXdXnDaldKQsxv8AKUUsM9a5Uaec+jze3MsZJJpViPlFE7+kaUlgJat7lum2MFIANSCzwRLk4ix4vu+UcXE0cwUneE2HdQTbaa1f9JaRlIUf9WvTKMnbr2mT14ypQJfWoDktTZlHJktNcKep0geWxFCAdgrtgziaQ6zi4ZyLgSabcpPhLlOr12/OJ3ZfK5KwuWQFDaHDHaIrw7WO9opVJ3M2yghlLE0apyqdfOBUo1KYuw08o2t18TbSoKmM4AHhDBh6V2Q/7MI/u1nJPwJUnqoj5RkZeLFQPwjVdkz/AHVALu6m4YzGZ2wGWmO73BhUmB32mpSABSB5yvEDsNY4lZVQUAzIj02W4Ic1EYdJ2U56jfSGVBFgJjZE1SwqZqpaz/7RC13YuYEplpJq6icsiBXi+UPbgsIRJ8QBUFK3sX2Q0wBwavtz/iNKr2moU0kHlBVCGzCZqx9ikhitRcZkOOkOpdzS0fC6eBhiqYGz6VimasByctpjMbE1Kh3jCt94IbMwYF+McCK7/fWCsDiKZysKdunP28LJvBC3NpDBHmORi+zl0A57ekdBc1Yt5RO7NsfWEFAME7ulI4V4TBJTuitSN1IXcE2MKTB1itcpzHZcxiwi/u61juQjS06GBkJaACKVrXlHosKGUK/R2j0XUE8MW+8xs6eDL8ROzbXYBugKyAd0VuHDjKu56xb9oUggFJHvhugi70AlZJfFnSh9vFGqiXZlsRFapqsOVEk0Zvf7wXZbxq4SBui603apRHdjCkir5Pu1eA59nMksSCc6P8xHWUMNRHqyMI6tSFFmLBngG1XWAAsAvqw04QIb1mJUDifjlDmyXyJiCclJFR9ISuakosLwGV1F+IqkoBUR7zi2wT8EwKNRkRtGTH3pAlotJcnaYgiSpRDDPIPmYaVubmGq2XUzYTJaEJKgAkJD7tuWnKJ3NJwykJ2h89rqgKw2RSsEqYXABWoGtHAQknWrn/SI2N2iXMkJLJIIDijOAxHIvGhhMKzJmY7zBxDjPlHEFRKYe844JlawcqxlILFxs1G4bY9LsqQASHJyBjJq9lV2q5eN78fnlKFxCBbzPqUUzFhJoohXUfUecT+0bRF3aUolLQship0nCNjEO2ytd8Zmx3ioIWqYcQBoeeQ3PlHa+DamxBN9oFNi4us0aZob5wtve2qLSwNh3mArRePeSwUFqsRkdQR1im13ifu1UxAYSeZZ97NEopMptLaKk+Ix7ZL0xUIatG+kevmYwQNp9AfrANjUMDjM1iV72hKgkvVKvUH6RxGuSDPjTsy2hRtxQiWBmdcwzsecDXHaSvGpVSSOlWiudO+AbAfMvFlxrS6g4FKcKx0gsMsIgBCef9jRKuIga8rYkS1YVAq3F60GkB2m9gHSApT5H5iF9gu4qcqoGrqXzgKWGYG7cRegF2gabYpKnQo576xoLtt7j7x8XrFVnu4IyDbzn1jyGfKNVlV9JJVxA/aI2TbgoimX7x6BpAJU7EfxHo4qKNBE965mZtVtSmpNNgq8csl7S1UqniPnCCfY1SyUrSQRp898QTNYMaQ4eU9CKCW3mjt1sOEYXDKLtnQt6wEVhRGMHJn157YCk2wuGPn1rBE9RJcHKnPX5QqxDRLk0xl95wnF8NWps3RxHhdRBLUptdoiE03w4VduAfDipltZiB19YrWiDc+kSMQwteU2RRmMMAZWZKXIFKw8skhKQANNYWWe9gA6UgNoXilV+qL4cI86RJXSpzYRCV2rnwLNDYZ+E2uafhloQlO8hClHzmARy6bGtElCkqqUpKgapUWFSNDvHnlCOReZMhaXrNnudwShHzaNXdT9zLevhT/xEUYjEVKNJO7Nm0/iRikGY5h1kEXwy0S5p7sHMEuC2gOr8uEPptpGArLAM7n8IPz3RnO0dgStCEnWYkOMxRWRg6w2ReAd4sraqQQABvYZneYaO117jvKg8XQcxfw5D5V2me7Q3y8wICSBLFHzOIZkaFgKfqjMrvBaZnhlgpLAgAHE+3e8F36XtM5tFMOQSk+YMX3Ha8C0lSSUhQOVaawlKw7wVao3E1fh17i1M67xhbruXKkoUtIDtQaZnCd412wtm1AINPnBdsmWicVDDMKVKyZg2YpkKQZZLhGHxpWVEVAFBX1hNTuqta6EAeZnaYNClZtT5QWXMTJJDklTRO0qBSWDuX+cWT7jYv41f5gT5iLBZzrlppEpptTNwb36WMb3iPKk2hJSnESCFZHY2bxVNu1UwYkKCWejkPls4wX9hDF2PGBrIlaHFCA+p97ofRY0qoqEbae0VUVXQqDKbZPm2cpSJeIN4ltidRqUgiqQBSudd0HC95QACz3ZA8TF0g6pca8s4qtV9EAeFOJ6kE9IEmSpU5gqXgJLghxxfbGicRh6lgw+shbCVN947SnEAoKxBqVLfvHkSWOg2mK0TkSwEuABRt2xoK+3SvzcKGANM8bSJ6bA6TtnAB2trlHoiq1ocVd931j0IKt0jRTInpcgLUcQBbaAf4hbM7MpNoKsCRLKCCmlVOC7aUjKKvOasuuYsvlVvIUhndt/LlEAkrRqknzBzB8ozGw9VLlGm4KDATR2G4pKCFCWlxqQ+6D5l1yiKy0cgB5iBbJakTQ6FcjQiDkJbUxMGqDcm8nbfWL0XDIB+EnUVPyg6z2CXoji5KvUxKbOSlyosK50gRd9ygoJC0ud7jrlFArVLWufeAELaiFJumU5YFL7MumXlCpd0ShNKTLS+0Bhk4LaE/KO3h2rly1YaqOuHIc9eUCntDLmTEEEijEGlQfCNhdz03xRTaqwym9iNPnC7p1GaxhF33R3RmAVClkjaMRGIPrUCGNxnHZZR0CU/IRCVOCxQuM+G6I9l1vKKPyqIPNj84W1dipL7gj7iKKAbecuvyn2cfmnJ/4reHJLAbBGbvkfeWQbJvoUiHF9zMNmnHZKX1wmJ6i3Cjr/AHOecEu6QChKgGxeI0zKiVHnWC1ltIxqrdMKEu+EUAyAYZNwg2w3xNQQD4hsP10hL0GL5z6SvuzlmnljaI68Jz2pSzlBGmY+kF3ffCJxYOFZsdnzgcjrqBBKMBciHdy+seMvgeUTTuyjr7ocD5xJErEjYBCq/wC/BIASGKzkDpvMPRtj5lflpxz5hd/Ea7t0PppmOspwtJaj2Ow1g9qvBcxRKjX30iZtLAGKUoB+sEsBRn2HP1ik2E1DlGgEMu62jGkrDjf674a2y9WJTLAOHMnJ9w1jNYyDsgpMwF3OcA+YkG8kqYdM2a0b2S+yaTEpI/MkMf3j0JwrZlHoIVXHMS+HUmBzbrVL+JJIdgoVrQZaGsSF0zUllS1p4gl/9oNY0CpYWzks4NDq7jzaHyCS0JqYwpbSfCq1ot7OXOqWkrWGUrIagZ+fyh0ugOdB00HOPd8wc14QFeFoazzA4SskZmqgVJAbf9IZgKQxNe9Q6WvbrIsQ5tcbxqu7pE2WETEpUdXPicZkax85vy5lSJy0BKih3Qc/CcnLN/EMrNPUBXIe3jTiYoolnUIAJNK1OR4xq4irTNMmwBBFvOFh3fDtvcH8vPnNmu6ZMLISSdTkBsrD65eyqsQVPAwjJILk7i2Qhp9mVLmKXKDpUfEg0D/mTsPJoPRanzBjGq4g6BZXUxLMLCDrudKay1ENvr1HzgTslM+9mB6FKS291B+fyhsJ+Isxz10hR2Ul/ezjtwjkASPNRhXeNUpvmO39yUgAS7tBaQF2fdNJfYMSU/8AZ+UHX5P/ALpOBBH3SvRoWdq5JKpQ/MSnnjlwf2if7LOH6T5kR26+DqWP8xdv4mVnLKXFCHpqMq8Dm0FWNGLLYWcja1Ijaey00JdJC93KutDCScruqLdKjmCMLjectP5ilUSr/wCZv8pcKq2sTaMbzlpSWdyHcQT2acWlDPkaDZhMJF2qgzD7R7eGtkvgI+FAUqmWZ2BgRmdIYKVhZ7xtSpdLJYzdhZAqhQ5pPoYkq2gfhV0H1hZbbRKs8kzZoZKRlmXP4Q+pNM4X9lrwNqCyuWnCAClctS0hy7oUlRBCxQuKF32QFOjRNM1QhyjzEymYhspOsezXWWJITnhBqrYCdnlGF7UXUZSyslLLJLA5E1IrpvjfSUBNAOleZPzMUXpdcuekhSQ+hMcOK1AC2X3Mpwz90+afMpc5hq8cFqJOzcYY3j2cXJJ1S9NWHHKAlWZ6Oz7YeCp1E2RVpnUGdTNrWOzZrsxo/n7eBVSmNK7TyicuSWAzzqI7kG8HMCdIxkTH4R6I2OUXy5x6FZQZPUNjPolmu6SU/ABo5z65vviqbY8BAeum8DWKP6wQlLrLe/OA7X2ixpKRLJGhKgkg7QztG3j8NSq08r2BG350nncO1S9116xgJgAUVKCEoGJa1fChO3edg3Rmrb20sc5YkoEwgqAM5fhSBtCc25AtGV7U9pZins5JwEhSwc8YcBJOwZttYwos8nEQBxivs3sujToZqg1sdegicRiKhq5V6z6XbLCJUszFLlkaMpKgo6ZGvpqYTXB/SCkqwWiUhKSS02UkpKa5qQ5xjnyMY+fanSEpJYOTo+TcctdsBpXy9mLcN2YlmD6g8Ee/1icRizcW3HM+xT7wQlRAZTAEFJooFiGPAvFC76ljNxqxzjIdmbTikkDNB4ljk3nDh8lEE7XB9mPP1ux6FOoVIPrNCniGdAY1VfqQWALUr7yirsraR3swaKSlXQkf9hAZtLAu9THOz68M6XvCk+RP/QRDisHSo0zk5v7R6OW3jq//APEs3/m/+Pm0H9oEj7NN/wAvzEJ+1sxkoI/CvF0KD8oa9oZjSFjaUj/2EZbKL0iev3EIX1gkm/Qw+7UA27ZAV5W0LmyF4SBLUSXDuClgB1eK5MkFKRVhTQ6UPvbEu6Bc+tOFI3k7Jw6HMAb/AD6i0ScQTpDUWizqP+EP9iYMk2+SB4U4eCGhJLAyVStDSvKO48IJNOD+/wCIUezKINszesZ3pte0Sf0l3qqZ9nkSQVKUpSsOTsABq2pLmC+ytpmyJak4MKVhKgCoKwqYCYmhqCzgg5KGoaFdx2bv7Sq1TCEhPgSmlM3fZn1JjTWeyVAcMKZ8NNsaBVKNEUAdPve8mC537wwkX3PVXBLSWY1URvwuXz26QUm+FF2CRXeYXWlk6u1fxfSkWSUukE4QCNvSmpidxSbVtY0XG0Jm2paqOBwA9YVTrKgu6Q511HCDpswFgMhuioSS7ktE/wAXhqN7egEYKdRpm7VYML0VRiDhKhTRQG3pB9yWLvnL4AAMVHJJBPkPUbIcCWkuE5sfTSAey5+6U5qFV6JaJ6mOzU2ZFtt57xgvexN4dKutKSyXI2n20egpC21j0ZPf1DzHnymYu+0KnKxqNHcDQCtOOp48IZWu0plAEIdyA9TrsALcYDVZggE4WbMM3sxZ9sdNKjYP3j0z+Jyx5iUXKoUTE9r7QFWo7cCX4sfk3SBLqtLKSp8jXr9IhelvE6epWg8IpVhtbeTyaGNiscpclKSMnc5EE7x7pHoTV+Gwq51uCLH6iZKUficSwQgEaj6GJ51rCJipaqFJ1yI0I3NWBvtoUtITtc+kaBfZmXMIxLUrDSpDtoMQALB4ttV2y5MooQlKCsgEqeoHiZ2OwboUva6NlS1zoP8AfvGv2WyktsIX2QUMS0l6pBDEjI1yO+NXLDCnmSfWMr2Tl4ZxxBsSThyINQaEUOvSNcpEef7bqt8USraEDmU4FAKQBGs4ZrVbygSwllprULH/ADS/k/WDFmAUFlt+r/tGQjEmWVAAIf2uSSlA2qI6mXDHtIvwpH6n6AxVfVmxqkf+YPw+L/pFHaCf96kbEnz/AIhGbOKY6ZjFKNTJooKM5zpEUzSCS2dCzecVoqBFuVfKOLVZdLn1jSoO853YIYpH7x0r0yiDn36RwrgWdzuT6z7Ko2EHXIAchIckOzB952x5MggvoYIIfL2YmUunNi3p8o7mPJnL24lJRtzMR7ptcom58IGZBHPX1jktbuDnWOkNa06rATwmtxiZnHKOSwNPOLQlhWOZeZ8X1nUSstsRFkRLDIDbTtjqZ8W43j7xAEcQCTedQI9FiyAA0ehKqW1AhkiQuq5O+lImd/iQsAoKQ1DpUUrRtxjNdtex/fSVBDidLcp8R8X5knQuBTfBH9C1995Jm2dRcylYkj9KnduCg/8Aqjb3vZa4ttI/RkppTO0wXdmG8/OF3Thw0O4w7uVJWslJASnNRFVfpAeg2k1+Q/biwiTeE0IbDMAWw/Coir7KgngoQdcc4rlVzTT6H3sgMdVZaOUbSvAIrVQW3jiSSDBFpnAgClKn3t/eIA+Ha22nntilK39h+bR5m1zeeh8jKk2KpKXBzDHIjZsP0Eaa6Lf30tz8SaK+vP6wosyYBuy3mz2pQUfAsjX8J/8AlXlFGU4qkyHVlGZfuPT+JBXUUnDjY6H7GbRSIUrWlM1JUWT3gJOwYnc7BthtNmZQGqchj4Ukup6a4jGVhh4tYVRS2k0Vrk4k0Owg7DmCIyk29hNmqUWBSWPINrvjSXd4ES0H4VJGA7CzlG7dzGyIXlcYWPCACHbTOrcz6xNSZKbFWG+x/n84iRvf1i+zKdI4D0EEI+LCM1B+QavnAthPgbIpo3pHbqvBJtIJqnCUg6O+cVYbDd7WKsNBv9odR8qxmbOEpDgqfV28so9Nu7MJUHGYNCKZPz84Y3jKSEEZbCCBUF67n0hYi3qqruwSfiLkElixICc23xsHA0mW1pGazA6GDFbFvfCIzA+Xn6QwmyRMQCPiADvrTN9eMLSdpjExOHNB7ccGU02zi8EXMckOQRrk4ZjXZw3QVJnByrNwMsvev1iiYrUtk1dkUygS7OHqfLKm2KVamU16WnChvClBWY6xFKjr0MeXLOr0jyFE8ol8JGk7dgdZNIpFiWGR6xUV7omhUdDWGggkEy8LfOORJI98o9ExexjANJ8TuHtHaLDPVMs6gFEFJxDEGJBy4gQdbv6SLxmuFWqYArMICUDlhAbrCLE0xyHANRk4eofSN/YLssqkJXLlJIVXxeIjdUmoNOUfp9Onnnnma0+dzJqsWJRJJNSSSSTm5zMaDsza097gdsQ89D6jnEe3iwJktCQAEpdhTM7OUJ7vJAzY5hoRiqIcFTH0KhQhxPoj1YnKKpixkkim+KrBau9QC/i147ecT/q9iHPIe3jyhXKSG3E9V3hdQV1BhsgFhlAF8yaOcwfI+xELXfQlkIQl1ZMDQHYTmVbhHjc9rnjxBKEvkS3VnPWKsNSalUWs5Ci/J1I8hvI8TWRkamBc+XH1hvYq2LUlaFElKGwvVnenCkM5dpAWv9Ki78XeJXJdQkS2d1Euoig3Abh9Yzl+rInzQ5zeh2jXr5wktSxGLqNT249tfrJ1L0qSht+ZpJt4rmggKoov4QM/DR3oAwyg2T2kUAUKwrIBcux1YsHDgtWMLLmmtas1KUpHrQpQIV4n0b5NV4NsIlwsA1FIvb+Zt02xakrWoJxLZIw0c1dWZrn0j0iWUmgyo26F/f8AdoswVQFJCnLsVN4n1rnxOyHQDH6wzBoFUkck+2ggPctY9I0kW90sdKVpuFYKkzAGSwqHJ2qIYADQBIMJGd6geT+zE1WhSdMXGKXU8RYWNbUgMWp4Pl9RCicivOOrvBwAKVD+rRQJx1b3/MZHaIOVetzKKIsTPTUH8NeMdCTsyiJnxFFpCst77vq8ZgUkXtH5raGXCZXdlEQSTECWpHQpqxwXXadIBnVSidvXjFybMKxWTHRxzgiWIi8ovL1UYbBHogpyng1Y9CVpm0cAOs+E3pJV3imBqSWDvvMafslalIlFK0qFXTQ1cVHl5wHNtwRNRMTUoVVtlQRw05xs7PPSpilglTEcDH6UlTLYiebKk6REuV3yitSRUYQ4B8Ow7c4As/ZOauaRKT4QkkuQAgAhySdK5xqZ0vCXGR9vFag4LFnDe9ohlRw66CDTUg6mC2W65Vmqq1AqIZpcorQMjVRWh/8ATEbuAtWIKnhKkqKVS5YAJY0IUSVFJFchqDHZ9jUUvhfZ6EQDevZsnDMQMMwVBFASKsWy4xhCn8QCw0b5f3NdmNBst7rNZd10SpTYEAHRRqeunKGqJNDCy6LeJiAoAg5KH5VDNJ97IZqnR5XEGoXOcm/nNBSLDLtIGWXEZG/JLT5r5lQYbsKY2CZu0wgvuWDNfVhFOAfLUN+n3EVXUkCJ0y1aAA76bA0XybGStJUS6cmy4xdITWtXEXFDBwGaNdqm4iVTYy6+iO6lKJp4hzfLy8o5dN6mktSqfgJ/479x5QzsBEyVhIcVBHvjGQnowqUgfhUR0pEuEq2JUcH2Mc4uNZuSaVj0kudcMZ+4rYVAoWoqwsUuchkQ/TrGjROThpRhGoanhuOZOqknWWTZeLJhWnGmsUzU1HvlFiJtK61iE1YU52RDiafepl5G0MeE3nkjWOJTQxSJjbt0elrLxi5GU2MYdZZhJNY6shsogpbVjqp77OEduDAs08lUSSgv6RUZrZCkWd8I4RaMBMLSphX37aPQEtRIoY9HEBtvCInx222kIJDO7t9Y1XYtU6ZKUShXdIPx6JOzh6a5xlbbLxrAAcksOsfZhJFluoSh4ThCS1PEsjF5E8hHvTYJczAH6gBEa5JgaagJ8VTsGr7N8QUpg6VkbBmOhiqVaCpXiIIalGbz1iRsUMt13la4YhrNJrQo4XzFWBduY1JhxIUlaA9fqM/e6Es6cahBzrk5OgGdBSGdgThQEnQOfnCaGpLR1bQBYVYRhUdhLc6MeeXTZB6jSFiFio1b36QwXl6xi9rUgKgqDn7SjCN4Sp4nCMoUXwl1iuY+v18oYfa0ksFpcaYh9YCvNNQdCM/TlEmGVg+3EpexEDlyjiDmgGXsboLmIdBy38tkD1Omn1+seXNps9iLrm8SLWjO61eEjYW9IjbrmlTKsEqJcqHzD1iu6zQ8R6ftE7bfEmSD3i6/lzV0EZ5Diqe7vfyjjYLrA7NdC5MwKKkqSXBYENqHfhDSTLeArtvpFpfuwoJSc1MHJ4E6esN1LAy9j6xs02qpStUFjEABjpPJzBzaJghWQaKu8HWLpIAECDeMYSichs49LkA6wViSoVziIQOUEVDfqEWLWgE5KgC4feK+X8xxKAoAjUQ2TJDPA86SA5HPfy2xNUwgtdN4JYiALLGCEJeIpUFB01EWplM0Zr9OYY2vIpS3zjkSmOHBj0HTp3E+LT5BdF6y7PakzJktUwIUSwIFasag5Grbo2d69tpNuMuVLTMQA5ViwirFmZR9mPnloDzFD9Rid3rKVgjNJd+hj3Oh3mJktqJ9AXZwEgY1ChbEyuNDC+z4k0JTQ6OD+2cM1+MJ05V6xTPsaQ5EIZEYRwZwYTdUumJRd8hs56mGCrUhB8RABNHLchtjP/aVOK6PSlPU5RVKt4Q7BzqogOY6FVdBOMzNrHU68gSQhBWTm7pDcSOWUVzQqakmaoEA0SKJHLXnFtmUO7xVLio89u4iIzyKb4QyozXtqNoQZtuItXOAVhDbWAB/jOK1rUAT8I3U8oZSLqCcWFs6k5xXarK2EPmS3QHdtgjlhi8BReK6AKB5D5M8Xy7xLB0udx1qN/rAE6XhXhIFA4bI55xeiaAHavzMIainSNV26yF43vOw4ZaSgKzIqo55EZcozywwU7g7+MaubZioUYU58YhKsOMhCmVV3NWAzY5wxClMeEWnCGc6mN+zNm7mRLehV4j/AKsvJoczA1YplSwQPYi60D4RtyiWoQ4vLaYym0gCCc6wUklnGXvSFoJemkHSScLUqPnCNI5xaGzCkAEln3UPTlFyLK4cHcQQ1cmhYt3ANQGo5bPUa1g6yIBSxAbLfmT847cCSsG3EsnWdQBIy2Hg5aKV08vMA+kX2hgXAwk6jhwbWKu8xZgOPddsBmHEEX5iRKChZbQkZ/henMAdIay5oKXGyh2wttoPeLALVB8hFt2SCcTMBQtxoflCcXQDr3kRRqWbJCpjZ7Y9FxsqmzHn9I9EtGmStxKSwE/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2185988"/>
            <a:ext cx="3581400" cy="4562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6" name="Picture 12" descr="http://www.ibiblio.org/wm/paint/auth/gauguin/gauguin.areare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60548"/>
            <a:ext cx="3694830" cy="286439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7712861" y="2996952"/>
            <a:ext cx="110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GAUGUIN</a:t>
            </a:r>
            <a:endParaRPr lang="it-IT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le:Caspar David Friedrich 03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4624"/>
            <a:ext cx="5040560" cy="645148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74783" y="6453336"/>
            <a:ext cx="513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Caspar</a:t>
            </a:r>
            <a:r>
              <a:rPr lang="it-IT" dirty="0" smtClean="0"/>
              <a:t> Friedrich, Viandante sul mare di nebbia, 1818</a:t>
            </a:r>
            <a:endParaRPr lang="it-IT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upload.wikimedia.org/wikipedia/commons/1/1b/Kirchner_1919_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2757251" cy="388843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4365104"/>
            <a:ext cx="22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Ernst Ludwig </a:t>
            </a:r>
            <a:r>
              <a:rPr lang="it-IT" dirty="0" err="1" smtClean="0"/>
              <a:t>Kirchner</a:t>
            </a:r>
            <a:endParaRPr lang="it-IT" dirty="0"/>
          </a:p>
        </p:txBody>
      </p:sp>
      <p:pic>
        <p:nvPicPr>
          <p:cNvPr id="88068" name="Picture 4" descr="http://www.neuegalerie.org/sites/default/files/Erich%20Heckel,%20large%20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4664"/>
            <a:ext cx="3212129" cy="39330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211960" y="4437112"/>
            <a:ext cx="13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Erich </a:t>
            </a:r>
            <a:r>
              <a:rPr lang="it-IT" dirty="0" err="1" smtClean="0"/>
              <a:t>Heckel</a:t>
            </a:r>
            <a:endParaRPr lang="it-IT" dirty="0"/>
          </a:p>
        </p:txBody>
      </p:sp>
      <p:pic>
        <p:nvPicPr>
          <p:cNvPr id="88070" name="Picture 6" descr="File:WP Emil Nold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4565"/>
          <a:stretch>
            <a:fillRect/>
          </a:stretch>
        </p:blipFill>
        <p:spPr bwMode="auto">
          <a:xfrm>
            <a:off x="6372200" y="404664"/>
            <a:ext cx="2723086" cy="396044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092280" y="4365104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Emil</a:t>
            </a:r>
            <a:r>
              <a:rPr lang="it-IT" dirty="0" smtClean="0"/>
              <a:t> </a:t>
            </a:r>
            <a:r>
              <a:rPr lang="it-IT" dirty="0" err="1" smtClean="0"/>
              <a:t>Nolde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60428" y="5651956"/>
            <a:ext cx="312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Die</a:t>
            </a:r>
            <a:r>
              <a:rPr lang="it-IT" dirty="0" smtClean="0"/>
              <a:t> </a:t>
            </a:r>
            <a:r>
              <a:rPr lang="it-IT" dirty="0" err="1" smtClean="0"/>
              <a:t>Brücke</a:t>
            </a:r>
            <a:r>
              <a:rPr lang="it-IT" dirty="0" smtClean="0"/>
              <a:t> , Dresda, 1905-1914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25367" y="6023029"/>
            <a:ext cx="357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Van Gogh, </a:t>
            </a:r>
            <a:r>
              <a:rPr lang="en-US" dirty="0" err="1" smtClean="0"/>
              <a:t>Autoritratto</a:t>
            </a:r>
            <a:r>
              <a:rPr lang="en-US" dirty="0" smtClean="0"/>
              <a:t>, 1886-87,  </a:t>
            </a:r>
          </a:p>
        </p:txBody>
      </p:sp>
      <p:pic>
        <p:nvPicPr>
          <p:cNvPr id="21508" name="Picture 4" descr="van Gogh: Self-Portra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62272"/>
            <a:ext cx="452437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upload.wikimedia.org/wikipedia/commons/0/03/Programm_der_Br%C3%BCc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3600400" cy="682547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1265" y="692696"/>
            <a:ext cx="2182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1905, </a:t>
            </a:r>
            <a:r>
              <a:rPr lang="it-IT" dirty="0" err="1" smtClean="0"/>
              <a:t>E.L.Kirchner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Dresda, manifesto </a:t>
            </a:r>
          </a:p>
          <a:p>
            <a:pPr algn="ctr"/>
            <a:r>
              <a:rPr lang="it-IT" dirty="0" err="1" smtClean="0"/>
              <a:t>die</a:t>
            </a:r>
            <a:r>
              <a:rPr lang="it-IT" dirty="0" smtClean="0"/>
              <a:t> </a:t>
            </a:r>
            <a:r>
              <a:rPr lang="it-IT" dirty="0" err="1" smtClean="0"/>
              <a:t>Brucke</a:t>
            </a:r>
            <a:r>
              <a:rPr lang="it-IT" dirty="0" smtClean="0"/>
              <a:t>, xilografia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156176" y="548680"/>
            <a:ext cx="29291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“La pittura è l’arte che </a:t>
            </a:r>
          </a:p>
          <a:p>
            <a:r>
              <a:rPr lang="it-IT" dirty="0" smtClean="0"/>
              <a:t>rappresenta su un piano un </a:t>
            </a:r>
          </a:p>
          <a:p>
            <a:r>
              <a:rPr lang="it-IT" dirty="0" smtClean="0"/>
              <a:t>fenomeno sensibile. Il pittore</a:t>
            </a:r>
          </a:p>
          <a:p>
            <a:r>
              <a:rPr lang="it-IT" dirty="0" smtClean="0"/>
              <a:t>trasforma in opera d’arte</a:t>
            </a:r>
          </a:p>
          <a:p>
            <a:r>
              <a:rPr lang="it-IT" dirty="0" smtClean="0"/>
              <a:t>la concezione della sua</a:t>
            </a:r>
          </a:p>
          <a:p>
            <a:r>
              <a:rPr lang="it-IT" dirty="0" smtClean="0"/>
              <a:t>esperienza. Non ci sono </a:t>
            </a:r>
          </a:p>
          <a:p>
            <a:r>
              <a:rPr lang="it-IT" dirty="0" smtClean="0"/>
              <a:t>regole fisse per questo. </a:t>
            </a:r>
          </a:p>
          <a:p>
            <a:r>
              <a:rPr lang="it-IT" dirty="0" smtClean="0"/>
              <a:t>La sublimazione </a:t>
            </a:r>
          </a:p>
          <a:p>
            <a:r>
              <a:rPr lang="it-IT" dirty="0" smtClean="0"/>
              <a:t>istintiva della forma nell’</a:t>
            </a:r>
          </a:p>
          <a:p>
            <a:r>
              <a:rPr lang="it-IT" dirty="0" smtClean="0"/>
              <a:t>avvenimento sensibile</a:t>
            </a:r>
          </a:p>
          <a:p>
            <a:r>
              <a:rPr lang="it-IT" dirty="0" smtClean="0"/>
              <a:t>vien tradotta d’impulso </a:t>
            </a:r>
          </a:p>
          <a:p>
            <a:r>
              <a:rPr lang="it-IT" dirty="0" smtClean="0"/>
              <a:t>sul piano”</a:t>
            </a:r>
            <a:endParaRPr lang="it-I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theobaldjennings.com/medias/itemmain/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2733675" cy="4143376"/>
          </a:xfrm>
          <a:prstGeom prst="rect">
            <a:avLst/>
          </a:prstGeom>
          <a:noFill/>
        </p:spPr>
      </p:pic>
      <p:pic>
        <p:nvPicPr>
          <p:cNvPr id="115716" name="Picture 4" descr="http://www.kettererkunst.de/kunst/pic570/377/10100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4664"/>
            <a:ext cx="2857500" cy="4143376"/>
          </a:xfrm>
          <a:prstGeom prst="rect">
            <a:avLst/>
          </a:prstGeom>
          <a:noFill/>
        </p:spPr>
      </p:pic>
      <p:pic>
        <p:nvPicPr>
          <p:cNvPr id="115718" name="Picture 6" descr="http://images.artnet.com/artwork_images/1119/1519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4664"/>
            <a:ext cx="2571750" cy="414337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499540" y="5301208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Disegni di </a:t>
            </a:r>
            <a:r>
              <a:rPr lang="it-IT" dirty="0" err="1" smtClean="0"/>
              <a:t>Kirchner</a:t>
            </a:r>
            <a:endParaRPr lang="it-IT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4.bp.blogspot.com/_t_FdxsfrbJE/SfcLrcQtIHI/AAAAAAAAFPo/DjaLGzD9E0c/s400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2952750" cy="3810000"/>
          </a:xfrm>
          <a:prstGeom prst="rect">
            <a:avLst/>
          </a:prstGeom>
          <a:noFill/>
        </p:spPr>
      </p:pic>
      <p:pic>
        <p:nvPicPr>
          <p:cNvPr id="116740" name="Picture 4" descr="http://4.bp.blogspot.com/_t_FdxsfrbJE/SfcLTDtS4YI/AAAAAAAAFPg/FeGpmjBrjfk/s400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4624"/>
            <a:ext cx="2819400" cy="3810000"/>
          </a:xfrm>
          <a:prstGeom prst="rect">
            <a:avLst/>
          </a:prstGeom>
          <a:noFill/>
        </p:spPr>
      </p:pic>
      <p:pic>
        <p:nvPicPr>
          <p:cNvPr id="116744" name="Picture 8" descr="http://public.blu.livefilestore.com/y1pMPpg3xDt87uFPfcdoSl61qkhDTSy1rA40Fh8cIuVLryDxqEmCRQFXFiDQQLQbnl5cT3O98n692eQIbDb2T4u9A/01d%20Berlino.%20Cinque%20donne%20per%20strada%20(xilografia).jpg?psid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1371" y="51048"/>
            <a:ext cx="290512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1.bp.blogspot.com/_FOHbsZztaD0/TCInz7I5EjI/AAAAAAAACMs/ae-fVMOFj_k/s1600/3965623795_95b405579a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8639"/>
            <a:ext cx="2736303" cy="3838643"/>
          </a:xfrm>
          <a:prstGeom prst="rect">
            <a:avLst/>
          </a:prstGeom>
          <a:noFill/>
        </p:spPr>
      </p:pic>
      <p:pic>
        <p:nvPicPr>
          <p:cNvPr id="82948" name="Picture 4" descr="http://2.bp.blogspot.com/_FOHbsZztaD0/TCIoBSmYk8I/AAAAAAAACM8/I8XXgo0HHoU/s1600/3966399496_a4aaf37876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9021" y="188640"/>
            <a:ext cx="3125147" cy="4536504"/>
          </a:xfrm>
          <a:prstGeom prst="rect">
            <a:avLst/>
          </a:prstGeom>
          <a:noFill/>
        </p:spPr>
      </p:pic>
      <p:pic>
        <p:nvPicPr>
          <p:cNvPr id="82950" name="Picture 6" descr="http://2.bp.blogspot.com/_FOHbsZztaD0/TCIp6nYTtSI/AAAAAAAACNk/UX70qQioJ3w/s1600/Kirchner%27s+Two+Women+in+the+Street+1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2956" y="188640"/>
            <a:ext cx="2823540" cy="374441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197289" y="5949280"/>
            <a:ext cx="295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Figure di donne </a:t>
            </a:r>
            <a:endParaRPr lang="it-IT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francescomorante.it/images/308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936148" cy="6597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20072" y="620688"/>
            <a:ext cx="392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Cinque donne sulla strada,</a:t>
            </a:r>
          </a:p>
          <a:p>
            <a:r>
              <a:rPr lang="it-IT" dirty="0" smtClean="0"/>
              <a:t>1913</a:t>
            </a: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Ernst Ludwig Kirchner, Head of a woman...Wikimedi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5392517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660232" y="476672"/>
            <a:ext cx="197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Testa </a:t>
            </a:r>
          </a:p>
          <a:p>
            <a:r>
              <a:rPr lang="it-IT" dirty="0" smtClean="0"/>
              <a:t>di donna</a:t>
            </a:r>
            <a:endParaRPr lang="it-IT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allpaintings.org/d/144143-1/Ernst+Ludwig+Kirchner+-+Tramway+in+Dresd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4624"/>
            <a:ext cx="6480720" cy="64807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94743" y="6453336"/>
            <a:ext cx="336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Tram a Dresda, 1909</a:t>
            </a:r>
            <a:endParaRPr lang="it-IT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29.media.tumblr.com/tumblr_lv9l44sVed1qku0qw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904656" cy="651386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179172" y="476672"/>
            <a:ext cx="2641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Donna nuda </a:t>
            </a:r>
          </a:p>
          <a:p>
            <a:r>
              <a:rPr lang="it-IT" dirty="0" smtClean="0"/>
              <a:t>con cappello, 1911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940152" y="28529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“</a:t>
            </a:r>
            <a:r>
              <a:rPr lang="it-IT" i="1" dirty="0" smtClean="0"/>
              <a:t>Lo studio del nudo è il </a:t>
            </a:r>
          </a:p>
          <a:p>
            <a:r>
              <a:rPr lang="it-IT" i="1" dirty="0" smtClean="0"/>
              <a:t>fondamento dell’arte: il nudo </a:t>
            </a:r>
          </a:p>
          <a:p>
            <a:r>
              <a:rPr lang="it-IT" i="1" dirty="0" smtClean="0"/>
              <a:t>mostra </a:t>
            </a:r>
          </a:p>
          <a:p>
            <a:r>
              <a:rPr lang="it-IT" i="1" dirty="0" smtClean="0"/>
              <a:t>l’essere qual è e ne rivela, senza i camuffamenti del vestito,</a:t>
            </a:r>
          </a:p>
          <a:p>
            <a:r>
              <a:rPr lang="it-IT" i="1" dirty="0" smtClean="0"/>
              <a:t>l’interiorità”(</a:t>
            </a:r>
            <a:r>
              <a:rPr lang="it-IT" i="1" dirty="0" err="1" smtClean="0"/>
              <a:t>Kirchner</a:t>
            </a:r>
            <a:r>
              <a:rPr lang="it-IT" i="1" dirty="0" smtClean="0"/>
              <a:t>)</a:t>
            </a:r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reproarte.com/files/images/K/kirchner_ernst_ludwig/zirkusreiter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544616" cy="688126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96136" y="548680"/>
            <a:ext cx="3293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Cavallerizza al circo,</a:t>
            </a:r>
          </a:p>
          <a:p>
            <a:r>
              <a:rPr lang="it-IT" dirty="0" smtClean="0"/>
              <a:t>1911</a:t>
            </a:r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ile:Kirchner - Selbstbildnis als Solda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4624"/>
            <a:ext cx="5616624" cy="62767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74089" y="6381328"/>
            <a:ext cx="440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E.L.Kirkhner</a:t>
            </a:r>
            <a:r>
              <a:rPr lang="it-IT" dirty="0" smtClean="0"/>
              <a:t>, Autoritratto come soldato, 1915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humanitiesweb.org/gallery/50/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32656"/>
            <a:ext cx="9103580" cy="42604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890084" y="5651956"/>
            <a:ext cx="505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Van Gogh, Campo di grano con volo di corvi, 1890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kirchnervereinfehmarn.de/bitmaps/kaf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225" y="116632"/>
            <a:ext cx="7350191" cy="59046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7784" y="6309320"/>
            <a:ext cx="370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</a:t>
            </a:r>
            <a:r>
              <a:rPr lang="it-IT" dirty="0" smtClean="0"/>
              <a:t> </a:t>
            </a:r>
            <a:r>
              <a:rPr lang="it-IT" dirty="0" err="1" smtClean="0"/>
              <a:t>Kirchner</a:t>
            </a:r>
            <a:r>
              <a:rPr lang="it-IT" dirty="0" smtClean="0"/>
              <a:t>, Fattoria </a:t>
            </a:r>
            <a:r>
              <a:rPr lang="it-IT" dirty="0" err="1" smtClean="0"/>
              <a:t>Staberhof</a:t>
            </a:r>
            <a:r>
              <a:rPr lang="it-IT" dirty="0" smtClean="0"/>
              <a:t>, 1913</a:t>
            </a:r>
            <a:endParaRPr lang="it-IT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t0.gstatic.com/images?q=tbn:ANd9GcQ2S0oOIAAwq6idIJw3bYZc3o7Tjs5nMa6wH6m_LeZr24Mu889Km3d_gu5F5Q"/>
          <p:cNvPicPr>
            <a:picLocks noChangeAspect="1" noChangeArrowheads="1"/>
          </p:cNvPicPr>
          <p:nvPr/>
        </p:nvPicPr>
        <p:blipFill>
          <a:blip r:embed="rId3" cstate="print"/>
          <a:srcRect l="3726" t="6818" r="4360" b="3409"/>
          <a:stretch>
            <a:fillRect/>
          </a:stretch>
        </p:blipFill>
        <p:spPr bwMode="auto">
          <a:xfrm>
            <a:off x="395536" y="620688"/>
            <a:ext cx="5328592" cy="568863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980728"/>
            <a:ext cx="2662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E.L.Kirchner</a:t>
            </a:r>
            <a:r>
              <a:rPr lang="it-IT" dirty="0" smtClean="0"/>
              <a:t>, Notte di luna </a:t>
            </a:r>
          </a:p>
          <a:p>
            <a:r>
              <a:rPr lang="it-IT" dirty="0" smtClean="0"/>
              <a:t>in inverno, 1913</a:t>
            </a:r>
            <a:endParaRPr lang="it-IT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4.bp.blogspot.com/_GrI5sR24CY8/TLN3UyBbdPI/AAAAAAAABNo/_Br5-CSsCV0/s400/heckel-erich-rote-haeuser-1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4624"/>
            <a:ext cx="5005433" cy="4104456"/>
          </a:xfrm>
          <a:prstGeom prst="rect">
            <a:avLst/>
          </a:prstGeom>
          <a:noFill/>
        </p:spPr>
      </p:pic>
      <p:pic>
        <p:nvPicPr>
          <p:cNvPr id="123908" name="Picture 4" descr="http://www.xiamenoilpainting.com/upload1/file-admin/images/Erich%20Heckel1.jpg"/>
          <p:cNvPicPr>
            <a:picLocks noChangeAspect="1" noChangeArrowheads="1"/>
          </p:cNvPicPr>
          <p:nvPr/>
        </p:nvPicPr>
        <p:blipFill>
          <a:blip r:embed="rId4" cstate="print"/>
          <a:srcRect t="4604"/>
          <a:stretch>
            <a:fillRect/>
          </a:stretch>
        </p:blipFill>
        <p:spPr bwMode="auto">
          <a:xfrm>
            <a:off x="4819650" y="3068960"/>
            <a:ext cx="4324350" cy="378904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835057" y="5013176"/>
            <a:ext cx="22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Paesaggi di Eric </a:t>
            </a:r>
            <a:r>
              <a:rPr lang="it-IT" dirty="0" err="1" smtClean="0"/>
              <a:t>Heckel</a:t>
            </a:r>
            <a:endParaRPr lang="it-IT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oratoriodigubbio.files.wordpress.com/2009/11/heck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1175"/>
            <a:ext cx="5328592" cy="664045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620688"/>
            <a:ext cx="326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Heckel</a:t>
            </a:r>
            <a:r>
              <a:rPr lang="it-IT" dirty="0" smtClean="0"/>
              <a:t>, Fratello e sorella, 1911</a:t>
            </a:r>
            <a:endParaRPr lang="it-IT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actingoutpolitics.com/wp-content/uploads/2011/08/NoldeParadiseL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8712968" cy="584281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21405" y="6381328"/>
            <a:ext cx="29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Adamo ed Eva, 1919</a:t>
            </a:r>
            <a:endParaRPr lang="it-IT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farm3.staticflickr.com/2569/4138451606_1897b44b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851920" cy="3343467"/>
          </a:xfrm>
          <a:prstGeom prst="rect">
            <a:avLst/>
          </a:prstGeom>
          <a:noFill/>
        </p:spPr>
      </p:pic>
      <p:pic>
        <p:nvPicPr>
          <p:cNvPr id="124932" name="Picture 4" descr="http://farm3.staticflickr.com/2705/4137686503_65fb8ce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-1"/>
            <a:ext cx="3995936" cy="3380561"/>
          </a:xfrm>
          <a:prstGeom prst="rect">
            <a:avLst/>
          </a:prstGeom>
          <a:noFill/>
        </p:spPr>
      </p:pic>
      <p:pic>
        <p:nvPicPr>
          <p:cNvPr id="124934" name="Picture 6" descr="http://farm3.staticflickr.com/2628/4137686931_667d1f4f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40524"/>
            <a:ext cx="4258444" cy="351747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07504" y="3861048"/>
            <a:ext cx="2103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Trittico di </a:t>
            </a:r>
          </a:p>
          <a:p>
            <a:r>
              <a:rPr lang="it-IT" dirty="0" smtClean="0"/>
              <a:t>Santa</a:t>
            </a:r>
          </a:p>
          <a:p>
            <a:r>
              <a:rPr lang="it-IT" dirty="0" smtClean="0"/>
              <a:t>Maria Egiziaca, 1912</a:t>
            </a:r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1.bp.blogspot.com/-5Q2uFnoLCvE/TuOCUDAL-6I/AAAAAAAAENQ/3KoCQi4DuFg/s1600/Legend%2BSaint%2BMary%2Bof%2BEgypt%2B-death_in_the_de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4624"/>
            <a:ext cx="7128792" cy="62190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7784" y="6381328"/>
            <a:ext cx="357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Santa Maria egiziaca, 1912</a:t>
            </a:r>
            <a:endParaRPr lang="it-IT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salonedegliartisti.it/museo/N/n0528/0528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544616" cy="630001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940152" y="692696"/>
            <a:ext cx="284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Crocifissione, 1912</a:t>
            </a:r>
            <a:endParaRPr lang="it-IT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ile:EmilNolde-Blumengarten(ohne+Figur)190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960440" cy="3414172"/>
          </a:xfrm>
          <a:prstGeom prst="rect">
            <a:avLst/>
          </a:prstGeom>
          <a:noFill/>
        </p:spPr>
      </p:pic>
      <p:pic>
        <p:nvPicPr>
          <p:cNvPr id="74756" name="Picture 4" descr="http://2.bp.blogspot.com/-plCAlIi5Qpk/TjvYtIkZdPI/AAAAAAAAA9U/2EBovCdumEQ/s1600/emil+nolde+sole+tropic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8550" y="2886075"/>
            <a:ext cx="5505450" cy="397192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355976" y="476672"/>
            <a:ext cx="308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Giardino fiorito, 1908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6381328"/>
            <a:ext cx="29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E. </a:t>
            </a:r>
            <a:r>
              <a:rPr lang="it-IT" dirty="0" err="1" smtClean="0"/>
              <a:t>Nolde</a:t>
            </a:r>
            <a:r>
              <a:rPr lang="it-IT" dirty="0" smtClean="0"/>
              <a:t>, Sole tropicale, 1914</a:t>
            </a:r>
            <a:endParaRPr lang="it-IT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theartstory.org/images20/photo/expressionism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5256584" cy="543180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4046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/>
              <a:t>Der</a:t>
            </a:r>
            <a:r>
              <a:rPr lang="it-IT" sz="3600" dirty="0" smtClean="0"/>
              <a:t> </a:t>
            </a:r>
            <a:r>
              <a:rPr lang="it-IT" sz="3600" dirty="0" err="1" smtClean="0"/>
              <a:t>Blaue</a:t>
            </a:r>
            <a:r>
              <a:rPr lang="it-IT" sz="3600" dirty="0" smtClean="0"/>
              <a:t> </a:t>
            </a:r>
            <a:r>
              <a:rPr lang="it-IT" sz="3600" dirty="0" err="1" smtClean="0"/>
              <a:t>Reiter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1484784"/>
            <a:ext cx="23329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Wasilij</a:t>
            </a:r>
            <a:r>
              <a:rPr lang="it-IT" sz="2400" dirty="0" smtClean="0"/>
              <a:t> </a:t>
            </a:r>
            <a:r>
              <a:rPr lang="it-IT" sz="2400" dirty="0" err="1" smtClean="0"/>
              <a:t>Kandinskij</a:t>
            </a:r>
            <a:endParaRPr lang="it-IT" sz="2400" dirty="0" smtClean="0"/>
          </a:p>
          <a:p>
            <a:r>
              <a:rPr lang="it-IT" sz="2400" dirty="0" smtClean="0"/>
              <a:t>Franz Marc</a:t>
            </a:r>
          </a:p>
          <a:p>
            <a:r>
              <a:rPr lang="it-IT" sz="2400" dirty="0" smtClean="0"/>
              <a:t>August </a:t>
            </a:r>
            <a:r>
              <a:rPr lang="it-IT" sz="2400" dirty="0" err="1" smtClean="0"/>
              <a:t>Macke</a:t>
            </a:r>
            <a:endParaRPr lang="it-IT" sz="2400" dirty="0" smtClean="0"/>
          </a:p>
          <a:p>
            <a:r>
              <a:rPr lang="it-IT" sz="2400" dirty="0" smtClean="0"/>
              <a:t>Paul </a:t>
            </a:r>
            <a:r>
              <a:rPr lang="it-IT" sz="2400" dirty="0" err="1" smtClean="0"/>
              <a:t>Klee</a:t>
            </a:r>
            <a:endParaRPr lang="it-IT" sz="2400" dirty="0" smtClean="0"/>
          </a:p>
          <a:p>
            <a:r>
              <a:rPr lang="it-IT" sz="2400" dirty="0" smtClean="0"/>
              <a:t>Alfred </a:t>
            </a:r>
            <a:r>
              <a:rPr lang="it-IT" sz="2400" dirty="0" err="1" smtClean="0"/>
              <a:t>Kubin</a:t>
            </a:r>
            <a:endParaRPr lang="it-IT" sz="2400" dirty="0" smtClean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72200" y="908720"/>
            <a:ext cx="152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Monaco, 1911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entroarte.com/images/ensor/ensor%20col%20cappello%20fiorito%201883-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87956"/>
            <a:ext cx="4608512" cy="58653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267744" y="6453336"/>
            <a:ext cx="451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James </a:t>
            </a:r>
            <a:r>
              <a:rPr lang="it-IT" dirty="0" err="1" smtClean="0"/>
              <a:t>Ensor</a:t>
            </a:r>
            <a:r>
              <a:rPr lang="it-IT" dirty="0" smtClean="0"/>
              <a:t>, Autoritratto con cappello fiorito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abendblatt.de/multimedia/archive/00737/reise_reiter_marc_t_7375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412776"/>
            <a:ext cx="4686621" cy="3456384"/>
          </a:xfrm>
          <a:prstGeom prst="rect">
            <a:avLst/>
          </a:prstGeom>
          <a:noFill/>
        </p:spPr>
      </p:pic>
      <p:pic>
        <p:nvPicPr>
          <p:cNvPr id="128004" name="Picture 4" descr="http://wwwdelivery.superstock.com/WI/223/260/PreviewComp/SuperStock_260-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4427984" cy="350443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67544" y="5229200"/>
            <a:ext cx="252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Franz Marc, </a:t>
            </a:r>
            <a:r>
              <a:rPr lang="it-IT" dirty="0" err="1" smtClean="0"/>
              <a:t>Blaue</a:t>
            </a:r>
            <a:r>
              <a:rPr lang="it-IT" dirty="0" smtClean="0"/>
              <a:t> </a:t>
            </a:r>
            <a:r>
              <a:rPr lang="it-IT" dirty="0" err="1" smtClean="0"/>
              <a:t>Reiter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68144" y="5229200"/>
            <a:ext cx="23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Emil</a:t>
            </a:r>
            <a:r>
              <a:rPr lang="it-IT" dirty="0" smtClean="0"/>
              <a:t> </a:t>
            </a:r>
            <a:r>
              <a:rPr lang="it-IT" dirty="0" err="1" smtClean="0"/>
              <a:t>Nolde</a:t>
            </a:r>
            <a:r>
              <a:rPr lang="it-IT" dirty="0" smtClean="0"/>
              <a:t>, </a:t>
            </a:r>
            <a:r>
              <a:rPr lang="it-IT" dirty="0" err="1" smtClean="0"/>
              <a:t>Die</a:t>
            </a:r>
            <a:r>
              <a:rPr lang="it-IT" dirty="0" smtClean="0"/>
              <a:t> </a:t>
            </a:r>
            <a:r>
              <a:rPr lang="it-IT" dirty="0" err="1" smtClean="0"/>
              <a:t>Brucke</a:t>
            </a:r>
            <a:endParaRPr lang="it-IT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Jaune Rouge Bleu (Yellow Red Blue) by Wassily Kandi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03" y="1196752"/>
            <a:ext cx="4493297" cy="3744416"/>
          </a:xfrm>
          <a:prstGeom prst="rect">
            <a:avLst/>
          </a:prstGeom>
          <a:noFill/>
        </p:spPr>
      </p:pic>
      <p:pic>
        <p:nvPicPr>
          <p:cNvPr id="491524" name="Picture 4" descr="http://www.windoweb.it/guida/arte/arte_foto/espressionismo_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27025"/>
            <a:ext cx="3888432" cy="6054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passagenproject.com/wassily_kandinsky_ontwerp_omslag_blaue_reiter_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4320480" cy="5760640"/>
          </a:xfrm>
          <a:prstGeom prst="rect">
            <a:avLst/>
          </a:prstGeom>
          <a:noFill/>
        </p:spPr>
      </p:pic>
      <p:pic>
        <p:nvPicPr>
          <p:cNvPr id="3" name="Picture 4" descr="http://2.bp.blogspot.com/_JEIXVmeFbJY/TNV5zdthqPI/AAAAAAAAAkc/an1jSk94f34/s1600/blaue+rei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51877" cy="568863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755576" y="616530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V. </a:t>
            </a:r>
            <a:r>
              <a:rPr lang="it-IT" dirty="0" err="1" smtClean="0"/>
              <a:t>Kandinskij</a:t>
            </a:r>
            <a:r>
              <a:rPr lang="it-IT" dirty="0" smtClean="0"/>
              <a:t>, prova di copertina e copertina definitiva dell’ Almanacco, 1912</a:t>
            </a:r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digiphotostatic.libero.it/semidizucca2/med/0a4a0bf1f6_1509211_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9"/>
            <a:ext cx="2992332" cy="3168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1557" y="3573016"/>
            <a:ext cx="282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San Giorgio I, </a:t>
            </a:r>
          </a:p>
          <a:p>
            <a:pPr algn="ctr"/>
            <a:r>
              <a:rPr lang="it-IT" dirty="0" smtClean="0"/>
              <a:t>1911</a:t>
            </a:r>
            <a:endParaRPr lang="it-IT" dirty="0"/>
          </a:p>
        </p:txBody>
      </p:sp>
      <p:pic>
        <p:nvPicPr>
          <p:cNvPr id="125956" name="Picture 4" descr="http://www.palazzoforti.it/img/mostre/animaRussa/kandinsk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60648"/>
            <a:ext cx="2835315" cy="324036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131840" y="3573016"/>
            <a:ext cx="2885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San Giorgio II, </a:t>
            </a:r>
          </a:p>
          <a:p>
            <a:pPr algn="ctr"/>
            <a:r>
              <a:rPr lang="it-IT" dirty="0" smtClean="0"/>
              <a:t>1911</a:t>
            </a:r>
            <a:endParaRPr lang="it-IT" dirty="0"/>
          </a:p>
        </p:txBody>
      </p:sp>
      <p:pic>
        <p:nvPicPr>
          <p:cNvPr id="125958" name="Picture 6" descr="http://www.arengario.net/arte/imm/arte7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967666"/>
            <a:ext cx="3240360" cy="275430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1907704" y="6093296"/>
            <a:ext cx="343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</a:t>
            </a:r>
            <a:r>
              <a:rPr lang="it-IT" dirty="0" err="1" smtClean="0"/>
              <a:t>Munter</a:t>
            </a:r>
            <a:r>
              <a:rPr lang="it-IT" dirty="0" smtClean="0"/>
              <a:t>, Lotta con il drago, 1911</a:t>
            </a:r>
            <a:endParaRPr lang="it-IT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8/8a/Vassily-Kandinsk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03" y="140593"/>
            <a:ext cx="4108673" cy="656970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932040" y="12687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W. </a:t>
            </a:r>
            <a:r>
              <a:rPr lang="it-IT" sz="3600" dirty="0" err="1" smtClean="0"/>
              <a:t>Kandinskij</a:t>
            </a:r>
            <a:endParaRPr lang="it-IT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332656"/>
            <a:ext cx="5705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1911: “Lo Spirituale nell’Arte”</a:t>
            </a:r>
          </a:p>
          <a:p>
            <a:endParaRPr lang="it-IT" sz="3600" dirty="0" smtClean="0"/>
          </a:p>
          <a:p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2060848"/>
            <a:ext cx="91255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Se si fa scorrere l'occhio su una tavolozza ricoperta da colori si ottengono due risultati principali:</a:t>
            </a:r>
          </a:p>
          <a:p>
            <a:pPr marL="342900" indent="-342900">
              <a:buAutoNum type="arabicParenR"/>
            </a:pPr>
            <a:r>
              <a:rPr lang="it-IT" i="1" dirty="0" smtClean="0"/>
              <a:t>si ha un effetto puramente fisico, ossia l'occhio stesso viene affascinato dalla bellezza </a:t>
            </a:r>
          </a:p>
          <a:p>
            <a:pPr marL="342900" indent="-342900"/>
            <a:r>
              <a:rPr lang="it-IT" i="1" dirty="0" smtClean="0"/>
              <a:t>e da altre proprietà del colore. </a:t>
            </a:r>
          </a:p>
          <a:p>
            <a:pPr marL="342900" indent="-342900"/>
            <a:r>
              <a:rPr lang="it-IT" i="1" dirty="0" smtClean="0"/>
              <a:t>Lo spettatore prova un senso di soddisfazione, di gioia, come un amante della buona </a:t>
            </a:r>
          </a:p>
          <a:p>
            <a:pPr marL="342900" indent="-342900"/>
            <a:r>
              <a:rPr lang="it-IT" i="1" dirty="0" smtClean="0"/>
              <a:t>cucina che gusta una ghiottoneria.</a:t>
            </a:r>
          </a:p>
          <a:p>
            <a:pPr marL="342900" indent="-342900"/>
            <a:r>
              <a:rPr lang="it-IT" i="1" dirty="0" smtClean="0"/>
              <a:t>2)  il secondo risultato principale dell'osservazione del colore è l'effetto psichico </a:t>
            </a:r>
          </a:p>
          <a:p>
            <a:pPr marL="342900" indent="-342900"/>
            <a:r>
              <a:rPr lang="it-IT" i="1" dirty="0" smtClean="0"/>
              <a:t>dello stesso. Qui viene in luce la forza psichica del colore, la quale provoca una vibrazione </a:t>
            </a:r>
          </a:p>
          <a:p>
            <a:pPr marL="342900" indent="-342900"/>
            <a:r>
              <a:rPr lang="it-IT" i="1" dirty="0" smtClean="0"/>
              <a:t>spirituale. </a:t>
            </a:r>
          </a:p>
          <a:p>
            <a:pPr marL="342900" indent="-342900"/>
            <a:r>
              <a:rPr lang="it-IT" i="1" dirty="0" smtClean="0"/>
              <a:t>La forza fisica prima, elementare, diventa la via attraverso la quale </a:t>
            </a:r>
            <a:r>
              <a:rPr lang="it-IT" b="1" i="1" dirty="0" smtClean="0">
                <a:solidFill>
                  <a:srgbClr val="FF0000"/>
                </a:solidFill>
              </a:rPr>
              <a:t>il colore </a:t>
            </a:r>
            <a:r>
              <a:rPr lang="it-IT" i="1" dirty="0" smtClean="0"/>
              <a:t>raggiunge </a:t>
            </a:r>
            <a:r>
              <a:rPr lang="it-IT" b="1" i="1" dirty="0" smtClean="0">
                <a:solidFill>
                  <a:srgbClr val="FF0000"/>
                </a:solidFill>
              </a:rPr>
              <a:t>l'anima.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9552" y="4725144"/>
            <a:ext cx="4876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/>
              <a:t>…Problema</a:t>
            </a:r>
            <a:r>
              <a:rPr lang="it-IT" sz="3600" dirty="0" smtClean="0"/>
              <a:t> della FORMA</a:t>
            </a:r>
            <a:endParaRPr lang="it-IT" sz="3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1268760"/>
            <a:ext cx="460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/>
              <a:t>…Problema</a:t>
            </a:r>
            <a:r>
              <a:rPr lang="it-IT" sz="3600" dirty="0" smtClean="0"/>
              <a:t> del COLORE</a:t>
            </a:r>
            <a:endParaRPr lang="it-IT" sz="3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5877272"/>
            <a:ext cx="8655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Entrambe sono sottoposti al principio dell’</a:t>
            </a:r>
            <a:r>
              <a:rPr lang="it-IT" sz="2000" b="1" dirty="0" smtClean="0"/>
              <a:t>EMPATIA</a:t>
            </a:r>
            <a:r>
              <a:rPr lang="it-IT" sz="2000" dirty="0" smtClean="0"/>
              <a:t> e della </a:t>
            </a:r>
            <a:r>
              <a:rPr lang="it-IT" sz="2000" b="1" dirty="0" smtClean="0"/>
              <a:t>NECESSITA’ INTERIORE</a:t>
            </a:r>
            <a:endParaRPr lang="it-IT" sz="20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620688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ASTRATTISMO</a:t>
            </a:r>
          </a:p>
          <a:p>
            <a:pPr algn="ctr"/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“L’arte non rappresenta il visibile, ma rende visibile ciò che non sempre lo è”</a:t>
            </a:r>
          </a:p>
          <a:p>
            <a:pPr algn="ctr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(P. </a:t>
            </a:r>
            <a:r>
              <a:rPr lang="it-IT" sz="2800" dirty="0" err="1" smtClean="0">
                <a:latin typeface="Times New Roman" pitchFamily="18" charset="0"/>
                <a:cs typeface="Times New Roman" pitchFamily="18" charset="0"/>
              </a:rPr>
              <a:t>Klee</a:t>
            </a: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“Io non scelgo la forma, la forma sceglie se stessa da sola dentro di me”</a:t>
            </a:r>
          </a:p>
          <a:p>
            <a:pPr algn="ctr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(W. </a:t>
            </a:r>
            <a:r>
              <a:rPr lang="it-IT" sz="2800" dirty="0" err="1" smtClean="0">
                <a:latin typeface="Times New Roman" pitchFamily="18" charset="0"/>
                <a:cs typeface="Times New Roman" pitchFamily="18" charset="0"/>
              </a:rPr>
              <a:t>Kandinskij</a:t>
            </a: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27784" y="4653136"/>
            <a:ext cx="375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Monet, Covoni, visti nel 1895 a Mosca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660" y="5373216"/>
            <a:ext cx="9200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“All’improvviso mi trovavo per la prima volta di fronte ad un dipinto rappresentante un pagliaio, </a:t>
            </a:r>
          </a:p>
          <a:p>
            <a:pPr algn="ctr"/>
            <a:r>
              <a:rPr lang="it-IT" dirty="0" smtClean="0"/>
              <a:t>come diceva il catalogo, ma io non lo percepivo come tale.</a:t>
            </a:r>
          </a:p>
          <a:p>
            <a:pPr algn="ctr"/>
            <a:r>
              <a:rPr lang="it-IT" dirty="0" smtClean="0"/>
              <a:t>La pittura mi parve dotata come di una potenza favolosa ma inconsciamente l’oggetto trattato </a:t>
            </a:r>
          </a:p>
          <a:p>
            <a:pPr algn="ctr"/>
            <a:r>
              <a:rPr lang="it-IT" dirty="0" smtClean="0"/>
              <a:t>nell’opera perdette per me parte della sua importanza come elemento indispensabile” </a:t>
            </a:r>
            <a:endParaRPr lang="it-IT" dirty="0"/>
          </a:p>
        </p:txBody>
      </p:sp>
      <p:pic>
        <p:nvPicPr>
          <p:cNvPr id="130052" name="Picture 4" descr="http://www.peppinoimpastato.it/htdocs/Monet/images/cov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36712"/>
            <a:ext cx="5715000" cy="342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4548" y="4509120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Improvvisazione 19, 1911 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2708920"/>
            <a:ext cx="343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Impressione 3, 1911</a:t>
            </a:r>
            <a:endParaRPr lang="it-IT" dirty="0"/>
          </a:p>
        </p:txBody>
      </p:sp>
      <p:pic>
        <p:nvPicPr>
          <p:cNvPr id="66562" name="Picture 2" descr="http://digiphotostatic.libero.it/semidizucca2/lrg/0a4a0bf1f6_1471663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1988841"/>
            <a:ext cx="3024336" cy="2510570"/>
          </a:xfrm>
          <a:prstGeom prst="rect">
            <a:avLst/>
          </a:prstGeom>
          <a:noFill/>
        </p:spPr>
      </p:pic>
      <p:pic>
        <p:nvPicPr>
          <p:cNvPr id="66564" name="Picture 4" descr="Kandinskij - Impression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47864" cy="2678292"/>
          </a:xfrm>
          <a:prstGeom prst="rect">
            <a:avLst/>
          </a:prstGeom>
          <a:noFill/>
        </p:spPr>
      </p:pic>
      <p:pic>
        <p:nvPicPr>
          <p:cNvPr id="66566" name="Picture 6" descr="http://www.wikiartpedia.org/images/6/6a/314a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1" y="4567915"/>
            <a:ext cx="3491880" cy="2290086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907704" y="6488668"/>
            <a:ext cx="37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VII, 1913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491880" y="260648"/>
            <a:ext cx="5227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</a:t>
            </a:r>
            <a:r>
              <a:rPr lang="it-IT" i="1" dirty="0" smtClean="0"/>
              <a:t>A questa altezza esso risuona come una tromba che </a:t>
            </a:r>
          </a:p>
          <a:p>
            <a:r>
              <a:rPr lang="it-IT" i="1" dirty="0" smtClean="0"/>
              <a:t>suona sempre più forte o a un tono di fanfara portato </a:t>
            </a:r>
          </a:p>
          <a:p>
            <a:r>
              <a:rPr lang="it-IT" i="1" dirty="0" smtClean="0"/>
              <a:t>al suo livello massimo”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445854" y="1923797"/>
            <a:ext cx="28066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</a:t>
            </a:r>
            <a:r>
              <a:rPr lang="it-IT" i="1" dirty="0" smtClean="0"/>
              <a:t>Tanto più scuro è l’azzurro </a:t>
            </a:r>
          </a:p>
          <a:p>
            <a:r>
              <a:rPr lang="it-IT" i="1" dirty="0" smtClean="0"/>
              <a:t>tanto più esso attira l’uomo </a:t>
            </a:r>
          </a:p>
          <a:p>
            <a:r>
              <a:rPr lang="it-IT" i="1" dirty="0" smtClean="0"/>
              <a:t>nell’infinito, risveglia in lui </a:t>
            </a:r>
          </a:p>
          <a:p>
            <a:r>
              <a:rPr lang="it-IT" i="1" dirty="0" smtClean="0"/>
              <a:t>la nostalgia del puro e,</a:t>
            </a:r>
          </a:p>
          <a:p>
            <a:r>
              <a:rPr lang="it-IT" i="1" dirty="0" smtClean="0"/>
              <a:t> in fin dei conti, </a:t>
            </a:r>
          </a:p>
          <a:p>
            <a:r>
              <a:rPr lang="it-IT" i="1" dirty="0" smtClean="0"/>
              <a:t>del soprasensibile. </a:t>
            </a:r>
          </a:p>
          <a:p>
            <a:r>
              <a:rPr lang="it-IT" i="1" dirty="0" smtClean="0"/>
              <a:t>È il colore del cielo come </a:t>
            </a:r>
          </a:p>
          <a:p>
            <a:r>
              <a:rPr lang="it-IT" i="1" dirty="0" smtClean="0"/>
              <a:t>noi ce lo immaginiamo al </a:t>
            </a:r>
          </a:p>
          <a:p>
            <a:r>
              <a:rPr lang="it-IT" i="1" dirty="0" smtClean="0"/>
              <a:t>suono della parola cielo</a:t>
            </a:r>
            <a:r>
              <a:rPr lang="it-IT" dirty="0" smtClean="0"/>
              <a:t>”. </a:t>
            </a:r>
            <a:endParaRPr lang="it-IT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i.ebayimg.com/23/!B)Ew3!!EGk~$(KGrHqJ,!jYEv1+0FPMLBML5M0KnY!~~_35.JPG"/>
          <p:cNvPicPr>
            <a:picLocks noChangeAspect="1" noChangeArrowheads="1"/>
          </p:cNvPicPr>
          <p:nvPr/>
        </p:nvPicPr>
        <p:blipFill>
          <a:blip r:embed="rId3" cstate="print"/>
          <a:srcRect l="20160" t="5160" r="16841" b="9694"/>
          <a:stretch>
            <a:fillRect/>
          </a:stretch>
        </p:blipFill>
        <p:spPr bwMode="auto">
          <a:xfrm>
            <a:off x="251520" y="548680"/>
            <a:ext cx="3744416" cy="494262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283968" y="764704"/>
            <a:ext cx="418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</a:t>
            </a:r>
            <a:r>
              <a:rPr lang="it-IT" dirty="0" err="1" smtClean="0"/>
              <a:t>Kandinskij</a:t>
            </a:r>
            <a:r>
              <a:rPr lang="it-IT" dirty="0" smtClean="0"/>
              <a:t>, Il fiume </a:t>
            </a:r>
            <a:r>
              <a:rPr lang="it-IT" dirty="0" err="1" smtClean="0"/>
              <a:t>Isar</a:t>
            </a:r>
            <a:r>
              <a:rPr lang="it-IT" dirty="0" smtClean="0"/>
              <a:t> di Monaco, 1901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[ E ] James Ensor - L'Hôtel de Ville de Bruxelles (188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0278"/>
            <a:ext cx="7920880" cy="624305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63415" y="6525344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Ensor, L'Hôtel de Ville de Bruxelles, 1885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55576" y="332656"/>
            <a:ext cx="36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“La ragione è nemica dell’arte” (cit.)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29.media.tumblr.com/tumblr_lj0e4rIEaA1qz5q5o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7293"/>
            <a:ext cx="7632848" cy="586202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61610" y="6381328"/>
            <a:ext cx="517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Manifesto </a:t>
            </a:r>
            <a:r>
              <a:rPr lang="it-IT" dirty="0" err="1" smtClean="0"/>
              <a:t>Phalanx</a:t>
            </a:r>
            <a:r>
              <a:rPr lang="it-IT" dirty="0" smtClean="0"/>
              <a:t> insieme ad Ernst Stern, 1901.1904</a:t>
            </a:r>
            <a:endParaRPr lang="it-IT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www.virtualacademy.it/wp-content/uploads/vassily_kandinsky_117_beach_basket_in_olanda.jpg"/>
          <p:cNvPicPr>
            <a:picLocks noChangeAspect="1" noChangeArrowheads="1"/>
          </p:cNvPicPr>
          <p:nvPr/>
        </p:nvPicPr>
        <p:blipFill>
          <a:blip r:embed="rId3" cstate="print"/>
          <a:srcRect l="1196" t="4785" r="1913" b="4305"/>
          <a:stretch>
            <a:fillRect/>
          </a:stretch>
        </p:blipFill>
        <p:spPr bwMode="auto">
          <a:xfrm>
            <a:off x="899592" y="404664"/>
            <a:ext cx="7344816" cy="516857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592446" y="5867980"/>
            <a:ext cx="578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Sedie di vimini sulla spiaggia in Olanda, 1904</a:t>
            </a:r>
            <a:endParaRPr lang="it-IT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27.media.tumblr.com/tumblr_l6up9fZ5kb1qb3pcao1_500.jpg"/>
          <p:cNvPicPr>
            <a:picLocks noChangeAspect="1" noChangeArrowheads="1"/>
          </p:cNvPicPr>
          <p:nvPr/>
        </p:nvPicPr>
        <p:blipFill>
          <a:blip r:embed="rId3" cstate="print"/>
          <a:srcRect l="1512" t="4032" r="1721" b="3233"/>
          <a:stretch>
            <a:fillRect/>
          </a:stretch>
        </p:blipFill>
        <p:spPr bwMode="auto">
          <a:xfrm>
            <a:off x="107504" y="116632"/>
            <a:ext cx="4608512" cy="3312368"/>
          </a:xfrm>
          <a:prstGeom prst="rect">
            <a:avLst/>
          </a:prstGeom>
          <a:noFill/>
        </p:spPr>
      </p:pic>
      <p:pic>
        <p:nvPicPr>
          <p:cNvPr id="134148" name="Picture 4" descr="http://www.luc.edu/history/fac_resources/dennis/Visual_Arts/300-Art_Institute/166-Abstr-Vasily-Kandinsky-Houses-at-Murnau-(190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310674" cy="328498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51520" y="4293096"/>
            <a:ext cx="436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</a:t>
            </a:r>
            <a:r>
              <a:rPr lang="it-IT" dirty="0" err="1" smtClean="0"/>
              <a:t>Kandinskij</a:t>
            </a:r>
            <a:r>
              <a:rPr lang="it-IT" dirty="0" smtClean="0"/>
              <a:t>, Paesaggi a </a:t>
            </a:r>
            <a:r>
              <a:rPr lang="it-IT" dirty="0" err="1" smtClean="0"/>
              <a:t>Murnau</a:t>
            </a:r>
            <a:r>
              <a:rPr lang="it-IT" dirty="0" smtClean="0"/>
              <a:t>, 1908-1909</a:t>
            </a:r>
            <a:endParaRPr lang="it-IT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it.wahooart.com/A55A04/w.nsf/OPRA/BRUE-8EWL2Y/$File/KANDINSKY-AUTUMN-IN-BAVA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4721709" cy="35283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3789040"/>
            <a:ext cx="395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Autunno in Baviera, 1908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04048" y="6488668"/>
            <a:ext cx="401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Paesaggio con torre, 1908 </a:t>
            </a:r>
            <a:endParaRPr lang="it-IT" dirty="0"/>
          </a:p>
        </p:txBody>
      </p:sp>
      <p:pic>
        <p:nvPicPr>
          <p:cNvPr id="69636" name="Picture 4" descr="http://kandinskij.altervista.org/PaesaggioConTor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547" y="3140968"/>
            <a:ext cx="4360452" cy="3291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utenti.multimania.it/TRIBENET/kandi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600400" cy="310834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71600" y="3212976"/>
            <a:ext cx="166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Impressione IV, </a:t>
            </a:r>
          </a:p>
          <a:p>
            <a:r>
              <a:rPr lang="it-IT" dirty="0" smtClean="0"/>
              <a:t>1912</a:t>
            </a:r>
            <a:endParaRPr lang="it-IT" dirty="0"/>
          </a:p>
        </p:txBody>
      </p:sp>
      <p:pic>
        <p:nvPicPr>
          <p:cNvPr id="4" name="Picture 8" descr="http://www.labirintopsicanalisi.eu/kandinskij-improvvisazi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4121" y="126683"/>
            <a:ext cx="3040367" cy="3089805"/>
          </a:xfrm>
          <a:prstGeom prst="rect">
            <a:avLst/>
          </a:prstGeom>
          <a:noFill/>
        </p:spPr>
      </p:pic>
      <p:pic>
        <p:nvPicPr>
          <p:cNvPr id="5" name="Picture 2" descr="http://2.bp.blogspot.com/_Qggpbxj9XhY/S0j4lgJ9NjI/AAAAAAAABi8/4t5kgvSdSvM/s1600/comp7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196" y="3933731"/>
            <a:ext cx="4218044" cy="2807637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2705848" y="3563724"/>
            <a:ext cx="3732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VII, 1913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858000" y="32849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Improvvisazione XVI, </a:t>
            </a:r>
          </a:p>
          <a:p>
            <a:r>
              <a:rPr lang="it-IT" dirty="0" smtClean="0"/>
              <a:t>1912</a:t>
            </a:r>
            <a:endParaRPr lang="it-IT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tenti.multimania.it/TRIBENET/kandi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7488832" cy="646535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524328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Impressione IV, </a:t>
            </a:r>
          </a:p>
          <a:p>
            <a:r>
              <a:rPr lang="it-IT" dirty="0" smtClean="0"/>
              <a:t>1912</a:t>
            </a:r>
            <a:endParaRPr lang="it-IT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2.bp.blogspot.com/_Qggpbxj9XhY/S0j4lgJ9NjI/AAAAAAAABi8/4t5kgvSdSvM/s1600/comp7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8952" cy="570371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627784" y="6237312"/>
            <a:ext cx="3732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VII, 1913</a:t>
            </a:r>
            <a:endParaRPr lang="it-IT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superstat.info/prog/ima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76213"/>
            <a:ext cx="9525" cy="9525"/>
          </a:xfrm>
          <a:prstGeom prst="rect">
            <a:avLst/>
          </a:prstGeom>
          <a:noFill/>
        </p:spPr>
      </p:pic>
      <p:pic>
        <p:nvPicPr>
          <p:cNvPr id="158724" name="Picture 4" descr="http://www.superstat.info/prog/ima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76213"/>
            <a:ext cx="9525" cy="9525"/>
          </a:xfrm>
          <a:prstGeom prst="rect">
            <a:avLst/>
          </a:prstGeom>
          <a:noFill/>
        </p:spPr>
      </p:pic>
      <p:pic>
        <p:nvPicPr>
          <p:cNvPr id="158726" name="Picture 6" descr="http://www.superstat.info/prog/ima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76213"/>
            <a:ext cx="9525" cy="9525"/>
          </a:xfrm>
          <a:prstGeom prst="rect">
            <a:avLst/>
          </a:prstGeom>
          <a:noFill/>
        </p:spPr>
      </p:pic>
      <p:pic>
        <p:nvPicPr>
          <p:cNvPr id="158728" name="Picture 8" descr="http://www.labirintopsicanalisi.eu/kandinskij-improvvisazi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748272" cy="6858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804248" y="1124744"/>
            <a:ext cx="218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Improvvisazione XVI, </a:t>
            </a:r>
          </a:p>
          <a:p>
            <a:r>
              <a:rPr lang="it-IT" dirty="0" smtClean="0"/>
              <a:t>1912</a:t>
            </a:r>
            <a:endParaRPr lang="it-IT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27784" y="6488668"/>
            <a:ext cx="448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Primo acquarello astratto, 1910</a:t>
            </a:r>
            <a:endParaRPr lang="it-IT" dirty="0"/>
          </a:p>
        </p:txBody>
      </p:sp>
      <p:pic>
        <p:nvPicPr>
          <p:cNvPr id="65538" name="Picture 2" descr="314a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136904" cy="623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25596" y="6165304"/>
            <a:ext cx="36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Kandinskij</a:t>
            </a:r>
            <a:r>
              <a:rPr lang="it-IT" dirty="0" smtClean="0"/>
              <a:t>, Composizione </a:t>
            </a:r>
            <a:r>
              <a:rPr lang="it-IT" dirty="0" err="1" smtClean="0"/>
              <a:t>VI</a:t>
            </a:r>
            <a:r>
              <a:rPr lang="it-IT" dirty="0" smtClean="0"/>
              <a:t>, 1913</a:t>
            </a:r>
            <a:endParaRPr lang="it-IT" dirty="0"/>
          </a:p>
        </p:txBody>
      </p:sp>
      <p:pic>
        <p:nvPicPr>
          <p:cNvPr id="67586" name="Picture 2" descr="http://www.risorsegratis.it/tesinearte/kandinskij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8640960" cy="5680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16455</TotalTime>
  <Words>3576</Words>
  <Application>Microsoft Office PowerPoint</Application>
  <PresentationFormat>Presentazione su schermo (4:3)</PresentationFormat>
  <Paragraphs>803</Paragraphs>
  <Slides>153</Slides>
  <Notes>139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153</vt:i4>
      </vt:variant>
    </vt:vector>
  </HeadingPairs>
  <TitlesOfParts>
    <vt:vector size="15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</dc:creator>
  <cp:lastModifiedBy>Malucelli</cp:lastModifiedBy>
  <cp:revision>764</cp:revision>
  <dcterms:created xsi:type="dcterms:W3CDTF">2012-03-20T11:33:05Z</dcterms:created>
  <dcterms:modified xsi:type="dcterms:W3CDTF">2014-05-23T15:08:50Z</dcterms:modified>
</cp:coreProperties>
</file>