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8"/>
  </p:notesMasterIdLst>
  <p:sldIdLst>
    <p:sldId id="52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526" r:id="rId10"/>
    <p:sldId id="704" r:id="rId11"/>
    <p:sldId id="527" r:id="rId12"/>
    <p:sldId id="705" r:id="rId13"/>
    <p:sldId id="268" r:id="rId14"/>
    <p:sldId id="703" r:id="rId15"/>
    <p:sldId id="611" r:id="rId16"/>
    <p:sldId id="313" r:id="rId17"/>
    <p:sldId id="314" r:id="rId18"/>
    <p:sldId id="702" r:id="rId19"/>
    <p:sldId id="535" r:id="rId20"/>
    <p:sldId id="537" r:id="rId21"/>
    <p:sldId id="539" r:id="rId22"/>
    <p:sldId id="540" r:id="rId23"/>
    <p:sldId id="543" r:id="rId24"/>
    <p:sldId id="337" r:id="rId25"/>
    <p:sldId id="352" r:id="rId26"/>
    <p:sldId id="338" r:id="rId27"/>
    <p:sldId id="353" r:id="rId28"/>
    <p:sldId id="340" r:id="rId29"/>
    <p:sldId id="354" r:id="rId30"/>
    <p:sldId id="666" r:id="rId31"/>
    <p:sldId id="667" r:id="rId32"/>
    <p:sldId id="668" r:id="rId33"/>
    <p:sldId id="669" r:id="rId34"/>
    <p:sldId id="356" r:id="rId35"/>
    <p:sldId id="670" r:id="rId36"/>
    <p:sldId id="672" r:id="rId37"/>
    <p:sldId id="674" r:id="rId38"/>
    <p:sldId id="675" r:id="rId39"/>
    <p:sldId id="676" r:id="rId40"/>
    <p:sldId id="677" r:id="rId41"/>
    <p:sldId id="683" r:id="rId42"/>
    <p:sldId id="673" r:id="rId43"/>
    <p:sldId id="678" r:id="rId44"/>
    <p:sldId id="680" r:id="rId45"/>
    <p:sldId id="681" r:id="rId46"/>
    <p:sldId id="679" r:id="rId47"/>
    <p:sldId id="546" r:id="rId48"/>
    <p:sldId id="548" r:id="rId49"/>
    <p:sldId id="547" r:id="rId50"/>
    <p:sldId id="549" r:id="rId51"/>
    <p:sldId id="545" r:id="rId52"/>
    <p:sldId id="550" r:id="rId53"/>
    <p:sldId id="551" r:id="rId54"/>
    <p:sldId id="554" r:id="rId55"/>
    <p:sldId id="555" r:id="rId56"/>
    <p:sldId id="556" r:id="rId57"/>
    <p:sldId id="552" r:id="rId58"/>
    <p:sldId id="557" r:id="rId59"/>
    <p:sldId id="553" r:id="rId60"/>
    <p:sldId id="596" r:id="rId61"/>
    <p:sldId id="561" r:id="rId62"/>
    <p:sldId id="558" r:id="rId63"/>
    <p:sldId id="559" r:id="rId64"/>
    <p:sldId id="476" r:id="rId65"/>
    <p:sldId id="585" r:id="rId66"/>
    <p:sldId id="475" r:id="rId67"/>
    <p:sldId id="478" r:id="rId68"/>
    <p:sldId id="479" r:id="rId69"/>
    <p:sldId id="480" r:id="rId70"/>
    <p:sldId id="481" r:id="rId71"/>
    <p:sldId id="482" r:id="rId72"/>
    <p:sldId id="590" r:id="rId73"/>
    <p:sldId id="580" r:id="rId74"/>
    <p:sldId id="591" r:id="rId75"/>
    <p:sldId id="582" r:id="rId76"/>
    <p:sldId id="592" r:id="rId77"/>
    <p:sldId id="593" r:id="rId78"/>
    <p:sldId id="594" r:id="rId79"/>
    <p:sldId id="595" r:id="rId80"/>
    <p:sldId id="572" r:id="rId81"/>
    <p:sldId id="597" r:id="rId82"/>
    <p:sldId id="573" r:id="rId83"/>
    <p:sldId id="598" r:id="rId84"/>
    <p:sldId id="489" r:id="rId85"/>
    <p:sldId id="490" r:id="rId86"/>
    <p:sldId id="610" r:id="rId87"/>
    <p:sldId id="606" r:id="rId88"/>
    <p:sldId id="607" r:id="rId89"/>
    <p:sldId id="706" r:id="rId90"/>
    <p:sldId id="608" r:id="rId91"/>
    <p:sldId id="682" r:id="rId92"/>
    <p:sldId id="496" r:id="rId93"/>
    <p:sldId id="708" r:id="rId94"/>
    <p:sldId id="599" r:id="rId95"/>
    <p:sldId id="600" r:id="rId96"/>
    <p:sldId id="601" r:id="rId97"/>
    <p:sldId id="602" r:id="rId98"/>
    <p:sldId id="603" r:id="rId99"/>
    <p:sldId id="498" r:id="rId100"/>
    <p:sldId id="709" r:id="rId101"/>
    <p:sldId id="499" r:id="rId102"/>
    <p:sldId id="510" r:id="rId103"/>
    <p:sldId id="500" r:id="rId104"/>
    <p:sldId id="501" r:id="rId105"/>
    <p:sldId id="502" r:id="rId106"/>
    <p:sldId id="707" r:id="rId107"/>
    <p:sldId id="516" r:id="rId108"/>
    <p:sldId id="517" r:id="rId109"/>
    <p:sldId id="518" r:id="rId110"/>
    <p:sldId id="519" r:id="rId111"/>
    <p:sldId id="520" r:id="rId112"/>
    <p:sldId id="521" r:id="rId113"/>
    <p:sldId id="522" r:id="rId114"/>
    <p:sldId id="515" r:id="rId115"/>
    <p:sldId id="523" r:id="rId116"/>
    <p:sldId id="514" r:id="rId117"/>
    <p:sldId id="710" r:id="rId118"/>
    <p:sldId id="513" r:id="rId119"/>
    <p:sldId id="503" r:id="rId120"/>
    <p:sldId id="511" r:id="rId121"/>
    <p:sldId id="524" r:id="rId122"/>
    <p:sldId id="684" r:id="rId123"/>
    <p:sldId id="711" r:id="rId124"/>
    <p:sldId id="399" r:id="rId125"/>
    <p:sldId id="401" r:id="rId126"/>
    <p:sldId id="614" r:id="rId127"/>
    <p:sldId id="400" r:id="rId128"/>
    <p:sldId id="637" r:id="rId129"/>
    <p:sldId id="654" r:id="rId130"/>
    <p:sldId id="402" r:id="rId131"/>
    <p:sldId id="653" r:id="rId132"/>
    <p:sldId id="619" r:id="rId133"/>
    <p:sldId id="404" r:id="rId134"/>
    <p:sldId id="616" r:id="rId135"/>
    <p:sldId id="615" r:id="rId136"/>
    <p:sldId id="300" r:id="rId137"/>
    <p:sldId id="617" r:id="rId138"/>
    <p:sldId id="618" r:id="rId139"/>
    <p:sldId id="620" r:id="rId140"/>
    <p:sldId id="406" r:id="rId141"/>
    <p:sldId id="622" r:id="rId142"/>
    <p:sldId id="686" r:id="rId143"/>
    <p:sldId id="687" r:id="rId144"/>
    <p:sldId id="629" r:id="rId145"/>
    <p:sldId id="405" r:id="rId146"/>
    <p:sldId id="408" r:id="rId147"/>
    <p:sldId id="409" r:id="rId148"/>
    <p:sldId id="630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626" r:id="rId15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8746" autoAdjust="0"/>
  </p:normalViewPr>
  <p:slideViewPr>
    <p:cSldViewPr>
      <p:cViewPr>
        <p:scale>
          <a:sx n="51" d="100"/>
          <a:sy n="51" d="100"/>
        </p:scale>
        <p:origin x="-16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6C918-A262-4E6D-AED1-FCAB7F9891D1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B39E2-BD01-47D6-AD19-77B39AFC426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44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burocrazia e provincialismo</a:t>
            </a:r>
          </a:p>
          <a:p>
            <a:endParaRPr lang="it-IT" baseline="0" dirty="0" smtClean="0"/>
          </a:p>
          <a:p>
            <a:r>
              <a:rPr lang="it-IT" baseline="0" dirty="0" smtClean="0"/>
              <a:t>1) </a:t>
            </a:r>
            <a:r>
              <a:rPr lang="it-IT" dirty="0" smtClean="0"/>
              <a:t>Accademici</a:t>
            </a:r>
            <a:r>
              <a:rPr lang="it-IT" baseline="0" dirty="0" smtClean="0"/>
              <a:t> legati al potere: (dannunziani, simbolisti, floreali) 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1909: primo manifesto scritto da MARINETTI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…e</a:t>
            </a:r>
            <a:r>
              <a:rPr lang="it-IT" dirty="0" smtClean="0"/>
              <a:t> Friedrich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113</a:t>
            </a:fld>
            <a:endParaRPr lang="it-IT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1" baseline="0" dirty="0" smtClean="0"/>
          </a:p>
          <a:p>
            <a:r>
              <a:rPr lang="it-IT" b="1" baseline="0" dirty="0" smtClean="0"/>
              <a:t>La presenza del TEMPO ci è presentata come un ENIGMA</a:t>
            </a:r>
          </a:p>
          <a:p>
            <a:endParaRPr lang="it-IT" baseline="0" dirty="0" smtClean="0"/>
          </a:p>
          <a:p>
            <a:r>
              <a:rPr lang="it-IT" baseline="0" dirty="0" smtClean="0"/>
              <a:t>Figura isolata &lt; Friedrich  in un tempo VUOTO</a:t>
            </a:r>
          </a:p>
          <a:p>
            <a:endParaRPr lang="it-IT" baseline="0" dirty="0" smtClean="0"/>
          </a:p>
          <a:p>
            <a:r>
              <a:rPr lang="it-IT" baseline="0" dirty="0" smtClean="0"/>
              <a:t>Donna: rappresenta l’enigma dell’ora, del tempo circolare che ripiega su di sé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114</a:t>
            </a:fld>
            <a:endParaRPr lang="it-IT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Ci sono gli stessi elementi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115</a:t>
            </a:fld>
            <a:endParaRPr lang="it-IT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PROSPETTIVA SCHEMATICA</a:t>
            </a:r>
          </a:p>
          <a:p>
            <a:r>
              <a:rPr lang="it-IT" dirty="0" smtClean="0"/>
              <a:t>P.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VISTA DIVERSI in un unico q.</a:t>
            </a:r>
          </a:p>
          <a:p>
            <a:r>
              <a:rPr lang="it-IT" baseline="0" dirty="0" smtClean="0"/>
              <a:t>Piazza pavimento con assi—teatro</a:t>
            </a:r>
          </a:p>
          <a:p>
            <a:r>
              <a:rPr lang="it-IT" baseline="0" dirty="0" smtClean="0"/>
              <a:t>ANTICO/MODERNO</a:t>
            </a:r>
          </a:p>
          <a:p>
            <a:r>
              <a:rPr lang="it-IT" baseline="0" dirty="0" smtClean="0"/>
              <a:t>IONICO-CLASSICO/TESTA PRIMITIVA-PICASSO rifiutato</a:t>
            </a:r>
            <a:endParaRPr lang="it-IT" dirty="0" smtClean="0"/>
          </a:p>
          <a:p>
            <a:r>
              <a:rPr lang="it-IT" dirty="0" smtClean="0"/>
              <a:t>SOLIDA VOLUMETRIA</a:t>
            </a:r>
            <a:r>
              <a:rPr lang="it-IT" baseline="0" dirty="0" smtClean="0"/>
              <a:t> e </a:t>
            </a:r>
            <a:r>
              <a:rPr lang="it-IT" dirty="0" smtClean="0"/>
              <a:t>SEGNO NETTO E DECISO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116</a:t>
            </a:fld>
            <a:endParaRPr lang="it-IT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Rifiuta quel concetto di modernità</a:t>
            </a:r>
          </a:p>
          <a:p>
            <a:r>
              <a:rPr lang="it-IT" b="1" dirty="0" smtClean="0"/>
              <a:t>NO</a:t>
            </a:r>
            <a:r>
              <a:rPr lang="it-IT" b="1" baseline="0" dirty="0" smtClean="0"/>
              <a:t> idea di PROGRESSO</a:t>
            </a:r>
          </a:p>
          <a:p>
            <a:r>
              <a:rPr lang="it-IT" b="1" baseline="0" dirty="0" smtClean="0"/>
              <a:t>NO proiezione al FUTURO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b="1" dirty="0" smtClean="0"/>
              <a:t>vero senso delle cose sta oltre il tempo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117</a:t>
            </a:fld>
            <a:endParaRPr lang="it-IT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118</a:t>
            </a:fld>
            <a:endParaRPr lang="it-IT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La prospettiva crea </a:t>
            </a:r>
          </a:p>
          <a:p>
            <a:r>
              <a:rPr lang="it-IT" dirty="0" smtClean="0"/>
              <a:t>con le sue fughe lineari </a:t>
            </a:r>
          </a:p>
          <a:p>
            <a:r>
              <a:rPr lang="it-IT" dirty="0" smtClean="0"/>
              <a:t>un </a:t>
            </a:r>
            <a:r>
              <a:rPr lang="it-IT" b="1" dirty="0" smtClean="0"/>
              <a:t>SENSO </a:t>
            </a:r>
            <a:r>
              <a:rPr lang="it-IT" b="1" dirty="0" err="1" smtClean="0"/>
              <a:t>DI</a:t>
            </a:r>
            <a:r>
              <a:rPr lang="it-IT" b="1" dirty="0" smtClean="0"/>
              <a:t> VUOTO </a:t>
            </a:r>
            <a:r>
              <a:rPr lang="it-IT" dirty="0" smtClean="0"/>
              <a:t>E </a:t>
            </a:r>
            <a:r>
              <a:rPr lang="it-IT" b="1" dirty="0" smtClean="0"/>
              <a:t>VERTIGINE </a:t>
            </a:r>
          </a:p>
          <a:p>
            <a:r>
              <a:rPr lang="it-IT" dirty="0" smtClean="0"/>
              <a:t>che accentua il </a:t>
            </a:r>
            <a:r>
              <a:rPr lang="it-IT" b="1" dirty="0" smtClean="0"/>
              <a:t>CARATTERE SPETTRALE dello sp.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119</a:t>
            </a:fld>
            <a:endParaRPr lang="it-IT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120</a:t>
            </a:fld>
            <a:endParaRPr lang="it-IT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A</a:t>
            </a:r>
            <a:r>
              <a:rPr lang="it-IT" b="1" dirty="0" smtClean="0"/>
              <a:t>rco di tempo molto lungo</a:t>
            </a:r>
            <a:r>
              <a:rPr lang="it-IT" dirty="0" smtClean="0"/>
              <a:t>: 70</a:t>
            </a:r>
            <a:r>
              <a:rPr lang="it-IT" baseline="0" dirty="0" smtClean="0"/>
              <a:t> anni</a:t>
            </a:r>
          </a:p>
          <a:p>
            <a:endParaRPr lang="it-IT" b="1" dirty="0" smtClean="0"/>
          </a:p>
          <a:p>
            <a:r>
              <a:rPr lang="it-IT" b="1" dirty="0" smtClean="0"/>
              <a:t>TESSITURE </a:t>
            </a:r>
            <a:r>
              <a:rPr lang="it-IT" b="1" dirty="0" err="1" smtClean="0"/>
              <a:t>DI</a:t>
            </a:r>
            <a:r>
              <a:rPr lang="it-IT" b="1" dirty="0" smtClean="0"/>
              <a:t> TRATTEGGI MOLTO EVIDENTI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121</a:t>
            </a:fld>
            <a:endParaRPr lang="it-IT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RITORNO AL FIGURATIVO</a:t>
            </a:r>
          </a:p>
          <a:p>
            <a:r>
              <a:rPr lang="it-IT" baseline="0" dirty="0" smtClean="0"/>
              <a:t>MA</a:t>
            </a:r>
          </a:p>
          <a:p>
            <a:r>
              <a:rPr lang="it-IT" u="sng" baseline="0" dirty="0" smtClean="0"/>
              <a:t>NO REALISMO O NATURALISMO ottocenteschi: </a:t>
            </a:r>
          </a:p>
          <a:p>
            <a:r>
              <a:rPr lang="it-IT" b="1" u="sng" baseline="0" dirty="0" smtClean="0"/>
              <a:t>LA FORMA E</a:t>
            </a:r>
            <a:r>
              <a:rPr lang="it-IT" u="sng" baseline="0" dirty="0" smtClean="0"/>
              <a:t>’ SEMPRE </a:t>
            </a:r>
            <a:r>
              <a:rPr lang="it-IT" b="1" u="sng" baseline="0" dirty="0" smtClean="0"/>
              <a:t>L’ESITO </a:t>
            </a:r>
            <a:r>
              <a:rPr lang="it-IT" b="1" u="sng" baseline="0" dirty="0" err="1" smtClean="0"/>
              <a:t>DI</a:t>
            </a:r>
            <a:r>
              <a:rPr lang="it-IT" b="1" u="sng" baseline="0" dirty="0" smtClean="0"/>
              <a:t> UN PROCESSO MENTALE </a:t>
            </a:r>
            <a:r>
              <a:rPr lang="it-IT" u="sng" baseline="0" dirty="0" smtClean="0"/>
              <a:t>ED ESTETICO </a:t>
            </a:r>
          </a:p>
          <a:p>
            <a:r>
              <a:rPr lang="it-IT" u="sng" baseline="0" dirty="0" smtClean="0"/>
              <a:t>CHE PRESCINDE </a:t>
            </a:r>
          </a:p>
          <a:p>
            <a:r>
              <a:rPr lang="it-IT" u="sng" baseline="0" dirty="0" smtClean="0"/>
              <a:t>DALL’IMMEDIATEZZA PERCETTIVA.</a:t>
            </a:r>
          </a:p>
          <a:p>
            <a:endParaRPr lang="it-IT" u="sng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122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baseline="0" dirty="0" smtClean="0"/>
              <a:t>Sconvolgimento della visione</a:t>
            </a:r>
            <a:endParaRPr lang="it-IT" baseline="0" dirty="0" smtClean="0"/>
          </a:p>
          <a:p>
            <a:r>
              <a:rPr lang="it-IT" b="1" baseline="0" dirty="0" smtClean="0"/>
              <a:t>un’onda energetica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u="sng" baseline="0" dirty="0" smtClean="0"/>
              <a:t>SOGG</a:t>
            </a:r>
            <a:r>
              <a:rPr lang="it-IT" baseline="0" dirty="0" smtClean="0"/>
              <a:t>: è ancora quello dell’</a:t>
            </a:r>
            <a:r>
              <a:rPr lang="it-IT" b="1" baseline="0" dirty="0" smtClean="0"/>
              <a:t>arte sociale </a:t>
            </a:r>
            <a:endParaRPr lang="it-IT" baseline="0" dirty="0" smtClean="0"/>
          </a:p>
          <a:p>
            <a:r>
              <a:rPr lang="it-IT" baseline="0" dirty="0" smtClean="0"/>
              <a:t>+ importanza della CITTÀ MODERNA come luogo plasmato sulle ESIGENZE DELL’UOMO FUTURO</a:t>
            </a:r>
          </a:p>
          <a:p>
            <a:endParaRPr lang="it-IT" baseline="0" dirty="0" smtClean="0"/>
          </a:p>
          <a:p>
            <a:r>
              <a:rPr lang="it-IT" baseline="0" dirty="0" smtClean="0"/>
              <a:t>Tecnica: </a:t>
            </a:r>
            <a:r>
              <a:rPr lang="it-IT" b="1" baseline="0" dirty="0" smtClean="0"/>
              <a:t>DIVISIONISMO: evidenziazione delle linee di forza</a:t>
            </a:r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123</a:t>
            </a:fld>
            <a:endParaRPr lang="it-IT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</a:t>
            </a:r>
            <a:r>
              <a:rPr lang="it-IT" dirty="0" err="1" smtClean="0"/>
              <a:t>Pic</a:t>
            </a:r>
            <a:r>
              <a:rPr lang="it-IT" dirty="0" smtClean="0"/>
              <a:t>. nel</a:t>
            </a:r>
            <a:r>
              <a:rPr lang="it-IT" baseline="0" dirty="0" smtClean="0"/>
              <a:t> dopoguerra: ritorno alla fig. umana ripresa mimeticamente 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124</a:t>
            </a:fld>
            <a:endParaRPr lang="it-IT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</a:t>
            </a:r>
            <a:r>
              <a:rPr lang="it-IT" dirty="0" err="1" smtClean="0"/>
              <a:t>Leger…</a:t>
            </a:r>
            <a:r>
              <a:rPr lang="it-IT" dirty="0" smtClean="0"/>
              <a:t> più plasticità e monumentalità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125</a:t>
            </a:fld>
            <a:endParaRPr lang="it-IT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</a:t>
            </a:r>
            <a:r>
              <a:rPr lang="it-IT" dirty="0" err="1" smtClean="0"/>
              <a:t>futuristi…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126</a:t>
            </a:fld>
            <a:endParaRPr lang="it-IT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u="sng" baseline="0" dirty="0" smtClean="0"/>
              <a:t>Si vogliono elaborare i CARATTERI di un’ IDENTITA’ ARTISTICA NAZIONALE </a:t>
            </a:r>
          </a:p>
          <a:p>
            <a:endParaRPr lang="it-IT" baseline="0" dirty="0" smtClean="0"/>
          </a:p>
          <a:p>
            <a:r>
              <a:rPr lang="it-IT" baseline="0" dirty="0" smtClean="0"/>
              <a:t>3 versanti:</a:t>
            </a:r>
          </a:p>
          <a:p>
            <a:r>
              <a:rPr lang="it-IT" baseline="0" dirty="0" smtClean="0"/>
              <a:t>Confronto con modernità (avanguardie)</a:t>
            </a:r>
          </a:p>
          <a:p>
            <a:r>
              <a:rPr lang="it-IT" baseline="0" dirty="0" smtClean="0"/>
              <a:t>Confronto con la recente tradizione (Ottocento italiano)</a:t>
            </a:r>
          </a:p>
          <a:p>
            <a:r>
              <a:rPr lang="it-IT" baseline="0" dirty="0" smtClean="0"/>
              <a:t>Confronto con tradizione più ampia e riflessioni sul classico (fa parte del più ampio concetto di RITORNO ALL’ORDINE)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127</a:t>
            </a:fld>
            <a:endParaRPr lang="it-IT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it-IT" u="none" baseline="0" dirty="0" smtClean="0"/>
          </a:p>
          <a:p>
            <a:r>
              <a:rPr lang="it-IT" u="none" baseline="0" dirty="0" smtClean="0"/>
              <a:t> </a:t>
            </a:r>
          </a:p>
          <a:p>
            <a:endParaRPr lang="it-IT" u="none" baseline="0" dirty="0" smtClean="0"/>
          </a:p>
          <a:p>
            <a:r>
              <a:rPr lang="it-IT" baseline="0" dirty="0" smtClean="0"/>
              <a:t> 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128</a:t>
            </a:fld>
            <a:endParaRPr lang="it-IT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129</a:t>
            </a:fld>
            <a:endParaRPr lang="it-IT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130</a:t>
            </a:fld>
            <a:endParaRPr lang="it-IT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21-22: VP, 2 mostre in Germania:</a:t>
            </a:r>
            <a:r>
              <a:rPr lang="it-IT" baseline="0" dirty="0" err="1" smtClean="0"/>
              <a:t>………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Artisti tendono a recuperare CON SPIRITO NUOVO </a:t>
            </a:r>
          </a:p>
          <a:p>
            <a:r>
              <a:rPr lang="it-IT" b="1" baseline="0" dirty="0" smtClean="0"/>
              <a:t>L’ESSENZIALITÀ FORMALE DELL’ARTE DEL PASSATO </a:t>
            </a:r>
          </a:p>
          <a:p>
            <a:endParaRPr lang="it-IT" b="1" baseline="0" dirty="0" smtClean="0"/>
          </a:p>
          <a:p>
            <a:r>
              <a:rPr lang="it-IT" baseline="0" dirty="0" err="1" smtClean="0"/>
              <a:t>…grande</a:t>
            </a:r>
            <a:r>
              <a:rPr lang="it-IT" baseline="0" dirty="0" smtClean="0"/>
              <a:t> influenza su cultura </a:t>
            </a:r>
            <a:r>
              <a:rPr lang="it-IT" baseline="0" dirty="0" err="1" smtClean="0"/>
              <a:t>tedesca……</a:t>
            </a:r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131</a:t>
            </a:fld>
            <a:endParaRPr lang="it-IT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dal </a:t>
            </a:r>
            <a:r>
              <a:rPr lang="it-IT" b="1" dirty="0" smtClean="0"/>
              <a:t>vitalismo della cultura espressionista </a:t>
            </a:r>
            <a:r>
              <a:rPr lang="it-IT" b="1" dirty="0" err="1" smtClean="0"/>
              <a:t>---</a:t>
            </a:r>
            <a:endParaRPr lang="it-IT" b="1" dirty="0" smtClean="0"/>
          </a:p>
          <a:p>
            <a:endParaRPr lang="it-IT" b="1" dirty="0" smtClean="0"/>
          </a:p>
          <a:p>
            <a:r>
              <a:rPr lang="it-IT" dirty="0" smtClean="0"/>
              <a:t>ad una </a:t>
            </a:r>
            <a:r>
              <a:rPr lang="it-IT" b="1" dirty="0" smtClean="0"/>
              <a:t>VISIONE RAZIONALE e oggettivante </a:t>
            </a:r>
            <a:r>
              <a:rPr lang="it-IT" dirty="0" smtClean="0"/>
              <a:t>basata </a:t>
            </a:r>
            <a:r>
              <a:rPr lang="it-IT" b="1" dirty="0" smtClean="0"/>
              <a:t>sull’ordine delle leggi fisiche </a:t>
            </a:r>
          </a:p>
          <a:p>
            <a:endParaRPr lang="it-IT" dirty="0" smtClean="0"/>
          </a:p>
          <a:p>
            <a:r>
              <a:rPr lang="it-IT" dirty="0" smtClean="0"/>
              <a:t>(ne deriva una </a:t>
            </a:r>
            <a:r>
              <a:rPr lang="it-IT" b="1" dirty="0" smtClean="0"/>
              <a:t>RAPPRESENTAZIONE QUASI PIETRIFICATA DELLA REALTÀ </a:t>
            </a:r>
            <a:r>
              <a:rPr lang="it-IT" b="0" dirty="0" smtClean="0"/>
              <a:t>delle</a:t>
            </a:r>
            <a:r>
              <a:rPr lang="it-IT" b="1" dirty="0" smtClean="0"/>
              <a:t> </a:t>
            </a:r>
            <a:r>
              <a:rPr lang="it-IT" dirty="0" smtClean="0"/>
              <a:t>cose,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che R. tuttavia non vede priva di un coefficiente di irrazionalità)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132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baseline="0" dirty="0" smtClean="0"/>
              <a:t>Non più </a:t>
            </a:r>
            <a:r>
              <a:rPr lang="it-IT" b="1" baseline="0" dirty="0" smtClean="0"/>
              <a:t>ANTIBORGHESISMO</a:t>
            </a:r>
            <a:r>
              <a:rPr lang="it-IT" baseline="0" dirty="0" smtClean="0"/>
              <a:t>: esaltazione macchina e modernismo</a:t>
            </a:r>
          </a:p>
          <a:p>
            <a:r>
              <a:rPr lang="it-IT" u="sng" baseline="0" dirty="0" smtClean="0"/>
              <a:t>(si conclude la fase antiborghese, anarchica e socialista)</a:t>
            </a:r>
          </a:p>
          <a:p>
            <a:endParaRPr lang="it-IT" baseline="0" dirty="0" smtClean="0"/>
          </a:p>
          <a:p>
            <a:r>
              <a:rPr lang="it-IT" dirty="0" smtClean="0"/>
              <a:t>Guerra</a:t>
            </a:r>
            <a:r>
              <a:rPr lang="it-IT" baseline="0" dirty="0" smtClean="0"/>
              <a:t> mondiale coinvolge tutti nell</a:t>
            </a:r>
            <a:r>
              <a:rPr lang="it-IT" b="1" baseline="0" dirty="0" smtClean="0"/>
              <a:t>’ ”orgia di irrazionalità” </a:t>
            </a:r>
            <a:r>
              <a:rPr lang="it-IT" baseline="0" dirty="0" smtClean="0"/>
              <a:t>(CROCE):</a:t>
            </a:r>
          </a:p>
          <a:p>
            <a:r>
              <a:rPr lang="it-IT" baseline="0" dirty="0" smtClean="0"/>
              <a:t>Futuristi e fascisti vivevano l’esperienza della guerra </a:t>
            </a:r>
            <a:r>
              <a:rPr lang="it-IT" u="sng" baseline="0" dirty="0" smtClean="0"/>
              <a:t>dentro un alone di euforia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133</a:t>
            </a:fld>
            <a:endParaRPr lang="it-IT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dirty="0" smtClean="0"/>
          </a:p>
          <a:p>
            <a:r>
              <a:rPr lang="it-IT" b="0" dirty="0" smtClean="0"/>
              <a:t>Continuo ampliamento: stile generalizzato che prevede</a:t>
            </a:r>
          </a:p>
          <a:p>
            <a:r>
              <a:rPr lang="it-IT" b="0" u="none" dirty="0" smtClean="0"/>
              <a:t>-SEMPLIFICAZIONE FORMALE</a:t>
            </a:r>
          </a:p>
          <a:p>
            <a:r>
              <a:rPr lang="it-IT" b="0" u="none" dirty="0" smtClean="0"/>
              <a:t>-CITAZIONI CLASSICHEGGIANTI </a:t>
            </a:r>
            <a:r>
              <a:rPr lang="it-IT" b="0" u="none" dirty="0" err="1" smtClean="0"/>
              <a:t>DI</a:t>
            </a:r>
            <a:r>
              <a:rPr lang="it-IT" b="0" u="none" dirty="0" smtClean="0"/>
              <a:t> TIPO PURISTA</a:t>
            </a:r>
          </a:p>
          <a:p>
            <a:r>
              <a:rPr lang="it-IT" b="0" u="none" dirty="0" smtClean="0"/>
              <a:t>-IDEA </a:t>
            </a:r>
            <a:r>
              <a:rPr lang="it-IT" b="0" u="none" dirty="0" err="1" smtClean="0"/>
              <a:t>DI</a:t>
            </a:r>
            <a:r>
              <a:rPr lang="it-IT" b="0" u="none" dirty="0" smtClean="0"/>
              <a:t> MONUMENTALITÀ</a:t>
            </a:r>
          </a:p>
          <a:p>
            <a:endParaRPr lang="it-IT" b="0" u="none" dirty="0" smtClean="0"/>
          </a:p>
          <a:p>
            <a:r>
              <a:rPr lang="it-IT" b="0" u="none" baseline="0" dirty="0" smtClean="0"/>
              <a:t>-RIASSETTO FORMALE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134</a:t>
            </a:fld>
            <a:endParaRPr lang="it-IT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1)-</a:t>
            </a:r>
            <a:r>
              <a:rPr lang="it-IT" b="1" baseline="0" dirty="0" smtClean="0"/>
              <a:t>ATTORNO ALLA RIVISTA VP </a:t>
            </a:r>
            <a:endParaRPr lang="it-IT" baseline="0" dirty="0" smtClean="0"/>
          </a:p>
          <a:p>
            <a:r>
              <a:rPr lang="it-IT" baseline="0" dirty="0" smtClean="0"/>
              <a:t>2)-</a:t>
            </a:r>
            <a:r>
              <a:rPr lang="it-IT" b="1" baseline="0" dirty="0" smtClean="0"/>
              <a:t>A MILANO, GRUPPO NOVECENTO</a:t>
            </a:r>
            <a:endParaRPr lang="it-IT" baseline="0" dirty="0" smtClean="0"/>
          </a:p>
          <a:p>
            <a:r>
              <a:rPr lang="it-IT" baseline="0" dirty="0" smtClean="0"/>
              <a:t>(# avanguardie; </a:t>
            </a:r>
            <a:r>
              <a:rPr lang="it-IT" u="sng" baseline="0" dirty="0" smtClean="0"/>
              <a:t>appello ai valori tradizionali; </a:t>
            </a:r>
            <a:r>
              <a:rPr lang="it-IT" baseline="0" dirty="0" smtClean="0"/>
              <a:t>non peroravano un ritorno alla pittura ottocentesca)</a:t>
            </a:r>
          </a:p>
          <a:p>
            <a:r>
              <a:rPr lang="it-IT" baseline="0" dirty="0" smtClean="0"/>
              <a:t>3)-</a:t>
            </a:r>
            <a:r>
              <a:rPr lang="it-IT" b="1" baseline="0" dirty="0" smtClean="0"/>
              <a:t>BIENNALI ROMANE</a:t>
            </a:r>
            <a:r>
              <a:rPr lang="it-IT" baseline="0" dirty="0" smtClean="0"/>
              <a:t>: (</a:t>
            </a:r>
            <a:r>
              <a:rPr lang="it-IT" baseline="0" dirty="0" err="1" smtClean="0"/>
              <a:t>stt</a:t>
            </a:r>
            <a:r>
              <a:rPr lang="it-IT" baseline="0" dirty="0" smtClean="0"/>
              <a:t>. Quella del ‘23)</a:t>
            </a:r>
          </a:p>
          <a:p>
            <a:endParaRPr lang="it-IT" baseline="0" dirty="0" smtClean="0"/>
          </a:p>
          <a:p>
            <a:r>
              <a:rPr lang="it-IT" baseline="0" dirty="0" smtClean="0"/>
              <a:t>REALISMO SINTETICO: è </a:t>
            </a:r>
            <a:r>
              <a:rPr lang="it-IT" b="1" baseline="0" dirty="0" smtClean="0"/>
              <a:t>l’obiettivo</a:t>
            </a:r>
            <a:r>
              <a:rPr lang="it-IT" baseline="0" dirty="0" smtClean="0"/>
              <a:t> cioè la sintesi delle varie tendenze dell’arte moderna nella forma di un naturalismo plastico e sommario </a:t>
            </a:r>
          </a:p>
          <a:p>
            <a:r>
              <a:rPr lang="it-IT" baseline="0" dirty="0" smtClean="0"/>
              <a:t>                                  </a:t>
            </a:r>
            <a:r>
              <a:rPr lang="it-IT" b="1" baseline="0" dirty="0" smtClean="0"/>
              <a:t>connubio perfetto fra IDEALE </a:t>
            </a:r>
            <a:r>
              <a:rPr lang="it-IT" b="1" baseline="0" dirty="0" err="1" smtClean="0"/>
              <a:t>DI</a:t>
            </a:r>
            <a:r>
              <a:rPr lang="it-IT" b="1" baseline="0" dirty="0" smtClean="0"/>
              <a:t> BELLEZZA e DATO NATURALE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135</a:t>
            </a:fld>
            <a:endParaRPr lang="it-IT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Salotto a Milano</a:t>
            </a:r>
            <a:r>
              <a:rPr lang="it-IT" dirty="0" smtClean="0"/>
              <a:t>, amica di Mussolini, mercoledì raduni</a:t>
            </a:r>
          </a:p>
          <a:p>
            <a:r>
              <a:rPr lang="it-IT" dirty="0" smtClean="0"/>
              <a:t>Ne sceglie </a:t>
            </a:r>
            <a:r>
              <a:rPr lang="it-IT" b="1" dirty="0" smtClean="0"/>
              <a:t>7 </a:t>
            </a:r>
            <a:r>
              <a:rPr lang="it-IT" dirty="0" smtClean="0"/>
              <a:t>per formare il gruppo, </a:t>
            </a:r>
            <a:r>
              <a:rPr lang="it-IT" b="1" dirty="0" smtClean="0"/>
              <a:t>nel ‘22</a:t>
            </a:r>
          </a:p>
          <a:p>
            <a:endParaRPr lang="it-IT" dirty="0" smtClean="0"/>
          </a:p>
          <a:p>
            <a:r>
              <a:rPr lang="it-IT" dirty="0" smtClean="0"/>
              <a:t>Inizialmente: non c’è ideologia precisa</a:t>
            </a:r>
            <a:r>
              <a:rPr lang="it-IT" baseline="0" dirty="0" smtClean="0"/>
              <a:t> ma </a:t>
            </a:r>
            <a:r>
              <a:rPr lang="it-IT" b="1" dirty="0" smtClean="0"/>
              <a:t>MILANO AL CENTRO DELL’EUROPA </a:t>
            </a:r>
          </a:p>
          <a:p>
            <a:endParaRPr lang="it-IT" dirty="0" smtClean="0"/>
          </a:p>
          <a:p>
            <a:r>
              <a:rPr lang="it-IT" dirty="0" smtClean="0"/>
              <a:t>-Tende</a:t>
            </a:r>
            <a:r>
              <a:rPr lang="it-IT" baseline="0" dirty="0" smtClean="0"/>
              <a:t> ad unire </a:t>
            </a:r>
            <a:r>
              <a:rPr lang="it-IT" b="1" baseline="0" dirty="0" smtClean="0"/>
              <a:t>ATTIVITÀ ARTISTICA </a:t>
            </a:r>
            <a:r>
              <a:rPr lang="it-IT" baseline="0" dirty="0" smtClean="0"/>
              <a:t>E </a:t>
            </a:r>
            <a:r>
              <a:rPr lang="it-IT" b="1" baseline="0" dirty="0" smtClean="0"/>
              <a:t>SFERA DELLA POLITICA 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-Ha </a:t>
            </a:r>
            <a:r>
              <a:rPr lang="it-IT" b="1" baseline="0" dirty="0" smtClean="0"/>
              <a:t>una forte CARICA </a:t>
            </a:r>
            <a:r>
              <a:rPr lang="it-IT" b="1" baseline="0" dirty="0" err="1" smtClean="0"/>
              <a:t>EDUCATIVA</a:t>
            </a:r>
            <a:r>
              <a:rPr lang="it-IT" b="0" baseline="0" dirty="0" err="1" smtClean="0"/>
              <a:t>--</a:t>
            </a:r>
            <a:r>
              <a:rPr lang="it-IT" baseline="0" dirty="0" err="1" smtClean="0"/>
              <a:t>Attraverso</a:t>
            </a:r>
            <a:r>
              <a:rPr lang="it-IT" baseline="0" dirty="0" smtClean="0"/>
              <a:t> la </a:t>
            </a:r>
            <a:r>
              <a:rPr lang="it-IT" b="1" baseline="0" dirty="0" smtClean="0"/>
              <a:t>CLASSICITA’ </a:t>
            </a:r>
          </a:p>
          <a:p>
            <a:endParaRPr lang="it-IT" baseline="0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136</a:t>
            </a:fld>
            <a:endParaRPr lang="it-IT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Forte appoggio </a:t>
            </a:r>
            <a:r>
              <a:rPr lang="it-IT" dirty="0" smtClean="0"/>
              <a:t>al gruppo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b="0" dirty="0" smtClean="0"/>
              <a:t>Da</a:t>
            </a:r>
            <a:r>
              <a:rPr lang="it-IT" b="0" baseline="0" dirty="0" smtClean="0"/>
              <a:t> </a:t>
            </a:r>
            <a:r>
              <a:rPr lang="it-IT" b="1" dirty="0" err="1" smtClean="0"/>
              <a:t>MUSSOLIN</a:t>
            </a:r>
            <a:r>
              <a:rPr lang="it-IT" dirty="0" err="1" smtClean="0"/>
              <a:t>I—non</a:t>
            </a:r>
            <a:r>
              <a:rPr lang="it-IT" baseline="0" dirty="0" smtClean="0"/>
              <a:t> vuole che diventi espressione dell’ideologia fascista ma</a:t>
            </a:r>
          </a:p>
          <a:p>
            <a:r>
              <a:rPr lang="it-IT" baseline="0" dirty="0" smtClean="0"/>
              <a:t> </a:t>
            </a:r>
          </a:p>
          <a:p>
            <a:r>
              <a:rPr lang="it-IT" b="1" baseline="0" dirty="0" smtClean="0"/>
              <a:t>FORMA ARTISTICA DELLA NAZIONE</a:t>
            </a:r>
            <a:endParaRPr lang="it-IT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137</a:t>
            </a:fld>
            <a:endParaRPr lang="it-IT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 uniscono attorno alla </a:t>
            </a:r>
            <a:r>
              <a:rPr lang="it-IT" b="1" dirty="0" smtClean="0"/>
              <a:t>GALLERIA PESARO </a:t>
            </a:r>
            <a:r>
              <a:rPr lang="it-IT" b="1" dirty="0" err="1" smtClean="0"/>
              <a:t>DI</a:t>
            </a:r>
            <a:r>
              <a:rPr lang="it-IT" b="1" dirty="0" smtClean="0"/>
              <a:t> MILANO</a:t>
            </a:r>
            <a:endParaRPr lang="it-IT" baseline="0" dirty="0" smtClean="0"/>
          </a:p>
          <a:p>
            <a:endParaRPr lang="it-IT" b="0" baseline="0" dirty="0" smtClean="0"/>
          </a:p>
          <a:p>
            <a:r>
              <a:rPr lang="it-IT" b="1" baseline="0" dirty="0" smtClean="0"/>
              <a:t>Marzo 1923</a:t>
            </a:r>
            <a:r>
              <a:rPr lang="it-IT" baseline="0" dirty="0" smtClean="0"/>
              <a:t>: prima mostra Novecento, </a:t>
            </a:r>
            <a:r>
              <a:rPr lang="it-IT" baseline="0" dirty="0" err="1" smtClean="0"/>
              <a:t>gall</a:t>
            </a:r>
            <a:r>
              <a:rPr lang="it-IT" baseline="0" dirty="0" smtClean="0"/>
              <a:t> Pesaro</a:t>
            </a:r>
          </a:p>
          <a:p>
            <a:r>
              <a:rPr lang="it-IT" baseline="0" dirty="0" err="1" smtClean="0"/>
              <a:t>----Ma</a:t>
            </a:r>
            <a:r>
              <a:rPr lang="it-IT" baseline="0" dirty="0" smtClean="0"/>
              <a:t> vera apertura al pubblico si ha nel </a:t>
            </a:r>
            <a:r>
              <a:rPr lang="it-IT" b="1" baseline="0" dirty="0" smtClean="0"/>
              <a:t>1924 con BIENNALE a VENEZIA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138</a:t>
            </a:fld>
            <a:endParaRPr lang="it-IT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sono i concreti manifesti del gruppo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139</a:t>
            </a:fld>
            <a:endParaRPr lang="it-IT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caratteristiche: </a:t>
            </a:r>
            <a:r>
              <a:rPr lang="it-IT" b="1" baseline="0" dirty="0" smtClean="0"/>
              <a:t>NEO OGGETTIVE</a:t>
            </a:r>
            <a:r>
              <a:rPr lang="it-IT" baseline="0" dirty="0" smtClean="0"/>
              <a:t>: </a:t>
            </a:r>
          </a:p>
          <a:p>
            <a:r>
              <a:rPr lang="it-IT" baseline="0" dirty="0" smtClean="0"/>
              <a:t>-Dettato plastico</a:t>
            </a:r>
          </a:p>
          <a:p>
            <a:r>
              <a:rPr lang="it-IT" baseline="0" dirty="0" smtClean="0"/>
              <a:t>-Tempi lenti</a:t>
            </a:r>
          </a:p>
          <a:p>
            <a:r>
              <a:rPr lang="it-IT" baseline="0" dirty="0" smtClean="0"/>
              <a:t>-Iconografie semplici</a:t>
            </a:r>
          </a:p>
          <a:p>
            <a:r>
              <a:rPr lang="it-IT" baseline="0" dirty="0" smtClean="0"/>
              <a:t>-Tematiche solenni che propongono valori tradizionali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140</a:t>
            </a:fld>
            <a:endParaRPr lang="it-IT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 crea un </a:t>
            </a:r>
            <a:r>
              <a:rPr lang="it-IT" b="1" dirty="0" smtClean="0"/>
              <a:t>COMITATO DIRETTIVO:</a:t>
            </a:r>
            <a:r>
              <a:rPr lang="it-IT" b="1" baseline="0" dirty="0" smtClean="0"/>
              <a:t> </a:t>
            </a:r>
            <a:r>
              <a:rPr lang="it-IT" baseline="0" dirty="0" smtClean="0"/>
              <a:t>artisti </a:t>
            </a:r>
            <a:r>
              <a:rPr lang="it-IT" baseline="0" dirty="0" err="1" smtClean="0"/>
              <a:t>originari+politici</a:t>
            </a:r>
            <a:r>
              <a:rPr lang="it-IT" baseline="0" dirty="0" smtClean="0"/>
              <a:t> ed </a:t>
            </a:r>
            <a:r>
              <a:rPr lang="it-IT" baseline="0" dirty="0" err="1" smtClean="0"/>
              <a:t>economisti+</a:t>
            </a:r>
            <a:r>
              <a:rPr lang="it-IT" baseline="0" dirty="0" smtClean="0"/>
              <a:t> 3 nuovi artisti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141</a:t>
            </a:fld>
            <a:endParaRPr lang="it-IT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…..da</a:t>
            </a:r>
            <a:r>
              <a:rPr lang="it-IT" baseline="0" dirty="0" smtClean="0"/>
              <a:t> un lato espansione all’estero</a:t>
            </a:r>
          </a:p>
          <a:p>
            <a:endParaRPr lang="it-IT" dirty="0" smtClean="0"/>
          </a:p>
          <a:p>
            <a:r>
              <a:rPr lang="it-IT" dirty="0" smtClean="0"/>
              <a:t>ma in Italia nei </a:t>
            </a:r>
            <a:r>
              <a:rPr lang="it-IT" b="1" dirty="0" smtClean="0"/>
              <a:t>primi anni ‘30 </a:t>
            </a:r>
            <a:r>
              <a:rPr lang="it-IT" dirty="0" smtClean="0"/>
              <a:t>LE COSE COMINCIANO AD ANDARE MENO </a:t>
            </a:r>
            <a:r>
              <a:rPr lang="it-IT" dirty="0" err="1" smtClean="0"/>
              <a:t>BENE…</a:t>
            </a:r>
            <a:endParaRPr lang="it-IT" dirty="0" smtClean="0"/>
          </a:p>
          <a:p>
            <a:endParaRPr lang="it-IT" dirty="0" smtClean="0"/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-</a:t>
            </a:r>
            <a:r>
              <a:rPr lang="it-IT" b="1" dirty="0" smtClean="0"/>
              <a:t>esaltazione dell’automobile</a:t>
            </a:r>
            <a:r>
              <a:rPr lang="it-IT" dirty="0" smtClean="0"/>
              <a:t>, della </a:t>
            </a:r>
            <a:r>
              <a:rPr lang="it-IT" b="1" dirty="0" smtClean="0"/>
              <a:t>guerra</a:t>
            </a:r>
            <a:r>
              <a:rPr lang="it-IT" baseline="0" dirty="0" smtClean="0"/>
              <a:t> e </a:t>
            </a:r>
            <a:r>
              <a:rPr lang="it-IT" b="1" baseline="0" dirty="0" smtClean="0"/>
              <a:t>interventismo italiano</a:t>
            </a:r>
            <a:endParaRPr lang="it-IT" dirty="0" smtClean="0"/>
          </a:p>
          <a:p>
            <a:r>
              <a:rPr lang="it-IT" dirty="0" smtClean="0"/>
              <a:t>-</a:t>
            </a:r>
            <a:r>
              <a:rPr lang="it-IT" b="1" dirty="0" smtClean="0"/>
              <a:t>#musei</a:t>
            </a:r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Anticipo dadaismo MA </a:t>
            </a:r>
            <a:r>
              <a:rPr lang="it-IT" baseline="0" dirty="0" smtClean="0"/>
              <a:t>futurismo </a:t>
            </a:r>
            <a:r>
              <a:rPr lang="it-IT" b="1" baseline="0" dirty="0" smtClean="0"/>
              <a:t>crede in un rinnovamento</a:t>
            </a:r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stile linguistico barocco</a:t>
            </a:r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fusione fra arte/vita</a:t>
            </a:r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avanguardia TOTALE</a:t>
            </a:r>
          </a:p>
          <a:p>
            <a:endParaRPr lang="it-IT" baseline="0" dirty="0" smtClean="0"/>
          </a:p>
          <a:p>
            <a:r>
              <a:rPr lang="it-IT" baseline="0" dirty="0" smtClean="0"/>
              <a:t>Si traduce figurativamente:</a:t>
            </a:r>
            <a:r>
              <a:rPr lang="it-IT" baseline="0" dirty="0" err="1" smtClean="0"/>
              <a:t>-------</a:t>
            </a:r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COLORE VIOLENTO</a:t>
            </a:r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DIVISIONISMO</a:t>
            </a:r>
            <a:endParaRPr lang="it-IT" baseline="0" dirty="0" smtClean="0"/>
          </a:p>
          <a:p>
            <a:r>
              <a:rPr lang="it-IT" baseline="0" dirty="0" smtClean="0"/>
              <a:t>-</a:t>
            </a:r>
            <a:r>
              <a:rPr lang="it-IT" b="1" baseline="0" dirty="0" smtClean="0"/>
              <a:t>nuove tematiche </a:t>
            </a:r>
            <a:endParaRPr lang="it-IT" baseline="0" dirty="0" smtClean="0"/>
          </a:p>
          <a:p>
            <a:r>
              <a:rPr lang="it-IT" baseline="0" dirty="0" smtClean="0"/>
              <a:t>-SIMULTANEITA’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err="1" smtClean="0"/>
              <a:t>……Il</a:t>
            </a:r>
            <a:r>
              <a:rPr lang="it-IT" baseline="0" dirty="0" smtClean="0"/>
              <a:t> fascismo stava diventando REGIME ed </a:t>
            </a:r>
          </a:p>
          <a:p>
            <a:r>
              <a:rPr lang="it-IT" b="1" baseline="0" dirty="0" smtClean="0"/>
              <a:t>organizzò in MODO ORGANICO ED ISTITUZIONALE il rapporto dello Stato con l’Arte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Novec</a:t>
            </a:r>
            <a:r>
              <a:rPr lang="it-IT" baseline="0" dirty="0" smtClean="0"/>
              <a:t>. aveva esaurito la carica originale di realismo magico (che aveva molti contatti con la metafisica) </a:t>
            </a:r>
          </a:p>
          <a:p>
            <a:r>
              <a:rPr lang="it-IT" baseline="0" dirty="0" smtClean="0"/>
              <a:t>           aveva </a:t>
            </a:r>
            <a:r>
              <a:rPr lang="it-IT" b="1" baseline="0" dirty="0" smtClean="0"/>
              <a:t>superato gli aspetti intimistici e lirici </a:t>
            </a:r>
            <a:r>
              <a:rPr lang="it-IT" baseline="0" dirty="0" smtClean="0"/>
              <a:t> per volontà di identificazione col fascismo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143</a:t>
            </a:fld>
            <a:endParaRPr lang="it-IT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144</a:t>
            </a:fld>
            <a:endParaRPr lang="it-IT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145</a:t>
            </a:fld>
            <a:endParaRPr lang="it-IT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LEONARDO DUDREVILLE: </a:t>
            </a:r>
            <a:r>
              <a:rPr lang="it-IT" dirty="0" smtClean="0"/>
              <a:t>primi anni legato al naturalismo </a:t>
            </a:r>
          </a:p>
          <a:p>
            <a:r>
              <a:rPr lang="it-IT" dirty="0" smtClean="0"/>
              <a:t>con </a:t>
            </a:r>
            <a:r>
              <a:rPr lang="it-IT" u="sng" dirty="0" smtClean="0"/>
              <a:t>REMINESCENZE DIVISIONISTICHE </a:t>
            </a:r>
            <a:endParaRPr lang="it-IT" u="sng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146</a:t>
            </a:fld>
            <a:endParaRPr lang="it-IT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Poi </a:t>
            </a:r>
            <a:r>
              <a:rPr lang="it-IT" b="1" dirty="0" smtClean="0"/>
              <a:t>SIMPATIZZA PER IL FUTURISMO </a:t>
            </a:r>
            <a:r>
              <a:rPr lang="it-IT" dirty="0" smtClean="0"/>
              <a:t>ma non aderisce al Manifesto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147</a:t>
            </a:fld>
            <a:endParaRPr lang="it-IT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ACHILLE FUNI: </a:t>
            </a:r>
          </a:p>
          <a:p>
            <a:endParaRPr lang="it-IT" dirty="0" smtClean="0"/>
          </a:p>
          <a:p>
            <a:r>
              <a:rPr lang="it-IT" dirty="0" smtClean="0"/>
              <a:t>ferrarese poi a </a:t>
            </a:r>
            <a:r>
              <a:rPr lang="it-IT" b="1" dirty="0" smtClean="0"/>
              <a:t>MILANO incontra AMBIENTE FUTURISTA </a:t>
            </a:r>
          </a:p>
          <a:p>
            <a:endParaRPr lang="it-IT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148</a:t>
            </a:fld>
            <a:endParaRPr lang="it-IT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Recupera fonti Neoclassiche e classiche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149</a:t>
            </a:fld>
            <a:endParaRPr lang="it-IT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150</a:t>
            </a:fld>
            <a:endParaRPr lang="it-IT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GIANLUIGI MALERBA</a:t>
            </a:r>
            <a:r>
              <a:rPr lang="it-IT" dirty="0" smtClean="0"/>
              <a:t>:</a:t>
            </a:r>
          </a:p>
          <a:p>
            <a:endParaRPr lang="it-IT" dirty="0" smtClean="0"/>
          </a:p>
          <a:p>
            <a:r>
              <a:rPr lang="it-IT" dirty="0" smtClean="0"/>
              <a:t>Fortemente</a:t>
            </a:r>
            <a:r>
              <a:rPr lang="it-IT" baseline="0" dirty="0" smtClean="0"/>
              <a:t> legato al filone del </a:t>
            </a:r>
            <a:r>
              <a:rPr lang="it-IT" b="1" baseline="0" dirty="0" smtClean="0"/>
              <a:t>DIVISIONISMO ITALIANO </a:t>
            </a:r>
            <a:endParaRPr lang="it-IT" b="0" baseline="0" dirty="0" smtClean="0"/>
          </a:p>
          <a:p>
            <a:r>
              <a:rPr lang="it-IT" b="0" baseline="0" dirty="0" err="1" smtClean="0"/>
              <a:t>#</a:t>
            </a:r>
            <a:r>
              <a:rPr lang="it-IT" b="1" baseline="0" dirty="0" err="1" smtClean="0"/>
              <a:t>furore</a:t>
            </a:r>
            <a:r>
              <a:rPr lang="it-IT" b="1" baseline="0" dirty="0" smtClean="0"/>
              <a:t> avanguardistico del futurismo</a:t>
            </a:r>
          </a:p>
          <a:p>
            <a:endParaRPr lang="it-IT" baseline="0" dirty="0" smtClean="0"/>
          </a:p>
          <a:p>
            <a:r>
              <a:rPr lang="it-IT" baseline="0" dirty="0" smtClean="0"/>
              <a:t>“Cappello nero”: opera acquistata dal</a:t>
            </a:r>
            <a:r>
              <a:rPr lang="it-IT" b="1" baseline="0" dirty="0" smtClean="0"/>
              <a:t> re </a:t>
            </a:r>
            <a:r>
              <a:rPr lang="it-IT" baseline="0" dirty="0" smtClean="0"/>
              <a:t>… apprezzamento quindi negli ambienti ufficiali </a:t>
            </a:r>
          </a:p>
          <a:p>
            <a:endParaRPr lang="it-IT" baseline="0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151</a:t>
            </a:fld>
            <a:endParaRPr lang="it-IT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Fra 21-25: opere importanti </a:t>
            </a:r>
          </a:p>
          <a:p>
            <a:endParaRPr lang="it-IT" baseline="0" dirty="0" smtClean="0"/>
          </a:p>
          <a:p>
            <a:r>
              <a:rPr lang="it-IT" baseline="0" dirty="0" smtClean="0"/>
              <a:t>NITORE TALVOLTA NEOCLASSICO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152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RAPPRESENTAZIONE del MOVIMENTO</a:t>
            </a:r>
          </a:p>
          <a:p>
            <a:endParaRPr lang="it-IT" b="1" dirty="0" smtClean="0"/>
          </a:p>
          <a:p>
            <a:r>
              <a:rPr lang="it-IT" dirty="0" err="1" smtClean="0"/>
              <a:t>Divisionismo---neoimpressionismo---nuovi</a:t>
            </a:r>
            <a:r>
              <a:rPr lang="it-IT" dirty="0" smtClean="0"/>
              <a:t> strumenti sintattici del cubismo</a:t>
            </a:r>
          </a:p>
          <a:p>
            <a:endParaRPr lang="it-IT" dirty="0" smtClean="0"/>
          </a:p>
          <a:p>
            <a:r>
              <a:rPr lang="it-IT" dirty="0" smtClean="0"/>
              <a:t>DINAMISMO, SCOMPOSIZIONE e COMPENETRAZIONE dei CORPI</a:t>
            </a:r>
            <a:r>
              <a:rPr lang="it-IT" baseline="0" dirty="0" smtClean="0"/>
              <a:t> </a:t>
            </a:r>
          </a:p>
          <a:p>
            <a:endParaRPr lang="it-IT" baseline="0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153</a:t>
            </a:fld>
            <a:endParaRPr lang="it-IT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154</a:t>
            </a:fld>
            <a:endParaRPr lang="it-IT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1930: torna ad un linguaggio più sciolto</a:t>
            </a:r>
            <a:r>
              <a:rPr lang="it-IT" baseline="0" dirty="0" smtClean="0"/>
              <a:t> mediante una pennellata più libera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155</a:t>
            </a:fld>
            <a:endParaRPr lang="it-IT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156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CUBISMO/FUTURISMO</a:t>
            </a:r>
          </a:p>
          <a:p>
            <a:endParaRPr lang="it-IT" baseline="0" dirty="0" smtClean="0"/>
          </a:p>
          <a:p>
            <a:r>
              <a:rPr lang="it-IT" b="1" baseline="0" dirty="0" smtClean="0"/>
              <a:t>oggetti diversi fra loro</a:t>
            </a:r>
          </a:p>
          <a:p>
            <a:r>
              <a:rPr lang="it-IT" baseline="0" dirty="0" err="1" smtClean="0"/>
              <a:t>----</a:t>
            </a:r>
            <a:r>
              <a:rPr lang="it-IT" baseline="0" dirty="0" smtClean="0"/>
              <a:t>  risultato spesso affine</a:t>
            </a:r>
          </a:p>
          <a:p>
            <a:endParaRPr lang="it-IT" baseline="0" dirty="0" smtClean="0"/>
          </a:p>
          <a:p>
            <a:r>
              <a:rPr lang="it-IT" baseline="0" dirty="0" smtClean="0"/>
              <a:t>Grande distanza sta nel </a:t>
            </a:r>
            <a:r>
              <a:rPr lang="it-IT" b="1" baseline="0" dirty="0" smtClean="0"/>
              <a:t>valore del TEMPO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Più anziano</a:t>
            </a:r>
          </a:p>
          <a:p>
            <a:endParaRPr lang="it-IT" baseline="0" dirty="0" smtClean="0"/>
          </a:p>
          <a:p>
            <a:r>
              <a:rPr lang="it-IT" b="1" baseline="0" dirty="0" smtClean="0"/>
              <a:t>frammentarie pennellate</a:t>
            </a:r>
            <a:endParaRPr lang="it-IT" baseline="0" dirty="0" smtClean="0"/>
          </a:p>
          <a:p>
            <a:r>
              <a:rPr lang="it-IT" baseline="0" dirty="0" err="1" smtClean="0"/>
              <a:t>+</a:t>
            </a:r>
            <a:r>
              <a:rPr lang="it-IT" b="1" baseline="0" dirty="0" err="1" smtClean="0"/>
              <a:t>luce</a:t>
            </a:r>
            <a:r>
              <a:rPr lang="it-IT" b="1" baseline="0" dirty="0" smtClean="0"/>
              <a:t> radente e diffusa </a:t>
            </a:r>
          </a:p>
          <a:p>
            <a:r>
              <a:rPr lang="it-IT" baseline="0" dirty="0" err="1" smtClean="0"/>
              <a:t>+compone</a:t>
            </a:r>
            <a:r>
              <a:rPr lang="it-IT" baseline="0" dirty="0" smtClean="0"/>
              <a:t> l’immagine secondo </a:t>
            </a:r>
            <a:r>
              <a:rPr lang="it-IT" b="1" baseline="0" dirty="0" smtClean="0"/>
              <a:t>scorci fotografici</a:t>
            </a:r>
            <a:endParaRPr lang="it-IT" u="sng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Es. di sguardo sulla REALTA’</a:t>
            </a:r>
          </a:p>
          <a:p>
            <a:r>
              <a:rPr lang="it-IT" dirty="0" smtClean="0"/>
              <a:t>Sentimento di </a:t>
            </a:r>
            <a:r>
              <a:rPr lang="it-IT" b="0" dirty="0" smtClean="0"/>
              <a:t>PIETISMO</a:t>
            </a:r>
          </a:p>
          <a:p>
            <a:endParaRPr lang="it-IT" b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Esempio di TAGLI PROSPETTICI </a:t>
            </a:r>
            <a:r>
              <a:rPr lang="it-IT" b="1" baseline="0" dirty="0" smtClean="0"/>
              <a:t>senso di dinamismo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baseline="0" dirty="0" smtClean="0"/>
              <a:t>DIVISIONISMO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Simbolismo + postimpressionismo francese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Bocc</a:t>
            </a:r>
            <a:r>
              <a:rPr lang="it-IT" baseline="0" dirty="0" smtClean="0"/>
              <a:t>: riprende dal maestro soprattutto gli </a:t>
            </a:r>
            <a:r>
              <a:rPr lang="it-IT" b="1" baseline="0" dirty="0" smtClean="0"/>
              <a:t>SCORCI QUASI DEFORMANTI </a:t>
            </a:r>
          </a:p>
          <a:p>
            <a:r>
              <a:rPr lang="it-IT" u="sng" baseline="0" dirty="0" smtClean="0"/>
              <a:t>dove si supera la fissa visione frontale</a:t>
            </a:r>
          </a:p>
          <a:p>
            <a:r>
              <a:rPr lang="it-IT" baseline="0" dirty="0" err="1" smtClean="0"/>
              <a:t>……</a:t>
            </a: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0" u="non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Amalgama dinamica tra </a:t>
            </a:r>
            <a:r>
              <a:rPr lang="it-IT" b="0" baseline="0" dirty="0" smtClean="0"/>
              <a:t>AMBIENTE E FIGURE</a:t>
            </a:r>
          </a:p>
          <a:p>
            <a:r>
              <a:rPr lang="it-IT" b="0" baseline="0" dirty="0" smtClean="0"/>
              <a:t>Culto CAVALLO/MACCHINA</a:t>
            </a:r>
          </a:p>
          <a:p>
            <a:endParaRPr lang="it-IT" b="0" baseline="0" dirty="0" smtClean="0"/>
          </a:p>
          <a:p>
            <a:r>
              <a:rPr lang="it-IT" b="0" baseline="0" dirty="0" smtClean="0"/>
              <a:t>ESASPERATO CROMATISMO</a:t>
            </a:r>
            <a:r>
              <a:rPr lang="it-IT" baseline="0" dirty="0" smtClean="0"/>
              <a:t>: colori puri in pennellate oblique e filamentose</a:t>
            </a:r>
          </a:p>
          <a:p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…più</a:t>
            </a:r>
            <a:r>
              <a:rPr lang="it-IT" dirty="0" smtClean="0"/>
              <a:t> visibile </a:t>
            </a:r>
            <a:r>
              <a:rPr lang="it-IT" b="1" dirty="0" smtClean="0"/>
              <a:t>istanza espressionista </a:t>
            </a:r>
            <a:r>
              <a:rPr lang="it-IT" dirty="0" smtClean="0"/>
              <a:t>(&lt; </a:t>
            </a:r>
            <a:r>
              <a:rPr lang="it-IT" dirty="0" err="1" smtClean="0"/>
              <a:t>Munch</a:t>
            </a:r>
            <a:r>
              <a:rPr lang="it-IT" dirty="0" smtClean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Visibile il </a:t>
            </a:r>
            <a:r>
              <a:rPr lang="it-IT" b="0" dirty="0" smtClean="0"/>
              <a:t>PROPAGARSI SONORO DELLA RISATA</a:t>
            </a:r>
            <a:r>
              <a:rPr lang="it-IT" b="1" dirty="0" smtClean="0"/>
              <a:t> </a:t>
            </a:r>
            <a:r>
              <a:rPr lang="it-IT" dirty="0" smtClean="0"/>
              <a:t>materializzata </a:t>
            </a:r>
          </a:p>
          <a:p>
            <a:r>
              <a:rPr lang="it-IT" dirty="0" smtClean="0"/>
              <a:t>nei </a:t>
            </a:r>
            <a:r>
              <a:rPr lang="it-IT" b="1" dirty="0" smtClean="0"/>
              <a:t>raggi di luce nello sp</a:t>
            </a:r>
            <a:r>
              <a:rPr lang="it-IT" dirty="0" smtClean="0"/>
              <a:t>. </a:t>
            </a:r>
            <a:r>
              <a:rPr lang="it-IT" b="1" dirty="0" smtClean="0"/>
              <a:t>prospetticamente moltiplicato</a:t>
            </a:r>
            <a:r>
              <a:rPr lang="it-IT" b="1" baseline="0" dirty="0" smtClean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1911: forte derivazione espressionistica da </a:t>
            </a:r>
            <a:r>
              <a:rPr lang="it-IT" dirty="0" err="1" smtClean="0"/>
              <a:t>Munch……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 smtClean="0"/>
              <a:t>In entrambe le opere le LINEE svolgono una FUNZIONE ESPRESSIVA di dati stati d’animo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1912: a </a:t>
            </a:r>
            <a:r>
              <a:rPr lang="it-IT" dirty="0" err="1" smtClean="0"/>
              <a:t>Pg</a:t>
            </a:r>
            <a:r>
              <a:rPr lang="it-IT" dirty="0" smtClean="0"/>
              <a:t>: apprendono la fondamentale</a:t>
            </a:r>
            <a:r>
              <a:rPr lang="it-IT" baseline="0" dirty="0" smtClean="0"/>
              <a:t> lezione cubista..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2) Dall’altra parte: VERISMO SOCIALE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Spettatore è portato AL CENTRO del Q.   </a:t>
            </a:r>
          </a:p>
          <a:p>
            <a:endParaRPr lang="it-IT" dirty="0" smtClean="0"/>
          </a:p>
          <a:p>
            <a:r>
              <a:rPr lang="it-IT" dirty="0" smtClean="0"/>
              <a:t>INTERNO/ESTERNO</a:t>
            </a:r>
          </a:p>
          <a:p>
            <a:endParaRPr lang="it-IT" dirty="0" smtClean="0"/>
          </a:p>
          <a:p>
            <a:r>
              <a:rPr lang="it-IT" dirty="0" smtClean="0"/>
              <a:t>SP/TEMPO ma anche EMOZIONALE</a:t>
            </a:r>
          </a:p>
          <a:p>
            <a:endParaRPr lang="it-IT" dirty="0" smtClean="0"/>
          </a:p>
          <a:p>
            <a:r>
              <a:rPr lang="it-IT" dirty="0" smtClean="0"/>
              <a:t>Visione SOGG/OGG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Città è un</a:t>
            </a:r>
            <a:r>
              <a:rPr lang="it-IT" baseline="0" dirty="0" smtClean="0"/>
              <a:t> organismo vivo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Tre stati d’animo: </a:t>
            </a:r>
            <a:r>
              <a:rPr lang="it-IT" b="0" dirty="0" smtClean="0"/>
              <a:t>EMOZIONI E LE SENSAZIONI ATTRAVERSO LE LINEE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GIUSTAPPOSIZIONE CUBISTA DEI PUNTI </a:t>
            </a:r>
            <a:r>
              <a:rPr lang="it-IT" b="1" dirty="0" err="1" smtClean="0"/>
              <a:t>DI</a:t>
            </a:r>
            <a:r>
              <a:rPr lang="it-IT" b="1" dirty="0" smtClean="0"/>
              <a:t> VISTA </a:t>
            </a:r>
          </a:p>
          <a:p>
            <a:endParaRPr lang="it-IT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fuori d’Italia..</a:t>
            </a:r>
          </a:p>
          <a:p>
            <a:endParaRPr lang="it-IT" baseline="0" dirty="0" smtClean="0"/>
          </a:p>
          <a:p>
            <a:r>
              <a:rPr lang="it-IT" b="0" baseline="0" dirty="0" smtClean="0"/>
              <a:t>STILE DEL MOVIMENTO (# staticità dei cubisti)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RAPPORTO TRA </a:t>
            </a:r>
            <a:r>
              <a:rPr lang="it-IT" b="1" dirty="0" smtClean="0"/>
              <a:t>INTERNO/ESTERNO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Visione dalla finestra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Achille d’</a:t>
            </a:r>
            <a:r>
              <a:rPr lang="it-IT" dirty="0" err="1" smtClean="0"/>
              <a:t>Orsi…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Per far vivere lo spettatore al centro del q. (è l’obbiettivo) </a:t>
            </a:r>
          </a:p>
          <a:p>
            <a:r>
              <a:rPr lang="it-IT" dirty="0" smtClean="0"/>
              <a:t>è necessario che il q. sia</a:t>
            </a:r>
            <a:r>
              <a:rPr lang="it-IT" baseline="0" dirty="0" smtClean="0"/>
              <a:t> la SINTESI di quello che si RICORDA e quello che SI VEDE</a:t>
            </a:r>
          </a:p>
          <a:p>
            <a:endParaRPr lang="it-IT" baseline="0" dirty="0" smtClean="0"/>
          </a:p>
          <a:p>
            <a:r>
              <a:rPr lang="it-IT" baseline="0" dirty="0" smtClean="0"/>
              <a:t>Spettatore </a:t>
            </a:r>
            <a:r>
              <a:rPr lang="it-IT" b="1" baseline="0" dirty="0" smtClean="0"/>
              <a:t>non assisterà ma parteciperà </a:t>
            </a:r>
            <a:r>
              <a:rPr lang="it-IT" baseline="0" dirty="0" smtClean="0"/>
              <a:t>all’azione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SCOMPARE</a:t>
            </a:r>
            <a:r>
              <a:rPr lang="it-IT" baseline="0" dirty="0" smtClean="0"/>
              <a:t> il SOGGETTO solo linee e fasci luminosi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Più interessato al </a:t>
            </a:r>
            <a:r>
              <a:rPr lang="it-IT" b="1" dirty="0" smtClean="0"/>
              <a:t>SIMBOLISMO del</a:t>
            </a:r>
            <a:r>
              <a:rPr lang="it-IT" b="1" baseline="0" dirty="0" smtClean="0"/>
              <a:t> COLORE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È un’apparizione, </a:t>
            </a:r>
          </a:p>
          <a:p>
            <a:r>
              <a:rPr lang="it-IT" dirty="0" smtClean="0"/>
              <a:t>quasi un sogno,</a:t>
            </a:r>
            <a:r>
              <a:rPr lang="it-IT" baseline="0" dirty="0" smtClean="0"/>
              <a:t> 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="1" baseline="0" dirty="0" smtClean="0"/>
              <a:t>SEMPLIFICA i temi del f. </a:t>
            </a:r>
            <a:r>
              <a:rPr lang="it-IT" baseline="0" dirty="0" smtClean="0"/>
              <a:t>con </a:t>
            </a:r>
            <a:r>
              <a:rPr lang="it-IT" b="1" baseline="0" dirty="0" smtClean="0"/>
              <a:t>colori piatti e uniformi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Esp</a:t>
            </a:r>
            <a:r>
              <a:rPr lang="it-IT" dirty="0" smtClean="0"/>
              <a:t> a </a:t>
            </a:r>
            <a:r>
              <a:rPr lang="it-IT" dirty="0" err="1" smtClean="0"/>
              <a:t>Pg</a:t>
            </a:r>
            <a:r>
              <a:rPr lang="it-IT" dirty="0" smtClean="0"/>
              <a:t>.</a:t>
            </a:r>
            <a:br>
              <a:rPr lang="it-IT" dirty="0" smtClean="0"/>
            </a:br>
            <a:endParaRPr lang="it-IT" dirty="0" smtClean="0"/>
          </a:p>
          <a:p>
            <a:r>
              <a:rPr lang="it-IT" b="1" dirty="0" smtClean="0"/>
              <a:t>ESSENZIALIZZAZIONE SINTETICA </a:t>
            </a:r>
            <a:r>
              <a:rPr lang="it-IT" dirty="0" smtClean="0"/>
              <a:t>DELLE </a:t>
            </a:r>
            <a:r>
              <a:rPr lang="it-IT" b="1" dirty="0" smtClean="0"/>
              <a:t>FORME</a:t>
            </a:r>
            <a:r>
              <a:rPr lang="it-IT" dirty="0" smtClean="0"/>
              <a:t> E DEI</a:t>
            </a:r>
            <a:r>
              <a:rPr lang="it-IT" b="1" dirty="0" smtClean="0"/>
              <a:t> COLORI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 </a:t>
            </a:r>
            <a:r>
              <a:rPr lang="it-IT" dirty="0" err="1" smtClean="0"/>
              <a:t>Pg</a:t>
            </a:r>
            <a:r>
              <a:rPr lang="it-IT" dirty="0" smtClean="0"/>
              <a:t> Balla</a:t>
            </a:r>
            <a:r>
              <a:rPr lang="it-IT" baseline="0" dirty="0" smtClean="0"/>
              <a:t> espone solo questa:</a:t>
            </a:r>
          </a:p>
          <a:p>
            <a:endParaRPr lang="it-IT" baseline="0" dirty="0" smtClean="0"/>
          </a:p>
          <a:p>
            <a:r>
              <a:rPr lang="it-IT" baseline="0" dirty="0" smtClean="0"/>
              <a:t>B. Studia il movimento secondo un METODO ANALITICO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err="1" smtClean="0"/>
              <a:t>Danseuse</a:t>
            </a:r>
            <a:r>
              <a:rPr lang="it-IT" baseline="0" dirty="0" smtClean="0"/>
              <a:t>: sintesi fra </a:t>
            </a:r>
            <a:r>
              <a:rPr lang="it-IT" b="1" baseline="0" dirty="0" smtClean="0"/>
              <a:t>futurismo/cubismo/divisionismo</a:t>
            </a:r>
            <a:endParaRPr lang="it-IT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La realtà sembra vista attraverso un </a:t>
            </a:r>
            <a:r>
              <a:rPr lang="it-IT" b="1" dirty="0" smtClean="0"/>
              <a:t>caleidoscopio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1" dirty="0" smtClean="0"/>
          </a:p>
          <a:p>
            <a:r>
              <a:rPr lang="it-IT" dirty="0" smtClean="0"/>
              <a:t>Gorgo per conferire idea di </a:t>
            </a:r>
            <a:r>
              <a:rPr lang="it-IT" b="1" dirty="0" smtClean="0"/>
              <a:t>DINAMISMO e COINVOLGIMENTO </a:t>
            </a:r>
            <a:r>
              <a:rPr lang="it-IT" dirty="0" smtClean="0"/>
              <a:t>meccanico dello spettatore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MA </a:t>
            </a:r>
          </a:p>
          <a:p>
            <a:r>
              <a:rPr lang="it-IT" baseline="0" dirty="0" smtClean="0"/>
              <a:t>è più una </a:t>
            </a:r>
            <a:r>
              <a:rPr lang="it-IT" b="1" baseline="0" dirty="0" smtClean="0"/>
              <a:t>visione di pietismo </a:t>
            </a:r>
            <a:r>
              <a:rPr lang="it-IT" baseline="0" dirty="0" smtClean="0"/>
              <a:t>che di </a:t>
            </a:r>
            <a:r>
              <a:rPr lang="it-IT" u="sng" baseline="0" dirty="0" smtClean="0"/>
              <a:t>comprensione storica </a:t>
            </a:r>
          </a:p>
          <a:p>
            <a:endParaRPr lang="it-IT" u="sng" baseline="0" dirty="0" smtClean="0"/>
          </a:p>
          <a:p>
            <a:r>
              <a:rPr lang="it-IT" baseline="0" dirty="0" smtClean="0"/>
              <a:t>rimane provinciale e ristretto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Prende una direzione più apertamente CUBISTA 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CHIUSURA DELLO SPAZIO </a:t>
            </a:r>
            <a:r>
              <a:rPr lang="it-IT" dirty="0" smtClean="0"/>
              <a:t>tipicamente cubista in una sorta di </a:t>
            </a:r>
            <a:r>
              <a:rPr lang="it-IT" u="sng" dirty="0" smtClean="0"/>
              <a:t>horror vacui</a:t>
            </a:r>
          </a:p>
          <a:p>
            <a:endParaRPr lang="it-IT" dirty="0" smtClean="0"/>
          </a:p>
          <a:p>
            <a:r>
              <a:rPr lang="it-IT" b="1" dirty="0" smtClean="0"/>
              <a:t>SENSO PLASTICO</a:t>
            </a:r>
            <a:endParaRPr lang="it-IT" dirty="0" smtClean="0"/>
          </a:p>
          <a:p>
            <a:endParaRPr lang="it-IT" dirty="0" smtClean="0"/>
          </a:p>
          <a:p>
            <a:r>
              <a:rPr lang="it-IT" b="1" dirty="0" smtClean="0"/>
              <a:t>LAMPI LUMINOSI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i="0" baseline="0" dirty="0" smtClean="0"/>
          </a:p>
          <a:p>
            <a:r>
              <a:rPr lang="it-IT" b="0" dirty="0" smtClean="0"/>
              <a:t>Il tema del </a:t>
            </a:r>
            <a:r>
              <a:rPr lang="it-IT" b="1" dirty="0" smtClean="0"/>
              <a:t>MOVIMENTO </a:t>
            </a:r>
            <a:r>
              <a:rPr lang="it-IT" b="1" i="0" dirty="0" smtClean="0"/>
              <a:t>e</a:t>
            </a:r>
            <a:r>
              <a:rPr lang="it-IT" b="1" i="1" dirty="0" smtClean="0"/>
              <a:t> </a:t>
            </a:r>
            <a:r>
              <a:rPr lang="it-IT" b="1" dirty="0" smtClean="0"/>
              <a:t>dello SPAZIO DINAMICO </a:t>
            </a:r>
            <a:r>
              <a:rPr lang="it-IT" b="0" dirty="0" smtClean="0"/>
              <a:t>:</a:t>
            </a:r>
            <a:r>
              <a:rPr lang="it-IT" b="0" baseline="0" dirty="0" smtClean="0"/>
              <a:t> </a:t>
            </a:r>
            <a:r>
              <a:rPr lang="it-IT" b="0" dirty="0" smtClean="0"/>
              <a:t>componenti essenziali della vita moderna. </a:t>
            </a:r>
          </a:p>
          <a:p>
            <a:endParaRPr lang="it-IT" b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…vicinanza</a:t>
            </a:r>
            <a:r>
              <a:rPr lang="it-IT" dirty="0" smtClean="0"/>
              <a:t> a </a:t>
            </a:r>
            <a:r>
              <a:rPr lang="it-IT" dirty="0" err="1" smtClean="0"/>
              <a:t>Leger</a:t>
            </a:r>
            <a:r>
              <a:rPr lang="it-IT" dirty="0" smtClean="0"/>
              <a:t> e a </a:t>
            </a:r>
            <a:r>
              <a:rPr lang="it-IT" dirty="0" err="1" smtClean="0"/>
              <a:t>Delaunay</a:t>
            </a:r>
            <a:r>
              <a:rPr lang="it-IT" dirty="0" smtClean="0"/>
              <a:t> nella conservazione del </a:t>
            </a:r>
            <a:r>
              <a:rPr lang="it-IT" dirty="0" err="1" smtClean="0"/>
              <a:t>colore…</a:t>
            </a:r>
            <a:r>
              <a:rPr lang="it-IT" dirty="0" smtClean="0"/>
              <a:t>..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Anno importante per i fut.</a:t>
            </a:r>
          </a:p>
          <a:p>
            <a:endParaRPr lang="it-IT" dirty="0" smtClean="0"/>
          </a:p>
          <a:p>
            <a:r>
              <a:rPr lang="it-IT" dirty="0" smtClean="0"/>
              <a:t>Balla vi esporrà per la prima volta con i futuristi </a:t>
            </a:r>
            <a:r>
              <a:rPr lang="it-IT" dirty="0" err="1" smtClean="0"/>
              <a:t>con…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Sono </a:t>
            </a:r>
            <a:r>
              <a:rPr lang="it-IT" b="1" baseline="0" dirty="0" smtClean="0"/>
              <a:t>fotogrammi ravvicinati</a:t>
            </a:r>
            <a:r>
              <a:rPr lang="it-IT" baseline="0" dirty="0" smtClean="0"/>
              <a:t>:</a:t>
            </a:r>
          </a:p>
          <a:p>
            <a:r>
              <a:rPr lang="it-IT" baseline="0" dirty="0" smtClean="0"/>
              <a:t>“un cavallo non ha 4 zampe, ne ha 20”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="0" baseline="0" dirty="0" smtClean="0"/>
              <a:t>SI SVILUPPA IL TEMA DEL MOVIMENTO IN UNA SEQUENZA TEMPORALE</a:t>
            </a:r>
          </a:p>
          <a:p>
            <a:endParaRPr lang="it-IT" b="0" dirty="0" smtClean="0"/>
          </a:p>
          <a:p>
            <a:r>
              <a:rPr lang="it-IT" b="0" u="sng" dirty="0" smtClean="0"/>
              <a:t>Principio della continuità in una forma unica</a:t>
            </a:r>
            <a:endParaRPr lang="it-IT" b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Sono esiti coerenti con gli</a:t>
            </a:r>
            <a:r>
              <a:rPr lang="it-IT" baseline="0" dirty="0" smtClean="0"/>
              <a:t> esperimenti di FOTODINAMICA di Anton Giulio Bragaglia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Nascono riviste che trattano temi sociali e culturali di attualità </a:t>
            </a:r>
          </a:p>
          <a:p>
            <a:r>
              <a:rPr lang="it-IT" dirty="0" smtClean="0"/>
              <a:t>che vivacizzano i fermenti che muovono contro l’arte ufficiale</a:t>
            </a:r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12-14: </a:t>
            </a:r>
          </a:p>
          <a:p>
            <a:r>
              <a:rPr lang="it-IT" dirty="0" smtClean="0"/>
              <a:t>Compenetrazioni che approfondiscono lo </a:t>
            </a:r>
            <a:r>
              <a:rPr lang="it-IT" b="1" dirty="0" smtClean="0"/>
              <a:t>studio del rapporto fra i colori </a:t>
            </a:r>
          </a:p>
          <a:p>
            <a:r>
              <a:rPr lang="it-IT" dirty="0" smtClean="0"/>
              <a:t>connessi tra loro da FORME TRIANGOLARI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Rondini: STUDIO MOVIMENTI IN SEQUENZA SECONDO LA TRAIETTORIA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Preponderante bicromia o </a:t>
            </a:r>
            <a:r>
              <a:rPr lang="it-IT" baseline="0" dirty="0" err="1" smtClean="0"/>
              <a:t>monocromia…</a:t>
            </a:r>
            <a:r>
              <a:rPr lang="it-IT" b="1" baseline="0" dirty="0" err="1" smtClean="0"/>
              <a:t>nulla</a:t>
            </a:r>
            <a:r>
              <a:rPr lang="it-IT" b="1" baseline="0" dirty="0" smtClean="0"/>
              <a:t> è più riconoscibile</a:t>
            </a:r>
            <a:endParaRPr lang="it-IT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0" baseline="0" dirty="0" smtClean="0"/>
          </a:p>
          <a:p>
            <a:r>
              <a:rPr lang="it-IT" b="0" baseline="0" dirty="0" smtClean="0"/>
              <a:t>S</a:t>
            </a:r>
            <a:r>
              <a:rPr lang="it-IT" b="0" dirty="0" smtClean="0"/>
              <a:t>PEZZARE DECISAMENTE LA FORMA CHIUSA</a:t>
            </a:r>
          </a:p>
          <a:p>
            <a:r>
              <a:rPr lang="it-IT" b="0" baseline="0" dirty="0" smtClean="0"/>
              <a:t>Compenetrazione di SP. SPETTT + SP. </a:t>
            </a:r>
            <a:r>
              <a:rPr lang="it-IT" b="0" baseline="0" dirty="0" err="1" smtClean="0"/>
              <a:t>SOGG+</a:t>
            </a:r>
            <a:r>
              <a:rPr lang="it-IT" b="0" baseline="0" dirty="0" smtClean="0"/>
              <a:t> ATMOSF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Scopo è </a:t>
            </a:r>
            <a:r>
              <a:rPr lang="it-IT" b="1" baseline="0" dirty="0" smtClean="0"/>
              <a:t>raggiungere lo stile del movimento</a:t>
            </a:r>
            <a:endParaRPr lang="it-IT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Fusione </a:t>
            </a:r>
            <a:r>
              <a:rPr lang="it-IT" b="1" baseline="0" dirty="0" smtClean="0"/>
              <a:t>POLIMATERICA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1913: </a:t>
            </a:r>
          </a:p>
          <a:p>
            <a:r>
              <a:rPr lang="it-IT" dirty="0" smtClean="0"/>
              <a:t>Attraverso la scultura vuole</a:t>
            </a:r>
            <a:r>
              <a:rPr lang="it-IT" baseline="0" dirty="0" smtClean="0"/>
              <a:t> </a:t>
            </a:r>
            <a:r>
              <a:rPr lang="it-IT" dirty="0" smtClean="0"/>
              <a:t>rendere unica la percezione di pieni e vuoti</a:t>
            </a:r>
          </a:p>
          <a:p>
            <a:endParaRPr lang="it-IT" dirty="0" smtClean="0"/>
          </a:p>
          <a:p>
            <a:r>
              <a:rPr lang="it-IT" dirty="0" smtClean="0"/>
              <a:t>Rappresenta simbolicamente MOVIMENTO E FLUIDITÀ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Trasfigura l’immagine della madre dell’artista in presenze geometriche di valore universale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76</a:t>
            </a:fld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baseline="0" dirty="0" smtClean="0"/>
              <a:t>coinvolgimento di </a:t>
            </a:r>
            <a:r>
              <a:rPr lang="it-IT" b="1" baseline="0" dirty="0" err="1" smtClean="0"/>
              <a:t>sp</a:t>
            </a:r>
            <a:r>
              <a:rPr lang="it-IT" b="1" baseline="0" dirty="0" smtClean="0"/>
              <a:t>/spettatore</a:t>
            </a:r>
            <a:r>
              <a:rPr lang="it-IT" baseline="0" dirty="0" smtClean="0"/>
              <a:t>, </a:t>
            </a:r>
          </a:p>
          <a:p>
            <a:r>
              <a:rPr lang="it-IT" b="1" baseline="0" dirty="0" smtClean="0"/>
              <a:t>negazione della distanza</a:t>
            </a:r>
            <a:r>
              <a:rPr lang="it-IT" baseline="0" dirty="0" smtClean="0"/>
              <a:t>, </a:t>
            </a:r>
          </a:p>
          <a:p>
            <a:r>
              <a:rPr lang="it-IT" b="1" baseline="0" dirty="0" smtClean="0"/>
              <a:t>rappresentazione di un’espansione convessa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Le figure femminili SERVONO A METTERE IN RELAZIONE L’INTERNO CON L’ESTERNO </a:t>
            </a:r>
          </a:p>
          <a:p>
            <a:r>
              <a:rPr lang="it-IT" dirty="0" smtClean="0"/>
              <a:t>sostituendosi allo sguardo dell’artista </a:t>
            </a: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Vibrazione del COLORE è ancora di matrice DIVISIONISTA</a:t>
            </a:r>
          </a:p>
          <a:p>
            <a:r>
              <a:rPr lang="it-IT" baseline="0" dirty="0" smtClean="0"/>
              <a:t>SCOMPOSIZIONE PER PIANI angolati è CUBISTA</a:t>
            </a:r>
          </a:p>
          <a:p>
            <a:r>
              <a:rPr lang="it-IT" baseline="0" dirty="0" smtClean="0"/>
              <a:t>Particolare delle MANI intrecciati ingigantite è ESPRESSIONISTA</a:t>
            </a:r>
          </a:p>
          <a:p>
            <a:r>
              <a:rPr lang="it-IT" baseline="0" dirty="0" smtClean="0"/>
              <a:t>Taglio dei PIANI </a:t>
            </a:r>
            <a:r>
              <a:rPr lang="it-IT" baseline="0" dirty="0" err="1" smtClean="0"/>
              <a:t>DI</a:t>
            </a:r>
            <a:r>
              <a:rPr lang="it-IT" baseline="0" dirty="0" smtClean="0"/>
              <a:t> LUCE e INTEGRAZIONE PIENI/VUOTI, INTERNI/ESTERNI è FUTURISTA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E’ in questo clima che nasce il </a:t>
            </a:r>
            <a:r>
              <a:rPr lang="it-IT" b="1" dirty="0" smtClean="0"/>
              <a:t>FUTURISMO</a:t>
            </a:r>
            <a:r>
              <a:rPr lang="it-IT" dirty="0" smtClean="0"/>
              <a:t>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RINNOVAMENTO INTEGRALE della cultura e del comportamento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Problema della MODERNITA’, della VITA trasformata dalla TECNICA</a:t>
            </a: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Fine 1912:</a:t>
            </a:r>
          </a:p>
          <a:p>
            <a:endParaRPr lang="it-IT" dirty="0" smtClean="0"/>
          </a:p>
          <a:p>
            <a:r>
              <a:rPr lang="it-IT" dirty="0" smtClean="0"/>
              <a:t>NECESSITA’ di DIVULGAZIONE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80</a:t>
            </a:fld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1913: prima esposizione organizzata dai futuristi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81</a:t>
            </a:fld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baseline="0" dirty="0" smtClean="0"/>
              <a:t>Le </a:t>
            </a:r>
            <a:r>
              <a:rPr lang="it-IT" b="1" baseline="0" dirty="0" smtClean="0"/>
              <a:t>MANIFESTAZIONI</a:t>
            </a:r>
            <a:r>
              <a:rPr lang="it-IT" baseline="0" dirty="0" smtClean="0"/>
              <a:t> attraevano il pubblico per mettere </a:t>
            </a:r>
          </a:p>
          <a:p>
            <a:r>
              <a:rPr lang="it-IT" baseline="0" dirty="0" smtClean="0"/>
              <a:t>in atto le </a:t>
            </a:r>
            <a:r>
              <a:rPr lang="it-IT" b="1" baseline="0" dirty="0" smtClean="0"/>
              <a:t>ENERGIE PROVOCATORIE </a:t>
            </a:r>
            <a:r>
              <a:rPr lang="it-IT" baseline="0" dirty="0" smtClean="0"/>
              <a:t>e distruttive dei futuristi contro la tradizione (lanci ortaggi)</a:t>
            </a:r>
          </a:p>
          <a:p>
            <a:endParaRPr lang="it-IT" baseline="0" dirty="0" smtClean="0"/>
          </a:p>
          <a:p>
            <a:r>
              <a:rPr lang="it-IT" b="1" baseline="0" dirty="0" smtClean="0"/>
              <a:t>fenomeno di costume</a:t>
            </a:r>
            <a:endParaRPr lang="it-IT" u="sng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82</a:t>
            </a:fld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..in mostra:</a:t>
            </a:r>
          </a:p>
          <a:p>
            <a:endParaRPr lang="it-IT" dirty="0" smtClean="0"/>
          </a:p>
          <a:p>
            <a:r>
              <a:rPr lang="it-IT" dirty="0" smtClean="0"/>
              <a:t>Cavallo-Simbolo</a:t>
            </a:r>
          </a:p>
          <a:p>
            <a:r>
              <a:rPr lang="it-IT" dirty="0" smtClean="0"/>
              <a:t>l’idea di</a:t>
            </a:r>
            <a:r>
              <a:rPr lang="it-IT" baseline="0" dirty="0" smtClean="0"/>
              <a:t> </a:t>
            </a:r>
            <a:r>
              <a:rPr lang="it-IT" dirty="0" smtClean="0"/>
              <a:t>ELASTICITA’  come </a:t>
            </a:r>
            <a:r>
              <a:rPr lang="it-IT" b="1" dirty="0" smtClean="0"/>
              <a:t>proprietà fisica </a:t>
            </a:r>
            <a:r>
              <a:rPr lang="it-IT" dirty="0" smtClean="0"/>
              <a:t>e muscolare che </a:t>
            </a:r>
            <a:r>
              <a:rPr lang="it-IT" b="1" dirty="0" smtClean="0"/>
              <a:t>si propaga dall’animale allo sp. 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83</a:t>
            </a:fld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Permane la trasposizione della musica in pittura (= </a:t>
            </a:r>
            <a:r>
              <a:rPr lang="it-IT" dirty="0" err="1" smtClean="0"/>
              <a:t>Kand</a:t>
            </a:r>
            <a:r>
              <a:rPr lang="it-IT" dirty="0" smtClean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86</a:t>
            </a:fld>
            <a:endParaRPr 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: sei dipinti ispirati alla vita notturna parigina</a:t>
            </a:r>
            <a:r>
              <a:rPr lang="it-IT" baseline="0" dirty="0" smtClean="0"/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87</a:t>
            </a:fld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Composizioni cromaticamente vivaci a metà fra </a:t>
            </a:r>
            <a:r>
              <a:rPr lang="it-IT" baseline="0" dirty="0" err="1" smtClean="0"/>
              <a:t>fut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cub</a:t>
            </a: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89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UNA </a:t>
            </a:r>
            <a:r>
              <a:rPr lang="it-IT" b="1" baseline="0" dirty="0" smtClean="0"/>
              <a:t>NUOVA BELLEZZA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u="sng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u="none" baseline="0" dirty="0" smtClean="0"/>
              <a:t>A</a:t>
            </a:r>
            <a:r>
              <a:rPr lang="it-IT" baseline="0" dirty="0" smtClean="0"/>
              <a:t>ttivismo della vita moderna,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velocità,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dinamismo,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contrasto,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dissonanza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u="sng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Severini</a:t>
            </a:r>
            <a:r>
              <a:rPr lang="it-IT" baseline="0" dirty="0" smtClean="0"/>
              <a:t> s</a:t>
            </a:r>
            <a:r>
              <a:rPr lang="it-IT" dirty="0" smtClean="0"/>
              <a:t>i va sempre più verso </a:t>
            </a:r>
            <a:r>
              <a:rPr lang="it-IT" b="1" dirty="0" smtClean="0"/>
              <a:t>L’ASTRAZIONE COLORISTICA …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90</a:t>
            </a:fld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1913-14: pubblicazioni</a:t>
            </a:r>
            <a:r>
              <a:rPr lang="it-IT" baseline="0" dirty="0" smtClean="0"/>
              <a:t> su LAC</a:t>
            </a:r>
            <a:endParaRPr lang="it-IT" b="1" baseline="0" dirty="0" smtClean="0"/>
          </a:p>
          <a:p>
            <a:endParaRPr lang="it-IT" baseline="0" dirty="0" smtClean="0"/>
          </a:p>
          <a:p>
            <a:r>
              <a:rPr lang="it-IT" baseline="0" dirty="0" smtClean="0"/>
              <a:t>Sono </a:t>
            </a:r>
            <a:r>
              <a:rPr lang="it-IT" baseline="0" dirty="0" err="1" smtClean="0"/>
              <a:t>PROCLAMI=convinzione</a:t>
            </a:r>
            <a:r>
              <a:rPr lang="it-IT" baseline="0" dirty="0" smtClean="0"/>
              <a:t> di </a:t>
            </a:r>
            <a:r>
              <a:rPr lang="it-IT" b="1" baseline="0" dirty="0" smtClean="0"/>
              <a:t>operare su VALORI CHE NON SONO SEMPLICEMENTE ARTISTICI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91</a:t>
            </a:fld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Anche </a:t>
            </a:r>
            <a:r>
              <a:rPr lang="it-IT" dirty="0" err="1" smtClean="0"/>
              <a:t>Bocc</a:t>
            </a:r>
            <a:r>
              <a:rPr lang="it-IT" dirty="0" smtClean="0"/>
              <a:t> </a:t>
            </a:r>
            <a:r>
              <a:rPr lang="it-IT" b="1" dirty="0" smtClean="0"/>
              <a:t>arriva</a:t>
            </a:r>
            <a:r>
              <a:rPr lang="it-IT" b="1" baseline="0" dirty="0" smtClean="0"/>
              <a:t> a raffigurazioni astratte 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92</a:t>
            </a:fld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it-IT" sz="1200" baseline="0" dirty="0" smtClean="0"/>
              <a:t>LINEE FORZA</a:t>
            </a:r>
          </a:p>
          <a:p>
            <a:pPr>
              <a:buFont typeface="Wingdings" pitchFamily="2" charset="2"/>
              <a:buChar char="§"/>
            </a:pPr>
            <a:r>
              <a:rPr lang="it-IT" sz="1200" baseline="0" dirty="0" smtClean="0"/>
              <a:t>COMPENETRAZIONE DEI PIANI</a:t>
            </a:r>
          </a:p>
          <a:p>
            <a:pPr>
              <a:buFont typeface="Wingdings" pitchFamily="2" charset="2"/>
              <a:buChar char="§"/>
            </a:pPr>
            <a:r>
              <a:rPr lang="it-IT" sz="1200" baseline="0" dirty="0" smtClean="0"/>
              <a:t>COMPLEMENTARISMO PLASTICO</a:t>
            </a:r>
          </a:p>
          <a:p>
            <a:pPr>
              <a:buFont typeface="Wingdings" pitchFamily="2" charset="2"/>
              <a:buChar char="§"/>
            </a:pPr>
            <a:r>
              <a:rPr lang="it-IT" sz="1200" baseline="0" dirty="0" smtClean="0"/>
              <a:t>SIMULTANEITA’/DINAMISMO: desiderio di identificare ARTE/VITA </a:t>
            </a:r>
          </a:p>
          <a:p>
            <a:pPr>
              <a:buFont typeface="Wingdings" pitchFamily="2" charset="2"/>
              <a:buChar char="§"/>
            </a:pPr>
            <a:r>
              <a:rPr lang="it-IT" sz="1200" baseline="0" dirty="0" smtClean="0"/>
              <a:t>FUTURISMO QUALE ESPRESSIONE DELLA VITA MODERNA: la vita si manifesta attraverso il movimento, è incessante divenire e creazione</a:t>
            </a:r>
          </a:p>
          <a:p>
            <a:pPr>
              <a:buFont typeface="Wingdings" pitchFamily="2" charset="2"/>
              <a:buChar char="§"/>
            </a:pPr>
            <a:r>
              <a:rPr lang="it-IT" sz="1200" baseline="0" dirty="0" smtClean="0"/>
              <a:t>DINAMISMO: AMBIENTE + OGGETTO : è la vita stessa afferrata nella forma che la vita crea nel suo infinito succedersi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93</a:t>
            </a:fld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b="1" dirty="0" err="1" smtClean="0"/>
              <a:t>Intonarumori</a:t>
            </a:r>
            <a:r>
              <a:rPr lang="it-IT" b="1" dirty="0" smtClean="0"/>
              <a:t>:</a:t>
            </a:r>
          </a:p>
          <a:p>
            <a:r>
              <a:rPr lang="it-IT" dirty="0" smtClean="0"/>
              <a:t>(</a:t>
            </a:r>
            <a:r>
              <a:rPr lang="it-IT" dirty="0" err="1" smtClean="0"/>
              <a:t>crepitatori</a:t>
            </a:r>
            <a:r>
              <a:rPr lang="it-IT" dirty="0" smtClean="0"/>
              <a:t>, </a:t>
            </a:r>
            <a:r>
              <a:rPr lang="it-IT" dirty="0" err="1" smtClean="0"/>
              <a:t>gorgogliatori</a:t>
            </a:r>
            <a:r>
              <a:rPr lang="it-IT" dirty="0" smtClean="0"/>
              <a:t>, </a:t>
            </a:r>
            <a:r>
              <a:rPr lang="it-IT" dirty="0" err="1" smtClean="0"/>
              <a:t>rombatori</a:t>
            </a:r>
            <a:r>
              <a:rPr lang="it-IT" dirty="0" smtClean="0"/>
              <a:t>, </a:t>
            </a:r>
            <a:r>
              <a:rPr lang="it-IT" dirty="0" err="1" smtClean="0"/>
              <a:t>ronzatori</a:t>
            </a:r>
            <a:r>
              <a:rPr lang="it-IT" dirty="0" smtClean="0"/>
              <a:t>, </a:t>
            </a:r>
            <a:r>
              <a:rPr lang="it-IT" dirty="0" err="1" smtClean="0"/>
              <a:t>scoppiatori</a:t>
            </a:r>
            <a:r>
              <a:rPr lang="it-IT" dirty="0" smtClean="0"/>
              <a:t>, </a:t>
            </a:r>
            <a:r>
              <a:rPr lang="it-IT" dirty="0" err="1" smtClean="0"/>
              <a:t>sibilatori</a:t>
            </a:r>
            <a:r>
              <a:rPr lang="it-IT" dirty="0" smtClean="0"/>
              <a:t>, </a:t>
            </a:r>
            <a:r>
              <a:rPr lang="it-IT" dirty="0" err="1" smtClean="0"/>
              <a:t>stropicciatori</a:t>
            </a:r>
            <a:r>
              <a:rPr lang="it-IT" dirty="0" smtClean="0"/>
              <a:t> e </a:t>
            </a:r>
            <a:r>
              <a:rPr lang="it-IT" dirty="0" err="1" smtClean="0"/>
              <a:t>ululatori</a:t>
            </a:r>
            <a:r>
              <a:rPr lang="it-IT" dirty="0" smtClean="0"/>
              <a:t>)</a:t>
            </a:r>
          </a:p>
          <a:p>
            <a:r>
              <a:rPr lang="it-IT" dirty="0" smtClean="0"/>
              <a:t>ciascuna delle quali comprendeva a sua volta vari registri (soprano, contralto, tenore e basso)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94</a:t>
            </a:fld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95</a:t>
            </a:fld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baseline="0" dirty="0" smtClean="0"/>
              <a:t>(PANESTETISMO)</a:t>
            </a:r>
            <a:r>
              <a:rPr lang="it-IT" b="1" baseline="0" dirty="0" err="1" smtClean="0"/>
              <a:t>---</a:t>
            </a:r>
            <a:r>
              <a:rPr lang="it-IT" baseline="0" dirty="0" err="1" smtClean="0"/>
              <a:t>sfocia</a:t>
            </a:r>
            <a:r>
              <a:rPr lang="it-IT" baseline="0" dirty="0" smtClean="0"/>
              <a:t> nelle iniziative del secondo futurismo con Balla e </a:t>
            </a:r>
            <a:r>
              <a:rPr lang="it-IT" baseline="0" dirty="0" err="1" smtClean="0"/>
              <a:t>Depero</a:t>
            </a:r>
            <a:r>
              <a:rPr lang="it-IT" baseline="0" dirty="0" smtClean="0"/>
              <a:t> </a:t>
            </a:r>
          </a:p>
          <a:p>
            <a:endParaRPr lang="it-IT" baseline="0" dirty="0" smtClean="0"/>
          </a:p>
          <a:p>
            <a:r>
              <a:rPr lang="it-IT" b="1" baseline="0" dirty="0" err="1" smtClean="0"/>
              <a:t>Suoni-rumori-odori</a:t>
            </a:r>
            <a:r>
              <a:rPr lang="it-IT" baseline="0" dirty="0" smtClean="0"/>
              <a:t> entrano a far parte dell’opera ed esprimono plasticamente quelle sensazioni: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97</a:t>
            </a:fld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1914: con inizio guerra iniziano le</a:t>
            </a:r>
            <a:r>
              <a:rPr lang="it-IT" baseline="0" dirty="0" smtClean="0"/>
              <a:t> </a:t>
            </a:r>
            <a:r>
              <a:rPr lang="it-IT" b="1" dirty="0" smtClean="0"/>
              <a:t>manifestazioni per interventismo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99</a:t>
            </a:fld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 smtClean="0"/>
              <a:t>1915: </a:t>
            </a:r>
            <a:r>
              <a:rPr lang="it-IT" b="1" baseline="0" dirty="0" smtClean="0"/>
              <a:t>estensione dell’estetica </a:t>
            </a:r>
            <a:r>
              <a:rPr lang="it-IT" baseline="0" dirty="0" smtClean="0"/>
              <a:t>ai più diversi settori della creatività--</a:t>
            </a:r>
          </a:p>
          <a:p>
            <a:endParaRPr lang="it-IT" baseline="0" dirty="0" smtClean="0"/>
          </a:p>
          <a:p>
            <a:r>
              <a:rPr lang="it-IT" b="1" baseline="0" dirty="0" smtClean="0"/>
              <a:t>Si volge all’arte applicata con motivi di ispirazione </a:t>
            </a:r>
            <a:r>
              <a:rPr lang="it-IT" b="1" baseline="0" dirty="0" err="1" smtClean="0"/>
              <a:t>meccanomorfa</a:t>
            </a:r>
            <a:endParaRPr lang="it-IT" baseline="0" dirty="0" smtClean="0"/>
          </a:p>
          <a:p>
            <a:endParaRPr lang="it-IT" b="1" baseline="0" dirty="0" smtClean="0"/>
          </a:p>
          <a:p>
            <a:r>
              <a:rPr lang="it-IT" b="1" baseline="0" dirty="0" smtClean="0"/>
              <a:t>ma il movimento </a:t>
            </a:r>
            <a:r>
              <a:rPr lang="it-IT" b="1" baseline="0" dirty="0" err="1" smtClean="0"/>
              <a:t>fut</a:t>
            </a:r>
            <a:r>
              <a:rPr lang="it-IT" b="1" baseline="0" dirty="0" smtClean="0"/>
              <a:t> perde la sua carica eversiva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100</a:t>
            </a:fld>
            <a:endParaRPr 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b="1" dirty="0" smtClean="0"/>
              <a:t>Nuova e solida definizione della figura </a:t>
            </a:r>
          </a:p>
          <a:p>
            <a:endParaRPr lang="it-IT" b="0" dirty="0" smtClean="0"/>
          </a:p>
          <a:p>
            <a:r>
              <a:rPr lang="it-IT" b="0" dirty="0" smtClean="0"/>
              <a:t>S</a:t>
            </a:r>
            <a:r>
              <a:rPr lang="it-IT" dirty="0" smtClean="0"/>
              <a:t>icurezza</a:t>
            </a:r>
            <a:r>
              <a:rPr lang="it-IT" baseline="0" dirty="0" smtClean="0"/>
              <a:t> compositiva con </a:t>
            </a:r>
            <a:r>
              <a:rPr lang="it-IT" b="1" baseline="0" dirty="0" smtClean="0"/>
              <a:t>una rilettura di Cezanne</a:t>
            </a:r>
          </a:p>
          <a:p>
            <a:endParaRPr lang="it-IT" baseline="0" dirty="0" smtClean="0"/>
          </a:p>
          <a:p>
            <a:r>
              <a:rPr lang="it-IT" b="1" baseline="0" dirty="0" smtClean="0"/>
              <a:t>1916: SUPERAMENTO DEL FUTURISMO </a:t>
            </a: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101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 al fronte ma uguale</a:t>
            </a:r>
            <a:r>
              <a:rPr lang="it-IT" baseline="0" dirty="0" smtClean="0"/>
              <a:t> abbandono di avanguardia </a:t>
            </a:r>
          </a:p>
          <a:p>
            <a:endParaRPr lang="it-IT" baseline="0" dirty="0" smtClean="0"/>
          </a:p>
          <a:p>
            <a:r>
              <a:rPr lang="it-IT" baseline="0" dirty="0" smtClean="0"/>
              <a:t>PUREZZA FORMALE della linea </a:t>
            </a:r>
          </a:p>
          <a:p>
            <a:r>
              <a:rPr lang="it-IT" baseline="0" dirty="0" smtClean="0"/>
              <a:t>e di un richiamo all’ordine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102</a:t>
            </a:fld>
            <a:endParaRPr 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Recupera lo STUDIO DEI CLASSICI (primitivismo)</a:t>
            </a:r>
          </a:p>
          <a:p>
            <a:endParaRPr lang="it-IT" dirty="0" smtClean="0"/>
          </a:p>
          <a:p>
            <a:r>
              <a:rPr lang="it-IT" dirty="0" smtClean="0"/>
              <a:t>Sia </a:t>
            </a:r>
            <a:r>
              <a:rPr lang="it-IT" dirty="0" err="1" smtClean="0"/>
              <a:t>Severini</a:t>
            </a:r>
            <a:r>
              <a:rPr lang="it-IT" dirty="0" smtClean="0"/>
              <a:t> che Carrà risentono immediatamente del ritorno all’ordine</a:t>
            </a:r>
          </a:p>
          <a:p>
            <a:endParaRPr lang="it-IT" dirty="0" smtClean="0"/>
          </a:p>
          <a:p>
            <a:r>
              <a:rPr lang="it-IT" dirty="0" smtClean="0"/>
              <a:t>16-17: SI CONCLUDE PRIMA FASE DEL FUT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103</a:t>
            </a:fld>
            <a:endParaRPr lang="it-IT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-Durante </a:t>
            </a:r>
            <a:r>
              <a:rPr lang="it-IT" dirty="0" smtClean="0"/>
              <a:t>e subito dopo </a:t>
            </a:r>
            <a:r>
              <a:rPr lang="it-IT" b="1" dirty="0" smtClean="0"/>
              <a:t>la I </a:t>
            </a:r>
            <a:r>
              <a:rPr lang="it-IT" b="1" dirty="0" err="1" smtClean="0"/>
              <a:t>g.m</a:t>
            </a:r>
            <a:r>
              <a:rPr lang="it-IT" dirty="0" err="1" smtClean="0"/>
              <a:t>.</a:t>
            </a:r>
            <a:r>
              <a:rPr lang="it-IT" dirty="0" smtClean="0"/>
              <a:t> </a:t>
            </a:r>
          </a:p>
          <a:p>
            <a:r>
              <a:rPr lang="it-IT" b="1" dirty="0" smtClean="0"/>
              <a:t>-A</a:t>
            </a:r>
            <a:r>
              <a:rPr lang="it-IT" b="1" baseline="0" dirty="0" smtClean="0"/>
              <a:t> </a:t>
            </a:r>
            <a:r>
              <a:rPr lang="it-IT" b="1" dirty="0" smtClean="0"/>
              <a:t>stretto</a:t>
            </a:r>
            <a:r>
              <a:rPr lang="it-IT" b="1" baseline="0" dirty="0" smtClean="0"/>
              <a:t> contatto con le avanguardie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-Alcuni non la includono nelle avanguardie per la sua palese figuratività</a:t>
            </a:r>
          </a:p>
          <a:p>
            <a:r>
              <a:rPr lang="it-IT" baseline="0" dirty="0" smtClean="0"/>
              <a:t>-No innovazioni del linguaggio pittorico</a:t>
            </a:r>
          </a:p>
          <a:p>
            <a:endParaRPr lang="it-IT" baseline="0" dirty="0" smtClean="0"/>
          </a:p>
          <a:p>
            <a:r>
              <a:rPr lang="it-IT" b="1" baseline="0" dirty="0" smtClean="0"/>
              <a:t>DARE RAPPRESENTAZIONE CLASSICA ALLA REALTÀ CONTEMPORANEA 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104</a:t>
            </a:fld>
            <a:endParaRPr lang="it-IT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Concetti base:</a:t>
            </a:r>
          </a:p>
          <a:p>
            <a:r>
              <a:rPr lang="it-IT" b="1" dirty="0" smtClean="0"/>
              <a:t>-ENIGMA</a:t>
            </a:r>
            <a:r>
              <a:rPr lang="it-IT" b="1" baseline="0" dirty="0" smtClean="0"/>
              <a:t> e MALINCONIA</a:t>
            </a:r>
          </a:p>
          <a:p>
            <a:r>
              <a:rPr lang="it-IT" baseline="0" dirty="0" smtClean="0"/>
              <a:t>-METAFISICA: ciò che è OLTRE L’APPARENZA FISICA ossia l’essenza della realtà al di là dell’esperienza sensibile </a:t>
            </a:r>
          </a:p>
          <a:p>
            <a:endParaRPr lang="it-IT" baseline="0" dirty="0" smtClean="0"/>
          </a:p>
          <a:p>
            <a:r>
              <a:rPr lang="it-IT" baseline="0" dirty="0" smtClean="0"/>
              <a:t>Metafisico è un </a:t>
            </a:r>
            <a:r>
              <a:rPr lang="it-IT" b="1" baseline="0" dirty="0" smtClean="0"/>
              <a:t>OGETTO isolato dal suo contesto </a:t>
            </a:r>
            <a:r>
              <a:rPr lang="it-IT" baseline="0" dirty="0" smtClean="0"/>
              <a:t>ed inserito in un altro</a:t>
            </a:r>
          </a:p>
          <a:p>
            <a:endParaRPr lang="it-IT" baseline="0" dirty="0" smtClean="0"/>
          </a:p>
          <a:p>
            <a:endParaRPr lang="it-IT" baseline="0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105</a:t>
            </a:fld>
            <a:endParaRPr lang="it-IT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&lt; dal SIMBOLISMO </a:t>
            </a:r>
            <a:r>
              <a:rPr lang="it-IT" dirty="0" err="1" smtClean="0"/>
              <a:t>DI</a:t>
            </a:r>
            <a:r>
              <a:rPr lang="it-IT" dirty="0" smtClean="0"/>
              <a:t> BOCKLIN</a:t>
            </a:r>
          </a:p>
          <a:p>
            <a:endParaRPr lang="it-IT" dirty="0" smtClean="0"/>
          </a:p>
          <a:p>
            <a:r>
              <a:rPr lang="it-IT" dirty="0" smtClean="0"/>
              <a:t>Nel 1924 è a </a:t>
            </a:r>
            <a:r>
              <a:rPr lang="it-IT" dirty="0" err="1" smtClean="0"/>
              <a:t>Pg</a:t>
            </a:r>
            <a:r>
              <a:rPr lang="it-IT" dirty="0" smtClean="0"/>
              <a:t> ma non partecipa al </a:t>
            </a:r>
            <a:r>
              <a:rPr lang="it-IT" dirty="0" err="1" smtClean="0"/>
              <a:t>Surrealimo</a:t>
            </a:r>
            <a:r>
              <a:rPr lang="it-IT" dirty="0" smtClean="0"/>
              <a:t> </a:t>
            </a:r>
          </a:p>
          <a:p>
            <a:r>
              <a:rPr lang="it-IT" dirty="0" smtClean="0"/>
              <a:t>Surrealisti riconoscono in lui un fondatore</a:t>
            </a:r>
          </a:p>
          <a:p>
            <a:r>
              <a:rPr lang="it-IT" dirty="0" smtClean="0"/>
              <a:t>De </a:t>
            </a:r>
            <a:r>
              <a:rPr lang="it-IT" dirty="0" err="1" smtClean="0"/>
              <a:t>Ch</a:t>
            </a:r>
            <a:r>
              <a:rPr lang="it-IT" dirty="0" smtClean="0"/>
              <a:t> invece NON RICONOSCE la DIMENSIONE ONIRICA fatta di automatismi inconsci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106</a:t>
            </a:fld>
            <a:endParaRPr 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MALINCONIA: STATO FONDAMENTALE DELLA COSCIENZA </a:t>
            </a:r>
          </a:p>
          <a:p>
            <a:r>
              <a:rPr lang="it-IT" b="1" baseline="0" dirty="0" smtClean="0"/>
              <a:t>Mel. tramuta in arte il “non senso” della vita</a:t>
            </a:r>
          </a:p>
          <a:p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baseline="0" dirty="0" smtClean="0"/>
          </a:p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107</a:t>
            </a:fld>
            <a:endParaRPr lang="it-IT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</a:rPr>
              <a:t>“Schopenhauer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</a:rPr>
              <a:t>e Nietzsche per primi mi insegnarono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</a:rPr>
              <a:t> il non-senso della vita, e come tale non-senso potesse venire</a:t>
            </a:r>
          </a:p>
          <a:p>
            <a:pPr algn="ctr"/>
            <a:r>
              <a:rPr lang="it-IT" sz="1200" b="1" dirty="0" smtClean="0">
                <a:solidFill>
                  <a:srgbClr val="FF0000"/>
                </a:solidFill>
              </a:rPr>
              <a:t>trasmutato in arte”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109</a:t>
            </a:fld>
            <a:endParaRPr lang="it-IT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aseline="0" dirty="0" smtClean="0"/>
          </a:p>
          <a:p>
            <a:r>
              <a:rPr lang="it-IT" u="sng" baseline="0" dirty="0" smtClean="0"/>
              <a:t>LA TRAGICITÀ DELL’ESISTENTE SI NASCONDE </a:t>
            </a:r>
          </a:p>
          <a:p>
            <a:r>
              <a:rPr lang="it-IT" u="sng" baseline="0" dirty="0" smtClean="0"/>
              <a:t>DIETRO L’APPARENTE SERENITÀ DEL MONDO CLASSICO</a:t>
            </a:r>
            <a:endParaRPr lang="it-IT" u="sng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110</a:t>
            </a:fld>
            <a:endParaRPr lang="it-IT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Concetto di enigma</a:t>
            </a:r>
            <a:r>
              <a:rPr lang="it-IT" b="1" baseline="0" dirty="0" smtClean="0"/>
              <a:t> </a:t>
            </a:r>
            <a:r>
              <a:rPr lang="it-IT" baseline="0" dirty="0" smtClean="0"/>
              <a:t>nella mitologia è legato all’</a:t>
            </a:r>
            <a:r>
              <a:rPr lang="it-IT" b="1" baseline="0" dirty="0" smtClean="0"/>
              <a:t>ORACOLO</a:t>
            </a:r>
          </a:p>
          <a:p>
            <a:endParaRPr lang="it-IT" b="1" baseline="0" dirty="0" smtClean="0"/>
          </a:p>
          <a:p>
            <a:r>
              <a:rPr lang="it-IT" baseline="0" dirty="0" smtClean="0"/>
              <a:t>Chiarezza luminosa del mondo  #   interiorità dell’</a:t>
            </a:r>
            <a:r>
              <a:rPr lang="it-IT" baseline="0" dirty="0" err="1" smtClean="0"/>
              <a:t>artista=interno</a:t>
            </a:r>
            <a:r>
              <a:rPr lang="it-IT" baseline="0" dirty="0" smtClean="0"/>
              <a:t> del tempio</a:t>
            </a:r>
          </a:p>
          <a:p>
            <a:endParaRPr lang="it-IT" baseline="0" dirty="0" smtClean="0"/>
          </a:p>
          <a:p>
            <a:r>
              <a:rPr lang="it-IT" baseline="0" dirty="0" err="1" smtClean="0"/>
              <a:t>---l</a:t>
            </a:r>
            <a:r>
              <a:rPr lang="it-IT" baseline="0" dirty="0" smtClean="0"/>
              <a:t>’ARTISTA </a:t>
            </a:r>
            <a:r>
              <a:rPr lang="it-IT" baseline="0" dirty="0" err="1" smtClean="0"/>
              <a:t>MET</a:t>
            </a:r>
            <a:r>
              <a:rPr lang="it-IT" baseline="0" dirty="0" smtClean="0"/>
              <a:t>. DEVE GUARDARE IN MODO ORACOLARE NELL’ABISSO DEL NULLA</a:t>
            </a:r>
          </a:p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111</a:t>
            </a:fld>
            <a:endParaRPr lang="it-IT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dalla simbologia di </a:t>
            </a:r>
            <a:r>
              <a:rPr lang="it-IT" dirty="0" err="1" smtClean="0"/>
              <a:t>Bocklin</a:t>
            </a:r>
            <a:r>
              <a:rPr lang="it-IT" dirty="0" smtClean="0"/>
              <a:t> 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39E2-BD01-47D6-AD19-77B39AFC4266}" type="slidenum">
              <a:rPr lang="it-IT" smtClean="0"/>
              <a:pPr/>
              <a:t>112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9636-9C26-4330-BF1D-4D4D7E4DDAD6}" type="datetimeFigureOut">
              <a:rPr lang="it-IT" smtClean="0"/>
              <a:pPr/>
              <a:t>23/05/2014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BF28-18D6-4027-810D-27CFBA9FD69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docid=bfa21X-nfnTb8M&amp;tbnid=MNwRSX7L3JyCwM:&amp;ved=0CAUQjRw&amp;url=http://www.italianfuturism.org/manifestos/la-radia/&amp;ei=NQhAU5bCJsWqtAae04GoAg&amp;bvm=bv.64125504,d.bGQ&amp;psig=AFQjCNEZezi0uA3ATH-XinFVynLJwiTaVQ&amp;ust=1396791729228882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hyperlink" Target="http://www.italianfuturism.org/wp-content/uploads/2012/07/Manifesto_la_Radia_1933.jp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uFJPescoRY50jM&amp;tbnid=uhthozFfCr7hWM:&amp;ved=0CAUQjRw&amp;url=http://www.atlantidemagazine.it/dblog/articolo.asp?articolo=3943&amp;ei=uJiHUcSUDoqz0QWP8YG4Ag&amp;psig=AFQjCNHoP3xoQkPcp_4_UOv9R_WHaaNnEA&amp;ust=136792722054753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9/Zang_Tumb_Tumb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en/1/1b/De_Chirico's_Love_Song.jpg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www.google.it/url?sa=i&amp;rct=j&amp;q=&amp;esrc=s&amp;source=images&amp;cd=&amp;cad=rja&amp;uact=8&amp;docid=OGNxIkXpApwPNM&amp;tbnid=NkiET8cBQjI2NM:&amp;ved=0CAUQjRw&amp;url=http://ilcanericorda.wordpress.com/&amp;ei=QVlBU6efMY7Usga8voB4&amp;psig=AFQjCNFHE-dJWmhf2--dhiQ8YGdZvs-oqw&amp;ust=1396877942780448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dSMUVb6RxaMbRM&amp;tbnid=ztKM0H0uFPIq3M:&amp;ved=0CAUQjRw&amp;url=http://www.svkri.hr/povijesnazbirka/Fiume/knjiga6.htm&amp;ei=sYyCUe7nHIPu0gXWj4DIAQ&amp;bvm=bv.45921128,d.ZG4&amp;psig=AFQjCNHrMmluyzZcSEo5LXkbEaSUAULChw&amp;ust=1367596579775611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1/Martini_Arturo,_Cavallo.jpg" TargetMode="External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it/e/e3/Umberto_Boccioni1914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en/3/39/Ettore_Tito_-_Nascita_di_Venere_1903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ntedellarteitaliana.it/immagine/00012/7708OP1036AU12534.jp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9/Quarto_Stato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3344" y="1844824"/>
            <a:ext cx="8165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smtClean="0">
                <a:latin typeface="Times New Roman" pitchFamily="18" charset="0"/>
                <a:cs typeface="Times New Roman" pitchFamily="18" charset="0"/>
              </a:rPr>
              <a:t>ITALIA 1900-1945</a:t>
            </a:r>
            <a:endParaRPr lang="it-IT" sz="8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giornale.ilsettimosenso.com/SMM/FotoArticoli/545-RIVISTA%20LA%20VO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13805"/>
            <a:ext cx="4139951" cy="5771579"/>
          </a:xfrm>
          <a:prstGeom prst="rect">
            <a:avLst/>
          </a:prstGeom>
          <a:noFill/>
        </p:spPr>
      </p:pic>
      <p:pic>
        <p:nvPicPr>
          <p:cNvPr id="3" name="Picture 8" descr="http://www.dietrolequinteonline.it/wp-content/uploads/2010/11/Lacerba-il-primo-numero-della-rivista-1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27384"/>
            <a:ext cx="3968155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xQTEhUUEhQUFBUXGBoXFxgXGBgWGBQWFRgYFxUYGBUYHSggGBolHBUWITEhJSkrLi4uGB8zODMsNygtLisBCgoKDg0OGhAQGywkHCQsLCwsLCwsLCwsLCwsLCwsLCwsLCwsLCwsLCwsLCwsLCwsLCwsLCwsLCwsLCwsLCwsLP/AABEIAQsAvQMBIgACEQEDEQH/xAAbAAACAwEBAQAAAAAAAAAAAAACAwABBAUGB//EAEEQAAECBQIEAwUGBAQFBQAAAAECEQADBBIhMUETIlFhMnGBBRRCkaEjUpKxwdEkM2JyBuHw8RUWNENTRFSTotL/xAAZAQEBAQEBAQAAAAAAAAAAAAABAAIDBQT/xAAmEQEAAgEDBAICAwEAAAAAAAAAARHwEiExAgMyURNBYdEigeGR/9oADAMBAAIRAxEAPwD67NQbjlWp3MBYeqvmY0rGT5wpa2Oh9ATHnzM2+mKBaeqvmYhSeqvmYhnf0q/CYoTf6VfKK5Wy7T1V8zFWnqr5mCv/AKVfKLuP3VfT94t1sC09VfM/vFWHqr8Rhif7VfT94MeR+n7xbq4IsPVX4jEsPVXzMKn000qJSspT0tSW0fJPn84BFJO5nmkuCE8iRYSzHxZZjjvDv7Fx6PUg9VfiMJWhWylbfEdIlRSTFZExScD4UnIIc67/AKwn3SY/8xb6HCPmz+UZm/ZuPTWJZ+8r8R/eCEs9VfiP7xUpKkgBQUojU8of0eGhZ+4fmn94rn2ti7D1V+I/vF2Hqr5n94MqV9w/NP7xbq+4fmn94t/auC7D1V+I/vFcM9VfiP7w11fcPzEW6vuH5iL+XsXBPCPVX4j+8ThHqr8R/eGm77reohkmWQkBRcgBz1LZOIrn2rhlMo9VfiP7xYlHqr8R/eNdkVbBc+zcM3DPVX4j+8aaNLPk7aknrEthkga+kdO1M6oZ6qoKxk+cLUIcrUwBEZnlQARYEE0XBEK1NFtEeLjVBUVcPOCePOexqlUujSgS5nECFMky1tcVkJBJDaqB8nO0Omxb0QgVLA1IHmWjkf4YlLlIXIWlQEpTS1KzdLXzpAUMG0kp9BHN/wAWUE2ZOBlJJammg8oIW8yUTKuUCEqUkKY7EQ6d6V7PUzCNHDnTvGUT0XhN6Qp/C4c+mscT2tKWoSVyJUz+GSiYgKcLL8q5ZCg6lcIKDdVCMtdRqUuuAlKKpoliUbW5+GQFX/Dapi+zRmeiGo6nqlzUueZOPFkcvn09YYk948z7rMBq0lBJnKlIuZgpJkoRMVc2zLyd2jo/4ZRMRIEqaCFSyqWCS96En7NQV8XJaCeoMWnZW7AghAgwQMVCUi4oqiAxBcQRIIRBTQJEEYqCSEiGSYAiDlbxrt+cKeAK1MCRBHUx5j2/VTUVSFSnUkIEmYlJJZVQVCSu12FqkDPRZ6RVcq6emAixHjfZvt1cmXJkkcVSFqkzFrJClBFQJAUD8SmVeew7xftD25OXJLJCFFCikoUvF1PNUHDZIUhvMjeNaJFvYmJHkaX2xOloVLlyZf2YSlIWspUoqEs3MrBSb15uDFLPnB0/tqcFTFW+NQKRMSsCWBTJmBLDS5dwfq+uBDplW9XEjzvt5a1ikPDcKUpa5agSAoU8xaErbou0ebRhm+2561JmJQWQicQgJW0xYkSZiQrd3VNSPI7wR02revilJ7kfL9RHmJntmfMTNtQm1Mucocs0FYlqKUBJBBBULT+UXO9ozphAKbUJmyS6EryjiMpK3IL+E6Nu5GYtKt6NaD94/T9oUkcw845/sX2pNmpmGZLCSAlSUgKSeYE2G74gQxbEefo/aVReZgQlK5vBvKpcwIlqEqY6SzkstkFX5Rnq6Go6tntFHMEmPGUElaZs9aZV60onLlpIKQqYKiaqWAojdw3YwXtGoqZqSRcLUTghSELTepVOlSeUl0qCytAPbrDoWrZ7Qn0i48d7Vn1C5MyUJbpsUkJEtQISlCFSlguyrlOLdR2YxsV7QrXVYlKwhE1SXlKSZ5QWlhyoBBJPra+8Ohm3pSIkcOpnT1UE5QJM4y5hl2IWhbsTLFqgDfoDiM06XUe8DKygqClFJUyJAkFKkW7rM3mDOc9oNKt6cRbx4ubJne7zUhVQSiaVUymn3ThalVkxNzhNxVLBUQGF3ePZSiSkFQYsHAyAWyH3zFMULXFRcSMlRi5W/pFGLl6n0/WHt+cKeFEZMURBHUwCi2Yp5KyBAxQWDo0W8KcGR/iNySuUpMvACw6uZSJa0ghgMhatDizuISn/ABTgHgqcpQSMliSoLDgbWhju+xj0aQNA2NhtvFlXl27xrb0t3Gmf4jQCkCXML5JbRLKL+eBgtr2IjTU+2koRLWUTCJjsAlyLQ+Q/yaOgFxFTANSBltd+nnBcek41F7fvm8NUtSXUyCz4Z3UdNxoTvG+tqloSVWhrkh3JZKlMpagBgAZjVxR1HzEVxhjKclhkZOrebRbBxv8AmBOhCyQWuCCE75DnRh67PGce3iVIKZS7SRcSC4ezRKXfCz8t8x6Mqcaxhl1CSvC04JByNRtrrGOqY9NxwxVvti2XKmJlTFcQjltJKQ4ucDQs7dxBo9sNKXNWhQAWEpS3Mbgi3sS6iMdI3+8p+8nVtRqNYYZyN1JG+SPMawxXoS5X/MIe3gz3GfDt1I2AOCevWH0HtOZMJRwly1MVBS0EJAuwCH8Td9QY6CZyNbk9HcebPEXVIBAK0gnqodH/ACjX9Mho55UFOByrUlxoq3cfl5gxohIqpf30fiET3pDkXJdIBORgHT5wVujYMQj3hGtyPxCHCLhKIiRIkZSjFyt4oxJKWJ9Ie35wp4Q6mMVZMXlIlFaSGwoB3GRG0jJjm1ktysCUs3BioKAB00D4OIfuSzLk3BjTKNoZI4jOADhwe7ZgJ9NaoBFPczAPMZw2WBPp6QybTMgBMpZuPMOIxFvhy+/aEqogAlXAUVFwRxPCOrlWX+cavbP2qbSlXFKhIc6X3s4tHw/TTaARQpZB4CNWPN4RoCDvjaEin+zAFOS5dSeIOUpwMvuM4O8SllKRkUzHLfaDQ4bKtWaG8yQYaK1ZIkSmuwoqY66sxzpDp9KosoypZUXuBOuQE839r/KET6EPaKYKTjJWz9cE94qTRBNqkUyAoEvzjkbw5fJMOZuDTTH/AMMl/wC7Az1aJKkMCFSpAAWkpZWHdnOMKbT5Qqno0q5lUstOCcqBIVqyvM7xqTTsbUyZYTyk8zFxnQDY6GBJMmTQPs0oUHU9yinNx7F4wJkKUovKkqU/Xq5LlnGWbq+0Oq6YqUCJctbXh1Ka117J384GXJWiYoy5MvcYUxKSQx0xvjtGZagg0zgkyackkNzOGy5Km8tt4bNlupIVKpy41JB5gNACOjt5QC6RQViRJJ/vbzPh/wBNDPc0pBKZVOlYTcHOAtzrjwjV4YS5aNUol0pQD1bOhcAM8FLQ5F0umww1BYDAILfJ2gvdlKYmVIKsvl2D8ods+cZBSgsPd6RjobwQddOXoH9YWRrlE4EqkBIfmOQSCcgJIOju8aB8XLS5CQebUgJcHl0GW9ItNOq5JEqnZglRCsjltKUhvTyjOKJiBwaT5sXHZv8AaELppJLuikOgwT06FOPSO7K0Gmm2np2jhcE4aTSv8RKmAL4Aw5xHdlgMGZmw2jdoz1GFxDFmKMcyoxcneBMHJOsPb84M8BVqY5dZKdfgnF9wspSA3Y/pHTUcmOXWFlnkqD/YSEnQ4z2jUcomZLcB5M8szOvOBb97pCJEjIVwJ7guHmv3Dgr7CNE5Di6yoJKg6byDkO7OzZ+cCCSf5FRlNp5gMafe8WBnWHM3Qaqh5SEyl8qgUtMa65islzsw9YpFOUnFNMdiHMxOQdcPDvck4HDmEEAklZwS2ofb9IXNpyORMmYUkgkiZk2lwznQ+kN5kgIonD+7LCsAAzBnBy4UwAb6wz3IHWnIGuZg1GCSytv0i1UwYESJhJJBTxA4A3PNnWCTT8iyJC3Vi3ieJJLkggsNIrzJAplOdRJuGMcQBwkkJLuzMx657RSKQOP4cDQk3jr55IaIyhzJp1ONPtAzkEaO0CKchQ/hjqGVxf0fP+UV5kodTThRcygtuIxdiDc4SA+8IoqUKVmQEg6ut/VodWSrmaUqYHWCQu1ubTUPGeXIdRJkLJwP5mydN8afWMTO+ftqODeEoEESE8r2niDALv8An9YpNIwxIlXXZBX8I3dtXLRa6cANwVENeBe5vZrddde2IVJ9ni5LU7Mc/a6Au7h86v3jUTmSpaJNOUJfgyQvIwq0KSQ69i2mnrCjQghxT09zJbne4Zuy2zhjnWNE2hBS3AQSlRtBVqCMq7bQCaIKtSqnlhAfF4LPnRhqQM/tDeZLJdLTKSMSKcB0qwshikm3bJA337RJns8FSjwKfUsSrJywfGpx5PFy/ZiSWNLLAw5vfGjs2WEMl0pYp92lpABA5wQRcCQzYfWK8yUE0ItT9lIJDYKnAPNkKOuG23MdiSlgAAAAAwGg8o48ihfWllgPuoFgHGjaafOOtTghKXASWDgFwnsCwcQSjDAkxbRDHOSEwcneAMFJ3h7fnBnglSmJ845VXNBUQU1JyFAoBIBZmSdh+sdGaMl+pjlzpaTNYe8JLjmSOU4AGeg19TB0zOqW5jYoTA3hrAMDIIZy3nuI0062Ur7OoO7qyCUglgCd/q4hFQoS2dVVzfdYgE8ucY0+sNlgKmHFUCXDqwlLscdNI6csBRKByZVVrus4/wDt9IdNpQo38Oc5tVbeRrqAm5nDaaZipKgCBbUqYvzZ8nzpiM4QD4ZdYGbDgBg2CLt2yddYaB3ACCv7GcQyg4W7ggDAdwTFS6UGyXwJwQHY8TQljsp2w3aN0ihSClf2gOrGYogPqCHYwJ9lI6zP/kX9C8WoUwKpR/7ebg4+1bJ3LGNHuQ4YaUoG8KsMxTgglL3BXQu3eNCfZcsBQZRuDKdaju41ODjWDHs5DoLKJRhJK1PkvnOfWLUaKm0KJmV3YUpmUpPxPkA50gKb2dLC78ulmdaiMdnaGLnLGEy73Ky9wSAQrAzuc/KMUqUo8W6QjmAZJX4yFXFzsHJMYmzHBv8AwmS+hJd/5i9fK6NgpZZuf4/FzHLab49I5Rp1guKeUkdTMYnoxAwYb7oVO9PKJ1Yr1J1OmN4f7UtKfZUjwM+7GYonOPvQ+RTypblLJdruYnTA1ONYyzaZV4UJUq8AFychQ6dmADwE6lWlJEuRJFwBU6mFzvoBzD5Rc/YdQzU/eT8x6xXHS7XJdn1GnXyjmI9nDJ4ElynIB+IHR20btATqS4jiSKctjKnwlsZGwMVQrdhdQkBypIHVw0NBjhTKdICUiTTW4LFYwojmYWscD1jr06GQkABIAAZOg7DtBOyNJinihEtjFyUMFI3gCYKRvGu35wp4Im6nzjLOqBzJN4ZJJIBwG2PWNU3U+ccauqQFkXzx/YgkDA0Np6vGY8nT6JkpLXcSrtCgkBhcza+HIjRLUCQm6r5sORgdyWxF0ytr55uSWJDW2nOLcEtv6QlJBdXEq8EBmyd8C3TGveOkTbFHTJyVEBqrAtwlgruSRn/KHGWCoAGoFzHBYJc4B6eUYlzQQeerL5DD8iBpBolAhXPVsABnVTnYNnvGrDVMDpHLUcqihgSCc+Mn4g0GQFcQGXOZaebLDDBhnBIP0jKZupsqXtA0Pw6N3P6waZgGbaokghsuNnbY9ILVGU8llg2VGoypZI2GRdkftF8K6x5U8O7/AGjWm5w/NkZPowhK05Swqc58RbfChttEKByq4dQVd1HlyNc4H6QWKa5qDckhBUylB7mtdY+EnOj+kYBQgFREh87zGwDg6xrq1tkSlzPGOUgMCrIYkOS22cRmpaRJCgZaxzZdZcAjKnfTZoJlqI2PXIJQlIlAgPylY5Tnf1f1iVNACongIW51KmfD6ebwhSlE/wAhSioEKZYbQO+caDMXQ0CecrlKSdvtLgrsM40Hzius/wBUtaKdQ4bSUC24HmewZa093z5xgFGUu9NJCTaCy9wQQ765aHppmQQKcG486eIzMxTk+Z+XeBn0QCQBTpUm260r0WfEkProMw3mSzRlJSlC7kSJSCQQohWQGfTzAgKqmUZYenlKI5rSvfTlJ3IAipFKLVkU6EkaC8EEg5cjTrApowopuppTDl8YNqQdsbZLRXmSqCKFgwp5IDbr67NtHZo0Wy0JtSlkgFIOE40HaORMowCQmnlEDwm9rumGxiOzJQAkABgAwHQdIz1yYg2JFPEeMWqURBSN4UpUMpt412p/nBmNiZmp8459XTLLlM1aBqwCToNrhHTWMnzjj108JWp560DDiwMnT4iN/wBYNO7V7Mcue+ONUk4ccNmfR+TSNAUcniVP4ezY5e0VSznFqZ80qcqcy8gMSQ9ran6MIqnn344tR4XygJdgSc2648o3pzIZtoqJxFoefz8wKU+FgBaccru+ekLqlczAz+VkmwOD3dtch4qRVgarqOhBRoSMOydsabxU8MczqnlOySc+HZOYtCsm612NX1wl8l9AB/rEdKRONt1s0u/iTzco6a5b5mMKJ4B/mVZD/cLdW8OkaJU0Eld1QQ/hUkgczswZ2EU9NqOpo98NpVw5mGxaXL9BvFTawi37OYXAOEnlfr0MZ5/S+p5ccqfFknVs9IuSjIF9SSWLkO2hYlsawaDqLq5BU3ItZBW1q7GdW+frC0UJsYS5nicDiG7IGXfIcDHYx01zVJ0llYKlOxDpY4wdfnGJdM+TJm83MWWygonIwphtoevrRAshFOoJA4EzUn+YASSGJ1Yv0hyqS3KJKlMr/wAmoZ7snrhjDBSgCWjhTbTuFl5ZcJybntbOOkImUCQogSJ5AOomkBQbVrvOGvzn/RY+GSl1U6riouBM1cOS76YbMUikdReSQCHBM1+YaJwd2H1h1ZSslKUyVrSFA/zCNUly9zltGPWKCDZaKea3iYzBjDMTcemgxDWZKsr3YgctOGUOcGZoQSbXdtcv5wUijSr+ZISgMLOe653KgGI0/WGGhS0tBkKKdf5heWpWC7qchhtAqpWFgplFIUSDxexS4dTjG3eKsyVbQKCUzcNLB99MMd8YjagMAAMRyKen5S1KoXYKTMyz7uTqz+sdmQOUYtxo7t2feMT0/lWFz0iPDSIpoxRsqGUx19IowUjU+n6xvtecHq4UsZMcmqnNN5p7DA4do5sOz9cv8o66hkxzq/2lKRclcwII0cHBIcEYjUcs/TKZ94CU1CgpLkkI1AY5BDYYwkzgf/UzC+MI0fALAa4i6SsKjaKtKmALcPmYAlTxcn2iDn3nGM8JgCp29cRusyBbfSy1EK+2WrbKQLTguMZwfrDZdMoBjMWou7m0FmZsBmjEqbxA6KlQtTzMjvlWnlpDhUhSUkTla2khDOo5BYjHpiClZyqNRJImzA5dgzdhkbRZpFMBxZmCSTyuRsNGaMc1TFX8RNBBOBLdiMEeHy/08MFWmY9s2aj4m4egADjKexLa58oalWeijIChxZhcM5Zx3GNdopdGokHjTQwAYW5bUlxqd4R7ylRSOLOyyf5agCrqTbj8oRKnB0jiVB5tCg5zubdP3jMxKtsmo1VapRAWBafvKAI/V+xjMaRIZVtQcs15cMHdrtIbWS3txOLFReUWYu2fmfrEs50KafzbPyoxaykg+Z9YyWZVMFEzDLngkgkXkH0S7YbTvDKOWOZPBqEhSVA3qBDF8DmLGKnoAY2VOrcqmOSCAWPhzFz6cLSSUVHw8pWwV8OxIwzn5xqABVGgJBEqe5J5QsgjdyLm3ipNMAklMifclrUqmEu/Tm0EFPpgn4KpYGXEwnvudRFoSbQBKqWJfK8jDav9I2F1lElSyoyJqjguFkBwNgFYMNUkqdSpE1wzC9n22Uzwpchxdw6l8Jt4hDAPzODn5/KLmSWKkplVBDNcJmC4BNtyte7RAqZQhx/DTC4ckTSLS5wefXfEdunSyEhrWADEu3Z9440ymCFYkziCEhxMJDkDa5w257GO3JHKMEY0JcjzO8Z6iuKMXFCOckCoKn3gVwdONYe35w1PitWscSvrWm28eWj+kouIxup/Vo7atTGKqqpaXBWhKtHLYJGH+kajllkm1Nw5JwBMwJBSh2u8KT16vC0VRJIFUg2glTS9LdSc6doqRVKJA95pzoEsnKj5Xfl1hgqCATx5WNTZpls56tG6zIQ01gMwET+VwLbDkj+ruXhkmTMIBFQ4c54YyATjJ12eM6qtLj7dISAlwEZ/uHQEZ8oGbVHH8SlO38vy766fOKsyA6E2RMLNOKcAHkSXO6s6eUV7tM/8yvO1P5RjXVFJF1QnIJfh4OoA11BGkUaw3n+ItS4UAZY8JDsFE6N23gqU6EySoggTFA4YgJwwzjvCk0i3zPWcu1qA/bSM/vIQpV1QMOCCl2wd32JB9IlTUm5LT0hKjpZncFjtkfnFSsVZtzThlTiWHfmbONcv5AwmalgCFVSnBxl/LTUtG+ZTlWi1JDqwlsknBcxzps8pFt9QohTPY5YYNpCWILg+kBGJrrBtqtsZCcMA477wfuwGf4k3cxZSsE7HOzNBTXKAQqeGSC4Tk3FWqW1G48ovxWpBqE92KepyW9PWGgVMl+PkqMqBdJzy4FpfA/SFro2dQRUEiz43UoFnGenntDyHKEA1GeYlyCAoNzq9NNoWtNzMKtOAncAhPUPu2T3hhAQCCSJVWXBSQVOGOuCrWJUIZQSJNTjkDLKUlKMPg9M5GWhsyU5AtqkhLoASogKCThTg7xQRhwiqw2CognQYD51fJhCTpO3CqFAOAQvUOc5Vn9o7EvQYIxvn6xz6WuLKHBncuebJJUXZL6sD6abR0kxmSkCYOBIjnJJUYbTbwJTByBrF2/OGuqdkVrGCrRMckGUE6uUkkAM75Y6GN6tYx1JmZ/l2/wBQU7Yd27PGvtlzhVafxFPkuOUaYwOb/Tw81Qy06VkhsAgDprku3yhcmcnJvpgVAMzend2i5dQp8zaZt2B//UbQuMU4XNQXS6WRnsdS8XxikAmdLZQLcmpG4zoDAza21Sb5sm1gWtLlOASk3aO7QMyceUmdIHK/hfBfwl/C4+kQF7wVk8OfLbOLfCkeLO5DjpAcRVyR7yhyUsLBzAkFhncQapiyMTpKQzuE5LqVkZxhLehgkz1YPGlkdQjuR4nbUfSJANaBj3hLhRCuUFiSWT2OCPSClVPN/wBQk3MByDqN/Jx6wtNcGI94kuCM2di75+sFLqbTcZ8tQV4eT7qgCxB8x552irMhG1kxiPtJiPF4U3A53wcxa1ESyoKmqdhoAoF2JAU3X9ourm2kc6kOVDCbhq7n5fWM0yYrVM+aXLNwxgqB7acp0/WD6UGT516DaueLEcwCGK2GWceLyMLUq1zxKklmawbdOVvXvD/Go2zJqSQMhJYsNQ4YfSMnGNvNNqX8Q5A4tcMGDZffoIYR0qoAd1VKnBAeWeX+ocusOq5RSw4k/OeViWBD4AcO/pCEqJKvtKgsm5rQAdmBZ33bvGoETSX4qLkgEeG1nOD1cjTpEmeWgKIF1UckOcW7ZI001g5YCrQpE8NgHpki4qfoYzmpCgP+rSUpKQycnuSxD41i5Ck3gk1ailRUAoG3mJzpnqz4jQPracBSBZPU1xuQrQrwXzn/ADjqyjyjUY319e8ckyEvg1KX5sOBkqHTbp0AjqUx5E66Dxa+veMyjIowUCYxJCYKVvAmCk7wdHnBnhStY5ldUTAVBKqcJcAXlQOgKgdjgj5x1DrGCsp5SnKkySv+tKSXIYO+ekP2iEUxYFCaa4+M2uOqbW7E69onBnOcU4Gg5SXGMttviF0y5qQQBTJSkJcpJZgG0AwwDQ/3iYz3SANPErUah40jpkpRIbhs2XSSfTIYRJ8qY/KZYGGdJcert9IRNmTlNZMkDlF2pY7kdvOLXUr5WmU+nNk+J/hzp5xI6VLmuLlSrdwEEHuxJxFzZUxuVaQbicpcW7JwR8/OBRNWAAqZKuKiAwOcYDP4nIcQtdYQCDOkBTsH2Z3BF2v7RbhdPKnXc5lNvag5D9zjb6xc2ROJcLlgA4Fnw9DnXyaE++k2gT6e5yDvdnltFzv+cLl1qgtlVEl3tKbWDjJ3wWxq0W6aKiYbkpTN4ZN5AtuuZ3z2jIms8KlVL+G4JluCTnVsAw+sn2f96XKDr8abn5mBdxjOneAp5xVyioQokMmxDBO76nZ4qRtRNyftZjoDqZI5gshhptgYzASKsFSftZpcgMZZAc4YqKev5RtRLXyvMdteUC79v8oQukmEvx1Bj91Py7xbJlE4G1KZ852CXs1L+IkpwctDDUApKeLODuq6xrQkFxlPaNRpplrCcQXGbUuBlwAzZcfKC93WyRxlYdzanmc4fGG0huEwSpoIJE6pIAJJMtumgsyc9IFdWhSrhMqgwykILG0asUuddo3po12kcaZrhTJca4yM/wCUFJpVJ1nTFYIDhOOhdtRDcBgFQmWpTrq1M+OGVJy+hCNnfXpHZkjlGScDKtT3PeMqqNRSBxpgZ8i1y+juNo2JjMykijFxUYkhMFK3gVQUneLt+cGeEOscatplGapXBp7dTMX4mZi+NQ35R2TrGGsXMyEplKBwylkOGy4Ccb+ka+wxy0tLZKaVJURcARaoap211grXQQU0xYulLukfe21hKqMC0pk0uQl3V8bcwTy6d94JSA6ml0wSCQCVBykbsB9I0kSbEqCvdUEgMxLKBPxOMjWHJlgPcKVOOUhh5O4010ixJSoJK0U/h11AH/bYkeE5hQlJwSmlcAJHM7JFxZmYBzjzMSOWVm0pNMfCSS/jJ1DdRpu8KVMSVtfTEuUsRl8OH6uRr1hqCX5RTs6XYnDeDbJ6RDoSRTPqDrkZJJbXSIDl1MoeJUlwdmDZx9GzDPepD+OS79U5P6mMxSvLmm7Ejcjv6RApiFXU1rgYGXJwx6/tBRbZaAclndQyP6tIJUxAzckNrkBts9M4i5Wh/uP5mMs5ckOTww5ZTtkuSx65CvUGMlpRUoOAtJPYgwIrZZNomJJJYBw5I1DdcGM8ifTnwmVh1OGxbkn06wP/ABGnAuC5ZY6hixyToIaTSK+W7cRLjXOkEqulgkFaQRgh9IUaqUL3KAUNfgYfR4BPtKQoKIUk2glTB8DU9xDQbJFQlYdCgods6hxDIxn2hKSAQpICnZhraWOg6wSPaCFB0knIBwcFRYaxUmp4uMEz2vKBKSou7NarUYO0bZawQCNDkbfSCpQjFGLijGZQTBSt4FUXJ3g6PODPCzrHIraMlalcCSRqVKOSw3xjzjrq1jn1c6bcpIkpUhmczAkqfXG0bjkMYlLKQPd5Fvia/Qndre30ikezk5ukU/8AS33n3x3Jipfs5iT7rLHT7QHT0xDZtMQSlEiU2GJUz4ybQPMRq8yUFRUkMqXTjlCcq+F8ajR9BDpFFKCQJsuQlWwDMRjIeEzKRZIemkFgwdeiRoPDDvcSrhhUmSwdKx4rUh7QjHc/OC01SaeSxCUy2OSAEsW6/OCFPKGLZY7Mn1/MxhTRqT4ZEgYI1IwdR4cviDlUqySVyZDuxIJJKVAhXw66Bu5iR0xMg5IQQDqwZ2tH0xBJErRKZfXRLONPXMYRQzGIEimAJdssWcAnl1z9TDfcjdiRItdOdzh1EMNjo8Ffk2fM4rgS7Al1XFTu92AB0Z/pCKm51MqQADukkj+7Pid/nBzZk1IFvDLqU95tYXbDeFTwtgq6SASxJcgklhneJFy54CVJXOpjykYSBrjIfI6iLXV2ozOk3PrbhmAYB9yCfWGyQyVhSpBUls24S+lzmEiekKUeLTjAYEBrxgkn4sAjBxDAO98sKeJOk82QGYqBdiM9fygZdcWWoz5ZCBzNLPLlvvdjFFSxzKm0+cA24tDkZfYvvFz1zAQONITo4KdQdMPpmENyq1KGC1pCmD7OWG20BM9qyUh1TEgdYRKqSoG2dJKgH8OiQ7kh9HIz+8KTUutKTPlG74bHC8gMC+v+8VK26V7RlqLJU+H0OgD/AJZjTJmBSQoaEAjbB7RxDXsk/wAVKcEjKMPsHfbT/aO1IWFJBBuBDg6ODu0ExSHFGLioxJUYuVvFGLlbxdHnBnhaoyT/AGdLWSVJd8nJb5O20azFQ3uGVPs+WJnEt5+rnGGYdmgUezJQdkDIY65B1GukbIkVpIkSJAUiouI0SQRIuJEGeZRoUQpSUkh2fLOQTg9wPlBGQlgLUt0YMPKGxDFMkAljoM64GW6xRp0fcT+EQyLigA4Y6D5CLsHQfKCiRpARJSHZKQ+rAB9s9dPpBBA6D5RcXCg2DoPlBRIkCVFRcVGZSjFyd4oxcneDt+cGeEOsQwZSIlojpPbkWCKhloiWiL45VgESDtES0RfHKsESDtES0RfHKsESDtEUECL45VhijDLREsEHxyrLeCEFYIu2GO3KsER4O2KKYdEiwvEgrBF2xaJVgiQdsS2LRKsEDDbYq0Rme3Jsoxck6wdgiISBD0duY6rV7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46238"/>
            <a:ext cx="2428875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data:image/jpeg;base64,/9j/4AAQSkZJRgABAQAAAQABAAD/2wCEAAkGBxQTEhUUEhQUFBUXGBoXFxgXGBgWGBQWFRgYFxUYGBUYHSggGBolHBUWITEhJSkrLi4uGB8zODMsNygtLisBCgoKDg0OGhAQGywkHCQsLCwsLCwsLCwsLCwsLCwsLCwsLCwsLCwsLCwsLCwsLCwsLCwsLCwsLCwsLCwsLCwsLP/AABEIAQsAvQMBIgACEQEDEQH/xAAbAAACAwEBAQAAAAAAAAAAAAACAwABBAUGB//EAEEQAAECBQIEAwUGBAQFBQAAAAECEQADBBIhMUETIlFhMnGBBRRCkaEjUpKxwdEkM2JyBuHw8RUWNENTRFSTotL/xAAZAQEBAQEBAQAAAAAAAAAAAAABAAIDBQT/xAAmEQEAAgEDBAICAwEAAAAAAAAAARHwEiExAgMyURNBYdEigeGR/9oADAMBAAIRAxEAPwD67NQbjlWp3MBYeqvmY0rGT5wpa2Oh9ATHnzM2+mKBaeqvmYhSeqvmYhnf0q/CYoTf6VfKK5Wy7T1V8zFWnqr5mCv/AKVfKLuP3VfT94t1sC09VfM/vFWHqr8Rhif7VfT94MeR+n7xbq4IsPVX4jEsPVXzMKn000qJSspT0tSW0fJPn84BFJO5nmkuCE8iRYSzHxZZjjvDv7Fx6PUg9VfiMJWhWylbfEdIlRSTFZExScD4UnIIc67/AKwn3SY/8xb6HCPmz+UZm/ZuPTWJZ+8r8R/eCEs9VfiP7xUpKkgBQUojU8of0eGhZ+4fmn94rn2ti7D1V+I/vF2Hqr5n94MqV9w/NP7xbq+4fmn94t/auC7D1V+I/vFcM9VfiP7w11fcPzEW6vuH5iL+XsXBPCPVX4j+8ThHqr8R/eGm77reohkmWQkBRcgBz1LZOIrn2rhlMo9VfiP7xYlHqr8R/eNdkVbBc+zcM3DPVX4j+8aaNLPk7aknrEthkga+kdO1M6oZ6qoKxk+cLUIcrUwBEZnlQARYEE0XBEK1NFtEeLjVBUVcPOCePOexqlUujSgS5nECFMky1tcVkJBJDaqB8nO0Omxb0QgVLA1IHmWjkf4YlLlIXIWlQEpTS1KzdLXzpAUMG0kp9BHN/wAWUE2ZOBlJJammg8oIW8yUTKuUCEqUkKY7EQ6d6V7PUzCNHDnTvGUT0XhN6Qp/C4c+mscT2tKWoSVyJUz+GSiYgKcLL8q5ZCg6lcIKDdVCMtdRqUuuAlKKpoliUbW5+GQFX/Dapi+zRmeiGo6nqlzUueZOPFkcvn09YYk948z7rMBq0lBJnKlIuZgpJkoRMVc2zLyd2jo/4ZRMRIEqaCFSyqWCS96En7NQV8XJaCeoMWnZW7AghAgwQMVCUi4oqiAxBcQRIIRBTQJEEYqCSEiGSYAiDlbxrt+cKeAK1MCRBHUx5j2/VTUVSFSnUkIEmYlJJZVQVCSu12FqkDPRZ6RVcq6emAixHjfZvt1cmXJkkcVSFqkzFrJClBFQJAUD8SmVeew7xftD25OXJLJCFFCikoUvF1PNUHDZIUhvMjeNaJFvYmJHkaX2xOloVLlyZf2YSlIWspUoqEs3MrBSb15uDFLPnB0/tqcFTFW+NQKRMSsCWBTJmBLDS5dwfq+uBDplW9XEjzvt5a1ikPDcKUpa5agSAoU8xaErbou0ebRhm+2561JmJQWQicQgJW0xYkSZiQrd3VNSPI7wR02revilJ7kfL9RHmJntmfMTNtQm1Mucocs0FYlqKUBJBBBULT+UXO9ozphAKbUJmyS6EryjiMpK3IL+E6Nu5GYtKt6NaD94/T9oUkcw845/sX2pNmpmGZLCSAlSUgKSeYE2G74gQxbEefo/aVReZgQlK5vBvKpcwIlqEqY6SzkstkFX5Rnq6Go6tntFHMEmPGUElaZs9aZV60onLlpIKQqYKiaqWAojdw3YwXtGoqZqSRcLUTghSELTepVOlSeUl0qCytAPbrDoWrZ7Qn0i48d7Vn1C5MyUJbpsUkJEtQISlCFSlguyrlOLdR2YxsV7QrXVYlKwhE1SXlKSZ5QWlhyoBBJPra+8Ohm3pSIkcOpnT1UE5QJM4y5hl2IWhbsTLFqgDfoDiM06XUe8DKygqClFJUyJAkFKkW7rM3mDOc9oNKt6cRbx4ubJne7zUhVQSiaVUymn3ThalVkxNzhNxVLBUQGF3ePZSiSkFQYsHAyAWyH3zFMULXFRcSMlRi5W/pFGLl6n0/WHt+cKeFEZMURBHUwCi2Yp5KyBAxQWDo0W8KcGR/iNySuUpMvACw6uZSJa0ghgMhatDizuISn/ABTgHgqcpQSMliSoLDgbWhju+xj0aQNA2NhtvFlXl27xrb0t3Gmf4jQCkCXML5JbRLKL+eBgtr2IjTU+2koRLWUTCJjsAlyLQ+Q/yaOgFxFTANSBltd+nnBcek41F7fvm8NUtSXUyCz4Z3UdNxoTvG+tqloSVWhrkh3JZKlMpagBgAZjVxR1HzEVxhjKclhkZOrebRbBxv8AmBOhCyQWuCCE75DnRh67PGce3iVIKZS7SRcSC4ezRKXfCz8t8x6Mqcaxhl1CSvC04JByNRtrrGOqY9NxwxVvti2XKmJlTFcQjltJKQ4ucDQs7dxBo9sNKXNWhQAWEpS3Mbgi3sS6iMdI3+8p+8nVtRqNYYZyN1JG+SPMawxXoS5X/MIe3gz3GfDt1I2AOCevWH0HtOZMJRwly1MVBS0EJAuwCH8Td9QY6CZyNbk9HcebPEXVIBAK0gnqodH/ACjX9Mho55UFOByrUlxoq3cfl5gxohIqpf30fiET3pDkXJdIBORgHT5wVujYMQj3hGtyPxCHCLhKIiRIkZSjFyt4oxJKWJ9Ie35wp4Q6mMVZMXlIlFaSGwoB3GRG0jJjm1ktysCUs3BioKAB00D4OIfuSzLk3BjTKNoZI4jOADhwe7ZgJ9NaoBFPczAPMZw2WBPp6QybTMgBMpZuPMOIxFvhy+/aEqogAlXAUVFwRxPCOrlWX+cavbP2qbSlXFKhIc6X3s4tHw/TTaARQpZB4CNWPN4RoCDvjaEin+zAFOS5dSeIOUpwMvuM4O8SllKRkUzHLfaDQ4bKtWaG8yQYaK1ZIkSmuwoqY66sxzpDp9KosoypZUXuBOuQE839r/KET6EPaKYKTjJWz9cE94qTRBNqkUyAoEvzjkbw5fJMOZuDTTH/AMMl/wC7Az1aJKkMCFSpAAWkpZWHdnOMKbT5Qqno0q5lUstOCcqBIVqyvM7xqTTsbUyZYTyk8zFxnQDY6GBJMmTQPs0oUHU9yinNx7F4wJkKUovKkqU/Xq5LlnGWbq+0Oq6YqUCJctbXh1Ka117J384GXJWiYoy5MvcYUxKSQx0xvjtGZagg0zgkyackkNzOGy5Km8tt4bNlupIVKpy41JB5gNACOjt5QC6RQViRJJ/vbzPh/wBNDPc0pBKZVOlYTcHOAtzrjwjV4YS5aNUol0pQD1bOhcAM8FLQ5F0umww1BYDAILfJ2gvdlKYmVIKsvl2D8ods+cZBSgsPd6RjobwQddOXoH9YWRrlE4EqkBIfmOQSCcgJIOju8aB8XLS5CQebUgJcHl0GW9ItNOq5JEqnZglRCsjltKUhvTyjOKJiBwaT5sXHZv8AaELppJLuikOgwT06FOPSO7K0Gmm2np2jhcE4aTSv8RKmAL4Aw5xHdlgMGZmw2jdoz1GFxDFmKMcyoxcneBMHJOsPb84M8BVqY5dZKdfgnF9wspSA3Y/pHTUcmOXWFlnkqD/YSEnQ4z2jUcomZLcB5M8szOvOBb97pCJEjIVwJ7guHmv3Dgr7CNE5Di6yoJKg6byDkO7OzZ+cCCSf5FRlNp5gMafe8WBnWHM3Qaqh5SEyl8qgUtMa65islzsw9YpFOUnFNMdiHMxOQdcPDvck4HDmEEAklZwS2ofb9IXNpyORMmYUkgkiZk2lwznQ+kN5kgIonD+7LCsAAzBnBy4UwAb6wz3IHWnIGuZg1GCSytv0i1UwYESJhJJBTxA4A3PNnWCTT8iyJC3Vi3ieJJLkggsNIrzJAplOdRJuGMcQBwkkJLuzMx657RSKQOP4cDQk3jr55IaIyhzJp1ONPtAzkEaO0CKchQ/hjqGVxf0fP+UV5kodTThRcygtuIxdiDc4SA+8IoqUKVmQEg6ut/VodWSrmaUqYHWCQu1ubTUPGeXIdRJkLJwP5mydN8afWMTO+ftqODeEoEESE8r2niDALv8An9YpNIwxIlXXZBX8I3dtXLRa6cANwVENeBe5vZrddde2IVJ9ni5LU7Mc/a6Au7h86v3jUTmSpaJNOUJfgyQvIwq0KSQ69i2mnrCjQghxT09zJbne4Zuy2zhjnWNE2hBS3AQSlRtBVqCMq7bQCaIKtSqnlhAfF4LPnRhqQM/tDeZLJdLTKSMSKcB0qwshikm3bJA337RJns8FSjwKfUsSrJywfGpx5PFy/ZiSWNLLAw5vfGjs2WEMl0pYp92lpABA5wQRcCQzYfWK8yUE0ItT9lIJDYKnAPNkKOuG23MdiSlgAAAAAwGg8o48ihfWllgPuoFgHGjaafOOtTghKXASWDgFwnsCwcQSjDAkxbRDHOSEwcneAMFJ3h7fnBnglSmJ845VXNBUQU1JyFAoBIBZmSdh+sdGaMl+pjlzpaTNYe8JLjmSOU4AGeg19TB0zOqW5jYoTA3hrAMDIIZy3nuI0062Ur7OoO7qyCUglgCd/q4hFQoS2dVVzfdYgE8ucY0+sNlgKmHFUCXDqwlLscdNI6csBRKByZVVrus4/wDt9IdNpQo38Oc5tVbeRrqAm5nDaaZipKgCBbUqYvzZ8nzpiM4QD4ZdYGbDgBg2CLt2yddYaB3ACCv7GcQyg4W7ggDAdwTFS6UGyXwJwQHY8TQljsp2w3aN0ihSClf2gOrGYogPqCHYwJ9lI6zP/kX9C8WoUwKpR/7ebg4+1bJ3LGNHuQ4YaUoG8KsMxTgglL3BXQu3eNCfZcsBQZRuDKdaju41ODjWDHs5DoLKJRhJK1PkvnOfWLUaKm0KJmV3YUpmUpPxPkA50gKb2dLC78ulmdaiMdnaGLnLGEy73Ky9wSAQrAzuc/KMUqUo8W6QjmAZJX4yFXFzsHJMYmzHBv8AwmS+hJd/5i9fK6NgpZZuf4/FzHLab49I5Rp1guKeUkdTMYnoxAwYb7oVO9PKJ1Yr1J1OmN4f7UtKfZUjwM+7GYonOPvQ+RTypblLJdruYnTA1ONYyzaZV4UJUq8AFychQ6dmADwE6lWlJEuRJFwBU6mFzvoBzD5Rc/YdQzU/eT8x6xXHS7XJdn1GnXyjmI9nDJ4ElynIB+IHR20btATqS4jiSKctjKnwlsZGwMVQrdhdQkBypIHVw0NBjhTKdICUiTTW4LFYwojmYWscD1jr06GQkABIAAZOg7DtBOyNJinihEtjFyUMFI3gCYKRvGu35wp4Im6nzjLOqBzJN4ZJJIBwG2PWNU3U+ccauqQFkXzx/YgkDA0Np6vGY8nT6JkpLXcSrtCgkBhcza+HIjRLUCQm6r5sORgdyWxF0ytr55uSWJDW2nOLcEtv6QlJBdXEq8EBmyd8C3TGveOkTbFHTJyVEBqrAtwlgruSRn/KHGWCoAGoFzHBYJc4B6eUYlzQQeerL5DD8iBpBolAhXPVsABnVTnYNnvGrDVMDpHLUcqihgSCc+Mn4g0GQFcQGXOZaebLDDBhnBIP0jKZupsqXtA0Pw6N3P6waZgGbaokghsuNnbY9ILVGU8llg2VGoypZI2GRdkftF8K6x5U8O7/AGjWm5w/NkZPowhK05Swqc58RbfChttEKByq4dQVd1HlyNc4H6QWKa5qDckhBUylB7mtdY+EnOj+kYBQgFREh87zGwDg6xrq1tkSlzPGOUgMCrIYkOS22cRmpaRJCgZaxzZdZcAjKnfTZoJlqI2PXIJQlIlAgPylY5Tnf1f1iVNACongIW51KmfD6ebwhSlE/wAhSioEKZYbQO+caDMXQ0CecrlKSdvtLgrsM40Hzius/wBUtaKdQ4bSUC24HmewZa093z5xgFGUu9NJCTaCy9wQQ765aHppmQQKcG486eIzMxTk+Z+XeBn0QCQBTpUm260r0WfEkProMw3mSzRlJSlC7kSJSCQQohWQGfTzAgKqmUZYenlKI5rSvfTlJ3IAipFKLVkU6EkaC8EEg5cjTrApowopuppTDl8YNqQdsbZLRXmSqCKFgwp5IDbr67NtHZo0Wy0JtSlkgFIOE40HaORMowCQmnlEDwm9rumGxiOzJQAkABgAwHQdIz1yYg2JFPEeMWqURBSN4UpUMpt412p/nBmNiZmp8459XTLLlM1aBqwCToNrhHTWMnzjj108JWp560DDiwMnT4iN/wBYNO7V7Mcue+ONUk4ccNmfR+TSNAUcniVP4ezY5e0VSznFqZ80qcqcy8gMSQ9ran6MIqnn344tR4XygJdgSc2648o3pzIZtoqJxFoefz8wKU+FgBaccru+ekLqlczAz+VkmwOD3dtch4qRVgarqOhBRoSMOydsabxU8MczqnlOySc+HZOYtCsm612NX1wl8l9AB/rEdKRONt1s0u/iTzco6a5b5mMKJ4B/mVZD/cLdW8OkaJU0Eld1QQ/hUkgczswZ2EU9NqOpo98NpVw5mGxaXL9BvFTawi37OYXAOEnlfr0MZ5/S+p5ccqfFknVs9IuSjIF9SSWLkO2hYlsawaDqLq5BU3ItZBW1q7GdW+frC0UJsYS5nicDiG7IGXfIcDHYx01zVJ0llYKlOxDpY4wdfnGJdM+TJm83MWWygonIwphtoevrRAshFOoJA4EzUn+YASSGJ1Yv0hyqS3KJKlMr/wAmoZ7snrhjDBSgCWjhTbTuFl5ZcJybntbOOkImUCQogSJ5AOomkBQbVrvOGvzn/RY+GSl1U6riouBM1cOS76YbMUikdReSQCHBM1+YaJwd2H1h1ZSslKUyVrSFA/zCNUly9zltGPWKCDZaKea3iYzBjDMTcemgxDWZKsr3YgctOGUOcGZoQSbXdtcv5wUijSr+ZISgMLOe653KgGI0/WGGhS0tBkKKdf5heWpWC7qchhtAqpWFgplFIUSDxexS4dTjG3eKsyVbQKCUzcNLB99MMd8YjagMAAMRyKen5S1KoXYKTMyz7uTqz+sdmQOUYtxo7t2feMT0/lWFz0iPDSIpoxRsqGUx19IowUjU+n6xvtecHq4UsZMcmqnNN5p7DA4do5sOz9cv8o66hkxzq/2lKRclcwII0cHBIcEYjUcs/TKZ94CU1CgpLkkI1AY5BDYYwkzgf/UzC+MI0fALAa4i6SsKjaKtKmALcPmYAlTxcn2iDn3nGM8JgCp29cRusyBbfSy1EK+2WrbKQLTguMZwfrDZdMoBjMWou7m0FmZsBmjEqbxA6KlQtTzMjvlWnlpDhUhSUkTla2khDOo5BYjHpiClZyqNRJImzA5dgzdhkbRZpFMBxZmCSTyuRsNGaMc1TFX8RNBBOBLdiMEeHy/08MFWmY9s2aj4m4egADjKexLa58oalWeijIChxZhcM5Zx3GNdopdGokHjTQwAYW5bUlxqd4R7ylRSOLOyyf5agCrqTbj8oRKnB0jiVB5tCg5zubdP3jMxKtsmo1VapRAWBafvKAI/V+xjMaRIZVtQcs15cMHdrtIbWS3txOLFReUWYu2fmfrEs50KafzbPyoxaykg+Z9YyWZVMFEzDLngkgkXkH0S7YbTvDKOWOZPBqEhSVA3qBDF8DmLGKnoAY2VOrcqmOSCAWPhzFz6cLSSUVHw8pWwV8OxIwzn5xqABVGgJBEqe5J5QsgjdyLm3ipNMAklMifclrUqmEu/Tm0EFPpgn4KpYGXEwnvudRFoSbQBKqWJfK8jDav9I2F1lElSyoyJqjguFkBwNgFYMNUkqdSpE1wzC9n22Uzwpchxdw6l8Jt4hDAPzODn5/KLmSWKkplVBDNcJmC4BNtyte7RAqZQhx/DTC4ckTSLS5wefXfEdunSyEhrWADEu3Z9440ymCFYkziCEhxMJDkDa5w257GO3JHKMEY0JcjzO8Z6iuKMXFCOckCoKn3gVwdONYe35w1PitWscSvrWm28eWj+kouIxup/Vo7atTGKqqpaXBWhKtHLYJGH+kajllkm1Nw5JwBMwJBSh2u8KT16vC0VRJIFUg2glTS9LdSc6doqRVKJA95pzoEsnKj5Xfl1hgqCATx5WNTZpls56tG6zIQ01gMwET+VwLbDkj+ruXhkmTMIBFQ4c54YyATjJ12eM6qtLj7dISAlwEZ/uHQEZ8oGbVHH8SlO38vy766fOKsyA6E2RMLNOKcAHkSXO6s6eUV7tM/8yvO1P5RjXVFJF1QnIJfh4OoA11BGkUaw3n+ItS4UAZY8JDsFE6N23gqU6EySoggTFA4YgJwwzjvCk0i3zPWcu1qA/bSM/vIQpV1QMOCCl2wd32JB9IlTUm5LT0hKjpZncFjtkfnFSsVZtzThlTiWHfmbONcv5AwmalgCFVSnBxl/LTUtG+ZTlWi1JDqwlsknBcxzps8pFt9QohTPY5YYNpCWILg+kBGJrrBtqtsZCcMA477wfuwGf4k3cxZSsE7HOzNBTXKAQqeGSC4Tk3FWqW1G48ovxWpBqE92KepyW9PWGgVMl+PkqMqBdJzy4FpfA/SFro2dQRUEiz43UoFnGenntDyHKEA1GeYlyCAoNzq9NNoWtNzMKtOAncAhPUPu2T3hhAQCCSJVWXBSQVOGOuCrWJUIZQSJNTjkDLKUlKMPg9M5GWhsyU5AtqkhLoASogKCThTg7xQRhwiqw2CognQYD51fJhCTpO3CqFAOAQvUOc5Vn9o7EvQYIxvn6xz6WuLKHBncuebJJUXZL6sD6abR0kxmSkCYOBIjnJJUYbTbwJTByBrF2/OGuqdkVrGCrRMckGUE6uUkkAM75Y6GN6tYx1JmZ/l2/wBQU7Yd27PGvtlzhVafxFPkuOUaYwOb/Tw81Qy06VkhsAgDprku3yhcmcnJvpgVAMzend2i5dQp8zaZt2B//UbQuMU4XNQXS6WRnsdS8XxikAmdLZQLcmpG4zoDAza21Sb5sm1gWtLlOASk3aO7QMyceUmdIHK/hfBfwl/C4+kQF7wVk8OfLbOLfCkeLO5DjpAcRVyR7yhyUsLBzAkFhncQapiyMTpKQzuE5LqVkZxhLehgkz1YPGlkdQjuR4nbUfSJANaBj3hLhRCuUFiSWT2OCPSClVPN/wBQk3MByDqN/Jx6wtNcGI94kuCM2di75+sFLqbTcZ8tQV4eT7qgCxB8x552irMhG1kxiPtJiPF4U3A53wcxa1ESyoKmqdhoAoF2JAU3X9ourm2kc6kOVDCbhq7n5fWM0yYrVM+aXLNwxgqB7acp0/WD6UGT516DaueLEcwCGK2GWceLyMLUq1zxKklmawbdOVvXvD/Go2zJqSQMhJYsNQ4YfSMnGNvNNqX8Q5A4tcMGDZffoIYR0qoAd1VKnBAeWeX+ocusOq5RSw4k/OeViWBD4AcO/pCEqJKvtKgsm5rQAdmBZ33bvGoETSX4qLkgEeG1nOD1cjTpEmeWgKIF1UckOcW7ZI001g5YCrQpE8NgHpki4qfoYzmpCgP+rSUpKQycnuSxD41i5Ck3gk1ailRUAoG3mJzpnqz4jQPracBSBZPU1xuQrQrwXzn/ADjqyjyjUY319e8ckyEvg1KX5sOBkqHTbp0AjqUx5E66Dxa+veMyjIowUCYxJCYKVvAmCk7wdHnBnhStY5ldUTAVBKqcJcAXlQOgKgdjgj5x1DrGCsp5SnKkySv+tKSXIYO+ekP2iEUxYFCaa4+M2uOqbW7E69onBnOcU4Gg5SXGMttviF0y5qQQBTJSkJcpJZgG0AwwDQ/3iYz3SANPErUah40jpkpRIbhs2XSSfTIYRJ8qY/KZYGGdJcert9IRNmTlNZMkDlF2pY7kdvOLXUr5WmU+nNk+J/hzp5xI6VLmuLlSrdwEEHuxJxFzZUxuVaQbicpcW7JwR8/OBRNWAAqZKuKiAwOcYDP4nIcQtdYQCDOkBTsH2Z3BF2v7RbhdPKnXc5lNvag5D9zjb6xc2ROJcLlgA4Fnw9DnXyaE++k2gT6e5yDvdnltFzv+cLl1qgtlVEl3tKbWDjJ3wWxq0W6aKiYbkpTN4ZN5AtuuZ3z2jIms8KlVL+G4JluCTnVsAw+sn2f96XKDr8abn5mBdxjOneAp5xVyioQokMmxDBO76nZ4qRtRNyftZjoDqZI5gshhptgYzASKsFSftZpcgMZZAc4YqKev5RtRLXyvMdteUC79v8oQukmEvx1Bj91Py7xbJlE4G1KZ852CXs1L+IkpwctDDUApKeLODuq6xrQkFxlPaNRpplrCcQXGbUuBlwAzZcfKC93WyRxlYdzanmc4fGG0huEwSpoIJE6pIAJJMtumgsyc9IFdWhSrhMqgwykILG0asUuddo3po12kcaZrhTJca4yM/wCUFJpVJ1nTFYIDhOOhdtRDcBgFQmWpTrq1M+OGVJy+hCNnfXpHZkjlGScDKtT3PeMqqNRSBxpgZ8i1y+juNo2JjMykijFxUYkhMFK3gVQUneLt+cGeEOscatplGapXBp7dTMX4mZi+NQ35R2TrGGsXMyEplKBwylkOGy4Ccb+ka+wxy0tLZKaVJURcARaoap211grXQQU0xYulLukfe21hKqMC0pk0uQl3V8bcwTy6d94JSA6ml0wSCQCVBykbsB9I0kSbEqCvdUEgMxLKBPxOMjWHJlgPcKVOOUhh5O4010ixJSoJK0U/h11AH/bYkeE5hQlJwSmlcAJHM7JFxZmYBzjzMSOWVm0pNMfCSS/jJ1DdRpu8KVMSVtfTEuUsRl8OH6uRr1hqCX5RTs6XYnDeDbJ6RDoSRTPqDrkZJJbXSIDl1MoeJUlwdmDZx9GzDPepD+OS79U5P6mMxSvLmm7Ejcjv6RApiFXU1rgYGXJwx6/tBRbZaAclndQyP6tIJUxAzckNrkBts9M4i5Wh/uP5mMs5ckOTww5ZTtkuSx65CvUGMlpRUoOAtJPYgwIrZZNomJJJYBw5I1DdcGM8ifTnwmVh1OGxbkn06wP/ABGnAuC5ZY6hixyToIaTSK+W7cRLjXOkEqulgkFaQRgh9IUaqUL3KAUNfgYfR4BPtKQoKIUk2glTB8DU9xDQbJFQlYdCgods6hxDIxn2hKSAQpICnZhraWOg6wSPaCFB0knIBwcFRYaxUmp4uMEz2vKBKSou7NarUYO0bZawQCNDkbfSCpQjFGLijGZQTBSt4FUXJ3g6PODPCzrHIraMlalcCSRqVKOSw3xjzjrq1jn1c6bcpIkpUhmczAkqfXG0bjkMYlLKQPd5Fvia/Qndre30ikezk5ukU/8AS33n3x3Jipfs5iT7rLHT7QHT0xDZtMQSlEiU2GJUz4ybQPMRq8yUFRUkMqXTjlCcq+F8ajR9BDpFFKCQJsuQlWwDMRjIeEzKRZIemkFgwdeiRoPDDvcSrhhUmSwdKx4rUh7QjHc/OC01SaeSxCUy2OSAEsW6/OCFPKGLZY7Mn1/MxhTRqT4ZEgYI1IwdR4cviDlUqySVyZDuxIJJKVAhXw66Bu5iR0xMg5IQQDqwZ2tH0xBJErRKZfXRLONPXMYRQzGIEimAJdssWcAnl1z9TDfcjdiRItdOdzh1EMNjo8Ffk2fM4rgS7Al1XFTu92AB0Z/pCKm51MqQADukkj+7Pid/nBzZk1IFvDLqU95tYXbDeFTwtgq6SASxJcgklhneJFy54CVJXOpjykYSBrjIfI6iLXV2ozOk3PrbhmAYB9yCfWGyQyVhSpBUls24S+lzmEiekKUeLTjAYEBrxgkn4sAjBxDAO98sKeJOk82QGYqBdiM9fygZdcWWoz5ZCBzNLPLlvvdjFFSxzKm0+cA24tDkZfYvvFz1zAQONITo4KdQdMPpmENyq1KGC1pCmD7OWG20BM9qyUh1TEgdYRKqSoG2dJKgH8OiQ7kh9HIz+8KTUutKTPlG74bHC8gMC+v+8VK26V7RlqLJU+H0OgD/AJZjTJmBSQoaEAjbB7RxDXsk/wAVKcEjKMPsHfbT/aO1IWFJBBuBDg6ODu0ExSHFGLioxJUYuVvFGLlbxdHnBnhaoyT/AGdLWSVJd8nJb5O20azFQ3uGVPs+WJnEt5+rnGGYdmgUezJQdkDIY65B1GukbIkVpIkSJAUiouI0SQRIuJEGeZRoUQpSUkh2fLOQTg9wPlBGQlgLUt0YMPKGxDFMkAljoM64GW6xRp0fcT+EQyLigA4Y6D5CLsHQfKCiRpARJSHZKQ+rAB9s9dPpBBA6D5RcXCg2DoPlBRIkCVFRcVGZSjFyd4oxcneDt+cGeEOsQwZSIlojpPbkWCKhloiWiL45VgESDtES0RfHKsESDtES0RfHKsESDtEUECL45VhijDLREsEHxyrLeCEFYIu2GO3KsER4O2KKYdEiwvEgrBF2xaJVgiQdsS2LRKsEDDbYq0Rme3Jsoxck6wdgiISBD0duY6rV7P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46238"/>
            <a:ext cx="2428875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http://www.italianfuturism.org/wp-content/uploads/2012/07/Manifesto_la_Radia_193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60032" cy="686122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940152" y="17728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1933</a:t>
            </a:r>
            <a:endParaRPr lang="it-IT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http://www.frammentiarte.it/dall'Impressionismo/Boccioni%20opere/63%20Boccioni%20-%20ritratto%20del%20Maestro%20ferruccio%20Bus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690050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860032" y="548680"/>
            <a:ext cx="422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Ritratto del maestro </a:t>
            </a:r>
            <a:r>
              <a:rPr lang="it-IT" dirty="0" err="1" smtClean="0"/>
              <a:t>Busoni</a:t>
            </a:r>
            <a:r>
              <a:rPr lang="it-IT" dirty="0" smtClean="0"/>
              <a:t>, 1915</a:t>
            </a:r>
            <a:endParaRPr lang="it-IT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italica.rai.it/immagini/arte/severini_futurista_neoclassico/maternita_1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468656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1052736"/>
            <a:ext cx="281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</a:t>
            </a:r>
            <a:r>
              <a:rPr lang="it-IT" dirty="0" err="1" smtClean="0"/>
              <a:t>Severini</a:t>
            </a:r>
            <a:r>
              <a:rPr lang="it-IT" dirty="0" smtClean="0"/>
              <a:t>, Maternità, 1916</a:t>
            </a:r>
            <a:endParaRPr lang="it-IT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http://www.mart.tn.it/UploadImgs/312_Carr____La_carrozzella.jpg?w=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0"/>
            <a:ext cx="8388424" cy="650407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313471" y="6516052"/>
            <a:ext cx="2626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La carrozzella, 1915</a:t>
            </a:r>
            <a:endParaRPr lang="it-IT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1484784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err="1" smtClean="0"/>
              <a:t>METAFISICA……</a:t>
            </a:r>
            <a:r>
              <a:rPr lang="it-IT" sz="7200" dirty="0" smtClean="0"/>
              <a:t>..</a:t>
            </a:r>
            <a:endParaRPr lang="it-IT" sz="7200" dirty="0"/>
          </a:p>
        </p:txBody>
      </p:sp>
      <p:sp>
        <p:nvSpPr>
          <p:cNvPr id="3" name="Rettangolo 2"/>
          <p:cNvSpPr/>
          <p:nvPr/>
        </p:nvSpPr>
        <p:spPr>
          <a:xfrm>
            <a:off x="395536" y="2967335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600" dirty="0" smtClean="0"/>
              <a:t>Carlo Carrà: </a:t>
            </a:r>
          </a:p>
          <a:p>
            <a:pPr algn="just"/>
            <a:r>
              <a:rPr lang="it-IT" sz="3600" dirty="0" smtClean="0"/>
              <a:t>“Cubismo, futurismo e impressionismo sono ancora alle prese con problemi di forma ora bisogna riaprire il discorso sulla classicità degli antichi”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http://upload.wikimedia.org/wikipedia/commons/thumb/e/e4/Giorgio_de_Chirico_(portrait).jpg/220px-Giorgio_de_Chirico_(portrait).jpg"/>
          <p:cNvPicPr>
            <a:picLocks noChangeAspect="1" noChangeArrowheads="1"/>
          </p:cNvPicPr>
          <p:nvPr/>
        </p:nvPicPr>
        <p:blipFill>
          <a:blip r:embed="rId3" cstate="print"/>
          <a:srcRect t="15781"/>
          <a:stretch>
            <a:fillRect/>
          </a:stretch>
        </p:blipFill>
        <p:spPr bwMode="auto">
          <a:xfrm>
            <a:off x="-1" y="44624"/>
            <a:ext cx="3112489" cy="3312368"/>
          </a:xfrm>
          <a:prstGeom prst="rect">
            <a:avLst/>
          </a:prstGeom>
          <a:noFill/>
        </p:spPr>
      </p:pic>
      <p:pic>
        <p:nvPicPr>
          <p:cNvPr id="238596" name="Picture 4" descr="http://www.dechiricoafirenze.it/immagini/alberto_savin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0"/>
            <a:ext cx="3385237" cy="3933056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67544" y="3284984"/>
            <a:ext cx="185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Giorgio de Chirico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083682" y="3995772"/>
            <a:ext cx="1856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Andrea de Chirico</a:t>
            </a:r>
          </a:p>
          <a:p>
            <a:r>
              <a:rPr lang="it-IT" dirty="0" smtClean="0"/>
              <a:t>(Alberto </a:t>
            </a:r>
            <a:r>
              <a:rPr lang="it-IT" dirty="0" err="1" smtClean="0"/>
              <a:t>Savinio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238598" name="Picture 6" descr="http://www.thesecondrenaissance.com/media/118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875" y="3048000"/>
            <a:ext cx="2524125" cy="381000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092280" y="263691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Filippo de </a:t>
            </a:r>
            <a:r>
              <a:rPr lang="it-IT" dirty="0" err="1" smtClean="0"/>
              <a:t>Pisis</a:t>
            </a:r>
            <a:endParaRPr lang="it-IT" dirty="0"/>
          </a:p>
        </p:txBody>
      </p:sp>
      <p:pic>
        <p:nvPicPr>
          <p:cNvPr id="238600" name="Picture 8" descr="http://upload.wikimedia.org/wikipedia/it/d/df/Carlo_car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2143"/>
            <a:ext cx="3275856" cy="3275857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3347864" y="652534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Carlo Carrà</a:t>
            </a:r>
            <a:endParaRPr lang="it-IT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e/e4/Giorgio_de_Chirico_(portrait).jpg/220px-Giorgio_de_Chirico_(portrait).jpg"/>
          <p:cNvPicPr>
            <a:picLocks noChangeAspect="1" noChangeArrowheads="1"/>
          </p:cNvPicPr>
          <p:nvPr/>
        </p:nvPicPr>
        <p:blipFill>
          <a:blip r:embed="rId3" cstate="print"/>
          <a:srcRect t="15781"/>
          <a:stretch>
            <a:fillRect/>
          </a:stretch>
        </p:blipFill>
        <p:spPr bwMode="auto">
          <a:xfrm>
            <a:off x="1358322" y="116632"/>
            <a:ext cx="6021990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http://2.bp.blogspot.com/_UjjlK0Vs4BQ/S-lN6YARqCI/AAAAAAAAB8M/PwkCshGVoZE/s1600/de-chirico-et-quid-amabo-nisi-quod-enigma-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5194138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68144" y="764704"/>
            <a:ext cx="29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 Chirico, Autoritratto, 1911</a:t>
            </a:r>
            <a:endParaRPr lang="it-IT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580112" y="1628800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Durer</a:t>
            </a:r>
            <a:r>
              <a:rPr lang="it-IT" dirty="0" smtClean="0"/>
              <a:t>, </a:t>
            </a:r>
            <a:r>
              <a:rPr lang="it-IT" dirty="0" err="1" smtClean="0"/>
              <a:t>Melancolia</a:t>
            </a:r>
            <a:r>
              <a:rPr lang="it-IT" dirty="0" smtClean="0"/>
              <a:t>, 1514</a:t>
            </a:r>
            <a:endParaRPr lang="it-IT" dirty="0"/>
          </a:p>
        </p:txBody>
      </p:sp>
      <p:pic>
        <p:nvPicPr>
          <p:cNvPr id="254980" name="Picture 4" descr="http://www.mariovarini.it/drupal/files/images/2melanco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8" cy="6834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://www.filologia.unisalento.it/centroschopenhauer/foto/Nietzsche83s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68888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403648" y="0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Friedrich Nietzsche</a:t>
            </a:r>
            <a:endParaRPr lang="it-IT" dirty="0"/>
          </a:p>
        </p:txBody>
      </p:sp>
      <p:pic>
        <p:nvPicPr>
          <p:cNvPr id="256004" name="Picture 4" descr="http://upload.wikimedia.org/wikipedia/commons/f/fb/Picture_of_Schopenhau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501" y="0"/>
            <a:ext cx="4248500" cy="551723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964744" y="5805264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Arthur Schopenhauer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366528" y="3933056"/>
            <a:ext cx="6684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“Schopenhauer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e Nietzsche per primi mi insegnarono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 il non-senso della vita, e come tale non-senso potesse venire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trasmutato in arte”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http://www.atlantidemagazine.it/public/WindowsLiveWriter/RitornoalFuturismo_125C0/marinetti_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764703"/>
            <a:ext cx="6120680" cy="5222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http://lh6.ggpht.com/_iF-vvIYimQ8/S3Vms4spV5I/AAAAAAAAAgI/jb7QRX1vt_I/P1000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971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427984" y="548680"/>
            <a:ext cx="365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 Chirico, Ritratto di Alberto </a:t>
            </a:r>
            <a:r>
              <a:rPr lang="it-IT" dirty="0" err="1" smtClean="0"/>
              <a:t>Savinio</a:t>
            </a:r>
            <a:endParaRPr lang="it-IT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://rebstein.files.wordpress.com/2007/12/de-chirico-lenigma-delloracolo-1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64" y="88918"/>
            <a:ext cx="8028384" cy="607638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20759" y="6309320"/>
            <a:ext cx="377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 Chirico, L’enigma dell’oracolo, 1910</a:t>
            </a:r>
            <a:endParaRPr lang="it-IT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http://4.bp.blogspot.com/_vPoML3GkF40/STqPhcBGlRI/AAAAAAAAAUA/ZD9D4pazUtA/s400/800px-Arnold_B%C3%B6cklin_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" y="188639"/>
            <a:ext cx="7668344" cy="546369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83889" y="6165304"/>
            <a:ext cx="367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Arnold </a:t>
            </a:r>
            <a:r>
              <a:rPr lang="it-IT" dirty="0" err="1" smtClean="0"/>
              <a:t>Böcklin</a:t>
            </a:r>
            <a:r>
              <a:rPr lang="it-IT" dirty="0" smtClean="0"/>
              <a:t>, Ulisse e Calipso, 1883</a:t>
            </a:r>
            <a:endParaRPr lang="it-IT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4" descr="http://www.currenticalamo.com/FOTO/C-D-FRIEDRICH-MONACO-IN-RIVA-AL-MARE-1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3210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040128" y="6237312"/>
            <a:ext cx="512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Caspar</a:t>
            </a:r>
            <a:r>
              <a:rPr lang="it-IT" dirty="0" smtClean="0"/>
              <a:t> David Friedrich, Monaco in riva al mare, 1808</a:t>
            </a:r>
            <a:endParaRPr lang="it-IT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4.bp.blogspot.com/_FL4Lv0ac3u0/TSXNSJGoj_I/AAAAAAAAAY0/u18Ur0pno04/s1600/giorgio-de-chirico-the-enigma-of-the-hour-19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83" y="260648"/>
            <a:ext cx="7876757" cy="59766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27784" y="6381328"/>
            <a:ext cx="391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De Chirico, L’enigma del tempo, 1911</a:t>
            </a:r>
            <a:endParaRPr lang="it-IT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http://spazioinwind.libero.it/stradeferrate/dati/immagini/dechirico5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625" y="144016"/>
            <a:ext cx="7478791" cy="62373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27784" y="6453336"/>
            <a:ext cx="363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 Chirico, Le delizie del poeta, 1913</a:t>
            </a:r>
            <a:endParaRPr lang="it-IT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eraffi.files.wordpress.com/2007/04/de_chirico_le_muse_inquietan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4824536" cy="688804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80112" y="692696"/>
            <a:ext cx="335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De Chirico, Le muse inquietanti</a:t>
            </a:r>
            <a:endParaRPr lang="it-IT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raffi.files.wordpress.com/2007/04/de_chirico_le_muse_inquietanti.jpg"/>
          <p:cNvPicPr>
            <a:picLocks noChangeAspect="1" noChangeArrowheads="1"/>
          </p:cNvPicPr>
          <p:nvPr/>
        </p:nvPicPr>
        <p:blipFill>
          <a:blip r:embed="rId3" cstate="print"/>
          <a:srcRect t="4829" b="24083"/>
          <a:stretch>
            <a:fillRect/>
          </a:stretch>
        </p:blipFill>
        <p:spPr bwMode="auto">
          <a:xfrm>
            <a:off x="1259632" y="49438"/>
            <a:ext cx="6664468" cy="6763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1.bp.blogspot.com/_TO_F0Rt4Ke4/TJNTX03Ue_I/AAAAAAAABus/iXWklyG9kJo/s1600/10_Giorgio_De_Chirico_-_Piazza_-_Souvenir_d'_Ita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63" y="116632"/>
            <a:ext cx="7793877" cy="63367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66349" y="6525344"/>
            <a:ext cx="265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De Chirico, Piazza, 1915</a:t>
            </a:r>
            <a:endParaRPr lang="it-IT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www.tamsquare.net/pictures/C/Giorgio_de_Chirico__Piazza_d'Ita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100480" cy="3573016"/>
          </a:xfrm>
          <a:prstGeom prst="rect">
            <a:avLst/>
          </a:prstGeom>
          <a:noFill/>
        </p:spPr>
      </p:pic>
      <p:pic>
        <p:nvPicPr>
          <p:cNvPr id="237572" name="Picture 4" descr="http://xoomer.virgilio.it/amasoni2002/lucabutipittore/dechirico/19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54" y="2060849"/>
            <a:ext cx="4007746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Zang Tumb Tum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6383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92080" y="1052736"/>
            <a:ext cx="354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Marinetti, “</a:t>
            </a:r>
            <a:r>
              <a:rPr lang="it-IT" dirty="0" err="1" smtClean="0"/>
              <a:t>Zang</a:t>
            </a:r>
            <a:r>
              <a:rPr lang="it-IT" dirty="0" smtClean="0"/>
              <a:t> </a:t>
            </a:r>
            <a:r>
              <a:rPr lang="it-IT" dirty="0" err="1" smtClean="0"/>
              <a:t>Tumb</a:t>
            </a:r>
            <a:r>
              <a:rPr lang="it-IT" dirty="0" smtClean="0"/>
              <a:t> </a:t>
            </a:r>
            <a:r>
              <a:rPr lang="it-IT" dirty="0" err="1" smtClean="0"/>
              <a:t>Tumb</a:t>
            </a:r>
            <a:r>
              <a:rPr lang="it-IT" dirty="0" smtClean="0"/>
              <a:t>, 1914</a:t>
            </a:r>
            <a:endParaRPr lang="it-IT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le:De Chirico's Love Son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0"/>
            <a:ext cx="553719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68144" y="620688"/>
            <a:ext cx="320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 Chirico, Canto d’amore, 1917</a:t>
            </a:r>
            <a:endParaRPr lang="it-IT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philartcollection.files.wordpress.com/2012/01/de-chirico_archeolog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64" cy="681615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364088" y="908720"/>
            <a:ext cx="283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 Chirico, Archeologi, 1927</a:t>
            </a:r>
            <a:endParaRPr lang="it-IT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dream turns - Giorgio de Chiri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74762"/>
            <a:ext cx="9180512" cy="37823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1.bp.blogspot.com/-r13qP7vVmNg/TWYcNYi_j6I/AAAAAAAACHw/VPyg_lq0WKE/s1600/picas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782"/>
            <a:ext cx="7920880" cy="635254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06693" y="6444044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Picasso, Due donne che corrono sulla spiaggia, 1922</a:t>
            </a:r>
            <a:endParaRPr lang="it-IT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settemuse.it/pittori_scultori_europei/leger/fernand_leger_021_la_lettura_1924.jpg"/>
          <p:cNvPicPr>
            <a:picLocks noChangeAspect="1" noChangeArrowheads="1"/>
          </p:cNvPicPr>
          <p:nvPr/>
        </p:nvPicPr>
        <p:blipFill>
          <a:blip r:embed="rId3" cstate="print"/>
          <a:srcRect l="4178" t="10558" r="3715" b="11291"/>
          <a:stretch>
            <a:fillRect/>
          </a:stretch>
        </p:blipFill>
        <p:spPr bwMode="auto">
          <a:xfrm>
            <a:off x="251520" y="188640"/>
            <a:ext cx="8568952" cy="545296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75856" y="6021288"/>
            <a:ext cx="24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F. </a:t>
            </a:r>
            <a:r>
              <a:rPr lang="it-IT" dirty="0" err="1" smtClean="0"/>
              <a:t>Léger</a:t>
            </a:r>
            <a:r>
              <a:rPr lang="it-IT" dirty="0" smtClean="0"/>
              <a:t>, La lettura, 1924</a:t>
            </a:r>
            <a:endParaRPr lang="it-IT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italica.rai.it/immagini/arte/severini_futurista_neoclassico/maternita_1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468656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1052736"/>
            <a:ext cx="281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</a:t>
            </a:r>
            <a:r>
              <a:rPr lang="it-IT" dirty="0" err="1" smtClean="0"/>
              <a:t>Severini</a:t>
            </a:r>
            <a:r>
              <a:rPr lang="it-IT" dirty="0" smtClean="0"/>
              <a:t>, Maternità, 1916</a:t>
            </a:r>
            <a:endParaRPr lang="it-IT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artesuarte.it/images/248/galleria/248B2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62644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69269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1918-1922</a:t>
            </a:r>
            <a:endParaRPr lang="it-IT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4662" y="404664"/>
            <a:ext cx="803777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Mario Broglio: “Pittura Ultima”</a:t>
            </a:r>
          </a:p>
          <a:p>
            <a:pPr algn="ctr"/>
            <a:endParaRPr lang="it-IT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Alberto </a:t>
            </a:r>
            <a:r>
              <a:rPr lang="it-IT" sz="4000" dirty="0" err="1" smtClean="0">
                <a:latin typeface="Times New Roman" pitchFamily="18" charset="0"/>
                <a:cs typeface="Times New Roman" pitchFamily="18" charset="0"/>
              </a:rPr>
              <a:t>Savinio</a:t>
            </a:r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: “Io riconosco valore </a:t>
            </a:r>
          </a:p>
          <a:p>
            <a:pPr algn="ctr"/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all’opera </a:t>
            </a:r>
          </a:p>
          <a:p>
            <a:pPr algn="ctr"/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solamente quand’essa è intelligente”</a:t>
            </a:r>
          </a:p>
          <a:p>
            <a:pPr algn="ctr"/>
            <a:endParaRPr lang="it-IT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http://www.arte.go.it/musei/gamud/images/img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488832" cy="599106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126897" y="6444044"/>
            <a:ext cx="376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</a:t>
            </a:r>
            <a:r>
              <a:rPr lang="it-IT" dirty="0" err="1" smtClean="0"/>
              <a:t>Savinio</a:t>
            </a:r>
            <a:r>
              <a:rPr lang="it-IT" dirty="0" smtClean="0"/>
              <a:t>, Il protettore dei porti, 1950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ilsole24ore.com/art/SoleOnLine4/ARCH_Immagini/Tempo%20libero%20e%20Cultura/2009/01/marinetti-manifesto-figaro--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0"/>
            <a:ext cx="5040560" cy="684520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444208" y="620688"/>
            <a:ext cx="177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 febbraio 1909</a:t>
            </a:r>
            <a:endParaRPr lang="it-IT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oberto-crosio.net/1_citta/FUTUR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476692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92080" y="908720"/>
            <a:ext cx="359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L’ovale delle apparizioni, 1922</a:t>
            </a:r>
            <a:endParaRPr lang="it-IT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genziafuoritutto.com/home/img/arte/car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352928" cy="629837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77868" y="6444044"/>
            <a:ext cx="303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Muse metafisiche, 1917</a:t>
            </a:r>
            <a:endParaRPr lang="it-IT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757148"/>
            <a:ext cx="854503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 smtClean="0"/>
              <a:t>Franz </a:t>
            </a:r>
            <a:r>
              <a:rPr lang="it-IT" sz="4400" dirty="0" err="1" smtClean="0"/>
              <a:t>Roh</a:t>
            </a:r>
            <a:r>
              <a:rPr lang="it-IT" sz="4400" dirty="0" smtClean="0"/>
              <a:t> 1925, “Dopo lo sfogo </a:t>
            </a:r>
          </a:p>
          <a:p>
            <a:pPr algn="ctr"/>
            <a:r>
              <a:rPr lang="it-IT" sz="4400" dirty="0" smtClean="0"/>
              <a:t>dell’irrazionalismo demoniaco tende</a:t>
            </a:r>
          </a:p>
          <a:p>
            <a:pPr algn="ctr"/>
            <a:r>
              <a:rPr lang="it-IT" sz="4400" dirty="0" smtClean="0"/>
              <a:t>a farsi strada fra i giovani un </a:t>
            </a:r>
          </a:p>
          <a:p>
            <a:pPr algn="ctr"/>
            <a:r>
              <a:rPr lang="it-IT" sz="4400" dirty="0" smtClean="0">
                <a:solidFill>
                  <a:srgbClr val="FF0000"/>
                </a:solidFill>
              </a:rPr>
              <a:t>razionalismo magico.</a:t>
            </a:r>
          </a:p>
          <a:p>
            <a:pPr algn="ctr"/>
            <a:r>
              <a:rPr lang="it-IT" sz="4400" dirty="0" smtClean="0"/>
              <a:t>Magico perché venera come un </a:t>
            </a:r>
          </a:p>
          <a:p>
            <a:pPr algn="ctr"/>
            <a:r>
              <a:rPr lang="it-IT" sz="4400" dirty="0" smtClean="0"/>
              <a:t>prodigio la disposizione “razionale” </a:t>
            </a:r>
          </a:p>
          <a:p>
            <a:pPr algn="ctr"/>
            <a:r>
              <a:rPr lang="it-IT" sz="4400" dirty="0" smtClean="0"/>
              <a:t>del mondo”</a:t>
            </a:r>
            <a:endParaRPr lang="it-IT" sz="4400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t2.gstatic.com/images?q=tbn:ANd9GcQBLSvSUi8TA-hra7OBOfocwAveFSIjVodnY3jER6FRbEOcoCL0RyIUwIs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5" y="144016"/>
            <a:ext cx="4396585" cy="2925729"/>
          </a:xfrm>
          <a:prstGeom prst="rect">
            <a:avLst/>
          </a:prstGeom>
          <a:noFill/>
        </p:spPr>
      </p:pic>
      <p:pic>
        <p:nvPicPr>
          <p:cNvPr id="137220" name="Picture 4" descr="http://www.ibiblio.org/wm/paint/auth/mantegna/st-sebast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7846" y="144016"/>
            <a:ext cx="2445201" cy="4581128"/>
          </a:xfrm>
          <a:prstGeom prst="rect">
            <a:avLst/>
          </a:prstGeom>
          <a:noFill/>
        </p:spPr>
      </p:pic>
      <p:pic>
        <p:nvPicPr>
          <p:cNvPr id="137222" name="Picture 6" descr="http://www.jetset.it/piazza/pages/pictures/images/piero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27345"/>
            <a:ext cx="3084587" cy="359237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275862" y="3212976"/>
            <a:ext cx="3436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Massimo </a:t>
            </a:r>
            <a:r>
              <a:rPr lang="it-IT" dirty="0" err="1" smtClean="0"/>
              <a:t>Bontempelli</a:t>
            </a:r>
            <a:r>
              <a:rPr lang="it-IT" dirty="0" smtClean="0"/>
              <a:t>: </a:t>
            </a:r>
          </a:p>
          <a:p>
            <a:pPr algn="ctr"/>
            <a:r>
              <a:rPr lang="it-IT" dirty="0" smtClean="0"/>
              <a:t>“Per quel loro realismo preciso, </a:t>
            </a:r>
          </a:p>
          <a:p>
            <a:pPr algn="ctr"/>
            <a:r>
              <a:rPr lang="it-IT" dirty="0" smtClean="0"/>
              <a:t>avvolto in un’atmosfera di stupore </a:t>
            </a:r>
          </a:p>
          <a:p>
            <a:pPr algn="ctr"/>
            <a:r>
              <a:rPr lang="it-IT" dirty="0" smtClean="0"/>
              <a:t>lucido, essi ci sono stranamente </a:t>
            </a:r>
          </a:p>
          <a:p>
            <a:pPr algn="ctr"/>
            <a:r>
              <a:rPr lang="it-IT" dirty="0" smtClean="0"/>
              <a:t>vicini”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490875" y="5157192"/>
            <a:ext cx="466756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“la vita più quotidiana e normale vogliamo </a:t>
            </a:r>
          </a:p>
          <a:p>
            <a:r>
              <a:rPr lang="it-IT" sz="2000" dirty="0" smtClean="0"/>
              <a:t>vederla come un avventuroso miracolo”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1560269"/>
            <a:ext cx="68407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Anselmo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Bucci</a:t>
            </a:r>
            <a:endParaRPr lang="it-IT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Leonardo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Dudreville</a:t>
            </a:r>
            <a:endParaRPr lang="it-IT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Achille Funi</a:t>
            </a: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Emilio Malerba</a:t>
            </a: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Piero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Marussig</a:t>
            </a:r>
            <a:endParaRPr lang="it-IT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Ubaldo Oppi</a:t>
            </a: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Mario Sironi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7504" y="548680"/>
            <a:ext cx="9071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Gruppo Novecento, Margherita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Sarfatti</a:t>
            </a:r>
            <a:endParaRPr lang="it-IT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51305" y="1886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1922</a:t>
            </a:r>
            <a:endParaRPr lang="it-IT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7664" y="-67454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Casorati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4" name="Picture 2" descr="http://www.settemuse.it/pittori_scultori_italiani/casorati/felice_casorati_006_le_due_bambine.jpg"/>
          <p:cNvPicPr>
            <a:picLocks noChangeAspect="1" noChangeArrowheads="1"/>
          </p:cNvPicPr>
          <p:nvPr/>
        </p:nvPicPr>
        <p:blipFill>
          <a:blip r:embed="rId3" cstate="print"/>
          <a:srcRect l="4116" t="2257" r="4844" b="4143"/>
          <a:stretch>
            <a:fillRect/>
          </a:stretch>
        </p:blipFill>
        <p:spPr bwMode="auto">
          <a:xfrm>
            <a:off x="107504" y="404664"/>
            <a:ext cx="3960440" cy="305263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170741" y="13407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Oppi</a:t>
            </a:r>
            <a:endParaRPr lang="it-IT" dirty="0"/>
          </a:p>
        </p:txBody>
      </p:sp>
      <p:pic>
        <p:nvPicPr>
          <p:cNvPr id="218116" name="Picture 4" descr="http://ilcanericorda.files.wordpress.com/2012/06/ubaldo_oppi___le_tre_bagnanti_192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745801"/>
            <a:ext cx="4860032" cy="3627415"/>
          </a:xfrm>
          <a:prstGeom prst="rect">
            <a:avLst/>
          </a:prstGeom>
          <a:noFill/>
        </p:spPr>
      </p:pic>
      <p:pic>
        <p:nvPicPr>
          <p:cNvPr id="218118" name="Picture 6" descr="http://www.centroarte.com/images/guidi/Guidi%20Virgil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603084"/>
            <a:ext cx="3816424" cy="313509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139952" y="630002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Guidi</a:t>
            </a:r>
            <a:endParaRPr lang="it-IT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storiadimilano.it/Personaggi/Ritratti%20femminili/sarfatti_giov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092"/>
            <a:ext cx="4824536" cy="669527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20072" y="620688"/>
            <a:ext cx="2795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Margherita SARFATTI</a:t>
            </a:r>
            <a:endParaRPr lang="it-IT" sz="2400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3.fotoalbum.virgilio.it/v/www1-5/148/148108/243607/il_popolo_d_italia-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09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www.filmposters.it/imgposter/grandi/biennale-1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679106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44008" y="620688"/>
            <a:ext cx="453855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“Deità lungamente profughe, ecco ora le idee </a:t>
            </a:r>
          </a:p>
          <a:p>
            <a:r>
              <a:rPr lang="it-IT" dirty="0" smtClean="0"/>
              <a:t>generali, le idee maestre, ritornare al dominio </a:t>
            </a:r>
          </a:p>
          <a:p>
            <a:r>
              <a:rPr lang="it-IT" dirty="0" smtClean="0"/>
              <a:t>arti plastiche. Sei giovani pittori, che furono </a:t>
            </a:r>
          </a:p>
          <a:p>
            <a:r>
              <a:rPr lang="it-IT" dirty="0" smtClean="0"/>
              <a:t>tra i primi a battersi per i begli occhi del </a:t>
            </a:r>
          </a:p>
          <a:p>
            <a:r>
              <a:rPr lang="it-IT" dirty="0" smtClean="0"/>
              <a:t>concetto e della composizione, di stringersi in </a:t>
            </a:r>
          </a:p>
          <a:p>
            <a:r>
              <a:rPr lang="it-IT" dirty="0" smtClean="0"/>
              <a:t>manipolo per meglio circoscrivere i diritti della</a:t>
            </a:r>
          </a:p>
          <a:p>
            <a:r>
              <a:rPr lang="it-IT" dirty="0" smtClean="0"/>
              <a:t>pura visibilità. </a:t>
            </a:r>
          </a:p>
          <a:p>
            <a:r>
              <a:rPr lang="it-IT" dirty="0" smtClean="0"/>
              <a:t>Nacque così nel 1922 a Milano il gruppo </a:t>
            </a:r>
          </a:p>
          <a:p>
            <a:r>
              <a:rPr lang="it-IT" dirty="0" smtClean="0"/>
              <a:t>che si intitolò “del Novecento”.</a:t>
            </a:r>
            <a:endParaRPr lang="it-IT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rtinvest2000.com/sironi_archite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0"/>
            <a:ext cx="3585126" cy="414908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55576" y="4293096"/>
            <a:ext cx="244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L’architetto, 1922</a:t>
            </a:r>
            <a:endParaRPr lang="it-IT" dirty="0"/>
          </a:p>
        </p:txBody>
      </p:sp>
      <p:pic>
        <p:nvPicPr>
          <p:cNvPr id="4" name="Picture 2" descr="http://www.artinvest2000.com/sironi_allie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1425" y="2276872"/>
            <a:ext cx="3522575" cy="458112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409679" y="1835532"/>
            <a:ext cx="212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Sironi, L’allieva, 1924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as.provincia.venezia.it/discscien/scart/spazio_tempo/images/boccioni_cit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97733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94419" y="6237312"/>
            <a:ext cx="3145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La città che sale, 1911</a:t>
            </a:r>
            <a:endParaRPr lang="it-IT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www.centroarte.com/images/guidi/In%20tram,%201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531"/>
            <a:ext cx="7272808" cy="607876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84268" y="6300028"/>
            <a:ext cx="268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Virgilio Guidi, Il tram, 1923</a:t>
            </a:r>
            <a:endParaRPr lang="it-IT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305342"/>
            <a:ext cx="42074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 Alberto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Salietti</a:t>
            </a:r>
            <a:endParaRPr lang="it-IT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Arturo Tosi</a:t>
            </a:r>
          </a:p>
          <a:p>
            <a:pPr>
              <a:buFont typeface="Wingdings" pitchFamily="2" charset="2"/>
              <a:buChar char="Ø"/>
            </a:pP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Adolfo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Wildt</a:t>
            </a:r>
            <a:endParaRPr lang="it-IT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665220" y="-27384"/>
            <a:ext cx="13388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latin typeface="Times New Roman" pitchFamily="18" charset="0"/>
                <a:cs typeface="Times New Roman" pitchFamily="18" charset="0"/>
              </a:rPr>
              <a:t>1926 </a:t>
            </a:r>
          </a:p>
          <a:p>
            <a:endParaRPr lang="it-IT" dirty="0"/>
          </a:p>
        </p:txBody>
      </p:sp>
      <p:pic>
        <p:nvPicPr>
          <p:cNvPr id="253954" name="Picture 2" descr="http://i.ebayimg.com/00/s/ODgwWDY4OA==/$(KGrHqF,!icE7BOE5s1yBP!YUZmz1g~~60_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68751"/>
            <a:ext cx="4355976" cy="55845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http://cdn.tempi.it/wp-content/uploads/2013/03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79268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300192" y="908720"/>
            <a:ext cx="2697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Baccio</a:t>
            </a:r>
            <a:r>
              <a:rPr lang="it-IT" dirty="0" smtClean="0"/>
              <a:t> Maria </a:t>
            </a:r>
            <a:r>
              <a:rPr lang="it-IT" dirty="0" err="1" smtClean="0"/>
              <a:t>Bacci</a:t>
            </a:r>
            <a:r>
              <a:rPr lang="it-IT" dirty="0" smtClean="0"/>
              <a:t>, </a:t>
            </a:r>
          </a:p>
          <a:p>
            <a:r>
              <a:rPr lang="it-IT" dirty="0" smtClean="0"/>
              <a:t>Pomeriggio a Fiesole, 1929</a:t>
            </a:r>
            <a:endParaRPr lang="it-IT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http://www.svkri.hr/povijesnazbirka/Fiume/EAA00116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0"/>
            <a:ext cx="6264696" cy="6820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rtrait of the Artist and his Wife (The Double Portrait), 19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18533" cy="4797152"/>
          </a:xfrm>
          <a:prstGeom prst="rect">
            <a:avLst/>
          </a:prstGeom>
          <a:noFill/>
        </p:spPr>
      </p:pic>
      <p:pic>
        <p:nvPicPr>
          <p:cNvPr id="2052" name="Picture 4" descr="La Pastorella, 19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0"/>
            <a:ext cx="3851920" cy="476722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-36512" y="4797152"/>
            <a:ext cx="387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Ubaldo Oppi, Ritratto del pittore con la </a:t>
            </a:r>
          </a:p>
          <a:p>
            <a:r>
              <a:rPr lang="it-IT" dirty="0" smtClean="0"/>
              <a:t>moglie, 1920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581893" y="4725144"/>
            <a:ext cx="323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Ubaldo Oppi, La pastorella, 1926</a:t>
            </a:r>
            <a:endParaRPr lang="it-IT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.atlantedellarteitaliana.it/immagine/00012/7531OP856AU12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76482" cy="58052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22785" y="5877272"/>
            <a:ext cx="300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Ubaldo Oppi, Le amiche, 1924</a:t>
            </a:r>
            <a:endParaRPr lang="it-IT" dirty="0"/>
          </a:p>
        </p:txBody>
      </p:sp>
      <p:pic>
        <p:nvPicPr>
          <p:cNvPr id="140292" name="Picture 4" descr="http://farm5.staticflickr.com/4054/4652964565_eea26180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283968" cy="638553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148064" y="6453336"/>
            <a:ext cx="385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Antonio </a:t>
            </a:r>
            <a:r>
              <a:rPr lang="it-IT" dirty="0" err="1" smtClean="0"/>
              <a:t>Donghi</a:t>
            </a:r>
            <a:r>
              <a:rPr lang="it-IT" dirty="0" smtClean="0"/>
              <a:t>, La canzonettista, 1925</a:t>
            </a:r>
            <a:endParaRPr lang="it-IT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atlantedellarteitaliana.it/immagine/00012/7145OP422AU118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6568631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588224" y="692696"/>
            <a:ext cx="2625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Leonardo </a:t>
            </a:r>
            <a:r>
              <a:rPr lang="it-IT" dirty="0" err="1" smtClean="0"/>
              <a:t>Dudreville</a:t>
            </a:r>
            <a:r>
              <a:rPr lang="it-IT" dirty="0" smtClean="0"/>
              <a:t>, </a:t>
            </a:r>
          </a:p>
          <a:p>
            <a:pPr algn="ctr"/>
            <a:r>
              <a:rPr lang="it-IT" dirty="0" smtClean="0"/>
              <a:t>Il mattino sull’Appennino, </a:t>
            </a:r>
          </a:p>
          <a:p>
            <a:pPr algn="ctr"/>
            <a:r>
              <a:rPr lang="it-IT" dirty="0" smtClean="0"/>
              <a:t>1907</a:t>
            </a:r>
            <a:endParaRPr lang="it-IT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upload.wikimedia.org/wikipedia/commons/7/73/Dudreville_Leonardo%2C_Amore_discorso_pri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568952" cy="619106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39752" y="6381328"/>
            <a:ext cx="416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L. </a:t>
            </a:r>
            <a:r>
              <a:rPr lang="it-IT" dirty="0" err="1" smtClean="0"/>
              <a:t>Dudreville</a:t>
            </a:r>
            <a:r>
              <a:rPr lang="it-IT" dirty="0" smtClean="0"/>
              <a:t>, Amore: discorso primo, 1924</a:t>
            </a:r>
            <a:endParaRPr lang="it-IT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i44.tinypic.com/27wvq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75825" cy="57332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05107" y="6165304"/>
            <a:ext cx="266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A. Funi, Motociclista, 1914</a:t>
            </a:r>
            <a:endParaRPr lang="it-IT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sapere.it/mediaObject/gedea/images/1119/Achille-Funi--977090/original/11191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610362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444208" y="404664"/>
            <a:ext cx="269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Achille Funi, La Terra, 1921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igilander.libero.it/fiammecremisi/fotobis/libi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4752528" cy="688179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908720"/>
            <a:ext cx="338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1911: scoppio della guerra in Libia</a:t>
            </a:r>
            <a:endParaRPr lang="it-IT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www.topofart.com/images/artists/Tiziano_Vecellio_Titian/paintings/titian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7491" y="0"/>
            <a:ext cx="4426509" cy="5301208"/>
          </a:xfrm>
          <a:prstGeom prst="rect">
            <a:avLst/>
          </a:prstGeom>
          <a:noFill/>
        </p:spPr>
      </p:pic>
      <p:pic>
        <p:nvPicPr>
          <p:cNvPr id="3" name="Picture 2" descr="http://www.sapere.it/mediaObject/gedea/images/1119/Achille-Funi--977090/original/11191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72008"/>
            <a:ext cx="4653988" cy="522920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665675" y="5877272"/>
            <a:ext cx="385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“dignità severa che aspira alla bellezza”</a:t>
            </a:r>
            <a:endParaRPr lang="it-IT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arteliberty.it/immaginiliberty/arte/malerba_cappel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5940152" cy="684086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300192" y="908720"/>
            <a:ext cx="2068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Gianluigi Malerba, </a:t>
            </a:r>
          </a:p>
          <a:p>
            <a:r>
              <a:rPr lang="it-IT" dirty="0" smtClean="0"/>
              <a:t>Cappello nero, 1914</a:t>
            </a:r>
            <a:endParaRPr lang="it-IT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upload.wikimedia.org/wikipedia/commons/5/50/Gian_Emilio_Malerba_-_Masche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096" y="56625"/>
            <a:ext cx="7380312" cy="618068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08376" y="6381328"/>
            <a:ext cx="258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Malerba, Maschere, 1922</a:t>
            </a:r>
            <a:endParaRPr lang="it-IT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www.artesuarte.it/images/21/galleria/21B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859682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444208" y="1268760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Malerba, Nudo, 1924</a:t>
            </a:r>
            <a:endParaRPr lang="it-IT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www.archimagazine.com/bmarussig03.jpg"/>
          <p:cNvPicPr>
            <a:picLocks noChangeAspect="1" noChangeArrowheads="1"/>
          </p:cNvPicPr>
          <p:nvPr/>
        </p:nvPicPr>
        <p:blipFill>
          <a:blip r:embed="rId3" cstate="print"/>
          <a:srcRect l="5135" t="4178" r="4228" b="1722"/>
          <a:stretch>
            <a:fillRect/>
          </a:stretch>
        </p:blipFill>
        <p:spPr bwMode="auto">
          <a:xfrm>
            <a:off x="179512" y="-27384"/>
            <a:ext cx="3168352" cy="424847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-36512" y="4149080"/>
            <a:ext cx="385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Piero </a:t>
            </a:r>
            <a:r>
              <a:rPr lang="it-IT" dirty="0" err="1" smtClean="0"/>
              <a:t>Marussig</a:t>
            </a:r>
            <a:r>
              <a:rPr lang="it-IT" dirty="0" smtClean="0"/>
              <a:t>, Ritratto di donna, 1920</a:t>
            </a:r>
            <a:endParaRPr lang="it-IT" dirty="0"/>
          </a:p>
        </p:txBody>
      </p:sp>
      <p:pic>
        <p:nvPicPr>
          <p:cNvPr id="150532" name="Picture 4" descr="http://c48743.r43.cf3.rackcdn.com/Images/2009_07/06/0144/520880/7fd45e57-3def-4bd6-aada-06c68f5f6f77_g_27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4624"/>
            <a:ext cx="2952328" cy="333051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491880" y="3356992"/>
            <a:ext cx="354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Piero </a:t>
            </a:r>
            <a:r>
              <a:rPr lang="it-IT" dirty="0" err="1" smtClean="0"/>
              <a:t>Marussig</a:t>
            </a:r>
            <a:r>
              <a:rPr lang="it-IT" dirty="0" smtClean="0"/>
              <a:t>, Il </a:t>
            </a:r>
            <a:r>
              <a:rPr lang="it-IT" dirty="0" err="1" smtClean="0"/>
              <a:t>marinaretto</a:t>
            </a:r>
            <a:r>
              <a:rPr lang="it-IT" dirty="0" smtClean="0"/>
              <a:t>, 1923</a:t>
            </a:r>
            <a:endParaRPr lang="it-IT" dirty="0"/>
          </a:p>
        </p:txBody>
      </p:sp>
      <p:pic>
        <p:nvPicPr>
          <p:cNvPr id="150534" name="Picture 6" descr="http://www.farsettiarte.it/foto/142-II/th/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92657"/>
            <a:ext cx="4355976" cy="3165343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673534" y="6381328"/>
            <a:ext cx="204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Natura Morta, 1924</a:t>
            </a:r>
            <a:endParaRPr lang="it-IT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://www.archimagazine.com/bmarussig02.jpg"/>
          <p:cNvPicPr>
            <a:picLocks noChangeAspect="1" noChangeArrowheads="1"/>
          </p:cNvPicPr>
          <p:nvPr/>
        </p:nvPicPr>
        <p:blipFill>
          <a:blip r:embed="rId3" cstate="print"/>
          <a:srcRect l="1662" t="3464" r="1126" b="3967"/>
          <a:stretch>
            <a:fillRect/>
          </a:stretch>
        </p:blipFill>
        <p:spPr bwMode="auto">
          <a:xfrm>
            <a:off x="395536" y="188640"/>
            <a:ext cx="8424936" cy="50405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973502" y="5589240"/>
            <a:ext cx="483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Marussig</a:t>
            </a:r>
            <a:r>
              <a:rPr lang="it-IT" dirty="0" smtClean="0"/>
              <a:t>, Nudo dormiente con cagnolino, 1930</a:t>
            </a:r>
            <a:endParaRPr lang="it-IT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File:Martini Arturo, Cavall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3563888" cy="3335577"/>
          </a:xfrm>
          <a:prstGeom prst="rect">
            <a:avLst/>
          </a:prstGeom>
          <a:noFill/>
        </p:spPr>
      </p:pic>
      <p:pic>
        <p:nvPicPr>
          <p:cNvPr id="263172" name="Picture 4" descr="http://www.scuolanticoli.com/images/Martini/Martini_10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-27384"/>
            <a:ext cx="2555776" cy="4212818"/>
          </a:xfrm>
          <a:prstGeom prst="rect">
            <a:avLst/>
          </a:prstGeom>
          <a:noFill/>
        </p:spPr>
      </p:pic>
      <p:pic>
        <p:nvPicPr>
          <p:cNvPr id="263174" name="Picture 6" descr="http://www.scuolanticoli.com/images/Martini/Martini_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-27384"/>
            <a:ext cx="3248025" cy="4762500"/>
          </a:xfrm>
          <a:prstGeom prst="rect">
            <a:avLst/>
          </a:prstGeom>
          <a:noFill/>
        </p:spPr>
      </p:pic>
      <p:pic>
        <p:nvPicPr>
          <p:cNvPr id="263176" name="Picture 8" descr="http://www.scuolanticoli.com/images/Martini/Martini_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00386"/>
            <a:ext cx="3779912" cy="2857613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702801" y="5301208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Arturo MARTINI</a:t>
            </a:r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36512" y="-259388"/>
            <a:ext cx="9395521" cy="743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1909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1. NOI VOGLIAMO CANTARE l'amor del pericolo, l'abitudine all'energia e alla temerità.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2. Il coraggio, l'audacia, la ribellione, saranno elementi essenziali della nostra poesia.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3. La letteratura esaltò fino a oggi l'immobilità pensosa, l'estasi e il sonno.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Noi vogliamo esaltare </a:t>
            </a: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il movimento aggressivo, l'insonnia febbrile, il passo di corsa,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il salto mortale, lo schiaffo e il pugno.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4. Noi affermiamo che la magnificenza del mondo si è arricchita di una bellezza nuova: la bellezza della velocità.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 automobile da corsa col suo cofano adorno di grossi tubi simili a serpenti dall'alito esplosivo...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un'automobile ruggente, che sembra correre sulla mitraglia, è più bella della Vittoria di Samotracia.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7.Non v'è bellezza, se non nella lotta. Nessuna opera che non abbia un carattere aggressivo può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essere un capolavoro. La poesia deve essere conseguita come un violento assalto contro le forze ignote,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 per ridurle a prostrarsi davanti all'uomo.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9.Noi vogliamo glorificare la </a:t>
            </a: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guerra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sola igiene del mondo —,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il militarismo, il patriottismo,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il gesto distruttore dei libertari, le belle idee per cui si muore e il disprezzo della donna.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10.Noi vogliamo distruggere i musei, le biblioteche, le accademie d'ogni specie,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e combattere contro il moralismo,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il femminismo e contro ogni viltà opportunistica o utilitaria.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11. Noi canteremo le grandi folle agitate dal lavoro, dal piacere o dalla sommossa: canteremo le maree multicolori e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polifoniche delle rivoluzioni nelle capitali moderne; canteremo il vibrante fervore notturno degli arsenali e dei cantieri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incendiati da violente lune elettriche; le stazioni ingorde, divoratrici di serpi che fumano; le officine appese alle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nuvole pei contorti fili dei loro fumi;  È dall'Italia, che noi lanciamo pel mondo questo nostro manifesto di violenza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travolgente e incendiaria, col quale fondiamo oggi il Futurismo, perché vogliamo liberare questo paese dalla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latin typeface="Arial" pitchFamily="34" charset="0"/>
                <a:cs typeface="Arial" pitchFamily="34" charset="0"/>
              </a:rPr>
              <a:t>sua fetida cancrena di professori, d'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archeologhi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, di ciceroni e d'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antiquarii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1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(Filippo Tommaso Marinetti, </a:t>
            </a:r>
            <a:r>
              <a:rPr lang="it-IT" sz="1100" i="1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Manifesto del Futurismo</a:t>
            </a:r>
            <a:r>
              <a:rPr lang="it-IT" sz="11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496" y="466209"/>
            <a:ext cx="9274847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Ed ecco le nostre conclusioni recise: Con questa entusiastica adesione al futurismo, noi vogliamo:</a:t>
            </a:r>
          </a:p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1) Distruggere il culto del passato, l'ossessione dell'antico, il </a:t>
            </a:r>
            <a:r>
              <a:rPr lang="it-IT" dirty="0" err="1" smtClean="0"/>
              <a:t>pedantismo</a:t>
            </a:r>
            <a:r>
              <a:rPr lang="it-IT" dirty="0" smtClean="0"/>
              <a:t> e il formalismo </a:t>
            </a:r>
          </a:p>
          <a:p>
            <a:r>
              <a:rPr lang="it-IT" dirty="0" smtClean="0"/>
              <a:t>accademico.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2) Disprezzare profondamente ogni forma d'imitazione.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3) Esaltare ogni forma di originalità, anche se temeraria, anche se violentissima.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4) Trarre coraggio ed orgoglio dalla facile faccia di pazzia con cui si sferzano e s'imbavagliano </a:t>
            </a:r>
          </a:p>
          <a:p>
            <a:r>
              <a:rPr lang="it-IT" dirty="0" smtClean="0"/>
              <a:t>gl'innovatori.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5) Considerare i critici d'arte come inutili e dannosi.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6) Ribellarci contro la tirannia delle parole: armonia e di buon gusto, espressioni </a:t>
            </a:r>
          </a:p>
          <a:p>
            <a:r>
              <a:rPr lang="it-IT" dirty="0" smtClean="0"/>
              <a:t>troppo elastiche, con le quali si potranno facilmente demolire l'opera di Rembrandt, </a:t>
            </a:r>
          </a:p>
          <a:p>
            <a:r>
              <a:rPr lang="it-IT" dirty="0" smtClean="0"/>
              <a:t>quella di Goya e quella di </a:t>
            </a:r>
            <a:r>
              <a:rPr lang="it-IT" dirty="0" err="1" smtClean="0"/>
              <a:t>Rodin</a:t>
            </a:r>
            <a:r>
              <a:rPr lang="it-IT" dirty="0" smtClean="0"/>
              <a:t>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7) Spazzar via dal campo ideale dell'arte tutti i motivi, tutti i soggetti già sfruttati.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>8) Rendere e magnificare la vita odierna, incessantemente e tumultuosamente trasformata </a:t>
            </a:r>
          </a:p>
          <a:p>
            <a:r>
              <a:rPr lang="it-IT" dirty="0" smtClean="0"/>
              <a:t>dalla scienza vittoriosa. Siano sepolti i morti nelle più profonde viscere della terra! </a:t>
            </a:r>
          </a:p>
          <a:p>
            <a:r>
              <a:rPr lang="it-IT" dirty="0" smtClean="0"/>
              <a:t>Sia sgombra di mummie la soglia del futuro! Largo ai giovani, ai violenti, ai temerari!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 smtClean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627784" y="44624"/>
            <a:ext cx="347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Manifesto dei pittori futuristi, 1910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http://meta.anarchopedia.org/images/7/7f/Funeraloftheanarchistgal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4624"/>
            <a:ext cx="4769361" cy="367240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8914" y="3861048"/>
            <a:ext cx="378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Carrà, I funerali dell’anarchico Galli</a:t>
            </a:r>
            <a:endParaRPr lang="it-IT" dirty="0"/>
          </a:p>
        </p:txBody>
      </p:sp>
      <p:pic>
        <p:nvPicPr>
          <p:cNvPr id="453636" name="Picture 4" descr="http://3.bp.blogspot.com/-cmOQ-NmuKsw/T8HrLliaWnI/AAAAAAAAAG8/o35xCPuHD2k/s1600/00940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9641" y="2568575"/>
            <a:ext cx="4184359" cy="428942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608372" y="2204864"/>
            <a:ext cx="30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Braque, Porto in Normandia</a:t>
            </a:r>
            <a:endParaRPr lang="it-IT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ilsole24ore.com/art/SoleOnLine4/ARCH_Immagini/Tempo%20libero%20e%20Cultura/2008/02/Balla-giacomo--324x230.jpg?uuid=5d593244-dbd2-11dc-a312-00000e25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60648"/>
            <a:ext cx="6390553" cy="45365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211960" y="5354052"/>
            <a:ext cx="2470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Giacomo BALLA</a:t>
            </a:r>
            <a:endParaRPr lang="it-IT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documenti.camera.it/pictures/low_web/ARCHIVIO%20FOTOGRAFICO/Sartorio/Fregio_italiaavan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401782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39752" y="5013176"/>
            <a:ext cx="440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Aristide Sartorio, Fregio, camera dei Deputati</a:t>
            </a:r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4.bp.blogspot.com/-3_HhWwrGFkk/TbLgsXB2SkI/AAAAAAABPjQ/ecIPWByRbCg/s1600/Giacomo%2BBalla%2B%25281871-1958%2529%2BLa%2BPazza%252C%2B1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650"/>
            <a:ext cx="4464496" cy="680935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076056" y="908720"/>
            <a:ext cx="236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La pazza, 1905</a:t>
            </a:r>
            <a:endParaRPr lang="it-I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agisoft.it/Arte/5/p/bg/p549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885224" cy="432048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72730" y="5219908"/>
            <a:ext cx="291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Villa Borghese, 1910</a:t>
            </a:r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upload.wikimedia.org/wikipedia/commons/f/fa/Gino_Sever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752528" cy="602552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96136" y="980728"/>
            <a:ext cx="227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Gino SEVERINI</a:t>
            </a:r>
            <a:endParaRPr lang="it-IT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3.bp.blogspot.com/-1tym-ls2vQA/TZp5tppW1AI/AAAAAAAABkQ/hPQXlftmL-M/s1600/The+Black+Cat+%25281911+-+Gino+Severini%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7716163" cy="58052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123728" y="6093296"/>
            <a:ext cx="275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, Il gatto nero, 1910</a:t>
            </a: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le:Umberto Boccioni191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44624"/>
            <a:ext cx="4932040" cy="679147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1124744"/>
            <a:ext cx="2024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Umberto BOCCIONI</a:t>
            </a:r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noisymag.com/wp-content/uploads/2011/11/15-Boccioni-tre-don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968552" cy="679211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436096" y="476672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Tre donne, 1909</a:t>
            </a:r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2060848"/>
            <a:ext cx="6573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1910: Mostra di Arte Libera </a:t>
            </a:r>
            <a:endParaRPr lang="it-IT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geometriefluide.com/foto/PIC1538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8784976" cy="585665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771800" y="6237312"/>
            <a:ext cx="275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La città sale, 1910</a:t>
            </a:r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rodoni.ch/boccioni/lu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624"/>
            <a:ext cx="8064896" cy="636906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635896" y="6453336"/>
            <a:ext cx="227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Il lutto, 1910</a:t>
            </a:r>
            <a:endParaRPr lang="it-IT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arte-argomenti.org/galleria/ris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8136904" cy="620302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64935" y="6381328"/>
            <a:ext cx="244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La risata, 1911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2.bp.blogspot.com/_kcnpByXcaNQ/TUEsVJeH1QI/AAAAAAAAAZM/gVWfCqdulMs/s1600/sartorio+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40568" cy="468052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635896" y="5661248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Aristide Sartorio</a:t>
            </a:r>
            <a:endParaRPr lang="it-I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mberto Boccioni, &quot;Stati d'animo. Gli addii&quot;, 1911, Museo del Novecento, Mil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8639"/>
            <a:ext cx="7848872" cy="581397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98418" y="6309320"/>
            <a:ext cx="390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Stati d’animo, Gli Addii, 1911</a:t>
            </a:r>
            <a:endParaRPr lang="it-I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parlandosparlando.com/picture_library/arte/edvard_munch/ur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0898" y="0"/>
            <a:ext cx="3343102" cy="4221088"/>
          </a:xfrm>
          <a:prstGeom prst="rect">
            <a:avLst/>
          </a:prstGeom>
          <a:noFill/>
        </p:spPr>
      </p:pic>
      <p:pic>
        <p:nvPicPr>
          <p:cNvPr id="3" name="Picture 2" descr="Umberto Boccioni, &quot;Stati d'animo. Gli addii&quot;, 1911, Museo del Novecento, Mila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02" y="44624"/>
            <a:ext cx="5638226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Umberto Boccioni, &quot;Stati d'animo: Quelli che vanno&quot;, 1911, Museo del Novecento, Mil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992888" cy="592065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99792" y="6309320"/>
            <a:ext cx="345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“Quelli che vanno”, 1911</a:t>
            </a:r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salvatorefiorillo.it/Stati_danimo_quelli_che_restano(Boccioni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80920" cy="611999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894310" y="6309320"/>
            <a:ext cx="469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Stati d’animo, Quelli che restano, 1911</a:t>
            </a:r>
            <a:endParaRPr lang="it-IT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flashgiovani.it/imageserver/pageingrandimento/files/immagini/arte/a_futuri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568952" cy="532989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79710" y="6021288"/>
            <a:ext cx="23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Futuristi a Parigi , 1912</a:t>
            </a:r>
            <a:endParaRPr lang="it-IT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files.gazzaspace.gazzetta.it/65dc6156db0b7fa6e4701d6356f1a8b2_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28032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932040" y="620688"/>
            <a:ext cx="408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Studio di figura femminile, 1911</a:t>
            </a:r>
            <a:endParaRPr lang="it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ositour.it/Arte/Boccioni%20Umberto/Boccioni_La%20strada%20entra%20nella%20c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8157"/>
            <a:ext cx="5582117" cy="559509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228184" y="620688"/>
            <a:ext cx="222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La strada </a:t>
            </a:r>
          </a:p>
          <a:p>
            <a:r>
              <a:rPr lang="it-IT" dirty="0" smtClean="0"/>
              <a:t>entra nella casa, 1912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652120" y="2420888"/>
            <a:ext cx="36111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«</a:t>
            </a:r>
            <a:r>
              <a:rPr lang="it-IT" dirty="0" smtClean="0"/>
              <a:t> La sensazione dominante </a:t>
            </a:r>
          </a:p>
          <a:p>
            <a:r>
              <a:rPr lang="it-IT" dirty="0" smtClean="0"/>
              <a:t>è quella che si può avere a</a:t>
            </a:r>
          </a:p>
          <a:p>
            <a:r>
              <a:rPr lang="it-IT" dirty="0" smtClean="0"/>
              <a:t>prendo una finestra: </a:t>
            </a:r>
          </a:p>
          <a:p>
            <a:r>
              <a:rPr lang="it-IT" dirty="0" smtClean="0"/>
              <a:t>tutta la vita, i rumori della strada, </a:t>
            </a:r>
          </a:p>
          <a:p>
            <a:r>
              <a:rPr lang="it-IT" dirty="0" smtClean="0"/>
              <a:t>irrompono contemporaneamente </a:t>
            </a:r>
          </a:p>
          <a:p>
            <a:r>
              <a:rPr lang="it-IT" dirty="0" smtClean="0"/>
              <a:t>come il movimento e la realtà degli </a:t>
            </a:r>
          </a:p>
          <a:p>
            <a:r>
              <a:rPr lang="it-IT" dirty="0" smtClean="0"/>
              <a:t>oggetti fuori. Il pittore non si </a:t>
            </a:r>
          </a:p>
          <a:p>
            <a:r>
              <a:rPr lang="it-IT" dirty="0" smtClean="0"/>
              <a:t>deve limitare a ciò che vede nel </a:t>
            </a:r>
          </a:p>
          <a:p>
            <a:r>
              <a:rPr lang="it-IT" dirty="0" smtClean="0"/>
              <a:t>riquadro della finestra, come </a:t>
            </a:r>
          </a:p>
          <a:p>
            <a:r>
              <a:rPr lang="it-IT" dirty="0" smtClean="0"/>
              <a:t>farebbe un semplice fotografo, </a:t>
            </a:r>
          </a:p>
          <a:p>
            <a:r>
              <a:rPr lang="it-IT" dirty="0" smtClean="0"/>
              <a:t>ma riproduce ciò che può vedere </a:t>
            </a:r>
          </a:p>
          <a:p>
            <a:r>
              <a:rPr lang="it-IT" dirty="0" smtClean="0"/>
              <a:t>fuori, in ogni direzione, dal balcone</a:t>
            </a:r>
            <a:r>
              <a:rPr lang="it-IT" b="1" dirty="0" smtClean="0"/>
              <a:t>»</a:t>
            </a:r>
            <a:endParaRPr lang="it-IT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frammentiarte.it/dall'Impressionismo/Boccioni%20opere/27%20Boccioni%20-%20le%20forze%20di%20una%20str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10416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66151" y="1052736"/>
            <a:ext cx="344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Forze di una strada, 1912</a:t>
            </a:r>
            <a:endParaRPr lang="it-IT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rodoni.ch/boccioni/1911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460" y="44624"/>
            <a:ext cx="8086988" cy="597666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58372" y="6237312"/>
            <a:ext cx="379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Stati d’Animo, Gli </a:t>
            </a:r>
            <a:r>
              <a:rPr lang="it-IT" dirty="0" err="1" smtClean="0"/>
              <a:t>Addi</a:t>
            </a:r>
            <a:r>
              <a:rPr lang="it-IT" dirty="0" smtClean="0"/>
              <a:t>,  1911</a:t>
            </a:r>
            <a:endParaRPr lang="it-IT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rodoni.ch/boccioni/1911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98" y="188640"/>
            <a:ext cx="8096250" cy="601027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203632" y="6372036"/>
            <a:ext cx="462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Stati d’Animo, Quelli che vanno, 1911</a:t>
            </a:r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le:Ettore Tito - Nascita di Venere 19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2272"/>
            <a:ext cx="5151445" cy="65070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24128" y="908720"/>
            <a:ext cx="314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Ettore Tito, La nascita di Venere</a:t>
            </a:r>
            <a:endParaRPr lang="it-IT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rodoni.ch/boccioni/1911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98" y="44624"/>
            <a:ext cx="8096250" cy="603885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216972" y="6237312"/>
            <a:ext cx="470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Boccioni, Stati d'animo, Quelli che restano, 1911</a:t>
            </a:r>
            <a:endParaRPr lang="it-IT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3172" y="1268760"/>
            <a:ext cx="8647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latin typeface="Times New Roman" pitchFamily="18" charset="0"/>
                <a:cs typeface="Times New Roman" pitchFamily="18" charset="0"/>
              </a:rPr>
              <a:t>1912</a:t>
            </a: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ESPOSIZIONE dei FUTURISTI</a:t>
            </a:r>
          </a:p>
          <a:p>
            <a:pPr algn="ctr"/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alla galleria </a:t>
            </a:r>
            <a:r>
              <a:rPr lang="it-IT" sz="4400" dirty="0" err="1" smtClean="0">
                <a:latin typeface="Times New Roman" pitchFamily="18" charset="0"/>
                <a:cs typeface="Times New Roman" pitchFamily="18" charset="0"/>
              </a:rPr>
              <a:t>Bernheim-Jeune</a:t>
            </a:r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it-IT" sz="4400" b="1" dirty="0" smtClean="0">
                <a:latin typeface="Times New Roman" pitchFamily="18" charset="0"/>
                <a:cs typeface="Times New Roman" pitchFamily="18" charset="0"/>
              </a:rPr>
              <a:t>Parigi</a:t>
            </a:r>
            <a:endParaRPr lang="it-IT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upload.wikimedia.org/wikipedia/commons/8/83/Umberto_Boccioni_-_Visioni_simultan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804248" y="692696"/>
            <a:ext cx="234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Visioni</a:t>
            </a:r>
          </a:p>
          <a:p>
            <a:r>
              <a:rPr lang="it-IT" dirty="0" smtClean="0"/>
              <a:t>simultanee, 1911-1912</a:t>
            </a: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ositour.it/Arte/Boccioni%20Umberto/Boccioni_La%20strada%20entra%20nella%20c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138157"/>
            <a:ext cx="6444208" cy="645919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948264" y="620688"/>
            <a:ext cx="222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La strada </a:t>
            </a:r>
          </a:p>
          <a:p>
            <a:r>
              <a:rPr lang="it-IT" dirty="0" smtClean="0"/>
              <a:t>entra nella casa, 1912</a:t>
            </a:r>
            <a:endParaRPr lang="it-IT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46111" y="908720"/>
            <a:ext cx="9338069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“Le sedici persone che avete intorno a voi in un tram che corre sono una, </a:t>
            </a:r>
          </a:p>
          <a:p>
            <a:pPr algn="ctr"/>
            <a:r>
              <a:rPr lang="it-IT" sz="2400" dirty="0" smtClean="0"/>
              <a:t>dieci, quattro, tre: stanno ferme e si muovono; vanno e vengono, </a:t>
            </a:r>
          </a:p>
          <a:p>
            <a:pPr algn="ctr"/>
            <a:r>
              <a:rPr lang="it-IT" sz="2400" dirty="0" smtClean="0"/>
              <a:t>rimbalzano sulla strada, divorate da una zona di sole, indi tornano a </a:t>
            </a:r>
          </a:p>
          <a:p>
            <a:pPr algn="ctr"/>
            <a:r>
              <a:rPr lang="it-IT" sz="2400" dirty="0" smtClean="0"/>
              <a:t>sedersi, simboli persistenti della vibrazione universale. E, talvolta, </a:t>
            </a:r>
          </a:p>
          <a:p>
            <a:pPr algn="ctr"/>
            <a:r>
              <a:rPr lang="it-IT" sz="2400" dirty="0" smtClean="0"/>
              <a:t>sulla guancia della persona con cui parliamo nella via noi vediamo il </a:t>
            </a:r>
          </a:p>
          <a:p>
            <a:pPr algn="ctr"/>
            <a:r>
              <a:rPr lang="it-IT" sz="2400" dirty="0" smtClean="0"/>
              <a:t>cavallo che passa lontano. I nostri corpi entrano nei divani su cui ci </a:t>
            </a:r>
          </a:p>
          <a:p>
            <a:pPr algn="ctr"/>
            <a:r>
              <a:rPr lang="it-IT" sz="2400" dirty="0" smtClean="0"/>
              <a:t>sediamo, e i divani entrano in noi, così come il tram che passa entra nelle </a:t>
            </a:r>
          </a:p>
          <a:p>
            <a:pPr algn="ctr"/>
            <a:r>
              <a:rPr lang="it-IT" sz="2400" dirty="0" smtClean="0"/>
              <a:t>case, le quali alla loro volta si scaraventano sul tram e con esse </a:t>
            </a:r>
          </a:p>
          <a:p>
            <a:pPr algn="ctr"/>
            <a:r>
              <a:rPr lang="it-IT" sz="2400" dirty="0" smtClean="0"/>
              <a:t>si amalgamano. La costruzione dei quadri è stupidamente tradizionale. </a:t>
            </a:r>
          </a:p>
          <a:p>
            <a:pPr algn="ctr"/>
            <a:r>
              <a:rPr lang="it-IT" sz="2400" dirty="0" smtClean="0"/>
              <a:t>I pittori ci hanno sempre mostrato cose e persone poste davanti a noi. </a:t>
            </a:r>
          </a:p>
          <a:p>
            <a:pPr algn="ctr"/>
            <a:r>
              <a:rPr lang="it-IT" sz="2400" dirty="0" smtClean="0"/>
              <a:t>Noi porremo lo spettatore nel centro del quadro”.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908720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/>
              <a:t>"</a:t>
            </a:r>
            <a:r>
              <a:rPr lang="it-IT" sz="4000" i="1" dirty="0" smtClean="0"/>
              <a:t>La simultaneità degli stati d'animo nell'opera d'arte: ecco la meta inebriante della nostra arte. Per far vivere lo spettatore al centro del quadro, bisogna che il quadro sia la sintesi di quello che si ricorda e di quello che si vede</a:t>
            </a:r>
            <a:r>
              <a:rPr lang="it-IT" sz="4000" dirty="0" smtClean="0"/>
              <a:t>" </a:t>
            </a:r>
            <a:endParaRPr lang="it-IT" sz="4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frammentiarte.it/dall'Impressionismo/Boccioni%20opere/27%20Boccioni%20-%20le%20forze%20di%20una%20str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10416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66151" y="1052736"/>
            <a:ext cx="344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Forze di una strada, 1912</a:t>
            </a:r>
            <a:endParaRPr lang="it-IT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upload.wikimedia.org/wikipedia/commons/8/8c/Luigi_Russolo_ca._191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4016"/>
            <a:ext cx="4400914" cy="638132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076056" y="1268760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Luigi </a:t>
            </a:r>
            <a:r>
              <a:rPr lang="it-IT" dirty="0" err="1" smtClean="0"/>
              <a:t>Russolo</a:t>
            </a:r>
            <a:endParaRPr lang="it-I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download.kataweb.it/mediaweb/image/brand_reproma/2009/02/11/1234353732861_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6402586" cy="66693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804248" y="908720"/>
            <a:ext cx="2010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Russolo</a:t>
            </a:r>
            <a:r>
              <a:rPr lang="it-IT" dirty="0" smtClean="0"/>
              <a:t>, Ricordo di </a:t>
            </a:r>
          </a:p>
          <a:p>
            <a:r>
              <a:rPr lang="it-IT" dirty="0" smtClean="0"/>
              <a:t>una notte, 1911</a:t>
            </a:r>
            <a:endParaRPr lang="it-IT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rosswolfe.files.wordpress.com/2012/03/russolo_rivol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640960" cy="557395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419906" y="6165304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Russolo</a:t>
            </a:r>
            <a:r>
              <a:rPr lang="it-IT" dirty="0" smtClean="0"/>
              <a:t>, Rivolta, 1911</a:t>
            </a:r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profs.lettere.univr.it/labium/ssis/material/verga/arti%20figurative/van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6024"/>
            <a:ext cx="8747980" cy="48691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43012" y="5589240"/>
            <a:ext cx="282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Teofilo Patini, Vanga e latte </a:t>
            </a:r>
            <a:endParaRPr lang="it-IT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oddu2.dst.polimi.it/disegno/D451LKNQ/Cart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95" y="116632"/>
            <a:ext cx="7602929" cy="626469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35038" y="6444044"/>
            <a:ext cx="429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Russolo</a:t>
            </a:r>
            <a:r>
              <a:rPr lang="it-IT" dirty="0" smtClean="0"/>
              <a:t>, Dinamismo di un’automobile, 1912</a:t>
            </a:r>
            <a:endParaRPr lang="it-IT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://www.arte.it/foto/orig/ea/205-balla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"/>
            <a:ext cx="4402634" cy="677548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932040" y="620688"/>
            <a:ext cx="32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lampada ad arco</a:t>
            </a:r>
            <a:r>
              <a:rPr lang="it-IT" smtClean="0"/>
              <a:t>, 1911?</a:t>
            </a:r>
            <a:endParaRPr lang="it-IT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tlantedellarteitaliana.it/immagine/00012P/7708OP1036AU1253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5148064" cy="687937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20072" y="548680"/>
            <a:ext cx="380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, La </a:t>
            </a:r>
            <a:r>
              <a:rPr lang="it-IT" dirty="0" err="1" smtClean="0"/>
              <a:t>danseuse</a:t>
            </a:r>
            <a:r>
              <a:rPr lang="it-IT" dirty="0" smtClean="0"/>
              <a:t> </a:t>
            </a:r>
            <a:r>
              <a:rPr lang="it-IT" dirty="0" err="1" smtClean="0"/>
              <a:t>obsédante</a:t>
            </a:r>
            <a:r>
              <a:rPr lang="it-IT" dirty="0" smtClean="0"/>
              <a:t>, 1911</a:t>
            </a:r>
            <a:endParaRPr lang="it-IT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bonjourparis.com/static/img/rubin/gino-severini-le-boulev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2765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142590" y="6444044"/>
            <a:ext cx="272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, Il boulevard, 1911</a:t>
            </a:r>
            <a:endParaRPr lang="it-IT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stpauls.it/fc01/0105fc/images/0105fc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293" y="44624"/>
            <a:ext cx="6846091" cy="612068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38534" y="638132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Stazione di Milano, 1910</a:t>
            </a:r>
            <a:endParaRPr lang="it-IT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mart.tn.it/UploadImgs/219_Carr____Ci__che_mi_ha_detto_il_tram.jpg?w=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318" y="144016"/>
            <a:ext cx="7533098" cy="587727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52233" y="6237312"/>
            <a:ext cx="417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Quello che mi ha detto il tram, 1912</a:t>
            </a:r>
            <a:endParaRPr lang="it-IT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download.kataweb.it/mediaweb/image/brand_reproma/2009/02/11/1234353699662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7560840" cy="63007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093860" y="6381328"/>
            <a:ext cx="34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Sobbalzi di carrozzella, 1912</a:t>
            </a:r>
            <a:endParaRPr lang="it-IT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http://www.futur-ism.it/esposizioni/Esp2010/ESP20100401_B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842157" cy="619268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300192" y="836712"/>
            <a:ext cx="23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C. Carrà, Movimento al </a:t>
            </a:r>
          </a:p>
          <a:p>
            <a:r>
              <a:rPr lang="it-IT" dirty="0" smtClean="0"/>
              <a:t>chiaro di luna, 1911</a:t>
            </a:r>
            <a:endParaRPr lang="it-IT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paintings-art-picture.com/paintings/wp-content/uploads/2012/03/17/Carlo-Carra-Paintings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9351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08104" y="1484784"/>
            <a:ext cx="333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La donna e l’assenzio, 1911</a:t>
            </a:r>
            <a:endParaRPr lang="it-IT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adierre.files.wordpress.com/2009/05/carra_donna_balcone.jpg?w=450&amp;h=5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872577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084168" y="1052736"/>
            <a:ext cx="300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Donna al balcone, 1912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marche.istruzione.it/images/patini_bestiedaso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7992888" cy="567915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76426" y="6309320"/>
            <a:ext cx="291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Teofilo Patini, Bestie da soma</a:t>
            </a:r>
            <a:endParaRPr lang="it-IT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2204864"/>
            <a:ext cx="62728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smtClean="0">
                <a:latin typeface="Times New Roman" pitchFamily="18" charset="0"/>
                <a:cs typeface="Times New Roman" pitchFamily="18" charset="0"/>
              </a:rPr>
              <a:t>1913: Quadriennale</a:t>
            </a:r>
            <a:endParaRPr lang="it-IT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://www.arte.it/foto/orig/ea/205-balla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"/>
            <a:ext cx="4402634" cy="677548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932040" y="620688"/>
            <a:ext cx="317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Lampada ad arco, 1911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499992" y="1700808"/>
            <a:ext cx="47039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«</a:t>
            </a:r>
            <a:r>
              <a:rPr lang="it-IT" dirty="0" smtClean="0"/>
              <a:t> Il quadro della lampada è stato da me dipinto </a:t>
            </a:r>
          </a:p>
          <a:p>
            <a:r>
              <a:rPr lang="it-IT" dirty="0" smtClean="0"/>
              <a:t>durante il periodo divisionista (1900-1910); </a:t>
            </a:r>
          </a:p>
          <a:p>
            <a:r>
              <a:rPr lang="it-IT" dirty="0" smtClean="0"/>
              <a:t>infatti il bagliore della luce è ottenuto mediante </a:t>
            </a:r>
          </a:p>
          <a:p>
            <a:r>
              <a:rPr lang="it-IT" dirty="0" smtClean="0"/>
              <a:t>l'accostamento dei colori puri. </a:t>
            </a:r>
          </a:p>
          <a:p>
            <a:r>
              <a:rPr lang="it-IT" dirty="0" smtClean="0"/>
              <a:t>Quadro, oltre che originale come opera d'arte, </a:t>
            </a:r>
          </a:p>
          <a:p>
            <a:r>
              <a:rPr lang="it-IT" dirty="0" smtClean="0"/>
              <a:t>anche scientifico perché ho cercato di </a:t>
            </a:r>
          </a:p>
          <a:p>
            <a:r>
              <a:rPr lang="it-IT" dirty="0" smtClean="0"/>
              <a:t>rappresentare la luce separando i colori che la</a:t>
            </a:r>
          </a:p>
          <a:p>
            <a:r>
              <a:rPr lang="it-IT" dirty="0" smtClean="0"/>
              <a:t> compongono... </a:t>
            </a:r>
            <a:r>
              <a:rPr lang="it-IT" b="1" dirty="0" smtClean="0"/>
              <a:t>»</a:t>
            </a:r>
            <a:endParaRPr lang="it-IT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arte.it/foto/orig/7e/206-dinamismo-di-un-cane-al-guinzaglio-L_-Bal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3832"/>
            <a:ext cx="7776864" cy="638950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118798" y="6444044"/>
            <a:ext cx="461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Balla, Dinamismo di un cane al guinzaglio, 1912</a:t>
            </a:r>
            <a:endParaRPr lang="it-IT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www.rositour.it/Arte/Balla%20Giacomo/Balla_Le%20mani%20del%20violini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5887970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2651378" y="6309320"/>
            <a:ext cx="400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Balla, Le mani di un violinista, 1911-1912</a:t>
            </a:r>
            <a:endParaRPr lang="it-IT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www.noemalab.org/sections/specials/tetcm/2003-04/dinamismo_futurismo/images/schiaff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44624"/>
            <a:ext cx="4788024" cy="347423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932040" y="188640"/>
            <a:ext cx="347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Anton Giulio Bragaglia, Lo schiaffo, </a:t>
            </a:r>
          </a:p>
          <a:p>
            <a:r>
              <a:rPr lang="it-IT" dirty="0" smtClean="0"/>
              <a:t>fotodinamica, 1912</a:t>
            </a:r>
            <a:endParaRPr lang="it-IT" dirty="0"/>
          </a:p>
        </p:txBody>
      </p:sp>
      <p:pic>
        <p:nvPicPr>
          <p:cNvPr id="217092" name="Picture 4" descr="http://www.noemalab.org/sections/specials/tetcm/2003-04/dinamismo_futurismo/images/uomo_al_contrabbass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238" y="3501009"/>
            <a:ext cx="4727762" cy="335699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72008" y="58772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Anton Giulio Bragaglia, Uomo che suona il contrabbasso, </a:t>
            </a:r>
          </a:p>
          <a:p>
            <a:r>
              <a:rPr lang="it-IT" dirty="0" smtClean="0"/>
              <a:t>fotodinamica, 1912</a:t>
            </a:r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iacomo Balla - Compenetrazione iridescente n. 4 (Studio della luc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92251" cy="3068960"/>
          </a:xfrm>
          <a:prstGeom prst="rect">
            <a:avLst/>
          </a:prstGeom>
          <a:noFill/>
        </p:spPr>
      </p:pic>
      <p:pic>
        <p:nvPicPr>
          <p:cNvPr id="18436" name="Picture 4" descr="http://www.centroarte.com/images/balla/Compenetrazione%20iridescente%20numero%205%20%20Eucaliptus%201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3335660"/>
            <a:ext cx="4320480" cy="3549724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427984" y="1700808"/>
            <a:ext cx="475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Compenetrazioni iridescenti, 1912-1914</a:t>
            </a:r>
            <a:endParaRPr lang="it-IT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://www.lefotogratis.it/artisti_italiani_e_stranieri/balla_giacomo/images/02_balla_giacomo_bambina_moltiplicato_balcone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6588224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516216" y="1124744"/>
            <a:ext cx="2673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Bambina</a:t>
            </a:r>
          </a:p>
          <a:p>
            <a:r>
              <a:rPr lang="it-IT" dirty="0" smtClean="0"/>
              <a:t>moltiplicato balcone, 1912</a:t>
            </a:r>
            <a:endParaRPr lang="it-IT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www.noemalab.org/sections/specials/tetcm/2003-04/dinamismo_futurismo/images/volo_di_rond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1717"/>
            <a:ext cx="7435829" cy="581756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45760" y="6237312"/>
            <a:ext cx="323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Balla, Volo di rondini, 1913-1914</a:t>
            </a:r>
            <a:endParaRPr lang="it-IT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http://commenti.kataweb.it/commenti/multimedia/78842/2008/03/29/image/10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364" y="0"/>
            <a:ext cx="8033084" cy="630932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69520" y="6444044"/>
            <a:ext cx="370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Balla, Volo di una rondine, 1912-1913</a:t>
            </a:r>
            <a:endParaRPr lang="it-IT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://download.kataweb.it/mediaweb/image/brand_repmilano/2008/02/13/1202912763830_sez.ii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23454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245760" y="6300028"/>
            <a:ext cx="323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Balla, Volo di rondini, 1913-1914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scultura-italiana.com/Fotografie/Miniature/D%27Orsi%20Achille%20-%20Proximus%20tuus%20(Roma,%20Galleria%20d%27Arte%20Moderna,%20188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24"/>
            <a:ext cx="4341345" cy="3888432"/>
          </a:xfrm>
          <a:prstGeom prst="rect">
            <a:avLst/>
          </a:prstGeom>
          <a:noFill/>
        </p:spPr>
      </p:pic>
      <p:pic>
        <p:nvPicPr>
          <p:cNvPr id="52228" name="Picture 4" descr="http://www.scultura-italiana.com/Fotografie/Miniature/D%27Orsi%20Achille%20-%20I%20Parassiti%20(Firenze,%20Galleria%20d%27Arte%20Moderna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4929" y="3501009"/>
            <a:ext cx="5169071" cy="335699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880797" y="1628800"/>
            <a:ext cx="14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Achille </a:t>
            </a:r>
            <a:r>
              <a:rPr lang="it-IT" dirty="0" err="1" smtClean="0"/>
              <a:t>D’Orsi</a:t>
            </a:r>
            <a:endParaRPr lang="it-IT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://www.italica.rai.it/immagini/arte/futurismo3/g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5433"/>
            <a:ext cx="8496944" cy="594786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78367" y="6237312"/>
            <a:ext cx="362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Velocità d’automobile, 1914</a:t>
            </a:r>
            <a:endParaRPr lang="it-IT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://www.artvalue.com/image.aspx?PHOTO_ID=1679959&amp;width=500&amp;height=500"/>
          <p:cNvPicPr>
            <a:picLocks noChangeAspect="1" noChangeArrowheads="1"/>
          </p:cNvPicPr>
          <p:nvPr/>
        </p:nvPicPr>
        <p:blipFill>
          <a:blip r:embed="rId2" cstate="print"/>
          <a:srcRect b="4238"/>
          <a:stretch>
            <a:fillRect/>
          </a:stretch>
        </p:blipFill>
        <p:spPr bwMode="auto">
          <a:xfrm>
            <a:off x="323528" y="72007"/>
            <a:ext cx="8424936" cy="537321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78367" y="5877272"/>
            <a:ext cx="362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G. Balla, Velocità d’automobile, 1914</a:t>
            </a:r>
            <a:endParaRPr lang="it-IT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scultura-italiana.com/Approfondimenti/Foto/Manifesto_scult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098883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868144" y="148478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Aprile 1912</a:t>
            </a:r>
            <a:endParaRPr lang="it-IT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rte.it/foto/orig/05/2212-_27Unique_Forms_of_Continuity_in_Space_27_2C_1913_bronze_by_Umberto_Bocci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497074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940152" y="764704"/>
            <a:ext cx="2935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Forme uniche nella </a:t>
            </a:r>
          </a:p>
          <a:p>
            <a:r>
              <a:rPr lang="it-IT" dirty="0" smtClean="0"/>
              <a:t>continuità dello spazio, 1913</a:t>
            </a:r>
            <a:endParaRPr lang="it-IT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mberto Boccioni - Antigrazia (New York ,1913).jpg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179512" y="144016"/>
            <a:ext cx="5235115" cy="659735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652120" y="980728"/>
            <a:ext cx="291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L’antigrazioso, 1913</a:t>
            </a:r>
            <a:endParaRPr lang="it-IT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mberto Boccioni - Dinamismo di un cavallo in corsa + case, (Venezia, 1914–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" y="116632"/>
            <a:ext cx="6797232" cy="652534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292080" y="548680"/>
            <a:ext cx="387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Dinamismo </a:t>
            </a:r>
          </a:p>
          <a:p>
            <a:r>
              <a:rPr lang="it-IT" dirty="0" smtClean="0"/>
              <a:t>di un cavallo in corsa + case, 1914-1915</a:t>
            </a:r>
            <a:endParaRPr lang="it-IT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Umberto Boccioni, &quot;Testa + casa + luce&quot;, 1911-12, scultura distrut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3333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739244" y="1124744"/>
            <a:ext cx="315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Testa+casa+luce, 1913</a:t>
            </a:r>
            <a:endParaRPr lang="it-IT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Umberto Boccioni, &quot;Testa + casa + luce&quot;, 1911-12, scultura distrut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31898" cy="60212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95536" y="6093296"/>
            <a:ext cx="315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Testa+casa+luce, 1913</a:t>
            </a:r>
            <a:endParaRPr lang="it-IT" dirty="0"/>
          </a:p>
        </p:txBody>
      </p:sp>
      <p:pic>
        <p:nvPicPr>
          <p:cNvPr id="4" name="Picture 2" descr="http://www.artinvest2000.com/boccioni_mate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0"/>
            <a:ext cx="4067944" cy="638478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868144" y="6453336"/>
            <a:ext cx="240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Materia, 1912</a:t>
            </a:r>
            <a:endParaRPr lang="it-IT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upload.wikimedia.org/wikipedia/commons/8/83/Umberto_Boccioni_-_Visioni_simultan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14850" cy="451485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3528" y="4797152"/>
            <a:ext cx="338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Visioni simultanee, 1912</a:t>
            </a:r>
            <a:endParaRPr lang="it-IT" dirty="0"/>
          </a:p>
        </p:txBody>
      </p:sp>
      <p:pic>
        <p:nvPicPr>
          <p:cNvPr id="225284" name="Picture 4" descr="http://www.book530.com/paintingpic/27014/Umberto-Boccioni-La-strada-entra-ne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4880" y="0"/>
            <a:ext cx="4509120" cy="450912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004048" y="4797152"/>
            <a:ext cx="402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La strada entra nella casa, 1911</a:t>
            </a:r>
            <a:endParaRPr lang="it-IT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://www.artdreamguide.com/_arti/boccioni/img/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0825" y="0"/>
            <a:ext cx="5013176" cy="5013176"/>
          </a:xfrm>
          <a:prstGeom prst="rect">
            <a:avLst/>
          </a:prstGeom>
          <a:noFill/>
        </p:spPr>
      </p:pic>
      <p:pic>
        <p:nvPicPr>
          <p:cNvPr id="3" name="Picture 2" descr="http://www.artinvest2000.com/boccioni_mate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67944" cy="6384788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507026" y="6309320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Materia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60918" y="5301208"/>
            <a:ext cx="23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Costruzione orizzontale</a:t>
            </a: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le:Quarto Stat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5" y="260648"/>
            <a:ext cx="9129797" cy="460851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419769" y="5517232"/>
            <a:ext cx="380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Pelizza</a:t>
            </a:r>
            <a:r>
              <a:rPr lang="it-IT" dirty="0" smtClean="0"/>
              <a:t> da </a:t>
            </a:r>
            <a:r>
              <a:rPr lang="it-IT" dirty="0" err="1" smtClean="0"/>
              <a:t>Volpedo</a:t>
            </a:r>
            <a:r>
              <a:rPr lang="it-IT" dirty="0" smtClean="0"/>
              <a:t>, Quarto Stato, 1901</a:t>
            </a:r>
            <a:endParaRPr lang="it-IT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gozzini.it/Manifesti/LaCerba1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27384"/>
            <a:ext cx="48566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expo.khi.fi.it/galerie/futurismus/folderfotos/foto-expositio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51070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15616" y="404664"/>
            <a:ext cx="6840760" cy="612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1913, Papini, Discorso di Roma, Teatro </a:t>
            </a:r>
            <a:r>
              <a:rPr lang="it-IT" dirty="0" err="1" smtClean="0"/>
              <a:t>Costanzi</a:t>
            </a:r>
            <a:r>
              <a:rPr lang="it-IT" dirty="0" smtClean="0"/>
              <a:t>:</a:t>
            </a:r>
          </a:p>
          <a:p>
            <a:endParaRPr lang="it-IT" dirty="0" smtClean="0"/>
          </a:p>
          <a:p>
            <a:r>
              <a:rPr lang="it-IT" dirty="0" smtClean="0"/>
              <a:t>“Roma è, </a:t>
            </a:r>
            <a:r>
              <a:rPr lang="it-IT" dirty="0"/>
              <a:t>il simbolo eterno e maggiore di quel passatismo ed </a:t>
            </a:r>
            <a:r>
              <a:rPr lang="it-IT" dirty="0" err="1"/>
              <a:t>archeologismo</a:t>
            </a:r>
            <a:r>
              <a:rPr lang="it-IT" dirty="0"/>
              <a:t> storico, letterario e politico che ha sempre annacquato e acciaccato la vita più originale d'Italia. Per passatismo storico abbiamo avuto in casa il vescovo supremo del cristianesimo che tanti guai ha dato </a:t>
            </a:r>
            <a:r>
              <a:rPr lang="it-IT" dirty="0" smtClean="0"/>
              <a:t>all'Italia. Per </a:t>
            </a:r>
            <a:r>
              <a:rPr lang="it-IT" dirty="0"/>
              <a:t>passatismo ci siamo ostinati a voler la capitale a Roma, in mezzo a un deserto, lontana dalle provincie più ricche ed attive del paese, troppo distante dalle altre capitali europee, in mezzo a una popolazione che per vanità di ricordi e malgoverno di preti trattava gl'italiani di piemontesi e non aveva nessuna voglia d'ingegnarsi né di lavorare, abituata come era a vivere di benefici ecclesiastici e di minestre di frati </a:t>
            </a:r>
            <a:br>
              <a:rPr lang="it-IT" dirty="0"/>
            </a:br>
            <a:r>
              <a:rPr lang="it-IT" dirty="0"/>
              <a:t>Chi mi darà torto se io dichiaro che Roma è stata sempre, intellettualmente parlando, una </a:t>
            </a:r>
            <a:r>
              <a:rPr lang="it-IT" dirty="0" smtClean="0"/>
              <a:t>mantenuta?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Questa città ch’è tutto passato nelle sue rovine, nelle sue piazze, nelle sue chiese; questa città brigantesca e saccheggiatrice che attira come una puttana e attacca ai suoi amanti la sifilide dell’</a:t>
            </a:r>
            <a:r>
              <a:rPr lang="it-IT" dirty="0" err="1"/>
              <a:t>archeologismo</a:t>
            </a:r>
            <a:r>
              <a:rPr lang="it-IT" dirty="0"/>
              <a:t> cronico, è il simbolo sfacciato e pericoloso di tutto quello che ostacola in Italia il sorgere di una mentalità nuova, originale, rivolta innanzi e non sempre </a:t>
            </a:r>
            <a:r>
              <a:rPr lang="it-IT" dirty="0" smtClean="0"/>
              <a:t>indietro”</a:t>
            </a:r>
            <a:endParaRPr lang="it-IT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 descr="http://www.frammentiarte.it/dall'Impressionismo/Boccioni%20opere/39%20Boccioni%20-%20elasticit%C3%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136" y="-1"/>
            <a:ext cx="6804248" cy="652877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203848" y="6516052"/>
            <a:ext cx="249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Elasticità, 1912</a:t>
            </a:r>
            <a:endParaRPr lang="it-IT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://www.exibart.com/foto/33205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" y="0"/>
            <a:ext cx="7812360" cy="612836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984339" y="6309320"/>
            <a:ext cx="273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Carrà, Ritmi d’oggetti, 1912</a:t>
            </a:r>
            <a:endParaRPr lang="it-IT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://arttattler.com/Images/Europe/Italy/Venice/Peggy%20Guggenheim/Futurism/RUSSOLO_solidita_della_nebbia_1912_300dpi_scontorna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960" cy="646106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51520" y="6453336"/>
            <a:ext cx="348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Russolo</a:t>
            </a:r>
            <a:r>
              <a:rPr lang="it-IT" dirty="0" smtClean="0"/>
              <a:t>, Solidità della nebbia, 1912</a:t>
            </a:r>
            <a:endParaRPr lang="it-IT" dirty="0"/>
          </a:p>
        </p:txBody>
      </p:sp>
      <p:pic>
        <p:nvPicPr>
          <p:cNvPr id="222212" name="Picture 4" descr="http://www.estorickcollection.com/images/permanent/image_permanent_russ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0"/>
            <a:ext cx="4067944" cy="641064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220072" y="6453336"/>
            <a:ext cx="364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Russolo</a:t>
            </a:r>
            <a:r>
              <a:rPr lang="it-IT" dirty="0" smtClean="0"/>
              <a:t>, Dinamismo musicale, 1911</a:t>
            </a:r>
            <a:endParaRPr lang="it-IT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www.biblioiconoteca.it/public/Upload/pics/L45820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roberto-crosio.net/1_citta/SEVERI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4624"/>
            <a:ext cx="8064896" cy="6186492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813786" y="6372036"/>
            <a:ext cx="334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, Ballerine spagnole, 1913</a:t>
            </a:r>
            <a:endParaRPr lang="it-IT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://www.roberto-crosio.net/1_citta/SEVERI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960" cy="526495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11449" y="5589240"/>
            <a:ext cx="305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, Mare, Ballerina, 1913</a:t>
            </a:r>
            <a:endParaRPr lang="it-IT" dirty="0"/>
          </a:p>
        </p:txBody>
      </p:sp>
      <p:pic>
        <p:nvPicPr>
          <p:cNvPr id="221188" name="Picture 4" descr="http://www.historiasztuki.com.pl/images/FUTURYZM/SEVERINI_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1" y="0"/>
            <a:ext cx="3851920" cy="587077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437499" y="6021288"/>
            <a:ext cx="367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Severini</a:t>
            </a:r>
            <a:r>
              <a:rPr lang="it-IT" dirty="0" smtClean="0"/>
              <a:t>, </a:t>
            </a:r>
            <a:r>
              <a:rPr lang="it-IT" dirty="0" err="1" smtClean="0"/>
              <a:t>Ballerina+Mare</a:t>
            </a:r>
            <a:r>
              <a:rPr lang="it-IT" dirty="0" smtClean="0"/>
              <a:t>, Vaso di fiori</a:t>
            </a:r>
            <a:endParaRPr lang="it-IT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crakweb.it/upload/Articoli/27/sunta.simultaneous.delaun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71950" cy="4286250"/>
          </a:xfrm>
          <a:prstGeom prst="rect">
            <a:avLst/>
          </a:prstGeom>
          <a:noFill/>
        </p:spPr>
      </p:pic>
      <p:pic>
        <p:nvPicPr>
          <p:cNvPr id="117764" name="Picture 4" descr="http://www.andrewgrahamdixon.com/article_images/delaun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88640"/>
            <a:ext cx="4414159" cy="5544616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755576" y="5229200"/>
            <a:ext cx="280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R. </a:t>
            </a:r>
            <a:r>
              <a:rPr lang="it-IT" dirty="0" err="1" smtClean="0"/>
              <a:t>Delaonay</a:t>
            </a:r>
            <a:r>
              <a:rPr lang="it-IT" dirty="0" smtClean="0"/>
              <a:t>, Cubismo orfico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http://ojs.uniroma1.it/public/journals/20/homepageImage_it_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6425955"/>
          </a:xfrm>
          <a:prstGeom prst="rect">
            <a:avLst/>
          </a:prstGeom>
          <a:noFill/>
        </p:spPr>
      </p:pic>
      <p:pic>
        <p:nvPicPr>
          <p:cNvPr id="263172" name="Picture 4" descr="http://www.filosofia.unimi.it/vailati/images/stories/leonard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20967"/>
            <a:ext cx="4427985" cy="6137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http://www.ada.ascari.name/studio/artec/immagini/severini-espansioneLu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5537024"/>
          </a:xfrm>
          <a:prstGeom prst="rect">
            <a:avLst/>
          </a:prstGeom>
          <a:noFill/>
        </p:spPr>
      </p:pic>
      <p:pic>
        <p:nvPicPr>
          <p:cNvPr id="246788" name="Picture 4" descr="http://www.roberto-crosio.net/1_citta/RUSSO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0585" y="0"/>
            <a:ext cx="4493415" cy="551723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95274" y="5805264"/>
            <a:ext cx="381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Severini</a:t>
            </a:r>
            <a:r>
              <a:rPr lang="it-IT" dirty="0" smtClean="0"/>
              <a:t>, Espansione sferica della luce, </a:t>
            </a:r>
          </a:p>
          <a:p>
            <a:pPr algn="ctr"/>
            <a:r>
              <a:rPr lang="it-IT" dirty="0" smtClean="0"/>
              <a:t>centripeta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9770" y="5805264"/>
            <a:ext cx="381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Severini</a:t>
            </a:r>
            <a:r>
              <a:rPr lang="it-IT" dirty="0" smtClean="0"/>
              <a:t>, Espansione sferica della luce, </a:t>
            </a:r>
          </a:p>
          <a:p>
            <a:pPr algn="ctr"/>
            <a:r>
              <a:rPr lang="it-IT" dirty="0" smtClean="0"/>
              <a:t>centrifuga</a:t>
            </a:r>
            <a:endParaRPr lang="it-IT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54878" y="908720"/>
            <a:ext cx="952324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err="1" smtClean="0"/>
              <a:t>Severini</a:t>
            </a:r>
            <a:r>
              <a:rPr lang="it-IT" sz="3600" dirty="0" smtClean="0"/>
              <a:t>, 1913</a:t>
            </a:r>
          </a:p>
          <a:p>
            <a:pPr algn="ctr"/>
            <a:r>
              <a:rPr lang="it-IT" sz="3600" i="1" dirty="0" smtClean="0"/>
              <a:t>Le analogie plastiche del dinamismo</a:t>
            </a:r>
          </a:p>
          <a:p>
            <a:pPr algn="ctr"/>
            <a:endParaRPr lang="it-IT" sz="3600" i="1" dirty="0" smtClean="0"/>
          </a:p>
          <a:p>
            <a:pPr algn="ctr"/>
            <a:r>
              <a:rPr lang="it-IT" sz="3600" dirty="0" smtClean="0"/>
              <a:t>“Poiché oramai la realtà esteriore </a:t>
            </a:r>
            <a:r>
              <a:rPr lang="it-IT" sz="2800" dirty="0" smtClean="0"/>
              <a:t>e</a:t>
            </a:r>
            <a:r>
              <a:rPr lang="it-IT" sz="3600" dirty="0" smtClean="0"/>
              <a:t> la conoscenza </a:t>
            </a:r>
          </a:p>
          <a:p>
            <a:pPr algn="ctr"/>
            <a:r>
              <a:rPr lang="it-IT" sz="3600" dirty="0" smtClean="0"/>
              <a:t>che ne abbiamo non hanno più alcuna influenza </a:t>
            </a:r>
          </a:p>
          <a:p>
            <a:pPr algn="ctr"/>
            <a:r>
              <a:rPr lang="it-IT" sz="3600" dirty="0" smtClean="0"/>
              <a:t>sulla nostra espressione plastica e, quanto </a:t>
            </a:r>
          </a:p>
          <a:p>
            <a:pPr algn="ctr"/>
            <a:r>
              <a:rPr lang="it-IT" sz="3600" dirty="0" smtClean="0"/>
              <a:t>all'azione del ricordo sulla nostra sensitività, </a:t>
            </a:r>
          </a:p>
          <a:p>
            <a:pPr algn="ctr"/>
            <a:r>
              <a:rPr lang="it-IT" sz="3600" dirty="0" smtClean="0"/>
              <a:t>soltanto il ricordo dell'emozione persiste e non </a:t>
            </a:r>
          </a:p>
          <a:p>
            <a:pPr algn="ctr"/>
            <a:r>
              <a:rPr lang="it-IT" sz="3600" dirty="0" smtClean="0"/>
              <a:t>quello della causa che l'ha prodotta”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http://digilander.libero.it/time2000/Images/boccioni/boccioni_ciclis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635"/>
            <a:ext cx="5148064" cy="3748405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9645" y="3923764"/>
            <a:ext cx="393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Dinamismo di un ciclista, 1913</a:t>
            </a:r>
            <a:endParaRPr lang="it-IT" dirty="0"/>
          </a:p>
        </p:txBody>
      </p:sp>
      <p:pic>
        <p:nvPicPr>
          <p:cNvPr id="244740" name="Picture 4" descr="http://www.artdreamguide.com/_arti/boccioni/img/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996952"/>
            <a:ext cx="3888432" cy="388843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403323" y="2348880"/>
            <a:ext cx="3705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</a:t>
            </a:r>
          </a:p>
          <a:p>
            <a:r>
              <a:rPr lang="it-IT" dirty="0" smtClean="0"/>
              <a:t> Dinamismo di un corpo umano, 1913</a:t>
            </a:r>
            <a:endParaRPr lang="it-IT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xoomer.alice.it/talking_about/Boccioni_Dinamismo%20di%20un%20giocatore%20di%20football_1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7102135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7092280" y="620688"/>
            <a:ext cx="2148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Boccioni, Dinamismo</a:t>
            </a:r>
          </a:p>
          <a:p>
            <a:r>
              <a:rPr lang="it-IT" dirty="0" smtClean="0"/>
              <a:t>di un giocatore di </a:t>
            </a:r>
          </a:p>
          <a:p>
            <a:r>
              <a:rPr lang="it-IT" dirty="0" smtClean="0"/>
              <a:t>calcio, 1913</a:t>
            </a:r>
            <a:endParaRPr lang="it-IT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http://apicesv3.noto.unimi.it/img/reggi/0003-0463/()/0003-0463()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4550202" cy="5733256"/>
          </a:xfrm>
          <a:prstGeom prst="rect">
            <a:avLst/>
          </a:prstGeom>
          <a:noFill/>
        </p:spPr>
      </p:pic>
      <p:pic>
        <p:nvPicPr>
          <p:cNvPr id="243716" name="Picture 4" descr="http://t1.gstatic.com/images?q=tbn:ANd9GcTBkx2Lm6NN_m2Ql8zi4RxP-DTmpIa-5wCEhZUPZ7CZTfA3_L4bjYYwN61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26" y="0"/>
            <a:ext cx="3698873" cy="573325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499992" y="69269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1911</a:t>
            </a:r>
            <a:endParaRPr lang="it-IT" sz="24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4.bp.blogspot.com/_k1UeZk_xR1U/TQITxfuLqiI/AAAAAAAAABY/JWvyJ638BlM/s1600/intonarumo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jacopogiliberto.blog.ilsole24ore.com/.a/6a0133f4b1e466970b0162fcd6de64970d-800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4624"/>
            <a:ext cx="8964488" cy="618549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347864" y="6309320"/>
            <a:ext cx="226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Russolo</a:t>
            </a:r>
            <a:r>
              <a:rPr lang="it-IT" dirty="0" smtClean="0"/>
              <a:t>, </a:t>
            </a:r>
            <a:r>
              <a:rPr lang="it-IT" dirty="0" err="1" smtClean="0"/>
              <a:t>Intonarumori</a:t>
            </a:r>
            <a:endParaRPr lang="it-IT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32248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 smtClean="0"/>
              <a:t>La pittura dei suoni, rumori e odori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11 agosto 1913</a:t>
            </a:r>
            <a:br>
              <a:rPr lang="it-IT" dirty="0" smtClean="0"/>
            </a:br>
            <a:r>
              <a:rPr lang="it-IT" dirty="0" smtClean="0"/>
              <a:t>Carlo Carrà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5496" y="942389"/>
            <a:ext cx="904350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PITTURA DEI SUONI, DEI RUMORI E DEGLI ODORI VUOLE:</a:t>
            </a:r>
            <a:br>
              <a:rPr lang="it-IT" dirty="0" smtClean="0"/>
            </a:br>
            <a:r>
              <a:rPr lang="it-IT" dirty="0" smtClean="0"/>
              <a:t>1. - I rossi, </a:t>
            </a:r>
            <a:r>
              <a:rPr lang="it-IT" dirty="0" err="1" smtClean="0"/>
              <a:t>rooooosssssi</a:t>
            </a:r>
            <a:r>
              <a:rPr lang="it-IT" dirty="0" smtClean="0"/>
              <a:t> </a:t>
            </a:r>
            <a:r>
              <a:rPr lang="it-IT" dirty="0" err="1" smtClean="0"/>
              <a:t>roooooosssissssimi</a:t>
            </a:r>
            <a:r>
              <a:rPr lang="it-IT" dirty="0" smtClean="0"/>
              <a:t> che </a:t>
            </a:r>
            <a:r>
              <a:rPr lang="it-IT" dirty="0" err="1" smtClean="0"/>
              <a:t>griiiiiidano</a:t>
            </a:r>
            <a:r>
              <a:rPr lang="it-IT" dirty="0" smtClean="0"/>
              <a:t>.</a:t>
            </a:r>
            <a:br>
              <a:rPr lang="it-IT" dirty="0" smtClean="0"/>
            </a:br>
            <a:r>
              <a:rPr lang="it-IT" dirty="0" smtClean="0"/>
              <a:t>2. - I verdi i non mai abbastanza verdi, </a:t>
            </a:r>
            <a:r>
              <a:rPr lang="it-IT" dirty="0" err="1" smtClean="0"/>
              <a:t>veeeeerdiiiiiisssssimi</a:t>
            </a:r>
            <a:r>
              <a:rPr lang="it-IT" dirty="0" smtClean="0"/>
              <a:t>, che </a:t>
            </a:r>
            <a:r>
              <a:rPr lang="it-IT" dirty="0" err="1" smtClean="0"/>
              <a:t>striiiiiidono</a:t>
            </a:r>
            <a:r>
              <a:rPr lang="it-IT" dirty="0" smtClean="0"/>
              <a:t>; i gialli non </a:t>
            </a:r>
          </a:p>
          <a:p>
            <a:r>
              <a:rPr lang="it-IT" dirty="0" smtClean="0"/>
              <a:t>mai abbastanza scoppianti; i </a:t>
            </a:r>
            <a:r>
              <a:rPr lang="it-IT" dirty="0" err="1" smtClean="0"/>
              <a:t>gialloni-polenta</a:t>
            </a:r>
            <a:r>
              <a:rPr lang="it-IT" dirty="0" smtClean="0"/>
              <a:t>; i gialli-zafferano; i gialli-ottoni.</a:t>
            </a:r>
            <a:br>
              <a:rPr lang="it-IT" dirty="0" smtClean="0"/>
            </a:br>
            <a:r>
              <a:rPr lang="it-IT" dirty="0" smtClean="0"/>
              <a:t>3. - Tutti i colori della velocità, della gioia, della baldoria, del carnevale più fantastico, dei </a:t>
            </a:r>
          </a:p>
          <a:p>
            <a:r>
              <a:rPr lang="it-IT" dirty="0" smtClean="0"/>
              <a:t>fuochi di artifizio, dei </a:t>
            </a:r>
            <a:r>
              <a:rPr lang="it-IT" dirty="0" err="1" smtClean="0"/>
              <a:t>cafè-chantants</a:t>
            </a:r>
            <a:r>
              <a:rPr lang="it-IT" dirty="0" smtClean="0"/>
              <a:t> e dei </a:t>
            </a:r>
            <a:r>
              <a:rPr lang="it-IT" dirty="0" err="1" smtClean="0"/>
              <a:t>music-halls</a:t>
            </a:r>
            <a:r>
              <a:rPr lang="it-IT" dirty="0" smtClean="0"/>
              <a:t>, tutti i colori in movimento sentiti </a:t>
            </a:r>
          </a:p>
          <a:p>
            <a:r>
              <a:rPr lang="it-IT" dirty="0" smtClean="0"/>
              <a:t>nel tempo e non nello spazio.</a:t>
            </a:r>
            <a:br>
              <a:rPr lang="it-IT" dirty="0" smtClean="0"/>
            </a:br>
            <a:r>
              <a:rPr lang="it-IT" dirty="0" smtClean="0"/>
              <a:t>5. - L'urto di tutti gli angoli acuti, che già chiamammo gli angoli della volontà.</a:t>
            </a:r>
            <a:br>
              <a:rPr lang="it-IT" dirty="0" smtClean="0"/>
            </a:br>
            <a:r>
              <a:rPr lang="it-IT" dirty="0" smtClean="0"/>
              <a:t>6. - Le linee oblique che cadono sull'animo dell'osservatore come tante saette dal cielo, </a:t>
            </a:r>
          </a:p>
          <a:p>
            <a:r>
              <a:rPr lang="it-IT" dirty="0" smtClean="0"/>
              <a:t>e le linee di profondità.</a:t>
            </a:r>
            <a:br>
              <a:rPr lang="it-IT" dirty="0" smtClean="0"/>
            </a:br>
            <a:r>
              <a:rPr lang="it-IT" dirty="0" smtClean="0"/>
              <a:t>7. La sfera, l'ellisse che turbina, il cono rovesciato, la spirale e tutte le forme dinamiche </a:t>
            </a:r>
          </a:p>
          <a:p>
            <a:r>
              <a:rPr lang="it-IT" dirty="0" smtClean="0"/>
              <a:t>che la potenza infinita del genio dell'artista saprà scoprire.</a:t>
            </a:r>
            <a:br>
              <a:rPr lang="it-IT" dirty="0" smtClean="0"/>
            </a:br>
            <a:r>
              <a:rPr lang="it-IT" dirty="0" smtClean="0"/>
              <a:t>8. - La prospettiva ottenuta non come oggettivismo di distanza ma come compenetrazione </a:t>
            </a:r>
          </a:p>
          <a:p>
            <a:r>
              <a:rPr lang="it-IT" dirty="0" smtClean="0"/>
              <a:t>soggettiva di forme velate o dure, morbide o taglienti.</a:t>
            </a:r>
            <a:br>
              <a:rPr lang="it-IT" dirty="0" smtClean="0"/>
            </a:br>
            <a:r>
              <a:rPr lang="it-IT" dirty="0" smtClean="0"/>
              <a:t>9. - Come soggetto universale e sola ragione d'essere del quadro, la significazione della sua </a:t>
            </a:r>
          </a:p>
          <a:p>
            <a:r>
              <a:rPr lang="it-IT" dirty="0" smtClean="0"/>
              <a:t>costruzione dinamica (insieme architetturale polifonico). Quando si parla di architettura </a:t>
            </a:r>
          </a:p>
          <a:p>
            <a:r>
              <a:rPr lang="it-IT" dirty="0" smtClean="0"/>
              <a:t>si pensa a qualche cosa di statico. Ciò è falso. </a:t>
            </a:r>
            <a:br>
              <a:rPr lang="it-IT" dirty="0" smtClean="0"/>
            </a:br>
            <a:r>
              <a:rPr lang="it-IT" dirty="0" smtClean="0"/>
              <a:t>10. - Il cono rovesciato (forma naturale dell'esplosione), il cilindro obliquo e il cono obliquo.</a:t>
            </a:r>
            <a:br>
              <a:rPr lang="it-IT" dirty="0" smtClean="0"/>
            </a:br>
            <a:r>
              <a:rPr lang="it-IT" dirty="0" smtClean="0"/>
              <a:t>11. - L'urto di due coni per gli apici (forma naturale della tromba marina), coni flettili o formati </a:t>
            </a:r>
          </a:p>
          <a:p>
            <a:r>
              <a:rPr lang="it-IT" dirty="0" smtClean="0"/>
              <a:t>da linee curve (salti di clown, danzatrici).</a:t>
            </a:r>
            <a:br>
              <a:rPr lang="it-IT" dirty="0" smtClean="0"/>
            </a:br>
            <a:endParaRPr lang="it-IT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36512" y="548680"/>
            <a:ext cx="934877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12. - La linea a zig-zag e la linea ondulata.</a:t>
            </a:r>
            <a:br>
              <a:rPr lang="it-IT" dirty="0" smtClean="0"/>
            </a:br>
            <a:r>
              <a:rPr lang="it-IT" dirty="0" smtClean="0"/>
              <a:t>13. - Le curve </a:t>
            </a:r>
            <a:r>
              <a:rPr lang="it-IT" dirty="0" err="1" smtClean="0"/>
              <a:t>elissoidi</a:t>
            </a:r>
            <a:r>
              <a:rPr lang="it-IT" dirty="0" smtClean="0"/>
              <a:t> considerate come rette in movimento.</a:t>
            </a:r>
            <a:br>
              <a:rPr lang="it-IT" dirty="0" smtClean="0"/>
            </a:br>
            <a:r>
              <a:rPr lang="it-IT" dirty="0" smtClean="0"/>
              <a:t>14. - Le linee, i volumi e le luci considerati come trascendentalismo plastico, cioè secondo il </a:t>
            </a:r>
          </a:p>
          <a:p>
            <a:r>
              <a:rPr lang="it-IT" dirty="0" smtClean="0"/>
              <a:t>loro caratteristico grado d'</a:t>
            </a:r>
            <a:r>
              <a:rPr lang="it-IT" dirty="0" err="1" smtClean="0"/>
              <a:t>incurvazione</a:t>
            </a:r>
            <a:r>
              <a:rPr lang="it-IT" dirty="0" smtClean="0"/>
              <a:t> o di obliquità, determinato dallo stato d'animo del pittore.</a:t>
            </a:r>
            <a:br>
              <a:rPr lang="it-IT" dirty="0" smtClean="0"/>
            </a:br>
            <a:r>
              <a:rPr lang="it-IT" dirty="0" smtClean="0"/>
              <a:t>15. - Gli echi di linee e volumi in movimento.</a:t>
            </a:r>
            <a:br>
              <a:rPr lang="it-IT" dirty="0" smtClean="0"/>
            </a:br>
            <a:r>
              <a:rPr lang="it-IT" dirty="0" smtClean="0"/>
              <a:t>16. - Il </a:t>
            </a:r>
            <a:r>
              <a:rPr lang="it-IT" dirty="0" err="1" smtClean="0"/>
              <a:t>complementarismo</a:t>
            </a:r>
            <a:r>
              <a:rPr lang="it-IT" dirty="0" smtClean="0"/>
              <a:t> plastico (nella forma e nel colore) basato sulla legge dei contrasti </a:t>
            </a:r>
          </a:p>
          <a:p>
            <a:r>
              <a:rPr lang="it-IT" dirty="0" smtClean="0"/>
              <a:t>equivalenti e sull'urto dei colori più opposti dell'iride. Questo </a:t>
            </a:r>
            <a:r>
              <a:rPr lang="it-IT" dirty="0" err="1" smtClean="0"/>
              <a:t>complementarismo</a:t>
            </a:r>
            <a:r>
              <a:rPr lang="it-IT" dirty="0" smtClean="0"/>
              <a:t> è costituito da </a:t>
            </a:r>
          </a:p>
          <a:p>
            <a:r>
              <a:rPr lang="it-IT" dirty="0" smtClean="0"/>
              <a:t>uno squilibrio di forme (perciò costrette a muoversi). Conseguente distruzione dei </a:t>
            </a:r>
            <a:r>
              <a:rPr lang="it-IT" dirty="0" err="1" smtClean="0"/>
              <a:t>pendants</a:t>
            </a:r>
            <a:r>
              <a:rPr lang="it-IT" dirty="0" smtClean="0"/>
              <a:t> di </a:t>
            </a:r>
          </a:p>
          <a:p>
            <a:r>
              <a:rPr lang="it-IT" dirty="0" smtClean="0"/>
              <a:t>volumi. Bisogna negare questi </a:t>
            </a:r>
            <a:r>
              <a:rPr lang="it-IT" dirty="0" err="1" smtClean="0"/>
              <a:t>pendants</a:t>
            </a:r>
            <a:r>
              <a:rPr lang="it-IT" dirty="0" smtClean="0"/>
              <a:t> di volumi, poiché simili a due grucce non permettono </a:t>
            </a:r>
          </a:p>
          <a:p>
            <a:r>
              <a:rPr lang="it-IT" dirty="0" smtClean="0"/>
              <a:t>che un solo movimento avanti e indietro e non quello totale, chiamato da noi espansione </a:t>
            </a:r>
          </a:p>
          <a:p>
            <a:r>
              <a:rPr lang="it-IT" dirty="0" smtClean="0"/>
              <a:t>sferica nello spazio.</a:t>
            </a:r>
            <a:br>
              <a:rPr lang="it-IT" dirty="0" smtClean="0"/>
            </a:br>
            <a:r>
              <a:rPr lang="it-IT" dirty="0" smtClean="0"/>
              <a:t>17. - La continuità e la simultaneità delle trascendenze plastiche del regno minerale, del regno </a:t>
            </a:r>
          </a:p>
          <a:p>
            <a:r>
              <a:rPr lang="it-IT" dirty="0" smtClean="0"/>
              <a:t>vegetale, del regno animale, e del regno meccanico.</a:t>
            </a:r>
            <a:br>
              <a:rPr lang="it-IT" dirty="0" smtClean="0"/>
            </a:b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http://www.futur-ism.it/images/LIB/MAN20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3707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156176" y="14847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1915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34352</TotalTime>
  <Words>4262</Words>
  <Application>Microsoft Office PowerPoint</Application>
  <PresentationFormat>Presentazione su schermo (4:3)</PresentationFormat>
  <Paragraphs>887</Paragraphs>
  <Slides>156</Slides>
  <Notes>143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156</vt:i4>
      </vt:variant>
    </vt:vector>
  </HeadingPairs>
  <TitlesOfParts>
    <vt:vector size="15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Ceci</dc:creator>
  <cp:lastModifiedBy>Malucelli</cp:lastModifiedBy>
  <cp:revision>805</cp:revision>
  <dcterms:created xsi:type="dcterms:W3CDTF">2012-04-20T07:55:53Z</dcterms:created>
  <dcterms:modified xsi:type="dcterms:W3CDTF">2014-05-23T15:17:24Z</dcterms:modified>
</cp:coreProperties>
</file>