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7" r:id="rId2"/>
    <p:sldId id="259" r:id="rId3"/>
    <p:sldId id="501" r:id="rId4"/>
    <p:sldId id="503" r:id="rId5"/>
    <p:sldId id="504" r:id="rId6"/>
    <p:sldId id="505" r:id="rId7"/>
    <p:sldId id="506" r:id="rId8"/>
    <p:sldId id="507" r:id="rId9"/>
    <p:sldId id="508" r:id="rId10"/>
    <p:sldId id="509" r:id="rId11"/>
    <p:sldId id="510" r:id="rId12"/>
    <p:sldId id="511" r:id="rId13"/>
    <p:sldId id="512" r:id="rId14"/>
    <p:sldId id="513" r:id="rId15"/>
    <p:sldId id="613" r:id="rId16"/>
    <p:sldId id="514" r:id="rId17"/>
    <p:sldId id="515" r:id="rId18"/>
    <p:sldId id="516" r:id="rId19"/>
    <p:sldId id="527" r:id="rId20"/>
    <p:sldId id="517" r:id="rId21"/>
    <p:sldId id="518" r:id="rId22"/>
    <p:sldId id="519" r:id="rId23"/>
    <p:sldId id="520" r:id="rId24"/>
    <p:sldId id="521" r:id="rId25"/>
    <p:sldId id="522" r:id="rId26"/>
    <p:sldId id="502" r:id="rId27"/>
    <p:sldId id="530" r:id="rId28"/>
    <p:sldId id="531" r:id="rId29"/>
    <p:sldId id="532" r:id="rId30"/>
    <p:sldId id="533" r:id="rId31"/>
    <p:sldId id="535" r:id="rId32"/>
    <p:sldId id="529" r:id="rId33"/>
    <p:sldId id="525" r:id="rId34"/>
    <p:sldId id="536" r:id="rId35"/>
    <p:sldId id="528" r:id="rId36"/>
    <p:sldId id="537" r:id="rId37"/>
    <p:sldId id="538" r:id="rId38"/>
    <p:sldId id="539" r:id="rId39"/>
    <p:sldId id="480" r:id="rId40"/>
    <p:sldId id="481" r:id="rId41"/>
    <p:sldId id="482" r:id="rId42"/>
    <p:sldId id="483" r:id="rId43"/>
    <p:sldId id="484" r:id="rId44"/>
    <p:sldId id="490" r:id="rId45"/>
    <p:sldId id="491" r:id="rId46"/>
    <p:sldId id="492" r:id="rId47"/>
    <p:sldId id="493" r:id="rId48"/>
    <p:sldId id="494" r:id="rId49"/>
    <p:sldId id="439" r:id="rId50"/>
    <p:sldId id="454" r:id="rId51"/>
    <p:sldId id="455" r:id="rId52"/>
    <p:sldId id="458" r:id="rId53"/>
    <p:sldId id="457" r:id="rId54"/>
    <p:sldId id="460" r:id="rId55"/>
    <p:sldId id="461" r:id="rId56"/>
    <p:sldId id="462" r:id="rId57"/>
    <p:sldId id="463" r:id="rId58"/>
    <p:sldId id="464" r:id="rId59"/>
    <p:sldId id="465" r:id="rId60"/>
    <p:sldId id="466" r:id="rId61"/>
    <p:sldId id="467" r:id="rId62"/>
    <p:sldId id="478" r:id="rId63"/>
    <p:sldId id="438" r:id="rId64"/>
    <p:sldId id="423" r:id="rId65"/>
    <p:sldId id="424" r:id="rId66"/>
    <p:sldId id="425" r:id="rId67"/>
    <p:sldId id="426" r:id="rId68"/>
    <p:sldId id="427" r:id="rId69"/>
    <p:sldId id="428" r:id="rId70"/>
    <p:sldId id="429" r:id="rId71"/>
    <p:sldId id="430" r:id="rId72"/>
    <p:sldId id="431" r:id="rId73"/>
    <p:sldId id="432" r:id="rId74"/>
    <p:sldId id="435" r:id="rId75"/>
    <p:sldId id="433" r:id="rId76"/>
    <p:sldId id="434" r:id="rId77"/>
    <p:sldId id="436" r:id="rId78"/>
    <p:sldId id="437" r:id="rId79"/>
    <p:sldId id="374" r:id="rId80"/>
    <p:sldId id="380" r:id="rId81"/>
    <p:sldId id="381" r:id="rId82"/>
    <p:sldId id="382" r:id="rId83"/>
    <p:sldId id="383" r:id="rId84"/>
    <p:sldId id="384" r:id="rId85"/>
    <p:sldId id="386" r:id="rId86"/>
    <p:sldId id="387" r:id="rId87"/>
    <p:sldId id="376" r:id="rId88"/>
    <p:sldId id="388" r:id="rId89"/>
    <p:sldId id="375" r:id="rId90"/>
    <p:sldId id="392" r:id="rId91"/>
    <p:sldId id="379" r:id="rId92"/>
    <p:sldId id="389" r:id="rId93"/>
    <p:sldId id="390" r:id="rId94"/>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42115" autoAdjust="0"/>
  </p:normalViewPr>
  <p:slideViewPr>
    <p:cSldViewPr>
      <p:cViewPr>
        <p:scale>
          <a:sx n="43" d="100"/>
          <a:sy n="43" d="100"/>
        </p:scale>
        <p:origin x="-1854" y="-72"/>
      </p:cViewPr>
      <p:guideLst>
        <p:guide orient="horz" pos="2160"/>
        <p:guide pos="2880"/>
      </p:guideLst>
    </p:cSldViewPr>
  </p:slideViewPr>
  <p:notesTextViewPr>
    <p:cViewPr>
      <p:scale>
        <a:sx n="100" d="100"/>
        <a:sy n="100" d="100"/>
      </p:scale>
      <p:origin x="0" y="0"/>
    </p:cViewPr>
  </p:notesTextViewPr>
  <p:notesViewPr>
    <p:cSldViewPr>
      <p:cViewPr varScale="1">
        <p:scale>
          <a:sx n="49" d="100"/>
          <a:sy n="49" d="100"/>
        </p:scale>
        <p:origin x="-2958" y="-11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5BEDBAAD-891F-435B-A3AE-61DF242A8443}" type="datetimeFigureOut">
              <a:rPr lang="it-IT" smtClean="0"/>
              <a:pPr/>
              <a:t>23/05/2014</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5F7B9585-749E-41E9-972F-B647F5AF1F9F}" type="slidenum">
              <a:rPr lang="it-IT" smtClean="0"/>
              <a:pPr/>
              <a:t>‹N›</a:t>
            </a:fld>
            <a:endParaRPr lang="it-IT"/>
          </a:p>
        </p:txBody>
      </p:sp>
    </p:spTree>
    <p:extLst>
      <p:ext uri="{BB962C8B-B14F-4D97-AF65-F5344CB8AC3E}">
        <p14:creationId xmlns:p14="http://schemas.microsoft.com/office/powerpoint/2010/main" val="3183176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u="sng" dirty="0" smtClean="0"/>
              <a:t>PRIMATO DELL'ESPRESSIONE IN SENSO INDIVIDUALE</a:t>
            </a:r>
          </a:p>
          <a:p>
            <a:r>
              <a:rPr lang="it-IT" dirty="0" smtClean="0"/>
              <a:t>-materia</a:t>
            </a:r>
          </a:p>
          <a:p>
            <a:r>
              <a:rPr lang="it-IT" dirty="0" smtClean="0"/>
              <a:t>-sulla tensione gestuale</a:t>
            </a:r>
          </a:p>
          <a:p>
            <a:r>
              <a:rPr lang="it-IT" i="1" dirty="0" err="1" smtClean="0"/>
              <a:t>action-painting</a:t>
            </a:r>
            <a:endParaRPr lang="it-IT" i="0" dirty="0" smtClean="0"/>
          </a:p>
          <a:p>
            <a:endParaRPr lang="it-IT" sz="130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baseline="0" dirty="0" smtClean="0"/>
          </a:p>
          <a:p>
            <a:r>
              <a:rPr lang="it-IT" baseline="0" dirty="0" smtClean="0"/>
              <a:t>Oltre ai galleristi sorsero spazi non commerciali organizzati dagli stessi artisti come..</a:t>
            </a:r>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..come scuola d’arte di Hans Hofmann</a:t>
            </a:r>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err="1" smtClean="0"/>
              <a:t>---In</a:t>
            </a:r>
            <a:r>
              <a:rPr lang="it-IT" baseline="0" dirty="0" smtClean="0"/>
              <a:t> politica estera, nelle mostre internazionali: </a:t>
            </a:r>
          </a:p>
          <a:p>
            <a:endParaRPr lang="it-IT" baseline="0" dirty="0" smtClean="0"/>
          </a:p>
          <a:p>
            <a:pPr>
              <a:buFont typeface="Arial" pitchFamily="34" charset="0"/>
              <a:buChar char="•"/>
            </a:pPr>
            <a:r>
              <a:rPr lang="it-IT" baseline="0" dirty="0" smtClean="0"/>
              <a:t>Critica artistica anni 40-50 si dedicò a SOSTENERE LA SUPERIORITÀ DELLA PITTURA AMERICANA su quella europea</a:t>
            </a:r>
          </a:p>
          <a:p>
            <a:endParaRPr lang="it-IT" baseline="0" dirty="0" smtClean="0"/>
          </a:p>
          <a:p>
            <a:pPr>
              <a:buFont typeface="Arial" pitchFamily="34" charset="0"/>
              <a:buChar char="•"/>
            </a:pPr>
            <a:r>
              <a:rPr lang="it-IT" baseline="0" dirty="0" smtClean="0"/>
              <a:t>In Europa ci sono buone reazioni sul finire anni 50:</a:t>
            </a:r>
          </a:p>
          <a:p>
            <a:r>
              <a:rPr lang="it-IT" baseline="0" dirty="0" smtClean="0"/>
              <a:t>Biennale di Venezia 1950, </a:t>
            </a:r>
            <a:r>
              <a:rPr lang="it-IT" baseline="0" dirty="0" err="1" smtClean="0"/>
              <a:t>Gorky</a:t>
            </a:r>
            <a:r>
              <a:rPr lang="it-IT" baseline="0" dirty="0" smtClean="0"/>
              <a:t>, Newman, </a:t>
            </a:r>
            <a:r>
              <a:rPr lang="it-IT" baseline="0" dirty="0" err="1" smtClean="0"/>
              <a:t>Rothko</a:t>
            </a:r>
            <a:r>
              <a:rPr lang="it-IT" baseline="0" dirty="0" smtClean="0"/>
              <a:t>, de </a:t>
            </a:r>
            <a:r>
              <a:rPr lang="it-IT" baseline="0" dirty="0" err="1" smtClean="0"/>
              <a:t>Kooning</a:t>
            </a:r>
            <a:r>
              <a:rPr lang="it-IT" baseline="0" dirty="0" smtClean="0"/>
              <a:t>, </a:t>
            </a:r>
            <a:r>
              <a:rPr lang="it-IT" baseline="0" dirty="0" err="1" smtClean="0"/>
              <a:t>Stll</a:t>
            </a:r>
            <a:r>
              <a:rPr lang="it-IT" baseline="0" dirty="0" smtClean="0"/>
              <a:t>, Pollock,…</a:t>
            </a:r>
          </a:p>
          <a:p>
            <a:r>
              <a:rPr lang="it-IT" baseline="0" dirty="0" smtClean="0"/>
              <a:t>Mostra itinerante fra 58-59 “THE NEW AMERICAN PAINTING” fra Berlino, Parigi, Londra, </a:t>
            </a:r>
            <a:r>
              <a:rPr lang="it-IT" baseline="0" dirty="0" err="1" smtClean="0"/>
              <a:t>Amsterdam…</a:t>
            </a:r>
            <a:endParaRPr lang="it-IT" baseline="0" dirty="0" smtClean="0"/>
          </a:p>
          <a:p>
            <a:endParaRPr lang="it-IT" baseline="0" dirty="0" smtClean="0"/>
          </a:p>
          <a:p>
            <a:r>
              <a:rPr lang="it-IT" baseline="0" dirty="0" smtClean="0"/>
              <a:t>fino al </a:t>
            </a:r>
            <a:r>
              <a:rPr lang="it-IT" baseline="0" dirty="0" err="1" smtClean="0"/>
              <a:t>MoMA</a:t>
            </a:r>
            <a:r>
              <a:rPr lang="it-IT" baseline="0" dirty="0" smtClean="0"/>
              <a:t> grande successo</a:t>
            </a:r>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---l</a:t>
            </a:r>
            <a:r>
              <a:rPr lang="it-IT" dirty="0" smtClean="0"/>
              <a:t>’America si ritaglia così un RUOLO DOMINANTE IN AMBITO CULTURALE</a:t>
            </a:r>
          </a:p>
          <a:p>
            <a:endParaRPr lang="it-IT" dirty="0" smtClean="0"/>
          </a:p>
          <a:p>
            <a:endParaRPr lang="it-IT" baseline="0" dirty="0" smtClean="0"/>
          </a:p>
          <a:p>
            <a:endParaRPr lang="it-IT" baseline="0" dirty="0" smtClean="0"/>
          </a:p>
          <a:p>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buFont typeface="Arial" pitchFamily="34" charset="0"/>
              <a:buChar char="•"/>
            </a:pPr>
            <a:r>
              <a:rPr lang="it-IT" dirty="0" smtClean="0"/>
              <a:t>La Sidney</a:t>
            </a:r>
            <a:r>
              <a:rPr lang="it-IT" baseline="0" dirty="0" smtClean="0"/>
              <a:t> Janis </a:t>
            </a:r>
            <a:r>
              <a:rPr lang="it-IT" baseline="0" dirty="0" err="1" smtClean="0"/>
              <a:t>Gallery</a:t>
            </a:r>
            <a:r>
              <a:rPr lang="it-IT" baseline="0" dirty="0" smtClean="0"/>
              <a:t> che aveva portato al successo artisti come </a:t>
            </a:r>
            <a:r>
              <a:rPr lang="it-IT" baseline="0" dirty="0" err="1" smtClean="0"/>
              <a:t>Poll</a:t>
            </a:r>
            <a:r>
              <a:rPr lang="it-IT" baseline="0" dirty="0" smtClean="0"/>
              <a:t>, de </a:t>
            </a:r>
            <a:r>
              <a:rPr lang="it-IT" baseline="0" dirty="0" err="1" smtClean="0"/>
              <a:t>Kooning</a:t>
            </a:r>
            <a:r>
              <a:rPr lang="it-IT" baseline="0" dirty="0" smtClean="0"/>
              <a:t> e </a:t>
            </a:r>
            <a:r>
              <a:rPr lang="it-IT" baseline="0" dirty="0" err="1" smtClean="0"/>
              <a:t>Rothko</a:t>
            </a:r>
            <a:r>
              <a:rPr lang="it-IT" baseline="0" dirty="0" smtClean="0"/>
              <a:t> promuove la mostra “I Nuovi Realisti” (si richiamava al </a:t>
            </a:r>
            <a:r>
              <a:rPr lang="it-IT" baseline="0" dirty="0" err="1" smtClean="0"/>
              <a:t>Nouveau</a:t>
            </a:r>
            <a:r>
              <a:rPr lang="it-IT" baseline="0" dirty="0" smtClean="0"/>
              <a:t> </a:t>
            </a:r>
            <a:r>
              <a:rPr lang="it-IT" baseline="0" dirty="0" err="1" smtClean="0"/>
              <a:t>Rèalisme</a:t>
            </a:r>
            <a:r>
              <a:rPr lang="it-IT" baseline="0" dirty="0" smtClean="0"/>
              <a:t> diffusosi in Francia)</a:t>
            </a:r>
          </a:p>
          <a:p>
            <a:endParaRPr lang="it-IT" baseline="0" dirty="0" smtClean="0"/>
          </a:p>
          <a:p>
            <a:pPr>
              <a:buFont typeface="Arial" pitchFamily="34" charset="0"/>
              <a:buChar char="•"/>
            </a:pPr>
            <a:r>
              <a:rPr lang="it-IT" baseline="0" dirty="0" smtClean="0"/>
              <a:t>Grande influenza su ciò che lo seguì</a:t>
            </a:r>
          </a:p>
          <a:p>
            <a:r>
              <a:rPr lang="it-IT" dirty="0" smtClean="0"/>
              <a:t>Warhol</a:t>
            </a:r>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
            </a:r>
            <a:br>
              <a:rPr lang="it-IT" dirty="0" smtClean="0"/>
            </a:br>
            <a:endParaRPr lang="it-IT"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buFont typeface="Arial" pitchFamily="34" charset="0"/>
              <a:buNone/>
            </a:pPr>
            <a:endParaRPr lang="it-IT" baseline="0" dirty="0" smtClean="0"/>
          </a:p>
          <a:p>
            <a:pPr>
              <a:buFont typeface="Arial" pitchFamily="34" charset="0"/>
              <a:buNone/>
            </a:pPr>
            <a:r>
              <a:rPr lang="it-IT" baseline="0" dirty="0" smtClean="0"/>
              <a:t>L’ARTE ABBIA ORIGINE DALL’INCONSCIO.</a:t>
            </a:r>
          </a:p>
          <a:p>
            <a:endParaRPr lang="it-IT" baseline="0" dirty="0" smtClean="0"/>
          </a:p>
          <a:p>
            <a:r>
              <a:rPr lang="it-IT" baseline="0" dirty="0" err="1" smtClean="0"/>
              <a:t>Copricapo-indiani</a:t>
            </a:r>
            <a:endParaRPr lang="it-IT" baseline="0" dirty="0" smtClean="0"/>
          </a:p>
          <a:p>
            <a:r>
              <a:rPr lang="it-IT" baseline="0" dirty="0" err="1" smtClean="0"/>
              <a:t>Occhi-guernica</a:t>
            </a:r>
            <a:endParaRPr lang="it-IT" baseline="0" dirty="0" smtClean="0"/>
          </a:p>
          <a:p>
            <a:r>
              <a:rPr lang="it-IT" baseline="0" dirty="0" err="1" smtClean="0"/>
              <a:t>Colori-mirò</a:t>
            </a:r>
            <a:endParaRPr lang="it-IT" baseline="0" dirty="0" smtClean="0"/>
          </a:p>
          <a:p>
            <a:r>
              <a:rPr lang="it-IT" baseline="0" dirty="0" err="1" smtClean="0"/>
              <a:t>-Pollock</a:t>
            </a:r>
            <a:r>
              <a:rPr lang="it-IT" baseline="0" dirty="0" smtClean="0"/>
              <a:t> vicino alle teorie junghiane, cura da psicologo, LUNA È SIMBOLO DEL PRINCIPIO FEMMINILE</a:t>
            </a:r>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baseline="0" dirty="0" smtClean="0"/>
          </a:p>
          <a:p>
            <a:r>
              <a:rPr lang="it-IT" baseline="0" dirty="0" smtClean="0"/>
              <a:t>-Per H. PITTURA E SCULTURA SONO ESPRESSIONE DEL SURREALE IN FORMA MATERIALE</a:t>
            </a:r>
          </a:p>
          <a:p>
            <a:endParaRPr lang="it-IT" baseline="0" dirty="0" smtClean="0"/>
          </a:p>
          <a:p>
            <a:r>
              <a:rPr lang="it-IT" baseline="0" dirty="0" smtClean="0"/>
              <a:t>-Tecnica pittorica gestuale e ridondante: </a:t>
            </a:r>
          </a:p>
          <a:p>
            <a:endParaRPr lang="it-IT" baseline="0" dirty="0" smtClean="0"/>
          </a:p>
          <a:p>
            <a:r>
              <a:rPr lang="it-IT" baseline="0" dirty="0" smtClean="0"/>
              <a:t>stende in parte il colore col tubetto, attraverso il suo peso e lo spessore l’artista immette </a:t>
            </a:r>
          </a:p>
          <a:p>
            <a:r>
              <a:rPr lang="it-IT" baseline="0" dirty="0" smtClean="0"/>
              <a:t>nella pittura astratta la superficie satura del colore, pesante sia fisicamente sia visivamente.</a:t>
            </a:r>
          </a:p>
          <a:p>
            <a:endParaRPr lang="it-IT" baseline="0" dirty="0" smtClean="0"/>
          </a:p>
          <a:p>
            <a:r>
              <a:rPr lang="it-IT" baseline="0" dirty="0" smtClean="0"/>
              <a:t>-anticipano il </a:t>
            </a:r>
            <a:r>
              <a:rPr lang="it-IT" baseline="0" dirty="0" err="1" smtClean="0"/>
              <a:t>dripping</a:t>
            </a:r>
            <a:endParaRPr lang="it-IT" baseline="0" dirty="0" smtClean="0"/>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-Sviluppo in verticale è estremo</a:t>
            </a:r>
          </a:p>
          <a:p>
            <a:r>
              <a:rPr lang="it-IT" dirty="0" smtClean="0"/>
              <a:t>-Si indirizza l’attenzione dell’osservatore sulla zip che taglia e allo stesso tempo unisce i campi</a:t>
            </a:r>
            <a:r>
              <a:rPr lang="it-IT" baseline="0" dirty="0" smtClean="0"/>
              <a:t> </a:t>
            </a:r>
            <a:r>
              <a:rPr lang="it-IT" baseline="0" dirty="0" err="1" smtClean="0"/>
              <a:t>mon</a:t>
            </a:r>
            <a:r>
              <a:rPr lang="it-IT" baseline="0" dirty="0" smtClean="0"/>
              <a:t>.</a:t>
            </a:r>
          </a:p>
          <a:p>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-ASTRATTISMO PIÙ ALCUN LEGAME CON IL MONDO NATURALE</a:t>
            </a:r>
          </a:p>
          <a:p>
            <a:endParaRPr lang="it-IT" dirty="0" smtClean="0"/>
          </a:p>
          <a:p>
            <a:r>
              <a:rPr lang="it-IT" dirty="0" smtClean="0"/>
              <a:t>-ABBANDONO</a:t>
            </a:r>
            <a:r>
              <a:rPr lang="it-IT" baseline="0" dirty="0" smtClean="0"/>
              <a:t> DELLA RAZIONALITA’ ABBANDONO DELLA FORMA</a:t>
            </a:r>
          </a:p>
          <a:p>
            <a:endParaRPr lang="it-IT" baseline="0" dirty="0" smtClean="0"/>
          </a:p>
          <a:p>
            <a:r>
              <a:rPr lang="it-IT" dirty="0" smtClean="0"/>
              <a:t>-RIBELLIONE AD OGNI PRECOSTITUITA E RAZIONALE STRUTTURAZIONE</a:t>
            </a:r>
          </a:p>
          <a:p>
            <a:endParaRPr lang="it-IT"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Frequenta scuola di Hofmann (dove artisti si confrontavano con arte europea)</a:t>
            </a:r>
          </a:p>
          <a:p>
            <a:endParaRPr lang="it-IT" baseline="0" dirty="0" smtClean="0"/>
          </a:p>
          <a:p>
            <a:r>
              <a:rPr lang="it-IT" baseline="0" dirty="0" smtClean="0"/>
              <a:t>Si lascia alle spalle lo SCHEMA COMPOSITIVO CUBISTA </a:t>
            </a:r>
          </a:p>
          <a:p>
            <a:r>
              <a:rPr lang="it-IT" baseline="0" dirty="0" smtClean="0"/>
              <a:t>SCHEMA DELL’ALL-OVER (tutto campo).</a:t>
            </a:r>
          </a:p>
          <a:p>
            <a:r>
              <a:rPr lang="it-IT" baseline="0" dirty="0" smtClean="0"/>
              <a:t>Utilizza DRIPPING ma in modo diverso dal marito</a:t>
            </a:r>
          </a:p>
          <a:p>
            <a:r>
              <a:rPr lang="it-IT" baseline="0" dirty="0" smtClean="0"/>
              <a:t>come CONCILIAZIONE DEGLI OPPOSTI (spirito/materia)</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-Disillusione e rifiuto dell’arte europea  e anche di NY, SEMPRE DEFILATO rispetto alle esposizioni, stima della critica</a:t>
            </a:r>
          </a:p>
          <a:p>
            <a:endParaRPr lang="it-IT" dirty="0" smtClean="0"/>
          </a:p>
          <a:p>
            <a:r>
              <a:rPr lang="it-IT" dirty="0" smtClean="0"/>
              <a:t>-Prima fase soggetti CARICHI </a:t>
            </a:r>
            <a:r>
              <a:rPr lang="it-IT" dirty="0" err="1" smtClean="0"/>
              <a:t>DI</a:t>
            </a:r>
            <a:r>
              <a:rPr lang="it-IT" dirty="0" smtClean="0"/>
              <a:t> RIFERIMENTI MITOLOGICI poi 1946-47</a:t>
            </a:r>
          </a:p>
          <a:p>
            <a:endParaRPr lang="it-IT" baseline="0" dirty="0" smtClean="0"/>
          </a:p>
          <a:p>
            <a:r>
              <a:rPr lang="it-IT" baseline="0" dirty="0" err="1" smtClean="0"/>
              <a:t>-All-over</a:t>
            </a:r>
            <a:r>
              <a:rPr lang="it-IT" baseline="0" dirty="0" smtClean="0"/>
              <a:t>, SEMBRANO FRAMMENTI </a:t>
            </a:r>
            <a:r>
              <a:rPr lang="it-IT" baseline="0" dirty="0" err="1" smtClean="0"/>
              <a:t>DI</a:t>
            </a:r>
            <a:r>
              <a:rPr lang="it-IT" baseline="0" dirty="0" smtClean="0"/>
              <a:t> UNA SUPERFICIE PIÙ AMPIA CHE SI DILATA OLTRE IL QUADRO</a:t>
            </a:r>
          </a:p>
          <a:p>
            <a:endParaRPr lang="it-IT" baseline="0" dirty="0" smtClean="0"/>
          </a:p>
          <a:p>
            <a:r>
              <a:rPr lang="it-IT" baseline="0" dirty="0" smtClean="0"/>
              <a:t>-Concetto di SUBLIME</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-Olandese, esprime il</a:t>
            </a:r>
            <a:r>
              <a:rPr lang="it-IT" baseline="0" dirty="0" smtClean="0"/>
              <a:t> suo grande DEBITO PER IL CUBISMO, afferma di essere INFLUENZATO DA TUTTO</a:t>
            </a:r>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SUA LEGITTIMA ALTALENAZA FRA FIGURATIVO E NON</a:t>
            </a:r>
          </a:p>
          <a:p>
            <a:endParaRPr lang="it-IT" baseline="0" dirty="0" smtClean="0"/>
          </a:p>
          <a:p>
            <a:r>
              <a:rPr lang="it-IT" baseline="0" dirty="0" smtClean="0"/>
              <a:t>-Serie che resta controversa</a:t>
            </a:r>
          </a:p>
          <a:p>
            <a:endParaRPr lang="it-IT" baseline="0" dirty="0" smtClean="0"/>
          </a:p>
          <a:p>
            <a:r>
              <a:rPr lang="it-IT" baseline="0" dirty="0" smtClean="0"/>
              <a:t>Presunta immagine negativa della donna</a:t>
            </a:r>
            <a:endParaRPr lang="it-IT"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-30-40: soggetti figurativi tratti</a:t>
            </a:r>
            <a:r>
              <a:rPr lang="it-IT" baseline="0" dirty="0" smtClean="0"/>
              <a:t> dal suo paese di origine (</a:t>
            </a:r>
            <a:r>
              <a:rPr lang="it-IT" baseline="0" dirty="0" err="1" smtClean="0"/>
              <a:t>pennsylvania</a:t>
            </a:r>
            <a:r>
              <a:rPr lang="it-IT" baseline="0" dirty="0" smtClean="0"/>
              <a:t>)</a:t>
            </a:r>
          </a:p>
          <a:p>
            <a:endParaRPr lang="it-IT" baseline="0" dirty="0" smtClean="0"/>
          </a:p>
          <a:p>
            <a:r>
              <a:rPr lang="it-IT" baseline="0" dirty="0" smtClean="0"/>
              <a:t>-COLLEZIONÒ STAMPE GIAPPONESI</a:t>
            </a:r>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Stretta dipendenza dal DADAISMO E DAL SURREALISMO</a:t>
            </a:r>
          </a:p>
          <a:p>
            <a:endParaRPr lang="it-IT" dirty="0" smtClean="0"/>
          </a:p>
          <a:p>
            <a:r>
              <a:rPr lang="it-IT" baseline="0" dirty="0" smtClean="0"/>
              <a:t>VARIABILI inconscio</a:t>
            </a:r>
          </a:p>
          <a:p>
            <a:endParaRPr lang="it-IT" baseline="0" dirty="0" smtClean="0"/>
          </a:p>
          <a:p>
            <a:r>
              <a:rPr lang="it-IT" baseline="0" dirty="0" smtClean="0"/>
              <a:t>Artista NO CONTROLLO TOTALE della realtà</a:t>
            </a:r>
          </a:p>
          <a:p>
            <a:r>
              <a:rPr lang="it-IT" baseline="0" dirty="0" smtClean="0"/>
              <a:t>AUTOMATISMO PSICHICO </a:t>
            </a:r>
          </a:p>
          <a:p>
            <a:endParaRPr lang="it-IT" baseline="0" dirty="0" smtClean="0"/>
          </a:p>
          <a:p>
            <a:r>
              <a:rPr lang="it-IT" baseline="0" dirty="0" err="1" smtClean="0"/>
              <a:t>-P</a:t>
            </a:r>
            <a:r>
              <a:rPr lang="it-IT" baseline="0" dirty="0" smtClean="0"/>
              <a:t>. Anni 40-50 pratica tecniche DRIPPING E FROTTAGE: </a:t>
            </a:r>
          </a:p>
          <a:p>
            <a:endParaRPr lang="it-IT" baseline="0" dirty="0" smtClean="0"/>
          </a:p>
          <a:p>
            <a:endParaRPr lang="it-IT" baseline="0" dirty="0" smtClean="0"/>
          </a:p>
          <a:p>
            <a:r>
              <a:rPr lang="it-IT" baseline="0" dirty="0" smtClean="0"/>
              <a:t>-La riduzione della complessità tecnica sposta l’artista verso il ruolo di SPETTATORE</a:t>
            </a:r>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25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30051" name="Segnaposto note 2"/>
          <p:cNvSpPr>
            <a:spLocks noGrp="1"/>
          </p:cNvSpPr>
          <p:nvPr>
            <p:ph type="body" idx="1"/>
          </p:nvPr>
        </p:nvSpPr>
        <p:spPr bwMode="auto">
          <a:noFill/>
        </p:spPr>
        <p:txBody>
          <a:bodyPr wrap="square" numCol="1" anchor="t" anchorCtr="0" compatLnSpc="1">
            <a:prstTxWarp prst="textNoShape">
              <a:avLst/>
            </a:prstTxWarp>
            <a:normAutofit fontScale="70000" lnSpcReduction="20000"/>
          </a:bodyPr>
          <a:lstStyle/>
          <a:p>
            <a:pPr>
              <a:buFontTx/>
              <a:buChar char="-"/>
            </a:pPr>
            <a:r>
              <a:rPr lang="it-IT" dirty="0" smtClean="0"/>
              <a:t>"ACTION PAINTING“</a:t>
            </a:r>
          </a:p>
          <a:p>
            <a:pPr>
              <a:buFontTx/>
              <a:buChar char="-"/>
            </a:pPr>
            <a:endParaRPr lang="it-IT" dirty="0" smtClean="0"/>
          </a:p>
          <a:p>
            <a:r>
              <a:rPr lang="it-IT" dirty="0" smtClean="0"/>
              <a:t>-GESTUALITÀ DEL BRACCIO</a:t>
            </a:r>
          </a:p>
          <a:p>
            <a:endParaRPr lang="it-IT" dirty="0" smtClean="0"/>
          </a:p>
          <a:p>
            <a:r>
              <a:rPr lang="it-IT" dirty="0" smtClean="0"/>
              <a:t>-DRIPPING</a:t>
            </a:r>
          </a:p>
          <a:p>
            <a:endParaRPr lang="it-IT" dirty="0" smtClean="0"/>
          </a:p>
          <a:p>
            <a:r>
              <a:rPr lang="it-IT" dirty="0" smtClean="0"/>
              <a:t>-SUPERFICI IN TELA O CARTONE predisposte ad accoglierle, poste in posizione orizzontale.</a:t>
            </a:r>
          </a:p>
          <a:p>
            <a:r>
              <a:rPr lang="it-IT" dirty="0" smtClean="0"/>
              <a:t/>
            </a:r>
            <a:br>
              <a:rPr lang="it-IT" dirty="0" smtClean="0"/>
            </a:br>
            <a:r>
              <a:rPr lang="it-IT" dirty="0" smtClean="0"/>
              <a:t>-SOGGETTIVISMO ESASPERATO</a:t>
            </a:r>
          </a:p>
          <a:p>
            <a:r>
              <a:rPr lang="it-IT" dirty="0" smtClean="0"/>
              <a:t>-Surrealismo</a:t>
            </a:r>
            <a:br>
              <a:rPr lang="it-IT" dirty="0" smtClean="0"/>
            </a:br>
            <a:r>
              <a:rPr lang="it-IT" dirty="0" smtClean="0"/>
              <a:t>-GESTO PURO</a:t>
            </a:r>
            <a:br>
              <a:rPr lang="it-IT" dirty="0" smtClean="0"/>
            </a:br>
            <a:endParaRPr lang="it-IT" dirty="0" smtClean="0"/>
          </a:p>
          <a:p>
            <a:r>
              <a:rPr lang="it-IT" dirty="0" smtClean="0"/>
              <a:t>-DIFFUSO SENSO </a:t>
            </a:r>
            <a:r>
              <a:rPr lang="it-IT" dirty="0" err="1" smtClean="0"/>
              <a:t>DI</a:t>
            </a:r>
            <a:r>
              <a:rPr lang="it-IT" dirty="0" smtClean="0"/>
              <a:t> ANGOSCIA E DISAGIO </a:t>
            </a:r>
            <a:br>
              <a:rPr lang="it-IT" dirty="0" smtClean="0"/>
            </a:br>
            <a:endParaRPr lang="it-IT" dirty="0" smtClean="0"/>
          </a:p>
          <a:p>
            <a:r>
              <a:rPr lang="it-IT" dirty="0" err="1" smtClean="0"/>
              <a:t>----</a:t>
            </a:r>
            <a:r>
              <a:rPr lang="it-IT" dirty="0" smtClean="0"/>
              <a:t> ALL OVER (a tutto campo).</a:t>
            </a:r>
            <a:br>
              <a:rPr lang="it-IT" dirty="0" smtClean="0"/>
            </a:br>
            <a:endParaRPr lang="it-IT" dirty="0" smtClean="0"/>
          </a:p>
          <a:p>
            <a:endParaRPr lang="it-IT" dirty="0" smtClean="0"/>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2CC57ECB-86BA-4181-9DB3-4EA1229F601D}" type="slidenum">
              <a:rPr lang="it-IT" sz="1300"/>
              <a:pPr algn="r">
                <a:defRPr/>
              </a:pPr>
              <a:t>26</a:t>
            </a:fld>
            <a:endParaRPr lang="it-IT" sz="13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a:t>
            </a:r>
            <a:r>
              <a:rPr lang="it-IT" baseline="0" dirty="0" err="1" smtClean="0"/>
              <a:t>un</a:t>
            </a:r>
            <a:r>
              <a:rPr lang="it-IT" baseline="0" dirty="0" smtClean="0"/>
              <a:t>’osservazione ravvicinata</a:t>
            </a:r>
          </a:p>
          <a:p>
            <a:r>
              <a:rPr lang="it-IT" baseline="0" dirty="0" smtClean="0"/>
              <a:t>-fama</a:t>
            </a:r>
          </a:p>
          <a:p>
            <a:r>
              <a:rPr lang="it-IT" baseline="0" dirty="0" smtClean="0"/>
              <a:t>-Interesse per i muralisti</a:t>
            </a:r>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27</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it-IT" dirty="0" smtClean="0"/>
              <a:t>“DISEGNI PSICANALITICI”</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28</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surrealismo</a:t>
            </a:r>
          </a:p>
          <a:p>
            <a:r>
              <a:rPr lang="it-IT" dirty="0" smtClean="0"/>
              <a:t>Unico disegno collettivo</a:t>
            </a:r>
          </a:p>
          <a:p>
            <a:r>
              <a:rPr lang="it-IT" dirty="0" smtClean="0"/>
              <a:t>Tecnica </a:t>
            </a:r>
            <a:r>
              <a:rPr lang="it-IT" dirty="0" err="1" smtClean="0"/>
              <a:t>dripping</a:t>
            </a:r>
            <a:r>
              <a:rPr lang="it-IT" dirty="0" smtClean="0"/>
              <a:t> </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29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-Cambiano le capitali dell’arte</a:t>
            </a:r>
          </a:p>
          <a:p>
            <a:endParaRPr lang="it-IT" dirty="0" smtClean="0"/>
          </a:p>
          <a:p>
            <a:r>
              <a:rPr lang="it-IT" dirty="0" smtClean="0"/>
              <a:t>-Grandi europei</a:t>
            </a:r>
          </a:p>
          <a:p>
            <a:endParaRPr lang="it-IT" dirty="0" smtClean="0"/>
          </a:p>
          <a:p>
            <a:r>
              <a:rPr lang="it-IT" dirty="0" smtClean="0"/>
              <a:t>-ESPRESSIONISMO ASTRATTO</a:t>
            </a:r>
          </a:p>
          <a:p>
            <a:endParaRPr lang="it-IT" dirty="0" smtClean="0"/>
          </a:p>
          <a:p>
            <a:r>
              <a:rPr lang="it-IT" dirty="0" smtClean="0"/>
              <a:t>Influenzata dalla CONOSCENZA DEI SURREALISTI:</a:t>
            </a:r>
            <a:r>
              <a:rPr lang="it-IT" baseline="0" dirty="0" smtClean="0"/>
              <a:t> </a:t>
            </a:r>
            <a:r>
              <a:rPr lang="it-IT" dirty="0" smtClean="0"/>
              <a:t>espressione DEGLI STATI ONIRICI E DELL’INCONSCIO</a:t>
            </a:r>
          </a:p>
          <a:p>
            <a:endParaRPr lang="it-IT" dirty="0" smtClean="0"/>
          </a:p>
          <a:p>
            <a:r>
              <a:rPr lang="it-IT" dirty="0" smtClean="0"/>
              <a:t>FORTE COMPONENTE EMOZIONALE</a:t>
            </a:r>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baseline="0" dirty="0" smtClean="0"/>
          </a:p>
          <a:p>
            <a:r>
              <a:rPr lang="it-IT" baseline="0" dirty="0" smtClean="0"/>
              <a:t>LA PITTURA NON È IL PRODOTTO DELL’ARTE MA È UN’AZIONE IN CUI </a:t>
            </a:r>
          </a:p>
          <a:p>
            <a:r>
              <a:rPr lang="it-IT" baseline="0" dirty="0" smtClean="0"/>
              <a:t>L’INCONSCIO GIUNGE IMMEDIATAMENTE ALL’ESPRESSIONE</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30</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Tela a terra</a:t>
            </a:r>
          </a:p>
          <a:p>
            <a:r>
              <a:rPr lang="it-IT" baseline="0" dirty="0" smtClean="0"/>
              <a:t>tutti i lati</a:t>
            </a:r>
          </a:p>
          <a:p>
            <a:r>
              <a:rPr lang="it-IT" baseline="0" dirty="0" smtClean="0"/>
              <a:t>bastone</a:t>
            </a:r>
          </a:p>
          <a:p>
            <a:endParaRPr lang="it-IT" baseline="0" dirty="0" smtClean="0"/>
          </a:p>
          <a:p>
            <a:endParaRPr lang="it-IT" baseline="0" dirty="0" smtClean="0"/>
          </a:p>
          <a:p>
            <a:r>
              <a:rPr lang="it-IT" baseline="0" dirty="0" smtClean="0"/>
              <a:t>Tema del “diventare uno”</a:t>
            </a:r>
          </a:p>
          <a:p>
            <a:endParaRPr lang="it-IT" baseline="0" dirty="0" smtClean="0"/>
          </a:p>
          <a:p>
            <a:r>
              <a:rPr lang="it-IT" baseline="0" dirty="0" smtClean="0"/>
              <a:t>INDIVIDUALITÀ E SOGGETTIVITÀ</a:t>
            </a:r>
          </a:p>
          <a:p>
            <a:endParaRPr lang="it-IT" baseline="0" dirty="0" smtClean="0"/>
          </a:p>
          <a:p>
            <a:r>
              <a:rPr lang="it-IT" baseline="0" dirty="0" smtClean="0"/>
              <a:t>RINUNCIA TOTALE DEL PROGETTO</a:t>
            </a:r>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31</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32</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err="1" smtClean="0"/>
              <a:t>Comet</a:t>
            </a:r>
            <a:r>
              <a:rPr lang="it-IT" baseline="0" dirty="0" smtClean="0"/>
              <a:t>: molteplici strati</a:t>
            </a:r>
          </a:p>
          <a:p>
            <a:r>
              <a:rPr lang="it-IT" baseline="0" dirty="0" smtClean="0"/>
              <a:t>Profondità ottica non qualificabile</a:t>
            </a:r>
          </a:p>
          <a:p>
            <a:endParaRPr lang="it-IT" baseline="0" dirty="0" smtClean="0"/>
          </a:p>
          <a:p>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33</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34</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-le loro enormi dimensioni Consentono all’osservatore di “ESSERE NEL QUADRO”</a:t>
            </a:r>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35</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1950: fotografo Hans </a:t>
            </a:r>
            <a:r>
              <a:rPr lang="it-IT" dirty="0" err="1" smtClean="0"/>
              <a:t>Namuth</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36</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-Non produce più serie ma OPERE SINGOLE</a:t>
            </a:r>
          </a:p>
          <a:p>
            <a:r>
              <a:rPr lang="it-IT" dirty="0" smtClean="0"/>
              <a:t>-Rinuncia</a:t>
            </a:r>
            <a:r>
              <a:rPr lang="it-IT" baseline="0" dirty="0" smtClean="0"/>
              <a:t> a dipingere sulla tela a terra e TORNA AL CAVALLETTO poi al pennello</a:t>
            </a:r>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37</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247620" indent="-247620">
              <a:buNone/>
            </a:pPr>
            <a:endParaRPr lang="it-IT" baseline="0" dirty="0" smtClean="0"/>
          </a:p>
          <a:p>
            <a:pPr marL="247620" indent="-247620"/>
            <a:endParaRPr lang="it-IT" baseline="0" dirty="0" smtClean="0"/>
          </a:p>
          <a:p>
            <a:pPr marL="247620" indent="-247620"/>
            <a:r>
              <a:rPr lang="it-IT" baseline="0" dirty="0" smtClean="0"/>
              <a:t>Grande influenza sullo sviluppo successivo dell’arte americana …</a:t>
            </a:r>
          </a:p>
          <a:p>
            <a:pPr marL="247620" indent="-247620"/>
            <a:r>
              <a:rPr lang="it-IT" baseline="0" dirty="0" smtClean="0"/>
              <a:t>-Colatura </a:t>
            </a:r>
          </a:p>
          <a:p>
            <a:pPr marL="247620" indent="-247620"/>
            <a:r>
              <a:rPr lang="it-IT" baseline="0" dirty="0" err="1" smtClean="0"/>
              <a:t>-all-over</a:t>
            </a:r>
            <a:r>
              <a:rPr lang="it-IT" baseline="0" dirty="0" smtClean="0"/>
              <a:t> </a:t>
            </a:r>
          </a:p>
          <a:p>
            <a:pPr marL="247620" indent="-247620"/>
            <a:r>
              <a:rPr lang="it-IT" baseline="0" dirty="0" smtClean="0"/>
              <a:t>-Artisti della generazione successiva, della Pop Art</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38</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smtClean="0"/>
          </a:p>
          <a:p>
            <a:r>
              <a:rPr lang="it-IT" dirty="0" smtClean="0"/>
              <a:t>1947:</a:t>
            </a:r>
            <a:r>
              <a:rPr lang="it-IT" baseline="0" dirty="0" smtClean="0"/>
              <a:t> anno cruciale:</a:t>
            </a:r>
          </a:p>
          <a:p>
            <a:r>
              <a:rPr lang="it-IT" baseline="0" dirty="0" smtClean="0"/>
              <a:t>-a NY: </a:t>
            </a:r>
            <a:r>
              <a:rPr lang="it-IT" baseline="0" dirty="0" err="1" smtClean="0"/>
              <a:t>pollock</a:t>
            </a:r>
            <a:r>
              <a:rPr lang="it-IT" baseline="0" dirty="0" smtClean="0"/>
              <a:t> inizia l’esperienza del </a:t>
            </a:r>
            <a:r>
              <a:rPr lang="it-IT" baseline="0" dirty="0" err="1" smtClean="0"/>
              <a:t>dripping</a:t>
            </a:r>
            <a:endParaRPr lang="it-IT" baseline="0" dirty="0" smtClean="0"/>
          </a:p>
          <a:p>
            <a:r>
              <a:rPr lang="it-IT" baseline="0" dirty="0" smtClean="0"/>
              <a:t>-De </a:t>
            </a:r>
            <a:r>
              <a:rPr lang="it-IT" baseline="0" dirty="0" err="1" smtClean="0"/>
              <a:t>Kooning</a:t>
            </a:r>
            <a:r>
              <a:rPr lang="it-IT" baseline="0" dirty="0" smtClean="0"/>
              <a:t> fa la sua prima esposizione personale</a:t>
            </a:r>
          </a:p>
          <a:p>
            <a:r>
              <a:rPr lang="it-IT" baseline="0" dirty="0" err="1" smtClean="0"/>
              <a:t>-Kline</a:t>
            </a:r>
            <a:r>
              <a:rPr lang="it-IT" baseline="0" dirty="0" smtClean="0"/>
              <a:t> inizia grandi segni tracciati sulla tela a spatolate</a:t>
            </a:r>
          </a:p>
          <a:p>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39</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90478"/>
            <a:r>
              <a:rPr lang="it-IT" dirty="0" smtClean="0"/>
              <a:t>-Artisti attivi a NY fra anni 40-50:</a:t>
            </a:r>
            <a:r>
              <a:rPr lang="it-IT" baseline="0" dirty="0" smtClean="0"/>
              <a:t> Espressionisti astratti, o “Prima generazione della scuola di NY” opposizione all’</a:t>
            </a:r>
            <a:r>
              <a:rPr lang="it-IT" baseline="0" dirty="0" err="1" smtClean="0"/>
              <a:t>Ecole</a:t>
            </a:r>
            <a:r>
              <a:rPr lang="it-IT" baseline="0" dirty="0" smtClean="0"/>
              <a:t> de </a:t>
            </a:r>
            <a:r>
              <a:rPr lang="it-IT" baseline="0" dirty="0" err="1" smtClean="0"/>
              <a:t>Paris</a:t>
            </a:r>
            <a:endParaRPr lang="it-IT" baseline="0" dirty="0" smtClean="0"/>
          </a:p>
          <a:p>
            <a:endParaRPr lang="it-IT" baseline="0" dirty="0" smtClean="0"/>
          </a:p>
          <a:p>
            <a:r>
              <a:rPr lang="it-IT" baseline="0" dirty="0" smtClean="0"/>
              <a:t>-Tavola rotonda con Alfred </a:t>
            </a:r>
            <a:r>
              <a:rPr lang="it-IT" baseline="0" dirty="0" err="1" smtClean="0"/>
              <a:t>Barr</a:t>
            </a:r>
            <a:r>
              <a:rPr lang="it-IT" baseline="0" dirty="0" smtClean="0"/>
              <a:t> 1950 “datevi nome”: Willem de </a:t>
            </a:r>
            <a:r>
              <a:rPr lang="it-IT" baseline="0" dirty="0" err="1" smtClean="0"/>
              <a:t>Kooning</a:t>
            </a:r>
            <a:r>
              <a:rPr lang="it-IT" baseline="0" dirty="0" smtClean="0"/>
              <a:t> “Se noi stessi ci diamo un nome è la fine”</a:t>
            </a:r>
          </a:p>
          <a:p>
            <a:r>
              <a:rPr lang="it-IT" baseline="0" dirty="0" smtClean="0"/>
              <a:t> </a:t>
            </a:r>
          </a:p>
          <a:p>
            <a:r>
              <a:rPr lang="it-IT" baseline="0" dirty="0" smtClean="0"/>
              <a:t>ETEROGENEITÀ</a:t>
            </a:r>
          </a:p>
          <a:p>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4</a:t>
            </a:fld>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8067"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300" dirty="0" err="1" smtClean="0"/>
              <a:t>-Fautrier</a:t>
            </a:r>
            <a:endParaRPr lang="it-IT" sz="1300" dirty="0" smtClean="0"/>
          </a:p>
          <a:p>
            <a:r>
              <a:rPr lang="it-IT" sz="1300" dirty="0" err="1" smtClean="0"/>
              <a:t>---arriva</a:t>
            </a:r>
            <a:r>
              <a:rPr lang="it-IT" sz="1300" dirty="0" smtClean="0"/>
              <a:t> all’informale, con FORME CHIUSE, BASSE E PRIMARIE </a:t>
            </a:r>
          </a:p>
        </p:txBody>
      </p:sp>
      <p:sp>
        <p:nvSpPr>
          <p:cNvPr id="4" name="Segnaposto numero diapositiva 3"/>
          <p:cNvSpPr>
            <a:spLocks noGrp="1"/>
          </p:cNvSpPr>
          <p:nvPr>
            <p:ph type="sldNum" sz="quarter" idx="5"/>
          </p:nvPr>
        </p:nvSpPr>
        <p:spPr/>
        <p:txBody>
          <a:bodyPr/>
          <a:lstStyle/>
          <a:p>
            <a:pPr>
              <a:defRPr/>
            </a:pPr>
            <a:fld id="{2A26F4BB-5390-4F81-8A54-0A9416AE1E13}" type="slidenum">
              <a:rPr lang="it-IT" smtClean="0"/>
              <a:pPr>
                <a:defRPr/>
              </a:pPr>
              <a:t>40</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9091" name="Segnaposto note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it-IT" dirty="0" smtClean="0"/>
              <a:t>Critica</a:t>
            </a:r>
            <a:r>
              <a:rPr lang="it-IT" baseline="0" dirty="0" smtClean="0"/>
              <a:t> parla</a:t>
            </a:r>
            <a:r>
              <a:rPr lang="it-IT" dirty="0" smtClean="0"/>
              <a:t> DELL’ARTISTA COME DEMIURGO</a:t>
            </a:r>
          </a:p>
          <a:p>
            <a:r>
              <a:rPr lang="it-IT" dirty="0" err="1" smtClean="0"/>
              <a:t>---Si</a:t>
            </a:r>
            <a:r>
              <a:rPr lang="it-IT" dirty="0" smtClean="0"/>
              <a:t> riferisce, insieme, ai procedimenti tecnici e all’ispirazione poetica e formale che ne guida il tracciato. </a:t>
            </a:r>
          </a:p>
          <a:p>
            <a:endParaRPr lang="it-IT" dirty="0" smtClean="0"/>
          </a:p>
        </p:txBody>
      </p:sp>
      <p:sp>
        <p:nvSpPr>
          <p:cNvPr id="4" name="Segnaposto numero diapositiva 3"/>
          <p:cNvSpPr>
            <a:spLocks noGrp="1"/>
          </p:cNvSpPr>
          <p:nvPr>
            <p:ph type="sldNum" sz="quarter" idx="5"/>
          </p:nvPr>
        </p:nvSpPr>
        <p:spPr/>
        <p:txBody>
          <a:bodyPr/>
          <a:lstStyle/>
          <a:p>
            <a:pPr>
              <a:defRPr/>
            </a:pPr>
            <a:fld id="{6362A69D-B3E8-4D78-97F3-E3D143884145}" type="slidenum">
              <a:rPr lang="it-IT" smtClean="0"/>
              <a:pPr>
                <a:defRPr/>
              </a:pPr>
              <a:t>41</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0115"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Materia che si offre all'osservatore con lontane allusioni al corpo. </a:t>
            </a:r>
          </a:p>
        </p:txBody>
      </p:sp>
      <p:sp>
        <p:nvSpPr>
          <p:cNvPr id="4" name="Segnaposto numero diapositiva 3"/>
          <p:cNvSpPr>
            <a:spLocks noGrp="1"/>
          </p:cNvSpPr>
          <p:nvPr>
            <p:ph type="sldNum" sz="quarter" idx="5"/>
          </p:nvPr>
        </p:nvSpPr>
        <p:spPr/>
        <p:txBody>
          <a:bodyPr/>
          <a:lstStyle/>
          <a:p>
            <a:pPr>
              <a:defRPr/>
            </a:pPr>
            <a:fld id="{72B36391-9B0A-4336-A0E6-885E0950E83D}" type="slidenum">
              <a:rPr lang="it-IT" smtClean="0"/>
              <a:pPr>
                <a:defRPr/>
              </a:pPr>
              <a:t>42</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1139"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-Questo EFFETTO </a:t>
            </a:r>
            <a:r>
              <a:rPr lang="it-IT" dirty="0" err="1" smtClean="0"/>
              <a:t>DI</a:t>
            </a:r>
            <a:r>
              <a:rPr lang="it-IT" dirty="0" smtClean="0"/>
              <a:t> CARNOSITÀ è ottenuto mediante </a:t>
            </a:r>
          </a:p>
          <a:p>
            <a:r>
              <a:rPr lang="it-IT" dirty="0" err="1" smtClean="0"/>
              <a:t>----spatolate</a:t>
            </a:r>
            <a:r>
              <a:rPr lang="it-IT" dirty="0" smtClean="0"/>
              <a:t> spesse e cremose di colore mescolato a colla, su cui l'artista interviene con spolverate superficiali di pastello. </a:t>
            </a:r>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B3876141-D7F7-4FC9-A24C-D039BBA3E571}" type="slidenum">
              <a:rPr lang="it-IT" sz="1300"/>
              <a:pPr algn="r">
                <a:defRPr/>
              </a:pPr>
              <a:t>43</a:t>
            </a:fld>
            <a:endParaRPr lang="it-IT" sz="13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7283"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Cartone montato su tela</a:t>
            </a:r>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131ABE06-E596-4FDF-B3F7-C9B008935E78}" type="slidenum">
              <a:rPr lang="it-IT" sz="1300"/>
              <a:pPr algn="r">
                <a:defRPr/>
              </a:pPr>
              <a:t>44</a:t>
            </a:fld>
            <a:endParaRPr lang="it-IT" sz="13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830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dirty="0" smtClean="0"/>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C61FFA64-DF60-45EC-92D5-DA0059D07D9A}" type="slidenum">
              <a:rPr lang="it-IT" sz="1300"/>
              <a:pPr algn="r">
                <a:defRPr/>
              </a:pPr>
              <a:t>45</a:t>
            </a:fld>
            <a:endParaRPr lang="it-IT" sz="13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933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dirty="0" smtClean="0"/>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79494444-F734-4D67-A2DF-CF7F3FE8C719}" type="slidenum">
              <a:rPr lang="it-IT" sz="1300"/>
              <a:pPr algn="r">
                <a:defRPr/>
              </a:pPr>
              <a:t>46</a:t>
            </a:fld>
            <a:endParaRPr lang="it-IT" sz="13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0035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dirty="0" smtClean="0"/>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1EF8C223-BDC2-4872-B716-02380B2255BE}" type="slidenum">
              <a:rPr lang="it-IT" sz="1300"/>
              <a:pPr algn="r">
                <a:defRPr/>
              </a:pPr>
              <a:t>47</a:t>
            </a:fld>
            <a:endParaRPr lang="it-IT" sz="13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01379"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strumento metallico</a:t>
            </a:r>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C1F141D8-BDBF-4EF6-A68A-F2B05D8D7470}" type="slidenum">
              <a:rPr lang="it-IT" sz="1300"/>
              <a:pPr algn="r">
                <a:defRPr/>
              </a:pPr>
              <a:t>48</a:t>
            </a:fld>
            <a:endParaRPr lang="it-IT" sz="13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08547"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42-64 anni di produzione</a:t>
            </a:r>
            <a:r>
              <a:rPr lang="it-IT" baseline="0" dirty="0" smtClean="0"/>
              <a:t> si distinguono 3 cicli di opere.</a:t>
            </a:r>
          </a:p>
          <a:p>
            <a:endParaRPr lang="it-IT" baseline="0" dirty="0" smtClean="0"/>
          </a:p>
          <a:p>
            <a:r>
              <a:rPr lang="it-IT" baseline="0" dirty="0" smtClean="0"/>
              <a:t>….PER SATURAZIONE</a:t>
            </a:r>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055401E9-E3FC-44B7-A8D3-AB2E33E2F10A}" type="slidenum">
              <a:rPr lang="it-IT" sz="1300"/>
              <a:pPr algn="r">
                <a:defRPr/>
              </a:pPr>
              <a:t>49</a:t>
            </a:fld>
            <a:endParaRPr lang="it-IT" sz="13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prima mostra nel 51 </a:t>
            </a:r>
          </a:p>
          <a:p>
            <a:r>
              <a:rPr lang="it-IT" dirty="0" smtClean="0"/>
              <a:t>prima generazione</a:t>
            </a:r>
          </a:p>
          <a:p>
            <a:r>
              <a:rPr lang="it-IT" dirty="0" smtClean="0"/>
              <a:t>donne</a:t>
            </a:r>
          </a:p>
          <a:p>
            <a:r>
              <a:rPr lang="it-IT" dirty="0" smtClean="0"/>
              <a:t>Grande eterogeneità quindi è difficile</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5</a:t>
            </a:fld>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Primo ciclo: LEGATO ALLA NATURA E ALLA MATERIA </a:t>
            </a:r>
            <a:endParaRPr lang="it-IT" dirty="0" smtClean="0"/>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50</a:t>
            </a:fld>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2288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baseline="0" dirty="0" smtClean="0"/>
          </a:p>
          <a:p>
            <a:r>
              <a:rPr lang="it-IT" baseline="0" dirty="0" smtClean="0"/>
              <a:t>RELATIVITA’ e AMBIVALENZA sono alla base dell’opera di </a:t>
            </a:r>
            <a:r>
              <a:rPr lang="it-IT" baseline="0" dirty="0" err="1" smtClean="0"/>
              <a:t>Dubuffet</a:t>
            </a:r>
            <a:endParaRPr lang="it-IT" baseline="0" dirty="0" smtClean="0"/>
          </a:p>
          <a:p>
            <a:endParaRPr lang="it-IT" baseline="0" dirty="0" smtClean="0"/>
          </a:p>
          <a:p>
            <a:r>
              <a:rPr lang="it-IT" baseline="0" dirty="0" smtClean="0"/>
              <a:t>-In lui la RICERCA È GIÀ INVENZIONE</a:t>
            </a:r>
            <a:endParaRPr lang="it-IT" dirty="0" smtClean="0"/>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16AC2716-505A-411A-B080-1D840EC83036}" type="slidenum">
              <a:rPr lang="it-IT" sz="1300"/>
              <a:pPr algn="r">
                <a:defRPr/>
              </a:pPr>
              <a:t>51</a:t>
            </a:fld>
            <a:endParaRPr lang="it-IT" sz="13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Assemblaggio di minerali</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52</a:t>
            </a:fld>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53</a:t>
            </a:fld>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54</a:t>
            </a:fld>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a:t>
            </a:r>
            <a:r>
              <a:rPr lang="it-IT" i="1" dirty="0" err="1" smtClean="0"/>
              <a:t>Hourloupe</a:t>
            </a:r>
            <a:r>
              <a:rPr lang="it-IT" dirty="0" smtClean="0"/>
              <a:t>, </a:t>
            </a:r>
            <a:r>
              <a:rPr lang="it-IT" baseline="0" dirty="0" smtClean="0"/>
              <a:t>serie durata circa 20 anni </a:t>
            </a:r>
          </a:p>
          <a:p>
            <a:endParaRPr lang="it-IT" baseline="0" dirty="0" smtClean="0"/>
          </a:p>
          <a:p>
            <a:r>
              <a:rPr lang="it-IT" baseline="0" dirty="0" smtClean="0"/>
              <a:t>È SCRITTURA SCHEMATICA, incessante e irregolare che PROLIFERA SU SE STESSA FINO A DISORIENTARE</a:t>
            </a:r>
          </a:p>
          <a:p>
            <a:endParaRPr lang="it-IT" baseline="0" dirty="0" smtClean="0"/>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55</a:t>
            </a:fld>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90478">
              <a:defRPr/>
            </a:pPr>
            <a:endParaRPr lang="it-IT" baseline="0" dirty="0" smtClean="0"/>
          </a:p>
          <a:p>
            <a:pPr defTabSz="990478">
              <a:defRPr/>
            </a:pPr>
            <a:r>
              <a:rPr lang="it-IT" u="sng" baseline="0" dirty="0" smtClean="0"/>
              <a:t>SCULTOPITTURE</a:t>
            </a:r>
            <a:endParaRPr lang="it-IT" u="sng"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56</a:t>
            </a:fld>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1600 mq</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57</a:t>
            </a:fld>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Cabinet </a:t>
            </a:r>
            <a:r>
              <a:rPr lang="it-IT" baseline="0" dirty="0" err="1" smtClean="0"/>
              <a:t>Logologique</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58</a:t>
            </a:fld>
            <a:endParaRPr 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Terzo ciclo (74-79) LIEUX</a:t>
            </a:r>
            <a:r>
              <a:rPr lang="it-IT" baseline="0" dirty="0" smtClean="0"/>
              <a:t> ABREGÉS</a:t>
            </a:r>
            <a:endParaRPr lang="it-IT" dirty="0" smtClean="0"/>
          </a:p>
          <a:p>
            <a:endParaRPr lang="it-IT" baseline="0" dirty="0" smtClean="0"/>
          </a:p>
          <a:p>
            <a:r>
              <a:rPr lang="it-IT" baseline="0" dirty="0" smtClean="0"/>
              <a:t>elemento sovrastante è il COLORE</a:t>
            </a:r>
          </a:p>
        </p:txBody>
      </p:sp>
      <p:sp>
        <p:nvSpPr>
          <p:cNvPr id="4" name="Segnaposto numero diapositiva 3"/>
          <p:cNvSpPr>
            <a:spLocks noGrp="1"/>
          </p:cNvSpPr>
          <p:nvPr>
            <p:ph type="sldNum" sz="quarter" idx="10"/>
          </p:nvPr>
        </p:nvSpPr>
        <p:spPr/>
        <p:txBody>
          <a:bodyPr/>
          <a:lstStyle/>
          <a:p>
            <a:fld id="{5F7B9585-749E-41E9-972F-B647F5AF1F9F}" type="slidenum">
              <a:rPr lang="it-IT" smtClean="0"/>
              <a:pPr/>
              <a:t>59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-29: Venerdì nero</a:t>
            </a:r>
          </a:p>
          <a:p>
            <a:endParaRPr lang="it-IT" baseline="0" dirty="0" smtClean="0"/>
          </a:p>
          <a:p>
            <a:r>
              <a:rPr lang="it-IT" baseline="0" dirty="0" smtClean="0"/>
              <a:t>-35: WORKS PROGRESS ADMINISTRATION, programma governativo attuato da ROOSEVELT dà vita al FEDERAL ARTS PROJECT</a:t>
            </a:r>
          </a:p>
          <a:p>
            <a:endParaRPr lang="it-IT" baseline="0" dirty="0" smtClean="0"/>
          </a:p>
          <a:p>
            <a:r>
              <a:rPr lang="it-IT" baseline="0" dirty="0" smtClean="0"/>
              <a:t>-Promossero soprattutto ARTE DESTINATA AD AMBIENTI PUBBLICI.</a:t>
            </a:r>
          </a:p>
          <a:p>
            <a:endParaRPr lang="it-IT" baseline="0" dirty="0" smtClean="0"/>
          </a:p>
          <a:p>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a:t>
            </a:fld>
            <a:endParaRPr 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Mires</a:t>
            </a:r>
            <a:r>
              <a:rPr lang="it-IT" dirty="0" smtClean="0"/>
              <a:t> (84)</a:t>
            </a:r>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60</a:t>
            </a:fld>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Catalano, muore nel 2012 nasce nel 1923.</a:t>
            </a:r>
          </a:p>
          <a:p>
            <a:r>
              <a:rPr lang="it-IT" dirty="0" smtClean="0"/>
              <a:t>Tendenza materica fin dagli anni 50</a:t>
            </a:r>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61</a:t>
            </a:fld>
            <a:endParaRPr 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it-IT" dirty="0" smtClean="0"/>
              <a:t>le sue composizioni,</a:t>
            </a:r>
            <a:r>
              <a:rPr lang="it-IT" baseline="0" dirty="0" smtClean="0"/>
              <a:t> </a:t>
            </a:r>
            <a:r>
              <a:rPr lang="it-IT" dirty="0" smtClean="0"/>
              <a:t>INGLOBANO OGGETTI REALI</a:t>
            </a:r>
          </a:p>
          <a:p>
            <a:endParaRPr lang="it-IT" dirty="0" smtClean="0"/>
          </a:p>
          <a:p>
            <a:endParaRPr lang="it-IT" dirty="0" smtClean="0"/>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62</a:t>
            </a:fld>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Analogamente, L’OGGETTO VIENE TRATTATO COME MATERIA </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63</a:t>
            </a:fld>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buFontTx/>
              <a:buNone/>
            </a:pPr>
            <a:r>
              <a:rPr lang="it-IT" dirty="0" smtClean="0"/>
              <a:t>ARTE CHE ILLUSTRA LA VITA CON LA SINCERITÀ DELLA VITA STESSA </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64</a:t>
            </a:fld>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Catrami-muffe-gobbi</a:t>
            </a:r>
            <a:r>
              <a:rPr lang="it-IT" dirty="0" smtClean="0"/>
              <a:t>: fine 40 inizio 50</a:t>
            </a:r>
          </a:p>
          <a:p>
            <a:r>
              <a:rPr lang="it-IT" dirty="0" smtClean="0"/>
              <a:t>--conservano un CARATTERE ESSENZIALMENTE PITTORICO</a:t>
            </a:r>
            <a:r>
              <a:rPr lang="it-IT" baseline="0" dirty="0" smtClean="0"/>
              <a:t> (spalmabili)</a:t>
            </a:r>
          </a:p>
          <a:p>
            <a:r>
              <a:rPr lang="it-IT" dirty="0" smtClean="0"/>
              <a:t>   </a:t>
            </a:r>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65</a:t>
            </a:fld>
            <a:endParaRPr 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sz="1300" dirty="0" smtClean="0"/>
          </a:p>
          <a:p>
            <a:r>
              <a:rPr lang="it-IT" sz="1300" dirty="0" smtClean="0"/>
              <a:t>TELA QUALE</a:t>
            </a:r>
            <a:r>
              <a:rPr lang="it-IT" sz="1300" baseline="0" dirty="0" smtClean="0"/>
              <a:t> </a:t>
            </a:r>
            <a:r>
              <a:rPr lang="it-IT" sz="1300" dirty="0" smtClean="0"/>
              <a:t>PROTAGONISTA DELL’OPERA, E NON COME SUPPORTO</a:t>
            </a:r>
          </a:p>
          <a:p>
            <a:endParaRPr lang="it-IT" sz="1300" dirty="0" smtClean="0"/>
          </a:p>
          <a:p>
            <a:r>
              <a:rPr lang="it-IT" dirty="0" smtClean="0"/>
              <a:t>Si TRATTA </a:t>
            </a:r>
            <a:r>
              <a:rPr lang="it-IT" dirty="0" err="1" smtClean="0"/>
              <a:t>DI</a:t>
            </a:r>
            <a:r>
              <a:rPr lang="it-IT" dirty="0" smtClean="0"/>
              <a:t> UN COLLAGE</a:t>
            </a:r>
            <a:r>
              <a:rPr lang="it-IT" baseline="0" dirty="0" smtClean="0"/>
              <a:t> (già cubisti e dadaisti)</a:t>
            </a:r>
          </a:p>
          <a:p>
            <a:r>
              <a:rPr lang="it-IT" dirty="0" smtClean="0"/>
              <a:t>LINEA NERA </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66</a:t>
            </a:fld>
            <a:endParaRPr 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Anni ’50 iniziano i sacchi: </a:t>
            </a:r>
          </a:p>
          <a:p>
            <a:r>
              <a:rPr lang="it-IT" dirty="0" smtClean="0"/>
              <a:t>-prima mescolati al colore</a:t>
            </a:r>
            <a:r>
              <a:rPr lang="it-IT" baseline="0" dirty="0" smtClean="0"/>
              <a:t> (</a:t>
            </a:r>
            <a:r>
              <a:rPr lang="it-IT" baseline="0" dirty="0" smtClean="0">
                <a:sym typeface="Symbol"/>
              </a:rPr>
              <a:t></a:t>
            </a:r>
            <a:r>
              <a:rPr lang="it-IT" baseline="0" dirty="0" smtClean="0"/>
              <a:t>papier </a:t>
            </a:r>
            <a:r>
              <a:rPr lang="it-IT" baseline="0" dirty="0" err="1" smtClean="0"/>
              <a:t>collee</a:t>
            </a:r>
            <a:r>
              <a:rPr lang="it-IT" baseline="0" dirty="0" smtClean="0"/>
              <a:t> dei cubisti)</a:t>
            </a:r>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67</a:t>
            </a:fld>
            <a:endParaRPr 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Dal 52 utilizza indumenti usati</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68</a:t>
            </a:fld>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 FUOCO</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69</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Pollock per casa Peggy </a:t>
            </a:r>
            <a:r>
              <a:rPr lang="it-IT" dirty="0" err="1" smtClean="0"/>
              <a:t>Gugg</a:t>
            </a:r>
            <a:r>
              <a:rPr lang="it-IT" dirty="0" smtClean="0"/>
              <a:t>. </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7</a:t>
            </a:fld>
            <a:endParaRPr 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300" dirty="0" smtClean="0"/>
              <a:t>BURRI ALCHIMISTA degli anni 50 </a:t>
            </a:r>
            <a:endParaRPr lang="it-IT" dirty="0" smtClean="0"/>
          </a:p>
          <a:p>
            <a:endParaRPr lang="it-IT"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70</a:t>
            </a:fld>
            <a:endParaRPr 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r>
              <a:rPr lang="it-IT" dirty="0" smtClean="0"/>
              <a:t>-MISTURA </a:t>
            </a:r>
            <a:r>
              <a:rPr lang="it-IT" dirty="0" err="1" smtClean="0"/>
              <a:t>DI</a:t>
            </a:r>
            <a:r>
              <a:rPr lang="it-IT" dirty="0" smtClean="0"/>
              <a:t> CAOLINO (roccia sedimentaria), VINAVIL E PIGMENTO FISSATA SU CELLOTEX---</a:t>
            </a:r>
          </a:p>
          <a:p>
            <a:r>
              <a:rPr lang="it-IT" dirty="0" smtClean="0"/>
              <a:t>massimo di purezza e di espressività</a:t>
            </a:r>
          </a:p>
          <a:p>
            <a:endParaRPr lang="it-IT" sz="1300" dirty="0" smtClean="0"/>
          </a:p>
          <a:p>
            <a:r>
              <a:rPr lang="it-IT" sz="1300" dirty="0" smtClean="0"/>
              <a:t>FENOMENOLOGIA DELLA MATERIA</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71</a:t>
            </a:fld>
            <a:endParaRPr 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IL COLORE RISULTA LUCIDO O OPACO A SECONDA DELLA MATERIA CHE INCONTRA</a:t>
            </a:r>
          </a:p>
          <a:p>
            <a:endParaRPr lang="it-IT"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72</a:t>
            </a:fld>
            <a:endParaRPr lang="it-I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73</a:t>
            </a:fld>
            <a:endParaRPr lang="it-I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74</a:t>
            </a:fld>
            <a:endParaRPr lang="it-IT"/>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300" dirty="0" smtClean="0"/>
              <a:t>-ANCHE IL COLORE È, PER BURRI, MATERIA, SOSTANZA CORPOSA</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75</a:t>
            </a:fld>
            <a:endParaRPr lang="it-IT"/>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76</a:t>
            </a:fld>
            <a:endParaRPr lang="it-IT"/>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sz="1300" dirty="0" smtClean="0"/>
          </a:p>
          <a:p>
            <a:r>
              <a:rPr lang="it-IT" sz="1300" dirty="0" smtClean="0"/>
              <a:t>All'esterno dell'edificio sono collocate tre grandi sculture</a:t>
            </a:r>
            <a:r>
              <a:rPr lang="it-IT" sz="1300" baseline="0" dirty="0" smtClean="0"/>
              <a:t> </a:t>
            </a:r>
            <a:r>
              <a:rPr lang="it-IT" sz="1300" dirty="0" smtClean="0"/>
              <a:t>in ferro verniciato</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77</a:t>
            </a:fld>
            <a:endParaRPr 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PROGRESSO SCIENTIFICO</a:t>
            </a:r>
          </a:p>
          <a:p>
            <a:endParaRPr lang="it-IT" dirty="0" smtClean="0"/>
          </a:p>
          <a:p>
            <a:r>
              <a:rPr lang="it-IT" dirty="0" smtClean="0"/>
              <a:t>-mutare il</a:t>
            </a:r>
            <a:r>
              <a:rPr lang="it-IT" baseline="0" dirty="0" smtClean="0"/>
              <a:t> rapporto UOMO/MONDO-UOMO/SPAZIO</a:t>
            </a:r>
          </a:p>
          <a:p>
            <a:endParaRPr lang="it-IT" baseline="0" dirty="0" smtClean="0"/>
          </a:p>
          <a:p>
            <a:r>
              <a:rPr lang="it-IT" baseline="0" dirty="0" err="1" smtClean="0"/>
              <a:t>---permaneva</a:t>
            </a:r>
            <a:r>
              <a:rPr lang="it-IT" baseline="0" dirty="0" smtClean="0"/>
              <a:t> il problema di COME SI DOVESSE VALUTARE E CONSIDERARE LA SUPERFICIE DELLA TELA DIPINTA: </a:t>
            </a:r>
          </a:p>
          <a:p>
            <a:r>
              <a:rPr lang="it-IT" baseline="0" dirty="0" smtClean="0"/>
              <a:t>-è una “vista dalla finestra” come voleva l’arte rinascimentale?</a:t>
            </a:r>
          </a:p>
          <a:p>
            <a:r>
              <a:rPr lang="it-IT" baseline="0" dirty="0" smtClean="0"/>
              <a:t>-è una semplice superficie tangibile “decorata” di forme e colori alla stregua di un tappeto o una stoffa?</a:t>
            </a:r>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79</a:t>
            </a:fld>
            <a:endParaRPr lang="it-IT"/>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SPAZIO-SEGNO-GESTO</a:t>
            </a:r>
            <a:endParaRPr lang="it-IT" baseline="0" dirty="0" smtClean="0"/>
          </a:p>
          <a:p>
            <a:r>
              <a:rPr lang="it-IT" baseline="0" dirty="0" smtClean="0"/>
              <a:t>È UN PUNTO </a:t>
            </a:r>
            <a:r>
              <a:rPr lang="it-IT" baseline="0" dirty="0" err="1" smtClean="0"/>
              <a:t>DI</a:t>
            </a:r>
            <a:r>
              <a:rPr lang="it-IT" baseline="0" dirty="0" smtClean="0"/>
              <a:t> ARRIVO</a:t>
            </a:r>
          </a:p>
          <a:p>
            <a:endParaRPr lang="it-IT" baseline="0" dirty="0" smtClean="0"/>
          </a:p>
          <a:p>
            <a:pPr defTabSz="990478">
              <a:defRPr/>
            </a:pPr>
            <a:r>
              <a:rPr lang="it-IT" dirty="0" smtClean="0"/>
              <a:t>-Due artisti principali</a:t>
            </a:r>
          </a:p>
          <a:p>
            <a:pPr defTabSz="990478">
              <a:defRPr/>
            </a:pPr>
            <a:endParaRPr lang="it-IT" dirty="0" smtClean="0"/>
          </a:p>
          <a:p>
            <a:endParaRPr lang="it-IT" baseline="0" dirty="0" smtClean="0"/>
          </a:p>
          <a:p>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80</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a:t>
            </a:r>
            <a:r>
              <a:rPr lang="en-US" dirty="0" err="1" smtClean="0"/>
              <a:t>Fondamentale</a:t>
            </a:r>
            <a:r>
              <a:rPr lang="en-US" dirty="0" smtClean="0"/>
              <a:t> influenza del</a:t>
            </a:r>
            <a:r>
              <a:rPr lang="en-US" baseline="0" dirty="0" smtClean="0"/>
              <a:t> </a:t>
            </a:r>
            <a:r>
              <a:rPr lang="en-US" baseline="0" dirty="0" err="1" smtClean="0"/>
              <a:t>surrealismo</a:t>
            </a:r>
            <a:r>
              <a:rPr lang="en-US" baseline="0" dirty="0" smtClean="0"/>
              <a:t>: </a:t>
            </a:r>
          </a:p>
          <a:p>
            <a:r>
              <a:rPr lang="en-US" dirty="0" smtClean="0"/>
              <a:t>“FANTASTIC ART, DADA AND SURREALISM”, </a:t>
            </a:r>
            <a:r>
              <a:rPr lang="en-US" dirty="0" err="1" smtClean="0"/>
              <a:t>Moma</a:t>
            </a:r>
            <a:r>
              <a:rPr lang="en-US" dirty="0" smtClean="0"/>
              <a:t>, 1936: due </a:t>
            </a:r>
            <a:r>
              <a:rPr lang="en-US" dirty="0" err="1" smtClean="0"/>
              <a:t>mostre</a:t>
            </a:r>
            <a:r>
              <a:rPr lang="en-US" dirty="0" smtClean="0"/>
              <a:t> </a:t>
            </a:r>
            <a:r>
              <a:rPr lang="en-US" dirty="0" err="1" smtClean="0"/>
              <a:t>importanti</a:t>
            </a:r>
            <a:r>
              <a:rPr lang="en-US" dirty="0" smtClean="0"/>
              <a:t> per </a:t>
            </a:r>
            <a:r>
              <a:rPr lang="en-US" dirty="0" err="1" smtClean="0"/>
              <a:t>nascita</a:t>
            </a:r>
            <a:r>
              <a:rPr lang="en-US" dirty="0" smtClean="0"/>
              <a:t> </a:t>
            </a:r>
            <a:r>
              <a:rPr lang="en-US" dirty="0" err="1" smtClean="0"/>
              <a:t>espr</a:t>
            </a:r>
            <a:r>
              <a:rPr lang="en-US" dirty="0" smtClean="0"/>
              <a:t> </a:t>
            </a:r>
            <a:r>
              <a:rPr lang="en-US" dirty="0" err="1" smtClean="0"/>
              <a:t>astr</a:t>
            </a:r>
            <a:endParaRPr lang="en-US"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8</a:t>
            </a:fld>
            <a:endParaRPr lang="it-I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Lo Sp. NASCE NEL DOPOGUERRA fra grandi rivolgimenti scientifici:</a:t>
            </a:r>
          </a:p>
          <a:p>
            <a:r>
              <a:rPr lang="it-IT" dirty="0" smtClean="0"/>
              <a:t>Hiroshima</a:t>
            </a:r>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81</a:t>
            </a:fld>
            <a:endParaRPr lang="it-IT"/>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1947: torna a Milano e vuole dar seguito allo sp.</a:t>
            </a:r>
          </a:p>
          <a:p>
            <a:endParaRPr lang="it-IT" baseline="0" dirty="0" smtClean="0"/>
          </a:p>
          <a:p>
            <a:r>
              <a:rPr lang="it-IT" baseline="0" dirty="0" smtClean="0"/>
              <a:t>---TRASFERISCE AL GESTO, CHE SI INCARNA NELLA MATERIA, LA CAPACITÀ </a:t>
            </a:r>
            <a:r>
              <a:rPr lang="it-IT" baseline="0" dirty="0" err="1" smtClean="0"/>
              <a:t>DI</a:t>
            </a:r>
            <a:r>
              <a:rPr lang="it-IT" baseline="0" dirty="0" smtClean="0"/>
              <a:t> RINNOVARLA</a:t>
            </a:r>
          </a:p>
        </p:txBody>
      </p:sp>
      <p:sp>
        <p:nvSpPr>
          <p:cNvPr id="4" name="Segnaposto numero diapositiva 3"/>
          <p:cNvSpPr>
            <a:spLocks noGrp="1"/>
          </p:cNvSpPr>
          <p:nvPr>
            <p:ph type="sldNum" sz="quarter" idx="10"/>
          </p:nvPr>
        </p:nvSpPr>
        <p:spPr/>
        <p:txBody>
          <a:bodyPr/>
          <a:lstStyle/>
          <a:p>
            <a:fld id="{5F7B9585-749E-41E9-972F-B647F5AF1F9F}" type="slidenum">
              <a:rPr lang="it-IT" smtClean="0"/>
              <a:pPr/>
              <a:t>82</a:t>
            </a:fld>
            <a:endParaRPr lang="it-IT"/>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smtClean="0"/>
          </a:p>
          <a:p>
            <a:r>
              <a:rPr lang="it-IT" dirty="0" smtClean="0"/>
              <a:t>Si preoccupa</a:t>
            </a:r>
            <a:r>
              <a:rPr lang="it-IT" baseline="0" dirty="0" smtClean="0"/>
              <a:t> di VISUALIZZARE ciò che può produrre plasticamente l’arte spaziale</a:t>
            </a:r>
          </a:p>
          <a:p>
            <a:endParaRPr lang="it-IT" baseline="0" dirty="0" smtClean="0"/>
          </a:p>
          <a:p>
            <a:r>
              <a:rPr lang="it-IT" baseline="0" dirty="0" smtClean="0"/>
              <a:t>Strette COMUNANZE CON IL FUTURISMO</a:t>
            </a:r>
          </a:p>
          <a:p>
            <a:endParaRPr lang="it-IT" baseline="0" dirty="0" smtClean="0"/>
          </a:p>
          <a:p>
            <a:r>
              <a:rPr lang="it-IT" baseline="0" dirty="0" smtClean="0"/>
              <a:t>Si coglie la necessità di attivare una PARTECIPAZIONE DEL PUBBLICO indispensabile all’essere dell’opera</a:t>
            </a:r>
          </a:p>
          <a:p>
            <a:endParaRPr lang="it-IT" baseline="0" dirty="0" smtClean="0"/>
          </a:p>
          <a:p>
            <a:r>
              <a:rPr lang="it-IT" baseline="0" dirty="0" smtClean="0"/>
              <a:t>Ultimo manifesto lo trasmettono in </a:t>
            </a:r>
            <a:r>
              <a:rPr lang="it-IT" baseline="0" dirty="0" err="1" smtClean="0"/>
              <a:t>TV…</a:t>
            </a:r>
            <a:endParaRPr lang="it-IT" baseline="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83</a:t>
            </a:fld>
            <a:endParaRPr lang="it-IT"/>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0000" lnSpcReduction="20000"/>
          </a:bodyPr>
          <a:lstStyle/>
          <a:p>
            <a:endParaRPr lang="it-IT" sz="1300"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84</a:t>
            </a:fld>
            <a:endParaRPr lang="it-IT"/>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Tubo neon di 100 </a:t>
            </a:r>
            <a:r>
              <a:rPr lang="it-IT" baseline="0" dirty="0" err="1" smtClean="0"/>
              <a:t>mt</a:t>
            </a:r>
            <a:endParaRPr lang="it-IT" baseline="0" dirty="0" smtClean="0"/>
          </a:p>
          <a:p>
            <a:endParaRPr lang="it-IT" sz="1300" dirty="0" smtClean="0"/>
          </a:p>
          <a:p>
            <a:r>
              <a:rPr lang="it-IT" sz="1300" dirty="0" smtClean="0"/>
              <a:t>DINAMICO</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85</a:t>
            </a:fld>
            <a:endParaRPr lang="it-IT"/>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300" dirty="0" smtClean="0"/>
              <a:t>1949:</a:t>
            </a:r>
          </a:p>
          <a:p>
            <a:r>
              <a:rPr lang="it-IT" sz="1300" dirty="0" smtClean="0"/>
              <a:t>-Il buco in senso costruttivo. E’ una nuova dimensione ideale</a:t>
            </a:r>
          </a:p>
          <a:p>
            <a:r>
              <a:rPr lang="it-IT" sz="1300" dirty="0" smtClean="0"/>
              <a:t> </a:t>
            </a:r>
          </a:p>
          <a:p>
            <a:endParaRPr lang="it-IT" sz="1400" dirty="0" smtClean="0"/>
          </a:p>
          <a:p>
            <a:r>
              <a:rPr lang="it-IT" sz="1400" dirty="0" err="1" smtClean="0"/>
              <a:t>-Maurizio</a:t>
            </a:r>
            <a:r>
              <a:rPr lang="it-IT" sz="1400" dirty="0" smtClean="0"/>
              <a:t> </a:t>
            </a:r>
            <a:r>
              <a:rPr lang="it-IT" sz="1400" dirty="0" err="1" smtClean="0"/>
              <a:t>Calvesi</a:t>
            </a:r>
            <a:r>
              <a:rPr lang="it-IT" sz="1400" dirty="0" smtClean="0"/>
              <a:t>, "non è più una superficie, ma una materia”</a:t>
            </a:r>
            <a:endParaRPr lang="it-IT" sz="1300" dirty="0" smtClean="0"/>
          </a:p>
          <a:p>
            <a:endParaRPr lang="it-IT" sz="1300" dirty="0" smtClean="0"/>
          </a:p>
          <a:p>
            <a:r>
              <a:rPr lang="it-IT" sz="1300" dirty="0" err="1" smtClean="0"/>
              <a:t>-Argan</a:t>
            </a:r>
            <a:r>
              <a:rPr lang="it-IT" sz="1300" dirty="0" smtClean="0"/>
              <a:t> chiosa: «</a:t>
            </a:r>
            <a:r>
              <a:rPr lang="it-IT" sz="1300" dirty="0" err="1" smtClean="0"/>
              <a:t>…distruggere</a:t>
            </a:r>
            <a:r>
              <a:rPr lang="it-IT" sz="1300" dirty="0" smtClean="0"/>
              <a:t> una finzione significa recuperare una </a:t>
            </a:r>
            <a:r>
              <a:rPr lang="it-IT" sz="1300" dirty="0" err="1" smtClean="0"/>
              <a:t>verità…</a:t>
            </a:r>
            <a:r>
              <a:rPr lang="it-IT" sz="1300" dirty="0" smtClean="0"/>
              <a:t>». La finzione della bidimensionalità dell’arte</a:t>
            </a:r>
            <a:br>
              <a:rPr lang="it-IT" sz="1300" dirty="0" smtClean="0"/>
            </a:b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86</a:t>
            </a:fld>
            <a:endParaRPr lang="it-IT"/>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872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dirty="0" smtClean="0"/>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71ADD81E-8B40-4552-84EC-3A795D606AA4}" type="slidenum">
              <a:rPr lang="it-IT" sz="1300"/>
              <a:pPr algn="r">
                <a:defRPr/>
              </a:pPr>
              <a:t>87</a:t>
            </a:fld>
            <a:endParaRPr lang="it-IT" sz="1300"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90478">
              <a:defRPr/>
            </a:pPr>
            <a:r>
              <a:rPr lang="it-IT" baseline="0" dirty="0" smtClean="0"/>
              <a:t>COLORE ad olio a volte decorate con PIETRE O VETRI</a:t>
            </a:r>
            <a:endParaRPr lang="it-IT"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88</a:t>
            </a:fld>
            <a:endParaRPr lang="it-IT"/>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76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1958: inventa il taglio</a:t>
            </a:r>
          </a:p>
          <a:p>
            <a:r>
              <a:rPr lang="it-IT" dirty="0" smtClean="0"/>
              <a:t>-È un ELEMENTO AUTOSUFFICIENTE</a:t>
            </a:r>
            <a:endParaRPr lang="it-IT" baseline="0" dirty="0" smtClean="0"/>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BCD6046F-6AAC-4AC7-97D8-6CCDDBE1A9AE}" type="slidenum">
              <a:rPr lang="it-IT" sz="1300"/>
              <a:pPr algn="r">
                <a:defRPr/>
              </a:pPr>
              <a:t>89</a:t>
            </a:fld>
            <a:endParaRPr lang="it-IT" sz="1300"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179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4" name="Segnaposto numero diapositiva 3"/>
          <p:cNvSpPr txBox="1">
            <a:spLocks noGrp="1"/>
          </p:cNvSpPr>
          <p:nvPr/>
        </p:nvSpPr>
        <p:spPr>
          <a:xfrm>
            <a:off x="4021294" y="9721106"/>
            <a:ext cx="3076363" cy="511731"/>
          </a:xfrm>
          <a:prstGeom prst="rect">
            <a:avLst/>
          </a:prstGeom>
          <a:noFill/>
        </p:spPr>
        <p:txBody>
          <a:bodyPr lIns="99048" tIns="49524" rIns="99048" bIns="49524" anchor="b"/>
          <a:lstStyle/>
          <a:p>
            <a:pPr algn="r">
              <a:defRPr/>
            </a:pPr>
            <a:fld id="{0B574496-F89C-4CBF-9DC6-14640ED7FC32}" type="slidenum">
              <a:rPr lang="it-IT" sz="1300"/>
              <a:pPr algn="r">
                <a:defRPr/>
              </a:pPr>
              <a:t>91</a:t>
            </a:fld>
            <a:endParaRPr lang="it-IT" sz="13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buFont typeface="Arial" pitchFamily="34" charset="0"/>
              <a:buNone/>
            </a:pPr>
            <a:r>
              <a:rPr lang="it-IT" dirty="0" smtClean="0"/>
              <a:t>“RICERCA, VERIFICA ED ESPRESSIONE DEL SÉ” fu fondamentale per gli </a:t>
            </a:r>
            <a:r>
              <a:rPr lang="it-IT" dirty="0" err="1" smtClean="0"/>
              <a:t>ea</a:t>
            </a:r>
            <a:r>
              <a:rPr lang="it-IT" dirty="0" smtClean="0"/>
              <a:t>.</a:t>
            </a:r>
          </a:p>
          <a:p>
            <a:pPr>
              <a:buFont typeface="Arial" pitchFamily="34" charset="0"/>
              <a:buNone/>
            </a:pPr>
            <a:endParaRPr lang="it-IT" dirty="0" smtClean="0"/>
          </a:p>
          <a:p>
            <a:r>
              <a:rPr lang="it-IT" baseline="0" dirty="0" err="1" smtClean="0"/>
              <a:t>---Stratta</a:t>
            </a:r>
            <a:r>
              <a:rPr lang="it-IT" baseline="0" dirty="0" smtClean="0"/>
              <a:t> relazione tra la sua opere e le teorie di </a:t>
            </a:r>
            <a:r>
              <a:rPr lang="it-IT" baseline="0" dirty="0" err="1" smtClean="0"/>
              <a:t>Jung</a:t>
            </a:r>
            <a:r>
              <a:rPr lang="it-IT" baseline="0" dirty="0" smtClean="0"/>
              <a:t> e Freud.</a:t>
            </a:r>
          </a:p>
          <a:p>
            <a:endParaRPr lang="it-IT" baseline="0" dirty="0" smtClean="0"/>
          </a:p>
          <a:p>
            <a:pPr>
              <a:buFont typeface="Arial" pitchFamily="34" charset="0"/>
              <a:buChar char="•"/>
            </a:pPr>
            <a:r>
              <a:rPr lang="it-IT" baseline="0" dirty="0" smtClean="0"/>
              <a:t>Molti di loro si consideravano moderni “creatori di miti”</a:t>
            </a:r>
          </a:p>
          <a:p>
            <a:pPr>
              <a:buFont typeface="Arial" pitchFamily="34" charset="0"/>
              <a:buChar char="•"/>
            </a:pPr>
            <a:endParaRPr lang="it-IT" baseline="0" dirty="0" smtClean="0"/>
          </a:p>
          <a:p>
            <a:pPr>
              <a:buFont typeface="Arial" pitchFamily="34" charset="0"/>
              <a:buChar char="•"/>
            </a:pPr>
            <a:r>
              <a:rPr lang="it-IT" dirty="0" smtClean="0"/>
              <a:t>Importanza del dibattito</a:t>
            </a:r>
            <a:r>
              <a:rPr lang="it-IT" baseline="0" dirty="0" smtClean="0"/>
              <a:t> sull’UOMO MODERNO</a:t>
            </a:r>
          </a:p>
          <a:p>
            <a:endParaRPr lang="it-IT" baseline="0" dirty="0" smtClean="0"/>
          </a:p>
          <a:p>
            <a:r>
              <a:rPr lang="it-IT" baseline="0" dirty="0" err="1" smtClean="0"/>
              <a:t>---si</a:t>
            </a:r>
            <a:r>
              <a:rPr lang="it-IT" baseline="0" dirty="0" smtClean="0"/>
              <a:t> critica l’idea stessa di progresso</a:t>
            </a:r>
            <a:endParaRPr lang="it-IT" dirty="0" smtClean="0"/>
          </a:p>
          <a:p>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9</a:t>
            </a:fld>
            <a:endParaRPr lang="it-IT"/>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 QUARTA: Iniziano nel 1959: </a:t>
            </a:r>
          </a:p>
          <a:p>
            <a:endParaRPr lang="it-IT" dirty="0" smtClean="0"/>
          </a:p>
          <a:p>
            <a:r>
              <a:rPr lang="it-IT" dirty="0" smtClean="0"/>
              <a:t>-COSTELLAZIONI </a:t>
            </a:r>
            <a:r>
              <a:rPr lang="it-IT" dirty="0" err="1" smtClean="0"/>
              <a:t>DI</a:t>
            </a:r>
            <a:r>
              <a:rPr lang="it-IT" dirty="0" smtClean="0"/>
              <a:t> QUADRI</a:t>
            </a:r>
            <a:endParaRPr lang="it-IT" dirty="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92</a:t>
            </a:fld>
            <a:endParaRPr lang="it-IT"/>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“NATURE”</a:t>
            </a:r>
          </a:p>
          <a:p>
            <a:endParaRPr lang="it-IT" dirty="0" smtClean="0"/>
          </a:p>
          <a:p>
            <a:r>
              <a:rPr lang="it-IT" dirty="0" smtClean="0"/>
              <a:t>TENDONO AD</a:t>
            </a:r>
            <a:r>
              <a:rPr lang="it-IT" baseline="0" dirty="0" smtClean="0"/>
              <a:t> AMBIENTARSI</a:t>
            </a:r>
            <a:r>
              <a:rPr lang="it-IT" dirty="0" smtClean="0">
                <a:solidFill>
                  <a:schemeClr val="tx1">
                    <a:lumMod val="65000"/>
                    <a:lumOff val="35000"/>
                  </a:schemeClr>
                </a:solidFill>
              </a:rPr>
              <a:t> </a:t>
            </a:r>
            <a:r>
              <a:rPr lang="it-IT" dirty="0" smtClean="0"/>
              <a:t>COME PRESENZE VIVE" </a:t>
            </a:r>
          </a:p>
          <a:p>
            <a:endParaRPr lang="it-IT" dirty="0" smtClean="0"/>
          </a:p>
        </p:txBody>
      </p:sp>
      <p:sp>
        <p:nvSpPr>
          <p:cNvPr id="4" name="Segnaposto numero diapositiva 3"/>
          <p:cNvSpPr>
            <a:spLocks noGrp="1"/>
          </p:cNvSpPr>
          <p:nvPr>
            <p:ph type="sldNum" sz="quarter" idx="10"/>
          </p:nvPr>
        </p:nvSpPr>
        <p:spPr/>
        <p:txBody>
          <a:bodyPr/>
          <a:lstStyle/>
          <a:p>
            <a:fld id="{5F7B9585-749E-41E9-972F-B647F5AF1F9F}" type="slidenum">
              <a:rPr lang="it-IT" smtClean="0"/>
              <a:pPr/>
              <a:t>93</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0FEB642-B4EC-4700-A04E-D8BF4C8F0EEE}" type="datetimeFigureOut">
              <a:rPr lang="it-IT" smtClean="0"/>
              <a:pPr/>
              <a:t>23/05/2014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661DA6-6DD2-47F7-8CE6-24A890D2A12F}"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EB642-B4EC-4700-A04E-D8BF4C8F0EEE}" type="datetimeFigureOut">
              <a:rPr lang="it-IT" smtClean="0"/>
              <a:pPr/>
              <a:t>23/05/2014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61DA6-6DD2-47F7-8CE6-24A890D2A12F}"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z8zJQwyjO1MwfM&amp;tbnid=Dr2nyRWb0pBvfM:&amp;ved=0CAUQjRw&amp;url=http://www.ilmuromag.it/art-of-this-century/&amp;ei=XUWiUfD3OYKqOsG_gBA&amp;bvm=bv.47008514,d.ZWU&amp;psig=AFQjCNFgaPpdv8KsTt-CmjzJ2hPaItsAEg&amp;ust=1369675482469276"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PbGpw9IIXT4aRM&amp;tbnid=_8aY_Ioy7pYCnM:&amp;ved=0CAUQjRw&amp;url=http://artistandstudio.tumblr.com/post/39931596996&amp;ei=fUiiUdPxGsnwPIDvgZAM&amp;bvm=bv.47008514,d.ZWU&amp;psig=AFQjCNHRrRb919DfSoF_l_vxT5uyhUpj3A&amp;ust=1369676272728227"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_76NNBUkIpJEPM&amp;tbnid=OLqYQb18RBBYlM:&amp;ved=0CAUQjRw&amp;url=http://defeatingtheideal.wordpress.com/2012/12/04/a-sample-of-the-new-american-painting-exhibition-of-1958/&amp;ei=NVGiUcGDOsnWObipgRA&amp;bvm=bv.47008514,d.ZWU&amp;psig=AFQjCNG_R6vuczXWhuadg_1qilFvxcJtvg&amp;ust=1369678510099737"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www.google.it/url?sa=i&amp;rct=j&amp;q=&amp;esrc=s&amp;frm=1&amp;source=images&amp;cd=&amp;cad=rja&amp;docid=o5lExe_Hc816VM&amp;tbnid=SZw_kI-aqOBQdM:&amp;ved=0CAUQjRw&amp;url=http://en.wikipedia.org/wiki/Mark_Rothko&amp;ei=GxqiUcPAMcPROYm7gegK&amp;v6u=https://s-v6exp1-ds.metric.gstatic.com/gen_204?ip=109.113.136.209&amp;ts=1369578009680210&amp;auth=j4znbufvu264fsw2f6tozwz5z4cwzl76&amp;rndm=0.9867776013069254&amp;v6s=2&amp;v6t=1297&amp;bvm=bv.47008514,d.ZWU&amp;psig=AFQjCNGzjaiFi_sMMui7ChGk4MjYKMQvxQ&amp;ust=1369664409713083" TargetMode="External"/><Relationship Id="rId7" Type="http://schemas.openxmlformats.org/officeDocument/2006/relationships/hyperlink" Target="http://www.insecula.com/PhotosNew/00/00/08/90/ME0000089053_3.JP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hyperlink" Target="http://www.google.it/url?sa=i&amp;rct=j&amp;q=&amp;esrc=s&amp;frm=1&amp;source=images&amp;cd=&amp;cad=rja&amp;docid=bMkL_p1Nwjo5QM&amp;tbnid=L0TWKolXlFXlbM:&amp;ved=0CAUQjRw&amp;url=http://aprilmiles.wordpress.com/2012/05/08/clyfford-still-1953-tate-modern-london/&amp;ei=YhqiUbvXN8m_OZnbgYgM&amp;bvm=bv.47008514,d.ZWU&amp;psig=AFQjCNHnr9pBQDXf1AYcEnYQmG1TeuWHxg&amp;ust=1369664452165914" TargetMode="Externa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it/url?sa=i&amp;source=images&amp;cd=&amp;cad=rja&amp;docid=A05tSYgtbFSLfM&amp;tbnid=YQvdWt1u6zSLCM:&amp;ved=0CAgQjRwwAA&amp;url=http://www.1artclub.com/the-moon-woman-cuts-the-circle-by-jackson-pollock/&amp;ei=-UejUcuQDaGn0AWu8oEY&amp;psig=AFQjCNEkFpC8m3g3UdgLfI-nvXCidcpUrQ&amp;ust=1369741689263022"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pqu2jSH2jXm9qM&amp;tbnid=Q7iAFeolhG6s5M:&amp;ved=0CAUQjRw&amp;url=http://www.reproduction-gallery.com/oil_painting/details/copy_artist/1184733581/masterpiece/Hans_Hofmann/museum_quality/Bacchanale.xhtml&amp;ei=C0-jUYjiI5S10QWS8oHoBw&amp;bvm=bv.47008514,d.d2k&amp;psig=AFQjCNFEEDl3IJmvMqAiir7sXuwwi72ngg&amp;ust=1369743475930316"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TdfPiF4NnGtBOM&amp;tbnid=Kf7IfJ5pY0EdqM:&amp;ved=0CAUQjRw&amp;url=http://www.artantide.com/news_Articolo?idArticolo=1485&amp;ei=Y1GjUd_kH6v60gXNvIHYCg&amp;bvm=bv.47008514,d.d2k&amp;psig=AFQjCNFS-d8I8ax10CNdJWFnuHdcIoAMIg&amp;ust=1369744079712184"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www.google.it/url?sa=i&amp;rct=j&amp;q=&amp;esrc=s&amp;frm=1&amp;source=images&amp;cd=&amp;cad=rja&amp;docid=NGTvh-D8Sz9xIM&amp;tbnid=7Bm_UKDv_voMXM:&amp;ved=0CAUQjRw&amp;url=http://noise-admiration.blogspot.com/2011/11/artwork-of-day-712011-barnett-newman-7.html&amp;ei=Um-jUfG3NIOn0QX0yID4Cg&amp;psig=AFQjCNExb7R4gEJaWiV0mn3_o8nNkZOSMg&amp;ust=1369751466308516" TargetMode="External"/><Relationship Id="rId5" Type="http://schemas.openxmlformats.org/officeDocument/2006/relationships/image" Target="../media/image19.jpeg"/><Relationship Id="rId4" Type="http://schemas.openxmlformats.org/officeDocument/2006/relationships/hyperlink" Target="http://www.google.it/url?sa=i&amp;rct=j&amp;q=&amp;esrc=s&amp;frm=1&amp;source=images&amp;cd=&amp;cad=rja&amp;docid=jA2hnBfOjSa2eM&amp;tbnid=a5yRpRYd24Y2oM:&amp;ved=0CAUQjRw&amp;url=http://www.flickr.com/photos/momentsnotice/4687080758/&amp;ei=fm6jUeKzJpC00QWwx4HgCg&amp;psig=AFQjCNGfbNrLGAKy43LI3razDcDQWvSQPg&amp;ust=136975148230214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1e5z7VxfbKGX_M&amp;tbnid=BD8bZpSe3ulULM:&amp;ved=0CAUQjRw&amp;url=http://www.moma.org/collection/object.php?object_id=79836&amp;ei=VVyjUfTuF4ry0gWk_IHwCQ&amp;bvm=bv.47008514,d.d2k&amp;psig=AFQjCNHDRJj9xWNEB0Huz65ITztgZybliw&amp;ust=1369746885671717"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vzyCq5Omo9MM4M&amp;tbnid=6rZ5mQh0r0A1GM:&amp;ved=0CAUQjRw&amp;url=http://kvetchlandia.tumblr.com/post/13490188826/clyfford-still-1949-h-1949&amp;ei=AGGjUZv9CYaT0QWJwYG4AQ&amp;bvm=bv.47008514,d.d2k&amp;psig=AFQjCNEJWzex02RgJdzup70jvxZYtbYepA&amp;ust=1369748081974456"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4kICxyJxM4rwfM&amp;tbnid=xaRRjxvpwshMCM:&amp;ved=0CAUQjRw&amp;url=http://www.chicagonow.com/quark-in-the-road/2013/04/willem-de-kooning-a-brush-with-meth/&amp;ei=1GWjUfDeNqud0wXa1IGQCg&amp;bvm=bv.47008514,d.d2k&amp;psig=AFQjCNG3juJH1pJdgKtYxJR67U-zMOWVvw&amp;ust=1369749327300727"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nHhCQ5gtsp31iM&amp;tbnid=aUsZvNVPIveGTM:&amp;ved=0CAUQjRw&amp;url=http://www.wikipaintings.org/en/willem-de-kooning/woman-i&amp;ei=22ejUfXJOqnF0QXH7IDADw&amp;bvm=bv.47008514,d.d2k&amp;psig=AFQjCNG3juJH1pJdgKtYxJR67U-zMOWVvw&amp;ust=1369749327300727"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qs95VImuDnxVSM&amp;tbnid=8Yi0Zacj8n8RsM:&amp;ved=0CAUQjRw&amp;url=http://www.wikipaintings.org/en/franz-kline/untitled-1957-1&amp;ei=SnGjUa32G-mU0AXgmoHYCQ&amp;bvm=bv.47008514,d.d2k&amp;psig=AFQjCNEXxOVfLHzwvM7-x7w7crEA4ST5rg&amp;ust=1369752255732684"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5uVmaHHIJbPV9M&amp;tbnid=hTiURcqkj_FVKM:&amp;ved=0CAUQjRw&amp;url=http://yalebooks.wordpress.com/2012/01/20/the-discovery-of-an-american-icon-extract-from-jackson-pollock-by-evelyn-toynton/&amp;ei=fnOjUY64FaWW0AWy_oDgDg&amp;bvm=bv.47008514,d.d2k&amp;psig=AFQjCNEIWDV2QdGAdi8U_QI_QE_WaYy49w&amp;ust=1369752816145319"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QbXBSxJyPgqthM&amp;tbnid=GTooqsS6JmjSQM:&amp;ved=0CAUQjRw&amp;url=http://arrestedmotion.com/2012/07/overtime-june-25-july-1/&amp;ei=b7qjUbBshsrRBc3ngZgI&amp;bvm=bv.47008514,d.d2k&amp;psig=AFQjCNF22iUtzpqpseV1Pbxxk1dveMwTsA&amp;ust=1369770986571862"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g93XLaJD7a4aHM&amp;tbnid=Z-m0Ey3tBNv7zM:&amp;ved=0CAUQjRw&amp;url=http://pollocksthebollocks.wordpress.com/2008/07/07/birth-jackson-pollock/&amp;ei=VX2nUZ-ZMciPOO_GgZAL&amp;bvm=bv.47244034,d.Yms&amp;psig=AFQjCNGEScq2htaGqFz5SD2zlx30U8YwUw&amp;ust=1370017481611509"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cqZO44jB0kZnwM&amp;tbnid=oMQvocL5kpLeDM:&amp;ved=0CAUQjRw&amp;url=http://www.weinstein.com/surrealism-new-worlds/gerome-kamrowski.html&amp;ei=932nUdvfG8feOKC_gPgL&amp;bvm=bv.47244034,d.Yms&amp;psig=AFQjCNEKWLDlqoZWOJlmSPvxiJk-DnD5Kw&amp;ust=1370017651089273"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bd1j7DeOguy6UM&amp;tbnid=vKaxvXCZJ3tb-M:&amp;ved=0CAUQjRw&amp;url=http://www.ibiblio.org/wm/paint/auth/pollock/fathom-five/&amp;ei=1VOoUcjBLcTuOcTrgIAD&amp;bvm=bv.47244034,d.bGE&amp;psig=AFQjCNEDZ85c6uFulET0keNup0o-JZtvfQ&amp;ust=1370072400011250"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6TDU_vUi_2c2iM&amp;tbnid=09Zs21vDV3qytM:&amp;ved=0CAUQjRw&amp;url=http://www.artchive.com/artchive/p/pollock/cathedrl.jpg.html&amp;ei=oZWjUY-bEaKN0AWMroDoDg&amp;bvm=bv.47008514,d.d2k&amp;psig=AFQjCNFEDvPnqcwghKaJ8gtNJ_Q0bs-e8w&amp;ust=1369761563819270"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hyperlink" Target="http://www.google.it/url?sa=i&amp;rct=j&amp;q=&amp;esrc=s&amp;frm=1&amp;source=images&amp;cd=&amp;cad=rja&amp;docid=aniNke8kw9XKGM&amp;tbnid=kTnwk2ulP400gM:&amp;ved=0CAUQjRw&amp;url=http://dada.compart-bremen.de/node/2748&amp;ei=zpWjUZPDI8Ke0QW_joDwCQ&amp;bvm=bv.47008514,d.d2k&amp;psig=AFQjCNFH0_jNN2VXyG0QDKG_hHfFnXEUiQ&amp;ust=1369761610087727" TargetMode="Externa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idLTY_gj6M5LXM&amp;tbnid=nKzvmhf-NVVQnM:&amp;ved=0CAUQjRw&amp;url=http://www.conservapedia.com/Jackson_Pollock&amp;ei=w1uoUan_H8PROdHigegF&amp;bvm=bv.47244034,d.bGE&amp;psig=AFQjCNHVfTwAhG_IyX-d7Q0FORmNrUroKA&amp;ust=1370074429332335"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ieEgLpA3h0m_sM&amp;tbnid=hcwUeU-qjRNSDM:&amp;ved=0CAUQjRw&amp;url=http://www.moma.org/collection/object.php?object_id=78386&amp;ei=C5ajUZGLI8Ol0QWd-YDwDQ&amp;bvm=bv.47008514,d.d2k&amp;psig=AFQjCNFT6LFM3MtdYBB3XVKiK8XYe2MOfw&amp;ust=1369761670605534"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7ZiQ_s6Q8GdCkM&amp;tbnid=9bGvoqav5zYaiM:&amp;ved=0CAUQjRw&amp;url=http://daphnelasky.wordpress.com/2010/10/13/cathedral/&amp;ei=G2SoUZmgMorePb-ggYAO&amp;bvm=bv.47244034,d.bGE&amp;psig=AFQjCNFHI7WOTvUzOdJn33aJvKupLtFCIQ&amp;ust=1370076563317339"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hyperlink" Target="http://www.google.it/url?sa=i&amp;rct=j&amp;q=&amp;esrc=s&amp;frm=1&amp;source=images&amp;cd=&amp;cad=rja&amp;docid=kkxE3aJyt2jCiM&amp;tbnid=mAeGVngVQL4n-M:&amp;ved=0CAUQjRw&amp;url=http://www.nga.gov/feature/pollock/artist2.shtm&amp;ei=NmSoUcwOh8850pCAyAM&amp;bvm=bv.47244034,d.bGE&amp;psig=AFQjCNFHI7WOTvUzOdJn33aJvKupLtFCIQ&amp;ust=1370076563317339" TargetMode="Externa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apCetSVXK5D74M&amp;tbnid=lywOMPU2UXA8WM:&amp;ved=0CAUQjRw&amp;url=http://www.jackson-pollock.org/portrait-and-a-dream.jsp&amp;ei=nbOpUYaMIenW0QXDuYDIDg&amp;bvm=bv.47244034,d.d2k&amp;psig=AFQjCNGaSuM7-ySeNtHbDeeZisL5YhFCvg&amp;ust=1370162457638057"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hf5u17pALId87M&amp;tbnid=zY8ZkXIYyxlsHM:&amp;ved=0CAUQjRw&amp;url=http://www.jackson-pollock.org/the-deep.jsp&amp;ei=-bSpUay5FbL50gWC14GgDQ&amp;bvm=bv.47244034,d.d2k&amp;psig=AFQjCNHslIsOJ-ghUWhAQHXtSquzdVWzxA&amp;ust=1370162806456995"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hyperlink" Target="http://www.google.it/url?sa=i&amp;rct=j&amp;q=&amp;esrc=s&amp;frm=1&amp;source=images&amp;cd=&amp;cad=rja&amp;docid=AxHF72EQgBcm-M&amp;tbnid=6ugA8DyyzA8bpM:&amp;ved=0CAUQjRw&amp;url=http://www.museum-reproductions.com/cgi-bin/modern.pl?fid=1062499221&amp;cgifunction=form&amp;ei=k7WpUcJDztrRBYjXgPAM&amp;bvm=bv.47244034,d.d2k&amp;psig=AFQjCNHWS_QrCEvuJQY8FGdrK8yKVyKoiA&amp;ust=1370162954910013" TargetMode="Externa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www.google.it/url?sa=i&amp;rct=j&amp;q=&amp;esrc=s&amp;frm=1&amp;source=images&amp;cd=&amp;cad=rja&amp;docid=j2BiJrbCL1t13M&amp;tbnid=JKFSjZtfvP5QjM:&amp;ved=0CAUQjRw&amp;url=http://www.moma.org/collection//browse_results.php?criteria=O:AD:E:1633&amp;page_number=210&amp;template_id=1&amp;sort_order=1&amp;ei=otuhUaO_JoO7PfqcgdgH&amp;bvm=bv.47008514,d.ZWU&amp;psig=AFQjCNGQhwWYiOxwjucWgf3AzRABeUo8Kw&amp;ust=1369648372008982" TargetMode="External"/><Relationship Id="rId7" Type="http://schemas.openxmlformats.org/officeDocument/2006/relationships/hyperlink" Target="http://www.google.it/url?sa=i&amp;rct=j&amp;q=&amp;esrc=s&amp;frm=1&amp;source=images&amp;cd=&amp;cad=rja&amp;docid=TaheTltmXE0VzM&amp;tbnid=9CmOZ7RNWViWWM:&amp;ved=0CAUQjRw&amp;url=http://www.moma.org/collection//browse_results.php?criteria=O:AD:E:1633&amp;page_number=208&amp;template_id=1&amp;sort_order=1&amp;ei=wNuhUabSLcquPNmogfgJ&amp;bvm=bv.47008514,d.ZWU&amp;psig=AFQjCNGQhwWYiOxwjucWgf3AzRABeUo8Kw&amp;ust=1369648372008982"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hyperlink" Target="http://www.google.it/url?sa=i&amp;rct=j&amp;q=&amp;esrc=s&amp;frm=1&amp;source=images&amp;cd=&amp;cad=rja&amp;docid=KN7wOWd2mQYnlM&amp;tbnid=VAIPbS0XnKLr2M:&amp;ved=0CAUQjRw&amp;url=http://www.moma.org/collection//browse_results.php?criteria=O:AD:E:1633&amp;page_number=201&amp;template_id=1&amp;sort_order=1&amp;ei=sduhUYG0O8iMO-uOgYAK&amp;bvm=bv.47008514,d.ZWU&amp;psig=AFQjCNGQhwWYiOxwjucWgf3AzRABeUo8Kw&amp;ust=1369648372008982" TargetMode="Externa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www.google.it/url?sa=i&amp;rct=j&amp;q=&amp;esrc=s&amp;frm=1&amp;source=images&amp;cd=&amp;cad=rja&amp;docid=tlulhq37_9FA9M&amp;tbnid=fp0RIAW25OCP6M:&amp;ved=0CAUQjRw&amp;url=http://xxi.ac-reims.fr/ec-desbureaux/spip.php?article235&amp;ei=ydyhUbbdM8n0OdWogeAG&amp;bvm=bv.47008514,d.ZWU&amp;psig=AFQjCNG-nxu3N5FH7MASI5IvCGpQjp6Hug&amp;ust=1369648710665185" TargetMode="External"/><Relationship Id="rId7" Type="http://schemas.openxmlformats.org/officeDocument/2006/relationships/hyperlink" Target="http://www.google.it/url?sa=i&amp;rct=j&amp;q=&amp;esrc=s&amp;frm=1&amp;source=images&amp;cd=&amp;cad=rja&amp;docid=oOXbT9NWnOw1EM&amp;tbnid=FjKsSDfkVWzZ8M:&amp;ved=0CAUQjRw&amp;url=http://www.imamuseum.org/collections/artwork/courre-merlan-whiting-chase-dubuffet-jean&amp;ei=Ft2hUd-DJIyLOfe-gJAJ&amp;bvm=bv.47008514,d.ZWU&amp;psig=AFQjCNG-nxu3N5FH7MASI5IvCGpQjp6Hug&amp;ust=1369648710665185"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hyperlink" Target="http://www.google.it/url?sa=i&amp;rct=j&amp;q=&amp;esrc=s&amp;frm=1&amp;source=images&amp;cd=&amp;cad=rja&amp;docid=FURBrbZblMp3eM&amp;tbnid=wAPqZUOq66GDbM:&amp;ved=0CAUQjRw&amp;url=http://www.jeanne-bucher.com/galerie/index.php?manufacturers_id=3&amp;products_id=183&amp;option=com_oscommerce&amp;osMod=product_info&amp;osCsid=45399ef1bbf8f49fc632a755d499110&amp;ei=9dyhUbLmCs3ZPKi1gPgE&amp;bvm=bv.47008514,d.ZWU&amp;psig=AFQjCNG-nxu3N5FH7MASI5IvCGpQjp6Hug&amp;ust=1369648710665185" TargetMode="External"/><Relationship Id="rId4" Type="http://schemas.openxmlformats.org/officeDocument/2006/relationships/image" Target="../media/image60.jpeg"/><Relationship Id="rId9"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4rqWXWFPn0OL6M&amp;tbnid=G5q7b1k4qhFS3M:&amp;ved=0CAUQjRw&amp;url=http://www.deodato-arte.it/biografie/jean-dubuffet/&amp;ei=f_mhUfOrCsSIONf4gPgI&amp;psig=AFQjCNHZ83VS7-T_9scvcHAjfuNaTEvuLQ&amp;ust=1369655721492788"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hyperlink" Target="http://www.google.it/url?sa=i&amp;rct=j&amp;q=&amp;esrc=s&amp;frm=1&amp;source=images&amp;cd=&amp;cad=rja&amp;docid=7kK-fMX-DdCZEM&amp;tbnid=Oukd8n7_V3IPlM:&amp;ved=0CAUQjRw&amp;url=http://www.waymarking.com/gallery/image.aspx?f=1&amp;guid=713fbef0-0673-481a-90a5-f8bb7dd2b2c7&amp;lat=29.7348&amp;lon=-95.365883&amp;t=6&amp;ei=sfmhUfW3FIyuPJrdgKgJ&amp;psig=AFQjCNGwHhyeUmBV2vHCG5eawxHvYsrohA&amp;ust=1369656099849453" TargetMode="External"/><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4O4yuYx8G3JEWM&amp;tbnid=yZsjlxRTQQS-WM:&amp;ved=0CAUQjRw&amp;url=http://www.almanart.com/la-Closerie-Villa-Falbala-de.html&amp;ei=5fahUa3MEsGmO4TjgegI&amp;bvm=bv.47008514,d.ZWU&amp;psig=AFQjCNHxYJaYv0a1IkXViU7nYCxtzQDqZw&amp;ust=1369655392990738"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2ebtmsdQAQfzKM&amp;tbnid=ED6TBQXl08FUHM:&amp;ved=0CAUQjRw&amp;url=http://www.dubuffetfondation.com/actualites_ang.php&amp;ei=kfehUb75I8y-Pb6JgNAL&amp;psig=AFQjCNHxYJaYv0a1IkXViU7nYCxtzQDqZw&amp;ust=1369655392990738"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hyperlink" Target="http://www.google.it/url?sa=i&amp;rct=j&amp;q=&amp;esrc=s&amp;frm=1&amp;source=images&amp;cd=&amp;cad=rja&amp;docid=4O4yuYx8G3JEWM&amp;tbnid=y-Sf1Ji_CKHFLM:&amp;ved=0CAUQjRw&amp;url=http://www.almanart.com/la-Closerie-Villa-Falbala-de.html&amp;ei=8fehUYrDFIi0PILBgNgM&amp;psig=AFQjCNHvk0ZYElFK3ZgPFeGfKe0se4MIwg&amp;ust=1369655644762229" TargetMode="Externa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yEk1wdjzBxAjaM&amp;tbnid=hiFWCfp8_h3VSM:&amp;ved=0CAUQjRw&amp;url=http://www.flickr.com/photos/32357038@N08/5157733571/&amp;ei=dPqhUbu1FMGnO_bWgeAB&amp;psig=AFQjCNHnULBfuVSaxJNGrFmRCvSEI5OvXg&amp;ust=1369656302311742"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rgdmQILceSAyuM&amp;tbnid=nTXufbTJxxUBlM:&amp;ved=0CAUQjRw&amp;url=http://culturacolectiva.com/influencias-prehispanicas-en-la-obra-de-diego-rivera/&amp;ei=Dh6iUcjQCsaSOKnXgegC&amp;bvm=bv.47008514,d.ZWU&amp;psig=AFQjCNE11Gk6R_-0RonizzfmakvlZilPLQ&amp;ust=1369665416135722"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Z49Z8jdjzaPFvM&amp;tbnid=uDwR92E9GETRsM:&amp;ved=0CAUQjRw&amp;url=http://frederic.artblog.fr/435702/Jean-Dubuffet-MIRES/&amp;ei=mfuhUcEMicA85taAiA8&amp;psig=AFQjCNEnjDor3WMjhs9P9y6eZtI_vgji4w&amp;ust=1369656596153104"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hyperlink" Target="http://www.google.it/url?sa=i&amp;rct=j&amp;q=&amp;esrc=s&amp;frm=1&amp;source=images&amp;cd=&amp;cad=rja&amp;docid=HLR6yhuXolvesM&amp;tbnid=6H4VaUPpAH6_gM:&amp;ved=0CAUQjRw&amp;url=http://www.theartwolf.com/exhibitions/dubuffet-last-two-years.htm&amp;ei=0_uhUcfGIIeTOLiigLgJ&amp;psig=AFQjCNEnjDor3WMjhs9P9y6eZtI_vgji4w&amp;ust=1369656596153104" TargetMode="External"/><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Z29dxybN8gTvYM&amp;tbnid=NBrHMLGi88mwQM:&amp;ved=0CAUQjRw&amp;url=http://www.across-spain.es/news-detail/81/1/38/tapies%E2%80%99-legacy&amp;ei=nvyhUYaUDoHBOPCMgYAG&amp;psig=AFQjCNHagN-YzRj4ODZFxGF9ng_HUGenJA&amp;ust=1369656823130673"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DTaziHRf8yI4wM&amp;tbnid=dtaBpL0JcIc7_M:&amp;ved=0CAUQjRw&amp;url=http://www.comune.alassio.sv.it/turistico/ita/alassio_anglicana/2010/burri/index.html&amp;ei=57efUfbCHcOR0AWAnIFg&amp;bvm=bv.47008514,d.d2k&amp;psig=AFQjCNFgylJtnhZ_ncoKzCctjGUrU_K8GA&amp;ust=1369508173461719"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X1rYErNS1WrgcM&amp;tbnid=FUmu1Htu8rYzRM:&amp;ved=0CAUQjRw&amp;url=http://www.museomadre.it/it/opere.cfm?id=421&amp;ei=2sCfUYinL47I0AWhjoCQBw&amp;bvm=bv.47008514,d.d2k&amp;psig=AFQjCNFDB7Ct2zW7vHPfzRlks6ZF_mExBQ&amp;ust=1369510486235379"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hyperlink" Target="http://www.google.it/url?sa=i&amp;rct=j&amp;q=&amp;esrc=s&amp;frm=1&amp;source=images&amp;cd=&amp;cad=rja&amp;docid=zLxsfpwq8rnPUM&amp;tbnid=H6qZAyPnPRCZXM:&amp;ved=0CAUQjRw&amp;url=http://www.atlantedellarteitaliana.it/artwork-602.html&amp;ei=GsGfUaCsE8740gXTmYD4CQ&amp;bvm=bv.47008514,d.d2k&amp;psig=AFQjCNFDB7Ct2zW7vHPfzRlks6ZF_mExBQ&amp;ust=1369510486235379" TargetMode="External"/><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V5lgJNOp_8sa3M&amp;tbnid=DODpYVVrhnQ3nM:&amp;ved=0CAUQjRw&amp;url=http://www.francescomorante.it/pag_3/315bf.htm&amp;ei=U8GfUYvHE-mX0QWK94DwBw&amp;bvm=bv.47008514,d.d2k&amp;psig=AFQjCNGiBHQ-2p04rGa1ST1YS-ehWjwhdw&amp;ust=1369510606883078"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79WZaARUB9V0PM&amp;tbnid=xA5j2nikLlbwJM:&amp;ved=0CAUQjRw&amp;url=http://uima.uiowa.edu/jackson-pollock/&amp;ei=PR-iUcbIBoLYOs2ygcgO&amp;psig=AFQjCNHgqIybGaRkuIpYFljHj1mAqZ0xOw&amp;ust=136966571778413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hyperlink" Target="http://www.google.it/url?sa=i&amp;rct=j&amp;q=&amp;esrc=s&amp;frm=1&amp;source=images&amp;cd=&amp;cad=rja&amp;docid=hkXzqV5D_pjUNM&amp;tbnid=0CbBMkht-oai_M:&amp;ved=0CAUQjRw&amp;url=http://www.art.uiowa.edu/history_3.html&amp;ei=Vx-iUaavF8XgOoqagMAJ&amp;psig=AFQjCNHgqIybGaRkuIpYFljHj1mAqZ0xOw&amp;ust=1369665717784131" TargetMode="Externa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Fhkp941TpdAWbM&amp;tbnid=tnHCOeqeN5eoQM:&amp;ved=0CAUQjRw&amp;url=http://sandrobarbagallo.blogspot.com/2012/04/e-burri-non-si-fece-mettere-nel-sacco.html&amp;ei=FqqgUfapFsPT0QWhhICgAQ&amp;bvm=bv.47008514,d.d2k&amp;psig=AFQjCNGs3P6_YLaxEdV607QbrIPzDHa-TQ&amp;ust=1369570188665169"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jpe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hyperlink" Target="http://www.google.it/url?sa=i&amp;rct=j&amp;q=&amp;esrc=s&amp;frm=1&amp;source=images&amp;cd=&amp;cad=rja&amp;docid=Ov2olSDhN16E1M&amp;tbnid=LZYJFz4yMzYohM:&amp;ved=0CAUQjRw&amp;url=http://www.artsblog.it/galleria/triennale-di-milano-alberto-burri/4&amp;ei=CoGgUcDFN4Kj0QWdjoGABA&amp;bvm=bv.47008514,d.d2k&amp;psig=AFQjCNFssObjsTTxzpi1rf-Zl-NOzjWBDQ&amp;ust=1369559687417507" TargetMode="External"/><Relationship Id="rId7" Type="http://schemas.openxmlformats.org/officeDocument/2006/relationships/hyperlink" Target="http://www.google.it/url?sa=i&amp;rct=j&amp;q=&amp;esrc=s&amp;frm=1&amp;source=images&amp;cd=&amp;cad=rja&amp;docid=crnuq7Or1-D5WM&amp;tbnid=NbKccjke9HNlrM:&amp;ved=0CAUQjRw&amp;url=http://soqquadro.myblog.it/archive/2008/12/21/il-sole-rosso.html&amp;ei=bIGgUbP8L8uY0QWv6ICIDA&amp;bvm=bv.47008514,d.d2k&amp;psig=AFQjCNFssObjsTTxzpi1rf-Zl-NOzjWBDQ&amp;ust=1369559687417507"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hyperlink" Target="http://www.google.it/url?sa=i&amp;rct=j&amp;q=&amp;esrc=s&amp;frm=1&amp;source=images&amp;cd=&amp;cad=rja&amp;docid=t2whbRs-67xngM&amp;tbnid=G5vHPkptf_roMM:&amp;ved=0CAUQjRw&amp;url=http://artnewsnotes.blogspot.com/2009/01/alberto-burri-1915-1995.html&amp;ei=RoGgUdSbOIfH0QWJhYGoAw&amp;bvm=bv.47008514,d.d2k&amp;psig=AFQjCNFssObjsTTxzpi1rf-Zl-NOzjWBDQ&amp;ust=1369559687417507" TargetMode="External"/><Relationship Id="rId10" Type="http://schemas.openxmlformats.org/officeDocument/2006/relationships/image" Target="../media/image93.jpeg"/><Relationship Id="rId4" Type="http://schemas.openxmlformats.org/officeDocument/2006/relationships/image" Target="../media/image90.jpeg"/><Relationship Id="rId9" Type="http://schemas.openxmlformats.org/officeDocument/2006/relationships/hyperlink" Target="http://www.google.it/url?sa=i&amp;rct=j&amp;q=&amp;esrc=s&amp;frm=1&amp;source=images&amp;cd=&amp;cad=rja&amp;docid=HKvqkvs0nrCSvM&amp;tbnid=5PMX2TmxhcROXM:&amp;ved=0CAUQjRw&amp;url=http://www.ilsole24ore.com/art/cultura/2011-12-16/trentennale-fondazione-burri-174105.shtml?uuid=AaDvGwUE&amp;ei=goGgUYrYLePv0gWHiIGIDA&amp;bvm=bv.47008514,d.d2k&amp;psig=AFQjCNFssObjsTTxzpi1rf-Zl-NOzjWBDQ&amp;ust=1369559687417507"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hyperlink" Target="http://www.google.it/url?sa=i&amp;source=images&amp;cd=&amp;cad=rja&amp;docid=3TwFoiRCod9cAM&amp;tbnid=lTF2CKsBh_vOwM:&amp;ved=0CAgQjRwwAA&amp;url=http://www.t-mag.it/2013/02/15/tutti-i-colori-dellopera-al-nero-alberto-burri-1915-1995/&amp;ei=tYKgUaLjNMzY0QW6ooCoBg&amp;psig=AFQjCNGpnAXihw81bKlbFMpOU96qjzeMAw&amp;ust=1369560117896138"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39DGGrrl9iNUDM&amp;tbnid=pc6AWDiz78jz7M:&amp;ved=0CAUQjRw&amp;url=http://theartobject.blogspot.com/2009/02/alfred-h-barr-jr-part-v.html&amp;ei=0h-iUdCMFMj6PICNgdAM&amp;psig=AFQjCNFdgb7Ym2wzivsqtM2BUvm8VF1mdg&amp;ust=136966587037517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hyperlink" Target="http://www.google.it/url?sa=i&amp;source=images&amp;cd=&amp;cad=rja&amp;docid=bBVrmQYXtNy0RM&amp;tbnid=sZ2jSTcCN2kTvM:&amp;ved=&amp;url=http://www.collectortribune.com/2012/09/27/fontana-manzoni-and-marini-at-sothebys-london-sale/&amp;ei=mVefUaz8EeeO0AXOnYGQDA&amp;psig=AFQjCNFvPh8Vz9O66oWg9DAXT9XpTrwsgw&amp;ust=1369483545344824"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hyperlink" Target="http://www.google.it/url?sa=i&amp;source=images&amp;cd=&amp;cad=rja&amp;docid=lCIMUk6Cxs8RPM&amp;tbnid=mcWMWxbG3xfdTM:&amp;ved=0CAgQjRwwAA&amp;url=http://observer.com/2011/08/the-straight-story-of-the-matter-of-rothko/&amp;ei=wlefUcqsJ4rG0QXnx4DQCA&amp;psig=AFQjCNFgEa-PqE1uC2BB4bd9bs2H2Au7Hw&amp;ust=1369483586714290" TargetMode="External"/><Relationship Id="rId4" Type="http://schemas.openxmlformats.org/officeDocument/2006/relationships/image" Target="../media/image102.jpeg"/></Relationships>
</file>

<file path=ppt/slides/_rels/slide81.xml.rels><?xml version="1.0" encoding="UTF-8" standalone="yes"?>
<Relationships xmlns="http://schemas.openxmlformats.org/package/2006/relationships"><Relationship Id="rId3" Type="http://schemas.openxmlformats.org/officeDocument/2006/relationships/hyperlink" Target="//upload.wikimedia.org/wikipedia/commons/c/ce/Manifestospaziale.jpg" TargetMode="External"/><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hyperlink" Target="http://www.google.it/url?sa=i&amp;source=images&amp;cd=&amp;cad=rja&amp;docid=JC6zToDuRxNRnM&amp;tbnid=6H9aq6EhL4k9fM:&amp;ved=0CAgQjRwwAA&amp;url=http://www.milandobes.sk/index.php?mact=exhibitions,cntnt01,default,0&amp;cntnt01what=vystava&amp;cntnt01alias=Lucio-Fontana&amp;cntnt01returnid=23&amp;ei=hFmfUcK7O8SZ0AW-u4HoAw&amp;psig=AFQjCNH7yNpr0calB4WFrD63EIhVE-Xi_A&amp;ust=1369484037026250" TargetMode="External"/><Relationship Id="rId4" Type="http://schemas.openxmlformats.org/officeDocument/2006/relationships/image" Target="../media/image104.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www.google.it/url?sa=i&amp;source=images&amp;cd=&amp;cad=rja&amp;docid=HMAxzzup6KD_BM&amp;tbnid=EcT88AMp_LsTpM:&amp;ved=0CAgQjRwwAA&amp;url=http://www.neonzine.it/1082/neon/&amp;ei=XZWbUYm4LcqM7Qbgw4GgDg&amp;psig=AFQjCNHHtS6iB0fo0NzOrRi2btNYNcQCjQ&amp;ust=1369237213827701"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www.google.it/url?sa=i&amp;source=images&amp;cd=&amp;cad=rja&amp;docid=01iM5iiaf10JeM&amp;tbnid=cekR7rJiA37QGM:&amp;ved=0CAgQjRwwAA&amp;url=http://www.iiclosangeles.esteri.it/IIC_LosAngeles/webform/SchedaEvento.aspx?id=112&amp;ei=VFmfUaHaLITZ0QXkhYH4Dg&amp;psig=AFQjCNEdg3h9pEUYKf7dmzXjp3csMsKYeg&amp;ust=1369483988779207"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7000" b="-27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332656"/>
            <a:ext cx="914400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6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EUROPA – AMERICA </a:t>
            </a:r>
          </a:p>
          <a:p>
            <a:pPr lvl="0" algn="ctr" fontAlgn="base">
              <a:spcBef>
                <a:spcPct val="0"/>
              </a:spcBef>
              <a:spcAft>
                <a:spcPct val="0"/>
              </a:spcAft>
            </a:pPr>
            <a:r>
              <a:rPr kumimoji="0" lang="it-IT" sz="6600" b="1"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Anni ’50 – </a:t>
            </a:r>
            <a:r>
              <a:rPr lang="it-IT" sz="6600" b="1" dirty="0" smtClean="0">
                <a:solidFill>
                  <a:schemeClr val="bg1"/>
                </a:solidFill>
                <a:latin typeface="Times New Roman" pitchFamily="18" charset="0"/>
                <a:ea typeface="Times New Roman" pitchFamily="18" charset="0"/>
                <a:cs typeface="Times New Roman" pitchFamily="18" charset="0"/>
              </a:rPr>
              <a:t>’60</a:t>
            </a:r>
            <a:endParaRPr kumimoji="0" lang="it-IT" sz="6600" b="0"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http://www.ilmuromag.it/wp-content/uploads/2013/04/Art-of-This-Century.jpg">
            <a:hlinkClick r:id="rId3"/>
          </p:cNvPr>
          <p:cNvPicPr>
            <a:picLocks noChangeAspect="1" noChangeArrowheads="1"/>
          </p:cNvPicPr>
          <p:nvPr/>
        </p:nvPicPr>
        <p:blipFill>
          <a:blip r:embed="rId4" cstate="print"/>
          <a:srcRect/>
          <a:stretch>
            <a:fillRect/>
          </a:stretch>
        </p:blipFill>
        <p:spPr bwMode="auto">
          <a:xfrm>
            <a:off x="0" y="0"/>
            <a:ext cx="5182763" cy="6858000"/>
          </a:xfrm>
          <a:prstGeom prst="rect">
            <a:avLst/>
          </a:prstGeom>
          <a:noFill/>
        </p:spPr>
      </p:pic>
      <p:sp>
        <p:nvSpPr>
          <p:cNvPr id="4" name="CasellaDiTesto 3"/>
          <p:cNvSpPr txBox="1"/>
          <p:nvPr/>
        </p:nvSpPr>
        <p:spPr>
          <a:xfrm>
            <a:off x="5220072" y="908720"/>
            <a:ext cx="3860288" cy="369332"/>
          </a:xfrm>
          <a:prstGeom prst="rect">
            <a:avLst/>
          </a:prstGeom>
          <a:noFill/>
        </p:spPr>
        <p:txBody>
          <a:bodyPr wrap="none" rtlCol="0">
            <a:spAutoFit/>
          </a:bodyPr>
          <a:lstStyle/>
          <a:p>
            <a:r>
              <a:rPr lang="it-IT" dirty="0" smtClean="0"/>
              <a:t>Peggy Guggenheim, Art </a:t>
            </a:r>
            <a:r>
              <a:rPr lang="it-IT" dirty="0" err="1" smtClean="0"/>
              <a:t>of</a:t>
            </a:r>
            <a:r>
              <a:rPr lang="it-IT" dirty="0" smtClean="0"/>
              <a:t> </a:t>
            </a:r>
            <a:r>
              <a:rPr lang="it-IT" dirty="0" err="1" smtClean="0"/>
              <a:t>This</a:t>
            </a:r>
            <a:r>
              <a:rPr lang="it-IT" dirty="0" smtClean="0"/>
              <a:t> Century</a:t>
            </a:r>
            <a:endParaRPr lang="it-IT"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https://encrypted-tbn0.gstatic.com/images?q=tbn:ANd9GcQE2GVtJG0YcjTfyjJps77ZBqCUB1fe09jRah94eBf76LFRemctMQ">
            <a:hlinkClick r:id="rId3"/>
          </p:cNvPr>
          <p:cNvPicPr>
            <a:picLocks noChangeAspect="1" noChangeArrowheads="1"/>
          </p:cNvPicPr>
          <p:nvPr/>
        </p:nvPicPr>
        <p:blipFill>
          <a:blip r:embed="rId4" cstate="print"/>
          <a:srcRect/>
          <a:stretch>
            <a:fillRect/>
          </a:stretch>
        </p:blipFill>
        <p:spPr bwMode="auto">
          <a:xfrm>
            <a:off x="0" y="0"/>
            <a:ext cx="4788024" cy="6817729"/>
          </a:xfrm>
          <a:prstGeom prst="rect">
            <a:avLst/>
          </a:prstGeom>
          <a:noFill/>
        </p:spPr>
      </p:pic>
      <p:sp>
        <p:nvSpPr>
          <p:cNvPr id="3" name="CasellaDiTesto 2"/>
          <p:cNvSpPr txBox="1"/>
          <p:nvPr/>
        </p:nvSpPr>
        <p:spPr>
          <a:xfrm>
            <a:off x="5436096" y="2204864"/>
            <a:ext cx="1579278" cy="369332"/>
          </a:xfrm>
          <a:prstGeom prst="rect">
            <a:avLst/>
          </a:prstGeom>
          <a:noFill/>
        </p:spPr>
        <p:txBody>
          <a:bodyPr wrap="none" rtlCol="0">
            <a:spAutoFit/>
          </a:bodyPr>
          <a:lstStyle/>
          <a:p>
            <a:r>
              <a:rPr lang="it-IT" dirty="0" smtClean="0"/>
              <a:t>Hans Hofmann</a:t>
            </a:r>
            <a:endParaRPr lang="it-IT"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http://defeatingtheideal.files.wordpress.com/2012/12/10336.jpg?w=490">
            <a:hlinkClick r:id="rId3"/>
          </p:cNvPr>
          <p:cNvPicPr>
            <a:picLocks noChangeAspect="1" noChangeArrowheads="1"/>
          </p:cNvPicPr>
          <p:nvPr/>
        </p:nvPicPr>
        <p:blipFill>
          <a:blip r:embed="rId4" cstate="print"/>
          <a:srcRect/>
          <a:stretch>
            <a:fillRect/>
          </a:stretch>
        </p:blipFill>
        <p:spPr bwMode="auto">
          <a:xfrm>
            <a:off x="1475656" y="-1"/>
            <a:ext cx="6120680" cy="683476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8032" y="332656"/>
            <a:ext cx="8676456" cy="6186309"/>
          </a:xfrm>
          <a:prstGeom prst="rect">
            <a:avLst/>
          </a:prstGeom>
          <a:noFill/>
        </p:spPr>
        <p:txBody>
          <a:bodyPr wrap="square" rtlCol="0">
            <a:spAutoFit/>
          </a:bodyPr>
          <a:lstStyle/>
          <a:p>
            <a:pPr algn="ctr"/>
            <a:r>
              <a:rPr lang="it-IT" sz="4400" dirty="0" smtClean="0"/>
              <a:t>“Essi rifiutano ostinatamente i valori convenzionali della società che li </a:t>
            </a:r>
          </a:p>
          <a:p>
            <a:pPr algn="ctr"/>
            <a:r>
              <a:rPr lang="it-IT" sz="4400" dirty="0" smtClean="0"/>
              <a:t>circonda ma non si impegnano in politica nonostante la loro pittura sia </a:t>
            </a:r>
          </a:p>
          <a:p>
            <a:pPr algn="ctr"/>
            <a:r>
              <a:rPr lang="it-IT" sz="4400" dirty="0" smtClean="0"/>
              <a:t>stata celebrata o condannata quale dimostrazione simbolica di libertà </a:t>
            </a:r>
          </a:p>
          <a:p>
            <a:pPr algn="ctr"/>
            <a:r>
              <a:rPr lang="it-IT" sz="4400" dirty="0" smtClean="0"/>
              <a:t>in un mondo in cui la libertà racchiude in sé un atteggiamento politico” A. </a:t>
            </a:r>
            <a:r>
              <a:rPr lang="it-IT" sz="4400" dirty="0" err="1" smtClean="0"/>
              <a:t>Barr</a:t>
            </a:r>
            <a:endParaRPr lang="it-IT" sz="4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http://www.tavoosonline.com/WebFiles/Articles/Images/sidneyjanisgallerynewyorkbisedited.jpg"/>
          <p:cNvPicPr>
            <a:picLocks noChangeAspect="1" noChangeArrowheads="1"/>
          </p:cNvPicPr>
          <p:nvPr/>
        </p:nvPicPr>
        <p:blipFill>
          <a:blip r:embed="rId3" cstate="print"/>
          <a:srcRect/>
          <a:stretch>
            <a:fillRect/>
          </a:stretch>
        </p:blipFill>
        <p:spPr bwMode="auto">
          <a:xfrm>
            <a:off x="0" y="0"/>
            <a:ext cx="9144000" cy="6333506"/>
          </a:xfrm>
          <a:prstGeom prst="rect">
            <a:avLst/>
          </a:prstGeom>
          <a:noFill/>
        </p:spPr>
      </p:pic>
      <p:sp>
        <p:nvSpPr>
          <p:cNvPr id="3" name="Rettangolo 2"/>
          <p:cNvSpPr/>
          <p:nvPr/>
        </p:nvSpPr>
        <p:spPr>
          <a:xfrm>
            <a:off x="3419872" y="6372036"/>
            <a:ext cx="2075889" cy="369332"/>
          </a:xfrm>
          <a:prstGeom prst="rect">
            <a:avLst/>
          </a:prstGeom>
        </p:spPr>
        <p:txBody>
          <a:bodyPr wrap="none">
            <a:spAutoFit/>
          </a:bodyPr>
          <a:lstStyle/>
          <a:p>
            <a:r>
              <a:rPr lang="it-IT" dirty="0" smtClean="0"/>
              <a:t>Sidney Janis </a:t>
            </a:r>
            <a:r>
              <a:rPr lang="it-IT" dirty="0" err="1" smtClean="0"/>
              <a:t>Gallery</a:t>
            </a:r>
            <a:r>
              <a:rPr lang="it-IT" dirty="0" smtClean="0"/>
              <a:t> </a:t>
            </a:r>
            <a:endParaRPr lang="it-IT"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descr="http://upload.wikimedia.org/wikipedia/en/thumb/5/5f/No_61_Mark_Rothko.jpg/220px-No_61_Mark_Rothko.jpg">
            <a:hlinkClick r:id="rId3"/>
          </p:cNvPr>
          <p:cNvPicPr>
            <a:picLocks noChangeAspect="1" noChangeArrowheads="1"/>
          </p:cNvPicPr>
          <p:nvPr/>
        </p:nvPicPr>
        <p:blipFill>
          <a:blip r:embed="rId4" cstate="print"/>
          <a:srcRect/>
          <a:stretch>
            <a:fillRect/>
          </a:stretch>
        </p:blipFill>
        <p:spPr bwMode="auto">
          <a:xfrm>
            <a:off x="187018" y="216024"/>
            <a:ext cx="3088838" cy="3933056"/>
          </a:xfrm>
          <a:prstGeom prst="rect">
            <a:avLst/>
          </a:prstGeom>
          <a:noFill/>
        </p:spPr>
      </p:pic>
      <p:pic>
        <p:nvPicPr>
          <p:cNvPr id="279554" name="Picture 2" descr="http://aprilmiles.files.wordpress.com/2012/05/tumblr_lky5wf7trk1qb9cz3o1_1280.jpeg">
            <a:hlinkClick r:id="rId5"/>
          </p:cNvPr>
          <p:cNvPicPr>
            <a:picLocks noChangeAspect="1" noChangeArrowheads="1"/>
          </p:cNvPicPr>
          <p:nvPr/>
        </p:nvPicPr>
        <p:blipFill>
          <a:blip r:embed="rId6" cstate="print"/>
          <a:srcRect/>
          <a:stretch>
            <a:fillRect/>
          </a:stretch>
        </p:blipFill>
        <p:spPr bwMode="auto">
          <a:xfrm>
            <a:off x="3491880" y="202601"/>
            <a:ext cx="2952328" cy="3946479"/>
          </a:xfrm>
          <a:prstGeom prst="rect">
            <a:avLst/>
          </a:prstGeom>
          <a:noFill/>
        </p:spPr>
      </p:pic>
      <p:pic>
        <p:nvPicPr>
          <p:cNvPr id="279556" name="Picture 4" descr="Barnett Newman Painting Onement">
            <a:hlinkClick r:id="rId7"/>
          </p:cNvPr>
          <p:cNvPicPr>
            <a:picLocks noChangeAspect="1" noChangeArrowheads="1"/>
          </p:cNvPicPr>
          <p:nvPr/>
        </p:nvPicPr>
        <p:blipFill>
          <a:blip r:embed="rId8" cstate="print"/>
          <a:srcRect l="14663" t="4390" r="13548" b="4891"/>
          <a:stretch>
            <a:fillRect/>
          </a:stretch>
        </p:blipFill>
        <p:spPr bwMode="auto">
          <a:xfrm>
            <a:off x="6624736" y="189511"/>
            <a:ext cx="2267744" cy="3959569"/>
          </a:xfrm>
          <a:prstGeom prst="rect">
            <a:avLst/>
          </a:prstGeom>
          <a:noFill/>
        </p:spPr>
      </p:pic>
      <p:sp>
        <p:nvSpPr>
          <p:cNvPr id="6" name="CasellaDiTesto 5"/>
          <p:cNvSpPr txBox="1"/>
          <p:nvPr/>
        </p:nvSpPr>
        <p:spPr>
          <a:xfrm>
            <a:off x="7035240" y="4437112"/>
            <a:ext cx="1785232" cy="369332"/>
          </a:xfrm>
          <a:prstGeom prst="rect">
            <a:avLst/>
          </a:prstGeom>
          <a:noFill/>
        </p:spPr>
        <p:txBody>
          <a:bodyPr wrap="none" rtlCol="0">
            <a:spAutoFit/>
          </a:bodyPr>
          <a:lstStyle/>
          <a:p>
            <a:r>
              <a:rPr lang="it-IT" dirty="0" err="1" smtClean="0"/>
              <a:t>Barnett</a:t>
            </a:r>
            <a:r>
              <a:rPr lang="it-IT" dirty="0" smtClean="0"/>
              <a:t> Newman</a:t>
            </a:r>
            <a:endParaRPr lang="it-IT" dirty="0"/>
          </a:p>
        </p:txBody>
      </p:sp>
      <p:sp>
        <p:nvSpPr>
          <p:cNvPr id="7" name="CasellaDiTesto 6"/>
          <p:cNvSpPr txBox="1"/>
          <p:nvPr/>
        </p:nvSpPr>
        <p:spPr>
          <a:xfrm>
            <a:off x="4408832" y="4437112"/>
            <a:ext cx="1315296" cy="369332"/>
          </a:xfrm>
          <a:prstGeom prst="rect">
            <a:avLst/>
          </a:prstGeom>
          <a:noFill/>
        </p:spPr>
        <p:txBody>
          <a:bodyPr wrap="none" rtlCol="0">
            <a:spAutoFit/>
          </a:bodyPr>
          <a:lstStyle/>
          <a:p>
            <a:r>
              <a:rPr lang="it-IT" dirty="0" err="1" smtClean="0"/>
              <a:t>Clyfford</a:t>
            </a:r>
            <a:r>
              <a:rPr lang="it-IT" dirty="0" smtClean="0"/>
              <a:t> </a:t>
            </a:r>
            <a:r>
              <a:rPr lang="it-IT" dirty="0" err="1" smtClean="0"/>
              <a:t>Still</a:t>
            </a:r>
            <a:endParaRPr lang="it-IT" dirty="0"/>
          </a:p>
        </p:txBody>
      </p:sp>
      <p:sp>
        <p:nvSpPr>
          <p:cNvPr id="8" name="CasellaDiTesto 7"/>
          <p:cNvSpPr txBox="1"/>
          <p:nvPr/>
        </p:nvSpPr>
        <p:spPr>
          <a:xfrm>
            <a:off x="928533" y="4365104"/>
            <a:ext cx="1483227" cy="369332"/>
          </a:xfrm>
          <a:prstGeom prst="rect">
            <a:avLst/>
          </a:prstGeom>
          <a:noFill/>
        </p:spPr>
        <p:txBody>
          <a:bodyPr wrap="none" rtlCol="0">
            <a:spAutoFit/>
          </a:bodyPr>
          <a:lstStyle/>
          <a:p>
            <a:r>
              <a:rPr lang="it-IT" dirty="0" err="1" smtClean="0"/>
              <a:t>Marck</a:t>
            </a:r>
            <a:r>
              <a:rPr lang="it-IT" dirty="0" smtClean="0"/>
              <a:t> </a:t>
            </a:r>
            <a:r>
              <a:rPr lang="it-IT" dirty="0" err="1" smtClean="0"/>
              <a:t>Rothko</a:t>
            </a:r>
            <a:endParaRPr lang="it-IT" dirty="0"/>
          </a:p>
        </p:txBody>
      </p:sp>
      <p:sp>
        <p:nvSpPr>
          <p:cNvPr id="9" name="CasellaDiTesto 8"/>
          <p:cNvSpPr txBox="1"/>
          <p:nvPr/>
        </p:nvSpPr>
        <p:spPr>
          <a:xfrm>
            <a:off x="2987824" y="5661248"/>
            <a:ext cx="3408497" cy="584775"/>
          </a:xfrm>
          <a:prstGeom prst="rect">
            <a:avLst/>
          </a:prstGeom>
          <a:noFill/>
        </p:spPr>
        <p:txBody>
          <a:bodyPr wrap="none" rtlCol="0">
            <a:spAutoFit/>
          </a:bodyPr>
          <a:lstStyle/>
          <a:p>
            <a:r>
              <a:rPr lang="it-IT" sz="3200" dirty="0" smtClean="0"/>
              <a:t>Color </a:t>
            </a:r>
            <a:r>
              <a:rPr lang="it-IT" sz="3200" dirty="0" err="1" smtClean="0"/>
              <a:t>Field</a:t>
            </a:r>
            <a:r>
              <a:rPr lang="it-IT" sz="3200" dirty="0" smtClean="0"/>
              <a:t> </a:t>
            </a:r>
            <a:r>
              <a:rPr lang="it-IT" sz="3200" dirty="0" err="1" smtClean="0"/>
              <a:t>Painting</a:t>
            </a:r>
            <a:endParaRPr lang="it-IT"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http://www.1artclub.com/uploads/08-0125.jpg">
            <a:hlinkClick r:id="rId3"/>
          </p:cNvPr>
          <p:cNvPicPr>
            <a:picLocks noChangeAspect="1" noChangeArrowheads="1"/>
          </p:cNvPicPr>
          <p:nvPr/>
        </p:nvPicPr>
        <p:blipFill>
          <a:blip r:embed="rId4" cstate="print"/>
          <a:srcRect/>
          <a:stretch>
            <a:fillRect/>
          </a:stretch>
        </p:blipFill>
        <p:spPr bwMode="auto">
          <a:xfrm>
            <a:off x="-1" y="0"/>
            <a:ext cx="6642129" cy="6858000"/>
          </a:xfrm>
          <a:prstGeom prst="rect">
            <a:avLst/>
          </a:prstGeom>
          <a:noFill/>
        </p:spPr>
      </p:pic>
      <p:sp>
        <p:nvSpPr>
          <p:cNvPr id="3" name="CasellaDiTesto 2"/>
          <p:cNvSpPr txBox="1"/>
          <p:nvPr/>
        </p:nvSpPr>
        <p:spPr>
          <a:xfrm>
            <a:off x="6747600" y="1196752"/>
            <a:ext cx="2401107" cy="923330"/>
          </a:xfrm>
          <a:prstGeom prst="rect">
            <a:avLst/>
          </a:prstGeom>
          <a:noFill/>
        </p:spPr>
        <p:txBody>
          <a:bodyPr wrap="none" rtlCol="0">
            <a:spAutoFit/>
          </a:bodyPr>
          <a:lstStyle/>
          <a:p>
            <a:r>
              <a:rPr lang="it-IT" dirty="0" smtClean="0"/>
              <a:t>J. Pollock, </a:t>
            </a:r>
          </a:p>
          <a:p>
            <a:r>
              <a:rPr lang="it-IT" dirty="0" smtClean="0"/>
              <a:t>The </a:t>
            </a:r>
            <a:r>
              <a:rPr lang="it-IT" dirty="0" err="1" smtClean="0"/>
              <a:t>moon-woman</a:t>
            </a:r>
            <a:r>
              <a:rPr lang="it-IT" dirty="0" smtClean="0"/>
              <a:t> </a:t>
            </a:r>
            <a:r>
              <a:rPr lang="it-IT" dirty="0" err="1" smtClean="0"/>
              <a:t>cuts</a:t>
            </a:r>
            <a:r>
              <a:rPr lang="it-IT" dirty="0" smtClean="0"/>
              <a:t> </a:t>
            </a:r>
          </a:p>
          <a:p>
            <a:r>
              <a:rPr lang="it-IT" dirty="0" smtClean="0"/>
              <a:t>the </a:t>
            </a:r>
            <a:r>
              <a:rPr lang="it-IT" dirty="0" err="1" smtClean="0"/>
              <a:t>circle</a:t>
            </a:r>
            <a:r>
              <a:rPr lang="it-IT" dirty="0" smtClean="0"/>
              <a:t>, 1943</a:t>
            </a:r>
            <a:endParaRPr lang="it-IT"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http://www.reproduction-gallery.com/oil_painting_reproduction_gallery/Hans-Hofmann-Bacchanale-large-1184733581.jpg">
            <a:hlinkClick r:id="rId3"/>
          </p:cNvPr>
          <p:cNvPicPr>
            <a:picLocks noChangeAspect="1" noChangeArrowheads="1"/>
          </p:cNvPicPr>
          <p:nvPr/>
        </p:nvPicPr>
        <p:blipFill>
          <a:blip r:embed="rId4" cstate="print"/>
          <a:srcRect/>
          <a:stretch>
            <a:fillRect/>
          </a:stretch>
        </p:blipFill>
        <p:spPr bwMode="auto">
          <a:xfrm>
            <a:off x="0" y="0"/>
            <a:ext cx="4932040" cy="6897835"/>
          </a:xfrm>
          <a:prstGeom prst="rect">
            <a:avLst/>
          </a:prstGeom>
          <a:noFill/>
        </p:spPr>
      </p:pic>
      <p:sp>
        <p:nvSpPr>
          <p:cNvPr id="3" name="CasellaDiTesto 2"/>
          <p:cNvSpPr txBox="1"/>
          <p:nvPr/>
        </p:nvSpPr>
        <p:spPr>
          <a:xfrm>
            <a:off x="5364088" y="764704"/>
            <a:ext cx="1703993" cy="646331"/>
          </a:xfrm>
          <a:prstGeom prst="rect">
            <a:avLst/>
          </a:prstGeom>
          <a:noFill/>
        </p:spPr>
        <p:txBody>
          <a:bodyPr wrap="none" rtlCol="0">
            <a:spAutoFit/>
          </a:bodyPr>
          <a:lstStyle/>
          <a:p>
            <a:r>
              <a:rPr lang="it-IT" dirty="0" smtClean="0"/>
              <a:t>Hans Hofmann,</a:t>
            </a:r>
          </a:p>
          <a:p>
            <a:r>
              <a:rPr lang="it-IT" dirty="0" smtClean="0"/>
              <a:t>Baccanale, 1946</a:t>
            </a:r>
            <a:endParaRPr lang="it-IT"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http://www.artantide.com/img/riviste/articoli/504_img.jpg">
            <a:hlinkClick r:id="rId3"/>
          </p:cNvPr>
          <p:cNvPicPr>
            <a:picLocks noChangeAspect="1" noChangeArrowheads="1"/>
          </p:cNvPicPr>
          <p:nvPr/>
        </p:nvPicPr>
        <p:blipFill>
          <a:blip r:embed="rId4" cstate="print"/>
          <a:srcRect/>
          <a:stretch>
            <a:fillRect/>
          </a:stretch>
        </p:blipFill>
        <p:spPr bwMode="auto">
          <a:xfrm>
            <a:off x="144016" y="0"/>
            <a:ext cx="4139952" cy="6864984"/>
          </a:xfrm>
          <a:prstGeom prst="rect">
            <a:avLst/>
          </a:prstGeom>
          <a:noFill/>
        </p:spPr>
      </p:pic>
      <p:sp>
        <p:nvSpPr>
          <p:cNvPr id="3" name="CasellaDiTesto 2"/>
          <p:cNvSpPr txBox="1"/>
          <p:nvPr/>
        </p:nvSpPr>
        <p:spPr>
          <a:xfrm>
            <a:off x="4572000" y="980728"/>
            <a:ext cx="3769750" cy="369332"/>
          </a:xfrm>
          <a:prstGeom prst="rect">
            <a:avLst/>
          </a:prstGeom>
          <a:noFill/>
        </p:spPr>
        <p:txBody>
          <a:bodyPr wrap="none" rtlCol="0">
            <a:spAutoFit/>
          </a:bodyPr>
          <a:lstStyle/>
          <a:p>
            <a:r>
              <a:rPr lang="it-IT" dirty="0" err="1" smtClean="0"/>
              <a:t>Barnett</a:t>
            </a:r>
            <a:r>
              <a:rPr lang="it-IT" dirty="0" smtClean="0"/>
              <a:t> Newman, </a:t>
            </a:r>
            <a:r>
              <a:rPr lang="it-IT" dirty="0" err="1" smtClean="0"/>
              <a:t>ConciliazioneI</a:t>
            </a:r>
            <a:r>
              <a:rPr lang="it-IT" dirty="0" smtClean="0"/>
              <a:t>, 1948</a:t>
            </a:r>
            <a:endParaRPr lang="it-IT"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http://theredlist.fr/media/database/fine_arts/arthistory/painting/color_field/barett_newman/014-barett-newman-theredlist.png"/>
          <p:cNvPicPr>
            <a:picLocks noChangeAspect="1" noChangeArrowheads="1"/>
          </p:cNvPicPr>
          <p:nvPr/>
        </p:nvPicPr>
        <p:blipFill>
          <a:blip r:embed="rId3" cstate="print"/>
          <a:srcRect/>
          <a:stretch>
            <a:fillRect/>
          </a:stretch>
        </p:blipFill>
        <p:spPr bwMode="auto">
          <a:xfrm>
            <a:off x="72008" y="0"/>
            <a:ext cx="2093495" cy="6858000"/>
          </a:xfrm>
          <a:prstGeom prst="rect">
            <a:avLst/>
          </a:prstGeom>
          <a:noFill/>
        </p:spPr>
      </p:pic>
      <p:sp>
        <p:nvSpPr>
          <p:cNvPr id="3" name="CasellaDiTesto 2"/>
          <p:cNvSpPr txBox="1"/>
          <p:nvPr/>
        </p:nvSpPr>
        <p:spPr>
          <a:xfrm>
            <a:off x="2123728" y="-27384"/>
            <a:ext cx="1895840" cy="1200329"/>
          </a:xfrm>
          <a:prstGeom prst="rect">
            <a:avLst/>
          </a:prstGeom>
          <a:noFill/>
        </p:spPr>
        <p:txBody>
          <a:bodyPr wrap="none" rtlCol="0">
            <a:spAutoFit/>
          </a:bodyPr>
          <a:lstStyle/>
          <a:p>
            <a:r>
              <a:rPr lang="en-US" dirty="0" smtClean="0"/>
              <a:t>Barnett Newman, </a:t>
            </a:r>
            <a:endParaRPr lang="en-US" i="1" dirty="0" smtClean="0"/>
          </a:p>
          <a:p>
            <a:r>
              <a:rPr lang="en-US" i="1" dirty="0" smtClean="0"/>
              <a:t>The Wild</a:t>
            </a:r>
            <a:r>
              <a:rPr lang="en-US" dirty="0" smtClean="0"/>
              <a:t>, 1950, </a:t>
            </a:r>
          </a:p>
          <a:p>
            <a:r>
              <a:rPr lang="en-US" dirty="0" smtClean="0"/>
              <a:t>243xx4 cm</a:t>
            </a:r>
          </a:p>
          <a:p>
            <a:r>
              <a:rPr lang="en-US" dirty="0" smtClean="0"/>
              <a:t>(olio </a:t>
            </a:r>
            <a:r>
              <a:rPr lang="en-US" dirty="0" err="1" smtClean="0"/>
              <a:t>su</a:t>
            </a:r>
            <a:r>
              <a:rPr lang="en-US" dirty="0" smtClean="0"/>
              <a:t> </a:t>
            </a:r>
            <a:r>
              <a:rPr lang="en-US" dirty="0" err="1" smtClean="0"/>
              <a:t>tela</a:t>
            </a:r>
            <a:r>
              <a:rPr lang="en-US" dirty="0" smtClean="0"/>
              <a:t>)</a:t>
            </a:r>
            <a:endParaRPr lang="it-IT" dirty="0"/>
          </a:p>
        </p:txBody>
      </p:sp>
      <p:pic>
        <p:nvPicPr>
          <p:cNvPr id="323588" name="Picture 4" descr="http://farm5.staticflickr.com/4004/4687080758_069538dbaf_o.jpg">
            <a:hlinkClick r:id="rId4"/>
          </p:cNvPr>
          <p:cNvPicPr>
            <a:picLocks noChangeAspect="1" noChangeArrowheads="1"/>
          </p:cNvPicPr>
          <p:nvPr/>
        </p:nvPicPr>
        <p:blipFill>
          <a:blip r:embed="rId5" cstate="print"/>
          <a:srcRect l="28458" r="28854"/>
          <a:stretch>
            <a:fillRect/>
          </a:stretch>
        </p:blipFill>
        <p:spPr bwMode="auto">
          <a:xfrm>
            <a:off x="3995936" y="0"/>
            <a:ext cx="1944216" cy="6858000"/>
          </a:xfrm>
          <a:prstGeom prst="rect">
            <a:avLst/>
          </a:prstGeom>
          <a:noFill/>
        </p:spPr>
      </p:pic>
      <p:sp>
        <p:nvSpPr>
          <p:cNvPr id="6" name="CasellaDiTesto 5"/>
          <p:cNvSpPr txBox="1"/>
          <p:nvPr/>
        </p:nvSpPr>
        <p:spPr>
          <a:xfrm>
            <a:off x="5868144" y="0"/>
            <a:ext cx="2078646" cy="646331"/>
          </a:xfrm>
          <a:prstGeom prst="rect">
            <a:avLst/>
          </a:prstGeom>
          <a:noFill/>
        </p:spPr>
        <p:txBody>
          <a:bodyPr wrap="none" rtlCol="0">
            <a:spAutoFit/>
          </a:bodyPr>
          <a:lstStyle/>
          <a:p>
            <a:r>
              <a:rPr lang="en-US" dirty="0" smtClean="0"/>
              <a:t>Barnett Newman, </a:t>
            </a:r>
            <a:endParaRPr lang="en-US" i="1" dirty="0" smtClean="0"/>
          </a:p>
          <a:p>
            <a:r>
              <a:rPr lang="en-US" i="1" dirty="0" smtClean="0"/>
              <a:t>Here I</a:t>
            </a:r>
            <a:r>
              <a:rPr lang="en-US" dirty="0" smtClean="0"/>
              <a:t>, 1951, </a:t>
            </a:r>
            <a:r>
              <a:rPr lang="en-US" dirty="0" err="1" smtClean="0"/>
              <a:t>bronzo</a:t>
            </a:r>
            <a:endParaRPr lang="en-US" dirty="0" smtClean="0"/>
          </a:p>
        </p:txBody>
      </p:sp>
      <p:pic>
        <p:nvPicPr>
          <p:cNvPr id="323590" name="Picture 6" descr="http://1.bp.blogspot.com/-gV0yLxilThc/Th6Yz3kEgKI/AAAAAAAAAT8/7QtJjK8HjgA/s1600/newman+here+2+1965.jpg">
            <a:hlinkClick r:id="rId6"/>
          </p:cNvPr>
          <p:cNvPicPr>
            <a:picLocks noChangeAspect="1" noChangeArrowheads="1"/>
          </p:cNvPicPr>
          <p:nvPr/>
        </p:nvPicPr>
        <p:blipFill>
          <a:blip r:embed="rId7" cstate="print"/>
          <a:srcRect l="31781" t="4550"/>
          <a:stretch>
            <a:fillRect/>
          </a:stretch>
        </p:blipFill>
        <p:spPr bwMode="auto">
          <a:xfrm>
            <a:off x="6876256" y="3284984"/>
            <a:ext cx="2267744" cy="357301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052736"/>
            <a:ext cx="9144000" cy="5262979"/>
          </a:xfrm>
          <a:prstGeom prst="rect">
            <a:avLst/>
          </a:prstGeom>
        </p:spPr>
        <p:txBody>
          <a:bodyPr wrap="square">
            <a:spAutoFit/>
          </a:bodyPr>
          <a:lstStyle/>
          <a:p>
            <a:r>
              <a:rPr lang="it-IT" sz="2000" dirty="0" smtClean="0"/>
              <a:t>AMERICA: INFORMALE GESTUALE che si esprime soprattutto nell’ACTION PAINTING </a:t>
            </a:r>
          </a:p>
          <a:p>
            <a:r>
              <a:rPr lang="it-IT" sz="2000" dirty="0" smtClean="0"/>
              <a:t>                  (conosciuto anche col nome di ESPRESSIONISMO ASTRATTO; Jackson Pollock</a:t>
            </a:r>
          </a:p>
          <a:p>
            <a:endParaRPr lang="it-IT" sz="2000" dirty="0" smtClean="0"/>
          </a:p>
          <a:p>
            <a:r>
              <a:rPr lang="it-IT" sz="2000" dirty="0" smtClean="0"/>
              <a:t>EUROPA: INFORMALE MATERICO (MATERIA) </a:t>
            </a:r>
          </a:p>
          <a:p>
            <a:r>
              <a:rPr lang="it-IT" sz="2000" dirty="0" smtClean="0"/>
              <a:t>                                                             Francia (DUBUFFET-FAUTRIER)</a:t>
            </a:r>
          </a:p>
          <a:p>
            <a:r>
              <a:rPr lang="it-IT" sz="2000" dirty="0" smtClean="0"/>
              <a:t>                                                             Spagna (TAPIES)</a:t>
            </a:r>
          </a:p>
          <a:p>
            <a:r>
              <a:rPr lang="it-IT" sz="2000" dirty="0" smtClean="0"/>
              <a:t>                                                             Italia (BURRI)</a:t>
            </a:r>
          </a:p>
          <a:p>
            <a:endParaRPr lang="it-IT" sz="2000" dirty="0" smtClean="0"/>
          </a:p>
          <a:p>
            <a:r>
              <a:rPr lang="it-IT" sz="2000" dirty="0" smtClean="0"/>
              <a:t>Ma anche sottogruppi SPAZIALISMO: Italia (Lucio FONTANA)</a:t>
            </a:r>
          </a:p>
          <a:p>
            <a:r>
              <a:rPr lang="it-IT" sz="2000" dirty="0" smtClean="0"/>
              <a:t>                                                                    America(</a:t>
            </a:r>
            <a:r>
              <a:rPr lang="it-IT" sz="2000" dirty="0" err="1" smtClean="0"/>
              <a:t>Marck</a:t>
            </a:r>
            <a:r>
              <a:rPr lang="it-IT" sz="2000" dirty="0" smtClean="0"/>
              <a:t> ROTHKO)</a:t>
            </a:r>
          </a:p>
          <a:p>
            <a:r>
              <a:rPr lang="it-IT" sz="2000" dirty="0" smtClean="0"/>
              <a:t>                                   </a:t>
            </a:r>
          </a:p>
          <a:p>
            <a:r>
              <a:rPr lang="it-IT" sz="2000" dirty="0" smtClean="0"/>
              <a:t>                                        e ARTE SEGNICA: Italia (CAPOGROSSI)</a:t>
            </a:r>
          </a:p>
          <a:p>
            <a:r>
              <a:rPr lang="it-IT" sz="2000" dirty="0" smtClean="0"/>
              <a:t>                                                                         Francia(MATHIEU)</a:t>
            </a:r>
          </a:p>
          <a:p>
            <a:r>
              <a:rPr lang="it-IT" sz="2000" dirty="0" smtClean="0"/>
              <a:t>                                                                         Germania (WOLS e HARTUNG)</a:t>
            </a:r>
          </a:p>
          <a:p>
            <a:r>
              <a:rPr lang="it-IT" sz="2000" dirty="0" smtClean="0"/>
              <a:t>                                                                          America (TOBEY)</a:t>
            </a:r>
          </a:p>
          <a:p>
            <a:endParaRPr lang="it-IT" dirty="0" smtClean="0"/>
          </a:p>
          <a:p>
            <a:endParaRPr lang="it-IT"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www.moma.org/collection_images/resized/375/w500h420/CRI_179375.jpg">
            <a:hlinkClick r:id="rId3"/>
          </p:cNvPr>
          <p:cNvPicPr>
            <a:picLocks noChangeAspect="1" noChangeArrowheads="1"/>
          </p:cNvPicPr>
          <p:nvPr/>
        </p:nvPicPr>
        <p:blipFill>
          <a:blip r:embed="rId4" cstate="print"/>
          <a:srcRect/>
          <a:stretch>
            <a:fillRect/>
          </a:stretch>
        </p:blipFill>
        <p:spPr bwMode="auto">
          <a:xfrm>
            <a:off x="0" y="0"/>
            <a:ext cx="5364088" cy="6934495"/>
          </a:xfrm>
          <a:prstGeom prst="rect">
            <a:avLst/>
          </a:prstGeom>
          <a:noFill/>
        </p:spPr>
      </p:pic>
      <p:sp>
        <p:nvSpPr>
          <p:cNvPr id="3" name="CasellaDiTesto 2"/>
          <p:cNvSpPr txBox="1"/>
          <p:nvPr/>
        </p:nvSpPr>
        <p:spPr>
          <a:xfrm>
            <a:off x="5868144" y="1556792"/>
            <a:ext cx="2709588" cy="369332"/>
          </a:xfrm>
          <a:prstGeom prst="rect">
            <a:avLst/>
          </a:prstGeom>
          <a:noFill/>
        </p:spPr>
        <p:txBody>
          <a:bodyPr wrap="none" rtlCol="0">
            <a:spAutoFit/>
          </a:bodyPr>
          <a:lstStyle/>
          <a:p>
            <a:r>
              <a:rPr lang="it-IT" dirty="0" smtClean="0"/>
              <a:t>Lee </a:t>
            </a:r>
            <a:r>
              <a:rPr lang="it-IT" dirty="0" err="1" smtClean="0"/>
              <a:t>Krasner</a:t>
            </a:r>
            <a:r>
              <a:rPr lang="it-IT" dirty="0" smtClean="0"/>
              <a:t>, </a:t>
            </a:r>
            <a:r>
              <a:rPr lang="it-IT" dirty="0" err="1" smtClean="0"/>
              <a:t>Untitled</a:t>
            </a:r>
            <a:r>
              <a:rPr lang="it-IT" dirty="0" smtClean="0"/>
              <a:t>, 1949</a:t>
            </a:r>
            <a:endParaRPr 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20" name="Picture 4" descr="http://25.media.tumblr.com/tumblr_lveqamSMY51qzz5ieo1_400.png">
            <a:hlinkClick r:id="rId3"/>
          </p:cNvPr>
          <p:cNvPicPr>
            <a:picLocks noChangeAspect="1" noChangeArrowheads="1"/>
          </p:cNvPicPr>
          <p:nvPr/>
        </p:nvPicPr>
        <p:blipFill>
          <a:blip r:embed="rId4" cstate="print"/>
          <a:srcRect/>
          <a:stretch>
            <a:fillRect/>
          </a:stretch>
        </p:blipFill>
        <p:spPr bwMode="auto">
          <a:xfrm>
            <a:off x="144016" y="98205"/>
            <a:ext cx="5724128" cy="6715171"/>
          </a:xfrm>
          <a:prstGeom prst="rect">
            <a:avLst/>
          </a:prstGeom>
          <a:noFill/>
        </p:spPr>
      </p:pic>
      <p:sp>
        <p:nvSpPr>
          <p:cNvPr id="4" name="CasellaDiTesto 3"/>
          <p:cNvSpPr txBox="1"/>
          <p:nvPr/>
        </p:nvSpPr>
        <p:spPr>
          <a:xfrm>
            <a:off x="6156176" y="1556792"/>
            <a:ext cx="2687467" cy="369332"/>
          </a:xfrm>
          <a:prstGeom prst="rect">
            <a:avLst/>
          </a:prstGeom>
          <a:noFill/>
        </p:spPr>
        <p:txBody>
          <a:bodyPr wrap="none" rtlCol="0">
            <a:spAutoFit/>
          </a:bodyPr>
          <a:lstStyle/>
          <a:p>
            <a:r>
              <a:rPr lang="it-IT" dirty="0" err="1" smtClean="0"/>
              <a:t>Clyfford</a:t>
            </a:r>
            <a:r>
              <a:rPr lang="it-IT" dirty="0" smtClean="0"/>
              <a:t> </a:t>
            </a:r>
            <a:r>
              <a:rPr lang="it-IT" dirty="0" err="1" smtClean="0"/>
              <a:t>Still</a:t>
            </a:r>
            <a:r>
              <a:rPr lang="it-IT" dirty="0" smtClean="0"/>
              <a:t>, </a:t>
            </a:r>
            <a:r>
              <a:rPr lang="it-IT" i="1" dirty="0" smtClean="0"/>
              <a:t>1949-H</a:t>
            </a:r>
            <a:r>
              <a:rPr lang="it-IT" dirty="0" smtClean="0"/>
              <a:t>, 1949</a:t>
            </a:r>
            <a:endParaRPr lang="it-IT"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http://www.chicagonow.com/quark-in-the-road/files/2013/04/dekooning1.jpg">
            <a:hlinkClick r:id="rId3"/>
          </p:cNvPr>
          <p:cNvPicPr>
            <a:picLocks noChangeAspect="1" noChangeArrowheads="1"/>
          </p:cNvPicPr>
          <p:nvPr/>
        </p:nvPicPr>
        <p:blipFill>
          <a:blip r:embed="rId4" cstate="print"/>
          <a:srcRect/>
          <a:stretch>
            <a:fillRect/>
          </a:stretch>
        </p:blipFill>
        <p:spPr bwMode="auto">
          <a:xfrm>
            <a:off x="0" y="0"/>
            <a:ext cx="7524328" cy="6034818"/>
          </a:xfrm>
          <a:prstGeom prst="rect">
            <a:avLst/>
          </a:prstGeom>
          <a:noFill/>
        </p:spPr>
      </p:pic>
      <p:sp>
        <p:nvSpPr>
          <p:cNvPr id="3" name="CasellaDiTesto 2"/>
          <p:cNvSpPr txBox="1"/>
          <p:nvPr/>
        </p:nvSpPr>
        <p:spPr>
          <a:xfrm>
            <a:off x="5220072" y="6165304"/>
            <a:ext cx="3640292" cy="369332"/>
          </a:xfrm>
          <a:prstGeom prst="rect">
            <a:avLst/>
          </a:prstGeom>
          <a:noFill/>
        </p:spPr>
        <p:txBody>
          <a:bodyPr wrap="none" rtlCol="0">
            <a:spAutoFit/>
          </a:bodyPr>
          <a:lstStyle/>
          <a:p>
            <a:r>
              <a:rPr lang="it-IT" dirty="0" smtClean="0"/>
              <a:t>Willem de </a:t>
            </a:r>
            <a:r>
              <a:rPr lang="it-IT" dirty="0" err="1" smtClean="0"/>
              <a:t>Kooning</a:t>
            </a:r>
            <a:r>
              <a:rPr lang="it-IT" dirty="0" smtClean="0"/>
              <a:t>, </a:t>
            </a:r>
            <a:r>
              <a:rPr lang="it-IT" i="1" dirty="0" err="1" smtClean="0"/>
              <a:t>Excavation</a:t>
            </a:r>
            <a:r>
              <a:rPr lang="it-IT" dirty="0" smtClean="0"/>
              <a:t>, 1950</a:t>
            </a:r>
            <a:endParaRPr lang="it-IT"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http://uploads4.wikipaintings.org/images/willem-de-kooning/woman-i.jpg">
            <a:hlinkClick r:id="rId3"/>
          </p:cNvPr>
          <p:cNvPicPr>
            <a:picLocks noChangeAspect="1" noChangeArrowheads="1"/>
          </p:cNvPicPr>
          <p:nvPr/>
        </p:nvPicPr>
        <p:blipFill>
          <a:blip r:embed="rId4" cstate="print"/>
          <a:srcRect/>
          <a:stretch>
            <a:fillRect/>
          </a:stretch>
        </p:blipFill>
        <p:spPr bwMode="auto">
          <a:xfrm>
            <a:off x="0" y="0"/>
            <a:ext cx="5220072" cy="6838294"/>
          </a:xfrm>
          <a:prstGeom prst="rect">
            <a:avLst/>
          </a:prstGeom>
          <a:noFill/>
        </p:spPr>
      </p:pic>
      <p:sp>
        <p:nvSpPr>
          <p:cNvPr id="3" name="CasellaDiTesto 2"/>
          <p:cNvSpPr txBox="1"/>
          <p:nvPr/>
        </p:nvSpPr>
        <p:spPr>
          <a:xfrm>
            <a:off x="5652120" y="1124744"/>
            <a:ext cx="1912639" cy="646331"/>
          </a:xfrm>
          <a:prstGeom prst="rect">
            <a:avLst/>
          </a:prstGeom>
          <a:noFill/>
        </p:spPr>
        <p:txBody>
          <a:bodyPr wrap="none" rtlCol="0">
            <a:spAutoFit/>
          </a:bodyPr>
          <a:lstStyle/>
          <a:p>
            <a:r>
              <a:rPr lang="it-IT" dirty="0" smtClean="0"/>
              <a:t>W. De </a:t>
            </a:r>
            <a:r>
              <a:rPr lang="it-IT" dirty="0" err="1" smtClean="0"/>
              <a:t>Kooning</a:t>
            </a:r>
            <a:r>
              <a:rPr lang="it-IT" dirty="0" smtClean="0"/>
              <a:t>,</a:t>
            </a:r>
          </a:p>
          <a:p>
            <a:r>
              <a:rPr lang="it-IT" i="1" dirty="0" smtClean="0"/>
              <a:t>Woman I</a:t>
            </a:r>
            <a:r>
              <a:rPr lang="it-IT" dirty="0" smtClean="0"/>
              <a:t>, 1950-52</a:t>
            </a:r>
            <a:endParaRPr lang="it-IT"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https://encrypted-tbn0.gstatic.com/images?q=tbn:ANd9GcRoJ9MbBIltAeuSov_5ZueukbhT_yba3cJ-ZLOSs0g8_kVnaPSZ">
            <a:hlinkClick r:id="rId3"/>
          </p:cNvPr>
          <p:cNvPicPr>
            <a:picLocks noChangeAspect="1" noChangeArrowheads="1"/>
          </p:cNvPicPr>
          <p:nvPr/>
        </p:nvPicPr>
        <p:blipFill>
          <a:blip r:embed="rId4" cstate="print"/>
          <a:srcRect/>
          <a:stretch>
            <a:fillRect/>
          </a:stretch>
        </p:blipFill>
        <p:spPr bwMode="auto">
          <a:xfrm>
            <a:off x="0" y="0"/>
            <a:ext cx="5322366" cy="6858000"/>
          </a:xfrm>
          <a:prstGeom prst="rect">
            <a:avLst/>
          </a:prstGeom>
          <a:noFill/>
        </p:spPr>
      </p:pic>
      <p:sp>
        <p:nvSpPr>
          <p:cNvPr id="3" name="CasellaDiTesto 2"/>
          <p:cNvSpPr txBox="1"/>
          <p:nvPr/>
        </p:nvSpPr>
        <p:spPr>
          <a:xfrm>
            <a:off x="5508104" y="980728"/>
            <a:ext cx="2659254" cy="369332"/>
          </a:xfrm>
          <a:prstGeom prst="rect">
            <a:avLst/>
          </a:prstGeom>
          <a:noFill/>
        </p:spPr>
        <p:txBody>
          <a:bodyPr wrap="none" rtlCol="0">
            <a:spAutoFit/>
          </a:bodyPr>
          <a:lstStyle/>
          <a:p>
            <a:r>
              <a:rPr lang="it-IT" dirty="0" smtClean="0"/>
              <a:t>Franz </a:t>
            </a:r>
            <a:r>
              <a:rPr lang="it-IT" dirty="0" err="1" smtClean="0"/>
              <a:t>Kline</a:t>
            </a:r>
            <a:r>
              <a:rPr lang="it-IT" dirty="0" smtClean="0"/>
              <a:t>, </a:t>
            </a:r>
            <a:r>
              <a:rPr lang="it-IT" i="1" dirty="0" err="1" smtClean="0"/>
              <a:t>Untitled</a:t>
            </a:r>
            <a:r>
              <a:rPr lang="it-IT" dirty="0" smtClean="0"/>
              <a:t>, 1957</a:t>
            </a:r>
            <a:endParaRPr lang="it-IT"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http://yalebooks.files.wordpress.com/2012/01/paul-jackson-pollock.jpg">
            <a:hlinkClick r:id="rId3"/>
          </p:cNvPr>
          <p:cNvPicPr>
            <a:picLocks noChangeAspect="1" noChangeArrowheads="1"/>
          </p:cNvPicPr>
          <p:nvPr/>
        </p:nvPicPr>
        <p:blipFill>
          <a:blip r:embed="rId4" cstate="print"/>
          <a:srcRect/>
          <a:stretch>
            <a:fillRect/>
          </a:stretch>
        </p:blipFill>
        <p:spPr bwMode="auto">
          <a:xfrm>
            <a:off x="0" y="0"/>
            <a:ext cx="6543893" cy="6858000"/>
          </a:xfrm>
          <a:prstGeom prst="rect">
            <a:avLst/>
          </a:prstGeom>
          <a:noFill/>
        </p:spPr>
      </p:pic>
      <p:sp>
        <p:nvSpPr>
          <p:cNvPr id="3" name="CasellaDiTesto 2"/>
          <p:cNvSpPr txBox="1"/>
          <p:nvPr/>
        </p:nvSpPr>
        <p:spPr>
          <a:xfrm>
            <a:off x="6876256" y="1628800"/>
            <a:ext cx="1032399" cy="369332"/>
          </a:xfrm>
          <a:prstGeom prst="rect">
            <a:avLst/>
          </a:prstGeom>
          <a:noFill/>
        </p:spPr>
        <p:txBody>
          <a:bodyPr wrap="none" rtlCol="0">
            <a:spAutoFit/>
          </a:bodyPr>
          <a:lstStyle/>
          <a:p>
            <a:r>
              <a:rPr lang="it-IT" dirty="0" smtClean="0"/>
              <a:t>J. Pollock</a:t>
            </a:r>
            <a:endParaRPr lang="it-IT"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27 Pollock al lavoro 1951"/>
          <p:cNvPicPr>
            <a:picLocks noChangeAspect="1" noChangeArrowheads="1"/>
          </p:cNvPicPr>
          <p:nvPr/>
        </p:nvPicPr>
        <p:blipFill>
          <a:blip r:embed="rId3" cstate="print"/>
          <a:srcRect/>
          <a:stretch>
            <a:fillRect/>
          </a:stretch>
        </p:blipFill>
        <p:spPr bwMode="auto">
          <a:xfrm>
            <a:off x="5867400" y="0"/>
            <a:ext cx="3276600" cy="6858000"/>
          </a:xfrm>
          <a:prstGeom prst="rect">
            <a:avLst/>
          </a:prstGeom>
          <a:noFill/>
          <a:ln w="9525">
            <a:noFill/>
            <a:miter lim="800000"/>
            <a:headEnd/>
            <a:tailEnd/>
          </a:ln>
        </p:spPr>
      </p:pic>
      <p:sp>
        <p:nvSpPr>
          <p:cNvPr id="50180" name="Text Box 4"/>
          <p:cNvSpPr txBox="1">
            <a:spLocks noChangeArrowheads="1"/>
          </p:cNvSpPr>
          <p:nvPr/>
        </p:nvSpPr>
        <p:spPr bwMode="auto">
          <a:xfrm>
            <a:off x="1042988" y="2852738"/>
            <a:ext cx="1847850" cy="366712"/>
          </a:xfrm>
          <a:prstGeom prst="rect">
            <a:avLst/>
          </a:prstGeom>
          <a:noFill/>
          <a:ln w="9525">
            <a:noFill/>
            <a:miter lim="800000"/>
            <a:headEnd/>
            <a:tailEnd/>
          </a:ln>
        </p:spPr>
        <p:txBody>
          <a:bodyPr wrap="none">
            <a:spAutoFit/>
          </a:bodyPr>
          <a:lstStyle/>
          <a:p>
            <a:r>
              <a:rPr lang="it-IT" dirty="0">
                <a:solidFill>
                  <a:schemeClr val="accent2"/>
                </a:solidFill>
              </a:rPr>
              <a:t>Pollock al lavoro</a:t>
            </a:r>
          </a:p>
        </p:txBody>
      </p:sp>
      <p:sp>
        <p:nvSpPr>
          <p:cNvPr id="5" name="Rettangolo 4"/>
          <p:cNvSpPr/>
          <p:nvPr/>
        </p:nvSpPr>
        <p:spPr>
          <a:xfrm>
            <a:off x="755576" y="836712"/>
            <a:ext cx="4572000" cy="923330"/>
          </a:xfrm>
          <a:prstGeom prst="rect">
            <a:avLst/>
          </a:prstGeom>
        </p:spPr>
        <p:txBody>
          <a:bodyPr>
            <a:spAutoFit/>
          </a:bodyPr>
          <a:lstStyle/>
          <a:p>
            <a:r>
              <a:rPr lang="it-IT" dirty="0" smtClean="0"/>
              <a:t>Pollock scrive: "</a:t>
            </a:r>
            <a:r>
              <a:rPr lang="it-IT" i="1" dirty="0" smtClean="0"/>
              <a:t>Quando dipingo non ho l'esatta percezione di ciò che sta avvenendo, solo dopo mi rendo conto di ciò che ho fatto........</a:t>
            </a:r>
            <a:r>
              <a:rPr lang="it-IT" dirty="0" smtClean="0"/>
              <a:t>" </a:t>
            </a:r>
            <a:endParaRPr lang="it-IT"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descr="http://arrestedmotion.com/wp-content/uploads/2012/07/Pollock-Mural-1943.jpg">
            <a:hlinkClick r:id="rId3"/>
          </p:cNvPr>
          <p:cNvPicPr>
            <a:picLocks noChangeAspect="1" noChangeArrowheads="1"/>
          </p:cNvPicPr>
          <p:nvPr/>
        </p:nvPicPr>
        <p:blipFill>
          <a:blip r:embed="rId4" cstate="print"/>
          <a:srcRect/>
          <a:stretch>
            <a:fillRect/>
          </a:stretch>
        </p:blipFill>
        <p:spPr bwMode="auto">
          <a:xfrm>
            <a:off x="0" y="0"/>
            <a:ext cx="9198716" cy="3717032"/>
          </a:xfrm>
          <a:prstGeom prst="rect">
            <a:avLst/>
          </a:prstGeom>
          <a:noFill/>
        </p:spPr>
      </p:pic>
      <p:sp>
        <p:nvSpPr>
          <p:cNvPr id="3" name="CasellaDiTesto 2"/>
          <p:cNvSpPr txBox="1"/>
          <p:nvPr/>
        </p:nvSpPr>
        <p:spPr>
          <a:xfrm>
            <a:off x="3826805" y="4725144"/>
            <a:ext cx="1321259" cy="369332"/>
          </a:xfrm>
          <a:prstGeom prst="rect">
            <a:avLst/>
          </a:prstGeom>
          <a:noFill/>
        </p:spPr>
        <p:txBody>
          <a:bodyPr wrap="none" rtlCol="0">
            <a:spAutoFit/>
          </a:bodyPr>
          <a:lstStyle/>
          <a:p>
            <a:r>
              <a:rPr lang="it-IT" dirty="0" err="1" smtClean="0"/>
              <a:t>Mural</a:t>
            </a:r>
            <a:r>
              <a:rPr lang="it-IT" dirty="0" smtClean="0"/>
              <a:t>, 1943</a:t>
            </a:r>
            <a:endParaRPr 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encrypted-tbn0.gstatic.com/images?q=tbn:ANd9GcR1GZzo1TRRHnlp-cWNvlgfG99TurtfYVNrXOyhpWrFCwaxqrxgGw">
            <a:hlinkClick r:id="rId3"/>
          </p:cNvPr>
          <p:cNvPicPr>
            <a:picLocks noChangeAspect="1" noChangeArrowheads="1"/>
          </p:cNvPicPr>
          <p:nvPr/>
        </p:nvPicPr>
        <p:blipFill>
          <a:blip r:embed="rId4" cstate="print"/>
          <a:srcRect/>
          <a:stretch>
            <a:fillRect/>
          </a:stretch>
        </p:blipFill>
        <p:spPr bwMode="auto">
          <a:xfrm>
            <a:off x="0" y="0"/>
            <a:ext cx="3419872" cy="6927885"/>
          </a:xfrm>
          <a:prstGeom prst="rect">
            <a:avLst/>
          </a:prstGeom>
          <a:noFill/>
        </p:spPr>
      </p:pic>
      <p:sp>
        <p:nvSpPr>
          <p:cNvPr id="3" name="CasellaDiTesto 2"/>
          <p:cNvSpPr txBox="1"/>
          <p:nvPr/>
        </p:nvSpPr>
        <p:spPr>
          <a:xfrm>
            <a:off x="4355976" y="1628800"/>
            <a:ext cx="2300823" cy="369332"/>
          </a:xfrm>
          <a:prstGeom prst="rect">
            <a:avLst/>
          </a:prstGeom>
          <a:noFill/>
        </p:spPr>
        <p:txBody>
          <a:bodyPr wrap="none" rtlCol="0">
            <a:spAutoFit/>
          </a:bodyPr>
          <a:lstStyle/>
          <a:p>
            <a:r>
              <a:rPr lang="it-IT" dirty="0" smtClean="0"/>
              <a:t>Pollock, Birth, 1938-41</a:t>
            </a:r>
            <a:endParaRPr lang="it-IT"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https://encrypted-tbn3.gstatic.com/images?q=tbn:ANd9GcQ-u3r7JGr3AlFG27pn04kc4hbxU1sO-RbxFMK7aHpdIIe74czJNw">
            <a:hlinkClick r:id="rId3"/>
          </p:cNvPr>
          <p:cNvPicPr>
            <a:picLocks noChangeAspect="1" noChangeArrowheads="1"/>
          </p:cNvPicPr>
          <p:nvPr/>
        </p:nvPicPr>
        <p:blipFill>
          <a:blip r:embed="rId4" cstate="print"/>
          <a:srcRect/>
          <a:stretch>
            <a:fillRect/>
          </a:stretch>
        </p:blipFill>
        <p:spPr bwMode="auto">
          <a:xfrm>
            <a:off x="0" y="0"/>
            <a:ext cx="8100392" cy="6122027"/>
          </a:xfrm>
          <a:prstGeom prst="rect">
            <a:avLst/>
          </a:prstGeom>
          <a:noFill/>
        </p:spPr>
      </p:pic>
      <p:sp>
        <p:nvSpPr>
          <p:cNvPr id="3" name="CasellaDiTesto 2"/>
          <p:cNvSpPr txBox="1"/>
          <p:nvPr/>
        </p:nvSpPr>
        <p:spPr>
          <a:xfrm>
            <a:off x="1907704" y="6237312"/>
            <a:ext cx="5611793" cy="369332"/>
          </a:xfrm>
          <a:prstGeom prst="rect">
            <a:avLst/>
          </a:prstGeom>
          <a:noFill/>
        </p:spPr>
        <p:txBody>
          <a:bodyPr wrap="none" rtlCol="0">
            <a:spAutoFit/>
          </a:bodyPr>
          <a:lstStyle/>
          <a:p>
            <a:r>
              <a:rPr lang="it-IT" dirty="0" smtClean="0"/>
              <a:t>W. </a:t>
            </a:r>
            <a:r>
              <a:rPr lang="it-IT" dirty="0" err="1" smtClean="0"/>
              <a:t>Baziotes</a:t>
            </a:r>
            <a:r>
              <a:rPr lang="it-IT" dirty="0" smtClean="0"/>
              <a:t>, J. Pollock, </a:t>
            </a:r>
            <a:r>
              <a:rPr lang="it-IT" dirty="0" err="1" smtClean="0"/>
              <a:t>Gerome</a:t>
            </a:r>
            <a:r>
              <a:rPr lang="it-IT" dirty="0" smtClean="0"/>
              <a:t> </a:t>
            </a:r>
            <a:r>
              <a:rPr lang="it-IT" dirty="0" err="1" smtClean="0"/>
              <a:t>Kamrowski</a:t>
            </a:r>
            <a:r>
              <a:rPr lang="it-IT" dirty="0" smtClean="0"/>
              <a:t>, </a:t>
            </a:r>
            <a:r>
              <a:rPr lang="it-IT" dirty="0" err="1" smtClean="0"/>
              <a:t>Untitled</a:t>
            </a:r>
            <a:r>
              <a:rPr lang="it-IT" dirty="0" smtClean="0"/>
              <a:t>, 1941</a:t>
            </a:r>
            <a:endParaRPr lang="it-IT"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9000"/>
            <a:lum/>
          </a:blip>
          <a:srcRect/>
          <a:stretch>
            <a:fillRect l="-22000" r="-22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219525" y="2060848"/>
            <a:ext cx="8735598" cy="1754326"/>
          </a:xfrm>
          <a:prstGeom prst="rect">
            <a:avLst/>
          </a:prstGeom>
          <a:noFill/>
        </p:spPr>
        <p:txBody>
          <a:bodyPr wrap="none" rtlCol="0">
            <a:spAutoFit/>
          </a:bodyPr>
          <a:lstStyle/>
          <a:p>
            <a:pPr algn="ctr"/>
            <a:r>
              <a:rPr lang="it-IT" sz="5400" b="1" dirty="0" smtClean="0"/>
              <a:t>ESPRESSIONISMO   ASTRATTO</a:t>
            </a:r>
          </a:p>
          <a:p>
            <a:pPr algn="ctr"/>
            <a:r>
              <a:rPr lang="it-IT" sz="5400" b="1" dirty="0" smtClean="0"/>
              <a:t>AMERICA</a:t>
            </a:r>
            <a:endParaRPr lang="it-IT" sz="54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275725"/>
            <a:ext cx="9144000" cy="3416320"/>
          </a:xfrm>
          <a:prstGeom prst="rect">
            <a:avLst/>
          </a:prstGeom>
        </p:spPr>
        <p:txBody>
          <a:bodyPr wrap="square">
            <a:spAutoFit/>
          </a:bodyPr>
          <a:lstStyle/>
          <a:p>
            <a:r>
              <a:rPr lang="it-IT" sz="5400" dirty="0" smtClean="0"/>
              <a:t>Hofmann: “Pollock si ispira troppo poco alla natura”</a:t>
            </a:r>
          </a:p>
          <a:p>
            <a:endParaRPr lang="it-IT" sz="5400" dirty="0" smtClean="0"/>
          </a:p>
          <a:p>
            <a:r>
              <a:rPr lang="it-IT" sz="5400" dirty="0" smtClean="0"/>
              <a:t> Pollock: “Io sono la natura” </a:t>
            </a:r>
            <a:endParaRPr lang="it-IT" sz="5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27584" y="260648"/>
            <a:ext cx="7632848" cy="6771084"/>
          </a:xfrm>
          <a:prstGeom prst="rect">
            <a:avLst/>
          </a:prstGeom>
        </p:spPr>
        <p:txBody>
          <a:bodyPr wrap="square">
            <a:spAutoFit/>
          </a:bodyPr>
          <a:lstStyle/>
          <a:p>
            <a:r>
              <a:rPr lang="it-IT" sz="3200" i="1" dirty="0" smtClean="0"/>
              <a:t>“Se la tela è a terra, lavoro meglio. Mi sento più vicino al quadro, ne faccio parte, posso camminargli intorno e lavorare da tutti e quattro i lati, starci letteralmente dentro. </a:t>
            </a:r>
            <a:br>
              <a:rPr lang="it-IT" sz="3200" i="1" dirty="0" smtClean="0"/>
            </a:br>
            <a:r>
              <a:rPr lang="it-IT" sz="3200" i="1" dirty="0" smtClean="0"/>
              <a:t>Quando sono nel dipinto non mi rendo conto di quello che faccio. E non ho timore di approntare modifiche, perché l'opera ha una sua propria vita. Solo quando perdo il contatto con il quadro, allora ne esce spazzatura. Altrimenti regna l'armonia pura, un delicato dare e prendere, e viene fuori un bel lavoro”</a:t>
            </a:r>
            <a:br>
              <a:rPr lang="it-IT" sz="3200" i="1" dirty="0" smtClean="0"/>
            </a:br>
            <a:r>
              <a:rPr lang="it-IT" sz="3200" i="1" dirty="0" smtClean="0"/>
              <a:t>Jackson Pollock (1947)</a:t>
            </a:r>
            <a:r>
              <a:rPr lang="it-IT" i="1" dirty="0" smtClean="0"/>
              <a:t/>
            </a:r>
            <a:br>
              <a:rPr lang="it-IT" i="1" dirty="0" smtClean="0"/>
            </a:br>
            <a:endParaRPr lang="it-IT"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http://www.ibiblio.org/wm/paint/auth/pollock/fathom-five/pollock.fathom-five.jpg">
            <a:hlinkClick r:id="rId3"/>
          </p:cNvPr>
          <p:cNvPicPr>
            <a:picLocks noChangeAspect="1" noChangeArrowheads="1"/>
          </p:cNvPicPr>
          <p:nvPr/>
        </p:nvPicPr>
        <p:blipFill>
          <a:blip r:embed="rId4" cstate="print"/>
          <a:srcRect/>
          <a:stretch>
            <a:fillRect/>
          </a:stretch>
        </p:blipFill>
        <p:spPr bwMode="auto">
          <a:xfrm>
            <a:off x="0" y="0"/>
            <a:ext cx="3995936" cy="6948685"/>
          </a:xfrm>
          <a:prstGeom prst="rect">
            <a:avLst/>
          </a:prstGeom>
          <a:noFill/>
        </p:spPr>
      </p:pic>
      <p:sp>
        <p:nvSpPr>
          <p:cNvPr id="3" name="CasellaDiTesto 2"/>
          <p:cNvSpPr txBox="1"/>
          <p:nvPr/>
        </p:nvSpPr>
        <p:spPr>
          <a:xfrm>
            <a:off x="4572000" y="2348880"/>
            <a:ext cx="3181192" cy="369332"/>
          </a:xfrm>
          <a:prstGeom prst="rect">
            <a:avLst/>
          </a:prstGeom>
          <a:noFill/>
        </p:spPr>
        <p:txBody>
          <a:bodyPr wrap="none" rtlCol="0">
            <a:spAutoFit/>
          </a:bodyPr>
          <a:lstStyle/>
          <a:p>
            <a:r>
              <a:rPr lang="it-IT" dirty="0" smtClean="0"/>
              <a:t>J. Pollock, Full fathom </a:t>
            </a:r>
            <a:r>
              <a:rPr lang="it-IT" dirty="0" err="1" smtClean="0"/>
              <a:t>five</a:t>
            </a:r>
            <a:r>
              <a:rPr lang="it-IT" dirty="0" smtClean="0"/>
              <a:t>, 1947</a:t>
            </a:r>
            <a:endParaRPr lang="it-IT"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https://encrypted-tbn0.gstatic.com/images?q=tbn:ANd9GcR6XkLsQZtAJUAKzYN96nZ_9u92CBsCoqtl9FRDIcvhmd9uV1Mr0w">
            <a:hlinkClick r:id="rId3"/>
          </p:cNvPr>
          <p:cNvPicPr>
            <a:picLocks noChangeAspect="1" noChangeArrowheads="1"/>
          </p:cNvPicPr>
          <p:nvPr/>
        </p:nvPicPr>
        <p:blipFill>
          <a:blip r:embed="rId4" cstate="print"/>
          <a:srcRect/>
          <a:stretch>
            <a:fillRect/>
          </a:stretch>
        </p:blipFill>
        <p:spPr bwMode="auto">
          <a:xfrm>
            <a:off x="0" y="0"/>
            <a:ext cx="3203848" cy="6626907"/>
          </a:xfrm>
          <a:prstGeom prst="rect">
            <a:avLst/>
          </a:prstGeom>
          <a:noFill/>
        </p:spPr>
      </p:pic>
      <p:sp>
        <p:nvSpPr>
          <p:cNvPr id="3" name="CasellaDiTesto 2"/>
          <p:cNvSpPr txBox="1"/>
          <p:nvPr/>
        </p:nvSpPr>
        <p:spPr>
          <a:xfrm>
            <a:off x="741559" y="6525344"/>
            <a:ext cx="1670201" cy="369332"/>
          </a:xfrm>
          <a:prstGeom prst="rect">
            <a:avLst/>
          </a:prstGeom>
          <a:noFill/>
        </p:spPr>
        <p:txBody>
          <a:bodyPr wrap="none" rtlCol="0">
            <a:spAutoFit/>
          </a:bodyPr>
          <a:lstStyle/>
          <a:p>
            <a:r>
              <a:rPr lang="it-IT" dirty="0" err="1" smtClean="0"/>
              <a:t>Cathedral</a:t>
            </a:r>
            <a:r>
              <a:rPr lang="it-IT" dirty="0" smtClean="0"/>
              <a:t>, 1947</a:t>
            </a:r>
            <a:endParaRPr lang="it-IT" dirty="0"/>
          </a:p>
        </p:txBody>
      </p:sp>
      <p:pic>
        <p:nvPicPr>
          <p:cNvPr id="258054" name="Picture 6" descr="http://macke.informatik.uni-bremen.de/compartdb/d/public/imageUploads/medium/03pollockcomet47.jpg">
            <a:hlinkClick r:id="rId5"/>
          </p:cNvPr>
          <p:cNvPicPr>
            <a:picLocks noChangeAspect="1" noChangeArrowheads="1"/>
          </p:cNvPicPr>
          <p:nvPr/>
        </p:nvPicPr>
        <p:blipFill>
          <a:blip r:embed="rId6" cstate="print"/>
          <a:srcRect/>
          <a:stretch>
            <a:fillRect/>
          </a:stretch>
        </p:blipFill>
        <p:spPr bwMode="auto">
          <a:xfrm>
            <a:off x="5796137" y="0"/>
            <a:ext cx="3347864" cy="6678734"/>
          </a:xfrm>
          <a:prstGeom prst="rect">
            <a:avLst/>
          </a:prstGeom>
          <a:noFill/>
        </p:spPr>
      </p:pic>
      <p:sp>
        <p:nvSpPr>
          <p:cNvPr id="6" name="CasellaDiTesto 5"/>
          <p:cNvSpPr txBox="1"/>
          <p:nvPr/>
        </p:nvSpPr>
        <p:spPr>
          <a:xfrm>
            <a:off x="6732240" y="6525344"/>
            <a:ext cx="1384097" cy="369332"/>
          </a:xfrm>
          <a:prstGeom prst="rect">
            <a:avLst/>
          </a:prstGeom>
          <a:noFill/>
        </p:spPr>
        <p:txBody>
          <a:bodyPr wrap="none" rtlCol="0">
            <a:spAutoFit/>
          </a:bodyPr>
          <a:lstStyle/>
          <a:p>
            <a:r>
              <a:rPr lang="it-IT" dirty="0" err="1" smtClean="0"/>
              <a:t>Comet</a:t>
            </a:r>
            <a:r>
              <a:rPr lang="it-IT" dirty="0" smtClean="0"/>
              <a:t>, 1947</a:t>
            </a:r>
            <a:endParaRPr lang="it-IT"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http://www.conservapedia.com/images/d/de/Pollock_summertime.jpg">
            <a:hlinkClick r:id="rId3"/>
          </p:cNvPr>
          <p:cNvPicPr>
            <a:picLocks noChangeAspect="1" noChangeArrowheads="1"/>
          </p:cNvPicPr>
          <p:nvPr/>
        </p:nvPicPr>
        <p:blipFill>
          <a:blip r:embed="rId4" cstate="print"/>
          <a:srcRect/>
          <a:stretch>
            <a:fillRect/>
          </a:stretch>
        </p:blipFill>
        <p:spPr bwMode="auto">
          <a:xfrm>
            <a:off x="-36512" y="980728"/>
            <a:ext cx="9180512" cy="3162178"/>
          </a:xfrm>
          <a:prstGeom prst="rect">
            <a:avLst/>
          </a:prstGeom>
          <a:noFill/>
          <a:ln>
            <a:solidFill>
              <a:schemeClr val="accent1">
                <a:lumMod val="75000"/>
              </a:schemeClr>
            </a:solidFill>
          </a:ln>
        </p:spPr>
      </p:pic>
      <p:sp>
        <p:nvSpPr>
          <p:cNvPr id="3" name="CasellaDiTesto 2"/>
          <p:cNvSpPr txBox="1"/>
          <p:nvPr/>
        </p:nvSpPr>
        <p:spPr>
          <a:xfrm>
            <a:off x="611560" y="5229200"/>
            <a:ext cx="2760884" cy="369332"/>
          </a:xfrm>
          <a:prstGeom prst="rect">
            <a:avLst/>
          </a:prstGeom>
          <a:noFill/>
        </p:spPr>
        <p:txBody>
          <a:bodyPr wrap="none" rtlCol="0">
            <a:spAutoFit/>
          </a:bodyPr>
          <a:lstStyle/>
          <a:p>
            <a:r>
              <a:rPr lang="it-IT" dirty="0" smtClean="0"/>
              <a:t>Pollock, </a:t>
            </a:r>
            <a:r>
              <a:rPr lang="it-IT" i="1" dirty="0" err="1" smtClean="0"/>
              <a:t>Summertime</a:t>
            </a:r>
            <a:r>
              <a:rPr lang="it-IT" dirty="0" smtClean="0"/>
              <a:t>, 1948</a:t>
            </a:r>
            <a:endParaRPr lang="it-IT"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https://encrypted-tbn0.gstatic.com/images?q=tbn:ANd9GcR8zGizVnDwS6xWVynsUHG3ZOlm4DHrOA7XgXilSiyCQh5g7G2y">
            <a:hlinkClick r:id="rId3"/>
          </p:cNvPr>
          <p:cNvPicPr>
            <a:picLocks noChangeAspect="1" noChangeArrowheads="1"/>
          </p:cNvPicPr>
          <p:nvPr/>
        </p:nvPicPr>
        <p:blipFill>
          <a:blip r:embed="rId4" cstate="print"/>
          <a:srcRect/>
          <a:stretch>
            <a:fillRect/>
          </a:stretch>
        </p:blipFill>
        <p:spPr bwMode="auto">
          <a:xfrm>
            <a:off x="0" y="1"/>
            <a:ext cx="9144000" cy="4718306"/>
          </a:xfrm>
          <a:prstGeom prst="rect">
            <a:avLst/>
          </a:prstGeom>
          <a:noFill/>
        </p:spPr>
      </p:pic>
      <p:sp>
        <p:nvSpPr>
          <p:cNvPr id="3" name="CasellaDiTesto 2"/>
          <p:cNvSpPr txBox="1"/>
          <p:nvPr/>
        </p:nvSpPr>
        <p:spPr>
          <a:xfrm>
            <a:off x="3469145" y="5301208"/>
            <a:ext cx="1822935" cy="369332"/>
          </a:xfrm>
          <a:prstGeom prst="rect">
            <a:avLst/>
          </a:prstGeom>
          <a:noFill/>
        </p:spPr>
        <p:txBody>
          <a:bodyPr wrap="none" rtlCol="0">
            <a:spAutoFit/>
          </a:bodyPr>
          <a:lstStyle/>
          <a:p>
            <a:r>
              <a:rPr lang="it-IT" dirty="0" err="1" smtClean="0"/>
              <a:t>Number</a:t>
            </a:r>
            <a:r>
              <a:rPr lang="it-IT" dirty="0" smtClean="0"/>
              <a:t> 31, 1950</a:t>
            </a:r>
            <a:endParaRPr lang="it-IT"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https://encrypted-tbn3.gstatic.com/images?q=tbn:ANd9GcTxj0NJC6AgepYdHDqnAhr6nnN8BVmaXDUwyy7bvtLDImOejsBQRA">
            <a:hlinkClick r:id="rId3"/>
          </p:cNvPr>
          <p:cNvPicPr>
            <a:picLocks noChangeAspect="1" noChangeArrowheads="1"/>
          </p:cNvPicPr>
          <p:nvPr/>
        </p:nvPicPr>
        <p:blipFill>
          <a:blip r:embed="rId4" cstate="print"/>
          <a:srcRect/>
          <a:stretch>
            <a:fillRect/>
          </a:stretch>
        </p:blipFill>
        <p:spPr bwMode="auto">
          <a:xfrm>
            <a:off x="0" y="1"/>
            <a:ext cx="5091321" cy="3573016"/>
          </a:xfrm>
          <a:prstGeom prst="rect">
            <a:avLst/>
          </a:prstGeom>
          <a:noFill/>
        </p:spPr>
      </p:pic>
      <p:pic>
        <p:nvPicPr>
          <p:cNvPr id="347142" name="Picture 6" descr="http://www.nga.gov/feature/pollock/namuth2bluesm.jpg">
            <a:hlinkClick r:id="rId5"/>
          </p:cNvPr>
          <p:cNvPicPr>
            <a:picLocks noChangeAspect="1" noChangeArrowheads="1"/>
          </p:cNvPicPr>
          <p:nvPr/>
        </p:nvPicPr>
        <p:blipFill>
          <a:blip r:embed="rId6" cstate="print"/>
          <a:srcRect/>
          <a:stretch>
            <a:fillRect/>
          </a:stretch>
        </p:blipFill>
        <p:spPr bwMode="auto">
          <a:xfrm>
            <a:off x="5220073" y="1386387"/>
            <a:ext cx="3923928" cy="5471613"/>
          </a:xfrm>
          <a:prstGeom prst="rect">
            <a:avLst/>
          </a:prstGeom>
          <a:noFill/>
        </p:spPr>
      </p:pic>
      <p:sp>
        <p:nvSpPr>
          <p:cNvPr id="4" name="Rettangolo 3"/>
          <p:cNvSpPr/>
          <p:nvPr/>
        </p:nvSpPr>
        <p:spPr>
          <a:xfrm>
            <a:off x="2195736" y="4499828"/>
            <a:ext cx="1521570" cy="369332"/>
          </a:xfrm>
          <a:prstGeom prst="rect">
            <a:avLst/>
          </a:prstGeom>
        </p:spPr>
        <p:txBody>
          <a:bodyPr wrap="none">
            <a:spAutoFit/>
          </a:bodyPr>
          <a:lstStyle/>
          <a:p>
            <a:r>
              <a:rPr lang="it-IT" dirty="0" smtClean="0"/>
              <a:t>Hans </a:t>
            </a:r>
            <a:r>
              <a:rPr lang="it-IT" dirty="0" err="1" smtClean="0"/>
              <a:t>Namuth</a:t>
            </a:r>
            <a:r>
              <a:rPr lang="it-IT" dirty="0" smtClean="0"/>
              <a:t> </a:t>
            </a:r>
            <a:endParaRPr lang="it-IT"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http://www.jackson-pollock.org/images/paintings/portrait-and-a-dream.jpg">
            <a:hlinkClick r:id="rId3"/>
          </p:cNvPr>
          <p:cNvPicPr>
            <a:picLocks noChangeAspect="1" noChangeArrowheads="1"/>
          </p:cNvPicPr>
          <p:nvPr/>
        </p:nvPicPr>
        <p:blipFill>
          <a:blip r:embed="rId4" cstate="print"/>
          <a:srcRect/>
          <a:stretch>
            <a:fillRect/>
          </a:stretch>
        </p:blipFill>
        <p:spPr bwMode="auto">
          <a:xfrm>
            <a:off x="89521" y="0"/>
            <a:ext cx="9018983" cy="3789040"/>
          </a:xfrm>
          <a:prstGeom prst="rect">
            <a:avLst/>
          </a:prstGeom>
          <a:noFill/>
        </p:spPr>
      </p:pic>
      <p:sp>
        <p:nvSpPr>
          <p:cNvPr id="3" name="CasellaDiTesto 2"/>
          <p:cNvSpPr txBox="1"/>
          <p:nvPr/>
        </p:nvSpPr>
        <p:spPr>
          <a:xfrm>
            <a:off x="2728315" y="5003884"/>
            <a:ext cx="3499869" cy="369332"/>
          </a:xfrm>
          <a:prstGeom prst="rect">
            <a:avLst/>
          </a:prstGeom>
          <a:noFill/>
        </p:spPr>
        <p:txBody>
          <a:bodyPr wrap="none" rtlCol="0">
            <a:spAutoFit/>
          </a:bodyPr>
          <a:lstStyle/>
          <a:p>
            <a:r>
              <a:rPr lang="it-IT" dirty="0" smtClean="0"/>
              <a:t>J. Pollock, </a:t>
            </a:r>
            <a:r>
              <a:rPr lang="it-IT" dirty="0" err="1" smtClean="0"/>
              <a:t>Portrait</a:t>
            </a:r>
            <a:r>
              <a:rPr lang="it-IT" dirty="0" smtClean="0"/>
              <a:t> and </a:t>
            </a:r>
            <a:r>
              <a:rPr lang="it-IT" dirty="0" err="1" smtClean="0"/>
              <a:t>dream</a:t>
            </a:r>
            <a:r>
              <a:rPr lang="it-IT" dirty="0" smtClean="0"/>
              <a:t>, 1953</a:t>
            </a:r>
            <a:endParaRPr lang="it-IT"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http://www.jackson-pollock.org/images/paintings/the-deep.jpg">
            <a:hlinkClick r:id="rId3"/>
          </p:cNvPr>
          <p:cNvPicPr>
            <a:picLocks noChangeAspect="1" noChangeArrowheads="1"/>
          </p:cNvPicPr>
          <p:nvPr/>
        </p:nvPicPr>
        <p:blipFill>
          <a:blip r:embed="rId4" cstate="print"/>
          <a:srcRect/>
          <a:stretch>
            <a:fillRect/>
          </a:stretch>
        </p:blipFill>
        <p:spPr bwMode="auto">
          <a:xfrm>
            <a:off x="0" y="0"/>
            <a:ext cx="4139952" cy="6186316"/>
          </a:xfrm>
          <a:prstGeom prst="rect">
            <a:avLst/>
          </a:prstGeom>
          <a:noFill/>
        </p:spPr>
      </p:pic>
      <p:sp>
        <p:nvSpPr>
          <p:cNvPr id="3" name="CasellaDiTesto 2"/>
          <p:cNvSpPr txBox="1"/>
          <p:nvPr/>
        </p:nvSpPr>
        <p:spPr>
          <a:xfrm>
            <a:off x="874239" y="6237312"/>
            <a:ext cx="2545633" cy="369332"/>
          </a:xfrm>
          <a:prstGeom prst="rect">
            <a:avLst/>
          </a:prstGeom>
          <a:noFill/>
        </p:spPr>
        <p:txBody>
          <a:bodyPr wrap="none" rtlCol="0">
            <a:spAutoFit/>
          </a:bodyPr>
          <a:lstStyle/>
          <a:p>
            <a:r>
              <a:rPr lang="it-IT" dirty="0" err="1" smtClean="0"/>
              <a:t>J.Pollock</a:t>
            </a:r>
            <a:r>
              <a:rPr lang="it-IT" dirty="0" smtClean="0"/>
              <a:t>, The </a:t>
            </a:r>
            <a:r>
              <a:rPr lang="it-IT" dirty="0" err="1" smtClean="0"/>
              <a:t>deep</a:t>
            </a:r>
            <a:r>
              <a:rPr lang="it-IT" dirty="0" smtClean="0"/>
              <a:t>, 1953</a:t>
            </a:r>
            <a:endParaRPr lang="it-IT" dirty="0"/>
          </a:p>
        </p:txBody>
      </p:sp>
      <p:pic>
        <p:nvPicPr>
          <p:cNvPr id="352260" name="Picture 4" descr="http://www.museum-reproductions.com/cartdata/uploads/1062499221_large-image_scent_c_1955_lg.jpg">
            <a:hlinkClick r:id="rId5"/>
          </p:cNvPr>
          <p:cNvPicPr>
            <a:picLocks noChangeAspect="1" noChangeArrowheads="1"/>
          </p:cNvPicPr>
          <p:nvPr/>
        </p:nvPicPr>
        <p:blipFill>
          <a:blip r:embed="rId6" cstate="print"/>
          <a:srcRect/>
          <a:stretch>
            <a:fillRect/>
          </a:stretch>
        </p:blipFill>
        <p:spPr bwMode="auto">
          <a:xfrm>
            <a:off x="4572000" y="0"/>
            <a:ext cx="4572001" cy="6132411"/>
          </a:xfrm>
          <a:prstGeom prst="rect">
            <a:avLst/>
          </a:prstGeom>
          <a:noFill/>
        </p:spPr>
      </p:pic>
      <p:sp>
        <p:nvSpPr>
          <p:cNvPr id="5" name="CasellaDiTesto 4"/>
          <p:cNvSpPr txBox="1"/>
          <p:nvPr/>
        </p:nvSpPr>
        <p:spPr>
          <a:xfrm>
            <a:off x="5364088" y="6237312"/>
            <a:ext cx="2944268" cy="369332"/>
          </a:xfrm>
          <a:prstGeom prst="rect">
            <a:avLst/>
          </a:prstGeom>
          <a:noFill/>
        </p:spPr>
        <p:txBody>
          <a:bodyPr wrap="none" rtlCol="0">
            <a:spAutoFit/>
          </a:bodyPr>
          <a:lstStyle/>
          <a:p>
            <a:r>
              <a:rPr lang="it-IT" dirty="0" smtClean="0"/>
              <a:t>J. Pollock, The </a:t>
            </a:r>
            <a:r>
              <a:rPr lang="it-IT" dirty="0" err="1" smtClean="0"/>
              <a:t>Scent</a:t>
            </a:r>
            <a:r>
              <a:rPr lang="it-IT" dirty="0" smtClean="0"/>
              <a:t>, 1953-55</a:t>
            </a:r>
            <a:endParaRPr lang="it-IT"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2420888"/>
            <a:ext cx="8964488" cy="1938992"/>
          </a:xfrm>
          <a:prstGeom prst="rect">
            <a:avLst/>
          </a:prstGeom>
          <a:noFill/>
        </p:spPr>
        <p:txBody>
          <a:bodyPr wrap="square" rtlCol="0">
            <a:spAutoFit/>
          </a:bodyPr>
          <a:lstStyle/>
          <a:p>
            <a:pPr algn="ctr"/>
            <a:r>
              <a:rPr lang="it-IT" sz="6000" dirty="0" smtClean="0"/>
              <a:t>Arte informale: in Europa</a:t>
            </a:r>
          </a:p>
          <a:p>
            <a:pPr algn="ctr"/>
            <a:r>
              <a:rPr lang="it-IT" sz="6000" dirty="0" smtClean="0"/>
              <a:t> tendenza materica </a:t>
            </a:r>
            <a:endParaRPr lang="it-IT" sz="6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548680"/>
            <a:ext cx="8784976" cy="4278094"/>
          </a:xfrm>
          <a:prstGeom prst="rect">
            <a:avLst/>
          </a:prstGeom>
          <a:noFill/>
        </p:spPr>
        <p:txBody>
          <a:bodyPr wrap="square" rtlCol="0">
            <a:spAutoFit/>
          </a:bodyPr>
          <a:lstStyle/>
          <a:p>
            <a:r>
              <a:rPr lang="it-IT" dirty="0" smtClean="0"/>
              <a:t>ESPRESSIONISMO ASTRATTO:</a:t>
            </a:r>
          </a:p>
          <a:p>
            <a:r>
              <a:rPr lang="it-IT" dirty="0" smtClean="0"/>
              <a:t>Alfred </a:t>
            </a:r>
            <a:r>
              <a:rPr lang="it-IT" dirty="0" err="1" smtClean="0"/>
              <a:t>Barr</a:t>
            </a:r>
            <a:r>
              <a:rPr lang="it-IT" dirty="0" smtClean="0"/>
              <a:t>: </a:t>
            </a:r>
          </a:p>
          <a:p>
            <a:endParaRPr lang="it-IT" dirty="0" smtClean="0"/>
          </a:p>
          <a:p>
            <a:pPr algn="just"/>
            <a:r>
              <a:rPr lang="it-IT" sz="2000" dirty="0" smtClean="0"/>
              <a:t>“La seconda corrente, marginale fino a poco tempo fa, trova la principale forma d’ispirazione nell’arte e nelle teorie di Gauguin e della sua cerchia e spazia dal fauvismo di Matisse all’espressionismo astratto della pittura d’anteguerra di </a:t>
            </a:r>
            <a:r>
              <a:rPr lang="it-IT" sz="2000" dirty="0" err="1" smtClean="0"/>
              <a:t>Kandinskij</a:t>
            </a:r>
            <a:r>
              <a:rPr lang="it-IT" sz="2000" dirty="0" smtClean="0"/>
              <a:t>.</a:t>
            </a:r>
          </a:p>
          <a:p>
            <a:pPr algn="just"/>
            <a:r>
              <a:rPr lang="it-IT" sz="2000" dirty="0" smtClean="0"/>
              <a:t>Tale corrente è stata attiva clandestinamente per alcuni anni per poi salire prepotentemente alla ribalta tra i maestri dell’arte astratta legati al surrealismo.</a:t>
            </a:r>
          </a:p>
          <a:p>
            <a:pPr algn="just"/>
            <a:r>
              <a:rPr lang="it-IT" sz="2000" dirty="0" smtClean="0"/>
              <a:t>A differenza della prima tradizione, la seconda è più intuitiva ed emozionale che intellettuale; le sue forme sono più organiche  e </a:t>
            </a:r>
            <a:r>
              <a:rPr lang="it-IT" sz="2000" dirty="0" err="1" smtClean="0"/>
              <a:t>biomorfe</a:t>
            </a:r>
            <a:r>
              <a:rPr lang="it-IT" sz="2000" dirty="0" smtClean="0"/>
              <a:t> che geometriche, più curvilinee che rettangolari, più decorative che strutturali e, nel suo entusiasmo per la mistica, la spontaneità e l’irrazionalità, essa è più romantica che classica”</a:t>
            </a:r>
          </a:p>
          <a:p>
            <a:endParaRPr lang="it-IT"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5" descr="fautrier"/>
          <p:cNvPicPr>
            <a:picLocks noChangeAspect="1" noChangeArrowheads="1"/>
          </p:cNvPicPr>
          <p:nvPr/>
        </p:nvPicPr>
        <p:blipFill>
          <a:blip r:embed="rId3" cstate="print"/>
          <a:srcRect/>
          <a:stretch>
            <a:fillRect/>
          </a:stretch>
        </p:blipFill>
        <p:spPr bwMode="auto">
          <a:xfrm>
            <a:off x="0" y="0"/>
            <a:ext cx="4926013" cy="6858000"/>
          </a:xfrm>
          <a:prstGeom prst="rect">
            <a:avLst/>
          </a:prstGeom>
          <a:noFill/>
          <a:ln w="9525">
            <a:noFill/>
            <a:miter lim="800000"/>
            <a:headEnd/>
            <a:tailEnd/>
          </a:ln>
        </p:spPr>
      </p:pic>
      <p:sp>
        <p:nvSpPr>
          <p:cNvPr id="8196" name="Text Box 6"/>
          <p:cNvSpPr txBox="1">
            <a:spLocks noChangeArrowheads="1"/>
          </p:cNvSpPr>
          <p:nvPr/>
        </p:nvSpPr>
        <p:spPr bwMode="auto">
          <a:xfrm>
            <a:off x="6372225" y="2852738"/>
            <a:ext cx="1530350" cy="366712"/>
          </a:xfrm>
          <a:prstGeom prst="rect">
            <a:avLst/>
          </a:prstGeom>
          <a:noFill/>
          <a:ln w="9525">
            <a:noFill/>
            <a:miter lim="800000"/>
            <a:headEnd/>
            <a:tailEnd/>
          </a:ln>
        </p:spPr>
        <p:txBody>
          <a:bodyPr wrap="none">
            <a:spAutoFit/>
          </a:bodyPr>
          <a:lstStyle/>
          <a:p>
            <a:r>
              <a:rPr lang="it-IT" dirty="0">
                <a:solidFill>
                  <a:schemeClr val="accent2"/>
                </a:solidFill>
              </a:rPr>
              <a:t>Jean </a:t>
            </a:r>
            <a:r>
              <a:rPr lang="it-IT" dirty="0" err="1">
                <a:solidFill>
                  <a:schemeClr val="accent2"/>
                </a:solidFill>
              </a:rPr>
              <a:t>Fautrier</a:t>
            </a:r>
            <a:endParaRPr lang="it-IT" dirty="0">
              <a:solidFill>
                <a:schemeClr val="accent2"/>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6" descr="01 Fautrier 1944 Testa d'ostaggio I"/>
          <p:cNvPicPr>
            <a:picLocks noChangeAspect="1" noChangeArrowheads="1"/>
          </p:cNvPicPr>
          <p:nvPr/>
        </p:nvPicPr>
        <p:blipFill>
          <a:blip r:embed="rId3" cstate="print"/>
          <a:srcRect/>
          <a:stretch>
            <a:fillRect/>
          </a:stretch>
        </p:blipFill>
        <p:spPr bwMode="auto">
          <a:xfrm>
            <a:off x="3813175" y="0"/>
            <a:ext cx="5330825" cy="6858000"/>
          </a:xfrm>
          <a:prstGeom prst="rect">
            <a:avLst/>
          </a:prstGeom>
          <a:noFill/>
          <a:ln w="9525">
            <a:noFill/>
            <a:miter lim="800000"/>
            <a:headEnd/>
            <a:tailEnd/>
          </a:ln>
        </p:spPr>
      </p:pic>
      <p:sp>
        <p:nvSpPr>
          <p:cNvPr id="9220" name="Text Box 7"/>
          <p:cNvSpPr txBox="1">
            <a:spLocks noChangeArrowheads="1"/>
          </p:cNvSpPr>
          <p:nvPr/>
        </p:nvSpPr>
        <p:spPr bwMode="auto">
          <a:xfrm>
            <a:off x="0" y="2852738"/>
            <a:ext cx="2736850" cy="366712"/>
          </a:xfrm>
          <a:prstGeom prst="rect">
            <a:avLst/>
          </a:prstGeom>
          <a:noFill/>
          <a:ln w="9525">
            <a:noFill/>
            <a:miter lim="800000"/>
            <a:headEnd/>
            <a:tailEnd/>
          </a:ln>
        </p:spPr>
        <p:txBody>
          <a:bodyPr>
            <a:spAutoFit/>
          </a:bodyPr>
          <a:lstStyle/>
          <a:p>
            <a:r>
              <a:rPr lang="it-IT">
                <a:solidFill>
                  <a:schemeClr val="accent2"/>
                </a:solidFill>
              </a:rPr>
              <a:t>Testa di ostaggio 1944</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6" descr="02 1946 Spoglia"/>
          <p:cNvPicPr>
            <a:picLocks noChangeAspect="1" noChangeArrowheads="1"/>
          </p:cNvPicPr>
          <p:nvPr/>
        </p:nvPicPr>
        <p:blipFill>
          <a:blip r:embed="rId3" cstate="print"/>
          <a:srcRect/>
          <a:stretch>
            <a:fillRect/>
          </a:stretch>
        </p:blipFill>
        <p:spPr bwMode="auto">
          <a:xfrm>
            <a:off x="971550" y="692150"/>
            <a:ext cx="7596188" cy="4992688"/>
          </a:xfrm>
          <a:prstGeom prst="rect">
            <a:avLst/>
          </a:prstGeom>
          <a:noFill/>
          <a:ln w="9525">
            <a:noFill/>
            <a:miter lim="800000"/>
            <a:headEnd/>
            <a:tailEnd/>
          </a:ln>
        </p:spPr>
      </p:pic>
      <p:sp>
        <p:nvSpPr>
          <p:cNvPr id="10244" name="Text Box 7"/>
          <p:cNvSpPr txBox="1">
            <a:spLocks noChangeArrowheads="1"/>
          </p:cNvSpPr>
          <p:nvPr/>
        </p:nvSpPr>
        <p:spPr bwMode="auto">
          <a:xfrm>
            <a:off x="7092950" y="6092825"/>
            <a:ext cx="1517650" cy="366713"/>
          </a:xfrm>
          <a:prstGeom prst="rect">
            <a:avLst/>
          </a:prstGeom>
          <a:noFill/>
          <a:ln w="9525">
            <a:noFill/>
            <a:miter lim="800000"/>
            <a:headEnd/>
            <a:tailEnd/>
          </a:ln>
        </p:spPr>
        <p:txBody>
          <a:bodyPr wrap="none">
            <a:spAutoFit/>
          </a:bodyPr>
          <a:lstStyle/>
          <a:p>
            <a:r>
              <a:rPr lang="it-IT">
                <a:solidFill>
                  <a:schemeClr val="accent2"/>
                </a:solidFill>
              </a:rPr>
              <a:t>Spoglia 1946</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descr="03 Fautrier testa d'ostaggio 1954"/>
          <p:cNvPicPr>
            <a:picLocks noChangeAspect="1" noChangeArrowheads="1"/>
          </p:cNvPicPr>
          <p:nvPr/>
        </p:nvPicPr>
        <p:blipFill>
          <a:blip r:embed="rId3" cstate="print"/>
          <a:srcRect/>
          <a:stretch>
            <a:fillRect/>
          </a:stretch>
        </p:blipFill>
        <p:spPr bwMode="auto">
          <a:xfrm>
            <a:off x="468313" y="0"/>
            <a:ext cx="5138737" cy="6597650"/>
          </a:xfrm>
          <a:prstGeom prst="rect">
            <a:avLst/>
          </a:prstGeom>
          <a:noFill/>
          <a:ln w="9525">
            <a:noFill/>
            <a:miter lim="800000"/>
            <a:headEnd/>
            <a:tailEnd/>
          </a:ln>
        </p:spPr>
      </p:pic>
      <p:sp>
        <p:nvSpPr>
          <p:cNvPr id="11268" name="Text Box 5"/>
          <p:cNvSpPr txBox="1">
            <a:spLocks noChangeArrowheads="1"/>
          </p:cNvSpPr>
          <p:nvPr/>
        </p:nvSpPr>
        <p:spPr bwMode="auto">
          <a:xfrm>
            <a:off x="6300788" y="2997200"/>
            <a:ext cx="2432050" cy="366713"/>
          </a:xfrm>
          <a:prstGeom prst="rect">
            <a:avLst/>
          </a:prstGeom>
          <a:noFill/>
          <a:ln w="9525">
            <a:noFill/>
            <a:miter lim="800000"/>
            <a:headEnd/>
            <a:tailEnd/>
          </a:ln>
        </p:spPr>
        <p:txBody>
          <a:bodyPr wrap="none">
            <a:spAutoFit/>
          </a:bodyPr>
          <a:lstStyle/>
          <a:p>
            <a:r>
              <a:rPr lang="it-IT">
                <a:solidFill>
                  <a:schemeClr val="accent2"/>
                </a:solidFill>
              </a:rPr>
              <a:t>Testa d’ostaggio 1954</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09 F"/>
          <p:cNvPicPr>
            <a:picLocks noChangeAspect="1" noChangeArrowheads="1"/>
          </p:cNvPicPr>
          <p:nvPr/>
        </p:nvPicPr>
        <p:blipFill>
          <a:blip r:embed="rId3" cstate="print"/>
          <a:srcRect/>
          <a:stretch>
            <a:fillRect/>
          </a:stretch>
        </p:blipFill>
        <p:spPr bwMode="auto">
          <a:xfrm>
            <a:off x="0" y="0"/>
            <a:ext cx="4987925" cy="6858000"/>
          </a:xfrm>
          <a:prstGeom prst="rect">
            <a:avLst/>
          </a:prstGeom>
          <a:noFill/>
          <a:ln w="9525">
            <a:noFill/>
            <a:miter lim="800000"/>
            <a:headEnd/>
            <a:tailEnd/>
          </a:ln>
        </p:spPr>
      </p:pic>
      <p:sp>
        <p:nvSpPr>
          <p:cNvPr id="17412" name="Text Box 4"/>
          <p:cNvSpPr txBox="1">
            <a:spLocks noChangeArrowheads="1"/>
          </p:cNvSpPr>
          <p:nvPr/>
        </p:nvSpPr>
        <p:spPr bwMode="auto">
          <a:xfrm>
            <a:off x="6588125" y="2781300"/>
            <a:ext cx="1962150" cy="641350"/>
          </a:xfrm>
          <a:prstGeom prst="rect">
            <a:avLst/>
          </a:prstGeom>
          <a:noFill/>
          <a:ln w="9525">
            <a:noFill/>
            <a:miter lim="800000"/>
            <a:headEnd/>
            <a:tailEnd/>
          </a:ln>
        </p:spPr>
        <p:txBody>
          <a:bodyPr wrap="none">
            <a:spAutoFit/>
          </a:bodyPr>
          <a:lstStyle/>
          <a:p>
            <a:r>
              <a:rPr lang="it-IT">
                <a:solidFill>
                  <a:schemeClr val="accent2"/>
                </a:solidFill>
              </a:rPr>
              <a:t>Fautrier al lavoro </a:t>
            </a:r>
          </a:p>
          <a:p>
            <a:endParaRPr lang="it-IT">
              <a:solidFill>
                <a:schemeClr val="accent2"/>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10 F"/>
          <p:cNvPicPr>
            <a:picLocks noChangeAspect="1" noChangeArrowheads="1"/>
          </p:cNvPicPr>
          <p:nvPr/>
        </p:nvPicPr>
        <p:blipFill>
          <a:blip r:embed="rId3" cstate="print"/>
          <a:srcRect/>
          <a:stretch>
            <a:fillRect/>
          </a:stretch>
        </p:blipFill>
        <p:spPr bwMode="auto">
          <a:xfrm>
            <a:off x="0" y="0"/>
            <a:ext cx="9144000" cy="632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11 F"/>
          <p:cNvPicPr>
            <a:picLocks noChangeAspect="1" noChangeArrowheads="1"/>
          </p:cNvPicPr>
          <p:nvPr/>
        </p:nvPicPr>
        <p:blipFill>
          <a:blip r:embed="rId3" cstate="print"/>
          <a:srcRect/>
          <a:stretch>
            <a:fillRect/>
          </a:stretch>
        </p:blipFill>
        <p:spPr bwMode="auto">
          <a:xfrm>
            <a:off x="684213" y="836613"/>
            <a:ext cx="8316912" cy="5545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12 Jean Fautrier2"/>
          <p:cNvPicPr>
            <a:picLocks noChangeAspect="1" noChangeArrowheads="1"/>
          </p:cNvPicPr>
          <p:nvPr/>
        </p:nvPicPr>
        <p:blipFill>
          <a:blip r:embed="rId3" cstate="print"/>
          <a:srcRect/>
          <a:stretch>
            <a:fillRect/>
          </a:stretch>
        </p:blipFill>
        <p:spPr bwMode="auto">
          <a:xfrm>
            <a:off x="0" y="0"/>
            <a:ext cx="4679950"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13 Jean Fautrier1"/>
          <p:cNvPicPr>
            <a:picLocks noChangeAspect="1" noChangeArrowheads="1"/>
          </p:cNvPicPr>
          <p:nvPr/>
        </p:nvPicPr>
        <p:blipFill>
          <a:blip r:embed="rId3" cstate="print"/>
          <a:srcRect/>
          <a:stretch>
            <a:fillRect/>
          </a:stretch>
        </p:blipFill>
        <p:spPr bwMode="auto">
          <a:xfrm>
            <a:off x="4466317" y="0"/>
            <a:ext cx="4677683" cy="6853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dubuffet"/>
          <p:cNvPicPr>
            <a:picLocks noChangeAspect="1" noChangeArrowheads="1"/>
          </p:cNvPicPr>
          <p:nvPr/>
        </p:nvPicPr>
        <p:blipFill>
          <a:blip r:embed="rId3" cstate="print"/>
          <a:srcRect/>
          <a:stretch>
            <a:fillRect/>
          </a:stretch>
        </p:blipFill>
        <p:spPr bwMode="auto">
          <a:xfrm>
            <a:off x="4138613" y="0"/>
            <a:ext cx="5005387" cy="6858000"/>
          </a:xfrm>
          <a:prstGeom prst="rect">
            <a:avLst/>
          </a:prstGeom>
          <a:noFill/>
          <a:ln w="9525">
            <a:noFill/>
            <a:miter lim="800000"/>
            <a:headEnd/>
            <a:tailEnd/>
          </a:ln>
        </p:spPr>
      </p:pic>
      <p:sp>
        <p:nvSpPr>
          <p:cNvPr id="28676" name="Text Box 4"/>
          <p:cNvSpPr txBox="1">
            <a:spLocks noChangeArrowheads="1"/>
          </p:cNvSpPr>
          <p:nvPr/>
        </p:nvSpPr>
        <p:spPr bwMode="auto">
          <a:xfrm>
            <a:off x="1258888" y="2781300"/>
            <a:ext cx="1491499" cy="369332"/>
          </a:xfrm>
          <a:prstGeom prst="rect">
            <a:avLst/>
          </a:prstGeom>
          <a:noFill/>
          <a:ln w="9525">
            <a:noFill/>
            <a:miter lim="800000"/>
            <a:headEnd/>
            <a:tailEnd/>
          </a:ln>
        </p:spPr>
        <p:txBody>
          <a:bodyPr wrap="none">
            <a:spAutoFit/>
          </a:bodyPr>
          <a:lstStyle/>
          <a:p>
            <a:r>
              <a:rPr lang="it-IT" dirty="0"/>
              <a:t>Jean </a:t>
            </a:r>
            <a:r>
              <a:rPr lang="it-IT" dirty="0" err="1"/>
              <a:t>Dubuffet</a:t>
            </a:r>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4" y="0"/>
            <a:ext cx="5184368" cy="6863417"/>
          </a:xfrm>
          <a:prstGeom prst="rect">
            <a:avLst/>
          </a:prstGeom>
          <a:noFill/>
        </p:spPr>
        <p:txBody>
          <a:bodyPr wrap="square" rtlCol="0">
            <a:spAutoFit/>
          </a:bodyPr>
          <a:lstStyle/>
          <a:p>
            <a:r>
              <a:rPr lang="it-IT" sz="4400" u="sng" dirty="0" smtClean="0"/>
              <a:t>Espressionisti astratti:</a:t>
            </a:r>
          </a:p>
          <a:p>
            <a:endParaRPr lang="it-IT" sz="4400" dirty="0" smtClean="0"/>
          </a:p>
          <a:p>
            <a:r>
              <a:rPr lang="it-IT" sz="4400" dirty="0" smtClean="0"/>
              <a:t>Willem de </a:t>
            </a:r>
            <a:r>
              <a:rPr lang="it-IT" sz="4400" dirty="0" err="1" smtClean="0"/>
              <a:t>Kooning</a:t>
            </a:r>
            <a:endParaRPr lang="it-IT" sz="4400" dirty="0" smtClean="0"/>
          </a:p>
          <a:p>
            <a:r>
              <a:rPr lang="it-IT" sz="4400" dirty="0" smtClean="0"/>
              <a:t>Hans </a:t>
            </a:r>
            <a:r>
              <a:rPr lang="it-IT" sz="4400" dirty="0" err="1" smtClean="0"/>
              <a:t>Hoffmann</a:t>
            </a:r>
            <a:endParaRPr lang="it-IT" sz="4400" dirty="0" smtClean="0"/>
          </a:p>
          <a:p>
            <a:r>
              <a:rPr lang="it-IT" sz="4400" dirty="0" smtClean="0"/>
              <a:t>Jackson Pollock</a:t>
            </a:r>
          </a:p>
          <a:p>
            <a:r>
              <a:rPr lang="it-IT" sz="4400" dirty="0" err="1" smtClean="0"/>
              <a:t>Marck</a:t>
            </a:r>
            <a:r>
              <a:rPr lang="it-IT" sz="4400" dirty="0" smtClean="0"/>
              <a:t> </a:t>
            </a:r>
            <a:r>
              <a:rPr lang="it-IT" sz="4400" dirty="0" err="1" smtClean="0"/>
              <a:t>Rothko</a:t>
            </a:r>
            <a:endParaRPr lang="it-IT" sz="4400" dirty="0" smtClean="0"/>
          </a:p>
          <a:p>
            <a:r>
              <a:rPr lang="it-IT" sz="4400" dirty="0" err="1" smtClean="0"/>
              <a:t>Hedda</a:t>
            </a:r>
            <a:r>
              <a:rPr lang="it-IT" sz="4400" dirty="0" smtClean="0"/>
              <a:t> Sterne</a:t>
            </a:r>
          </a:p>
          <a:p>
            <a:r>
              <a:rPr lang="it-IT" sz="4400" dirty="0" err="1" smtClean="0"/>
              <a:t>Clyfford</a:t>
            </a:r>
            <a:r>
              <a:rPr lang="it-IT" sz="4400" dirty="0" smtClean="0"/>
              <a:t> </a:t>
            </a:r>
            <a:r>
              <a:rPr lang="it-IT" sz="4400" dirty="0" err="1" smtClean="0"/>
              <a:t>Still</a:t>
            </a:r>
            <a:endParaRPr lang="it-IT" sz="4400" dirty="0" smtClean="0"/>
          </a:p>
          <a:p>
            <a:r>
              <a:rPr lang="it-IT" sz="4400" dirty="0" smtClean="0"/>
              <a:t>Mark </a:t>
            </a:r>
            <a:r>
              <a:rPr lang="it-IT" sz="4400" dirty="0" err="1" smtClean="0"/>
              <a:t>Tobey</a:t>
            </a:r>
            <a:endParaRPr lang="it-IT" sz="4400" dirty="0" smtClean="0"/>
          </a:p>
          <a:p>
            <a:r>
              <a:rPr lang="it-IT" sz="4400" dirty="0" smtClean="0"/>
              <a:t>….</a:t>
            </a:r>
            <a:endParaRPr lang="it-IT" sz="4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dubuffetfondation.com/img/oeuvresbio/845.jpg"/>
          <p:cNvPicPr>
            <a:picLocks noChangeAspect="1" noChangeArrowheads="1"/>
          </p:cNvPicPr>
          <p:nvPr/>
        </p:nvPicPr>
        <p:blipFill>
          <a:blip r:embed="rId3" cstate="print"/>
          <a:srcRect/>
          <a:stretch>
            <a:fillRect/>
          </a:stretch>
        </p:blipFill>
        <p:spPr bwMode="auto">
          <a:xfrm>
            <a:off x="-1" y="0"/>
            <a:ext cx="5082567" cy="4005064"/>
          </a:xfrm>
          <a:prstGeom prst="rect">
            <a:avLst/>
          </a:prstGeom>
          <a:noFill/>
        </p:spPr>
      </p:pic>
      <p:pic>
        <p:nvPicPr>
          <p:cNvPr id="290820" name="Picture 4" descr="&lt;i&gt;Le sol de la montagne&lt;/i&gt;, 1957&#10;ink and collage on paper&#10;53½ x 47¼ in. (136 x 120 cm)&#10;signed and dated lower left: &lt;i&gt;J. Dubuffet 57'&lt;/i&gt;"/>
          <p:cNvPicPr>
            <a:picLocks noChangeAspect="1" noChangeArrowheads="1"/>
          </p:cNvPicPr>
          <p:nvPr/>
        </p:nvPicPr>
        <p:blipFill>
          <a:blip r:embed="rId4" cstate="print"/>
          <a:srcRect/>
          <a:stretch>
            <a:fillRect/>
          </a:stretch>
        </p:blipFill>
        <p:spPr bwMode="auto">
          <a:xfrm>
            <a:off x="5148065" y="2304227"/>
            <a:ext cx="3995936" cy="4553773"/>
          </a:xfrm>
          <a:prstGeom prst="rect">
            <a:avLst/>
          </a:prstGeom>
          <a:noFill/>
        </p:spPr>
      </p:pic>
      <p:sp>
        <p:nvSpPr>
          <p:cNvPr id="4" name="CasellaDiTesto 3"/>
          <p:cNvSpPr txBox="1"/>
          <p:nvPr/>
        </p:nvSpPr>
        <p:spPr>
          <a:xfrm>
            <a:off x="611560" y="4293096"/>
            <a:ext cx="3221716" cy="369332"/>
          </a:xfrm>
          <a:prstGeom prst="rect">
            <a:avLst/>
          </a:prstGeom>
          <a:noFill/>
        </p:spPr>
        <p:txBody>
          <a:bodyPr wrap="none" rtlCol="0">
            <a:spAutoFit/>
          </a:bodyPr>
          <a:lstStyle/>
          <a:p>
            <a:r>
              <a:rPr lang="it-IT" dirty="0" err="1" smtClean="0"/>
              <a:t>Dubuffet</a:t>
            </a:r>
            <a:r>
              <a:rPr lang="it-IT" dirty="0" smtClean="0"/>
              <a:t>, </a:t>
            </a:r>
            <a:r>
              <a:rPr lang="it-IT" dirty="0" err="1" smtClean="0"/>
              <a:t>Terres</a:t>
            </a:r>
            <a:r>
              <a:rPr lang="it-IT" dirty="0" smtClean="0"/>
              <a:t> </a:t>
            </a:r>
            <a:r>
              <a:rPr lang="it-IT" dirty="0" err="1" smtClean="0"/>
              <a:t>radieuses</a:t>
            </a:r>
            <a:r>
              <a:rPr lang="it-IT" dirty="0" smtClean="0"/>
              <a:t>, 1954</a:t>
            </a:r>
            <a:endParaRPr lang="it-IT" dirty="0"/>
          </a:p>
        </p:txBody>
      </p:sp>
      <p:sp>
        <p:nvSpPr>
          <p:cNvPr id="5" name="CasellaDiTesto 4"/>
          <p:cNvSpPr txBox="1"/>
          <p:nvPr/>
        </p:nvSpPr>
        <p:spPr>
          <a:xfrm>
            <a:off x="5436096" y="1988840"/>
            <a:ext cx="3398623" cy="369332"/>
          </a:xfrm>
          <a:prstGeom prst="rect">
            <a:avLst/>
          </a:prstGeom>
          <a:noFill/>
        </p:spPr>
        <p:txBody>
          <a:bodyPr wrap="none" rtlCol="0">
            <a:spAutoFit/>
          </a:bodyPr>
          <a:lstStyle/>
          <a:p>
            <a:r>
              <a:rPr lang="it-IT" dirty="0" err="1" smtClean="0"/>
              <a:t>Dubuffet</a:t>
            </a:r>
            <a:r>
              <a:rPr lang="it-IT" dirty="0" smtClean="0"/>
              <a:t>, </a:t>
            </a:r>
            <a:r>
              <a:rPr lang="it-IT" dirty="0" err="1" smtClean="0"/>
              <a:t>Sols</a:t>
            </a:r>
            <a:r>
              <a:rPr lang="it-IT" dirty="0" smtClean="0"/>
              <a:t> </a:t>
            </a:r>
            <a:r>
              <a:rPr lang="it-IT" dirty="0" err="1" smtClean="0"/>
              <a:t>et</a:t>
            </a:r>
            <a:r>
              <a:rPr lang="it-IT" dirty="0" smtClean="0"/>
              <a:t> </a:t>
            </a:r>
            <a:r>
              <a:rPr lang="it-IT" dirty="0" err="1" smtClean="0"/>
              <a:t>terrains</a:t>
            </a:r>
            <a:r>
              <a:rPr lang="it-IT" dirty="0" smtClean="0"/>
              <a:t>, 1951-52</a:t>
            </a:r>
            <a:endParaRPr lang="it-IT"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26 Dubuffet Giardino madreperlaceo 1955"/>
          <p:cNvPicPr>
            <a:picLocks noChangeAspect="1" noChangeArrowheads="1"/>
          </p:cNvPicPr>
          <p:nvPr/>
        </p:nvPicPr>
        <p:blipFill>
          <a:blip r:embed="rId3" cstate="print"/>
          <a:srcRect/>
          <a:stretch>
            <a:fillRect/>
          </a:stretch>
        </p:blipFill>
        <p:spPr bwMode="auto">
          <a:xfrm>
            <a:off x="107504" y="225425"/>
            <a:ext cx="3990893" cy="2915543"/>
          </a:xfrm>
          <a:prstGeom prst="rect">
            <a:avLst/>
          </a:prstGeom>
          <a:noFill/>
          <a:ln w="9525">
            <a:noFill/>
            <a:miter lim="800000"/>
            <a:headEnd/>
            <a:tailEnd/>
          </a:ln>
        </p:spPr>
      </p:pic>
      <p:pic>
        <p:nvPicPr>
          <p:cNvPr id="4" name="Picture 2" descr="http://artalog.net/_images/artwork/i_0/img_54.jpeg"/>
          <p:cNvPicPr>
            <a:picLocks noChangeAspect="1" noChangeArrowheads="1"/>
          </p:cNvPicPr>
          <p:nvPr/>
        </p:nvPicPr>
        <p:blipFill>
          <a:blip r:embed="rId4" cstate="print"/>
          <a:srcRect/>
          <a:stretch>
            <a:fillRect/>
          </a:stretch>
        </p:blipFill>
        <p:spPr bwMode="auto">
          <a:xfrm>
            <a:off x="4563492" y="0"/>
            <a:ext cx="4580508" cy="6813218"/>
          </a:xfrm>
          <a:prstGeom prst="rect">
            <a:avLst/>
          </a:prstGeom>
          <a:noFill/>
        </p:spPr>
      </p:pic>
      <p:sp>
        <p:nvSpPr>
          <p:cNvPr id="5" name="CasellaDiTesto 4"/>
          <p:cNvSpPr txBox="1"/>
          <p:nvPr/>
        </p:nvSpPr>
        <p:spPr>
          <a:xfrm>
            <a:off x="611560" y="4437112"/>
            <a:ext cx="3168431" cy="369332"/>
          </a:xfrm>
          <a:prstGeom prst="rect">
            <a:avLst/>
          </a:prstGeom>
          <a:noFill/>
        </p:spPr>
        <p:txBody>
          <a:bodyPr wrap="none" rtlCol="0">
            <a:spAutoFit/>
          </a:bodyPr>
          <a:lstStyle/>
          <a:p>
            <a:r>
              <a:rPr lang="it-IT" dirty="0" smtClean="0"/>
              <a:t>J. </a:t>
            </a:r>
            <a:r>
              <a:rPr lang="it-IT" dirty="0" err="1" smtClean="0"/>
              <a:t>Dubuffet</a:t>
            </a:r>
            <a:r>
              <a:rPr lang="it-IT" dirty="0" smtClean="0"/>
              <a:t>, Ali di farfalla, 1955</a:t>
            </a:r>
            <a:endParaRPr lang="it-IT"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http://www.dubuffetfondation.com/img/oeuvresbio/4940.jpg"/>
          <p:cNvPicPr>
            <a:picLocks noChangeAspect="1" noChangeArrowheads="1"/>
          </p:cNvPicPr>
          <p:nvPr/>
        </p:nvPicPr>
        <p:blipFill>
          <a:blip r:embed="rId3" cstate="print"/>
          <a:srcRect/>
          <a:stretch>
            <a:fillRect/>
          </a:stretch>
        </p:blipFill>
        <p:spPr bwMode="auto">
          <a:xfrm>
            <a:off x="-1" y="0"/>
            <a:ext cx="4383741" cy="6858000"/>
          </a:xfrm>
          <a:prstGeom prst="rect">
            <a:avLst/>
          </a:prstGeom>
          <a:noFill/>
        </p:spPr>
      </p:pic>
      <p:sp>
        <p:nvSpPr>
          <p:cNvPr id="3" name="CasellaDiTesto 2"/>
          <p:cNvSpPr txBox="1"/>
          <p:nvPr/>
        </p:nvSpPr>
        <p:spPr>
          <a:xfrm>
            <a:off x="4932040" y="1916832"/>
            <a:ext cx="3410549" cy="646331"/>
          </a:xfrm>
          <a:prstGeom prst="rect">
            <a:avLst/>
          </a:prstGeom>
          <a:noFill/>
        </p:spPr>
        <p:txBody>
          <a:bodyPr wrap="none" rtlCol="0">
            <a:spAutoFit/>
          </a:bodyPr>
          <a:lstStyle/>
          <a:p>
            <a:r>
              <a:rPr lang="it-IT" dirty="0" err="1" smtClean="0"/>
              <a:t>Dubuffet</a:t>
            </a:r>
            <a:r>
              <a:rPr lang="it-IT" dirty="0" smtClean="0"/>
              <a:t>, </a:t>
            </a:r>
            <a:r>
              <a:rPr lang="fr-FR" dirty="0" smtClean="0"/>
              <a:t>J'habite un riant pays</a:t>
            </a:r>
            <a:br>
              <a:rPr lang="fr-FR" dirty="0" smtClean="0"/>
            </a:br>
            <a:r>
              <a:rPr lang="fr-FR" dirty="0" smtClean="0"/>
              <a:t>Huile sur toile (assemblage) , 1957</a:t>
            </a:r>
            <a:endParaRPr lang="it-IT"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Homme au béret  "/>
          <p:cNvPicPr>
            <a:picLocks noChangeAspect="1" noChangeArrowheads="1"/>
          </p:cNvPicPr>
          <p:nvPr/>
        </p:nvPicPr>
        <p:blipFill>
          <a:blip r:embed="rId3" cstate="print"/>
          <a:srcRect/>
          <a:stretch>
            <a:fillRect/>
          </a:stretch>
        </p:blipFill>
        <p:spPr bwMode="auto">
          <a:xfrm>
            <a:off x="0" y="115925"/>
            <a:ext cx="5220072" cy="6697451"/>
          </a:xfrm>
          <a:prstGeom prst="rect">
            <a:avLst/>
          </a:prstGeom>
          <a:noFill/>
        </p:spPr>
      </p:pic>
      <p:sp>
        <p:nvSpPr>
          <p:cNvPr id="3" name="CasellaDiTesto 2"/>
          <p:cNvSpPr txBox="1"/>
          <p:nvPr/>
        </p:nvSpPr>
        <p:spPr>
          <a:xfrm>
            <a:off x="6228184" y="1124744"/>
            <a:ext cx="1877822" cy="369332"/>
          </a:xfrm>
          <a:prstGeom prst="rect">
            <a:avLst/>
          </a:prstGeom>
          <a:noFill/>
        </p:spPr>
        <p:txBody>
          <a:bodyPr wrap="none" rtlCol="0">
            <a:spAutoFit/>
          </a:bodyPr>
          <a:lstStyle/>
          <a:p>
            <a:r>
              <a:rPr lang="it-IT" dirty="0" err="1" smtClean="0"/>
              <a:t>Dubuffet</a:t>
            </a:r>
            <a:r>
              <a:rPr lang="it-IT" dirty="0" smtClean="0"/>
              <a:t>, </a:t>
            </a:r>
            <a:r>
              <a:rPr lang="it-IT" dirty="0" err="1" smtClean="0"/>
              <a:t>Homme</a:t>
            </a:r>
            <a:endParaRPr lang="it-IT"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http://www.moma.org/collection_images/resized/301/w500h420/CRI_207301.jpg">
            <a:hlinkClick r:id="rId3"/>
          </p:cNvPr>
          <p:cNvPicPr>
            <a:picLocks noChangeAspect="1" noChangeArrowheads="1"/>
          </p:cNvPicPr>
          <p:nvPr/>
        </p:nvPicPr>
        <p:blipFill>
          <a:blip r:embed="rId4" cstate="print"/>
          <a:srcRect/>
          <a:stretch>
            <a:fillRect/>
          </a:stretch>
        </p:blipFill>
        <p:spPr bwMode="auto">
          <a:xfrm>
            <a:off x="0" y="0"/>
            <a:ext cx="2676525" cy="3743325"/>
          </a:xfrm>
          <a:prstGeom prst="rect">
            <a:avLst/>
          </a:prstGeom>
          <a:noFill/>
        </p:spPr>
      </p:pic>
      <p:pic>
        <p:nvPicPr>
          <p:cNvPr id="357380" name="Picture 4" descr="http://www.moma.org/collection_images/resized/292/w500h420/CRI_207292.jpg">
            <a:hlinkClick r:id="rId5"/>
          </p:cNvPr>
          <p:cNvPicPr>
            <a:picLocks noChangeAspect="1" noChangeArrowheads="1"/>
          </p:cNvPicPr>
          <p:nvPr/>
        </p:nvPicPr>
        <p:blipFill>
          <a:blip r:embed="rId6" cstate="print"/>
          <a:srcRect/>
          <a:stretch>
            <a:fillRect/>
          </a:stretch>
        </p:blipFill>
        <p:spPr bwMode="auto">
          <a:xfrm>
            <a:off x="3191619" y="0"/>
            <a:ext cx="2676525" cy="3743325"/>
          </a:xfrm>
          <a:prstGeom prst="rect">
            <a:avLst/>
          </a:prstGeom>
          <a:noFill/>
        </p:spPr>
      </p:pic>
      <p:pic>
        <p:nvPicPr>
          <p:cNvPr id="357382" name="Picture 6" descr="http://www.moma.org/collection_images/resized/299/w500h420/CRI_207299.jpg">
            <a:hlinkClick r:id="rId7"/>
          </p:cNvPr>
          <p:cNvPicPr>
            <a:picLocks noChangeAspect="1" noChangeArrowheads="1"/>
          </p:cNvPicPr>
          <p:nvPr/>
        </p:nvPicPr>
        <p:blipFill>
          <a:blip r:embed="rId8" cstate="print"/>
          <a:srcRect/>
          <a:stretch>
            <a:fillRect/>
          </a:stretch>
        </p:blipFill>
        <p:spPr bwMode="auto">
          <a:xfrm>
            <a:off x="6477000" y="0"/>
            <a:ext cx="2667000" cy="3743325"/>
          </a:xfrm>
          <a:prstGeom prst="rect">
            <a:avLst/>
          </a:prstGeom>
          <a:noFill/>
        </p:spPr>
      </p:pic>
      <p:sp>
        <p:nvSpPr>
          <p:cNvPr id="5" name="CasellaDiTesto 4"/>
          <p:cNvSpPr txBox="1"/>
          <p:nvPr/>
        </p:nvSpPr>
        <p:spPr>
          <a:xfrm>
            <a:off x="2483768" y="5229200"/>
            <a:ext cx="3378232" cy="646331"/>
          </a:xfrm>
          <a:prstGeom prst="rect">
            <a:avLst/>
          </a:prstGeom>
          <a:noFill/>
        </p:spPr>
        <p:txBody>
          <a:bodyPr wrap="none" rtlCol="0">
            <a:spAutoFit/>
          </a:bodyPr>
          <a:lstStyle/>
          <a:p>
            <a:pPr algn="ctr"/>
            <a:r>
              <a:rPr lang="it-IT" dirty="0" err="1" smtClean="0"/>
              <a:t>Dubuffet</a:t>
            </a:r>
            <a:r>
              <a:rPr lang="it-IT" dirty="0" smtClean="0"/>
              <a:t>, </a:t>
            </a:r>
            <a:r>
              <a:rPr lang="it-IT" dirty="0" err="1" smtClean="0"/>
              <a:t>Phenomenes</a:t>
            </a:r>
            <a:r>
              <a:rPr lang="it-IT" dirty="0" smtClean="0"/>
              <a:t>, (1958-62)</a:t>
            </a:r>
          </a:p>
          <a:p>
            <a:pPr algn="ctr"/>
            <a:r>
              <a:rPr lang="it-IT" dirty="0" smtClean="0"/>
              <a:t>Litografie</a:t>
            </a:r>
            <a:endParaRPr lang="it-IT"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4" name="Picture 4" descr="http://xxi.ac-reims.fr/ec-desbureaux/IMG/jpg_5497.jpg">
            <a:hlinkClick r:id="rId3"/>
          </p:cNvPr>
          <p:cNvPicPr>
            <a:picLocks noChangeAspect="1" noChangeArrowheads="1"/>
          </p:cNvPicPr>
          <p:nvPr/>
        </p:nvPicPr>
        <p:blipFill>
          <a:blip r:embed="rId4" cstate="print"/>
          <a:srcRect/>
          <a:stretch>
            <a:fillRect/>
          </a:stretch>
        </p:blipFill>
        <p:spPr bwMode="auto">
          <a:xfrm>
            <a:off x="0" y="0"/>
            <a:ext cx="4286250" cy="3305175"/>
          </a:xfrm>
          <a:prstGeom prst="rect">
            <a:avLst/>
          </a:prstGeom>
          <a:noFill/>
        </p:spPr>
      </p:pic>
      <p:pic>
        <p:nvPicPr>
          <p:cNvPr id="363528" name="Picture 8" descr="https://encrypted-tbn2.gstatic.com/images?q=tbn:ANd9GcSV0JFGE-IV0TmGffNojRARaxIN9vO-ixJHCOhILy5DkwodxLaI">
            <a:hlinkClick r:id="rId5"/>
          </p:cNvPr>
          <p:cNvPicPr>
            <a:picLocks noChangeAspect="1" noChangeArrowheads="1"/>
          </p:cNvPicPr>
          <p:nvPr/>
        </p:nvPicPr>
        <p:blipFill>
          <a:blip r:embed="rId6" cstate="print"/>
          <a:srcRect/>
          <a:stretch>
            <a:fillRect/>
          </a:stretch>
        </p:blipFill>
        <p:spPr bwMode="auto">
          <a:xfrm>
            <a:off x="6444208" y="0"/>
            <a:ext cx="2699792" cy="3239750"/>
          </a:xfrm>
          <a:prstGeom prst="rect">
            <a:avLst/>
          </a:prstGeom>
          <a:noFill/>
        </p:spPr>
      </p:pic>
      <p:pic>
        <p:nvPicPr>
          <p:cNvPr id="363530" name="Picture 10" descr="https://encrypted-tbn0.gstatic.com/images?q=tbn:ANd9GcTcnRMr6IelRu4daBj7wUF71M_VWbys6dg9YStaMmRyuSuKXE_h8Q">
            <a:hlinkClick r:id="rId7"/>
          </p:cNvPr>
          <p:cNvPicPr>
            <a:picLocks noChangeAspect="1" noChangeArrowheads="1"/>
          </p:cNvPicPr>
          <p:nvPr/>
        </p:nvPicPr>
        <p:blipFill>
          <a:blip r:embed="rId8" cstate="print"/>
          <a:srcRect/>
          <a:stretch>
            <a:fillRect/>
          </a:stretch>
        </p:blipFill>
        <p:spPr bwMode="auto">
          <a:xfrm>
            <a:off x="4980020" y="3717032"/>
            <a:ext cx="4163980" cy="3140968"/>
          </a:xfrm>
          <a:prstGeom prst="rect">
            <a:avLst/>
          </a:prstGeom>
          <a:noFill/>
        </p:spPr>
      </p:pic>
      <p:pic>
        <p:nvPicPr>
          <p:cNvPr id="363534" name="Picture 14" descr="http://www.applicat-prazan.com/wp-content/uploads/2011/10/Dubuffet-2-439x330.jpg"/>
          <p:cNvPicPr>
            <a:picLocks noChangeAspect="1" noChangeArrowheads="1"/>
          </p:cNvPicPr>
          <p:nvPr/>
        </p:nvPicPr>
        <p:blipFill>
          <a:blip r:embed="rId9" cstate="print"/>
          <a:srcRect/>
          <a:stretch>
            <a:fillRect/>
          </a:stretch>
        </p:blipFill>
        <p:spPr bwMode="auto">
          <a:xfrm>
            <a:off x="0" y="3530687"/>
            <a:ext cx="4427984" cy="3327314"/>
          </a:xfrm>
          <a:prstGeom prst="rect">
            <a:avLst/>
          </a:prstGeom>
          <a:noFill/>
        </p:spPr>
      </p:pic>
      <p:sp>
        <p:nvSpPr>
          <p:cNvPr id="9" name="CasellaDiTesto 8"/>
          <p:cNvSpPr txBox="1"/>
          <p:nvPr/>
        </p:nvSpPr>
        <p:spPr>
          <a:xfrm>
            <a:off x="4355976" y="3275692"/>
            <a:ext cx="2268442" cy="369332"/>
          </a:xfrm>
          <a:prstGeom prst="rect">
            <a:avLst/>
          </a:prstGeom>
          <a:noFill/>
        </p:spPr>
        <p:txBody>
          <a:bodyPr wrap="none" rtlCol="0">
            <a:spAutoFit/>
          </a:bodyPr>
          <a:lstStyle/>
          <a:p>
            <a:r>
              <a:rPr lang="it-IT" dirty="0" err="1" smtClean="0"/>
              <a:t>Dubuffet</a:t>
            </a:r>
            <a:r>
              <a:rPr lang="it-IT" dirty="0" smtClean="0"/>
              <a:t>, L’</a:t>
            </a:r>
            <a:r>
              <a:rPr lang="it-IT" dirty="0" err="1" smtClean="0"/>
              <a:t>Hourloupe</a:t>
            </a:r>
            <a:endParaRPr lang="it-IT"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5496" y="6239053"/>
            <a:ext cx="4572000" cy="646331"/>
          </a:xfrm>
          <a:prstGeom prst="rect">
            <a:avLst/>
          </a:prstGeom>
        </p:spPr>
        <p:txBody>
          <a:bodyPr>
            <a:spAutoFit/>
          </a:bodyPr>
          <a:lstStyle/>
          <a:p>
            <a:r>
              <a:rPr lang="it-IT" dirty="0" err="1" smtClean="0"/>
              <a:t>J.-Dubuffet</a:t>
            </a:r>
            <a:r>
              <a:rPr lang="it-IT" dirty="0" smtClean="0"/>
              <a:t>, Gruppo di Quattro Alberi, 12mt, 1972, </a:t>
            </a:r>
            <a:r>
              <a:rPr lang="it-IT" dirty="0" err="1" smtClean="0"/>
              <a:t>Chase</a:t>
            </a:r>
            <a:r>
              <a:rPr lang="it-IT" dirty="0" smtClean="0"/>
              <a:t> Manhattan </a:t>
            </a:r>
            <a:r>
              <a:rPr lang="it-IT" dirty="0" err="1" smtClean="0"/>
              <a:t>Plaza</a:t>
            </a:r>
            <a:r>
              <a:rPr lang="it-IT" dirty="0" smtClean="0"/>
              <a:t>, </a:t>
            </a:r>
            <a:endParaRPr lang="it-IT" dirty="0"/>
          </a:p>
        </p:txBody>
      </p:sp>
      <p:pic>
        <p:nvPicPr>
          <p:cNvPr id="365572" name="Picture 4" descr="http://www.deodato-arte.it/wp-content/uploads/2012/04/J.-Dubuffet-Gruppo-di-Quattro-Alberi-12mt-1972-Chase-Manhattan-Plaza-New-York.jpg">
            <a:hlinkClick r:id="rId3"/>
          </p:cNvPr>
          <p:cNvPicPr>
            <a:picLocks noChangeAspect="1" noChangeArrowheads="1"/>
          </p:cNvPicPr>
          <p:nvPr/>
        </p:nvPicPr>
        <p:blipFill>
          <a:blip r:embed="rId4" cstate="print"/>
          <a:srcRect/>
          <a:stretch>
            <a:fillRect/>
          </a:stretch>
        </p:blipFill>
        <p:spPr bwMode="auto">
          <a:xfrm>
            <a:off x="0" y="0"/>
            <a:ext cx="4644008" cy="5399690"/>
          </a:xfrm>
          <a:prstGeom prst="rect">
            <a:avLst/>
          </a:prstGeom>
          <a:noFill/>
        </p:spPr>
      </p:pic>
      <p:pic>
        <p:nvPicPr>
          <p:cNvPr id="365574" name="Picture 6" descr="https://encrypted-tbn1.gstatic.com/images?q=tbn:ANd9GcSb-qobJjH5MkMScQh8j72gnfNch4hzZwud7SI-PAJZxZ1z-0swoQ">
            <a:hlinkClick r:id="rId5"/>
          </p:cNvPr>
          <p:cNvPicPr>
            <a:picLocks noChangeAspect="1" noChangeArrowheads="1"/>
          </p:cNvPicPr>
          <p:nvPr/>
        </p:nvPicPr>
        <p:blipFill>
          <a:blip r:embed="rId6" cstate="print"/>
          <a:srcRect/>
          <a:stretch>
            <a:fillRect/>
          </a:stretch>
        </p:blipFill>
        <p:spPr bwMode="auto">
          <a:xfrm>
            <a:off x="5076056" y="0"/>
            <a:ext cx="4067944" cy="5419329"/>
          </a:xfrm>
          <a:prstGeom prst="rect">
            <a:avLst/>
          </a:prstGeom>
          <a:noFill/>
        </p:spPr>
      </p:pic>
      <p:sp>
        <p:nvSpPr>
          <p:cNvPr id="6" name="CasellaDiTesto 5"/>
          <p:cNvSpPr txBox="1"/>
          <p:nvPr/>
        </p:nvSpPr>
        <p:spPr>
          <a:xfrm>
            <a:off x="5176659" y="6093296"/>
            <a:ext cx="4003853" cy="646331"/>
          </a:xfrm>
          <a:prstGeom prst="rect">
            <a:avLst/>
          </a:prstGeom>
          <a:noFill/>
        </p:spPr>
        <p:txBody>
          <a:bodyPr wrap="none" rtlCol="0">
            <a:spAutoFit/>
          </a:bodyPr>
          <a:lstStyle/>
          <a:p>
            <a:r>
              <a:rPr lang="fr-FR" b="1" dirty="0" smtClean="0"/>
              <a:t>Monument au </a:t>
            </a:r>
            <a:r>
              <a:rPr lang="fr-FR" b="1" dirty="0" err="1" smtClean="0"/>
              <a:t>Fantome</a:t>
            </a:r>
            <a:r>
              <a:rPr lang="fr-FR" b="1" dirty="0" smtClean="0"/>
              <a:t>, Jean Dubuffet, </a:t>
            </a:r>
          </a:p>
          <a:p>
            <a:r>
              <a:rPr lang="fr-FR" b="1" dirty="0" smtClean="0"/>
              <a:t>Houston</a:t>
            </a:r>
            <a:endParaRPr lang="it-IT"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http://www.almanart.com/IMG/Image/permanentes2/dubuffet-perigny_closerie-falbala_1973.jpg">
            <a:hlinkClick r:id="rId3"/>
          </p:cNvPr>
          <p:cNvPicPr>
            <a:picLocks noChangeAspect="1" noChangeArrowheads="1"/>
          </p:cNvPicPr>
          <p:nvPr/>
        </p:nvPicPr>
        <p:blipFill>
          <a:blip r:embed="rId4" cstate="print"/>
          <a:srcRect/>
          <a:stretch>
            <a:fillRect/>
          </a:stretch>
        </p:blipFill>
        <p:spPr bwMode="auto">
          <a:xfrm>
            <a:off x="0" y="0"/>
            <a:ext cx="9144000" cy="6382934"/>
          </a:xfrm>
          <a:prstGeom prst="rect">
            <a:avLst/>
          </a:prstGeom>
          <a:noFill/>
        </p:spPr>
      </p:pic>
      <p:sp>
        <p:nvSpPr>
          <p:cNvPr id="3" name="CasellaDiTesto 2"/>
          <p:cNvSpPr txBox="1"/>
          <p:nvPr/>
        </p:nvSpPr>
        <p:spPr>
          <a:xfrm>
            <a:off x="2877264" y="6453336"/>
            <a:ext cx="3206904" cy="369332"/>
          </a:xfrm>
          <a:prstGeom prst="rect">
            <a:avLst/>
          </a:prstGeom>
          <a:noFill/>
        </p:spPr>
        <p:txBody>
          <a:bodyPr wrap="none" rtlCol="0">
            <a:spAutoFit/>
          </a:bodyPr>
          <a:lstStyle/>
          <a:p>
            <a:r>
              <a:rPr lang="it-IT" dirty="0" err="1" smtClean="0"/>
              <a:t>Dubuffet</a:t>
            </a:r>
            <a:r>
              <a:rPr lang="it-IT" dirty="0" smtClean="0"/>
              <a:t>, Villa </a:t>
            </a:r>
            <a:r>
              <a:rPr lang="it-IT" dirty="0" err="1" smtClean="0"/>
              <a:t>Falbala</a:t>
            </a:r>
            <a:r>
              <a:rPr lang="it-IT" dirty="0" smtClean="0"/>
              <a:t> (1969-76)</a:t>
            </a:r>
            <a:endParaRPr lang="it-IT"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www.dubuffetfondation.com/img/visites/falbala.jpg">
            <a:hlinkClick r:id="rId3"/>
          </p:cNvPr>
          <p:cNvPicPr>
            <a:picLocks noChangeAspect="1" noChangeArrowheads="1"/>
          </p:cNvPicPr>
          <p:nvPr/>
        </p:nvPicPr>
        <p:blipFill>
          <a:blip r:embed="rId4" cstate="print"/>
          <a:srcRect/>
          <a:stretch>
            <a:fillRect/>
          </a:stretch>
        </p:blipFill>
        <p:spPr bwMode="auto">
          <a:xfrm>
            <a:off x="0" y="0"/>
            <a:ext cx="4762500" cy="3152775"/>
          </a:xfrm>
          <a:prstGeom prst="rect">
            <a:avLst/>
          </a:prstGeom>
          <a:noFill/>
        </p:spPr>
      </p:pic>
      <p:pic>
        <p:nvPicPr>
          <p:cNvPr id="372740" name="Picture 4" descr="http://www.almanart.com/IMG/Image/permanentes2/dubuffet-perigny_falbala-logologique_1976.jpg">
            <a:hlinkClick r:id="rId5"/>
          </p:cNvPr>
          <p:cNvPicPr>
            <a:picLocks noChangeAspect="1" noChangeArrowheads="1"/>
          </p:cNvPicPr>
          <p:nvPr/>
        </p:nvPicPr>
        <p:blipFill>
          <a:blip r:embed="rId6" cstate="print"/>
          <a:srcRect/>
          <a:stretch>
            <a:fillRect/>
          </a:stretch>
        </p:blipFill>
        <p:spPr bwMode="auto">
          <a:xfrm>
            <a:off x="4410075" y="3114675"/>
            <a:ext cx="4733925" cy="3743325"/>
          </a:xfrm>
          <a:prstGeom prst="rect">
            <a:avLst/>
          </a:prstGeom>
          <a:noFill/>
        </p:spPr>
      </p:pic>
      <p:sp>
        <p:nvSpPr>
          <p:cNvPr id="4" name="CasellaDiTesto 3"/>
          <p:cNvSpPr txBox="1"/>
          <p:nvPr/>
        </p:nvSpPr>
        <p:spPr>
          <a:xfrm>
            <a:off x="1619672" y="4365104"/>
            <a:ext cx="2156744" cy="646331"/>
          </a:xfrm>
          <a:prstGeom prst="rect">
            <a:avLst/>
          </a:prstGeom>
          <a:noFill/>
        </p:spPr>
        <p:txBody>
          <a:bodyPr wrap="none" rtlCol="0">
            <a:spAutoFit/>
          </a:bodyPr>
          <a:lstStyle/>
          <a:p>
            <a:pPr algn="ctr"/>
            <a:r>
              <a:rPr lang="it-IT" dirty="0" smtClean="0"/>
              <a:t>Cabinet </a:t>
            </a:r>
            <a:r>
              <a:rPr lang="it-IT" dirty="0" err="1" smtClean="0"/>
              <a:t>Logologique</a:t>
            </a:r>
            <a:r>
              <a:rPr lang="it-IT" dirty="0" smtClean="0"/>
              <a:t> </a:t>
            </a:r>
          </a:p>
          <a:p>
            <a:pPr algn="ctr"/>
            <a:r>
              <a:rPr lang="it-IT" dirty="0" smtClean="0"/>
              <a:t>Villa </a:t>
            </a:r>
            <a:r>
              <a:rPr lang="it-IT" dirty="0" err="1" smtClean="0"/>
              <a:t>Falbala</a:t>
            </a:r>
            <a:endParaRPr lang="it-IT"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https://encrypted-tbn2.gstatic.com/images?q=tbn:ANd9GcRIjYxtjrz0n1iyZ66ko_AaqgEqclCIML0Us39s7-wLjMRkdio2">
            <a:hlinkClick r:id="rId3"/>
          </p:cNvPr>
          <p:cNvPicPr>
            <a:picLocks noChangeAspect="1" noChangeArrowheads="1"/>
          </p:cNvPicPr>
          <p:nvPr/>
        </p:nvPicPr>
        <p:blipFill>
          <a:blip r:embed="rId4" cstate="print"/>
          <a:srcRect/>
          <a:stretch>
            <a:fillRect/>
          </a:stretch>
        </p:blipFill>
        <p:spPr bwMode="auto">
          <a:xfrm>
            <a:off x="0" y="3926885"/>
            <a:ext cx="6732240" cy="2931115"/>
          </a:xfrm>
          <a:prstGeom prst="rect">
            <a:avLst/>
          </a:prstGeom>
          <a:noFill/>
        </p:spPr>
      </p:pic>
      <p:pic>
        <p:nvPicPr>
          <p:cNvPr id="371718" name="Picture 6" descr="20120305 145612 Late Paintings by Jean Dubuffet (1975 82) at Waddington Custot Galleries."/>
          <p:cNvPicPr>
            <a:picLocks noChangeAspect="1" noChangeArrowheads="1"/>
          </p:cNvPicPr>
          <p:nvPr/>
        </p:nvPicPr>
        <p:blipFill>
          <a:blip r:embed="rId5" cstate="print"/>
          <a:srcRect/>
          <a:stretch>
            <a:fillRect/>
          </a:stretch>
        </p:blipFill>
        <p:spPr bwMode="auto">
          <a:xfrm>
            <a:off x="0" y="52585"/>
            <a:ext cx="5436096" cy="3632302"/>
          </a:xfrm>
          <a:prstGeom prst="rect">
            <a:avLst/>
          </a:prstGeom>
          <a:noFill/>
        </p:spPr>
      </p:pic>
      <p:pic>
        <p:nvPicPr>
          <p:cNvPr id="371720" name="Picture 8" descr="http://www.fadwebsite.com/wp-content/uploads/20120305-145607.jpg"/>
          <p:cNvPicPr>
            <a:picLocks noChangeAspect="1" noChangeArrowheads="1"/>
          </p:cNvPicPr>
          <p:nvPr/>
        </p:nvPicPr>
        <p:blipFill>
          <a:blip r:embed="rId6" cstate="print"/>
          <a:srcRect/>
          <a:stretch>
            <a:fillRect/>
          </a:stretch>
        </p:blipFill>
        <p:spPr bwMode="auto">
          <a:xfrm>
            <a:off x="6444208" y="-27384"/>
            <a:ext cx="2699791" cy="3907425"/>
          </a:xfrm>
          <a:prstGeom prst="rect">
            <a:avLst/>
          </a:prstGeom>
          <a:noFill/>
        </p:spPr>
      </p:pic>
      <p:sp>
        <p:nvSpPr>
          <p:cNvPr id="6" name="CasellaDiTesto 5"/>
          <p:cNvSpPr txBox="1"/>
          <p:nvPr/>
        </p:nvSpPr>
        <p:spPr>
          <a:xfrm>
            <a:off x="7164288" y="5085184"/>
            <a:ext cx="1572738" cy="923330"/>
          </a:xfrm>
          <a:prstGeom prst="rect">
            <a:avLst/>
          </a:prstGeom>
          <a:noFill/>
        </p:spPr>
        <p:txBody>
          <a:bodyPr wrap="none" rtlCol="0">
            <a:spAutoFit/>
          </a:bodyPr>
          <a:lstStyle/>
          <a:p>
            <a:r>
              <a:rPr lang="it-IT" dirty="0" smtClean="0"/>
              <a:t>J. </a:t>
            </a:r>
            <a:r>
              <a:rPr lang="it-IT" dirty="0" err="1" smtClean="0"/>
              <a:t>Dubuffet</a:t>
            </a:r>
            <a:r>
              <a:rPr lang="it-IT" dirty="0" smtClean="0"/>
              <a:t>,</a:t>
            </a:r>
          </a:p>
          <a:p>
            <a:r>
              <a:rPr lang="it-IT" dirty="0" err="1" smtClean="0"/>
              <a:t>Lieux</a:t>
            </a:r>
            <a:r>
              <a:rPr lang="it-IT" dirty="0" smtClean="0"/>
              <a:t> </a:t>
            </a:r>
            <a:r>
              <a:rPr lang="it-IT" dirty="0" err="1" smtClean="0"/>
              <a:t>abrégés</a:t>
            </a:r>
            <a:r>
              <a:rPr lang="it-IT" dirty="0" smtClean="0"/>
              <a:t>, </a:t>
            </a:r>
          </a:p>
          <a:p>
            <a:r>
              <a:rPr lang="it-IT" dirty="0" smtClean="0"/>
              <a:t>1974-79</a:t>
            </a:r>
            <a:endParaRPr lang="it-IT"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http://culturacolectiva.com/wp-content/uploads/2012/12/Mural_Diego.jpg">
            <a:hlinkClick r:id="rId3"/>
          </p:cNvPr>
          <p:cNvPicPr>
            <a:picLocks noChangeAspect="1" noChangeArrowheads="1"/>
          </p:cNvPicPr>
          <p:nvPr/>
        </p:nvPicPr>
        <p:blipFill>
          <a:blip r:embed="rId4" cstate="print"/>
          <a:srcRect/>
          <a:stretch>
            <a:fillRect/>
          </a:stretch>
        </p:blipFill>
        <p:spPr bwMode="auto">
          <a:xfrm>
            <a:off x="0" y="-1"/>
            <a:ext cx="9144000" cy="4777273"/>
          </a:xfrm>
          <a:prstGeom prst="rect">
            <a:avLst/>
          </a:prstGeom>
          <a:noFill/>
        </p:spPr>
      </p:pic>
      <p:sp>
        <p:nvSpPr>
          <p:cNvPr id="3" name="CasellaDiTesto 2"/>
          <p:cNvSpPr txBox="1"/>
          <p:nvPr/>
        </p:nvSpPr>
        <p:spPr>
          <a:xfrm>
            <a:off x="2627784" y="5661248"/>
            <a:ext cx="3520323" cy="369332"/>
          </a:xfrm>
          <a:prstGeom prst="rect">
            <a:avLst/>
          </a:prstGeom>
          <a:noFill/>
        </p:spPr>
        <p:txBody>
          <a:bodyPr wrap="none" rtlCol="0">
            <a:spAutoFit/>
          </a:bodyPr>
          <a:lstStyle/>
          <a:p>
            <a:r>
              <a:rPr lang="it-IT" dirty="0" err="1" smtClean="0"/>
              <a:t>Muralismo</a:t>
            </a:r>
            <a:r>
              <a:rPr lang="it-IT" dirty="0" smtClean="0"/>
              <a:t> Messicano, Diego Rivera</a:t>
            </a:r>
            <a:endParaRPr lang="it-IT"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http://perlbal.hi-pi.com/blog-images/109910/gd/1252499438/Jean-Dubuffet-MIRES.jpg">
            <a:hlinkClick r:id="rId3"/>
          </p:cNvPr>
          <p:cNvPicPr>
            <a:picLocks noChangeAspect="1" noChangeArrowheads="1"/>
          </p:cNvPicPr>
          <p:nvPr/>
        </p:nvPicPr>
        <p:blipFill>
          <a:blip r:embed="rId4" cstate="print"/>
          <a:srcRect/>
          <a:stretch>
            <a:fillRect/>
          </a:stretch>
        </p:blipFill>
        <p:spPr bwMode="auto">
          <a:xfrm>
            <a:off x="0" y="0"/>
            <a:ext cx="4953000" cy="3714751"/>
          </a:xfrm>
          <a:prstGeom prst="rect">
            <a:avLst/>
          </a:prstGeom>
          <a:noFill/>
        </p:spPr>
      </p:pic>
      <p:sp>
        <p:nvSpPr>
          <p:cNvPr id="3" name="Rettangolo 2"/>
          <p:cNvSpPr/>
          <p:nvPr/>
        </p:nvSpPr>
        <p:spPr>
          <a:xfrm>
            <a:off x="323528" y="4005064"/>
            <a:ext cx="1512168" cy="648072"/>
          </a:xfrm>
          <a:prstGeom prst="rect">
            <a:avLst/>
          </a:prstGeom>
        </p:spPr>
        <p:txBody>
          <a:bodyPr wrap="square">
            <a:spAutoFit/>
          </a:bodyPr>
          <a:lstStyle/>
          <a:p>
            <a:r>
              <a:rPr lang="it-IT" dirty="0" smtClean="0"/>
              <a:t>J. </a:t>
            </a:r>
            <a:r>
              <a:rPr lang="it-IT" dirty="0" err="1" smtClean="0"/>
              <a:t>Dubuffet</a:t>
            </a:r>
            <a:r>
              <a:rPr lang="it-IT" dirty="0" smtClean="0"/>
              <a:t>,</a:t>
            </a:r>
          </a:p>
          <a:p>
            <a:r>
              <a:rPr lang="it-IT" dirty="0" err="1" smtClean="0"/>
              <a:t>Mires</a:t>
            </a:r>
            <a:r>
              <a:rPr lang="it-IT" dirty="0" smtClean="0"/>
              <a:t> (1983)</a:t>
            </a:r>
            <a:endParaRPr lang="it-IT" dirty="0"/>
          </a:p>
        </p:txBody>
      </p:sp>
      <p:pic>
        <p:nvPicPr>
          <p:cNvPr id="370692" name="Picture 4" descr="http://www.theartwolf.com/exhibitions/images/dubuffet-epanouissement.jpg">
            <a:hlinkClick r:id="rId5"/>
          </p:cNvPr>
          <p:cNvPicPr>
            <a:picLocks noChangeAspect="1" noChangeArrowheads="1"/>
          </p:cNvPicPr>
          <p:nvPr/>
        </p:nvPicPr>
        <p:blipFill>
          <a:blip r:embed="rId6" cstate="print"/>
          <a:srcRect/>
          <a:stretch>
            <a:fillRect/>
          </a:stretch>
        </p:blipFill>
        <p:spPr bwMode="auto">
          <a:xfrm>
            <a:off x="4283968" y="3293975"/>
            <a:ext cx="4860032" cy="356402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http://www.across-spain.es/documentacion/images/NEWS/tapies/2006111661antoni_tapies_t_g.jpg">
            <a:hlinkClick r:id="rId3"/>
          </p:cNvPr>
          <p:cNvPicPr>
            <a:picLocks noChangeAspect="1" noChangeArrowheads="1"/>
          </p:cNvPicPr>
          <p:nvPr/>
        </p:nvPicPr>
        <p:blipFill>
          <a:blip r:embed="rId4" cstate="print"/>
          <a:srcRect/>
          <a:stretch>
            <a:fillRect/>
          </a:stretch>
        </p:blipFill>
        <p:spPr bwMode="auto">
          <a:xfrm>
            <a:off x="0" y="0"/>
            <a:ext cx="9144000" cy="6089906"/>
          </a:xfrm>
          <a:prstGeom prst="rect">
            <a:avLst/>
          </a:prstGeom>
          <a:noFill/>
        </p:spPr>
      </p:pic>
      <p:sp>
        <p:nvSpPr>
          <p:cNvPr id="3" name="CasellaDiTesto 2"/>
          <p:cNvSpPr txBox="1"/>
          <p:nvPr/>
        </p:nvSpPr>
        <p:spPr>
          <a:xfrm>
            <a:off x="4067944" y="6093296"/>
            <a:ext cx="1446293" cy="369332"/>
          </a:xfrm>
          <a:prstGeom prst="rect">
            <a:avLst/>
          </a:prstGeom>
          <a:noFill/>
        </p:spPr>
        <p:txBody>
          <a:bodyPr wrap="none" rtlCol="0">
            <a:spAutoFit/>
          </a:bodyPr>
          <a:lstStyle/>
          <a:p>
            <a:r>
              <a:rPr lang="it-IT" dirty="0" err="1" smtClean="0"/>
              <a:t>Antoni</a:t>
            </a:r>
            <a:r>
              <a:rPr lang="it-IT" dirty="0" smtClean="0"/>
              <a:t> </a:t>
            </a:r>
            <a:r>
              <a:rPr lang="it-IT" dirty="0" err="1" smtClean="0"/>
              <a:t>Tàpies</a:t>
            </a:r>
            <a:endParaRPr lang="it-IT"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http://image.slidesharecdn.com/contemporanea7-130209063623-phpapp01/95/slide-87-638.jpg?1360413425"/>
          <p:cNvPicPr>
            <a:picLocks noChangeAspect="1" noChangeArrowheads="1"/>
          </p:cNvPicPr>
          <p:nvPr/>
        </p:nvPicPr>
        <p:blipFill>
          <a:blip r:embed="rId3" cstate="print"/>
          <a:srcRect l="5334" r="33463" b="11243"/>
          <a:stretch>
            <a:fillRect/>
          </a:stretch>
        </p:blipFill>
        <p:spPr bwMode="auto">
          <a:xfrm>
            <a:off x="-36512" y="0"/>
            <a:ext cx="4538230" cy="4941168"/>
          </a:xfrm>
          <a:prstGeom prst="rect">
            <a:avLst/>
          </a:prstGeom>
          <a:noFill/>
        </p:spPr>
      </p:pic>
      <p:sp>
        <p:nvSpPr>
          <p:cNvPr id="3" name="Rettangolo 2"/>
          <p:cNvSpPr/>
          <p:nvPr/>
        </p:nvSpPr>
        <p:spPr>
          <a:xfrm>
            <a:off x="4572000" y="2132856"/>
            <a:ext cx="4572000" cy="2862322"/>
          </a:xfrm>
          <a:prstGeom prst="rect">
            <a:avLst/>
          </a:prstGeom>
        </p:spPr>
        <p:txBody>
          <a:bodyPr>
            <a:spAutoFit/>
          </a:bodyPr>
          <a:lstStyle/>
          <a:p>
            <a:r>
              <a:rPr lang="it-IT" dirty="0" smtClean="0"/>
              <a:t>«quando crediamo di potere, di punto in bianco, lavorare su di una determinata idea, ci accorgiamo che anche l'opera comanda, perché ha le sue leggi – interne ed esterne – di sviluppo. Si ribella e ci impone le sue condizioni come i personaggi di Pirandello. Come ovunque vi sia vita, si svolge un dialogo tra l’autore e la materia della sua opera. All'inizio lo scopo non è sempre chiaro: il cammino si forma sotto i passi».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Antoni Tapies"/>
          <p:cNvPicPr>
            <a:picLocks noChangeAspect="1" noChangeArrowheads="1"/>
          </p:cNvPicPr>
          <p:nvPr/>
        </p:nvPicPr>
        <p:blipFill>
          <a:blip r:embed="rId3" cstate="print"/>
          <a:srcRect/>
          <a:stretch>
            <a:fillRect/>
          </a:stretch>
        </p:blipFill>
        <p:spPr bwMode="auto">
          <a:xfrm>
            <a:off x="936104" y="116632"/>
            <a:ext cx="7164288" cy="6279288"/>
          </a:xfrm>
          <a:prstGeom prst="rect">
            <a:avLst/>
          </a:prstGeom>
          <a:noFill/>
        </p:spPr>
      </p:pic>
      <p:sp>
        <p:nvSpPr>
          <p:cNvPr id="3" name="CasellaDiTesto 2"/>
          <p:cNvSpPr txBox="1"/>
          <p:nvPr/>
        </p:nvSpPr>
        <p:spPr>
          <a:xfrm>
            <a:off x="3131840" y="6453336"/>
            <a:ext cx="2702535" cy="369332"/>
          </a:xfrm>
          <a:prstGeom prst="rect">
            <a:avLst/>
          </a:prstGeom>
          <a:noFill/>
        </p:spPr>
        <p:txBody>
          <a:bodyPr wrap="none" rtlCol="0">
            <a:spAutoFit/>
          </a:bodyPr>
          <a:lstStyle/>
          <a:p>
            <a:r>
              <a:rPr lang="it-IT" dirty="0" smtClean="0"/>
              <a:t>A. </a:t>
            </a:r>
            <a:r>
              <a:rPr lang="it-IT" dirty="0" err="1" smtClean="0"/>
              <a:t>Tapie</a:t>
            </a:r>
            <a:r>
              <a:rPr lang="it-IT" dirty="0" smtClean="0"/>
              <a:t>, Ocra e nero, 1972</a:t>
            </a:r>
            <a:endParaRPr lang="it-IT"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s://encrypted-tbn1.gstatic.com/images?q=tbn:ANd9GcSjRYBXNotKK_WpPRTQnQ8r308xcsTuj088GOj4LnjFUUxalvA_FA">
            <a:hlinkClick r:id="rId3"/>
          </p:cNvPr>
          <p:cNvPicPr>
            <a:picLocks noChangeAspect="1" noChangeArrowheads="1"/>
          </p:cNvPicPr>
          <p:nvPr/>
        </p:nvPicPr>
        <p:blipFill>
          <a:blip r:embed="rId4" cstate="print"/>
          <a:srcRect/>
          <a:stretch>
            <a:fillRect/>
          </a:stretch>
        </p:blipFill>
        <p:spPr bwMode="auto">
          <a:xfrm>
            <a:off x="-1" y="0"/>
            <a:ext cx="6968019" cy="6858000"/>
          </a:xfrm>
          <a:prstGeom prst="rect">
            <a:avLst/>
          </a:prstGeom>
          <a:noFill/>
        </p:spPr>
      </p:pic>
      <p:sp>
        <p:nvSpPr>
          <p:cNvPr id="3" name="CasellaDiTesto 2"/>
          <p:cNvSpPr txBox="1"/>
          <p:nvPr/>
        </p:nvSpPr>
        <p:spPr>
          <a:xfrm>
            <a:off x="7236296" y="1772816"/>
            <a:ext cx="1397498" cy="646331"/>
          </a:xfrm>
          <a:prstGeom prst="rect">
            <a:avLst/>
          </a:prstGeom>
          <a:noFill/>
        </p:spPr>
        <p:txBody>
          <a:bodyPr wrap="none" rtlCol="0">
            <a:spAutoFit/>
          </a:bodyPr>
          <a:lstStyle/>
          <a:p>
            <a:r>
              <a:rPr lang="it-IT" dirty="0" smtClean="0"/>
              <a:t>Alberto </a:t>
            </a:r>
            <a:r>
              <a:rPr lang="it-IT" dirty="0" err="1" smtClean="0"/>
              <a:t>Burri</a:t>
            </a:r>
            <a:endParaRPr lang="it-IT" dirty="0" smtClean="0"/>
          </a:p>
          <a:p>
            <a:r>
              <a:rPr lang="it-IT" dirty="0" smtClean="0"/>
              <a:t>(1915-1995) </a:t>
            </a:r>
            <a:endParaRPr lang="it-IT"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Collezione Burri - Palazzo Albizzini - Ex seccatoi del tabacco: Nero 1, 1948 - &#10;Olio, pomice, catrame e smalto su tela"/>
          <p:cNvPicPr>
            <a:picLocks noChangeAspect="1" noChangeArrowheads="1"/>
          </p:cNvPicPr>
          <p:nvPr/>
        </p:nvPicPr>
        <p:blipFill>
          <a:blip r:embed="rId3" cstate="print"/>
          <a:srcRect/>
          <a:stretch>
            <a:fillRect/>
          </a:stretch>
        </p:blipFill>
        <p:spPr bwMode="auto">
          <a:xfrm>
            <a:off x="0" y="0"/>
            <a:ext cx="5878285" cy="6858000"/>
          </a:xfrm>
          <a:prstGeom prst="rect">
            <a:avLst/>
          </a:prstGeom>
          <a:noFill/>
        </p:spPr>
      </p:pic>
      <p:sp>
        <p:nvSpPr>
          <p:cNvPr id="3" name="CasellaDiTesto 2"/>
          <p:cNvSpPr txBox="1"/>
          <p:nvPr/>
        </p:nvSpPr>
        <p:spPr>
          <a:xfrm>
            <a:off x="6228184" y="1916832"/>
            <a:ext cx="2199385" cy="369332"/>
          </a:xfrm>
          <a:prstGeom prst="rect">
            <a:avLst/>
          </a:prstGeom>
          <a:noFill/>
        </p:spPr>
        <p:txBody>
          <a:bodyPr wrap="none" rtlCol="0">
            <a:spAutoFit/>
          </a:bodyPr>
          <a:lstStyle/>
          <a:p>
            <a:r>
              <a:rPr lang="it-IT" dirty="0" smtClean="0"/>
              <a:t>A. </a:t>
            </a:r>
            <a:r>
              <a:rPr lang="it-IT" dirty="0" err="1" smtClean="0"/>
              <a:t>Burri</a:t>
            </a:r>
            <a:r>
              <a:rPr lang="it-IT" i="1" dirty="0" smtClean="0"/>
              <a:t>, Nero </a:t>
            </a:r>
            <a:r>
              <a:rPr lang="it-IT" dirty="0" smtClean="0"/>
              <a:t>1, 1948</a:t>
            </a:r>
            <a:endParaRPr lang="it-IT"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3" cstate="print"/>
          <a:srcRect/>
          <a:stretch>
            <a:fillRect/>
          </a:stretch>
        </p:blipFill>
        <p:spPr bwMode="auto">
          <a:xfrm>
            <a:off x="827585" y="116632"/>
            <a:ext cx="7416823" cy="6147137"/>
          </a:xfrm>
          <a:prstGeom prst="rect">
            <a:avLst/>
          </a:prstGeom>
          <a:noFill/>
          <a:ln w="9525">
            <a:noFill/>
            <a:miter lim="800000"/>
            <a:headEnd/>
            <a:tailEnd/>
          </a:ln>
        </p:spPr>
      </p:pic>
      <p:sp>
        <p:nvSpPr>
          <p:cNvPr id="3" name="CasellaDiTesto 2"/>
          <p:cNvSpPr txBox="1"/>
          <p:nvPr/>
        </p:nvSpPr>
        <p:spPr>
          <a:xfrm>
            <a:off x="3563888" y="6372036"/>
            <a:ext cx="2015039" cy="369332"/>
          </a:xfrm>
          <a:prstGeom prst="rect">
            <a:avLst/>
          </a:prstGeom>
          <a:noFill/>
        </p:spPr>
        <p:txBody>
          <a:bodyPr wrap="none" rtlCol="0">
            <a:spAutoFit/>
          </a:bodyPr>
          <a:lstStyle/>
          <a:p>
            <a:r>
              <a:rPr lang="it-IT" dirty="0" smtClean="0"/>
              <a:t>A. </a:t>
            </a:r>
            <a:r>
              <a:rPr lang="it-IT" dirty="0" err="1" smtClean="0"/>
              <a:t>Burri</a:t>
            </a:r>
            <a:r>
              <a:rPr lang="it-IT" dirty="0" smtClean="0"/>
              <a:t>, </a:t>
            </a:r>
            <a:r>
              <a:rPr lang="it-IT" i="1" dirty="0" smtClean="0"/>
              <a:t>S Z 1</a:t>
            </a:r>
            <a:r>
              <a:rPr lang="it-IT" dirty="0" smtClean="0"/>
              <a:t>, 1949</a:t>
            </a:r>
            <a:endParaRPr lang="it-IT"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mm.fondazionedonnaregina.it/foto/web/opera421_museo_madre.jpg">
            <a:hlinkClick r:id="rId3"/>
          </p:cNvPr>
          <p:cNvPicPr>
            <a:picLocks noChangeAspect="1" noChangeArrowheads="1"/>
          </p:cNvPicPr>
          <p:nvPr/>
        </p:nvPicPr>
        <p:blipFill>
          <a:blip r:embed="rId4" cstate="print"/>
          <a:srcRect/>
          <a:stretch>
            <a:fillRect/>
          </a:stretch>
        </p:blipFill>
        <p:spPr bwMode="auto">
          <a:xfrm>
            <a:off x="0" y="1"/>
            <a:ext cx="6516216" cy="3771536"/>
          </a:xfrm>
          <a:prstGeom prst="rect">
            <a:avLst/>
          </a:prstGeom>
          <a:noFill/>
        </p:spPr>
      </p:pic>
      <p:pic>
        <p:nvPicPr>
          <p:cNvPr id="5" name="Picture 2" descr="https://encrypted-tbn1.gstatic.com/images?q=tbn:ANd9GcTpCYhnINK6tx_CfZZTn6PrCn-X5ghM1uADwxCLwl_aeESIyDNZlQ">
            <a:hlinkClick r:id="rId5"/>
          </p:cNvPr>
          <p:cNvPicPr>
            <a:picLocks noChangeAspect="1" noChangeArrowheads="1"/>
          </p:cNvPicPr>
          <p:nvPr/>
        </p:nvPicPr>
        <p:blipFill>
          <a:blip r:embed="rId6" cstate="print"/>
          <a:srcRect/>
          <a:stretch>
            <a:fillRect/>
          </a:stretch>
        </p:blipFill>
        <p:spPr bwMode="auto">
          <a:xfrm>
            <a:off x="5004048" y="3297586"/>
            <a:ext cx="4176464" cy="3560413"/>
          </a:xfrm>
          <a:prstGeom prst="rect">
            <a:avLst/>
          </a:prstGeom>
          <a:noFill/>
        </p:spPr>
      </p:pic>
      <p:sp>
        <p:nvSpPr>
          <p:cNvPr id="6" name="CasellaDiTesto 5"/>
          <p:cNvSpPr txBox="1"/>
          <p:nvPr/>
        </p:nvSpPr>
        <p:spPr>
          <a:xfrm>
            <a:off x="-36512" y="4149080"/>
            <a:ext cx="5126083" cy="923330"/>
          </a:xfrm>
          <a:prstGeom prst="rect">
            <a:avLst/>
          </a:prstGeom>
          <a:noFill/>
        </p:spPr>
        <p:txBody>
          <a:bodyPr wrap="none" rtlCol="0">
            <a:spAutoFit/>
          </a:bodyPr>
          <a:lstStyle/>
          <a:p>
            <a:pPr marL="342900" indent="-342900">
              <a:buAutoNum type="alphaUcPeriod"/>
            </a:pPr>
            <a:r>
              <a:rPr lang="it-IT" dirty="0" err="1" smtClean="0"/>
              <a:t>Burri</a:t>
            </a:r>
            <a:r>
              <a:rPr lang="it-IT" dirty="0" smtClean="0"/>
              <a:t>, </a:t>
            </a:r>
            <a:r>
              <a:rPr lang="it-IT" i="1" dirty="0" smtClean="0"/>
              <a:t>Sacco Nero Rosso</a:t>
            </a:r>
            <a:r>
              <a:rPr lang="it-IT" dirty="0" smtClean="0"/>
              <a:t>, 1955, Fondazione </a:t>
            </a:r>
            <a:r>
              <a:rPr lang="it-IT" dirty="0" err="1" smtClean="0"/>
              <a:t>Burri</a:t>
            </a:r>
            <a:r>
              <a:rPr lang="it-IT" dirty="0" smtClean="0"/>
              <a:t>, </a:t>
            </a:r>
          </a:p>
          <a:p>
            <a:pPr marL="342900" indent="-342900"/>
            <a:r>
              <a:rPr lang="it-IT" dirty="0" smtClean="0"/>
              <a:t>Città di Castello</a:t>
            </a:r>
          </a:p>
          <a:p>
            <a:endParaRPr lang="it-IT"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francescomorante.it/images/315b6.jpg">
            <a:hlinkClick r:id="rId3"/>
          </p:cNvPr>
          <p:cNvPicPr>
            <a:picLocks noChangeAspect="1" noChangeArrowheads="1"/>
          </p:cNvPicPr>
          <p:nvPr/>
        </p:nvPicPr>
        <p:blipFill>
          <a:blip r:embed="rId4" cstate="print"/>
          <a:srcRect/>
          <a:stretch>
            <a:fillRect/>
          </a:stretch>
        </p:blipFill>
        <p:spPr bwMode="auto">
          <a:xfrm>
            <a:off x="-1" y="764704"/>
            <a:ext cx="9144001" cy="3968813"/>
          </a:xfrm>
          <a:prstGeom prst="rect">
            <a:avLst/>
          </a:prstGeom>
          <a:noFill/>
        </p:spPr>
      </p:pic>
      <p:sp>
        <p:nvSpPr>
          <p:cNvPr id="3" name="CasellaDiTesto 2"/>
          <p:cNvSpPr txBox="1"/>
          <p:nvPr/>
        </p:nvSpPr>
        <p:spPr>
          <a:xfrm>
            <a:off x="3059832" y="5589240"/>
            <a:ext cx="2541850" cy="369332"/>
          </a:xfrm>
          <a:prstGeom prst="rect">
            <a:avLst/>
          </a:prstGeom>
          <a:noFill/>
        </p:spPr>
        <p:txBody>
          <a:bodyPr wrap="none" rtlCol="0">
            <a:spAutoFit/>
          </a:bodyPr>
          <a:lstStyle/>
          <a:p>
            <a:r>
              <a:rPr lang="it-IT" dirty="0" smtClean="0"/>
              <a:t>A. </a:t>
            </a:r>
            <a:r>
              <a:rPr lang="it-IT" dirty="0" err="1" smtClean="0"/>
              <a:t>Burri</a:t>
            </a:r>
            <a:r>
              <a:rPr lang="it-IT" dirty="0" smtClean="0"/>
              <a:t>, </a:t>
            </a:r>
            <a:r>
              <a:rPr lang="it-IT" dirty="0" err="1" smtClean="0"/>
              <a:t>Two</a:t>
            </a:r>
            <a:r>
              <a:rPr lang="it-IT" dirty="0" smtClean="0"/>
              <a:t> </a:t>
            </a:r>
            <a:r>
              <a:rPr lang="it-IT" b="1" i="1" dirty="0" err="1" smtClean="0"/>
              <a:t>shirts</a:t>
            </a:r>
            <a:r>
              <a:rPr lang="it-IT" dirty="0" smtClean="0"/>
              <a:t>, 1957</a:t>
            </a:r>
            <a:endParaRPr lang="it-IT"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4" descr="Alberto Burri, Ferro D, 1958, Fondazione Burri, Città di Castello"/>
          <p:cNvPicPr>
            <a:picLocks noChangeAspect="1" noChangeArrowheads="1"/>
          </p:cNvPicPr>
          <p:nvPr/>
        </p:nvPicPr>
        <p:blipFill>
          <a:blip r:embed="rId3" cstate="print"/>
          <a:srcRect/>
          <a:stretch>
            <a:fillRect/>
          </a:stretch>
        </p:blipFill>
        <p:spPr bwMode="auto">
          <a:xfrm>
            <a:off x="0" y="0"/>
            <a:ext cx="9144000" cy="4668000"/>
          </a:xfrm>
          <a:prstGeom prst="rect">
            <a:avLst/>
          </a:prstGeom>
          <a:noFill/>
        </p:spPr>
      </p:pic>
      <p:sp>
        <p:nvSpPr>
          <p:cNvPr id="4" name="CasellaDiTesto 3"/>
          <p:cNvSpPr txBox="1"/>
          <p:nvPr/>
        </p:nvSpPr>
        <p:spPr>
          <a:xfrm>
            <a:off x="3315518" y="5229200"/>
            <a:ext cx="2264594" cy="369332"/>
          </a:xfrm>
          <a:prstGeom prst="rect">
            <a:avLst/>
          </a:prstGeom>
          <a:noFill/>
        </p:spPr>
        <p:txBody>
          <a:bodyPr wrap="none" rtlCol="0">
            <a:spAutoFit/>
          </a:bodyPr>
          <a:lstStyle/>
          <a:p>
            <a:r>
              <a:rPr lang="it-IT" dirty="0" smtClean="0"/>
              <a:t>A. </a:t>
            </a:r>
            <a:r>
              <a:rPr lang="it-IT" dirty="0" err="1" smtClean="0"/>
              <a:t>Burri</a:t>
            </a:r>
            <a:r>
              <a:rPr lang="it-IT" dirty="0" smtClean="0"/>
              <a:t>, </a:t>
            </a:r>
            <a:r>
              <a:rPr lang="it-IT" i="1" dirty="0" smtClean="0"/>
              <a:t>Ferro D</a:t>
            </a:r>
            <a:r>
              <a:rPr lang="it-IT" dirty="0" smtClean="0"/>
              <a:t>, 1958</a:t>
            </a:r>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https://encrypted-tbn3.gstatic.com/images?q=tbn:ANd9GcQv76bXla-bzw-HERrbKtDAf2mVgzU0b8RmW2WiAPc4k_9jsVLk">
            <a:hlinkClick r:id="rId3"/>
          </p:cNvPr>
          <p:cNvPicPr>
            <a:picLocks noChangeAspect="1" noChangeArrowheads="1"/>
          </p:cNvPicPr>
          <p:nvPr/>
        </p:nvPicPr>
        <p:blipFill>
          <a:blip r:embed="rId4" cstate="print"/>
          <a:srcRect/>
          <a:stretch>
            <a:fillRect/>
          </a:stretch>
        </p:blipFill>
        <p:spPr bwMode="auto">
          <a:xfrm>
            <a:off x="0" y="0"/>
            <a:ext cx="9144000" cy="3657600"/>
          </a:xfrm>
          <a:prstGeom prst="rect">
            <a:avLst/>
          </a:prstGeom>
          <a:noFill/>
        </p:spPr>
      </p:pic>
      <p:pic>
        <p:nvPicPr>
          <p:cNvPr id="277508" name="Picture 4" descr="http://www.art.uiowa.edu/history/large/uiowa_1.jpg">
            <a:hlinkClick r:id="rId5"/>
          </p:cNvPr>
          <p:cNvPicPr>
            <a:picLocks noChangeAspect="1" noChangeArrowheads="1"/>
          </p:cNvPicPr>
          <p:nvPr/>
        </p:nvPicPr>
        <p:blipFill>
          <a:blip r:embed="rId6" cstate="print"/>
          <a:srcRect/>
          <a:stretch>
            <a:fillRect/>
          </a:stretch>
        </p:blipFill>
        <p:spPr bwMode="auto">
          <a:xfrm>
            <a:off x="5334000" y="4000500"/>
            <a:ext cx="3810000" cy="2857500"/>
          </a:xfrm>
          <a:prstGeom prst="rect">
            <a:avLst/>
          </a:prstGeom>
          <a:noFill/>
        </p:spPr>
      </p:pic>
      <p:sp>
        <p:nvSpPr>
          <p:cNvPr id="4" name="CasellaDiTesto 3"/>
          <p:cNvSpPr txBox="1"/>
          <p:nvPr/>
        </p:nvSpPr>
        <p:spPr>
          <a:xfrm>
            <a:off x="971600" y="4941168"/>
            <a:ext cx="2279598" cy="646331"/>
          </a:xfrm>
          <a:prstGeom prst="rect">
            <a:avLst/>
          </a:prstGeom>
          <a:noFill/>
        </p:spPr>
        <p:txBody>
          <a:bodyPr wrap="none" rtlCol="0">
            <a:spAutoFit/>
          </a:bodyPr>
          <a:lstStyle/>
          <a:p>
            <a:r>
              <a:rPr lang="it-IT" dirty="0" smtClean="0"/>
              <a:t>J. Pollock, </a:t>
            </a:r>
            <a:r>
              <a:rPr lang="it-IT" dirty="0" err="1" smtClean="0"/>
              <a:t>Mural</a:t>
            </a:r>
            <a:r>
              <a:rPr lang="it-IT" dirty="0" smtClean="0"/>
              <a:t>, 1943</a:t>
            </a:r>
          </a:p>
          <a:p>
            <a:r>
              <a:rPr lang="it-IT" dirty="0" smtClean="0"/>
              <a:t>247x605 cm</a:t>
            </a:r>
            <a:endParaRPr lang="it-IT"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4.bp.blogspot.com/-DJnUVrKetto/T3yLJef38TI/AAAAAAAAAj4/AqoZcy53vkU/s1600/484f8fa1a5349_zoom.jpg">
            <a:hlinkClick r:id="rId3"/>
          </p:cNvPr>
          <p:cNvPicPr>
            <a:picLocks noChangeAspect="1" noChangeArrowheads="1"/>
          </p:cNvPicPr>
          <p:nvPr/>
        </p:nvPicPr>
        <p:blipFill>
          <a:blip r:embed="rId4" cstate="print"/>
          <a:srcRect/>
          <a:stretch>
            <a:fillRect/>
          </a:stretch>
        </p:blipFill>
        <p:spPr bwMode="auto">
          <a:xfrm>
            <a:off x="107504" y="117723"/>
            <a:ext cx="4320480" cy="6606804"/>
          </a:xfrm>
          <a:prstGeom prst="rect">
            <a:avLst/>
          </a:prstGeom>
          <a:noFill/>
        </p:spPr>
      </p:pic>
      <p:pic>
        <p:nvPicPr>
          <p:cNvPr id="285699" name="Picture 3"/>
          <p:cNvPicPr>
            <a:picLocks noChangeAspect="1" noChangeArrowheads="1"/>
          </p:cNvPicPr>
          <p:nvPr/>
        </p:nvPicPr>
        <p:blipFill>
          <a:blip r:embed="rId5" cstate="print"/>
          <a:srcRect/>
          <a:stretch>
            <a:fillRect/>
          </a:stretch>
        </p:blipFill>
        <p:spPr bwMode="auto">
          <a:xfrm>
            <a:off x="4537142" y="1"/>
            <a:ext cx="4606858" cy="5373216"/>
          </a:xfrm>
          <a:prstGeom prst="rect">
            <a:avLst/>
          </a:prstGeom>
          <a:noFill/>
          <a:ln w="9525">
            <a:noFill/>
            <a:miter lim="800000"/>
            <a:headEnd/>
            <a:tailEnd/>
          </a:ln>
        </p:spPr>
      </p:pic>
      <p:sp>
        <p:nvSpPr>
          <p:cNvPr id="5" name="CasellaDiTesto 4"/>
          <p:cNvSpPr txBox="1"/>
          <p:nvPr/>
        </p:nvSpPr>
        <p:spPr>
          <a:xfrm>
            <a:off x="4716016" y="5661248"/>
            <a:ext cx="4223977" cy="646331"/>
          </a:xfrm>
          <a:prstGeom prst="rect">
            <a:avLst/>
          </a:prstGeom>
          <a:noFill/>
        </p:spPr>
        <p:txBody>
          <a:bodyPr wrap="none" rtlCol="0">
            <a:spAutoFit/>
          </a:bodyPr>
          <a:lstStyle/>
          <a:p>
            <a:r>
              <a:rPr lang="it-IT" i="1" dirty="0" smtClean="0"/>
              <a:t>Plastica, </a:t>
            </a:r>
            <a:r>
              <a:rPr lang="it-IT" dirty="0" smtClean="0"/>
              <a:t>1962</a:t>
            </a:r>
          </a:p>
          <a:p>
            <a:r>
              <a:rPr lang="it-IT" dirty="0" smtClean="0"/>
              <a:t>plastica, combustione su telaio di alluminio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Alberto Burri, Cretto bianco, 1975, Fondazione Burri, Città di Castello"/>
          <p:cNvPicPr>
            <a:picLocks noChangeAspect="1" noChangeArrowheads="1"/>
          </p:cNvPicPr>
          <p:nvPr/>
        </p:nvPicPr>
        <p:blipFill>
          <a:blip r:embed="rId3" cstate="print"/>
          <a:srcRect/>
          <a:stretch>
            <a:fillRect/>
          </a:stretch>
        </p:blipFill>
        <p:spPr bwMode="auto">
          <a:xfrm>
            <a:off x="0" y="-1"/>
            <a:ext cx="9144000" cy="4665053"/>
          </a:xfrm>
          <a:prstGeom prst="rect">
            <a:avLst/>
          </a:prstGeom>
          <a:noFill/>
        </p:spPr>
      </p:pic>
      <p:sp>
        <p:nvSpPr>
          <p:cNvPr id="3" name="CasellaDiTesto 2"/>
          <p:cNvSpPr txBox="1"/>
          <p:nvPr/>
        </p:nvSpPr>
        <p:spPr>
          <a:xfrm>
            <a:off x="3099374" y="5301208"/>
            <a:ext cx="2840778" cy="369332"/>
          </a:xfrm>
          <a:prstGeom prst="rect">
            <a:avLst/>
          </a:prstGeom>
          <a:noFill/>
        </p:spPr>
        <p:txBody>
          <a:bodyPr wrap="none" rtlCol="0">
            <a:spAutoFit/>
          </a:bodyPr>
          <a:lstStyle/>
          <a:p>
            <a:r>
              <a:rPr lang="it-IT" dirty="0" smtClean="0"/>
              <a:t>A. </a:t>
            </a:r>
            <a:r>
              <a:rPr lang="it-IT" dirty="0" err="1" smtClean="0"/>
              <a:t>Burri</a:t>
            </a:r>
            <a:r>
              <a:rPr lang="it-IT" dirty="0" smtClean="0"/>
              <a:t>, </a:t>
            </a:r>
            <a:r>
              <a:rPr lang="it-IT" i="1" dirty="0" smtClean="0"/>
              <a:t>Bianco Cretto</a:t>
            </a:r>
            <a:r>
              <a:rPr lang="it-IT" dirty="0" smtClean="0"/>
              <a:t>, 1975</a:t>
            </a:r>
            <a:endParaRPr lang="it-IT" dirty="0"/>
          </a:p>
        </p:txBody>
      </p:sp>
      <p:sp>
        <p:nvSpPr>
          <p:cNvPr id="4" name="CasellaDiTesto 3"/>
          <p:cNvSpPr txBox="1"/>
          <p:nvPr/>
        </p:nvSpPr>
        <p:spPr>
          <a:xfrm>
            <a:off x="2428948" y="6309320"/>
            <a:ext cx="4375300" cy="369332"/>
          </a:xfrm>
          <a:prstGeom prst="rect">
            <a:avLst/>
          </a:prstGeom>
          <a:noFill/>
        </p:spPr>
        <p:txBody>
          <a:bodyPr wrap="none" rtlCol="0">
            <a:spAutoFit/>
          </a:bodyPr>
          <a:lstStyle/>
          <a:p>
            <a:r>
              <a:rPr lang="it-IT" dirty="0" smtClean="0"/>
              <a:t>“Volevo mostrare l’energia di una superficie”</a:t>
            </a:r>
            <a:endParaRPr lang="it-IT"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berto Burri, Nero e oro, Cellotex,Fondazione Burri, Città di Castello"/>
          <p:cNvPicPr>
            <a:picLocks noChangeAspect="1" noChangeArrowheads="1"/>
          </p:cNvPicPr>
          <p:nvPr/>
        </p:nvPicPr>
        <p:blipFill>
          <a:blip r:embed="rId3" cstate="print"/>
          <a:srcRect/>
          <a:stretch>
            <a:fillRect/>
          </a:stretch>
        </p:blipFill>
        <p:spPr bwMode="auto">
          <a:xfrm>
            <a:off x="0" y="0"/>
            <a:ext cx="9144000" cy="6035040"/>
          </a:xfrm>
          <a:prstGeom prst="rect">
            <a:avLst/>
          </a:prstGeom>
          <a:noFill/>
        </p:spPr>
      </p:pic>
      <p:sp>
        <p:nvSpPr>
          <p:cNvPr id="3" name="CasellaDiTesto 2"/>
          <p:cNvSpPr txBox="1"/>
          <p:nvPr/>
        </p:nvSpPr>
        <p:spPr>
          <a:xfrm>
            <a:off x="1403648" y="6309320"/>
            <a:ext cx="6080447" cy="369332"/>
          </a:xfrm>
          <a:prstGeom prst="rect">
            <a:avLst/>
          </a:prstGeom>
          <a:noFill/>
        </p:spPr>
        <p:txBody>
          <a:bodyPr wrap="none" rtlCol="0">
            <a:spAutoFit/>
          </a:bodyPr>
          <a:lstStyle/>
          <a:p>
            <a:r>
              <a:rPr lang="it-IT" dirty="0" smtClean="0"/>
              <a:t>A. </a:t>
            </a:r>
            <a:r>
              <a:rPr lang="it-IT" dirty="0" err="1" smtClean="0"/>
              <a:t>Burri</a:t>
            </a:r>
            <a:r>
              <a:rPr lang="it-IT" dirty="0" smtClean="0"/>
              <a:t>, </a:t>
            </a:r>
            <a:r>
              <a:rPr lang="it-IT" i="1" dirty="0" smtClean="0"/>
              <a:t>Nero e oro</a:t>
            </a:r>
            <a:r>
              <a:rPr lang="it-IT" dirty="0" smtClean="0"/>
              <a:t>, </a:t>
            </a:r>
            <a:r>
              <a:rPr lang="it-IT" dirty="0" err="1" smtClean="0"/>
              <a:t>Cellotex</a:t>
            </a:r>
            <a:r>
              <a:rPr lang="it-IT" dirty="0" smtClean="0"/>
              <a:t>,Fondazione </a:t>
            </a:r>
            <a:r>
              <a:rPr lang="it-IT" dirty="0" err="1" smtClean="0"/>
              <a:t>Burri</a:t>
            </a:r>
            <a:r>
              <a:rPr lang="it-IT" dirty="0" smtClean="0"/>
              <a:t>, Città di Castello</a:t>
            </a:r>
            <a:endParaRPr lang="it-IT"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Cellotex - 1974 - Alberto Burri"/>
          <p:cNvPicPr>
            <a:picLocks noChangeAspect="1" noChangeArrowheads="1"/>
          </p:cNvPicPr>
          <p:nvPr/>
        </p:nvPicPr>
        <p:blipFill>
          <a:blip r:embed="rId3" cstate="print"/>
          <a:srcRect/>
          <a:stretch>
            <a:fillRect/>
          </a:stretch>
        </p:blipFill>
        <p:spPr bwMode="auto">
          <a:xfrm>
            <a:off x="0" y="0"/>
            <a:ext cx="7524328" cy="6026431"/>
          </a:xfrm>
          <a:prstGeom prst="rect">
            <a:avLst/>
          </a:prstGeom>
          <a:noFill/>
        </p:spPr>
      </p:pic>
      <p:sp>
        <p:nvSpPr>
          <p:cNvPr id="3" name="CasellaDiTesto 2"/>
          <p:cNvSpPr txBox="1"/>
          <p:nvPr/>
        </p:nvSpPr>
        <p:spPr>
          <a:xfrm>
            <a:off x="6690917" y="6309320"/>
            <a:ext cx="2273571" cy="369332"/>
          </a:xfrm>
          <a:prstGeom prst="rect">
            <a:avLst/>
          </a:prstGeom>
          <a:noFill/>
        </p:spPr>
        <p:txBody>
          <a:bodyPr wrap="none" rtlCol="0">
            <a:spAutoFit/>
          </a:bodyPr>
          <a:lstStyle/>
          <a:p>
            <a:r>
              <a:rPr lang="it-IT" dirty="0" smtClean="0"/>
              <a:t>A. </a:t>
            </a:r>
            <a:r>
              <a:rPr lang="it-IT" dirty="0" err="1" smtClean="0"/>
              <a:t>Burri</a:t>
            </a:r>
            <a:r>
              <a:rPr lang="it-IT" dirty="0" smtClean="0"/>
              <a:t>, </a:t>
            </a:r>
            <a:r>
              <a:rPr lang="it-IT" dirty="0" err="1" smtClean="0"/>
              <a:t>Cellotex</a:t>
            </a:r>
            <a:r>
              <a:rPr lang="it-IT" dirty="0" smtClean="0"/>
              <a:t> 1974</a:t>
            </a:r>
            <a:endParaRPr lang="it-IT"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http://www.cdcnet.net/museo_burri/images/img0059.jpg"/>
          <p:cNvPicPr>
            <a:picLocks noChangeAspect="1" noChangeArrowheads="1"/>
          </p:cNvPicPr>
          <p:nvPr/>
        </p:nvPicPr>
        <p:blipFill>
          <a:blip r:embed="rId3" cstate="print"/>
          <a:srcRect/>
          <a:stretch>
            <a:fillRect/>
          </a:stretch>
        </p:blipFill>
        <p:spPr bwMode="auto">
          <a:xfrm>
            <a:off x="0" y="0"/>
            <a:ext cx="9144000" cy="6096000"/>
          </a:xfrm>
          <a:prstGeom prst="rect">
            <a:avLst/>
          </a:prstGeom>
          <a:noFill/>
        </p:spPr>
      </p:pic>
      <p:sp>
        <p:nvSpPr>
          <p:cNvPr id="3" name="CasellaDiTesto 2"/>
          <p:cNvSpPr txBox="1"/>
          <p:nvPr/>
        </p:nvSpPr>
        <p:spPr>
          <a:xfrm>
            <a:off x="1547664" y="6165304"/>
            <a:ext cx="6007414" cy="369332"/>
          </a:xfrm>
          <a:prstGeom prst="rect">
            <a:avLst/>
          </a:prstGeom>
          <a:noFill/>
        </p:spPr>
        <p:txBody>
          <a:bodyPr wrap="none" rtlCol="0">
            <a:spAutoFit/>
          </a:bodyPr>
          <a:lstStyle/>
          <a:p>
            <a:r>
              <a:rPr lang="it-IT" b="1" dirty="0" smtClean="0"/>
              <a:t>Ex Seccatoi del Tabacco.</a:t>
            </a:r>
            <a:r>
              <a:rPr lang="it-IT" dirty="0" smtClean="0"/>
              <a:t>, </a:t>
            </a:r>
            <a:r>
              <a:rPr lang="it-IT" b="1" dirty="0" smtClean="0"/>
              <a:t>Sala M. Il Nero e L'Oro (parete di </a:t>
            </a:r>
            <a:r>
              <a:rPr lang="it-IT" b="1" dirty="0" err="1" smtClean="0"/>
              <a:t>sx</a:t>
            </a:r>
            <a:r>
              <a:rPr lang="it-IT" b="1" dirty="0" smtClean="0"/>
              <a:t>)</a:t>
            </a:r>
            <a:endParaRPr lang="it-IT"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http://static.blogo.it/artsblog/triennale-di-milano-alberto-burri/alberto_burri_cartella_serigrafica_sestante_7_1989.jpg">
            <a:hlinkClick r:id="rId3"/>
          </p:cNvPr>
          <p:cNvPicPr>
            <a:picLocks noChangeAspect="1" noChangeArrowheads="1"/>
          </p:cNvPicPr>
          <p:nvPr/>
        </p:nvPicPr>
        <p:blipFill>
          <a:blip r:embed="rId4" cstate="print"/>
          <a:srcRect/>
          <a:stretch>
            <a:fillRect/>
          </a:stretch>
        </p:blipFill>
        <p:spPr bwMode="auto">
          <a:xfrm>
            <a:off x="0" y="0"/>
            <a:ext cx="4114800" cy="2943225"/>
          </a:xfrm>
          <a:prstGeom prst="rect">
            <a:avLst/>
          </a:prstGeom>
          <a:noFill/>
        </p:spPr>
      </p:pic>
      <p:pic>
        <p:nvPicPr>
          <p:cNvPr id="276484" name="Picture 4" descr="http://3.bp.blogspot.com/_s6-Yga5COwo/SXDic_w9lJI/AAAAAAAAGpY/83ZcaMSdiYU/s320/2.jpg">
            <a:hlinkClick r:id="rId5"/>
          </p:cNvPr>
          <p:cNvPicPr>
            <a:picLocks noChangeAspect="1" noChangeArrowheads="1"/>
          </p:cNvPicPr>
          <p:nvPr/>
        </p:nvPicPr>
        <p:blipFill>
          <a:blip r:embed="rId6" cstate="print"/>
          <a:srcRect/>
          <a:stretch>
            <a:fillRect/>
          </a:stretch>
        </p:blipFill>
        <p:spPr bwMode="auto">
          <a:xfrm>
            <a:off x="4860032" y="-1"/>
            <a:ext cx="4248472" cy="2931447"/>
          </a:xfrm>
          <a:prstGeom prst="rect">
            <a:avLst/>
          </a:prstGeom>
          <a:noFill/>
        </p:spPr>
      </p:pic>
      <p:pic>
        <p:nvPicPr>
          <p:cNvPr id="276486" name="Picture 6" descr="https://encrypted-tbn0.gstatic.com/images?q=tbn:ANd9GcSDgnjFXZZ_vbLKCHECK2dOIp3MPm5tEi_cb-sdK9yc3sxea5uLoA">
            <a:hlinkClick r:id="rId7"/>
          </p:cNvPr>
          <p:cNvPicPr>
            <a:picLocks noChangeAspect="1" noChangeArrowheads="1"/>
          </p:cNvPicPr>
          <p:nvPr/>
        </p:nvPicPr>
        <p:blipFill>
          <a:blip r:embed="rId8" cstate="print"/>
          <a:srcRect/>
          <a:stretch>
            <a:fillRect/>
          </a:stretch>
        </p:blipFill>
        <p:spPr bwMode="auto">
          <a:xfrm>
            <a:off x="0" y="3114675"/>
            <a:ext cx="4086225" cy="3743325"/>
          </a:xfrm>
          <a:prstGeom prst="rect">
            <a:avLst/>
          </a:prstGeom>
          <a:noFill/>
        </p:spPr>
      </p:pic>
      <p:pic>
        <p:nvPicPr>
          <p:cNvPr id="276488" name="Picture 8" descr="http://i.res.24o.it/images2010/SoleOnLine5/_Immagini/Cultura/2011/12/burri-castello-258.jpg?uuid=ad8b5b1e-2806-11e1-aa47-3f06bfb78323">
            <a:hlinkClick r:id="rId9"/>
          </p:cNvPr>
          <p:cNvPicPr>
            <a:picLocks noChangeAspect="1" noChangeArrowheads="1"/>
          </p:cNvPicPr>
          <p:nvPr/>
        </p:nvPicPr>
        <p:blipFill>
          <a:blip r:embed="rId10" cstate="print"/>
          <a:srcRect/>
          <a:stretch>
            <a:fillRect/>
          </a:stretch>
        </p:blipFill>
        <p:spPr bwMode="auto">
          <a:xfrm>
            <a:off x="5652120" y="3366119"/>
            <a:ext cx="3491880" cy="3491881"/>
          </a:xfrm>
          <a:prstGeom prst="rect">
            <a:avLst/>
          </a:prstGeom>
          <a:noFill/>
        </p:spPr>
      </p:pic>
      <p:sp>
        <p:nvSpPr>
          <p:cNvPr id="6" name="CasellaDiTesto 5"/>
          <p:cNvSpPr txBox="1"/>
          <p:nvPr/>
        </p:nvSpPr>
        <p:spPr>
          <a:xfrm>
            <a:off x="4499992" y="2996952"/>
            <a:ext cx="2904321" cy="369332"/>
          </a:xfrm>
          <a:prstGeom prst="rect">
            <a:avLst/>
          </a:prstGeom>
          <a:noFill/>
        </p:spPr>
        <p:txBody>
          <a:bodyPr wrap="none" rtlCol="0">
            <a:spAutoFit/>
          </a:bodyPr>
          <a:lstStyle/>
          <a:p>
            <a:r>
              <a:rPr lang="it-IT" dirty="0" smtClean="0"/>
              <a:t>A. </a:t>
            </a:r>
            <a:r>
              <a:rPr lang="it-IT" dirty="0" err="1" smtClean="0"/>
              <a:t>Burri</a:t>
            </a:r>
            <a:r>
              <a:rPr lang="it-IT" dirty="0" smtClean="0"/>
              <a:t>, </a:t>
            </a:r>
            <a:r>
              <a:rPr lang="it-IT" i="1" dirty="0" smtClean="0"/>
              <a:t>Serie Sestante</a:t>
            </a:r>
            <a:r>
              <a:rPr lang="it-IT" dirty="0" smtClean="0"/>
              <a:t>, 1982</a:t>
            </a:r>
            <a:endParaRPr lang="it-IT"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www.artribune.com/wp-content/uploads/2013/01/3-Annottarsi-2-n-2-1987-480x325.jpg"/>
          <p:cNvPicPr>
            <a:picLocks noChangeAspect="1" noChangeArrowheads="1"/>
          </p:cNvPicPr>
          <p:nvPr/>
        </p:nvPicPr>
        <p:blipFill>
          <a:blip r:embed="rId3" cstate="print"/>
          <a:srcRect/>
          <a:stretch>
            <a:fillRect/>
          </a:stretch>
        </p:blipFill>
        <p:spPr bwMode="auto">
          <a:xfrm>
            <a:off x="0" y="1"/>
            <a:ext cx="5170720" cy="3501008"/>
          </a:xfrm>
          <a:prstGeom prst="rect">
            <a:avLst/>
          </a:prstGeom>
          <a:noFill/>
        </p:spPr>
      </p:pic>
      <p:sp>
        <p:nvSpPr>
          <p:cNvPr id="3" name="CasellaDiTesto 2"/>
          <p:cNvSpPr txBox="1"/>
          <p:nvPr/>
        </p:nvSpPr>
        <p:spPr>
          <a:xfrm>
            <a:off x="1438815" y="3491716"/>
            <a:ext cx="1909049" cy="369332"/>
          </a:xfrm>
          <a:prstGeom prst="rect">
            <a:avLst/>
          </a:prstGeom>
          <a:noFill/>
        </p:spPr>
        <p:txBody>
          <a:bodyPr wrap="none" rtlCol="0">
            <a:spAutoFit/>
          </a:bodyPr>
          <a:lstStyle/>
          <a:p>
            <a:r>
              <a:rPr lang="it-IT" i="1" dirty="0" err="1" smtClean="0"/>
              <a:t>Annottarsi</a:t>
            </a:r>
            <a:r>
              <a:rPr lang="it-IT" i="1" dirty="0" smtClean="0"/>
              <a:t> </a:t>
            </a:r>
            <a:r>
              <a:rPr lang="it-IT" dirty="0" smtClean="0"/>
              <a:t>2, 1987</a:t>
            </a:r>
            <a:endParaRPr lang="it-IT" dirty="0"/>
          </a:p>
        </p:txBody>
      </p:sp>
      <p:pic>
        <p:nvPicPr>
          <p:cNvPr id="280580" name="Picture 4" descr="http://www.t-mag.it/wp-content/uploads/2013/02/alberto_burri_nero.jpg">
            <a:hlinkClick r:id="rId4"/>
          </p:cNvPr>
          <p:cNvPicPr>
            <a:picLocks noChangeAspect="1" noChangeArrowheads="1"/>
          </p:cNvPicPr>
          <p:nvPr/>
        </p:nvPicPr>
        <p:blipFill>
          <a:blip r:embed="rId5" cstate="print"/>
          <a:srcRect/>
          <a:stretch>
            <a:fillRect/>
          </a:stretch>
        </p:blipFill>
        <p:spPr bwMode="auto">
          <a:xfrm>
            <a:off x="4211960" y="3498047"/>
            <a:ext cx="4932040" cy="3359953"/>
          </a:xfrm>
          <a:prstGeom prst="rect">
            <a:avLst/>
          </a:prstGeom>
          <a:noFill/>
        </p:spPr>
      </p:pic>
      <p:sp>
        <p:nvSpPr>
          <p:cNvPr id="5" name="CasellaDiTesto 4"/>
          <p:cNvSpPr txBox="1"/>
          <p:nvPr/>
        </p:nvSpPr>
        <p:spPr>
          <a:xfrm>
            <a:off x="6446406" y="2996952"/>
            <a:ext cx="1221938" cy="369332"/>
          </a:xfrm>
          <a:prstGeom prst="rect">
            <a:avLst/>
          </a:prstGeom>
          <a:noFill/>
        </p:spPr>
        <p:txBody>
          <a:bodyPr wrap="none" rtlCol="0">
            <a:spAutoFit/>
          </a:bodyPr>
          <a:lstStyle/>
          <a:p>
            <a:r>
              <a:rPr lang="it-IT" i="1" dirty="0" smtClean="0"/>
              <a:t>Nero</a:t>
            </a:r>
            <a:r>
              <a:rPr lang="it-IT" dirty="0" smtClean="0"/>
              <a:t>, 1988</a:t>
            </a:r>
            <a:endParaRPr lang="it-IT"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noChangeArrowheads="1"/>
          </p:cNvPicPr>
          <p:nvPr/>
        </p:nvPicPr>
        <p:blipFill>
          <a:blip r:embed="rId3" cstate="print"/>
          <a:srcRect/>
          <a:stretch>
            <a:fillRect/>
          </a:stretch>
        </p:blipFill>
        <p:spPr bwMode="auto">
          <a:xfrm>
            <a:off x="0" y="0"/>
            <a:ext cx="6047357" cy="3284984"/>
          </a:xfrm>
          <a:prstGeom prst="rect">
            <a:avLst/>
          </a:prstGeom>
          <a:noFill/>
          <a:ln w="9525">
            <a:noFill/>
            <a:miter lim="800000"/>
            <a:headEnd/>
            <a:tailEnd/>
          </a:ln>
        </p:spPr>
      </p:pic>
      <p:pic>
        <p:nvPicPr>
          <p:cNvPr id="278530" name="Picture 2"/>
          <p:cNvPicPr>
            <a:picLocks noChangeAspect="1" noChangeArrowheads="1"/>
          </p:cNvPicPr>
          <p:nvPr/>
        </p:nvPicPr>
        <p:blipFill>
          <a:blip r:embed="rId4" cstate="print"/>
          <a:srcRect/>
          <a:stretch>
            <a:fillRect/>
          </a:stretch>
        </p:blipFill>
        <p:spPr bwMode="auto">
          <a:xfrm>
            <a:off x="2178496" y="3384376"/>
            <a:ext cx="6858000" cy="3429000"/>
          </a:xfrm>
          <a:prstGeom prst="rect">
            <a:avLst/>
          </a:prstGeom>
          <a:noFill/>
          <a:ln w="9525">
            <a:noFill/>
            <a:miter lim="800000"/>
            <a:headEnd/>
            <a:tailEnd/>
          </a:ln>
        </p:spPr>
      </p:pic>
      <p:sp>
        <p:nvSpPr>
          <p:cNvPr id="4" name="CasellaDiTesto 3"/>
          <p:cNvSpPr txBox="1"/>
          <p:nvPr/>
        </p:nvSpPr>
        <p:spPr>
          <a:xfrm>
            <a:off x="6228184" y="2132856"/>
            <a:ext cx="2242152" cy="646331"/>
          </a:xfrm>
          <a:prstGeom prst="rect">
            <a:avLst/>
          </a:prstGeom>
          <a:noFill/>
        </p:spPr>
        <p:txBody>
          <a:bodyPr wrap="none" rtlCol="0">
            <a:spAutoFit/>
          </a:bodyPr>
          <a:lstStyle/>
          <a:p>
            <a:r>
              <a:rPr lang="it-IT" dirty="0" smtClean="0"/>
              <a:t>E Seccatoi di tabacco, </a:t>
            </a:r>
          </a:p>
          <a:p>
            <a:r>
              <a:rPr lang="it-IT" dirty="0" smtClean="0"/>
              <a:t>Città di Castello</a:t>
            </a:r>
            <a:endParaRPr lang="it-IT"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1"/>
          <p:cNvPicPr>
            <a:picLocks noChangeAspect="1" noChangeArrowheads="1"/>
          </p:cNvPicPr>
          <p:nvPr/>
        </p:nvPicPr>
        <p:blipFill>
          <a:blip r:embed="rId2" cstate="print"/>
          <a:srcRect/>
          <a:stretch>
            <a:fillRect/>
          </a:stretch>
        </p:blipFill>
        <p:spPr bwMode="auto">
          <a:xfrm>
            <a:off x="-36511" y="-27384"/>
            <a:ext cx="4896544" cy="3498599"/>
          </a:xfrm>
          <a:prstGeom prst="rect">
            <a:avLst/>
          </a:prstGeom>
          <a:noFill/>
          <a:ln w="9525">
            <a:noFill/>
            <a:miter lim="800000"/>
            <a:headEnd/>
            <a:tailEnd/>
          </a:ln>
        </p:spPr>
      </p:pic>
      <p:pic>
        <p:nvPicPr>
          <p:cNvPr id="277506" name="Picture 2"/>
          <p:cNvPicPr>
            <a:picLocks noChangeAspect="1" noChangeArrowheads="1"/>
          </p:cNvPicPr>
          <p:nvPr/>
        </p:nvPicPr>
        <p:blipFill>
          <a:blip r:embed="rId3" cstate="print"/>
          <a:srcRect/>
          <a:stretch>
            <a:fillRect/>
          </a:stretch>
        </p:blipFill>
        <p:spPr bwMode="auto">
          <a:xfrm>
            <a:off x="4895850" y="4086225"/>
            <a:ext cx="4248150" cy="2771775"/>
          </a:xfrm>
          <a:prstGeom prst="rect">
            <a:avLst/>
          </a:prstGeom>
          <a:noFill/>
          <a:ln w="9525">
            <a:noFill/>
            <a:miter lim="800000"/>
            <a:headEnd/>
            <a:tailEnd/>
          </a:ln>
        </p:spPr>
      </p:pic>
      <p:pic>
        <p:nvPicPr>
          <p:cNvPr id="277507" name="Picture 3"/>
          <p:cNvPicPr>
            <a:picLocks noChangeAspect="1" noChangeArrowheads="1"/>
          </p:cNvPicPr>
          <p:nvPr/>
        </p:nvPicPr>
        <p:blipFill>
          <a:blip r:embed="rId4" cstate="print"/>
          <a:srcRect/>
          <a:stretch>
            <a:fillRect/>
          </a:stretch>
        </p:blipFill>
        <p:spPr bwMode="auto">
          <a:xfrm>
            <a:off x="0" y="4177168"/>
            <a:ext cx="3707904" cy="2680832"/>
          </a:xfrm>
          <a:prstGeom prst="rect">
            <a:avLst/>
          </a:prstGeom>
          <a:noFill/>
          <a:ln w="9525">
            <a:noFill/>
            <a:miter lim="800000"/>
            <a:headEnd/>
            <a:tailEnd/>
          </a:ln>
        </p:spPr>
      </p:pic>
      <p:sp>
        <p:nvSpPr>
          <p:cNvPr id="5" name="CasellaDiTesto 4"/>
          <p:cNvSpPr txBox="1"/>
          <p:nvPr/>
        </p:nvSpPr>
        <p:spPr>
          <a:xfrm>
            <a:off x="5364088" y="2348880"/>
            <a:ext cx="3260508" cy="369332"/>
          </a:xfrm>
          <a:prstGeom prst="rect">
            <a:avLst/>
          </a:prstGeom>
          <a:noFill/>
        </p:spPr>
        <p:txBody>
          <a:bodyPr wrap="none" rtlCol="0">
            <a:spAutoFit/>
          </a:bodyPr>
          <a:lstStyle/>
          <a:p>
            <a:r>
              <a:rPr lang="it-IT" dirty="0" smtClean="0"/>
              <a:t>Palazzo </a:t>
            </a:r>
            <a:r>
              <a:rPr lang="it-IT" dirty="0" err="1" smtClean="0"/>
              <a:t>Albizzini</a:t>
            </a:r>
            <a:r>
              <a:rPr lang="it-IT" dirty="0" smtClean="0"/>
              <a:t>, Città di Castello</a:t>
            </a:r>
            <a:endParaRPr lang="it-IT"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2166057" y="980728"/>
            <a:ext cx="4782207" cy="1107996"/>
          </a:xfrm>
          <a:prstGeom prst="rect">
            <a:avLst/>
          </a:prstGeom>
          <a:noFill/>
        </p:spPr>
        <p:txBody>
          <a:bodyPr wrap="none" rtlCol="0">
            <a:spAutoFit/>
          </a:bodyPr>
          <a:lstStyle/>
          <a:p>
            <a:r>
              <a:rPr lang="it-IT" sz="6600" dirty="0" smtClean="0"/>
              <a:t>SPAZIALISMO</a:t>
            </a:r>
            <a:endParaRPr lang="it-IT" sz="6600" dirty="0"/>
          </a:p>
        </p:txBody>
      </p:sp>
      <p:sp>
        <p:nvSpPr>
          <p:cNvPr id="3" name="CasellaDiTesto 2"/>
          <p:cNvSpPr txBox="1"/>
          <p:nvPr/>
        </p:nvSpPr>
        <p:spPr>
          <a:xfrm>
            <a:off x="395536" y="2852936"/>
            <a:ext cx="5832648" cy="3785652"/>
          </a:xfrm>
          <a:prstGeom prst="rect">
            <a:avLst/>
          </a:prstGeom>
          <a:noFill/>
        </p:spPr>
        <p:txBody>
          <a:bodyPr wrap="square" rtlCol="0">
            <a:spAutoFit/>
          </a:bodyPr>
          <a:lstStyle/>
          <a:p>
            <a:r>
              <a:rPr lang="it-IT" sz="4000" dirty="0" smtClean="0"/>
              <a:t>Lucio Fontana</a:t>
            </a:r>
          </a:p>
          <a:p>
            <a:r>
              <a:rPr lang="it-IT" sz="4000" dirty="0" smtClean="0"/>
              <a:t>Roberto Crippa</a:t>
            </a:r>
          </a:p>
          <a:p>
            <a:r>
              <a:rPr lang="it-IT" sz="4000" dirty="0" smtClean="0"/>
              <a:t>Gianni </a:t>
            </a:r>
            <a:r>
              <a:rPr lang="it-IT" sz="4000" dirty="0" err="1" smtClean="0"/>
              <a:t>Dova</a:t>
            </a:r>
            <a:endParaRPr lang="it-IT" sz="4000" dirty="0" smtClean="0"/>
          </a:p>
          <a:p>
            <a:r>
              <a:rPr lang="it-IT" sz="4000" dirty="0" smtClean="0"/>
              <a:t>Enrico </a:t>
            </a:r>
            <a:r>
              <a:rPr lang="it-IT" sz="4000" dirty="0" err="1" smtClean="0"/>
              <a:t>Baj</a:t>
            </a:r>
            <a:endParaRPr lang="it-IT" sz="4000" dirty="0" smtClean="0"/>
          </a:p>
          <a:p>
            <a:r>
              <a:rPr lang="it-IT" sz="4000" dirty="0" smtClean="0"/>
              <a:t>Milena </a:t>
            </a:r>
            <a:r>
              <a:rPr lang="it-IT" sz="4000" dirty="0" err="1" smtClean="0"/>
              <a:t>Milani</a:t>
            </a:r>
            <a:endParaRPr lang="it-IT" sz="4000" dirty="0" smtClean="0"/>
          </a:p>
          <a:p>
            <a:r>
              <a:rPr lang="it-IT" sz="4000" dirty="0" smtClean="0"/>
              <a:t>Tancredi</a:t>
            </a:r>
            <a:endParaRPr lang="it-IT" sz="4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https://encrypted-tbn0.gstatic.com/images?q=tbn:ANd9GcSDHAfR5tbp8rWgNN0UviFSbNSi_vM6Bc7TZMgTDyJe-SNlqBik">
            <a:hlinkClick r:id="rId3"/>
          </p:cNvPr>
          <p:cNvPicPr>
            <a:picLocks noChangeAspect="1" noChangeArrowheads="1"/>
          </p:cNvPicPr>
          <p:nvPr/>
        </p:nvPicPr>
        <p:blipFill>
          <a:blip r:embed="rId4" cstate="print"/>
          <a:srcRect/>
          <a:stretch>
            <a:fillRect/>
          </a:stretch>
        </p:blipFill>
        <p:spPr bwMode="auto">
          <a:xfrm>
            <a:off x="-1" y="0"/>
            <a:ext cx="5060611" cy="6858000"/>
          </a:xfrm>
          <a:prstGeom prst="rect">
            <a:avLst/>
          </a:prstGeom>
          <a:noFill/>
        </p:spPr>
      </p:pic>
      <p:sp>
        <p:nvSpPr>
          <p:cNvPr id="4" name="CasellaDiTesto 3"/>
          <p:cNvSpPr txBox="1"/>
          <p:nvPr/>
        </p:nvSpPr>
        <p:spPr>
          <a:xfrm>
            <a:off x="6084168" y="2060848"/>
            <a:ext cx="652743" cy="369332"/>
          </a:xfrm>
          <a:prstGeom prst="rect">
            <a:avLst/>
          </a:prstGeom>
          <a:noFill/>
        </p:spPr>
        <p:txBody>
          <a:bodyPr wrap="none" rtlCol="0">
            <a:spAutoFit/>
          </a:bodyPr>
          <a:lstStyle/>
          <a:p>
            <a:r>
              <a:rPr lang="it-IT" dirty="0" smtClean="0"/>
              <a:t>1937</a:t>
            </a:r>
            <a:endParaRPr lang="it-IT"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www.collectortribune.com/wp-content/uploads/2012/09/lucio_fontana.jpg">
            <a:hlinkClick r:id="rId3"/>
          </p:cNvPr>
          <p:cNvPicPr>
            <a:picLocks noChangeAspect="1" noChangeArrowheads="1"/>
          </p:cNvPicPr>
          <p:nvPr/>
        </p:nvPicPr>
        <p:blipFill>
          <a:blip r:embed="rId4" cstate="print"/>
          <a:srcRect/>
          <a:stretch>
            <a:fillRect/>
          </a:stretch>
        </p:blipFill>
        <p:spPr bwMode="auto">
          <a:xfrm>
            <a:off x="1" y="0"/>
            <a:ext cx="5061310" cy="3356992"/>
          </a:xfrm>
          <a:prstGeom prst="rect">
            <a:avLst/>
          </a:prstGeom>
          <a:noFill/>
        </p:spPr>
      </p:pic>
      <p:pic>
        <p:nvPicPr>
          <p:cNvPr id="182276" name="Picture 4" descr="http://nyoobserver.files.wordpress.com/2011/08/markrothko.jpg">
            <a:hlinkClick r:id="rId5"/>
          </p:cNvPr>
          <p:cNvPicPr>
            <a:picLocks noChangeAspect="1" noChangeArrowheads="1"/>
          </p:cNvPicPr>
          <p:nvPr/>
        </p:nvPicPr>
        <p:blipFill>
          <a:blip r:embed="rId6" cstate="print"/>
          <a:srcRect/>
          <a:stretch>
            <a:fillRect/>
          </a:stretch>
        </p:blipFill>
        <p:spPr bwMode="auto">
          <a:xfrm>
            <a:off x="5013573" y="2132856"/>
            <a:ext cx="4130427" cy="4725144"/>
          </a:xfrm>
          <a:prstGeom prst="rect">
            <a:avLst/>
          </a:prstGeom>
          <a:noFill/>
        </p:spPr>
      </p:pic>
      <p:sp>
        <p:nvSpPr>
          <p:cNvPr id="4" name="CasellaDiTesto 3"/>
          <p:cNvSpPr txBox="1"/>
          <p:nvPr/>
        </p:nvSpPr>
        <p:spPr>
          <a:xfrm>
            <a:off x="1712799" y="3429000"/>
            <a:ext cx="1491049" cy="369332"/>
          </a:xfrm>
          <a:prstGeom prst="rect">
            <a:avLst/>
          </a:prstGeom>
          <a:noFill/>
        </p:spPr>
        <p:txBody>
          <a:bodyPr wrap="none" rtlCol="0">
            <a:spAutoFit/>
          </a:bodyPr>
          <a:lstStyle/>
          <a:p>
            <a:r>
              <a:rPr lang="it-IT" dirty="0" smtClean="0"/>
              <a:t>Lucio Fontana</a:t>
            </a:r>
            <a:endParaRPr lang="it-IT" dirty="0"/>
          </a:p>
        </p:txBody>
      </p:sp>
      <p:sp>
        <p:nvSpPr>
          <p:cNvPr id="5" name="CasellaDiTesto 4"/>
          <p:cNvSpPr txBox="1"/>
          <p:nvPr/>
        </p:nvSpPr>
        <p:spPr>
          <a:xfrm>
            <a:off x="6351510" y="1700808"/>
            <a:ext cx="1388842" cy="369332"/>
          </a:xfrm>
          <a:prstGeom prst="rect">
            <a:avLst/>
          </a:prstGeom>
          <a:noFill/>
        </p:spPr>
        <p:txBody>
          <a:bodyPr wrap="none" rtlCol="0">
            <a:spAutoFit/>
          </a:bodyPr>
          <a:lstStyle/>
          <a:p>
            <a:r>
              <a:rPr lang="it-IT" dirty="0" smtClean="0"/>
              <a:t>Mark </a:t>
            </a:r>
            <a:r>
              <a:rPr lang="it-IT" dirty="0" err="1" smtClean="0"/>
              <a:t>Rothko</a:t>
            </a:r>
            <a:endParaRPr lang="it-IT"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File:Manifestospaziale.jpg">
            <a:hlinkClick r:id="rId3"/>
          </p:cNvPr>
          <p:cNvPicPr>
            <a:picLocks noChangeAspect="1" noChangeArrowheads="1"/>
          </p:cNvPicPr>
          <p:nvPr/>
        </p:nvPicPr>
        <p:blipFill>
          <a:blip r:embed="rId4" cstate="print"/>
          <a:srcRect/>
          <a:stretch>
            <a:fillRect/>
          </a:stretch>
        </p:blipFill>
        <p:spPr bwMode="auto">
          <a:xfrm>
            <a:off x="0" y="13067"/>
            <a:ext cx="4788024" cy="6844933"/>
          </a:xfrm>
          <a:prstGeom prst="rect">
            <a:avLst/>
          </a:prstGeom>
          <a:noFill/>
        </p:spPr>
      </p:pic>
      <p:sp>
        <p:nvSpPr>
          <p:cNvPr id="3" name="CasellaDiTesto 2"/>
          <p:cNvSpPr txBox="1"/>
          <p:nvPr/>
        </p:nvSpPr>
        <p:spPr>
          <a:xfrm>
            <a:off x="4669529" y="1844824"/>
            <a:ext cx="4133311" cy="923330"/>
          </a:xfrm>
          <a:prstGeom prst="rect">
            <a:avLst/>
          </a:prstGeom>
          <a:noFill/>
        </p:spPr>
        <p:txBody>
          <a:bodyPr wrap="none" rtlCol="0">
            <a:spAutoFit/>
          </a:bodyPr>
          <a:lstStyle/>
          <a:p>
            <a:pPr algn="ctr"/>
            <a:r>
              <a:rPr lang="it-IT" dirty="0" smtClean="0"/>
              <a:t>“Le figure sembrano abbandonare il piano</a:t>
            </a:r>
          </a:p>
          <a:p>
            <a:pPr algn="ctr"/>
            <a:r>
              <a:rPr lang="it-IT" dirty="0" smtClean="0"/>
              <a:t>E continuare nello spazio i movimenti</a:t>
            </a:r>
          </a:p>
          <a:p>
            <a:pPr algn="ctr"/>
            <a:r>
              <a:rPr lang="it-IT" dirty="0" smtClean="0"/>
              <a:t> raffigurati”</a:t>
            </a:r>
            <a:endParaRPr lang="it-IT" dirty="0"/>
          </a:p>
        </p:txBody>
      </p:sp>
      <p:pic>
        <p:nvPicPr>
          <p:cNvPr id="180226" name="Picture 2" descr="http://www.milandobes.sk/uploads/images/exhibitions/lf_portret.jpg">
            <a:hlinkClick r:id="rId5"/>
          </p:cNvPr>
          <p:cNvPicPr>
            <a:picLocks noChangeAspect="1" noChangeArrowheads="1"/>
          </p:cNvPicPr>
          <p:nvPr/>
        </p:nvPicPr>
        <p:blipFill>
          <a:blip r:embed="rId6" cstate="print"/>
          <a:srcRect/>
          <a:stretch>
            <a:fillRect/>
          </a:stretch>
        </p:blipFill>
        <p:spPr bwMode="auto">
          <a:xfrm>
            <a:off x="5220072" y="2895603"/>
            <a:ext cx="3923928" cy="3962398"/>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2492896"/>
            <a:ext cx="9144000" cy="1728192"/>
          </a:xfrm>
          <a:prstGeom prst="rect">
            <a:avLst/>
          </a:prstGeom>
          <a:noFill/>
        </p:spPr>
        <p:txBody>
          <a:bodyPr wrap="square" rtlCol="0">
            <a:spAutoFit/>
          </a:bodyPr>
          <a:lstStyle/>
          <a:p>
            <a:pPr algn="ctr"/>
            <a:r>
              <a:rPr lang="it-IT" sz="4400" baseline="0" dirty="0" smtClean="0"/>
              <a:t>“L’arte è eterna ma non può essere immortale”</a:t>
            </a:r>
          </a:p>
          <a:p>
            <a:endParaRPr lang="it-IT" dirty="0"/>
          </a:p>
        </p:txBody>
      </p:sp>
      <p:sp>
        <p:nvSpPr>
          <p:cNvPr id="3" name="CasellaDiTesto 2"/>
          <p:cNvSpPr txBox="1"/>
          <p:nvPr/>
        </p:nvSpPr>
        <p:spPr>
          <a:xfrm>
            <a:off x="1187624" y="1484784"/>
            <a:ext cx="6910803" cy="584775"/>
          </a:xfrm>
          <a:prstGeom prst="rect">
            <a:avLst/>
          </a:prstGeom>
          <a:noFill/>
        </p:spPr>
        <p:txBody>
          <a:bodyPr wrap="none" rtlCol="0">
            <a:spAutoFit/>
          </a:bodyPr>
          <a:lstStyle/>
          <a:p>
            <a:r>
              <a:rPr lang="it-IT" sz="3200" dirty="0" smtClean="0"/>
              <a:t>PRIMO MANIFESTO DELLO SPAZIALISMO</a:t>
            </a:r>
            <a:endParaRPr lang="it-IT" sz="3200" dirty="0"/>
          </a:p>
        </p:txBody>
      </p:sp>
      <p:sp>
        <p:nvSpPr>
          <p:cNvPr id="4" name="CasellaDiTesto 3"/>
          <p:cNvSpPr txBox="1"/>
          <p:nvPr/>
        </p:nvSpPr>
        <p:spPr>
          <a:xfrm>
            <a:off x="4355976" y="1124744"/>
            <a:ext cx="652743" cy="369332"/>
          </a:xfrm>
          <a:prstGeom prst="rect">
            <a:avLst/>
          </a:prstGeom>
          <a:noFill/>
        </p:spPr>
        <p:txBody>
          <a:bodyPr wrap="none" rtlCol="0">
            <a:spAutoFit/>
          </a:bodyPr>
          <a:lstStyle/>
          <a:p>
            <a:r>
              <a:rPr lang="it-IT" dirty="0" smtClean="0"/>
              <a:t>1947</a:t>
            </a:r>
            <a:endParaRPr lang="it-IT"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556792"/>
            <a:ext cx="8949694" cy="3908762"/>
          </a:xfrm>
          <a:prstGeom prst="rect">
            <a:avLst/>
          </a:prstGeom>
          <a:noFill/>
        </p:spPr>
        <p:txBody>
          <a:bodyPr wrap="none" rtlCol="0">
            <a:spAutoFit/>
          </a:bodyPr>
          <a:lstStyle/>
          <a:p>
            <a:r>
              <a:rPr lang="it-IT" sz="3200" dirty="0" smtClean="0"/>
              <a:t>        SECONDO MANIFESTO DELLO SPAZIALISMO</a:t>
            </a:r>
          </a:p>
          <a:p>
            <a:r>
              <a:rPr lang="it-IT" sz="3200" dirty="0" smtClean="0"/>
              <a:t>                   </a:t>
            </a:r>
            <a:r>
              <a:rPr lang="it-IT" sz="3200" dirty="0" err="1" smtClean="0"/>
              <a:t>……ULTIMO</a:t>
            </a:r>
            <a:r>
              <a:rPr lang="it-IT" sz="3200" dirty="0" smtClean="0"/>
              <a:t> MANIFESTO 1952</a:t>
            </a:r>
          </a:p>
          <a:p>
            <a:endParaRPr lang="it-IT" sz="3200" dirty="0" smtClean="0"/>
          </a:p>
          <a:p>
            <a:endParaRPr lang="it-IT" sz="4000" dirty="0" smtClean="0"/>
          </a:p>
          <a:p>
            <a:r>
              <a:rPr lang="it-IT" sz="4000" dirty="0" smtClean="0"/>
              <a:t>“Le conquiste della tecniche sono ormai a </a:t>
            </a:r>
          </a:p>
          <a:p>
            <a:r>
              <a:rPr lang="it-IT" sz="4000" dirty="0" smtClean="0"/>
              <a:t>   servizio dell’arte che noi professiamo”</a:t>
            </a:r>
          </a:p>
          <a:p>
            <a:r>
              <a:rPr lang="it-IT" sz="3200" dirty="0" smtClean="0"/>
              <a:t>   </a:t>
            </a:r>
            <a:endParaRPr lang="it-IT" sz="3200" dirty="0"/>
          </a:p>
        </p:txBody>
      </p:sp>
      <p:sp>
        <p:nvSpPr>
          <p:cNvPr id="3" name="CasellaDiTesto 2"/>
          <p:cNvSpPr txBox="1"/>
          <p:nvPr/>
        </p:nvSpPr>
        <p:spPr>
          <a:xfrm>
            <a:off x="4355976" y="1124744"/>
            <a:ext cx="652743" cy="369332"/>
          </a:xfrm>
          <a:prstGeom prst="rect">
            <a:avLst/>
          </a:prstGeom>
          <a:noFill/>
        </p:spPr>
        <p:txBody>
          <a:bodyPr wrap="none" rtlCol="0">
            <a:spAutoFit/>
          </a:bodyPr>
          <a:lstStyle/>
          <a:p>
            <a:r>
              <a:rPr lang="it-IT" dirty="0" smtClean="0"/>
              <a:t>1948</a:t>
            </a:r>
            <a:endParaRPr lang="it-IT"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http://3.bp.blogspot.com/-6Dre9dpsp5o/TVv4U8XqvII/AAAAAAAAACM/im46Rk1pq4U/s1600/Lucio+Fontana++alla+Galleria+del+Naviglio+l%2527Ambiente+spaziale+a+luce+nera+1949.jpg"/>
          <p:cNvPicPr>
            <a:picLocks noChangeAspect="1" noChangeArrowheads="1"/>
          </p:cNvPicPr>
          <p:nvPr/>
        </p:nvPicPr>
        <p:blipFill>
          <a:blip r:embed="rId3" cstate="print"/>
          <a:srcRect/>
          <a:stretch>
            <a:fillRect/>
          </a:stretch>
        </p:blipFill>
        <p:spPr bwMode="auto">
          <a:xfrm>
            <a:off x="323527" y="548680"/>
            <a:ext cx="5034731" cy="5184576"/>
          </a:xfrm>
          <a:prstGeom prst="rect">
            <a:avLst/>
          </a:prstGeom>
          <a:noFill/>
        </p:spPr>
      </p:pic>
      <p:sp>
        <p:nvSpPr>
          <p:cNvPr id="4" name="CasellaDiTesto 3"/>
          <p:cNvSpPr txBox="1"/>
          <p:nvPr/>
        </p:nvSpPr>
        <p:spPr>
          <a:xfrm>
            <a:off x="5436096" y="1484784"/>
            <a:ext cx="3549370" cy="646331"/>
          </a:xfrm>
          <a:prstGeom prst="rect">
            <a:avLst/>
          </a:prstGeom>
          <a:noFill/>
        </p:spPr>
        <p:txBody>
          <a:bodyPr wrap="none" rtlCol="0">
            <a:spAutoFit/>
          </a:bodyPr>
          <a:lstStyle/>
          <a:p>
            <a:r>
              <a:rPr lang="it-IT" dirty="0" smtClean="0"/>
              <a:t>L. Fontana, </a:t>
            </a:r>
            <a:r>
              <a:rPr lang="it-IT" i="1" dirty="0" smtClean="0"/>
              <a:t>Ambiente spaziale</a:t>
            </a:r>
            <a:r>
              <a:rPr lang="it-IT" dirty="0" smtClean="0"/>
              <a:t>, 1949</a:t>
            </a:r>
          </a:p>
          <a:p>
            <a:r>
              <a:rPr lang="it-IT" dirty="0" smtClean="0"/>
              <a:t>Galleria del Naviglio </a:t>
            </a:r>
            <a:endParaRPr lang="it-IT" dirty="0"/>
          </a:p>
        </p:txBody>
      </p:sp>
      <p:sp>
        <p:nvSpPr>
          <p:cNvPr id="5" name="CasellaDiTesto 4"/>
          <p:cNvSpPr txBox="1"/>
          <p:nvPr/>
        </p:nvSpPr>
        <p:spPr>
          <a:xfrm>
            <a:off x="1043608" y="5951021"/>
            <a:ext cx="7346883" cy="646331"/>
          </a:xfrm>
          <a:prstGeom prst="rect">
            <a:avLst/>
          </a:prstGeom>
          <a:noFill/>
        </p:spPr>
        <p:txBody>
          <a:bodyPr wrap="none" rtlCol="0">
            <a:spAutoFit/>
          </a:bodyPr>
          <a:lstStyle/>
          <a:p>
            <a:pPr algn="ctr"/>
            <a:r>
              <a:rPr lang="it-IT" dirty="0" smtClean="0"/>
              <a:t> “è l’arte che entra in una dimensione sociale, generale, è un concetto e non </a:t>
            </a:r>
          </a:p>
          <a:p>
            <a:pPr algn="ctr"/>
            <a:r>
              <a:rPr lang="it-IT" dirty="0" smtClean="0"/>
              <a:t>più un’opera d’arte in vendita”</a:t>
            </a:r>
            <a:endParaRPr lang="it-IT"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http://www.neonzine.it/wp-content/uploads/2012/03/Fontana_luce-spaziale_1951.jpg">
            <a:hlinkClick r:id="rId3"/>
          </p:cNvPr>
          <p:cNvPicPr>
            <a:picLocks noChangeAspect="1" noChangeArrowheads="1"/>
          </p:cNvPicPr>
          <p:nvPr/>
        </p:nvPicPr>
        <p:blipFill>
          <a:blip r:embed="rId4" cstate="print"/>
          <a:srcRect/>
          <a:stretch>
            <a:fillRect/>
          </a:stretch>
        </p:blipFill>
        <p:spPr bwMode="auto">
          <a:xfrm>
            <a:off x="360040" y="44624"/>
            <a:ext cx="8388424" cy="6811400"/>
          </a:xfrm>
          <a:prstGeom prst="rect">
            <a:avLst/>
          </a:prstGeom>
          <a:noFill/>
        </p:spPr>
      </p:pic>
      <p:sp>
        <p:nvSpPr>
          <p:cNvPr id="3" name="Rettangolo 2"/>
          <p:cNvSpPr/>
          <p:nvPr/>
        </p:nvSpPr>
        <p:spPr>
          <a:xfrm>
            <a:off x="5508104" y="6488668"/>
            <a:ext cx="3170996" cy="369332"/>
          </a:xfrm>
          <a:prstGeom prst="rect">
            <a:avLst/>
          </a:prstGeom>
        </p:spPr>
        <p:txBody>
          <a:bodyPr wrap="none">
            <a:spAutoFit/>
          </a:bodyPr>
          <a:lstStyle/>
          <a:p>
            <a:r>
              <a:rPr lang="it-IT" dirty="0" smtClean="0">
                <a:solidFill>
                  <a:schemeClr val="accent2"/>
                </a:solidFill>
              </a:rPr>
              <a:t>Fontana, Struttura al neon 1951</a:t>
            </a:r>
            <a:endParaRPr lang="it-IT" dirty="0">
              <a:solidFill>
                <a:schemeClr val="accent2"/>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http://p0urparler.files.wordpress.com/2011/03/lucio-fontana-buchi.jpg"/>
          <p:cNvPicPr>
            <a:picLocks noChangeAspect="1" noChangeArrowheads="1"/>
          </p:cNvPicPr>
          <p:nvPr/>
        </p:nvPicPr>
        <p:blipFill>
          <a:blip r:embed="rId3" cstate="print"/>
          <a:srcRect/>
          <a:stretch>
            <a:fillRect/>
          </a:stretch>
        </p:blipFill>
        <p:spPr bwMode="auto">
          <a:xfrm>
            <a:off x="1215628" y="620"/>
            <a:ext cx="6812756" cy="6812756"/>
          </a:xfrm>
          <a:prstGeom prst="rect">
            <a:avLst/>
          </a:prstGeom>
          <a:noFill/>
        </p:spPr>
      </p:pic>
      <p:sp>
        <p:nvSpPr>
          <p:cNvPr id="3" name="CasellaDiTesto 2"/>
          <p:cNvSpPr txBox="1"/>
          <p:nvPr/>
        </p:nvSpPr>
        <p:spPr>
          <a:xfrm>
            <a:off x="318857" y="908720"/>
            <a:ext cx="652743" cy="369332"/>
          </a:xfrm>
          <a:prstGeom prst="rect">
            <a:avLst/>
          </a:prstGeom>
          <a:noFill/>
        </p:spPr>
        <p:txBody>
          <a:bodyPr wrap="none" rtlCol="0">
            <a:spAutoFit/>
          </a:bodyPr>
          <a:lstStyle/>
          <a:p>
            <a:r>
              <a:rPr lang="it-IT" dirty="0" smtClean="0"/>
              <a:t>1949</a:t>
            </a:r>
            <a:endParaRPr lang="it-IT" dirty="0"/>
          </a:p>
        </p:txBody>
      </p:sp>
      <p:sp>
        <p:nvSpPr>
          <p:cNvPr id="4" name="CasellaDiTesto 3"/>
          <p:cNvSpPr txBox="1"/>
          <p:nvPr/>
        </p:nvSpPr>
        <p:spPr>
          <a:xfrm>
            <a:off x="107504" y="6021288"/>
            <a:ext cx="9055364" cy="923330"/>
          </a:xfrm>
          <a:prstGeom prst="rect">
            <a:avLst/>
          </a:prstGeom>
          <a:noFill/>
        </p:spPr>
        <p:txBody>
          <a:bodyPr wrap="none" rtlCol="0">
            <a:spAutoFit/>
          </a:bodyPr>
          <a:lstStyle/>
          <a:p>
            <a:r>
              <a:rPr lang="it-IT" i="1" dirty="0"/>
              <a:t>più in là della prospettiva ... la scoperta del cosmo è una dimensione nuova, </a:t>
            </a:r>
            <a:endParaRPr lang="it-IT" i="1" dirty="0" smtClean="0"/>
          </a:p>
          <a:p>
            <a:r>
              <a:rPr lang="it-IT" i="1" dirty="0" smtClean="0"/>
              <a:t>è </a:t>
            </a:r>
            <a:r>
              <a:rPr lang="it-IT" i="1" dirty="0"/>
              <a:t>l'infinito, allora buco questa tela, che era alla base di tutte le arti e ho creato una dimensione </a:t>
            </a:r>
            <a:endParaRPr lang="it-IT" i="1" dirty="0" smtClean="0"/>
          </a:p>
          <a:p>
            <a:r>
              <a:rPr lang="it-IT" i="1" dirty="0"/>
              <a:t> </a:t>
            </a:r>
            <a:r>
              <a:rPr lang="it-IT" i="1" dirty="0" smtClean="0"/>
              <a:t>                                                                                                                                                     infinita</a:t>
            </a:r>
            <a:r>
              <a:rPr lang="it-IT" dirty="0"/>
              <a: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4" descr="48 Lucio Fontana"/>
          <p:cNvPicPr>
            <a:picLocks noChangeAspect="1" noChangeArrowheads="1"/>
          </p:cNvPicPr>
          <p:nvPr/>
        </p:nvPicPr>
        <p:blipFill>
          <a:blip r:embed="rId3" cstate="print"/>
          <a:srcRect/>
          <a:stretch>
            <a:fillRect/>
          </a:stretch>
        </p:blipFill>
        <p:spPr bwMode="auto">
          <a:xfrm>
            <a:off x="4137025" y="0"/>
            <a:ext cx="50069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Immagine alta qualità"/>
          <p:cNvPicPr>
            <a:picLocks noChangeAspect="1" noChangeArrowheads="1"/>
          </p:cNvPicPr>
          <p:nvPr/>
        </p:nvPicPr>
        <p:blipFill>
          <a:blip r:embed="rId3" cstate="print"/>
          <a:srcRect/>
          <a:stretch>
            <a:fillRect/>
          </a:stretch>
        </p:blipFill>
        <p:spPr bwMode="auto">
          <a:xfrm>
            <a:off x="63500" y="44624"/>
            <a:ext cx="7620000" cy="6324600"/>
          </a:xfrm>
          <a:prstGeom prst="rect">
            <a:avLst/>
          </a:prstGeom>
          <a:noFill/>
        </p:spPr>
      </p:pic>
      <p:sp>
        <p:nvSpPr>
          <p:cNvPr id="3" name="CasellaDiTesto 2"/>
          <p:cNvSpPr txBox="1"/>
          <p:nvPr/>
        </p:nvSpPr>
        <p:spPr>
          <a:xfrm>
            <a:off x="3713820" y="6453336"/>
            <a:ext cx="5322676" cy="369332"/>
          </a:xfrm>
          <a:prstGeom prst="rect">
            <a:avLst/>
          </a:prstGeom>
          <a:noFill/>
        </p:spPr>
        <p:txBody>
          <a:bodyPr wrap="none" rtlCol="0">
            <a:spAutoFit/>
          </a:bodyPr>
          <a:lstStyle/>
          <a:p>
            <a:r>
              <a:rPr lang="it-IT" dirty="0" smtClean="0"/>
              <a:t>L. Fontana, Concetto spaziale,, Venezia d’argento, 1961</a:t>
            </a:r>
            <a:endParaRPr lang="it-IT"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descr="47 Lucio Fontana al lavoro"/>
          <p:cNvPicPr>
            <a:picLocks noChangeAspect="1" noChangeArrowheads="1"/>
          </p:cNvPicPr>
          <p:nvPr/>
        </p:nvPicPr>
        <p:blipFill>
          <a:blip r:embed="rId3" cstate="print"/>
          <a:srcRect/>
          <a:stretch>
            <a:fillRect/>
          </a:stretch>
        </p:blipFill>
        <p:spPr bwMode="auto">
          <a:xfrm>
            <a:off x="4951413" y="188913"/>
            <a:ext cx="4192587" cy="6361112"/>
          </a:xfrm>
          <a:prstGeom prst="rect">
            <a:avLst/>
          </a:prstGeom>
          <a:noFill/>
          <a:ln w="9525">
            <a:noFill/>
            <a:miter lim="800000"/>
            <a:headEnd/>
            <a:tailEnd/>
          </a:ln>
        </p:spPr>
      </p:pic>
      <p:sp>
        <p:nvSpPr>
          <p:cNvPr id="77828" name="Text Box 4"/>
          <p:cNvSpPr txBox="1">
            <a:spLocks noChangeArrowheads="1"/>
          </p:cNvSpPr>
          <p:nvPr/>
        </p:nvSpPr>
        <p:spPr bwMode="auto">
          <a:xfrm>
            <a:off x="539750" y="2924175"/>
            <a:ext cx="184150" cy="366713"/>
          </a:xfrm>
          <a:prstGeom prst="rect">
            <a:avLst/>
          </a:prstGeom>
          <a:noFill/>
          <a:ln w="9525">
            <a:noFill/>
            <a:miter lim="800000"/>
            <a:headEnd/>
            <a:tailEnd/>
          </a:ln>
        </p:spPr>
        <p:txBody>
          <a:bodyPr wrap="none">
            <a:spAutoFit/>
          </a:bodyPr>
          <a:lstStyle/>
          <a:p>
            <a:endParaRPr lang="it-IT"/>
          </a:p>
        </p:txBody>
      </p:sp>
      <p:sp>
        <p:nvSpPr>
          <p:cNvPr id="77829" name="Text Box 5"/>
          <p:cNvSpPr txBox="1">
            <a:spLocks noChangeArrowheads="1"/>
          </p:cNvSpPr>
          <p:nvPr/>
        </p:nvSpPr>
        <p:spPr bwMode="auto">
          <a:xfrm>
            <a:off x="323850" y="3141663"/>
            <a:ext cx="1949450" cy="366712"/>
          </a:xfrm>
          <a:prstGeom prst="rect">
            <a:avLst/>
          </a:prstGeom>
          <a:noFill/>
          <a:ln w="9525">
            <a:noFill/>
            <a:miter lim="800000"/>
            <a:headEnd/>
            <a:tailEnd/>
          </a:ln>
        </p:spPr>
        <p:txBody>
          <a:bodyPr wrap="none">
            <a:spAutoFit/>
          </a:bodyPr>
          <a:lstStyle/>
          <a:p>
            <a:r>
              <a:rPr lang="it-IT">
                <a:solidFill>
                  <a:schemeClr val="accent2"/>
                </a:solidFill>
              </a:rPr>
              <a:t>Fontana al lavoro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Arshile Gorky: One Year the Milkweed (1944)"/>
          <p:cNvPicPr>
            <a:picLocks noChangeAspect="1" noChangeArrowheads="1"/>
          </p:cNvPicPr>
          <p:nvPr/>
        </p:nvPicPr>
        <p:blipFill>
          <a:blip r:embed="rId3" cstate="print"/>
          <a:srcRect/>
          <a:stretch>
            <a:fillRect/>
          </a:stretch>
        </p:blipFill>
        <p:spPr bwMode="auto">
          <a:xfrm>
            <a:off x="0" y="0"/>
            <a:ext cx="7380312" cy="5927313"/>
          </a:xfrm>
          <a:prstGeom prst="rect">
            <a:avLst/>
          </a:prstGeom>
          <a:noFill/>
        </p:spPr>
      </p:pic>
      <p:sp>
        <p:nvSpPr>
          <p:cNvPr id="3" name="CasellaDiTesto 2"/>
          <p:cNvSpPr txBox="1"/>
          <p:nvPr/>
        </p:nvSpPr>
        <p:spPr>
          <a:xfrm>
            <a:off x="2195736" y="6237312"/>
            <a:ext cx="4288675" cy="369332"/>
          </a:xfrm>
          <a:prstGeom prst="rect">
            <a:avLst/>
          </a:prstGeom>
          <a:noFill/>
        </p:spPr>
        <p:txBody>
          <a:bodyPr wrap="none" rtlCol="0">
            <a:spAutoFit/>
          </a:bodyPr>
          <a:lstStyle/>
          <a:p>
            <a:r>
              <a:rPr lang="en-US" dirty="0" err="1" smtClean="0"/>
              <a:t>Arshile</a:t>
            </a:r>
            <a:r>
              <a:rPr lang="en-US" dirty="0" smtClean="0"/>
              <a:t> Gorky, One year the milkweed, 1944</a:t>
            </a:r>
            <a:endParaRPr lang="it-IT"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http://www.iiclosangeles.esteri.it/IIC_LosAngeles/webform/..%5C..%5CIICManager%5CUpload%5CIMG%5C%5CLosAngeles%5CFontana.jpg">
            <a:hlinkClick r:id="rId2"/>
          </p:cNvPr>
          <p:cNvPicPr>
            <a:picLocks noChangeAspect="1" noChangeArrowheads="1"/>
          </p:cNvPicPr>
          <p:nvPr/>
        </p:nvPicPr>
        <p:blipFill>
          <a:blip r:embed="rId3" cstate="print"/>
          <a:srcRect/>
          <a:stretch>
            <a:fillRect/>
          </a:stretch>
        </p:blipFill>
        <p:spPr bwMode="auto">
          <a:xfrm>
            <a:off x="1043608" y="0"/>
            <a:ext cx="6948264" cy="6798839"/>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53 Fontana 1960 Concetto spaziale, Attesa"/>
          <p:cNvPicPr>
            <a:picLocks noChangeAspect="1" noChangeArrowheads="1"/>
          </p:cNvPicPr>
          <p:nvPr/>
        </p:nvPicPr>
        <p:blipFill>
          <a:blip r:embed="rId3" cstate="print"/>
          <a:srcRect/>
          <a:stretch>
            <a:fillRect/>
          </a:stretch>
        </p:blipFill>
        <p:spPr bwMode="auto">
          <a:xfrm>
            <a:off x="3843338" y="0"/>
            <a:ext cx="5300662" cy="6858000"/>
          </a:xfrm>
          <a:prstGeom prst="rect">
            <a:avLst/>
          </a:prstGeom>
          <a:noFill/>
          <a:ln w="9525">
            <a:noFill/>
            <a:miter lim="800000"/>
            <a:headEnd/>
            <a:tailEnd/>
          </a:ln>
        </p:spPr>
      </p:pic>
      <p:sp>
        <p:nvSpPr>
          <p:cNvPr id="81924" name="Text Box 4"/>
          <p:cNvSpPr txBox="1">
            <a:spLocks noChangeArrowheads="1"/>
          </p:cNvSpPr>
          <p:nvPr/>
        </p:nvSpPr>
        <p:spPr bwMode="auto">
          <a:xfrm>
            <a:off x="0" y="3141663"/>
            <a:ext cx="3867150" cy="641350"/>
          </a:xfrm>
          <a:prstGeom prst="rect">
            <a:avLst/>
          </a:prstGeom>
          <a:noFill/>
          <a:ln w="9525">
            <a:noFill/>
            <a:miter lim="800000"/>
            <a:headEnd/>
            <a:tailEnd/>
          </a:ln>
        </p:spPr>
        <p:txBody>
          <a:bodyPr wrap="none">
            <a:spAutoFit/>
          </a:bodyPr>
          <a:lstStyle/>
          <a:p>
            <a:r>
              <a:rPr lang="it-IT">
                <a:solidFill>
                  <a:schemeClr val="accent2"/>
                </a:solidFill>
              </a:rPr>
              <a:t>Fontana, Concetto spaziale. Attesa. </a:t>
            </a:r>
          </a:p>
          <a:p>
            <a:r>
              <a:rPr lang="it-IT">
                <a:solidFill>
                  <a:schemeClr val="accent2"/>
                </a:solidFill>
              </a:rPr>
              <a:t>1960</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http://www.reocities.com/Athens/agora/5156/fig77.jpg"/>
          <p:cNvPicPr>
            <a:picLocks noChangeAspect="1" noChangeArrowheads="1"/>
          </p:cNvPicPr>
          <p:nvPr/>
        </p:nvPicPr>
        <p:blipFill>
          <a:blip r:embed="rId3" cstate="print"/>
          <a:srcRect/>
          <a:stretch>
            <a:fillRect/>
          </a:stretch>
        </p:blipFill>
        <p:spPr bwMode="auto">
          <a:xfrm>
            <a:off x="0" y="-14254"/>
            <a:ext cx="3491880" cy="6771546"/>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http://www.reocities.com/Athens/agora/5156/fig80.jpg"/>
          <p:cNvPicPr>
            <a:picLocks noChangeAspect="1" noChangeArrowheads="1"/>
          </p:cNvPicPr>
          <p:nvPr/>
        </p:nvPicPr>
        <p:blipFill>
          <a:blip r:embed="rId3" cstate="print"/>
          <a:srcRect/>
          <a:stretch>
            <a:fillRect/>
          </a:stretch>
        </p:blipFill>
        <p:spPr bwMode="auto">
          <a:xfrm>
            <a:off x="63499" y="176411"/>
            <a:ext cx="9022881" cy="3900661"/>
          </a:xfrm>
          <a:prstGeom prst="rect">
            <a:avLst/>
          </a:prstGeom>
          <a:noFill/>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12687</TotalTime>
  <Words>2656</Words>
  <Application>Microsoft Office PowerPoint</Application>
  <PresentationFormat>Presentazione su schermo (4:3)</PresentationFormat>
  <Paragraphs>533</Paragraphs>
  <Slides>93</Slides>
  <Notes>91</Notes>
  <HiddenSlides>0</HiddenSlides>
  <MMClips>0</MMClips>
  <ScaleCrop>false</ScaleCrop>
  <HeadingPairs>
    <vt:vector size="4" baseType="variant">
      <vt:variant>
        <vt:lpstr>Tema</vt:lpstr>
      </vt:variant>
      <vt:variant>
        <vt:i4>1</vt:i4>
      </vt:variant>
      <vt:variant>
        <vt:lpstr>Titoli diapositive</vt:lpstr>
      </vt:variant>
      <vt:variant>
        <vt:i4>93</vt:i4>
      </vt:variant>
    </vt:vector>
  </HeadingPairs>
  <TitlesOfParts>
    <vt:vector size="94"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Ceci</dc:creator>
  <cp:lastModifiedBy>Malucelli</cp:lastModifiedBy>
  <cp:revision>403</cp:revision>
  <dcterms:created xsi:type="dcterms:W3CDTF">2013-05-20T12:49:14Z</dcterms:created>
  <dcterms:modified xsi:type="dcterms:W3CDTF">2014-05-23T15:18:56Z</dcterms:modified>
</cp:coreProperties>
</file>