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540" r:id="rId2"/>
    <p:sldId id="538" r:id="rId3"/>
    <p:sldId id="539" r:id="rId4"/>
    <p:sldId id="541" r:id="rId5"/>
    <p:sldId id="542" r:id="rId6"/>
    <p:sldId id="544" r:id="rId7"/>
    <p:sldId id="543" r:id="rId8"/>
    <p:sldId id="545" r:id="rId9"/>
    <p:sldId id="546" r:id="rId10"/>
    <p:sldId id="547" r:id="rId11"/>
    <p:sldId id="548" r:id="rId12"/>
    <p:sldId id="549" r:id="rId13"/>
    <p:sldId id="550" r:id="rId14"/>
    <p:sldId id="634" r:id="rId15"/>
    <p:sldId id="635" r:id="rId16"/>
    <p:sldId id="636" r:id="rId17"/>
    <p:sldId id="552" r:id="rId18"/>
    <p:sldId id="553" r:id="rId19"/>
    <p:sldId id="554" r:id="rId20"/>
    <p:sldId id="555" r:id="rId21"/>
    <p:sldId id="556" r:id="rId22"/>
    <p:sldId id="557" r:id="rId23"/>
    <p:sldId id="558" r:id="rId24"/>
    <p:sldId id="559" r:id="rId25"/>
    <p:sldId id="560" r:id="rId26"/>
    <p:sldId id="561" r:id="rId27"/>
    <p:sldId id="562" r:id="rId28"/>
    <p:sldId id="563" r:id="rId29"/>
    <p:sldId id="564" r:id="rId30"/>
    <p:sldId id="565" r:id="rId31"/>
    <p:sldId id="566" r:id="rId32"/>
    <p:sldId id="571" r:id="rId33"/>
    <p:sldId id="572" r:id="rId34"/>
    <p:sldId id="573" r:id="rId35"/>
    <p:sldId id="574" r:id="rId36"/>
    <p:sldId id="575" r:id="rId37"/>
    <p:sldId id="576" r:id="rId38"/>
    <p:sldId id="577" r:id="rId39"/>
    <p:sldId id="578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9" r:id="rId49"/>
    <p:sldId id="587" r:id="rId50"/>
    <p:sldId id="588" r:id="rId51"/>
    <p:sldId id="590" r:id="rId52"/>
    <p:sldId id="591" r:id="rId53"/>
    <p:sldId id="592" r:id="rId54"/>
    <p:sldId id="593" r:id="rId55"/>
    <p:sldId id="594" r:id="rId56"/>
    <p:sldId id="596" r:id="rId57"/>
    <p:sldId id="595" r:id="rId58"/>
    <p:sldId id="597" r:id="rId59"/>
    <p:sldId id="637" r:id="rId60"/>
    <p:sldId id="638" r:id="rId61"/>
    <p:sldId id="641" r:id="rId62"/>
    <p:sldId id="639" r:id="rId63"/>
    <p:sldId id="640" r:id="rId64"/>
    <p:sldId id="642" r:id="rId65"/>
    <p:sldId id="643" r:id="rId66"/>
    <p:sldId id="644" r:id="rId67"/>
    <p:sldId id="598" r:id="rId68"/>
    <p:sldId id="599" r:id="rId69"/>
    <p:sldId id="600" r:id="rId70"/>
    <p:sldId id="601" r:id="rId71"/>
    <p:sldId id="602" r:id="rId72"/>
    <p:sldId id="603" r:id="rId73"/>
    <p:sldId id="604" r:id="rId74"/>
    <p:sldId id="607" r:id="rId75"/>
    <p:sldId id="608" r:id="rId76"/>
    <p:sldId id="610" r:id="rId77"/>
    <p:sldId id="611" r:id="rId78"/>
    <p:sldId id="612" r:id="rId79"/>
    <p:sldId id="613" r:id="rId80"/>
    <p:sldId id="614" r:id="rId81"/>
    <p:sldId id="615" r:id="rId82"/>
    <p:sldId id="616" r:id="rId83"/>
    <p:sldId id="617" r:id="rId84"/>
    <p:sldId id="618" r:id="rId85"/>
    <p:sldId id="619" r:id="rId86"/>
    <p:sldId id="620" r:id="rId87"/>
    <p:sldId id="621" r:id="rId88"/>
    <p:sldId id="622" r:id="rId89"/>
    <p:sldId id="623" r:id="rId90"/>
    <p:sldId id="624" r:id="rId91"/>
    <p:sldId id="625" r:id="rId92"/>
    <p:sldId id="626" r:id="rId93"/>
    <p:sldId id="627" r:id="rId94"/>
    <p:sldId id="628" r:id="rId95"/>
    <p:sldId id="629" r:id="rId96"/>
    <p:sldId id="630" r:id="rId97"/>
    <p:sldId id="631" r:id="rId98"/>
    <p:sldId id="632" r:id="rId9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56631" autoAdjust="0"/>
  </p:normalViewPr>
  <p:slideViewPr>
    <p:cSldViewPr>
      <p:cViewPr>
        <p:scale>
          <a:sx n="60" d="100"/>
          <a:sy n="60" d="100"/>
        </p:scale>
        <p:origin x="-14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9E5F5-BE1F-4303-A60E-FDB2030E4B3B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1014E-26BE-4172-B0D7-84613DBA25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61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Riprende da CUBISMO il RETICOLO</a:t>
            </a:r>
          </a:p>
          <a:p>
            <a:endParaRPr lang="it-IT" baseline="0" dirty="0" smtClean="0"/>
          </a:p>
          <a:p>
            <a:r>
              <a:rPr lang="it-IT" baseline="0" dirty="0" smtClean="0"/>
              <a:t>Uso del colore</a:t>
            </a:r>
          </a:p>
          <a:p>
            <a:r>
              <a:rPr lang="it-IT" baseline="0" dirty="0" smtClean="0"/>
              <a:t>M: utilizza spesso colori </a:t>
            </a:r>
            <a:r>
              <a:rPr lang="it-IT" baseline="0" dirty="0" err="1" smtClean="0"/>
              <a:t>fouves</a:t>
            </a:r>
            <a:r>
              <a:rPr lang="it-IT" baseline="0" dirty="0" smtClean="0"/>
              <a:t> o monocromia (colore e plasticità sono LEGAMI)</a:t>
            </a:r>
            <a:r>
              <a:rPr lang="it-IT" baseline="0" dirty="0" err="1" smtClean="0"/>
              <a:t>…è</a:t>
            </a:r>
            <a:r>
              <a:rPr lang="it-IT" baseline="0" dirty="0" smtClean="0"/>
              <a:t> rischio per M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Luci e ombre</a:t>
            </a:r>
          </a:p>
          <a:p>
            <a:r>
              <a:rPr lang="it-IT" baseline="0" dirty="0" smtClean="0"/>
              <a:t>Suggeriscono cambiamento e flusso NO ASSOLUTO E COSTANTE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Fase di accostamento al </a:t>
            </a:r>
            <a:r>
              <a:rPr lang="it-IT" dirty="0" err="1" smtClean="0"/>
              <a:t>cubismo…</a:t>
            </a:r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Più attenzione alla struttura lineare</a:t>
            </a:r>
          </a:p>
          <a:p>
            <a:r>
              <a:rPr lang="it-IT" dirty="0" smtClean="0"/>
              <a:t>Bilanciamento verticali/orizzontali</a:t>
            </a:r>
          </a:p>
          <a:p>
            <a:r>
              <a:rPr lang="it-IT" dirty="0" smtClean="0"/>
              <a:t>Poche curve..si staccano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dirty="0" smtClean="0"/>
          </a:p>
          <a:p>
            <a:r>
              <a:rPr lang="it-IT" b="0" dirty="0" smtClean="0"/>
              <a:t>FORMA MANTIENE IN OGNI PUNTO IL CONTATTO CON IL PIANO DEL DIPINTO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Si elimina reticolo sfondo senza perdere il senso della sup. fisica della tela</a:t>
            </a:r>
          </a:p>
          <a:p>
            <a:r>
              <a:rPr lang="it-IT" b="0" dirty="0" err="1" smtClean="0"/>
              <a:t>---usa</a:t>
            </a:r>
            <a:r>
              <a:rPr lang="it-IT" b="0" dirty="0" smtClean="0"/>
              <a:t> plasticità del colore</a:t>
            </a:r>
          </a:p>
          <a:p>
            <a:endParaRPr lang="it-IT" b="0" dirty="0" smtClean="0"/>
          </a:p>
          <a:p>
            <a:r>
              <a:rPr lang="it-IT" b="0" dirty="0" smtClean="0"/>
              <a:t>Sp.</a:t>
            </a:r>
            <a:r>
              <a:rPr lang="it-IT" b="0" baseline="0" dirty="0" smtClean="0"/>
              <a:t> negativo </a:t>
            </a:r>
            <a:r>
              <a:rPr lang="it-IT" b="0" u="sng" baseline="0" dirty="0" smtClean="0"/>
              <a:t>è concreto </a:t>
            </a:r>
            <a:r>
              <a:rPr lang="it-IT" b="0" baseline="0" dirty="0" smtClean="0"/>
              <a:t>quanto quello positivo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FIGURA E SFONDO</a:t>
            </a:r>
            <a:r>
              <a:rPr lang="it-IT" b="0" baseline="0" dirty="0" smtClean="0"/>
              <a:t> NON SEMBRANO PIÙ POSSEDERE IDENTITÀ DISTINTE</a:t>
            </a:r>
          </a:p>
          <a:p>
            <a:endParaRPr lang="it-IT" baseline="0" dirty="0" smtClean="0"/>
          </a:p>
          <a:p>
            <a:r>
              <a:rPr lang="it-IT" baseline="0" dirty="0" smtClean="0"/>
              <a:t>Colore fonde forma e superficie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raddrizzano le linee curve 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K: </a:t>
            </a:r>
            <a:r>
              <a:rPr lang="it-IT" baseline="0" dirty="0" smtClean="0"/>
              <a:t>ISPIRAZIONE ROMANTICA</a:t>
            </a:r>
          </a:p>
          <a:p>
            <a:r>
              <a:rPr lang="it-IT" baseline="0" dirty="0" smtClean="0"/>
              <a:t>M: ASTRATTISMO è del RIGORE INTELLETTUALE e della REGOLA  </a:t>
            </a:r>
          </a:p>
          <a:p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K: misticismo di natura emotiva   </a:t>
            </a:r>
          </a:p>
          <a:p>
            <a:r>
              <a:rPr lang="it-IT" baseline="0" dirty="0" smtClean="0"/>
              <a:t>M: misticismo mentale   </a:t>
            </a:r>
          </a:p>
          <a:p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K: rifiuto espressionista di ogni POSITIVISMO</a:t>
            </a:r>
            <a:endParaRPr lang="it-IT" dirty="0" smtClean="0"/>
          </a:p>
          <a:p>
            <a:r>
              <a:rPr lang="it-IT" baseline="0" dirty="0" smtClean="0"/>
              <a:t>M: costante richiamo allo SCIENTIFISMO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dirty="0" smtClean="0"/>
          </a:p>
          <a:p>
            <a:r>
              <a:rPr lang="it-IT" b="0" dirty="0" smtClean="0"/>
              <a:t>IL SUO SOGGETTO È LA GEOMETRIA INTERNA DEL CUBISMO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Sempre più verso l’</a:t>
            </a:r>
            <a:r>
              <a:rPr lang="it-IT" dirty="0" err="1" smtClean="0"/>
              <a:t>astrazione…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1914; Olanda, guerra</a:t>
            </a:r>
          </a:p>
          <a:p>
            <a:endParaRPr lang="it-IT" dirty="0" smtClean="0"/>
          </a:p>
          <a:p>
            <a:r>
              <a:rPr lang="it-IT" dirty="0" smtClean="0"/>
              <a:t>1914-19: non può tornare a Parigi</a:t>
            </a:r>
          </a:p>
          <a:p>
            <a:endParaRPr lang="it-IT" dirty="0" smtClean="0"/>
          </a:p>
          <a:p>
            <a:r>
              <a:rPr lang="it-IT" dirty="0" smtClean="0"/>
              <a:t>Dipinti</a:t>
            </a:r>
            <a:r>
              <a:rPr lang="it-IT" baseline="0" dirty="0" smtClean="0"/>
              <a:t> con </a:t>
            </a:r>
            <a:r>
              <a:rPr lang="it-IT" b="0" baseline="0" dirty="0" smtClean="0"/>
              <a:t>oggetto IL MARE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Banchine e moli</a:t>
            </a:r>
          </a:p>
          <a:p>
            <a:r>
              <a:rPr lang="it-IT" dirty="0" smtClean="0"/>
              <a:t>Ancora qualche diagonale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Si sopprime anche asse verticale</a:t>
            </a:r>
          </a:p>
          <a:p>
            <a:endParaRPr lang="it-IT" b="0" dirty="0" smtClean="0"/>
          </a:p>
          <a:p>
            <a:r>
              <a:rPr lang="it-IT" b="0" dirty="0" smtClean="0"/>
              <a:t>Più</a:t>
            </a:r>
            <a:r>
              <a:rPr lang="it-IT" b="0" baseline="0" dirty="0" smtClean="0"/>
              <a:t> estensione laterale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</a:t>
            </a:r>
            <a:r>
              <a:rPr lang="it-IT" b="0" dirty="0" smtClean="0"/>
              <a:t>Si giunge alla massima astrazione del RETICOLO CUBISTA rendendolo unico soggetto</a:t>
            </a:r>
          </a:p>
          <a:p>
            <a:endParaRPr lang="it-IT" dirty="0" smtClean="0"/>
          </a:p>
          <a:p>
            <a:r>
              <a:rPr lang="it-IT" dirty="0" smtClean="0"/>
              <a:t>-Piani suggeriti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Concetto di “COLORE INTESO COME DEFINIZIONE”</a:t>
            </a:r>
          </a:p>
          <a:p>
            <a:endParaRPr lang="it-IT" baseline="0" dirty="0" smtClean="0"/>
          </a:p>
          <a:p>
            <a:r>
              <a:rPr lang="it-IT" baseline="0" dirty="0" smtClean="0"/>
              <a:t>Rimane problema prospettiva: quadrati sembrano sospesi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 si </a:t>
            </a:r>
            <a:r>
              <a:rPr lang="it-IT" dirty="0" err="1" smtClean="0"/>
              <a:t>ravvede…sono</a:t>
            </a:r>
            <a:r>
              <a:rPr lang="it-IT" dirty="0" smtClean="0"/>
              <a:t> monotone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Oblique sì solo se formano</a:t>
            </a:r>
            <a:r>
              <a:rPr lang="it-IT" baseline="0" dirty="0" smtClean="0"/>
              <a:t> angoli retti: ruota il quadrato a rombo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1916</a:t>
            </a:r>
            <a:r>
              <a:rPr lang="it-IT" b="0" dirty="0" smtClean="0"/>
              <a:t>: Zurigo, </a:t>
            </a:r>
            <a:r>
              <a:rPr lang="it-IT" b="0" dirty="0" err="1" smtClean="0"/>
              <a:t>Cafè</a:t>
            </a:r>
            <a:r>
              <a:rPr lang="it-IT" b="0" dirty="0" smtClean="0"/>
              <a:t> Voltaire</a:t>
            </a:r>
          </a:p>
          <a:p>
            <a:endParaRPr lang="it-IT" b="0" dirty="0" smtClean="0"/>
          </a:p>
          <a:p>
            <a:r>
              <a:rPr lang="it-IT" b="0" dirty="0" smtClean="0"/>
              <a:t>-Svizzera, Germania, connotazione</a:t>
            </a:r>
            <a:r>
              <a:rPr lang="it-IT" b="0" baseline="0" dirty="0" smtClean="0"/>
              <a:t> comunista</a:t>
            </a:r>
          </a:p>
          <a:p>
            <a:endParaRPr lang="it-IT" b="0" baseline="0" dirty="0" smtClean="0"/>
          </a:p>
          <a:p>
            <a:r>
              <a:rPr lang="it-IT" b="0" baseline="0" dirty="0" err="1" smtClean="0"/>
              <a:t>-D</a:t>
            </a:r>
            <a:r>
              <a:rPr lang="it-IT" b="0" baseline="0" dirty="0" smtClean="0"/>
              <a:t>. a Zurigo delinea in maniera più chiara il proprio atteggiamento</a:t>
            </a:r>
          </a:p>
          <a:p>
            <a:endParaRPr lang="it-IT" b="0" baseline="0" dirty="0" smtClean="0"/>
          </a:p>
          <a:p>
            <a:r>
              <a:rPr lang="it-IT" b="0" baseline="0" dirty="0" err="1" smtClean="0"/>
              <a:t>-D</a:t>
            </a:r>
            <a:r>
              <a:rPr lang="it-IT" b="0" baseline="0" dirty="0" smtClean="0"/>
              <a:t>. NEGAZIONE ASSOLUTA DELLA RAGIONE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-Se l’</a:t>
            </a:r>
            <a:r>
              <a:rPr lang="it-IT" b="0" baseline="0" dirty="0" err="1" smtClean="0"/>
              <a:t>Espr</a:t>
            </a:r>
            <a:r>
              <a:rPr lang="it-IT" b="0" baseline="0" dirty="0" smtClean="0"/>
              <a:t>. credeva ancora nell’arte </a:t>
            </a:r>
            <a:r>
              <a:rPr lang="it-IT" b="0" baseline="0" dirty="0" err="1" smtClean="0"/>
              <a:t>----</a:t>
            </a:r>
            <a:endParaRPr lang="it-IT" b="0" baseline="0" dirty="0" smtClean="0"/>
          </a:p>
          <a:p>
            <a:endParaRPr lang="it-IT" b="0" baseline="0" dirty="0" smtClean="0"/>
          </a:p>
          <a:p>
            <a:r>
              <a:rPr lang="it-IT" b="0" baseline="0" dirty="0" smtClean="0"/>
              <a:t>-Negazione della società e di ciò che gli è </a:t>
            </a:r>
            <a:r>
              <a:rPr lang="it-IT" b="0" baseline="0" dirty="0" err="1" smtClean="0"/>
              <a:t>connesso---anche</a:t>
            </a:r>
            <a:r>
              <a:rPr lang="it-IT" b="0" baseline="0" dirty="0" smtClean="0"/>
              <a:t> l’ARTE</a:t>
            </a:r>
          </a:p>
          <a:p>
            <a:r>
              <a:rPr lang="it-IT" baseline="0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baseline="0" dirty="0" smtClean="0"/>
              <a:t>Bersagli dell’</a:t>
            </a:r>
            <a:r>
              <a:rPr lang="it-IT" b="0" baseline="0" dirty="0" err="1" smtClean="0"/>
              <a:t>espress</a:t>
            </a:r>
            <a:r>
              <a:rPr lang="it-IT" b="0" baseline="0" dirty="0" smtClean="0"/>
              <a:t>. ma mezzi più drastici:</a:t>
            </a:r>
          </a:p>
          <a:p>
            <a:r>
              <a:rPr lang="it-IT" b="0" baseline="0" dirty="0" smtClean="0"/>
              <a:t>sfrenata libertà dell’individuo</a:t>
            </a:r>
          </a:p>
          <a:p>
            <a:endParaRPr lang="it-IT" b="0" baseline="0" dirty="0" smtClean="0"/>
          </a:p>
          <a:p>
            <a:endParaRPr lang="it-IT" b="0" baseline="0" dirty="0" smtClean="0"/>
          </a:p>
          <a:p>
            <a:r>
              <a:rPr lang="it-IT" b="0" baseline="0" dirty="0" smtClean="0"/>
              <a:t>Nessuna schiavitù neppure quella di dada su dada </a:t>
            </a:r>
            <a:r>
              <a:rPr lang="it-IT" b="0" baseline="0" dirty="0" err="1" smtClean="0"/>
              <a:t>---</a:t>
            </a:r>
            <a:r>
              <a:rPr lang="it-IT" b="0" baseline="0" dirty="0" smtClean="0"/>
              <a:t> in ogni momento per vivere D. deve distruggere D.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dirty="0" smtClean="0"/>
          </a:p>
          <a:p>
            <a:r>
              <a:rPr lang="it-IT" b="0" dirty="0" smtClean="0"/>
              <a:t>Atto estremo dell’ANTIDOGMATISMO</a:t>
            </a:r>
          </a:p>
          <a:p>
            <a:endParaRPr lang="it-IT" b="0" dirty="0" smtClean="0"/>
          </a:p>
          <a:p>
            <a:r>
              <a:rPr lang="it-IT" b="0" dirty="0" smtClean="0"/>
              <a:t>GESTO più che l’OPERA</a:t>
            </a:r>
          </a:p>
          <a:p>
            <a:endParaRPr lang="it-IT" b="0" dirty="0" smtClean="0"/>
          </a:p>
          <a:p>
            <a:r>
              <a:rPr lang="it-IT" b="0" dirty="0" smtClean="0"/>
              <a:t>PROVOCAZIONE</a:t>
            </a:r>
          </a:p>
          <a:p>
            <a:endParaRPr lang="it-IT" b="0" dirty="0" smtClean="0"/>
          </a:p>
          <a:p>
            <a:r>
              <a:rPr lang="it-IT" b="0" dirty="0" smtClean="0"/>
              <a:t>SCANDALO</a:t>
            </a:r>
            <a:r>
              <a:rPr lang="it-IT" b="0" baseline="0" dirty="0" smtClean="0"/>
              <a:t> strumento per esprimersi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Tentativo più disperato di saldare la frattura fra ARTE e VITA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DADA è UN GESTO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I motivi</a:t>
            </a:r>
            <a:r>
              <a:rPr lang="it-IT" b="0" baseline="0" dirty="0" smtClean="0"/>
              <a:t> di natura plastica non interessano. 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NON CREANO opere ma FABBRICANO OGGETTI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 New</a:t>
            </a:r>
            <a:r>
              <a:rPr lang="it-IT" baseline="0" dirty="0" smtClean="0"/>
              <a:t> York, Salone degli Indipendenti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1917: a Barcellona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vicino allo </a:t>
            </a:r>
            <a:r>
              <a:rPr lang="it-IT" baseline="0" dirty="0" err="1" smtClean="0"/>
              <a:t>Jugendstil</a:t>
            </a:r>
            <a:r>
              <a:rPr lang="it-IT" baseline="0" dirty="0" smtClean="0">
                <a:sym typeface="Symbol"/>
              </a:rPr>
              <a:t>Klimt: </a:t>
            </a:r>
          </a:p>
          <a:p>
            <a:endParaRPr lang="it-IT" baseline="0" dirty="0" smtClean="0">
              <a:sym typeface="Symbol"/>
            </a:endParaRPr>
          </a:p>
          <a:p>
            <a:r>
              <a:rPr lang="it-IT" baseline="0" dirty="0" smtClean="0">
                <a:sym typeface="Symbol"/>
              </a:rPr>
              <a:t>entrambe avevano capito che il futuro dell’arte non era più la rappresentazione della vita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Radiografie del mondo reale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E’ nella logica di </a:t>
            </a:r>
            <a:r>
              <a:rPr lang="it-IT" b="0" dirty="0" smtClean="0"/>
              <a:t>D. CHE D. UCCIDA D.</a:t>
            </a:r>
          </a:p>
          <a:p>
            <a:endParaRPr lang="it-IT" dirty="0" smtClean="0"/>
          </a:p>
          <a:p>
            <a:r>
              <a:rPr lang="it-IT" dirty="0" smtClean="0"/>
              <a:t>A Berlino si conclude nel 20</a:t>
            </a:r>
          </a:p>
          <a:p>
            <a:r>
              <a:rPr lang="it-IT" dirty="0" smtClean="0"/>
              <a:t>A </a:t>
            </a:r>
            <a:r>
              <a:rPr lang="it-IT" dirty="0" err="1" smtClean="0"/>
              <a:t>Pg</a:t>
            </a:r>
            <a:r>
              <a:rPr lang="it-IT" dirty="0" smtClean="0"/>
              <a:t> nel 23</a:t>
            </a:r>
          </a:p>
          <a:p>
            <a:endParaRPr lang="it-IT" dirty="0" smtClean="0"/>
          </a:p>
          <a:p>
            <a:r>
              <a:rPr lang="it-IT" dirty="0" smtClean="0"/>
              <a:t>Finita la guerra si conclude lo stato di coercizione che aveva fatto nascere </a:t>
            </a:r>
            <a:r>
              <a:rPr lang="it-IT" dirty="0" err="1" smtClean="0"/>
              <a:t>D.---</a:t>
            </a:r>
            <a:endParaRPr lang="it-IT" dirty="0" smtClean="0"/>
          </a:p>
          <a:p>
            <a:r>
              <a:rPr lang="it-IT" b="0" dirty="0" smtClean="0"/>
              <a:t>DADA DEVE MORIRE PER DARE VITA A QUALCOS’</a:t>
            </a:r>
            <a:r>
              <a:rPr lang="it-IT" b="0" dirty="0" err="1" smtClean="0"/>
              <a:t>ALTRO……</a:t>
            </a:r>
            <a:r>
              <a:rPr lang="it-IT" b="0" dirty="0" smtClean="0"/>
              <a:t>..SURREALISMO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Creazione, sperimentazione artistica + </a:t>
            </a:r>
            <a:r>
              <a:rPr lang="it-IT" b="0" baseline="0" dirty="0" smtClean="0"/>
              <a:t>progetto politico ideale: COMUNISMO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PSICANALISI</a:t>
            </a:r>
            <a:endParaRPr lang="it-IT" b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Ha atteggiamento COSTRUTTIVO</a:t>
            </a:r>
          </a:p>
          <a:p>
            <a:endParaRPr lang="it-IT" baseline="0" dirty="0" smtClean="0"/>
          </a:p>
          <a:p>
            <a:r>
              <a:rPr lang="it-IT" b="0" baseline="0" dirty="0" smtClean="0"/>
              <a:t>S. cercano una mediazione</a:t>
            </a:r>
          </a:p>
          <a:p>
            <a:endParaRPr lang="it-IT" b="0" baseline="0" dirty="0" smtClean="0"/>
          </a:p>
          <a:p>
            <a:r>
              <a:rPr lang="it-IT" b="0" dirty="0" smtClean="0"/>
              <a:t>Esplicita POSIZIONE RIVOLUZIONARIA</a:t>
            </a:r>
          </a:p>
          <a:p>
            <a:endParaRPr lang="it-IT" dirty="0" smtClean="0"/>
          </a:p>
          <a:p>
            <a:r>
              <a:rPr lang="it-IT" dirty="0" smtClean="0"/>
              <a:t>Libertà ha due facce</a:t>
            </a:r>
            <a:endParaRPr lang="it-IT" baseline="0" dirty="0" smtClean="0"/>
          </a:p>
          <a:p>
            <a:r>
              <a:rPr lang="it-IT" baseline="0" dirty="0" smtClean="0"/>
              <a:t>LIBERTA’ Individuale: Freud</a:t>
            </a:r>
          </a:p>
          <a:p>
            <a:r>
              <a:rPr lang="it-IT" baseline="0" dirty="0" smtClean="0"/>
              <a:t>LIBERTA’ Sociale: </a:t>
            </a:r>
            <a:r>
              <a:rPr lang="it-IT" baseline="0" dirty="0" err="1" smtClean="0"/>
              <a:t>Marx</a:t>
            </a:r>
            <a:r>
              <a:rPr lang="it-IT" baseline="0" dirty="0" smtClean="0"/>
              <a:t> (va attuata attraverso la </a:t>
            </a:r>
            <a:r>
              <a:rPr lang="it-IT" baseline="0" dirty="0" err="1" smtClean="0"/>
              <a:t>Rivoluzione---serve</a:t>
            </a:r>
            <a:r>
              <a:rPr lang="it-IT" baseline="0" dirty="0" smtClean="0"/>
              <a:t> a quella individuale)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>
                <a:solidFill>
                  <a:srgbClr val="FF0000"/>
                </a:solidFill>
              </a:rPr>
              <a:t>BISOGNA FAR LIBERARE LE FORZE DELL’INCONSCIO ANCHE DURANTE LA VEGLIA. </a:t>
            </a:r>
          </a:p>
          <a:p>
            <a:endParaRPr lang="it-IT" b="0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1) </a:t>
            </a:r>
            <a:r>
              <a:rPr lang="it-IT" baseline="0" dirty="0" smtClean="0"/>
              <a:t>-Non SIMILITUDINE ma DISSIMILITUDINE </a:t>
            </a:r>
            <a:r>
              <a:rPr lang="it-IT" baseline="0" dirty="0" err="1" smtClean="0"/>
              <a:t>---</a:t>
            </a: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2) </a:t>
            </a:r>
            <a:r>
              <a:rPr lang="it-IT" baseline="0" dirty="0" smtClean="0"/>
              <a:t>-Attraverso DEFORMAZIONI IRREALI</a:t>
            </a:r>
          </a:p>
          <a:p>
            <a:endParaRPr lang="it-IT" baseline="0" dirty="0" smtClean="0"/>
          </a:p>
          <a:p>
            <a:r>
              <a:rPr lang="it-IT" baseline="0" dirty="0" smtClean="0"/>
              <a:t>-Si </a:t>
            </a:r>
            <a:r>
              <a:rPr lang="it-IT" b="0" baseline="0" dirty="0" smtClean="0"/>
              <a:t>violano le leggi dell’ordine e del naturale per creare uno CHOC </a:t>
            </a:r>
            <a:r>
              <a:rPr lang="it-IT" baseline="0" dirty="0" smtClean="0"/>
              <a:t>che metta in moto l’immaginazione </a:t>
            </a:r>
          </a:p>
          <a:p>
            <a:r>
              <a:rPr lang="it-IT" baseline="0" dirty="0" smtClean="0"/>
              <a:t>per i sentieri dell’ALLUCINAZIONE e del SOGNO</a:t>
            </a:r>
          </a:p>
          <a:p>
            <a:r>
              <a:rPr lang="it-IT" baseline="0" dirty="0" smtClean="0"/>
              <a:t>                                                                             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Impressionismo-divisionismo-fouves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Accentuazione verticali ed orizzontali</a:t>
            </a:r>
          </a:p>
          <a:p>
            <a:endParaRPr lang="it-IT" dirty="0" smtClean="0"/>
          </a:p>
          <a:p>
            <a:r>
              <a:rPr lang="it-IT" dirty="0" smtClean="0"/>
              <a:t>Non c’è solidità tridimensionale</a:t>
            </a:r>
          </a:p>
          <a:p>
            <a:endParaRPr lang="it-IT" dirty="0" smtClean="0"/>
          </a:p>
          <a:p>
            <a:r>
              <a:rPr lang="it-IT" dirty="0" smtClean="0"/>
              <a:t>Piatta bidimensionalità</a:t>
            </a:r>
          </a:p>
          <a:p>
            <a:endParaRPr lang="it-IT" dirty="0" smtClean="0"/>
          </a:p>
          <a:p>
            <a:r>
              <a:rPr lang="it-IT" dirty="0" smtClean="0"/>
              <a:t>Rapporto oggetto/sfondo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baseline="0" dirty="0" smtClean="0"/>
              <a:t>“IMMAGINI DOPPIE”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SGUARDO LUCIDO E SVEGLIO SULLA realtà no inconscio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i="1" dirty="0" smtClean="0"/>
              <a:t>“Il nostro pensiero – scrive Magritte - comprende il visibile e l'invisibile. E io utilizzo la pittura per</a:t>
            </a:r>
          </a:p>
          <a:p>
            <a:r>
              <a:rPr lang="it-IT" i="1" dirty="0" smtClean="0"/>
              <a:t>rendere visibile il pensiero”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E’ un cortocircuito visivo.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Pitture di sabbia 26-27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Dal pavimento in legno della sua camera</a:t>
            </a:r>
          </a:p>
          <a:p>
            <a:endParaRPr lang="it-IT" baseline="0" dirty="0" smtClean="0"/>
          </a:p>
          <a:p>
            <a:r>
              <a:rPr lang="it-IT" baseline="0" dirty="0" smtClean="0"/>
              <a:t>Modo di interrogare la materia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Grattare</a:t>
            </a:r>
            <a:r>
              <a:rPr lang="it-IT" baseline="0" dirty="0" smtClean="0"/>
              <a:t> la pittura dal supporto con strumenti diversi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Tutti elementi della tragedia</a:t>
            </a:r>
          </a:p>
          <a:p>
            <a:r>
              <a:rPr lang="it-IT" dirty="0" smtClean="0"/>
              <a:t>Simboli sessuali</a:t>
            </a:r>
          </a:p>
          <a:p>
            <a:r>
              <a:rPr lang="it-IT" dirty="0" smtClean="0"/>
              <a:t>Deformazione prospettica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Quadro-oggetto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Tecnica decalcomania</a:t>
            </a:r>
            <a:endParaRPr lang="it-IT" baseline="0" dirty="0" smtClean="0"/>
          </a:p>
          <a:p>
            <a:r>
              <a:rPr lang="it-IT" baseline="0" dirty="0" smtClean="0"/>
              <a:t>Particolari eleganti con forme mostruose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-Per </a:t>
            </a:r>
            <a:r>
              <a:rPr lang="it-IT" baseline="0" dirty="0" err="1" smtClean="0"/>
              <a:t>Dalì</a:t>
            </a:r>
            <a:r>
              <a:rPr lang="it-IT" baseline="0" dirty="0" smtClean="0"/>
              <a:t> SI: ISTANTANEA DELL’ IRRAZIONALE CONCRETO (‘36 fuori dal S.)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-Ernst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E’ un primitivo del surrealismo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80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18: semplifica forme, più attenzione ai dettagli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81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Ulteriore semplificazione della forma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Perfettamente S.</a:t>
            </a:r>
          </a:p>
          <a:p>
            <a:r>
              <a:rPr lang="it-IT" dirty="0" smtClean="0"/>
              <a:t>Le immagini scaturiscono da trascrizione automatica</a:t>
            </a:r>
          </a:p>
          <a:p>
            <a:r>
              <a:rPr lang="it-IT" dirty="0" smtClean="0"/>
              <a:t>Ancora realismo analitico</a:t>
            </a:r>
          </a:p>
          <a:p>
            <a:r>
              <a:rPr lang="it-IT" dirty="0" smtClean="0"/>
              <a:t>Bidimensionalità </a:t>
            </a:r>
          </a:p>
          <a:p>
            <a:r>
              <a:rPr lang="it-IT" dirty="0" smtClean="0"/>
              <a:t>Linee</a:t>
            </a:r>
            <a:r>
              <a:rPr lang="it-IT" baseline="0" dirty="0" smtClean="0"/>
              <a:t> e forme leggere 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Fig. immaginarie su sfondi colorati 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intonazione grigia</a:t>
            </a:r>
          </a:p>
          <a:p>
            <a:endParaRPr lang="it-IT" dirty="0" smtClean="0"/>
          </a:p>
          <a:p>
            <a:r>
              <a:rPr lang="it-IT" dirty="0" smtClean="0"/>
              <a:t>Ombre allungate</a:t>
            </a:r>
          </a:p>
          <a:p>
            <a:endParaRPr lang="it-IT" dirty="0" smtClean="0"/>
          </a:p>
          <a:p>
            <a:r>
              <a:rPr lang="it-IT" dirty="0" smtClean="0"/>
              <a:t>Contiguità fra i tre regni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89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assemblage</a:t>
            </a:r>
            <a:endParaRPr lang="it-IT" dirty="0" smtClean="0"/>
          </a:p>
          <a:p>
            <a:r>
              <a:rPr lang="it-IT" smtClean="0"/>
              <a:t>Carta+Legno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91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1917: Olanda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3 manifesti: </a:t>
            </a:r>
          </a:p>
          <a:p>
            <a:r>
              <a:rPr lang="it-IT" dirty="0" smtClean="0"/>
              <a:t>1918-1920-1921</a:t>
            </a:r>
          </a:p>
          <a:p>
            <a:endParaRPr lang="it-IT" dirty="0" smtClean="0"/>
          </a:p>
          <a:p>
            <a:r>
              <a:rPr lang="it-IT" dirty="0" smtClean="0"/>
              <a:t>Bandire ogni INDIVIDUALISMO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artpedia.org/index.php?title=File:314a1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a/Placa_en_Cabaret_Voltaire_retouched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source=images&amp;cd=&amp;cad=rja&amp;docid=Xo0olA54ReU8hM&amp;tbnid=B8MYjnL0A2dv3M:&amp;ved=0CAgQjRwwAA&amp;url=http://it.wahooart.com/a55a04/w.nsf/OPRA/SRVV-7T7P5L&amp;ei=hYNQUY2BNuG57Abs04DwAQ&amp;psig=AFQjCNEsDgSGCgcMBOeqjynWCX4x_koo1g&amp;ust=136431744597539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source=images&amp;cd=&amp;cad=rja&amp;docid=RABQICARUVtkaM&amp;tbnid=YPwHSuWX2cZa5M:&amp;ved=0CAgQjRwwAA&amp;url=http://www.informazionisulweb.it/rene-magritte/&amp;ei=_4NQUcawEJKR7AbE_ID4Aw&amp;psig=AFQjCNH7f36TP4u037hHZaRxFHBO7wXVxQ&amp;ust=136431756734863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_8jFQ1c41Nu4aM&amp;tbnid=fgarA2BCBACwRM:&amp;ved=0CAUQjRw&amp;url=http://web.tiscali.it/Maffe/dali/imagepages/image59.htm&amp;ei=J4ZQUdeBN4i80QW7hYGIBw&amp;bvm=bv.44158598,d.ZGU&amp;psig=AFQjCNF67DH8DvcPq_tBCk8cTgSXcOnG6A&amp;ust=1364318116561574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hyperlink" Target="http://www.google.it/url?sa=i&amp;source=images&amp;cd=&amp;cad=rja&amp;docid=jipjhn0kWfTIfM&amp;tbnid=fNqUjdvzBVE39M:&amp;ved=0CAgQjRwwAA&amp;url=http://venividivici.us/it/arte/pittura/oggi-%C3%A9-il-compleanno-di-ren%C3%A8-magritte&amp;ei=qIxQUZKPDdGw7AbVoYGYAw&amp;psig=AFQjCNF11v10T1LL4NjQm0PQVFFekx06XA&amp;ust=1364319784339239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22CCtXZcp2OJ6M&amp;tbnid=F2VwejhgVAcKeM:&amp;ved=0CAUQjRw&amp;url=http://membrane7.blogspot.com/2011/07/painting-memories-lost-in-time.html&amp;ei=-IxQUbqcHunQ0QWm74DQBQ&amp;bvm=bv.44158598,d.ZGU&amp;psig=AFQjCNFaxSguDItRqScxfz2we-n_V0M5pA&amp;ust=1364319859540703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kWF7FCj52Y0aAM&amp;tbnid=WGHneeYTFjZOPM:&amp;ved=0CAUQjRw&amp;url=http://www.reynalddrouhin.net/rd/archive/highway/&amp;ei=k45QUbGeHoX50gWCuYHABw&amp;bvm=bv.44158598,d.ZGU&amp;psig=AFQjCNHNrkjLGDPT_DcLgNXAO0-IDZ0xKA&amp;ust=1364320259386689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//upload.wikimedia.org/wikipedia/commons/e/e4/Giorgio_de_Chirico_(portrait).jpg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//upload.wikimedia.org/wikipedia/en/1/1b/De_Chirico's_Love_Song.jpg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//upload.wikimedia.org/wikipedia/en/9/97/The_Red_Tower.jpg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upload.wikimedia.org/wikipedia/commons/thumb/8/83/Piet_Mondriaan.jpg/220px-Piet_Mondria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4016"/>
            <a:ext cx="4936792" cy="65973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96136" y="1052736"/>
            <a:ext cx="152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Piet</a:t>
            </a:r>
            <a:r>
              <a:rPr lang="it-IT" dirty="0" smtClean="0"/>
              <a:t> </a:t>
            </a:r>
            <a:r>
              <a:rPr lang="it-IT" dirty="0" err="1" smtClean="0"/>
              <a:t>Mondrian</a:t>
            </a:r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352928" cy="60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246345" y="6381328"/>
            <a:ext cx="319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Albero grigio, 1911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2" descr="http://ardor.net/artlia/content/p/picasso/prague.jpg"/>
          <p:cNvSpPr>
            <a:spLocks noChangeAspect="1" noChangeArrowheads="1"/>
          </p:cNvSpPr>
          <p:nvPr/>
        </p:nvSpPr>
        <p:spPr bwMode="auto">
          <a:xfrm>
            <a:off x="63500" y="-136525"/>
            <a:ext cx="7781925" cy="609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08912" cy="605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907704" y="6525344"/>
            <a:ext cx="320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Melo in fiore, 1912</a:t>
            </a: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7/73/Theo_van_Doesburg_in_military_serv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737237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012160" y="1124744"/>
            <a:ext cx="201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Theo Van </a:t>
            </a:r>
            <a:r>
              <a:rPr lang="it-IT" dirty="0" err="1" smtClean="0"/>
              <a:t>Doesburg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isdp6yliu.files.wordpress.com/2010/02/destijl_anthologiebons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7992888" cy="627256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279297" y="65253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1917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8352928" cy="60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246345" y="6381328"/>
            <a:ext cx="319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Albero grigio, 1911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://www.shafe.co.uk/crystal/images/lshafe/Picasso_Ma_Jolie_Woman_with_Zither_or_Guitar_1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511494" cy="541021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6632"/>
            <a:ext cx="4538344" cy="546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82656" y="5877272"/>
            <a:ext cx="286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Ma Jolie, 1911-1912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44008" y="5805264"/>
            <a:ext cx="431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Mondrian</a:t>
            </a:r>
            <a:r>
              <a:rPr lang="it-IT" dirty="0" smtClean="0"/>
              <a:t>, Composizione ovale, alberi, 1913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AutoShape 2" descr="http://ardor.net/artlia/content/p/picasso/resrvoir.jpg"/>
          <p:cNvSpPr>
            <a:spLocks noChangeAspect="1" noChangeArrowheads="1"/>
          </p:cNvSpPr>
          <p:nvPr/>
        </p:nvSpPr>
        <p:spPr bwMode="auto">
          <a:xfrm>
            <a:off x="63500" y="-136525"/>
            <a:ext cx="3686175" cy="4514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807"/>
            <a:ext cx="4171819" cy="50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971600" y="5301208"/>
            <a:ext cx="2795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Composizione </a:t>
            </a:r>
          </a:p>
          <a:p>
            <a:r>
              <a:rPr lang="it-IT" dirty="0" smtClean="0"/>
              <a:t>in ovato, 1913</a:t>
            </a:r>
            <a:endParaRPr lang="it-IT" dirty="0"/>
          </a:p>
        </p:txBody>
      </p:sp>
      <p:pic>
        <p:nvPicPr>
          <p:cNvPr id="48130" name="Picture 2" descr="http://www.lessing-photo.com/p3/401119/40111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6632"/>
            <a:ext cx="4503164" cy="367240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220072" y="4293096"/>
            <a:ext cx="325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Tavolo con pipa, 1912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paintingdb.com/art/l/10/9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3581"/>
            <a:ext cx="7056784" cy="605373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841355" y="6372036"/>
            <a:ext cx="525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Natura morta con vaso di zenzero I, 1911</a:t>
            </a:r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aintingdb.com/art/l/10/9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64834" cy="3744416"/>
          </a:xfrm>
          <a:prstGeom prst="rect">
            <a:avLst/>
          </a:prstGeom>
          <a:noFill/>
        </p:spPr>
      </p:pic>
      <p:pic>
        <p:nvPicPr>
          <p:cNvPr id="216066" name="Picture 2" descr="http://emuseum2.guggenheim.org/media/full/37.536_ph_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188640"/>
            <a:ext cx="4283943" cy="4824536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39552" y="4077072"/>
            <a:ext cx="3134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Natura morta con </a:t>
            </a:r>
          </a:p>
          <a:p>
            <a:pPr algn="ctr"/>
            <a:r>
              <a:rPr lang="it-IT" dirty="0" smtClean="0"/>
              <a:t>vaso di zenzero I, 1911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60032" y="5157192"/>
            <a:ext cx="394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Caraffa, brocca e fruttiera, 1909</a:t>
            </a:r>
            <a:endParaRPr lang="it-IT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 descr="http://arttattler.com/Images/Europe/Netherlands/DenHaag/Gemeentemuseum%20Den%20Haag/Cezanne%20Picasso%20Mondrian/CPM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39"/>
            <a:ext cx="7776864" cy="591531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835696" y="6237312"/>
            <a:ext cx="530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Natura morta con vaso di zenzero II, 1912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27784" y="6488668"/>
            <a:ext cx="448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Primo acquarello astratto, 1910</a:t>
            </a:r>
            <a:endParaRPr lang="it-IT" dirty="0"/>
          </a:p>
        </p:txBody>
      </p:sp>
      <p:pic>
        <p:nvPicPr>
          <p:cNvPr id="65538" name="Picture 2" descr="314a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136904" cy="623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78" y="116632"/>
            <a:ext cx="8827910" cy="587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03848" y="6165304"/>
            <a:ext cx="246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Albero orizzontale, 1911</a:t>
            </a:r>
            <a:endParaRPr 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8352928" cy="60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246345" y="6381328"/>
            <a:ext cx="319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Albero grigio, 1911</a:t>
            </a:r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2" descr="http://ardor.net/artlia/content/p/picasso/prague.jpg"/>
          <p:cNvSpPr>
            <a:spLocks noChangeAspect="1" noChangeArrowheads="1"/>
          </p:cNvSpPr>
          <p:nvPr/>
        </p:nvSpPr>
        <p:spPr bwMode="auto">
          <a:xfrm>
            <a:off x="63500" y="-136525"/>
            <a:ext cx="7781925" cy="609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208912" cy="605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907704" y="6525344"/>
            <a:ext cx="320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Melo in fiore, 1912</a:t>
            </a:r>
            <a:endParaRPr lang="it-IT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://www.reproduction-gallery.com/oil_painting_reproduction_gallery/Piet-Mondrian-Composition-Trees-II_-1912-large-1044457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608512" cy="678987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860032" y="476672"/>
            <a:ext cx="430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Composizione con alberi, 1912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://www.reproduction-gallery.com/oil_painting_reproduction_gallery/Piet-Mondrian-Composition-Trees-II_-1912-large-1044457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4331218" cy="6381328"/>
          </a:xfrm>
          <a:prstGeom prst="rect">
            <a:avLst/>
          </a:prstGeom>
          <a:noFill/>
        </p:spPr>
      </p:pic>
      <p:pic>
        <p:nvPicPr>
          <p:cNvPr id="222210" name="Picture 2" descr="http://www.settemuse.it/pittori_scultori_europei/picasso/1910_pablo_picasso_1061_ritratto_di_wilhelm_uhde.jpg"/>
          <p:cNvPicPr>
            <a:picLocks noChangeAspect="1" noChangeArrowheads="1"/>
          </p:cNvPicPr>
          <p:nvPr/>
        </p:nvPicPr>
        <p:blipFill>
          <a:blip r:embed="rId4" cstate="print"/>
          <a:srcRect l="25200" t="3197" r="24401" b="4103"/>
          <a:stretch>
            <a:fillRect/>
          </a:stretch>
        </p:blipFill>
        <p:spPr bwMode="auto">
          <a:xfrm>
            <a:off x="4607496" y="188640"/>
            <a:ext cx="4536504" cy="626469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0" y="6488668"/>
            <a:ext cx="430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Composizione con alberi, 1912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60032" y="6516052"/>
            <a:ext cx="388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Ritratto di Wilhelm </a:t>
            </a:r>
            <a:r>
              <a:rPr lang="it-IT" dirty="0" err="1" smtClean="0"/>
              <a:t>Uhde</a:t>
            </a:r>
            <a:r>
              <a:rPr lang="it-IT" dirty="0" smtClean="0"/>
              <a:t>, 1910</a:t>
            </a:r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ttemuse.it/pittori_scultori_europei/picasso/1910_pablo_picasso_1061_ritratto_di_wilhelm_uhde.jpg"/>
          <p:cNvPicPr>
            <a:picLocks noChangeAspect="1" noChangeArrowheads="1"/>
          </p:cNvPicPr>
          <p:nvPr/>
        </p:nvPicPr>
        <p:blipFill>
          <a:blip r:embed="rId3" cstate="print"/>
          <a:srcRect l="25200" t="3197" r="24401" b="4103"/>
          <a:stretch>
            <a:fillRect/>
          </a:stretch>
        </p:blipFill>
        <p:spPr bwMode="auto">
          <a:xfrm>
            <a:off x="87640" y="548680"/>
            <a:ext cx="2972192" cy="4104456"/>
          </a:xfrm>
          <a:prstGeom prst="rect">
            <a:avLst/>
          </a:prstGeom>
          <a:noFill/>
        </p:spPr>
      </p:pic>
      <p:pic>
        <p:nvPicPr>
          <p:cNvPr id="223234" name="Picture 2" descr="http://www.parafrasando.it/arte/Picasso_RitrattoDiKahnweil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48680"/>
            <a:ext cx="3024336" cy="4122511"/>
          </a:xfrm>
          <a:prstGeom prst="rect">
            <a:avLst/>
          </a:prstGeom>
          <a:noFill/>
        </p:spPr>
      </p:pic>
      <p:pic>
        <p:nvPicPr>
          <p:cNvPr id="223236" name="Picture 4" descr="http://www.liceosabin.it/iper08/matematicarte/gallery2/picass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48680"/>
            <a:ext cx="2834344" cy="417646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851920" y="5733256"/>
            <a:ext cx="143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1910</a:t>
            </a:r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7624" y="188640"/>
            <a:ext cx="694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1913-1914: </a:t>
            </a:r>
            <a:r>
              <a:rPr lang="it-IT" dirty="0" err="1" smtClean="0"/>
              <a:t>Mondrian</a:t>
            </a:r>
            <a:r>
              <a:rPr lang="it-IT" dirty="0" smtClean="0"/>
              <a:t> raggiunge il periodo di massima critica al cubismo</a:t>
            </a:r>
            <a:endParaRPr lang="it-I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93" y="764704"/>
            <a:ext cx="6653047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660232" y="1268760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Mondrian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Composizione n.7, 1913</a:t>
            </a:r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elliottback.com/wp/wp-content/uploads/2011/05/piet-mondrian-composition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381"/>
            <a:ext cx="3960440" cy="686186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499992" y="476672"/>
            <a:ext cx="243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Mondrian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Composizione n.8, 1914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024" y="116632"/>
            <a:ext cx="8006432" cy="635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267744" y="6488668"/>
            <a:ext cx="473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Mare (cielo stellato sul mare), 1914</a:t>
            </a:r>
            <a:endParaRPr lang="it-IT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453718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572000" y="188640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Molo e oceano 4, 1914</a:t>
            </a:r>
            <a:endParaRPr lang="it-IT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230" y="3501009"/>
            <a:ext cx="437777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411760" y="6488668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Molo e oceano 5, 1915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9507" y="1124744"/>
            <a:ext cx="82869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“L’uomo non è nulla in sé se non parte del tutto, </a:t>
            </a:r>
          </a:p>
          <a:p>
            <a:pPr algn="ctr"/>
            <a:r>
              <a:rPr lang="it-IT" sz="3200" dirty="0" smtClean="0"/>
              <a:t>quando perde la sua meschina individualità</a:t>
            </a:r>
          </a:p>
          <a:p>
            <a:pPr algn="ctr"/>
            <a:r>
              <a:rPr lang="it-IT" sz="3200" dirty="0" smtClean="0"/>
              <a:t>sarà felice nell’Eden che avrà creato”</a:t>
            </a:r>
            <a:endParaRPr lang="it-IT" sz="3200" dirty="0"/>
          </a:p>
        </p:txBody>
      </p:sp>
      <p:sp>
        <p:nvSpPr>
          <p:cNvPr id="3" name="Rettangolo 2"/>
          <p:cNvSpPr/>
          <p:nvPr/>
        </p:nvSpPr>
        <p:spPr>
          <a:xfrm>
            <a:off x="1403648" y="4499828"/>
            <a:ext cx="6102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/>
              <a:t>ARTE SARA’ VITA QUANDO CESSERA’ di ESISTERE COME ARTE</a:t>
            </a:r>
            <a:endParaRPr lang="it-IT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www.laboratorio1.unict.it/imagdata/05/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7848872" cy="588665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588405" y="6237312"/>
            <a:ext cx="571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Composizione n. 10, Banchina e oceano, 1915</a:t>
            </a:r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mondrian.artsnews.it/photogallery/300-compositionwithlines-1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60648"/>
            <a:ext cx="5964299" cy="59046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56176" y="548680"/>
            <a:ext cx="305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Più e meno, 1917</a:t>
            </a:r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lorenzofalli.netsons.org/wp-content/uploads/2009/07/Mondrian-Composizione-con-piani-di-col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499992" cy="37760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7526" y="5013176"/>
            <a:ext cx="4424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Mondrian</a:t>
            </a:r>
            <a:r>
              <a:rPr lang="it-IT" dirty="0" smtClean="0"/>
              <a:t>, Composizioni con piani di colore, </a:t>
            </a:r>
          </a:p>
          <a:p>
            <a:pPr algn="ctr"/>
            <a:r>
              <a:rPr lang="it-IT" dirty="0" smtClean="0"/>
              <a:t>1917</a:t>
            </a:r>
          </a:p>
          <a:p>
            <a:pPr algn="ctr"/>
            <a:r>
              <a:rPr lang="it-IT" dirty="0" smtClean="0"/>
              <a:t>Cinque composizioni di questo tipo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651" y="3140968"/>
            <a:ext cx="4540349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411760" y="6453336"/>
            <a:ext cx="49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con superfici di colore e grigio, 1917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7488832" cy="61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6048672" cy="491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067944" y="5805264"/>
            <a:ext cx="511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a scacchiera con colori chiari, 1918-19</a:t>
            </a:r>
            <a:endParaRPr lang="it-IT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img0.liveinternet.ru/images/attach/c/1/62/88/62088521_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6264696" cy="62383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660232" y="69269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Composizione, 1918</a:t>
            </a:r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mmacasiano.aiwsites.com/imd100/mondrian_blue_plane_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749933" cy="4536504"/>
          </a:xfrm>
          <a:prstGeom prst="rect">
            <a:avLst/>
          </a:prstGeom>
          <a:noFill/>
        </p:spPr>
      </p:pic>
      <p:pic>
        <p:nvPicPr>
          <p:cNvPr id="258052" name="Picture 4" descr="http://www.myword.it/img/2008/02/original_big_piet_mondrian_250xf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6672"/>
            <a:ext cx="4320480" cy="437232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923928" y="56612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1919</a:t>
            </a:r>
            <a:endParaRPr lang="it-IT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710"/>
            <a:ext cx="4211960" cy="423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84634"/>
            <a:ext cx="4355976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51520" y="5085184"/>
            <a:ext cx="397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Composizione a losanga con nero, rosso,</a:t>
            </a:r>
          </a:p>
          <a:p>
            <a:pPr algn="ctr"/>
            <a:r>
              <a:rPr lang="it-IT" dirty="0" err="1" smtClean="0"/>
              <a:t>blù</a:t>
            </a:r>
            <a:r>
              <a:rPr lang="it-IT" dirty="0" smtClean="0"/>
              <a:t> e giallo, 1925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492567" y="5157192"/>
            <a:ext cx="3375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Losanga con tre linee e </a:t>
            </a:r>
            <a:r>
              <a:rPr lang="it-IT" dirty="0" err="1" smtClean="0"/>
              <a:t>blù</a:t>
            </a:r>
            <a:r>
              <a:rPr lang="it-IT" dirty="0" smtClean="0"/>
              <a:t>, grigio </a:t>
            </a:r>
          </a:p>
          <a:p>
            <a:pPr algn="ctr"/>
            <a:r>
              <a:rPr lang="it-IT" dirty="0" smtClean="0"/>
              <a:t>e giallo, 1925</a:t>
            </a:r>
            <a:endParaRPr lang="it-IT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0251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34467" y="6237312"/>
            <a:ext cx="225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B, 1920</a:t>
            </a:r>
            <a:endParaRPr lang="it-IT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5166"/>
            <a:ext cx="7200800" cy="61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907704" y="6381328"/>
            <a:ext cx="535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con giallo, rosso, nero, </a:t>
            </a:r>
            <a:r>
              <a:rPr lang="it-IT" dirty="0" err="1" smtClean="0"/>
              <a:t>blù</a:t>
            </a:r>
            <a:r>
              <a:rPr lang="it-IT" dirty="0" smtClean="0"/>
              <a:t> e grigio, 1920</a:t>
            </a:r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85708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0"/>
            <a:ext cx="27432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175" y="3933825"/>
            <a:ext cx="35528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79512" y="2636912"/>
            <a:ext cx="35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</a:t>
            </a:r>
            <a:r>
              <a:rPr lang="it-IT" i="1" dirty="0" smtClean="0"/>
              <a:t>Cortile di fattoria</a:t>
            </a:r>
            <a:r>
              <a:rPr lang="it-IT" dirty="0" smtClean="0"/>
              <a:t>, 1895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35696" y="4221088"/>
            <a:ext cx="343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</a:t>
            </a:r>
            <a:r>
              <a:rPr lang="it-IT" i="1" dirty="0" smtClean="0"/>
              <a:t>Chiesa di paese</a:t>
            </a:r>
            <a:r>
              <a:rPr lang="it-IT" dirty="0" smtClean="0"/>
              <a:t>, 1898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63688" y="6372036"/>
            <a:ext cx="383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</a:t>
            </a:r>
            <a:r>
              <a:rPr lang="it-IT" i="1" dirty="0" smtClean="0"/>
              <a:t>Casa sul fiume </a:t>
            </a:r>
            <a:r>
              <a:rPr lang="it-IT" i="1" dirty="0" err="1" smtClean="0"/>
              <a:t>Gein</a:t>
            </a:r>
            <a:r>
              <a:rPr lang="it-IT" dirty="0" smtClean="0"/>
              <a:t>, 1900</a:t>
            </a:r>
            <a:endParaRPr lang="it-I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4624"/>
            <a:ext cx="5976664" cy="603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43608" y="6381328"/>
            <a:ext cx="711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con grande superficie rossa, giallo, nero, grigio e </a:t>
            </a:r>
            <a:r>
              <a:rPr lang="it-IT" dirty="0" err="1" smtClean="0"/>
              <a:t>blù</a:t>
            </a:r>
            <a:r>
              <a:rPr lang="it-IT" dirty="0" smtClean="0"/>
              <a:t>, 1921</a:t>
            </a:r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88640"/>
            <a:ext cx="6316459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876256" y="692696"/>
            <a:ext cx="189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con</a:t>
            </a:r>
          </a:p>
          <a:p>
            <a:r>
              <a:rPr lang="it-IT" dirty="0" smtClean="0"/>
              <a:t>giallo, 1930</a:t>
            </a:r>
            <a:endParaRPr lang="it-IT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366799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12504" y="6309320"/>
            <a:ext cx="302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con rosso, 1931</a:t>
            </a:r>
            <a:endParaRPr lang="it-IT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388" y="1196752"/>
            <a:ext cx="4548612" cy="463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932040" y="6309320"/>
            <a:ext cx="3545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con rosso e </a:t>
            </a:r>
            <a:r>
              <a:rPr lang="it-IT" dirty="0" err="1" smtClean="0"/>
              <a:t>blù</a:t>
            </a:r>
            <a:r>
              <a:rPr lang="it-IT" dirty="0" smtClean="0"/>
              <a:t>, 1931</a:t>
            </a: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5428"/>
            <a:ext cx="5832648" cy="584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47942" y="6372036"/>
            <a:ext cx="283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Losanga con due linee, 1931</a:t>
            </a:r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le:Placa en Cabaret Voltaire retouche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7820"/>
            <a:ext cx="5924550" cy="570547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228184" y="1052736"/>
            <a:ext cx="3028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Zurigo</a:t>
            </a:r>
            <a:r>
              <a:rPr lang="en-US" dirty="0" smtClean="0"/>
              <a:t>, Cabaret Voltaire,  1916</a:t>
            </a:r>
          </a:p>
          <a:p>
            <a:r>
              <a:rPr lang="en-US" dirty="0" err="1" smtClean="0"/>
              <a:t>Placchetta</a:t>
            </a:r>
            <a:r>
              <a:rPr lang="en-US" dirty="0" smtClean="0"/>
              <a:t> </a:t>
            </a:r>
            <a:r>
              <a:rPr lang="en-US" dirty="0" err="1" smtClean="0"/>
              <a:t>commemorativa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nascita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Dada</a:t>
            </a:r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1.bp.blogspot.com/-wHcK1FlZJrY/Tc2BR642GZI/AAAAAAAAAD4/CUTA8xLmSIM/s1600/Trist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7"/>
            <a:ext cx="4824536" cy="647588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836712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Tristan</a:t>
            </a:r>
            <a:r>
              <a:rPr lang="it-IT" dirty="0" smtClean="0"/>
              <a:t> </a:t>
            </a:r>
            <a:r>
              <a:rPr lang="it-IT" dirty="0" err="1" smtClean="0"/>
              <a:t>Tzara</a:t>
            </a:r>
            <a:endParaRPr lang="it-IT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upload.wikimedia.org/wikipedia/commons/7/7b/Tristan_Tzara_and_Rene_Crev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73" y="188640"/>
            <a:ext cx="5155307" cy="64466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620688"/>
            <a:ext cx="25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Tzara</a:t>
            </a:r>
            <a:r>
              <a:rPr lang="it-IT" dirty="0" smtClean="0"/>
              <a:t> e </a:t>
            </a:r>
            <a:r>
              <a:rPr lang="it-IT" dirty="0" err="1" smtClean="0"/>
              <a:t>Renè</a:t>
            </a:r>
            <a:r>
              <a:rPr lang="it-IT" dirty="0" smtClean="0"/>
              <a:t> </a:t>
            </a:r>
            <a:r>
              <a:rPr lang="it-IT" dirty="0" err="1" smtClean="0"/>
              <a:t>Crevel</a:t>
            </a:r>
            <a:r>
              <a:rPr lang="it-IT" dirty="0" smtClean="0"/>
              <a:t>, 1928</a:t>
            </a:r>
            <a:endParaRPr lang="it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0894" y="-27384"/>
            <a:ext cx="9027279" cy="6817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00" dirty="0" smtClean="0"/>
              <a:t>1918: </a:t>
            </a:r>
            <a:r>
              <a:rPr lang="it-IT" sz="2300" dirty="0" err="1" smtClean="0"/>
              <a:t>Tzara</a:t>
            </a:r>
            <a:r>
              <a:rPr lang="it-IT" sz="2300" dirty="0" smtClean="0"/>
              <a:t>: “Coloro che sono con noi conservano la loro libertà . Noi non </a:t>
            </a:r>
          </a:p>
          <a:p>
            <a:r>
              <a:rPr lang="it-IT" sz="2300" dirty="0" smtClean="0"/>
              <a:t>riconosciamo alcuna teoria. Io sono contro i sistemi, l’unico sistema </a:t>
            </a:r>
          </a:p>
          <a:p>
            <a:r>
              <a:rPr lang="it-IT" sz="2300" dirty="0" smtClean="0"/>
              <a:t>accettabile è quello di non aver sistemi. La logica è sempre falsa, </a:t>
            </a:r>
          </a:p>
          <a:p>
            <a:r>
              <a:rPr lang="it-IT" sz="2300" dirty="0" smtClean="0"/>
              <a:t>la morale atrofizza come tutti i flagelli dell’intelligenza..</a:t>
            </a:r>
          </a:p>
          <a:p>
            <a:r>
              <a:rPr lang="it-IT" sz="2300" dirty="0" smtClean="0"/>
              <a:t>Ogni forma di disgusto suscettibile di diventare una negazione </a:t>
            </a:r>
          </a:p>
          <a:p>
            <a:r>
              <a:rPr lang="it-IT" sz="2300" dirty="0" smtClean="0"/>
              <a:t>della famiglia, è Dada..</a:t>
            </a:r>
          </a:p>
          <a:p>
            <a:r>
              <a:rPr lang="it-IT" sz="2300" dirty="0" smtClean="0"/>
              <a:t>La protesta a pugno duro di tutto l’essere intento a un’intuizione </a:t>
            </a:r>
          </a:p>
          <a:p>
            <a:r>
              <a:rPr lang="it-IT" sz="2300" dirty="0" smtClean="0"/>
              <a:t>distruttiva, è Dada..</a:t>
            </a:r>
          </a:p>
          <a:p>
            <a:r>
              <a:rPr lang="it-IT" sz="2300" dirty="0" smtClean="0"/>
              <a:t>L’abolizione di ogni gerarchia e di ogni equazione sociale installata dai </a:t>
            </a:r>
          </a:p>
          <a:p>
            <a:r>
              <a:rPr lang="it-IT" sz="2300" dirty="0" smtClean="0"/>
              <a:t>nostri servi, è </a:t>
            </a:r>
            <a:r>
              <a:rPr lang="it-IT" sz="2300" dirty="0" err="1" smtClean="0"/>
              <a:t>Dada…</a:t>
            </a:r>
            <a:endParaRPr lang="it-IT" sz="2300" dirty="0" smtClean="0"/>
          </a:p>
          <a:p>
            <a:r>
              <a:rPr lang="it-IT" sz="2300" dirty="0" smtClean="0"/>
              <a:t>Ogni oggetto, tutti gli oggetti, i sentimenti e le oscurità, le apparizioni e </a:t>
            </a:r>
          </a:p>
          <a:p>
            <a:r>
              <a:rPr lang="it-IT" sz="2300" dirty="0" smtClean="0"/>
              <a:t>l’urto preciso delle linee parallele, sono mezzi di lotta Dada..</a:t>
            </a:r>
          </a:p>
          <a:p>
            <a:r>
              <a:rPr lang="it-IT" sz="2300" dirty="0" smtClean="0"/>
              <a:t>Abolizione della memoria: Dada</a:t>
            </a:r>
          </a:p>
          <a:p>
            <a:r>
              <a:rPr lang="it-IT" sz="2300" dirty="0" smtClean="0"/>
              <a:t>Abolizione dell’archeologia: Dada</a:t>
            </a:r>
          </a:p>
          <a:p>
            <a:r>
              <a:rPr lang="it-IT" sz="2300" dirty="0" smtClean="0"/>
              <a:t>Abolizione dei Profeti: Dada</a:t>
            </a:r>
          </a:p>
          <a:p>
            <a:r>
              <a:rPr lang="it-IT" sz="2300" dirty="0" smtClean="0"/>
              <a:t>Abolizione del futuro: Dada</a:t>
            </a:r>
          </a:p>
          <a:p>
            <a:r>
              <a:rPr lang="it-IT" sz="2300" dirty="0" err="1" smtClean="0"/>
              <a:t>Dada…Libertà</a:t>
            </a:r>
            <a:r>
              <a:rPr lang="it-IT" sz="2300" dirty="0" smtClean="0"/>
              <a:t>: Dada, </a:t>
            </a:r>
            <a:r>
              <a:rPr lang="it-IT" sz="2300" dirty="0" err="1" smtClean="0"/>
              <a:t>Dada</a:t>
            </a:r>
            <a:r>
              <a:rPr lang="it-IT" sz="2300" dirty="0" smtClean="0"/>
              <a:t>, Dada, urlo di colori increspati, incontro di </a:t>
            </a:r>
          </a:p>
          <a:p>
            <a:r>
              <a:rPr lang="it-IT" sz="2300" dirty="0" smtClean="0"/>
              <a:t>tutti i contrari e di tutte le contraddizioni, di ogni motivo grottesco, </a:t>
            </a:r>
          </a:p>
          <a:p>
            <a:r>
              <a:rPr lang="it-IT" sz="2300" dirty="0" smtClean="0"/>
              <a:t>di ogni incoerenza: LA VITA”</a:t>
            </a:r>
            <a:endParaRPr lang="it-IT" sz="23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889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Prendete un giornale.</a:t>
            </a:r>
            <a:br>
              <a:rPr lang="it-IT" dirty="0" smtClean="0"/>
            </a:br>
            <a:r>
              <a:rPr lang="it-IT" dirty="0" smtClean="0"/>
              <a:t>Prendete un paio di forbici.</a:t>
            </a:r>
            <a:br>
              <a:rPr lang="it-IT" dirty="0" smtClean="0"/>
            </a:br>
            <a:r>
              <a:rPr lang="it-IT" dirty="0" smtClean="0"/>
              <a:t>Scegliete nel giornale un articolo che abbia la lunghezza che voi desiderate dare alla vostra poesia.</a:t>
            </a:r>
            <a:br>
              <a:rPr lang="it-IT" dirty="0" smtClean="0"/>
            </a:br>
            <a:r>
              <a:rPr lang="it-IT" dirty="0" smtClean="0"/>
              <a:t>Ritagliate l’articolo.</a:t>
            </a:r>
            <a:br>
              <a:rPr lang="it-IT" dirty="0" smtClean="0"/>
            </a:br>
            <a:r>
              <a:rPr lang="it-IT" dirty="0" smtClean="0"/>
              <a:t>Tagliate ancora con cura ogni parola che forma tale articolo e mettete tutte le parole in un sacchetto.</a:t>
            </a:r>
            <a:br>
              <a:rPr lang="it-IT" dirty="0" smtClean="0"/>
            </a:br>
            <a:r>
              <a:rPr lang="it-IT" dirty="0" smtClean="0"/>
              <a:t>Agitate dolcemente.</a:t>
            </a:r>
            <a:br>
              <a:rPr lang="it-IT" dirty="0" smtClean="0"/>
            </a:br>
            <a:r>
              <a:rPr lang="it-IT" dirty="0" smtClean="0"/>
              <a:t>Tirate fuori le parole una dopo l’altra, disponendole nell’ordine con cui le estrarrete.</a:t>
            </a:r>
            <a:br>
              <a:rPr lang="it-IT" dirty="0" smtClean="0"/>
            </a:br>
            <a:r>
              <a:rPr lang="it-IT" dirty="0" smtClean="0"/>
              <a:t>Copiatele coscienziosamente.</a:t>
            </a:r>
            <a:br>
              <a:rPr lang="it-IT" dirty="0" smtClean="0"/>
            </a:br>
            <a:r>
              <a:rPr lang="it-IT" dirty="0" smtClean="0"/>
              <a:t>La poesia vi rassomiglierà.</a:t>
            </a:r>
            <a:br>
              <a:rPr lang="it-IT" dirty="0" smtClean="0"/>
            </a:br>
            <a:r>
              <a:rPr lang="it-IT" dirty="0" smtClean="0"/>
              <a:t>Ed eccovi diventato uno scrittore infinitamente originale e fornito di una sensibilità incantevole, benché, s’intende, incompresa dalla gente volgare.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03848" y="260648"/>
            <a:ext cx="326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Tzara</a:t>
            </a:r>
            <a:r>
              <a:rPr lang="it-IT" dirty="0" smtClean="0"/>
              <a:t>, Manifesto Letterario, 1920</a:t>
            </a:r>
            <a:endParaRPr lang="it-IT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ontemplativeprocess.files.wordpress.com/2011/11/bicycle-whe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5782681" cy="66693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56176" y="836712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Duchamp, 1913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156176" y="1556792"/>
            <a:ext cx="278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“Noi non creiamo opere ma</a:t>
            </a:r>
          </a:p>
          <a:p>
            <a:pPr algn="ctr"/>
            <a:r>
              <a:rPr lang="it-IT" dirty="0" smtClean="0"/>
              <a:t>fabbrichiamo oggetti”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624"/>
            <a:ext cx="31146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496" y="3717032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Mondrian</a:t>
            </a:r>
            <a:r>
              <a:rPr lang="it-IT" dirty="0" smtClean="0"/>
              <a:t>, </a:t>
            </a:r>
            <a:r>
              <a:rPr lang="it-IT" i="1" dirty="0" smtClean="0"/>
              <a:t>Mulino a </a:t>
            </a:r>
            <a:r>
              <a:rPr lang="it-IT" i="1" dirty="0" err="1" smtClean="0"/>
              <a:t>Domburg</a:t>
            </a:r>
            <a:r>
              <a:rPr lang="it-IT" dirty="0" smtClean="0"/>
              <a:t>, 1909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4624"/>
            <a:ext cx="272795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412098" y="0"/>
            <a:ext cx="273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Mondrian</a:t>
            </a:r>
            <a:r>
              <a:rPr lang="it-IT" dirty="0" smtClean="0"/>
              <a:t>, </a:t>
            </a:r>
            <a:r>
              <a:rPr lang="it-IT" i="1" dirty="0" smtClean="0"/>
              <a:t>Faro in arancio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1909-1910</a:t>
            </a:r>
            <a:endParaRPr lang="it-I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409825"/>
            <a:ext cx="28956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411760" y="6488668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Mondrian</a:t>
            </a:r>
            <a:r>
              <a:rPr lang="it-IT" dirty="0" smtClean="0"/>
              <a:t>, Campanile</a:t>
            </a:r>
            <a:r>
              <a:rPr lang="it-IT" i="1" dirty="0" smtClean="0"/>
              <a:t> a </a:t>
            </a:r>
            <a:r>
              <a:rPr lang="it-IT" i="1" dirty="0" err="1" smtClean="0"/>
              <a:t>Domburg</a:t>
            </a:r>
            <a:r>
              <a:rPr lang="it-IT" dirty="0" smtClean="0"/>
              <a:t>, 1909</a:t>
            </a:r>
            <a:endParaRPr lang="it-IT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blog.daytonc.com/wp-content/uploads/2008/05/marcel-duch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709"/>
            <a:ext cx="5688632" cy="674366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444208" y="836712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Duchamp, 1917</a:t>
            </a:r>
            <a:endParaRPr lang="it-IT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1.gstatic.com/images?q=tbn:ANd9GcQpCm5EghJ39lK5MGrTQ8jN6XgKDlyEskLiySmQBy0eqZrNVKJSS_-8p5SX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1329" cy="4104456"/>
          </a:xfrm>
          <a:prstGeom prst="rect">
            <a:avLst/>
          </a:prstGeom>
          <a:noFill/>
        </p:spPr>
      </p:pic>
      <p:pic>
        <p:nvPicPr>
          <p:cNvPr id="24580" name="Picture 4" descr="http://www.citrinitas.com/history_of_viscom/images/avantgarde/391-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188641"/>
            <a:ext cx="2592288" cy="4156448"/>
          </a:xfrm>
          <a:prstGeom prst="rect">
            <a:avLst/>
          </a:prstGeom>
          <a:noFill/>
        </p:spPr>
      </p:pic>
      <p:pic>
        <p:nvPicPr>
          <p:cNvPr id="24582" name="Picture 6" descr="http://www.mariabuszek.com/kcai/DadaSurrealism/Images/Midterm/Picabia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60648"/>
            <a:ext cx="2664296" cy="397986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627784" y="5373216"/>
            <a:ext cx="410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Francis </a:t>
            </a:r>
            <a:r>
              <a:rPr lang="it-IT" dirty="0" err="1" smtClean="0"/>
              <a:t>Picabia</a:t>
            </a:r>
            <a:r>
              <a:rPr lang="it-IT" dirty="0" smtClean="0"/>
              <a:t>, Numeri di  “391” dal 1917</a:t>
            </a:r>
            <a:endParaRPr lang="it-IT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lucidistorte.it/blog/wp-content/uploads/2011/03/photo-man-ray-rayograph-with-sprock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81" y="0"/>
            <a:ext cx="2857059" cy="3501008"/>
          </a:xfrm>
          <a:prstGeom prst="rect">
            <a:avLst/>
          </a:prstGeom>
          <a:noFill/>
        </p:spPr>
      </p:pic>
      <p:pic>
        <p:nvPicPr>
          <p:cNvPr id="23556" name="Picture 4" descr="http://www.burnaway.org/wp-content/myimages/2008/10/manray_photo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0"/>
            <a:ext cx="2645571" cy="3466357"/>
          </a:xfrm>
          <a:prstGeom prst="rect">
            <a:avLst/>
          </a:prstGeom>
          <a:noFill/>
        </p:spPr>
      </p:pic>
      <p:pic>
        <p:nvPicPr>
          <p:cNvPr id="23558" name="Picture 6" descr="http://www.finanzaonline.com/forum/attachments/lamaca/1154544d1257405227-seduti-dans-le-bistrot-de-lamour-man-ray-rayograph-1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664" y="1"/>
            <a:ext cx="2815824" cy="3501008"/>
          </a:xfrm>
          <a:prstGeom prst="rect">
            <a:avLst/>
          </a:prstGeom>
          <a:noFill/>
        </p:spPr>
      </p:pic>
      <p:pic>
        <p:nvPicPr>
          <p:cNvPr id="23560" name="Picture 8" descr="http://reeda7.files.wordpress.com/2011/04/manrayphoto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4183" y="3567030"/>
            <a:ext cx="4098057" cy="329097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51520" y="4005064"/>
            <a:ext cx="23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Man Ray, </a:t>
            </a:r>
            <a:r>
              <a:rPr lang="it-IT" dirty="0" err="1" smtClean="0"/>
              <a:t>Rayographies</a:t>
            </a:r>
            <a:endParaRPr lang="it-IT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dn2.all-art.org/art_20th_century/cubism/hausmann/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2524125" cy="3810000"/>
          </a:xfrm>
          <a:prstGeom prst="rect">
            <a:avLst/>
          </a:prstGeom>
          <a:noFill/>
        </p:spPr>
      </p:pic>
      <p:pic>
        <p:nvPicPr>
          <p:cNvPr id="22532" name="Picture 4" descr="http://artchive.com/artchive/h/hausmann/hausmann_art_cri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4664"/>
            <a:ext cx="2953089" cy="3816424"/>
          </a:xfrm>
          <a:prstGeom prst="rect">
            <a:avLst/>
          </a:prstGeom>
          <a:noFill/>
        </p:spPr>
      </p:pic>
      <p:pic>
        <p:nvPicPr>
          <p:cNvPr id="22534" name="Picture 6" descr="http://www.windoweb.it/guida/arte/arte_foto/dada_hausm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4656" y="404664"/>
            <a:ext cx="3059832" cy="381873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761590" y="5085184"/>
            <a:ext cx="325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Fotomontaggi, M. Ernst e M. Ray</a:t>
            </a:r>
            <a:endParaRPr lang="it-IT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inamico2.unibg.it/lazzari/2001i1/joanmiro/pic/manifes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-1"/>
            <a:ext cx="4392488" cy="686189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980728"/>
            <a:ext cx="16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Breton, 1924</a:t>
            </a:r>
            <a:endParaRPr lang="it-IT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inamico2.unibg.it/lazzari/2001i1/joanmiro/pic/ray-scacchi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7"/>
            <a:ext cx="4680520" cy="6190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6026" y="1052736"/>
            <a:ext cx="87715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i="1" dirty="0" smtClean="0"/>
              <a:t>SURREALISMO</a:t>
            </a:r>
            <a:r>
              <a:rPr lang="it-IT" sz="2800" dirty="0" smtClean="0"/>
              <a:t>, n. m. </a:t>
            </a:r>
            <a:r>
              <a:rPr lang="it-IT" sz="2800" dirty="0" smtClean="0">
                <a:solidFill>
                  <a:srgbClr val="FF0000"/>
                </a:solidFill>
              </a:rPr>
              <a:t>Automatismo</a:t>
            </a:r>
            <a:r>
              <a:rPr lang="it-IT" sz="2800" dirty="0" smtClean="0"/>
              <a:t> tipico puro col quale ci </a:t>
            </a:r>
          </a:p>
          <a:p>
            <a:pPr algn="ctr"/>
            <a:r>
              <a:rPr lang="it-IT" sz="2800" dirty="0" smtClean="0"/>
              <a:t>si propone di esprimere, sia verbalmente, sia per iscritto, </a:t>
            </a:r>
          </a:p>
          <a:p>
            <a:pPr algn="ctr"/>
            <a:r>
              <a:rPr lang="it-IT" sz="2800" dirty="0" smtClean="0"/>
              <a:t>sia in qualsiasi altro modo, il funzionamento </a:t>
            </a:r>
          </a:p>
          <a:p>
            <a:pPr algn="ctr"/>
            <a:r>
              <a:rPr lang="it-IT" sz="2800" dirty="0" smtClean="0"/>
              <a:t>reale del pensiero. Dettato del pensiero, in assenza di </a:t>
            </a:r>
          </a:p>
          <a:p>
            <a:pPr algn="ctr"/>
            <a:r>
              <a:rPr lang="it-IT" sz="2800" dirty="0" smtClean="0"/>
              <a:t>qualsiasi controllo esercitato dalla ragione, </a:t>
            </a:r>
          </a:p>
          <a:p>
            <a:pPr algn="ctr"/>
            <a:r>
              <a:rPr lang="it-IT" sz="2800" dirty="0" smtClean="0"/>
              <a:t>al di fuori di ogni preoccupazione estetica o morale.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0" y="50131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Freud: il sogno è la «via regia verso la scoperta dell’inconscio»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8523" y="764704"/>
            <a:ext cx="86759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 smtClean="0"/>
              <a:t>“Bello come l’incontro casuale di </a:t>
            </a:r>
          </a:p>
          <a:p>
            <a:pPr algn="ctr"/>
            <a:r>
              <a:rPr lang="it-IT" sz="4800" dirty="0" smtClean="0"/>
              <a:t>una macchina per cucire e di un </a:t>
            </a:r>
          </a:p>
          <a:p>
            <a:pPr algn="ctr"/>
            <a:r>
              <a:rPr lang="it-IT" sz="4800" dirty="0" smtClean="0"/>
              <a:t>ombrello su un tavolo operatorio”</a:t>
            </a:r>
            <a:endParaRPr lang="it-IT" sz="4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t.wahooart.com/A55A04/w.nsf/OPRA/SRVV-7T7P5L/$File/Rene%20Magritte%20-%20Personal%20Values%2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1668"/>
            <a:ext cx="7992888" cy="63196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06897" y="6453336"/>
            <a:ext cx="3377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Magritte, Valori personali, 1952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696" y="-27383"/>
            <a:ext cx="830176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552633" y="6381328"/>
            <a:ext cx="410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Trittico dell’evoluzione, 1911</a:t>
            </a:r>
            <a:endParaRPr lang="it-IT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http://www.informazionisulweb.it/wp-content/uploads/2010/12/Le-grazie-natural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4016"/>
            <a:ext cx="5247972" cy="645333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1052736"/>
            <a:ext cx="351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Magritte, Le grazie naturali, 1963</a:t>
            </a:r>
            <a:endParaRPr lang="it-I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http://web.tiscali.it/Maffe/dali/images/piaceri%20illuminat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568952" cy="580718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429787" y="6300028"/>
            <a:ext cx="26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S. </a:t>
            </a:r>
            <a:r>
              <a:rPr lang="it-IT" dirty="0" err="1" smtClean="0"/>
              <a:t>Dalì</a:t>
            </a:r>
            <a:r>
              <a:rPr lang="it-IT" dirty="0" smtClean="0"/>
              <a:t>, I piaceri illuminati, </a:t>
            </a:r>
            <a:endParaRPr lang="it-IT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allery.giovani.it/gruppi/img/contenuti/2008/01/11/cigni-che-riflettono-elefanti-di-dal_z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624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windoweb.it/guida/arte/arte_foto/Dali_Apparition-of-af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496944" cy="6540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http://venividivici.us/sites/default/files/1_Rene_Magritte_1898-1967_venividivici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0339"/>
            <a:ext cx="5184576" cy="673303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59783" y="908720"/>
            <a:ext cx="152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Renè</a:t>
            </a:r>
            <a:r>
              <a:rPr lang="it-IT" dirty="0" smtClean="0"/>
              <a:t> Magritte</a:t>
            </a: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http://1.bp.blogspot.com/-I6-shq0DGxE/ThYXII09FYI/AAAAAAAAAFc/tWJ7bVR94DE/s1600/treasonofimagesshado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2656"/>
            <a:ext cx="7992888" cy="5915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http://www.reynalddrouhin.net/rd/wp-content/uploads/2006/02/magritt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74718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1124744"/>
            <a:ext cx="362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Magritte, L’impero delle luci, 1950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445259" y="2852936"/>
            <a:ext cx="38072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"Il paesaggio fa pensare alla notte </a:t>
            </a:r>
          </a:p>
          <a:p>
            <a:r>
              <a:rPr lang="it-IT" i="1" dirty="0" smtClean="0"/>
              <a:t>e il cielo al giorno. Trovo che questa </a:t>
            </a:r>
          </a:p>
          <a:p>
            <a:r>
              <a:rPr lang="it-IT" i="1" dirty="0" smtClean="0"/>
              <a:t>contemporaneità di giorno</a:t>
            </a:r>
          </a:p>
          <a:p>
            <a:r>
              <a:rPr lang="it-IT" i="1" dirty="0" smtClean="0"/>
              <a:t>e di notte abbia la forza di sorprendere</a:t>
            </a:r>
          </a:p>
          <a:p>
            <a:r>
              <a:rPr lang="it-IT" i="1" dirty="0" smtClean="0"/>
              <a:t>e di incantare. </a:t>
            </a:r>
          </a:p>
          <a:p>
            <a:r>
              <a:rPr lang="it-IT" i="1" dirty="0" smtClean="0"/>
              <a:t>Chiamo questa forza poesia".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erminartors.com/files/artists/9/0/2/902/Masson_And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5976664" cy="59766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00192" y="764704"/>
            <a:ext cx="153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André </a:t>
            </a:r>
            <a:r>
              <a:rPr lang="it-IT" dirty="0" err="1" smtClean="0"/>
              <a:t>Masson</a:t>
            </a:r>
            <a:endParaRPr lang="it-IT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http://andlikesuchas.files.wordpress.com/2011/02/masson_moma_battle_fish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8946991" cy="45365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15816" y="5373216"/>
            <a:ext cx="342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Masson</a:t>
            </a:r>
            <a:r>
              <a:rPr lang="it-IT" dirty="0" smtClean="0"/>
              <a:t>, Battaglia di pesci, 1926</a:t>
            </a:r>
            <a:endParaRPr lang="it-I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://surrealismo.altervista.org/gallery/zp-core/i.php?a=mostraacuradiarturoschwarzlariscopertadidadaesurrealismo&amp;i=newdada4.jpg&amp;w=540&amp;cw=&amp;ch=&amp;q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704856" cy="586954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563888" y="6237312"/>
            <a:ext cx="19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Cadavere </a:t>
            </a:r>
            <a:r>
              <a:rPr lang="it-IT" dirty="0" err="1" smtClean="0"/>
              <a:t>exquisito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67240" y="620688"/>
            <a:ext cx="4753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1912-1917: Periodo cubista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5496" y="2170599"/>
            <a:ext cx="92193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“Gradualmente pervenni a rendermi conto che </a:t>
            </a:r>
          </a:p>
          <a:p>
            <a:pPr algn="ctr"/>
            <a:r>
              <a:rPr lang="it-IT" sz="3200" dirty="0" smtClean="0"/>
              <a:t>il cubismo non accettava le logiche conseguenze</a:t>
            </a:r>
          </a:p>
          <a:p>
            <a:pPr algn="ctr"/>
            <a:r>
              <a:rPr lang="it-IT" sz="3200" dirty="0" smtClean="0"/>
              <a:t>delle sue proprie scoperte, che non stava sviluppando </a:t>
            </a:r>
          </a:p>
          <a:p>
            <a:pPr algn="ctr"/>
            <a:r>
              <a:rPr lang="it-IT" sz="3200" dirty="0" smtClean="0"/>
              <a:t>l’astrazione verso il suo fine ultimo, l’espressione </a:t>
            </a:r>
          </a:p>
          <a:p>
            <a:pPr algn="ctr"/>
            <a:r>
              <a:rPr lang="it-IT" sz="3200" dirty="0" smtClean="0"/>
              <a:t>di una realtà pura”</a:t>
            </a:r>
            <a:endParaRPr lang="it-IT" sz="32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http://storage.canalblog.com/01/06/347638/32081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568952" cy="6498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http://www.artling.it/exqu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5141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http://carpetmoss.files.wordpress.com/2011/03/ernst-max_frottage1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82398"/>
            <a:ext cx="5560665" cy="677560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979712" y="5157192"/>
            <a:ext cx="96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Frottage</a:t>
            </a:r>
            <a:endParaRPr lang="it-IT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://www.schmitzchen.org/ernst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424936" cy="60659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95936" y="6237312"/>
            <a:ext cx="99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Grattage</a:t>
            </a:r>
            <a:endParaRPr lang="it-IT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http://2.bp.blogspot.com/-SiqB-b2NkjE/ThiaKcig-aI/AAAAAAAACXw/s4qim-Z-7Vs/s1600/max-ernst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637986" cy="59766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691412" y="1052736"/>
            <a:ext cx="11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Max Ernst</a:t>
            </a:r>
            <a:endParaRPr lang="it-IT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http://0.tqn.com/d/arthistory/1/0/P/x/CEMB_strozzi_10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6806729" cy="61926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164288" y="548680"/>
            <a:ext cx="191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M. Ernst, </a:t>
            </a:r>
            <a:r>
              <a:rPr lang="it-IT" dirty="0" err="1" smtClean="0"/>
              <a:t>Oedipus</a:t>
            </a:r>
            <a:r>
              <a:rPr lang="it-IT" dirty="0" smtClean="0"/>
              <a:t> </a:t>
            </a:r>
          </a:p>
          <a:p>
            <a:pPr algn="ctr"/>
            <a:r>
              <a:rPr lang="it-IT" dirty="0" smtClean="0"/>
              <a:t>Rex, 1922</a:t>
            </a:r>
            <a:endParaRPr lang="it-IT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http://utenti.romascuola.net/bramarte/surrealismo/img/ern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241270" cy="680647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476672"/>
            <a:ext cx="314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Ernst, Due bambini sono </a:t>
            </a:r>
          </a:p>
          <a:p>
            <a:r>
              <a:rPr lang="it-IT" dirty="0" smtClean="0"/>
              <a:t>minacciati da un usignolo, 1924</a:t>
            </a:r>
            <a:endParaRPr lang="it-IT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71800" y="6372036"/>
            <a:ext cx="346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Ernst, Angelo del focolare, 1937</a:t>
            </a:r>
            <a:endParaRPr lang="it-IT" dirty="0"/>
          </a:p>
        </p:txBody>
      </p:sp>
      <p:pic>
        <p:nvPicPr>
          <p:cNvPr id="246788" name="Picture 4" descr="http://img.artknowledgenews.com/files2008/MaxErnstTheFiresideAngel.jpg"/>
          <p:cNvPicPr>
            <a:picLocks noChangeAspect="1" noChangeArrowheads="1"/>
          </p:cNvPicPr>
          <p:nvPr/>
        </p:nvPicPr>
        <p:blipFill>
          <a:blip r:embed="rId2" cstate="print"/>
          <a:srcRect b="4424"/>
          <a:stretch>
            <a:fillRect/>
          </a:stretch>
        </p:blipFill>
        <p:spPr bwMode="auto">
          <a:xfrm>
            <a:off x="539552" y="72008"/>
            <a:ext cx="8136904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villatelesio.files.wordpress.com/2010/04/133g1_ernst_vestizione_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040560" cy="68069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620688"/>
            <a:ext cx="395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Ernst, La vestizione della sposa, 1940</a:t>
            </a:r>
            <a:endParaRPr lang="it-IT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http://www.guggenheim-venice.it/img/artisti/58/135g1_ernst_antipapa_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454568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012160" y="548680"/>
            <a:ext cx="291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Ernst, L’antipapa, 1941-42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settemuse.it/pittori_scultori_europei/mondrian/biografia_piet_mondrian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40960" cy="595928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40458" y="6309320"/>
            <a:ext cx="31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Mondrian</a:t>
            </a:r>
            <a:r>
              <a:rPr lang="it-IT" dirty="0" smtClean="0"/>
              <a:t>, Albero rosso, 1908</a:t>
            </a:r>
            <a:endParaRPr lang="it-IT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://upload.wikimedia.org/wikipedia/commons/thumb/5/5c/Portrait_of_Joan_Miro,_Barcelona_1935_June_13.jpg/220px-Portrait_of_Joan_Miro,_Barcelona_1935_June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60648"/>
            <a:ext cx="4865683" cy="61926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364088" y="692696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Joan Mirò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040560" y="14847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Breton “la sua personalità si è fermata allo stadio infantile”</a:t>
            </a:r>
            <a:endParaRPr lang="it-IT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windoweb.it/guida/arte/arte_foto/joan_mir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66759"/>
            <a:ext cx="7200800" cy="585858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236296" y="692696"/>
            <a:ext cx="164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Mirò, Fattoria</a:t>
            </a:r>
          </a:p>
          <a:p>
            <a:r>
              <a:rPr lang="it-IT" dirty="0" smtClean="0"/>
              <a:t>con asino, 1818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19672" y="332656"/>
            <a:ext cx="264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PERIODO PARTICOLARISTA</a:t>
            </a:r>
            <a:endParaRPr lang="it-IT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http://uploads0.wikipaintings.org/images/joan-miro/house-with-palm-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55" y="260648"/>
            <a:ext cx="6689451" cy="59046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876256" y="620688"/>
            <a:ext cx="2257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Mirò, Casa con palma,</a:t>
            </a:r>
          </a:p>
          <a:p>
            <a:pPr algn="ctr"/>
            <a:r>
              <a:rPr lang="it-IT" dirty="0" smtClean="0"/>
              <a:t>1918</a:t>
            </a:r>
            <a:endParaRPr lang="it-IT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http://t2.gstatic.com/images?q=tbn:ANd9GcSCUvymQF9NwxnFtv4qXfGnXaPYSbhd6bDqq-HD5JruS6D_LUODzfLhu-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31884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palazzodiamanti.it/599/catalogo/opere_miro/large/miro_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7632848" cy="496983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87824" y="5805264"/>
            <a:ext cx="300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Mirò, Il Cacciatore, 1923-1924</a:t>
            </a:r>
            <a:endParaRPr lang="it-IT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 descr="http://2.bp.blogspot.com/_LYc3-NOovUY/TUijhMOSqvI/AAAAAAAABGo/l6CfvQUXRWU/s1600/il+carnevale+di+arlecchino+mir%25C3%25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640960" cy="6173999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570134" y="6381328"/>
            <a:ext cx="380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Mirò, Carnevale di arlecchino, 1924-25</a:t>
            </a:r>
            <a:endParaRPr lang="it-IT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http://www.reproduction-gallery.com/oil_painting_reproduction_gallery/Joan-Miro-Person-Throwing-a-Stone-at-a-Bird-1926-large-1019819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32656"/>
            <a:ext cx="6636342" cy="53285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52185" y="6165304"/>
            <a:ext cx="518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Mirò, Figura che lancia una pietra ad un uccello, 1926</a:t>
            </a:r>
            <a:endParaRPr lang="it-IT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www.salonedegliartisti.it/museo/M/m0497/0497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624"/>
            <a:ext cx="7920880" cy="61348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43808" y="6309320"/>
            <a:ext cx="369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Mirò, Cane che abbaia alla luna, 1926</a:t>
            </a:r>
            <a:endParaRPr lang="it-IT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surrealists.co.uk/images/Yves_Tangu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48072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860032" y="476672"/>
            <a:ext cx="131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Yves</a:t>
            </a:r>
            <a:r>
              <a:rPr lang="it-IT" dirty="0" smtClean="0"/>
              <a:t> </a:t>
            </a:r>
            <a:r>
              <a:rPr lang="it-IT" dirty="0" err="1" smtClean="0"/>
              <a:t>Tanguy</a:t>
            </a:r>
            <a:endParaRPr lang="it-IT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http://www.matta-art.com/tanguy/furnit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6277"/>
            <a:ext cx="4824536" cy="6317212"/>
          </a:xfrm>
          <a:prstGeom prst="rect">
            <a:avLst/>
          </a:prstGeom>
          <a:noFill/>
        </p:spPr>
      </p:pic>
      <p:pic>
        <p:nvPicPr>
          <p:cNvPr id="251908" name="Picture 4" descr="http://www.surrealists.co.uk/artistsimages/YvesTanguy-Theabsentlady1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8773" y="66277"/>
            <a:ext cx="2847603" cy="3677831"/>
          </a:xfrm>
          <a:prstGeom prst="rect">
            <a:avLst/>
          </a:prstGeom>
          <a:noFill/>
        </p:spPr>
      </p:pic>
      <p:pic>
        <p:nvPicPr>
          <p:cNvPr id="251910" name="Picture 6" descr="http://www.artnet.com/artwork_images_68_30744_yves-tangu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835734"/>
            <a:ext cx="4067944" cy="30222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78" y="116632"/>
            <a:ext cx="8827910" cy="587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03848" y="6165304"/>
            <a:ext cx="246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Albero orizzontale, 1911</a:t>
            </a:r>
            <a:endParaRPr lang="it-IT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://upload.wikimedia.org/wikipedia/commons/thumb/1/14/Hans_Arp.JPG/220px-Hans_Ar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91991"/>
            <a:ext cx="4644008" cy="664937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548680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Hans Jean </a:t>
            </a:r>
            <a:r>
              <a:rPr lang="it-IT" dirty="0" err="1" smtClean="0"/>
              <a:t>Arp</a:t>
            </a:r>
            <a:endParaRPr lang="it-IT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http://www.centroarte.com/images/arp%20j/arp%20jean%20configu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32" y="72007"/>
            <a:ext cx="4261544" cy="5489055"/>
          </a:xfrm>
          <a:prstGeom prst="rect">
            <a:avLst/>
          </a:prstGeom>
          <a:noFill/>
        </p:spPr>
      </p:pic>
      <p:pic>
        <p:nvPicPr>
          <p:cNvPr id="234504" name="Picture 8" descr="http://cdn2.all-art.org/art_20th_century/cubism/arp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4677" y="0"/>
            <a:ext cx="4659323" cy="386104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067944" y="566124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Jean </a:t>
            </a:r>
            <a:r>
              <a:rPr lang="it-IT" dirty="0" err="1" smtClean="0"/>
              <a:t>Arp</a:t>
            </a:r>
            <a:endParaRPr lang="it-IT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fineartchairs.com/images/ArpS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229330" cy="6264696"/>
          </a:xfrm>
          <a:prstGeom prst="rect">
            <a:avLst/>
          </a:prstGeom>
          <a:noFill/>
        </p:spPr>
      </p:pic>
      <p:pic>
        <p:nvPicPr>
          <p:cNvPr id="3" name="Picture 4" descr="http://www.celtiberia.net/imagftp/im471820322-JeanAr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87248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File:Giorgio de Chirico (portrait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4016"/>
            <a:ext cx="5225624" cy="65973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24128" y="1484784"/>
            <a:ext cx="185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Giorgio de Chirico</a:t>
            </a:r>
            <a:endParaRPr lang="it-IT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:De Chirico's Love So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0"/>
            <a:ext cx="55371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The Red T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624"/>
            <a:ext cx="8496944" cy="615398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15816" y="6309320"/>
            <a:ext cx="335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La torre rossa, 1913</a:t>
            </a:r>
            <a:endParaRPr lang="it-IT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1.bp.blogspot.com/_TO_F0Rt4Ke4/TJNTX03Ue_I/AAAAAAAABus/iXWklyG9kJo/s1600/10_Giorgio_De_Chirico_-_Piazza_-_Souvenir_d'_Ita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63" y="116632"/>
            <a:ext cx="7793877" cy="63367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66349" y="6525344"/>
            <a:ext cx="265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Piazza, 1915</a:t>
            </a:r>
            <a:endParaRPr lang="it-IT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raffi.files.wordpress.com/2007/04/de_chirico_le_muse_inquietan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824536" cy="688804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80112" y="692696"/>
            <a:ext cx="335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Le muse inquietanti</a:t>
            </a:r>
            <a:endParaRPr lang="it-IT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4.bp.blogspot.com/_FL4Lv0ac3u0/TSXNSJGoj_I/AAAAAAAAAY0/u18Ur0pno04/s1600/giorgio-de-chirico-the-enigma-of-the-hour-1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83" y="260648"/>
            <a:ext cx="7876757" cy="59766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69400" y="6381328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L’enigma delle ore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16455</TotalTime>
  <Words>1895</Words>
  <Application>Microsoft Office PowerPoint</Application>
  <PresentationFormat>Presentazione su schermo (4:3)</PresentationFormat>
  <Paragraphs>400</Paragraphs>
  <Slides>98</Slides>
  <Notes>68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9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</dc:creator>
  <cp:lastModifiedBy>Malucelli</cp:lastModifiedBy>
  <cp:revision>764</cp:revision>
  <dcterms:created xsi:type="dcterms:W3CDTF">2012-03-20T11:33:05Z</dcterms:created>
  <dcterms:modified xsi:type="dcterms:W3CDTF">2014-05-23T15:10:10Z</dcterms:modified>
</cp:coreProperties>
</file>